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59" r:id="rId4"/>
    <p:sldId id="260" r:id="rId5"/>
    <p:sldId id="271" r:id="rId6"/>
    <p:sldId id="272" r:id="rId7"/>
    <p:sldId id="273" r:id="rId8"/>
    <p:sldId id="261" r:id="rId9"/>
    <p:sldId id="262" r:id="rId10"/>
    <p:sldId id="264" r:id="rId11"/>
    <p:sldId id="265" r:id="rId12"/>
    <p:sldId id="266" r:id="rId13"/>
    <p:sldId id="275" r:id="rId14"/>
    <p:sldId id="276" r:id="rId15"/>
    <p:sldId id="277" r:id="rId16"/>
    <p:sldId id="279" r:id="rId17"/>
    <p:sldId id="281" r:id="rId18"/>
    <p:sldId id="289" r:id="rId19"/>
    <p:sldId id="290" r:id="rId20"/>
    <p:sldId id="291" r:id="rId21"/>
    <p:sldId id="292" r:id="rId22"/>
    <p:sldId id="293" r:id="rId23"/>
    <p:sldId id="283" r:id="rId24"/>
    <p:sldId id="284" r:id="rId25"/>
    <p:sldId id="294" r:id="rId26"/>
    <p:sldId id="285" r:id="rId27"/>
    <p:sldId id="295" r:id="rId28"/>
    <p:sldId id="296" r:id="rId29"/>
    <p:sldId id="286" r:id="rId30"/>
    <p:sldId id="287"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21764FE-4B5B-41B0-B3D7-9EEA2A169C79}" type="datetimeFigureOut">
              <a:rPr lang="en-US" smtClean="0"/>
              <a:pPr/>
              <a:t>5/6/2021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135F53-DC73-4B8B-BF07-D2D69D99D28E}" type="slidenum">
              <a:rPr lang="en-US" smtClean="0"/>
              <a:pPr/>
              <a:t>‹#›</a:t>
            </a:fld>
            <a:endParaRPr lang="en-US"/>
          </a:p>
        </p:txBody>
      </p:sp>
    </p:spTree>
    <p:extLst>
      <p:ext uri="{BB962C8B-B14F-4D97-AF65-F5344CB8AC3E}">
        <p14:creationId xmlns="" xmlns:p14="http://schemas.microsoft.com/office/powerpoint/2010/main" val="2858940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56A2E-DE98-464A-A9F2-E4857F698119}" type="datetimeFigureOut">
              <a:rPr lang="en-IN" smtClean="0"/>
              <a:pPr/>
              <a:t>06-05-2021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4B363-C780-4D60-A844-DA1809D45D46}" type="slidenum">
              <a:rPr lang="en-IN" smtClean="0"/>
              <a:pPr/>
              <a:t>‹#›</a:t>
            </a:fld>
            <a:endParaRPr lang="en-IN"/>
          </a:p>
        </p:txBody>
      </p:sp>
    </p:spTree>
    <p:extLst>
      <p:ext uri="{BB962C8B-B14F-4D97-AF65-F5344CB8AC3E}">
        <p14:creationId xmlns="" xmlns:p14="http://schemas.microsoft.com/office/powerpoint/2010/main" val="81141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74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013BC42-5B83-4BB6-ACC8-BC00998CF15E}" type="slidenum">
              <a:rPr lang="en-IN" altLang="en-US" smtClean="0"/>
              <a:pPr/>
              <a:t>6</a:t>
            </a:fld>
            <a:endParaRPr lang="en-IN" altLang="en-US" smtClean="0"/>
          </a:p>
        </p:txBody>
      </p:sp>
    </p:spTree>
    <p:extLst>
      <p:ext uri="{BB962C8B-B14F-4D97-AF65-F5344CB8AC3E}">
        <p14:creationId xmlns="" xmlns:p14="http://schemas.microsoft.com/office/powerpoint/2010/main" val="100526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hysics.stackexchange.com/questions/266114/what-is-it-about-the-conduction-band-of-a-material-that-is-distinct-from-the-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doitpoms.ac.uk/tlplib/semiconductors/direct.ph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hyperlink" Target="https://www.doitpoms.ac.uk/tlplib/semiconductors/direct.php"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doitpoms.ac.uk/tlplib/semiconductors/direct.php"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nptel.ac.in/content/storage2/courses/112108150/pdf/MCQs/MCQ_m1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Solid </a:t>
              </a:r>
              <a:r>
                <a:rPr lang="en-US" sz="3600" b="1" smtClean="0">
                  <a:solidFill>
                    <a:schemeClr val="bg1"/>
                  </a:solidFill>
                </a:rPr>
                <a:t>State Physics-3</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8100" y="1059549"/>
            <a:ext cx="3848062" cy="2036075"/>
          </a:xfrm>
          <a:prstGeom prst="rect">
            <a:avLst/>
          </a:prstGeom>
        </p:spPr>
      </p:pic>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Band in Insulators</a:t>
            </a:r>
            <a:endParaRPr lang="en-US" sz="3600" b="1" dirty="0"/>
          </a:p>
        </p:txBody>
      </p:sp>
      <p:sp>
        <p:nvSpPr>
          <p:cNvPr id="6" name="Rectangle 5"/>
          <p:cNvSpPr/>
          <p:nvPr/>
        </p:nvSpPr>
        <p:spPr>
          <a:xfrm>
            <a:off x="609600" y="1361475"/>
            <a:ext cx="6334125" cy="4401205"/>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000" dirty="0" smtClean="0"/>
              <a:t>In </a:t>
            </a:r>
            <a:r>
              <a:rPr lang="en-US" sz="2000" dirty="0"/>
              <a:t>insulators the electron states in the valence band </a:t>
            </a:r>
            <a:r>
              <a:rPr lang="en-US" sz="2000" dirty="0" smtClean="0"/>
              <a:t>are completely filled. </a:t>
            </a:r>
          </a:p>
          <a:p>
            <a:pPr marL="285750" indent="-285750" algn="just">
              <a:buFont typeface="Wingdings" panose="05000000000000000000" pitchFamily="2" charset="2"/>
              <a:buChar char="Ø"/>
            </a:pPr>
            <a:r>
              <a:rPr lang="en-US" sz="2000" dirty="0" smtClean="0"/>
              <a:t>The </a:t>
            </a:r>
            <a:r>
              <a:rPr lang="en-US" sz="2000" dirty="0"/>
              <a:t>next higher available energy band, the </a:t>
            </a:r>
            <a:r>
              <a:rPr lang="en-US" sz="2000" dirty="0" smtClean="0"/>
              <a:t>conduction band</a:t>
            </a:r>
            <a:r>
              <a:rPr lang="en-US" sz="2000" dirty="0"/>
              <a:t>, is separated from the valence band by a band </a:t>
            </a:r>
            <a:r>
              <a:rPr lang="en-US" sz="2000" dirty="0" smtClean="0"/>
              <a:t>gap.</a:t>
            </a:r>
          </a:p>
          <a:p>
            <a:pPr marL="285750" indent="-285750" algn="just">
              <a:buFont typeface="Wingdings" panose="05000000000000000000" pitchFamily="2" charset="2"/>
              <a:buChar char="Ø"/>
            </a:pPr>
            <a:r>
              <a:rPr lang="en-US" sz="2000" dirty="0" smtClean="0"/>
              <a:t>In </a:t>
            </a:r>
            <a:r>
              <a:rPr lang="en-US" sz="2000" dirty="0"/>
              <a:t>an insulator the band gap is large enough in energy so that electrons are not </a:t>
            </a:r>
            <a:r>
              <a:rPr lang="en-US" sz="2000" dirty="0" smtClean="0"/>
              <a:t>thermally excited </a:t>
            </a:r>
            <a:r>
              <a:rPr lang="en-US" sz="2000" dirty="0"/>
              <a:t>across </a:t>
            </a:r>
            <a:r>
              <a:rPr lang="en-US" sz="2000" dirty="0" smtClean="0"/>
              <a:t>it. </a:t>
            </a:r>
          </a:p>
          <a:p>
            <a:pPr marL="285750" indent="-285750" algn="just">
              <a:buFont typeface="Wingdings" panose="05000000000000000000" pitchFamily="2" charset="2"/>
              <a:buChar char="Ø"/>
            </a:pPr>
            <a:r>
              <a:rPr lang="en-US" sz="2000" dirty="0" smtClean="0"/>
              <a:t>Carbon </a:t>
            </a:r>
            <a:r>
              <a:rPr lang="en-US" sz="2000" dirty="0"/>
              <a:t>(</a:t>
            </a:r>
            <a:r>
              <a:rPr lang="en-US" sz="2000" b="1" dirty="0"/>
              <a:t>C</a:t>
            </a:r>
            <a:r>
              <a:rPr lang="en-US" sz="2000" dirty="0"/>
              <a:t>, 1s</a:t>
            </a:r>
            <a:r>
              <a:rPr lang="en-US" sz="2000" baseline="30000" dirty="0"/>
              <a:t>2</a:t>
            </a:r>
            <a:r>
              <a:rPr lang="en-US" sz="2000" dirty="0"/>
              <a:t> 2s</a:t>
            </a:r>
            <a:r>
              <a:rPr lang="en-US" sz="2000" baseline="30000" dirty="0"/>
              <a:t>2</a:t>
            </a:r>
            <a:r>
              <a:rPr lang="en-US" sz="2000" dirty="0"/>
              <a:t> 2p</a:t>
            </a:r>
            <a:r>
              <a:rPr lang="en-US" sz="2000" baseline="30000" dirty="0"/>
              <a:t>2</a:t>
            </a:r>
            <a:r>
              <a:rPr lang="en-US" sz="2000" dirty="0"/>
              <a:t>) is an insulator </a:t>
            </a:r>
            <a:r>
              <a:rPr lang="en-US" sz="2000" dirty="0" smtClean="0"/>
              <a:t>even though </a:t>
            </a:r>
            <a:r>
              <a:rPr lang="en-US" sz="2000" dirty="0"/>
              <a:t>it has a only partially filled p </a:t>
            </a:r>
            <a:r>
              <a:rPr lang="en-US" sz="2000" dirty="0" smtClean="0"/>
              <a:t>band.</a:t>
            </a:r>
          </a:p>
          <a:p>
            <a:pPr marL="285750" indent="-285750" algn="just">
              <a:buFont typeface="Wingdings" panose="05000000000000000000" pitchFamily="2" charset="2"/>
              <a:buChar char="Ø"/>
            </a:pPr>
            <a:r>
              <a:rPr lang="en-US" sz="2000" dirty="0" smtClean="0"/>
              <a:t>At </a:t>
            </a:r>
            <a:r>
              <a:rPr lang="en-US" sz="2000" dirty="0"/>
              <a:t>some intermediate C-C separation </a:t>
            </a:r>
            <a:r>
              <a:rPr lang="en-US" sz="2000" dirty="0" smtClean="0"/>
              <a:t>an overlapping s-p </a:t>
            </a:r>
            <a:r>
              <a:rPr lang="en-US" sz="2000" dirty="0"/>
              <a:t>band accommodating 8N </a:t>
            </a:r>
            <a:r>
              <a:rPr lang="en-US" sz="2000" dirty="0" smtClean="0"/>
              <a:t>electron states </a:t>
            </a:r>
            <a:r>
              <a:rPr lang="en-US" sz="2000" dirty="0"/>
              <a:t>is </a:t>
            </a:r>
            <a:r>
              <a:rPr lang="en-US" sz="2000" dirty="0" smtClean="0"/>
              <a:t>formed.</a:t>
            </a:r>
          </a:p>
          <a:p>
            <a:pPr marL="285750" indent="-285750" algn="just">
              <a:buFont typeface="Wingdings" panose="05000000000000000000" pitchFamily="2" charset="2"/>
              <a:buChar char="Ø"/>
            </a:pPr>
            <a:r>
              <a:rPr lang="en-US" sz="2000" dirty="0" smtClean="0"/>
              <a:t>At </a:t>
            </a:r>
            <a:r>
              <a:rPr lang="en-US" sz="2000" dirty="0"/>
              <a:t>the equilibrium separation however the </a:t>
            </a:r>
            <a:r>
              <a:rPr lang="en-US" sz="2000" dirty="0" smtClean="0"/>
              <a:t>band is </a:t>
            </a:r>
            <a:r>
              <a:rPr lang="en-US" sz="2000" dirty="0"/>
              <a:t>split into two bands accommodating </a:t>
            </a:r>
            <a:r>
              <a:rPr lang="en-US" sz="2000" dirty="0" smtClean="0"/>
              <a:t>4N electrons </a:t>
            </a:r>
            <a:r>
              <a:rPr lang="en-US" sz="2000" dirty="0"/>
              <a:t>(hybridization) each that are </a:t>
            </a:r>
            <a:r>
              <a:rPr lang="en-US" sz="2000" dirty="0" smtClean="0"/>
              <a:t>separated by </a:t>
            </a:r>
            <a:r>
              <a:rPr lang="en-US" sz="2000" dirty="0"/>
              <a:t>an energy gap of 6 eV making </a:t>
            </a:r>
            <a:r>
              <a:rPr lang="en-US" sz="2000" dirty="0" smtClean="0"/>
              <a:t>Carbon (</a:t>
            </a:r>
            <a:r>
              <a:rPr lang="en-US" sz="2000" dirty="0"/>
              <a:t>diamond) an </a:t>
            </a:r>
            <a:r>
              <a:rPr lang="en-US" sz="2000" dirty="0" smtClean="0"/>
              <a:t>insulator.</a:t>
            </a:r>
            <a:endParaRPr lang="en-US" sz="2000" dirty="0"/>
          </a:p>
        </p:txBody>
      </p:sp>
      <p:pic>
        <p:nvPicPr>
          <p:cNvPr id="7" name="Picture 6"/>
          <p:cNvPicPr>
            <a:picLocks noChangeAspect="1"/>
          </p:cNvPicPr>
          <p:nvPr/>
        </p:nvPicPr>
        <p:blipFill>
          <a:blip r:embed="rId3"/>
          <a:stretch>
            <a:fillRect/>
          </a:stretch>
        </p:blipFill>
        <p:spPr>
          <a:xfrm>
            <a:off x="7873620" y="3174499"/>
            <a:ext cx="4022542" cy="3369175"/>
          </a:xfrm>
          <a:prstGeom prst="rect">
            <a:avLst/>
          </a:prstGeom>
        </p:spPr>
      </p:pic>
      <p:sp>
        <p:nvSpPr>
          <p:cNvPr id="8" name="TextBox 7"/>
          <p:cNvSpPr txBox="1"/>
          <p:nvPr/>
        </p:nvSpPr>
        <p:spPr>
          <a:xfrm>
            <a:off x="9107792" y="796008"/>
            <a:ext cx="864339" cy="369332"/>
          </a:xfrm>
          <a:prstGeom prst="rect">
            <a:avLst/>
          </a:prstGeom>
          <a:noFill/>
        </p:spPr>
        <p:txBody>
          <a:bodyPr wrap="none" rtlCol="0">
            <a:spAutoFit/>
          </a:bodyPr>
          <a:lstStyle/>
          <a:p>
            <a:r>
              <a:rPr lang="en-US" dirty="0" smtClean="0"/>
              <a:t>Carbon</a:t>
            </a:r>
            <a:endParaRPr lang="en-US" dirty="0"/>
          </a:p>
        </p:txBody>
      </p:sp>
    </p:spTree>
    <p:extLst>
      <p:ext uri="{BB962C8B-B14F-4D97-AF65-F5344CB8AC3E}">
        <p14:creationId xmlns="" xmlns:p14="http://schemas.microsoft.com/office/powerpoint/2010/main" val="374302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Band in Semiconductors</a:t>
            </a:r>
            <a:endParaRPr lang="en-US" sz="3600" b="1" dirty="0"/>
          </a:p>
        </p:txBody>
      </p:sp>
      <p:pic>
        <p:nvPicPr>
          <p:cNvPr id="5" name="Picture 4"/>
          <p:cNvPicPr>
            <a:picLocks noChangeAspect="1"/>
          </p:cNvPicPr>
          <p:nvPr/>
        </p:nvPicPr>
        <p:blipFill>
          <a:blip r:embed="rId2"/>
          <a:stretch>
            <a:fillRect/>
          </a:stretch>
        </p:blipFill>
        <p:spPr>
          <a:xfrm>
            <a:off x="7088363" y="1536199"/>
            <a:ext cx="4693499" cy="3931151"/>
          </a:xfrm>
          <a:prstGeom prst="rect">
            <a:avLst/>
          </a:prstGeom>
        </p:spPr>
      </p:pic>
      <p:sp>
        <p:nvSpPr>
          <p:cNvPr id="6" name="Rectangle 5"/>
          <p:cNvSpPr/>
          <p:nvPr/>
        </p:nvSpPr>
        <p:spPr>
          <a:xfrm>
            <a:off x="396928" y="768043"/>
            <a:ext cx="6485698" cy="2554545"/>
          </a:xfrm>
          <a:prstGeom prst="rect">
            <a:avLst/>
          </a:prstGeom>
        </p:spPr>
        <p:txBody>
          <a:bodyPr wrap="square">
            <a:spAutoFit/>
          </a:bodyPr>
          <a:lstStyle/>
          <a:p>
            <a:pPr marL="285750" indent="-285750" algn="just">
              <a:buFont typeface="Wingdings" panose="05000000000000000000" pitchFamily="2" charset="2"/>
              <a:buChar char="Ø"/>
            </a:pPr>
            <a:r>
              <a:rPr lang="en-US" sz="2000" dirty="0"/>
              <a:t>similar reasoning applies to silicon (Si, 1s</a:t>
            </a:r>
            <a:r>
              <a:rPr lang="en-US" sz="2000" baseline="30000" dirty="0"/>
              <a:t>2</a:t>
            </a:r>
            <a:r>
              <a:rPr lang="en-US" sz="2000" dirty="0"/>
              <a:t> 2s</a:t>
            </a:r>
            <a:r>
              <a:rPr lang="en-US" sz="2000" baseline="30000" dirty="0"/>
              <a:t>2</a:t>
            </a:r>
            <a:r>
              <a:rPr lang="en-US" sz="2000" dirty="0"/>
              <a:t> 2p</a:t>
            </a:r>
            <a:r>
              <a:rPr lang="en-US" sz="2000" baseline="30000" dirty="0"/>
              <a:t>6</a:t>
            </a:r>
            <a:r>
              <a:rPr lang="en-US" sz="2000" dirty="0"/>
              <a:t> 3s</a:t>
            </a:r>
            <a:r>
              <a:rPr lang="en-US" sz="2000" baseline="30000" dirty="0"/>
              <a:t>2</a:t>
            </a:r>
            <a:r>
              <a:rPr lang="en-US" sz="2000" dirty="0"/>
              <a:t> 3p</a:t>
            </a:r>
            <a:r>
              <a:rPr lang="en-US" sz="2000" baseline="30000" dirty="0"/>
              <a:t>2</a:t>
            </a:r>
            <a:r>
              <a:rPr lang="en-US" sz="2000" dirty="0" smtClean="0"/>
              <a:t>). </a:t>
            </a:r>
          </a:p>
          <a:p>
            <a:pPr marL="285750" indent="-285750" algn="just">
              <a:buFont typeface="Wingdings" panose="05000000000000000000" pitchFamily="2" charset="2"/>
              <a:buChar char="Ø"/>
            </a:pPr>
            <a:r>
              <a:rPr lang="en-US" sz="2000" dirty="0" smtClean="0"/>
              <a:t>For </a:t>
            </a:r>
            <a:r>
              <a:rPr lang="en-US" sz="2000" dirty="0"/>
              <a:t>Si the energy gap is only 1 </a:t>
            </a:r>
            <a:r>
              <a:rPr lang="en-US" sz="2000" dirty="0" smtClean="0"/>
              <a:t>eV.</a:t>
            </a:r>
          </a:p>
          <a:p>
            <a:pPr marL="285750" indent="-285750" algn="just">
              <a:buFont typeface="Wingdings" panose="05000000000000000000" pitchFamily="2" charset="2"/>
              <a:buChar char="Ø"/>
            </a:pPr>
            <a:r>
              <a:rPr lang="en-US" sz="2000" dirty="0" smtClean="0"/>
              <a:t>At </a:t>
            </a:r>
            <a:r>
              <a:rPr lang="en-US" sz="2000" dirty="0"/>
              <a:t>room temperature a noticeable number of electrons are thermally excited across the </a:t>
            </a:r>
            <a:r>
              <a:rPr lang="en-US" sz="2000" dirty="0" smtClean="0"/>
              <a:t>energy gap</a:t>
            </a:r>
            <a:r>
              <a:rPr lang="en-US" sz="2000" dirty="0"/>
              <a:t>, where states are available and electrons can gain energy and conduct </a:t>
            </a:r>
            <a:r>
              <a:rPr lang="en-US" sz="2000" dirty="0" smtClean="0"/>
              <a:t>current.</a:t>
            </a:r>
          </a:p>
          <a:p>
            <a:pPr marL="285750" indent="-285750" algn="just">
              <a:buFont typeface="Wingdings" panose="05000000000000000000" pitchFamily="2" charset="2"/>
              <a:buChar char="Ø"/>
            </a:pPr>
            <a:r>
              <a:rPr lang="en-US" sz="2000" dirty="0" smtClean="0"/>
              <a:t>Because </a:t>
            </a:r>
            <a:r>
              <a:rPr lang="en-US" sz="2000" dirty="0"/>
              <a:t>of the intermediate conductivity such materials are called semiconductors</a:t>
            </a:r>
          </a:p>
        </p:txBody>
      </p:sp>
      <p:sp>
        <p:nvSpPr>
          <p:cNvPr id="7" name="Rectangle 6"/>
          <p:cNvSpPr/>
          <p:nvPr/>
        </p:nvSpPr>
        <p:spPr>
          <a:xfrm>
            <a:off x="593950" y="3322588"/>
            <a:ext cx="6288675" cy="2554545"/>
          </a:xfrm>
          <a:prstGeom prst="rect">
            <a:avLst/>
          </a:prstGeom>
        </p:spPr>
        <p:txBody>
          <a:bodyPr wrap="square">
            <a:spAutoFit/>
          </a:bodyPr>
          <a:lstStyle/>
          <a:p>
            <a:pPr algn="just"/>
            <a:r>
              <a:rPr lang="en-US" sz="2000" b="1" dirty="0">
                <a:solidFill>
                  <a:srgbClr val="FF0000"/>
                </a:solidFill>
              </a:rPr>
              <a:t>Valence Band:-</a:t>
            </a:r>
            <a:r>
              <a:rPr lang="en-US" sz="2000" dirty="0"/>
              <a:t>The band of energy occupied by the valence electrons is called the valence band. The valence band is the highest occupied band.</a:t>
            </a:r>
          </a:p>
          <a:p>
            <a:pPr algn="just"/>
            <a:endParaRPr lang="en-US" sz="2000" dirty="0"/>
          </a:p>
          <a:p>
            <a:pPr algn="just"/>
            <a:r>
              <a:rPr lang="en-US" sz="2000" b="1" dirty="0">
                <a:solidFill>
                  <a:srgbClr val="FF0000"/>
                </a:solidFill>
              </a:rPr>
              <a:t>Conduction Band:-</a:t>
            </a:r>
            <a:r>
              <a:rPr lang="en-US" sz="2000" dirty="0"/>
              <a:t>The conduction band is normally empty and may be defined as the lowest unfilled energy band. In the conduction band, electrons can move freely and are generally called conduction </a:t>
            </a:r>
            <a:r>
              <a:rPr lang="en-US" sz="2000" dirty="0" smtClean="0"/>
              <a:t>electrons.</a:t>
            </a:r>
            <a:endParaRPr lang="en-US" sz="2000" dirty="0"/>
          </a:p>
        </p:txBody>
      </p:sp>
    </p:spTree>
    <p:extLst>
      <p:ext uri="{BB962C8B-B14F-4D97-AF65-F5344CB8AC3E}">
        <p14:creationId xmlns="" xmlns:p14="http://schemas.microsoft.com/office/powerpoint/2010/main" val="369735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What is so special about the valence and conduction band?</a:t>
            </a:r>
            <a:endParaRPr lang="en-US" sz="3600" b="1" dirty="0"/>
          </a:p>
        </p:txBody>
      </p:sp>
      <p:sp>
        <p:nvSpPr>
          <p:cNvPr id="3" name="Rectangle 2"/>
          <p:cNvSpPr/>
          <p:nvPr/>
        </p:nvSpPr>
        <p:spPr>
          <a:xfrm>
            <a:off x="1113802" y="5900866"/>
            <a:ext cx="9964396" cy="307777"/>
          </a:xfrm>
          <a:prstGeom prst="rect">
            <a:avLst/>
          </a:prstGeom>
        </p:spPr>
        <p:txBody>
          <a:bodyPr wrap="square">
            <a:spAutoFit/>
          </a:bodyPr>
          <a:lstStyle/>
          <a:p>
            <a:r>
              <a:rPr lang="en-US" sz="1400" dirty="0">
                <a:hlinkClick r:id="rId2"/>
              </a:rPr>
              <a:t>https://</a:t>
            </a:r>
            <a:r>
              <a:rPr lang="en-US" sz="1400" dirty="0" smtClean="0">
                <a:hlinkClick r:id="rId2"/>
              </a:rPr>
              <a:t>physics.stackexchange.com/questions/266114/what-is-it-about-the-conduction-band-of-a-material-that-is-distinct-from-the-v</a:t>
            </a:r>
            <a:endParaRPr lang="en-US" sz="1400" dirty="0"/>
          </a:p>
        </p:txBody>
      </p:sp>
      <p:sp>
        <p:nvSpPr>
          <p:cNvPr id="2" name="TextBox 1"/>
          <p:cNvSpPr txBox="1"/>
          <p:nvPr/>
        </p:nvSpPr>
        <p:spPr>
          <a:xfrm>
            <a:off x="717846" y="940037"/>
            <a:ext cx="10777467" cy="4247317"/>
          </a:xfrm>
          <a:prstGeom prst="rect">
            <a:avLst/>
          </a:prstGeom>
          <a:noFill/>
          <a:ln w="22225">
            <a:solidFill>
              <a:schemeClr val="tx1"/>
            </a:solidFill>
          </a:ln>
        </p:spPr>
        <p:txBody>
          <a:bodyPr wrap="square" rtlCol="0">
            <a:spAutoFit/>
          </a:bodyPr>
          <a:lstStyle/>
          <a:p>
            <a:pPr marL="285750" indent="-285750" algn="just">
              <a:buFont typeface="Wingdings" panose="05000000000000000000" pitchFamily="2" charset="2"/>
              <a:buChar char="ü"/>
            </a:pPr>
            <a:r>
              <a:rPr lang="en-US" dirty="0" smtClean="0"/>
              <a:t>In ideal cases the conduction band is empty and the valence band is fully occupied. Hence, when the electrons move from the valence band to the conduction band, gaining some energy from the external source, the electron become free to roam about in the conduction band. This is why conduction band is responsible for the conduction of electricity. The electrons can occupy any energy state within this conduction band of energies. </a:t>
            </a:r>
          </a:p>
          <a:p>
            <a:pPr marL="285750" indent="-285750" algn="just">
              <a:buFont typeface="Wingdings" panose="05000000000000000000" pitchFamily="2" charset="2"/>
              <a:buChar char="ü"/>
            </a:pPr>
            <a:r>
              <a:rPr lang="en-US" dirty="0" smtClean="0"/>
              <a:t>Pauli's </a:t>
            </a:r>
            <a:r>
              <a:rPr lang="en-US" dirty="0"/>
              <a:t>exclusion </a:t>
            </a:r>
            <a:r>
              <a:rPr lang="en-US" dirty="0" smtClean="0"/>
              <a:t>principle however, </a:t>
            </a:r>
            <a:r>
              <a:rPr lang="en-US" dirty="0"/>
              <a:t>forbids two electrons to </a:t>
            </a:r>
            <a:r>
              <a:rPr lang="en-US" dirty="0" smtClean="0"/>
              <a:t>occupy </a:t>
            </a:r>
            <a:r>
              <a:rPr lang="en-US" dirty="0"/>
              <a:t>same energy state. If one electron takes one energy state, then other electrons in the same band now have </a:t>
            </a:r>
            <a:r>
              <a:rPr lang="en-US" dirty="0" smtClean="0"/>
              <a:t>less number of </a:t>
            </a:r>
            <a:r>
              <a:rPr lang="en-US" dirty="0"/>
              <a:t>unoccupied states to move to</a:t>
            </a:r>
            <a:r>
              <a:rPr lang="en-US" dirty="0" smtClean="0"/>
              <a:t>.</a:t>
            </a:r>
          </a:p>
          <a:p>
            <a:pPr marL="285750" indent="-285750" algn="just">
              <a:buFont typeface="Wingdings" panose="05000000000000000000" pitchFamily="2" charset="2"/>
              <a:buChar char="ü"/>
            </a:pPr>
            <a:r>
              <a:rPr lang="en-US" dirty="0" smtClean="0"/>
              <a:t>So, if more electrons are </a:t>
            </a:r>
            <a:r>
              <a:rPr lang="en-US" dirty="0"/>
              <a:t>brought to the conduction band</a:t>
            </a:r>
            <a:r>
              <a:rPr lang="en-US" dirty="0" smtClean="0"/>
              <a:t>, </a:t>
            </a:r>
            <a:r>
              <a:rPr lang="en-US" dirty="0"/>
              <a:t>less freedom each of them </a:t>
            </a:r>
            <a:r>
              <a:rPr lang="en-US" dirty="0" smtClean="0"/>
              <a:t>has, </a:t>
            </a:r>
            <a:r>
              <a:rPr lang="en-US" dirty="0"/>
              <a:t>to move around within this band. If it becomes totally full, they are all again "fixed" at their current energy </a:t>
            </a:r>
            <a:r>
              <a:rPr lang="en-US" dirty="0" smtClean="0"/>
              <a:t>states and the freedom is lost. Thus, once </a:t>
            </a:r>
            <a:r>
              <a:rPr lang="en-US" dirty="0"/>
              <a:t>again </a:t>
            </a:r>
            <a:r>
              <a:rPr lang="en-US" dirty="0" smtClean="0"/>
              <a:t>some amount of energy has to </a:t>
            </a:r>
            <a:r>
              <a:rPr lang="en-US" dirty="0"/>
              <a:t>be </a:t>
            </a:r>
            <a:r>
              <a:rPr lang="en-US" dirty="0" smtClean="0"/>
              <a:t>added to make a jump to </a:t>
            </a:r>
            <a:r>
              <a:rPr lang="en-US" dirty="0"/>
              <a:t>even higher band to reach freedom again</a:t>
            </a:r>
            <a:r>
              <a:rPr lang="en-US" dirty="0" smtClean="0"/>
              <a:t>.</a:t>
            </a:r>
          </a:p>
          <a:p>
            <a:pPr marL="285750" indent="-285750" algn="just">
              <a:buFont typeface="Wingdings" panose="05000000000000000000" pitchFamily="2" charset="2"/>
              <a:buChar char="ü"/>
            </a:pPr>
            <a:r>
              <a:rPr lang="en-US" dirty="0"/>
              <a:t>At this </a:t>
            </a:r>
            <a:r>
              <a:rPr lang="en-US" dirty="0" smtClean="0"/>
              <a:t>point, </a:t>
            </a:r>
            <a:r>
              <a:rPr lang="en-US" dirty="0"/>
              <a:t>the </a:t>
            </a:r>
            <a:r>
              <a:rPr lang="en-US" dirty="0" smtClean="0"/>
              <a:t>recently </a:t>
            </a:r>
            <a:r>
              <a:rPr lang="en-US" dirty="0"/>
              <a:t>full conduction band has become "the new" valence band. And "the new" conduction band is the nearest band higher up (energy-wise). There is thus no difference between valence and conduction bands other than how </a:t>
            </a:r>
            <a:r>
              <a:rPr lang="en-US" dirty="0" smtClean="0"/>
              <a:t>much occupied </a:t>
            </a:r>
            <a:r>
              <a:rPr lang="en-US" dirty="0"/>
              <a:t>they are.</a:t>
            </a:r>
          </a:p>
        </p:txBody>
      </p:sp>
    </p:spTree>
    <p:extLst>
      <p:ext uri="{BB962C8B-B14F-4D97-AF65-F5344CB8AC3E}">
        <p14:creationId xmlns="" xmlns:p14="http://schemas.microsoft.com/office/powerpoint/2010/main" val="35327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58" y="39189"/>
            <a:ext cx="6496595" cy="762687"/>
          </a:xfrm>
        </p:spPr>
        <p:txBody>
          <a:bodyPr/>
          <a:lstStyle/>
          <a:p>
            <a:pPr eaLnBrk="1" hangingPunct="1"/>
            <a:r>
              <a:rPr lang="en-US" altLang="en-US" b="1" dirty="0" smtClean="0"/>
              <a:t>Band Formation in Silicon </a:t>
            </a:r>
            <a:endParaRPr lang="en-IN" altLang="en-US" b="1" dirty="0" smtClean="0"/>
          </a:p>
        </p:txBody>
      </p:sp>
      <p:sp>
        <p:nvSpPr>
          <p:cNvPr id="3" name="Content Placeholder 2"/>
          <p:cNvSpPr>
            <a:spLocks noGrp="1"/>
          </p:cNvSpPr>
          <p:nvPr>
            <p:ph idx="1"/>
          </p:nvPr>
        </p:nvSpPr>
        <p:spPr>
          <a:xfrm>
            <a:off x="165462" y="915718"/>
            <a:ext cx="6708163" cy="3473404"/>
          </a:xfrm>
        </p:spPr>
        <p:txBody>
          <a:bodyPr rtlCol="0">
            <a:normAutofit/>
          </a:bodyPr>
          <a:lstStyle/>
          <a:p>
            <a:pPr>
              <a:defRPr/>
            </a:pPr>
            <a:r>
              <a:rPr lang="en-IN" sz="2400" dirty="0"/>
              <a:t>In a solid, many atoms are brought together, so that the split energy levels form essentially continuous bands </a:t>
            </a:r>
            <a:r>
              <a:rPr lang="en-IN" sz="2400" dirty="0" smtClean="0"/>
              <a:t>of energies</a:t>
            </a:r>
            <a:r>
              <a:rPr lang="en-IN" sz="2400" dirty="0"/>
              <a:t>. </a:t>
            </a:r>
            <a:endParaRPr lang="en-IN" sz="2400" dirty="0" smtClean="0"/>
          </a:p>
          <a:p>
            <a:pPr>
              <a:defRPr/>
            </a:pPr>
            <a:r>
              <a:rPr lang="en-IN" sz="2400" dirty="0" smtClean="0"/>
              <a:t>Each </a:t>
            </a:r>
            <a:r>
              <a:rPr lang="en-IN" sz="2400" dirty="0"/>
              <a:t>isolated silicon atom has an electronic structure </a:t>
            </a:r>
            <a:endParaRPr lang="en-IN" sz="2400" dirty="0" smtClean="0"/>
          </a:p>
          <a:p>
            <a:pPr>
              <a:defRPr/>
            </a:pPr>
            <a:r>
              <a:rPr lang="en-IN" sz="2400" dirty="0" smtClean="0"/>
              <a:t>1s</a:t>
            </a:r>
            <a:r>
              <a:rPr lang="en-IN" sz="2400" baseline="30000" dirty="0" smtClean="0"/>
              <a:t>2</a:t>
            </a:r>
            <a:r>
              <a:rPr lang="en-IN" sz="2400" dirty="0" smtClean="0"/>
              <a:t> 2s</a:t>
            </a:r>
            <a:r>
              <a:rPr lang="en-IN" sz="2400" baseline="30000" dirty="0" smtClean="0"/>
              <a:t>2 </a:t>
            </a:r>
            <a:r>
              <a:rPr lang="en-IN" sz="2400" dirty="0" smtClean="0"/>
              <a:t>2p</a:t>
            </a:r>
            <a:r>
              <a:rPr lang="en-IN" sz="2400" baseline="30000" dirty="0" smtClean="0"/>
              <a:t> 6 </a:t>
            </a:r>
            <a:r>
              <a:rPr lang="en-IN" sz="2400" dirty="0" smtClean="0"/>
              <a:t>3s</a:t>
            </a:r>
            <a:r>
              <a:rPr lang="en-IN" sz="2400" baseline="30000" dirty="0" smtClean="0"/>
              <a:t>2</a:t>
            </a:r>
            <a:r>
              <a:rPr lang="en-IN" sz="2400" dirty="0" smtClean="0"/>
              <a:t> 3p</a:t>
            </a:r>
            <a:r>
              <a:rPr lang="en-IN" sz="2400" baseline="30000" dirty="0" smtClean="0"/>
              <a:t>2 </a:t>
            </a:r>
            <a:r>
              <a:rPr lang="en-IN" sz="2400" dirty="0" smtClean="0"/>
              <a:t>in </a:t>
            </a:r>
            <a:r>
              <a:rPr lang="en-IN" sz="2400" dirty="0"/>
              <a:t>the ground state. </a:t>
            </a:r>
            <a:endParaRPr lang="en-IN" sz="2400" dirty="0" smtClean="0"/>
          </a:p>
          <a:p>
            <a:pPr>
              <a:defRPr/>
            </a:pPr>
            <a:r>
              <a:rPr lang="en-IN" sz="2400" dirty="0" smtClean="0"/>
              <a:t>Each </a:t>
            </a:r>
            <a:r>
              <a:rPr lang="en-IN" sz="2400" dirty="0"/>
              <a:t>atom has available </a:t>
            </a:r>
            <a:r>
              <a:rPr lang="en-IN" sz="2400" b="1" dirty="0"/>
              <a:t>two Is states, two 2s states, six 2p states, two </a:t>
            </a:r>
            <a:r>
              <a:rPr lang="en-IN" sz="2400" b="1" dirty="0" smtClean="0"/>
              <a:t>3s </a:t>
            </a:r>
            <a:r>
              <a:rPr lang="en-IN" sz="2400" b="1" dirty="0"/>
              <a:t>states, six 3p states, and higher </a:t>
            </a:r>
            <a:r>
              <a:rPr lang="en-IN" sz="2400" b="1" dirty="0" smtClean="0"/>
              <a:t>states.</a:t>
            </a:r>
          </a:p>
        </p:txBody>
      </p:sp>
      <p:pic>
        <p:nvPicPr>
          <p:cNvPr id="4" name="Content Placeholder 5"/>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a:xfrm>
            <a:off x="6688534" y="39189"/>
            <a:ext cx="5455572" cy="4367213"/>
          </a:xfrm>
          <a:prstGeom prst="rect">
            <a:avLst/>
          </a:prstGeom>
        </p:spPr>
      </p:pic>
      <p:sp>
        <p:nvSpPr>
          <p:cNvPr id="2" name="Rectangle 1"/>
          <p:cNvSpPr/>
          <p:nvPr/>
        </p:nvSpPr>
        <p:spPr>
          <a:xfrm>
            <a:off x="268172" y="4366794"/>
            <a:ext cx="11566777" cy="2123658"/>
          </a:xfrm>
          <a:prstGeom prst="rect">
            <a:avLst/>
          </a:prstGeom>
        </p:spPr>
        <p:txBody>
          <a:bodyPr wrap="square">
            <a:spAutoFit/>
          </a:bodyPr>
          <a:lstStyle/>
          <a:p>
            <a:pPr>
              <a:defRPr/>
            </a:pPr>
            <a:r>
              <a:rPr lang="en-IN" sz="2200" dirty="0"/>
              <a:t>If we consider N atoms, there will be </a:t>
            </a:r>
            <a:r>
              <a:rPr lang="en-IN" sz="2200" b="1" dirty="0"/>
              <a:t>2N, 2N, 6N, 2N, and 6N quantum states of type Is, 2s, 2p, 3s, and 3p, respectively</a:t>
            </a:r>
            <a:r>
              <a:rPr lang="en-IN" sz="2200" dirty="0"/>
              <a:t>. </a:t>
            </a:r>
          </a:p>
          <a:p>
            <a:pPr>
              <a:defRPr/>
            </a:pPr>
            <a:r>
              <a:rPr lang="en-IN" sz="2200" dirty="0"/>
              <a:t>As the interatomic spacing decreases, these energy levels split into bands, beginning with the outer </a:t>
            </a:r>
            <a:r>
              <a:rPr lang="en-IN" sz="2200" b="1" dirty="0"/>
              <a:t>(n = 3) shell</a:t>
            </a:r>
            <a:r>
              <a:rPr lang="en-IN" sz="2200" dirty="0"/>
              <a:t>. </a:t>
            </a:r>
          </a:p>
          <a:p>
            <a:pPr>
              <a:defRPr/>
            </a:pPr>
            <a:r>
              <a:rPr lang="en-IN" sz="2200" dirty="0"/>
              <a:t>As the </a:t>
            </a:r>
            <a:r>
              <a:rPr lang="en-IN" sz="2200" b="1" dirty="0"/>
              <a:t>"3s" and "3p" bands grow</a:t>
            </a:r>
            <a:r>
              <a:rPr lang="en-IN" sz="2200" dirty="0"/>
              <a:t>, </a:t>
            </a:r>
            <a:r>
              <a:rPr lang="en-IN" sz="2200" b="1" dirty="0"/>
              <a:t>they merge into a single band composed of a mixture of energy levels</a:t>
            </a:r>
            <a:r>
              <a:rPr lang="en-IN" sz="2200" dirty="0"/>
              <a:t>. </a:t>
            </a:r>
            <a:r>
              <a:rPr lang="en-IN" sz="2200" dirty="0" smtClean="0"/>
              <a:t> </a:t>
            </a:r>
            <a:r>
              <a:rPr lang="en-IN" sz="2200" b="1" dirty="0" smtClean="0"/>
              <a:t>This </a:t>
            </a:r>
            <a:r>
              <a:rPr lang="en-IN" sz="2200" b="1" dirty="0"/>
              <a:t>band of "3s-3p" levels contains 8N available quantum states</a:t>
            </a:r>
            <a:r>
              <a:rPr lang="en-IN" sz="2200" dirty="0"/>
              <a:t>. </a:t>
            </a:r>
          </a:p>
        </p:txBody>
      </p:sp>
    </p:spTree>
    <p:extLst>
      <p:ext uri="{BB962C8B-B14F-4D97-AF65-F5344CB8AC3E}">
        <p14:creationId xmlns="" xmlns:p14="http://schemas.microsoft.com/office/powerpoint/2010/main" val="3822773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126" y="21981"/>
            <a:ext cx="7119257" cy="777875"/>
          </a:xfrm>
        </p:spPr>
        <p:txBody>
          <a:bodyPr/>
          <a:lstStyle/>
          <a:p>
            <a:pPr eaLnBrk="1" hangingPunct="1"/>
            <a:r>
              <a:rPr lang="en-US" altLang="en-US" b="1" dirty="0" smtClean="0"/>
              <a:t>Band Formation in Silicon </a:t>
            </a:r>
            <a:endParaRPr lang="en-IN" altLang="en-US" b="1" dirty="0" smtClean="0"/>
          </a:p>
        </p:txBody>
      </p:sp>
      <p:sp>
        <p:nvSpPr>
          <p:cNvPr id="3" name="Content Placeholder 2"/>
          <p:cNvSpPr>
            <a:spLocks noGrp="1"/>
          </p:cNvSpPr>
          <p:nvPr>
            <p:ph idx="1"/>
          </p:nvPr>
        </p:nvSpPr>
        <p:spPr>
          <a:xfrm>
            <a:off x="420189" y="4010222"/>
            <a:ext cx="11351622" cy="2338327"/>
          </a:xfrm>
        </p:spPr>
        <p:txBody>
          <a:bodyPr rtlCol="0">
            <a:normAutofit/>
          </a:bodyPr>
          <a:lstStyle/>
          <a:p>
            <a:pPr algn="just">
              <a:defRPr/>
            </a:pPr>
            <a:r>
              <a:rPr lang="en-IN" sz="2400" dirty="0" smtClean="0"/>
              <a:t>Thus</a:t>
            </a:r>
            <a:r>
              <a:rPr lang="en-IN" sz="2400" dirty="0"/>
              <a:t>, apart from the low-lying and tightly bound "core" </a:t>
            </a:r>
            <a:r>
              <a:rPr lang="en-IN" sz="2400" dirty="0" smtClean="0"/>
              <a:t>lev­els</a:t>
            </a:r>
            <a:r>
              <a:rPr lang="en-IN" sz="2400" dirty="0"/>
              <a:t>, the silicon crystal has two bands of available energy levels separated by an energy gap </a:t>
            </a:r>
            <a:r>
              <a:rPr lang="en-IN" sz="2400" dirty="0" err="1" smtClean="0"/>
              <a:t>E</a:t>
            </a:r>
            <a:r>
              <a:rPr lang="en-IN" sz="2400" baseline="-25000" dirty="0" err="1" smtClean="0"/>
              <a:t>g</a:t>
            </a:r>
            <a:r>
              <a:rPr lang="en-IN" sz="2400" dirty="0" smtClean="0"/>
              <a:t> wide</a:t>
            </a:r>
            <a:r>
              <a:rPr lang="en-IN" sz="2400" dirty="0"/>
              <a:t>, which contains no allowed energy levels for electrons to occupy. </a:t>
            </a:r>
            <a:endParaRPr lang="en-IN" sz="2400" dirty="0" smtClean="0"/>
          </a:p>
          <a:p>
            <a:pPr algn="just">
              <a:defRPr/>
            </a:pPr>
            <a:endParaRPr lang="en-IN" sz="2400" dirty="0" smtClean="0"/>
          </a:p>
          <a:p>
            <a:pPr algn="just">
              <a:defRPr/>
            </a:pPr>
            <a:r>
              <a:rPr lang="en-IN" sz="2400" dirty="0" smtClean="0"/>
              <a:t>This gap is </a:t>
            </a:r>
            <a:r>
              <a:rPr lang="en-IN" sz="2400" dirty="0"/>
              <a:t>sometimes called a </a:t>
            </a:r>
            <a:r>
              <a:rPr lang="en-IN" sz="2400" b="1" dirty="0"/>
              <a:t>"forbidden band,"</a:t>
            </a:r>
            <a:r>
              <a:rPr lang="en-IN" sz="2400" dirty="0"/>
              <a:t> since in a perfect crystal it contains no electron energy states. </a:t>
            </a:r>
          </a:p>
        </p:txBody>
      </p:sp>
      <p:pic>
        <p:nvPicPr>
          <p:cNvPr id="5" name="Content Placeholder 5"/>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a:xfrm>
            <a:off x="7210697" y="45336"/>
            <a:ext cx="4920345" cy="3938760"/>
          </a:xfrm>
          <a:prstGeom prst="rect">
            <a:avLst/>
          </a:prstGeom>
        </p:spPr>
      </p:pic>
      <p:sp>
        <p:nvSpPr>
          <p:cNvPr id="2" name="Rectangle 1"/>
          <p:cNvSpPr/>
          <p:nvPr/>
        </p:nvSpPr>
        <p:spPr>
          <a:xfrm>
            <a:off x="420189" y="868482"/>
            <a:ext cx="6699068" cy="3046988"/>
          </a:xfrm>
          <a:prstGeom prst="rect">
            <a:avLst/>
          </a:prstGeom>
        </p:spPr>
        <p:txBody>
          <a:bodyPr wrap="square">
            <a:spAutoFit/>
          </a:bodyPr>
          <a:lstStyle/>
          <a:p>
            <a:pPr marL="342900" indent="-342900" algn="just">
              <a:buFont typeface="Arial" panose="020B0604020202020204" pitchFamily="34" charset="0"/>
              <a:buChar char="•"/>
              <a:defRPr/>
            </a:pPr>
            <a:r>
              <a:rPr lang="en-IN" sz="2400" dirty="0"/>
              <a:t>As the distance between atoms approaches the equilibrium interatomic spacing of silicon, </a:t>
            </a:r>
            <a:r>
              <a:rPr lang="en-IN" sz="2400" b="1" dirty="0"/>
              <a:t>this band splits into two bands separated by an energy gap </a:t>
            </a:r>
            <a:r>
              <a:rPr lang="en-IN" sz="2400" b="1" dirty="0" err="1"/>
              <a:t>Eg</a:t>
            </a:r>
            <a:r>
              <a:rPr lang="en-IN" sz="2400" b="1" dirty="0"/>
              <a:t>.</a:t>
            </a:r>
            <a:r>
              <a:rPr lang="en-IN" sz="2400" dirty="0"/>
              <a:t> </a:t>
            </a:r>
          </a:p>
          <a:p>
            <a:pPr marL="342900" indent="-342900" algn="just">
              <a:buFont typeface="Arial" panose="020B0604020202020204" pitchFamily="34" charset="0"/>
              <a:buChar char="•"/>
              <a:defRPr/>
            </a:pPr>
            <a:endParaRPr lang="en-IN" sz="2400" b="1" dirty="0"/>
          </a:p>
          <a:p>
            <a:pPr marL="342900" indent="-342900" algn="just">
              <a:buFont typeface="Arial" panose="020B0604020202020204" pitchFamily="34" charset="0"/>
              <a:buChar char="•"/>
              <a:defRPr/>
            </a:pPr>
            <a:r>
              <a:rPr lang="en-IN" sz="2400" b="1" dirty="0"/>
              <a:t>The upper band (called the conduction band) contains 4N quantum states</a:t>
            </a:r>
            <a:r>
              <a:rPr lang="en-IN" sz="2400" dirty="0"/>
              <a:t>, </a:t>
            </a:r>
            <a:r>
              <a:rPr lang="en-IN" sz="2400" b="1" dirty="0"/>
              <a:t>as does the lower (valence) band</a:t>
            </a:r>
            <a:r>
              <a:rPr lang="en-IN" sz="2400" dirty="0"/>
              <a:t>. </a:t>
            </a:r>
          </a:p>
        </p:txBody>
      </p:sp>
    </p:spTree>
    <p:extLst>
      <p:ext uri="{BB962C8B-B14F-4D97-AF65-F5344CB8AC3E}">
        <p14:creationId xmlns="" xmlns:p14="http://schemas.microsoft.com/office/powerpoint/2010/main" val="3895829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90003" y="273684"/>
            <a:ext cx="10515600" cy="1058727"/>
          </a:xfrm>
        </p:spPr>
        <p:txBody>
          <a:bodyPr/>
          <a:lstStyle/>
          <a:p>
            <a:pPr eaLnBrk="1" hangingPunct="1"/>
            <a:r>
              <a:rPr lang="en-US" altLang="en-US" b="1" dirty="0" smtClean="0"/>
              <a:t>Band Formation in Silicon </a:t>
            </a:r>
            <a:endParaRPr lang="en-IN" altLang="en-US" b="1" dirty="0" smtClean="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53492" y="1149531"/>
            <a:ext cx="6710518" cy="5283085"/>
          </a:xfrm>
        </p:spPr>
      </p:pic>
      <p:pic>
        <p:nvPicPr>
          <p:cNvPr id="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12669" y="1533222"/>
            <a:ext cx="6548846" cy="4958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53129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28748" y="456566"/>
            <a:ext cx="6450875" cy="1325563"/>
          </a:xfrm>
        </p:spPr>
        <p:txBody>
          <a:bodyPr/>
          <a:lstStyle/>
          <a:p>
            <a:pPr eaLnBrk="1" hangingPunct="1"/>
            <a:r>
              <a:rPr lang="en-US" altLang="en-US" b="1" dirty="0" smtClean="0"/>
              <a:t>Formation of bands in Silicon</a:t>
            </a:r>
            <a:endParaRPr lang="en-IN" altLang="en-US" b="1" dirty="0" smtClean="0"/>
          </a:p>
        </p:txBody>
      </p:sp>
      <p:sp>
        <p:nvSpPr>
          <p:cNvPr id="3" name="Content Placeholder 2"/>
          <p:cNvSpPr>
            <a:spLocks noGrp="1"/>
          </p:cNvSpPr>
          <p:nvPr>
            <p:ph idx="1"/>
          </p:nvPr>
        </p:nvSpPr>
        <p:spPr>
          <a:xfrm>
            <a:off x="420189" y="2526713"/>
            <a:ext cx="6006738" cy="1078637"/>
          </a:xfrm>
        </p:spPr>
        <p:txBody>
          <a:bodyPr rtlCol="0">
            <a:normAutofit/>
          </a:bodyPr>
          <a:lstStyle/>
          <a:p>
            <a:pPr>
              <a:buFont typeface="Wingdings" panose="05000000000000000000" pitchFamily="2" charset="2"/>
              <a:buChar char="§"/>
              <a:defRPr/>
            </a:pPr>
            <a:r>
              <a:rPr lang="en-IN" dirty="0" smtClean="0"/>
              <a:t>The </a:t>
            </a:r>
            <a:r>
              <a:rPr lang="en-IN" dirty="0"/>
              <a:t>core levels (n = 1,2) in Si are completely filled with electrons. </a:t>
            </a:r>
            <a:endParaRPr lang="en-IN" dirty="0" smtClean="0"/>
          </a:p>
        </p:txBody>
      </p:sp>
      <p:pic>
        <p:nvPicPr>
          <p:cNvPr id="4" name="Content Placeholder 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a:xfrm>
            <a:off x="5666080" y="260622"/>
            <a:ext cx="6336375" cy="3187973"/>
          </a:xfrm>
          <a:prstGeom prst="rect">
            <a:avLst/>
          </a:prstGeom>
        </p:spPr>
      </p:pic>
      <p:sp>
        <p:nvSpPr>
          <p:cNvPr id="2" name="Rectangle 1"/>
          <p:cNvSpPr/>
          <p:nvPr/>
        </p:nvSpPr>
        <p:spPr>
          <a:xfrm>
            <a:off x="328748" y="3734712"/>
            <a:ext cx="11015255" cy="1938992"/>
          </a:xfrm>
          <a:prstGeom prst="rect">
            <a:avLst/>
          </a:prstGeom>
        </p:spPr>
        <p:txBody>
          <a:bodyPr wrap="square">
            <a:spAutoFit/>
          </a:bodyPr>
          <a:lstStyle/>
          <a:p>
            <a:pPr marL="342900" indent="-342900">
              <a:buFont typeface="Wingdings" panose="05000000000000000000" pitchFamily="2" charset="2"/>
              <a:buChar char="§"/>
              <a:defRPr/>
            </a:pPr>
            <a:r>
              <a:rPr lang="en-IN" sz="2400" dirty="0"/>
              <a:t>At the actual atomic spacing of the crystal, </a:t>
            </a:r>
            <a:r>
              <a:rPr lang="en-IN" sz="2400" b="1" dirty="0"/>
              <a:t>the 2N electrons in the 3s subshell and the 2N electrons in the 3p subshell undergo sp</a:t>
            </a:r>
            <a:r>
              <a:rPr lang="en-IN" sz="2400" b="1" baseline="30000" dirty="0"/>
              <a:t>2</a:t>
            </a:r>
            <a:r>
              <a:rPr lang="en-IN" sz="2400" b="1" dirty="0"/>
              <a:t> hybridization</a:t>
            </a:r>
            <a:r>
              <a:rPr lang="en-IN" sz="2400" dirty="0"/>
              <a:t>, and </a:t>
            </a:r>
            <a:endParaRPr lang="en-IN" sz="2400" dirty="0" smtClean="0"/>
          </a:p>
          <a:p>
            <a:pPr marL="342900" indent="-342900">
              <a:buFont typeface="Wingdings" panose="05000000000000000000" pitchFamily="2" charset="2"/>
              <a:buChar char="§"/>
              <a:defRPr/>
            </a:pPr>
            <a:endParaRPr lang="en-IN" sz="2400" dirty="0"/>
          </a:p>
          <a:p>
            <a:pPr marL="342900" indent="-342900">
              <a:buFont typeface="Wingdings" panose="05000000000000000000" pitchFamily="2" charset="2"/>
              <a:buChar char="§"/>
              <a:defRPr/>
            </a:pPr>
            <a:r>
              <a:rPr lang="en-IN" sz="2400" dirty="0" err="1" smtClean="0"/>
              <a:t>ll</a:t>
            </a:r>
            <a:r>
              <a:rPr lang="en-IN" sz="2400" dirty="0" smtClean="0"/>
              <a:t> </a:t>
            </a:r>
            <a:r>
              <a:rPr lang="en-IN" sz="2400" dirty="0"/>
              <a:t>end up in </a:t>
            </a:r>
            <a:r>
              <a:rPr lang="en-IN" sz="2400" b="1" dirty="0"/>
              <a:t>the lower 4N quantum states (va­lence band), while the higher-lying 4N quantum states (conduction band) are empty, separated by a band gap. </a:t>
            </a:r>
          </a:p>
        </p:txBody>
      </p:sp>
    </p:spTree>
    <p:extLst>
      <p:ext uri="{BB962C8B-B14F-4D97-AF65-F5344CB8AC3E}">
        <p14:creationId xmlns="" xmlns:p14="http://schemas.microsoft.com/office/powerpoint/2010/main" val="4078733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19" y="26127"/>
            <a:ext cx="10515600" cy="731519"/>
          </a:xfrm>
        </p:spPr>
        <p:txBody>
          <a:bodyPr/>
          <a:lstStyle/>
          <a:p>
            <a:pPr eaLnBrk="1" hangingPunct="1"/>
            <a:r>
              <a:rPr lang="en-US" altLang="en-US" b="1" dirty="0" smtClean="0"/>
              <a:t>Band </a:t>
            </a:r>
            <a:r>
              <a:rPr lang="en-US" altLang="en-US" b="1" dirty="0"/>
              <a:t>g</a:t>
            </a:r>
            <a:r>
              <a:rPr lang="en-US" altLang="en-US" b="1" dirty="0" smtClean="0"/>
              <a:t>ap in the solids</a:t>
            </a:r>
            <a:endParaRPr lang="en-IN" altLang="en-US" b="1" dirty="0" smtClean="0"/>
          </a:p>
        </p:txBody>
      </p:sp>
      <p:pic>
        <p:nvPicPr>
          <p:cNvPr id="29699"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257910" y="3234751"/>
            <a:ext cx="6680764" cy="3512425"/>
          </a:xfr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5185953" y="444137"/>
            <a:ext cx="6533957" cy="402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8050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Insulators</a:t>
            </a:r>
            <a:endParaRPr lang="en-US" sz="3600" b="1" dirty="0"/>
          </a:p>
        </p:txBody>
      </p:sp>
      <p:sp>
        <p:nvSpPr>
          <p:cNvPr id="5" name="TextBox 4"/>
          <p:cNvSpPr txBox="1"/>
          <p:nvPr/>
        </p:nvSpPr>
        <p:spPr>
          <a:xfrm>
            <a:off x="735474" y="1031104"/>
            <a:ext cx="5938792" cy="4832092"/>
          </a:xfrm>
          <a:prstGeom prst="rect">
            <a:avLst/>
          </a:prstGeom>
          <a:noFill/>
          <a:ln w="22225">
            <a:solidFill>
              <a:schemeClr val="tx1"/>
            </a:solidFill>
          </a:ln>
        </p:spPr>
        <p:txBody>
          <a:bodyPr wrap="square" rtlCol="0">
            <a:spAutoFit/>
          </a:bodyPr>
          <a:lstStyle/>
          <a:p>
            <a:pPr marL="285750" indent="-285750" algn="just">
              <a:buFont typeface="Wingdings" panose="05000000000000000000" pitchFamily="2" charset="2"/>
              <a:buChar char="ü"/>
            </a:pPr>
            <a:r>
              <a:rPr lang="en-US" sz="2200" dirty="0" smtClean="0"/>
              <a:t>The band formation for the insulators is as shown in the figure.</a:t>
            </a:r>
          </a:p>
          <a:p>
            <a:pPr marL="285750" indent="-285750" algn="just">
              <a:buFont typeface="Wingdings" panose="05000000000000000000" pitchFamily="2" charset="2"/>
              <a:buChar char="ü"/>
            </a:pPr>
            <a:r>
              <a:rPr lang="en-US" sz="2200" dirty="0" smtClean="0"/>
              <a:t>The forbidden gap between the highest filled band and the lowest empty band is very wide and is about 3 eV to 6 eV. </a:t>
            </a:r>
          </a:p>
          <a:p>
            <a:pPr marL="285750" indent="-285750" algn="just">
              <a:buFont typeface="Wingdings" panose="05000000000000000000" pitchFamily="2" charset="2"/>
              <a:buChar char="ü"/>
            </a:pPr>
            <a:r>
              <a:rPr lang="en-US" sz="2200" dirty="0" smtClean="0"/>
              <a:t>Very few electrons from the filled band reach the empty band even if we thermally excite them or apply an electric field to them.  </a:t>
            </a:r>
          </a:p>
          <a:p>
            <a:pPr marL="285750" indent="-285750" algn="just">
              <a:buFont typeface="Wingdings" panose="05000000000000000000" pitchFamily="2" charset="2"/>
              <a:buChar char="ü"/>
            </a:pPr>
            <a:r>
              <a:rPr lang="en-US" sz="2200" dirty="0" smtClean="0"/>
              <a:t>The Pauli’s exclusion principle restricts the electrons from moving in the valence band. Hence a free electron current cannot be obtained for the insulating material.</a:t>
            </a:r>
          </a:p>
          <a:p>
            <a:pPr marL="285750" indent="-285750" algn="just">
              <a:buFont typeface="Wingdings" panose="05000000000000000000" pitchFamily="2" charset="2"/>
              <a:buChar char="ü"/>
            </a:pPr>
            <a:r>
              <a:rPr lang="en-US" sz="2200" dirty="0" smtClean="0"/>
              <a:t>Ex- diamond, quartz, </a:t>
            </a:r>
            <a:r>
              <a:rPr lang="en-US" sz="2200" dirty="0" err="1" smtClean="0"/>
              <a:t>ZnO</a:t>
            </a:r>
            <a:r>
              <a:rPr lang="en-US" sz="2200" dirty="0" smtClean="0"/>
              <a:t>, </a:t>
            </a:r>
            <a:r>
              <a:rPr lang="en-US" sz="2200" dirty="0" err="1" smtClean="0"/>
              <a:t>Agcl</a:t>
            </a:r>
            <a:r>
              <a:rPr lang="en-US" sz="2200" dirty="0" smtClean="0"/>
              <a:t> etc.</a:t>
            </a:r>
          </a:p>
          <a:p>
            <a:pPr algn="just"/>
            <a:endParaRPr lang="en-US" sz="2200"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331919" y="1031104"/>
            <a:ext cx="3741664" cy="5552576"/>
          </a:xfrm>
          <a:prstGeom prst="rect">
            <a:avLst/>
          </a:prstGeom>
        </p:spPr>
      </p:pic>
    </p:spTree>
    <p:extLst>
      <p:ext uri="{BB962C8B-B14F-4D97-AF65-F5344CB8AC3E}">
        <p14:creationId xmlns="" xmlns:p14="http://schemas.microsoft.com/office/powerpoint/2010/main" val="214948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Semiconductors</a:t>
            </a:r>
            <a:endParaRPr lang="en-US" sz="3600" b="1" dirty="0"/>
          </a:p>
        </p:txBody>
      </p:sp>
      <p:sp>
        <p:nvSpPr>
          <p:cNvPr id="2" name="TextBox 1"/>
          <p:cNvSpPr txBox="1"/>
          <p:nvPr/>
        </p:nvSpPr>
        <p:spPr>
          <a:xfrm>
            <a:off x="1104811" y="1267097"/>
            <a:ext cx="5674812" cy="4154984"/>
          </a:xfrm>
          <a:prstGeom prst="rect">
            <a:avLst/>
          </a:prstGeom>
          <a:noFill/>
          <a:ln w="25400">
            <a:solidFill>
              <a:schemeClr val="tx1"/>
            </a:solidFill>
          </a:ln>
        </p:spPr>
        <p:txBody>
          <a:bodyPr wrap="square" rtlCol="0">
            <a:spAutoFit/>
          </a:bodyPr>
          <a:lstStyle/>
          <a:p>
            <a:pPr marL="285750" indent="-285750" algn="just">
              <a:buFont typeface="Wingdings" panose="05000000000000000000" pitchFamily="2" charset="2"/>
              <a:buChar char="ü"/>
            </a:pPr>
            <a:r>
              <a:rPr lang="en-US" sz="2200" dirty="0" smtClean="0"/>
              <a:t>In this case of semiconductors, the forbidden band between the highest filled valence band and the lowest empty conduction band is very narrow and is about 0.1 eV to 1 eV.</a:t>
            </a:r>
          </a:p>
          <a:p>
            <a:pPr algn="just"/>
            <a:r>
              <a:rPr lang="en-US" sz="2200" dirty="0" smtClean="0"/>
              <a:t> </a:t>
            </a:r>
          </a:p>
          <a:p>
            <a:pPr marL="285750" indent="-285750" algn="just">
              <a:buFont typeface="Wingdings" panose="05000000000000000000" pitchFamily="2" charset="2"/>
              <a:buChar char="ü"/>
            </a:pPr>
            <a:r>
              <a:rPr lang="en-US" sz="2200" dirty="0" smtClean="0"/>
              <a:t>Thus, we can easily move the electrons from the highest filled band to the empty band. This can be achieved by thermal excitation or by applying electric field. For this reason, a free electron current can be obtained as a few electrons are available in the empty band. </a:t>
            </a:r>
            <a:endParaRPr lang="en-US" sz="2200"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177507" y="814217"/>
            <a:ext cx="4757780" cy="5847838"/>
          </a:xfrm>
          <a:prstGeom prst="rect">
            <a:avLst/>
          </a:prstGeom>
        </p:spPr>
      </p:pic>
    </p:spTree>
    <p:extLst>
      <p:ext uri="{BB962C8B-B14F-4D97-AF65-F5344CB8AC3E}">
        <p14:creationId xmlns="" xmlns:p14="http://schemas.microsoft.com/office/powerpoint/2010/main" val="209542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Syllabus</a:t>
            </a:r>
            <a:endParaRPr lang="en-US" sz="3600" b="1" dirty="0"/>
          </a:p>
        </p:txBody>
      </p:sp>
      <p:sp>
        <p:nvSpPr>
          <p:cNvPr id="5" name="Rectangle 4"/>
          <p:cNvSpPr/>
          <p:nvPr/>
        </p:nvSpPr>
        <p:spPr>
          <a:xfrm>
            <a:off x="748291" y="1194801"/>
            <a:ext cx="10695418" cy="4832092"/>
          </a:xfrm>
          <a:prstGeom prst="rect">
            <a:avLst/>
          </a:prstGeom>
          <a:ln w="22225">
            <a:solidFill>
              <a:schemeClr val="tx1"/>
            </a:solidFill>
          </a:ln>
        </p:spPr>
        <p:txBody>
          <a:bodyPr wrap="square">
            <a:spAutoFit/>
          </a:bodyPr>
          <a:lstStyle/>
          <a:p>
            <a:pPr marL="342900" indent="-342900">
              <a:buFont typeface="Wingdings" panose="05000000000000000000" pitchFamily="2" charset="2"/>
              <a:buChar char="ü"/>
            </a:pPr>
            <a:r>
              <a:rPr lang="en-US" sz="2800" dirty="0" smtClean="0"/>
              <a:t>Free </a:t>
            </a:r>
            <a:r>
              <a:rPr lang="en-US" sz="2800" dirty="0"/>
              <a:t>electron theory (Introduction</a:t>
            </a:r>
            <a:r>
              <a:rPr lang="en-US" sz="2800" dirty="0" smtClean="0"/>
              <a:t>). </a:t>
            </a:r>
          </a:p>
          <a:p>
            <a:pPr marL="342900" indent="-342900">
              <a:buFont typeface="Wingdings" panose="05000000000000000000" pitchFamily="2" charset="2"/>
              <a:buChar char="ü"/>
            </a:pPr>
            <a:r>
              <a:rPr lang="en-US" sz="2800" dirty="0"/>
              <a:t>D</a:t>
            </a:r>
            <a:r>
              <a:rPr lang="en-US" sz="2800" dirty="0" smtClean="0"/>
              <a:t>iffusion </a:t>
            </a:r>
            <a:r>
              <a:rPr lang="en-US" sz="2800" dirty="0"/>
              <a:t>and drift </a:t>
            </a:r>
            <a:r>
              <a:rPr lang="en-US" sz="2800" dirty="0" smtClean="0"/>
              <a:t>current (</a:t>
            </a:r>
            <a:r>
              <a:rPr lang="en-US" sz="2800" dirty="0"/>
              <a:t>qualitative</a:t>
            </a:r>
            <a:r>
              <a:rPr lang="en-US" sz="2800" dirty="0" smtClean="0"/>
              <a:t>). </a:t>
            </a:r>
          </a:p>
          <a:p>
            <a:pPr marL="342900" indent="-342900">
              <a:buFont typeface="Wingdings" panose="05000000000000000000" pitchFamily="2" charset="2"/>
              <a:buChar char="ü"/>
            </a:pPr>
            <a:r>
              <a:rPr lang="en-US" sz="2800" dirty="0" smtClean="0"/>
              <a:t>Fermi </a:t>
            </a:r>
            <a:r>
              <a:rPr lang="en-US" sz="2800" dirty="0"/>
              <a:t>energy, </a:t>
            </a:r>
            <a:r>
              <a:rPr lang="en-US" sz="2800" dirty="0" smtClean="0"/>
              <a:t>Fermi-</a:t>
            </a:r>
            <a:r>
              <a:rPr lang="en-US" sz="2800" dirty="0"/>
              <a:t>D</a:t>
            </a:r>
            <a:r>
              <a:rPr lang="en-US" sz="2800" dirty="0" smtClean="0"/>
              <a:t>irac </a:t>
            </a:r>
            <a:r>
              <a:rPr lang="en-US" sz="2800" dirty="0"/>
              <a:t>distribution </a:t>
            </a:r>
            <a:r>
              <a:rPr lang="en-US" sz="2800" dirty="0" smtClean="0"/>
              <a:t>function. </a:t>
            </a:r>
          </a:p>
          <a:p>
            <a:pPr marL="342900" indent="-342900">
              <a:buFont typeface="Wingdings" panose="05000000000000000000" pitchFamily="2" charset="2"/>
              <a:buChar char="ü"/>
            </a:pPr>
            <a:r>
              <a:rPr lang="en-US" sz="2800" b="1" dirty="0" smtClean="0"/>
              <a:t>Band </a:t>
            </a:r>
            <a:r>
              <a:rPr lang="en-US" sz="2800" b="1" dirty="0"/>
              <a:t>theory of solids </a:t>
            </a:r>
            <a:r>
              <a:rPr lang="en-US" sz="2800" b="1" dirty="0" smtClean="0"/>
              <a:t>- formation </a:t>
            </a:r>
            <a:r>
              <a:rPr lang="en-US" sz="2800" b="1" dirty="0"/>
              <a:t>of allowed and forbidden energy </a:t>
            </a:r>
            <a:r>
              <a:rPr lang="en-US" sz="2800" b="1" dirty="0" smtClean="0"/>
              <a:t>bands. </a:t>
            </a:r>
          </a:p>
          <a:p>
            <a:pPr marL="342900" indent="-342900">
              <a:buFont typeface="Wingdings" panose="05000000000000000000" pitchFamily="2" charset="2"/>
              <a:buChar char="ü"/>
            </a:pPr>
            <a:r>
              <a:rPr lang="en-US" sz="2800" b="1" dirty="0" smtClean="0"/>
              <a:t>Semiconductors </a:t>
            </a:r>
            <a:r>
              <a:rPr lang="en-US" sz="2800" b="1" dirty="0"/>
              <a:t>and </a:t>
            </a:r>
            <a:r>
              <a:rPr lang="en-US" sz="2800" b="1" dirty="0" smtClean="0"/>
              <a:t>insulators, Fermi </a:t>
            </a:r>
            <a:r>
              <a:rPr lang="en-US" sz="2800" b="1" dirty="0"/>
              <a:t>level for intrinsic and extrinsic </a:t>
            </a:r>
            <a:r>
              <a:rPr lang="en-US" sz="2800" b="1" dirty="0" smtClean="0"/>
              <a:t>semiconductors. </a:t>
            </a:r>
          </a:p>
          <a:p>
            <a:pPr marL="342900" indent="-342900">
              <a:buFont typeface="Wingdings" panose="05000000000000000000" pitchFamily="2" charset="2"/>
              <a:buChar char="ü"/>
            </a:pPr>
            <a:r>
              <a:rPr lang="en-US" sz="2800" dirty="0" smtClean="0"/>
              <a:t>Direct </a:t>
            </a:r>
            <a:r>
              <a:rPr lang="en-US" sz="2800" dirty="0"/>
              <a:t>and indirect band </a:t>
            </a:r>
            <a:r>
              <a:rPr lang="en-US" sz="2800" dirty="0" smtClean="0"/>
              <a:t>gap semiconductors.</a:t>
            </a:r>
          </a:p>
          <a:p>
            <a:pPr marL="342900" indent="-342900">
              <a:buFont typeface="Wingdings" panose="05000000000000000000" pitchFamily="2" charset="2"/>
              <a:buChar char="ü"/>
            </a:pPr>
            <a:r>
              <a:rPr lang="en-US" sz="2800" dirty="0"/>
              <a:t>Concept of effective mass - electrons and holes. </a:t>
            </a:r>
          </a:p>
          <a:p>
            <a:pPr marL="342900" indent="-342900">
              <a:buFont typeface="Wingdings" panose="05000000000000000000" pitchFamily="2" charset="2"/>
              <a:buChar char="ü"/>
            </a:pPr>
            <a:r>
              <a:rPr lang="en-US" sz="2800" dirty="0"/>
              <a:t>Hall effect (with derivation). </a:t>
            </a:r>
          </a:p>
          <a:p>
            <a:endParaRPr lang="en-US" sz="2800" dirty="0"/>
          </a:p>
        </p:txBody>
      </p:sp>
    </p:spTree>
    <p:extLst>
      <p:ext uri="{BB962C8B-B14F-4D97-AF65-F5344CB8AC3E}">
        <p14:creationId xmlns="" xmlns:p14="http://schemas.microsoft.com/office/powerpoint/2010/main" val="190291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Intrinsic versus Extrinsic Semiconductors</a:t>
            </a:r>
            <a:endParaRPr lang="en-US" sz="3600" b="1" dirty="0"/>
          </a:p>
        </p:txBody>
      </p:sp>
      <p:sp>
        <p:nvSpPr>
          <p:cNvPr id="5" name="TextBox 4"/>
          <p:cNvSpPr txBox="1"/>
          <p:nvPr/>
        </p:nvSpPr>
        <p:spPr>
          <a:xfrm>
            <a:off x="495300" y="981075"/>
            <a:ext cx="5219700" cy="5016758"/>
          </a:xfrm>
          <a:prstGeom prst="rect">
            <a:avLst/>
          </a:prstGeom>
          <a:noFill/>
          <a:ln w="22225">
            <a:solidFill>
              <a:schemeClr val="tx1"/>
            </a:solidFill>
          </a:ln>
        </p:spPr>
        <p:txBody>
          <a:bodyPr wrap="square" rtlCol="0">
            <a:spAutoFit/>
          </a:bodyPr>
          <a:lstStyle/>
          <a:p>
            <a:pPr marL="285750" indent="-285750" algn="just">
              <a:buFont typeface="Wingdings" panose="05000000000000000000" pitchFamily="2" charset="2"/>
              <a:buChar char="ü"/>
            </a:pPr>
            <a:r>
              <a:rPr lang="en-US" sz="2000" dirty="0" smtClean="0"/>
              <a:t>The semiconductor in which the transformation of electrons to the conduction band and the generation of holes in the valence band are achieved purely by thermal excitation are called intrinsic semiconductors. Thus, this effect is temperature dependent and produces equal number of electron and hole carriers. The electrons and holes are called intrinsic charge carriers and the resulting conductivity is known as thermal conductivity.  </a:t>
            </a:r>
          </a:p>
          <a:p>
            <a:pPr marL="285750" indent="-285750" algn="just">
              <a:buFont typeface="Wingdings" panose="05000000000000000000" pitchFamily="2" charset="2"/>
              <a:buChar char="ü"/>
            </a:pPr>
            <a:r>
              <a:rPr lang="en-US" sz="2000" dirty="0" smtClean="0"/>
              <a:t>In intrinsic semiconductor, the number of holes and electrons must be the same. </a:t>
            </a:r>
          </a:p>
          <a:p>
            <a:pPr marL="285750" indent="-285750" algn="just">
              <a:buFont typeface="Wingdings" panose="05000000000000000000" pitchFamily="2" charset="2"/>
              <a:buChar char="ü"/>
            </a:pPr>
            <a:r>
              <a:rPr lang="en-US" sz="2000" dirty="0" smtClean="0"/>
              <a:t>Intrinsic carrier concentration increases with increase in temperature. </a:t>
            </a:r>
          </a:p>
          <a:p>
            <a:pPr marL="285750" indent="-285750" algn="just">
              <a:buFont typeface="Wingdings" panose="05000000000000000000" pitchFamily="2" charset="2"/>
              <a:buChar char="ü"/>
            </a:pPr>
            <a:r>
              <a:rPr lang="en-US" sz="2000" dirty="0" smtClean="0"/>
              <a:t>Ge and Si are intrinsic semiconductor.  </a:t>
            </a:r>
            <a:endParaRPr lang="en-US" sz="2000" dirty="0"/>
          </a:p>
        </p:txBody>
      </p:sp>
      <p:sp>
        <p:nvSpPr>
          <p:cNvPr id="6" name="TextBox 5"/>
          <p:cNvSpPr txBox="1"/>
          <p:nvPr/>
        </p:nvSpPr>
        <p:spPr>
          <a:xfrm>
            <a:off x="6004560" y="781086"/>
            <a:ext cx="5947954" cy="5940088"/>
          </a:xfrm>
          <a:prstGeom prst="rect">
            <a:avLst/>
          </a:prstGeom>
          <a:noFill/>
          <a:ln w="22225">
            <a:solidFill>
              <a:schemeClr val="tx1"/>
            </a:solidFill>
          </a:ln>
        </p:spPr>
        <p:txBody>
          <a:bodyPr wrap="square" rtlCol="0">
            <a:spAutoFit/>
          </a:bodyPr>
          <a:lstStyle/>
          <a:p>
            <a:pPr marL="285750" indent="-285750" algn="just">
              <a:buFont typeface="Wingdings" panose="05000000000000000000" pitchFamily="2" charset="2"/>
              <a:buChar char="ü"/>
            </a:pPr>
            <a:r>
              <a:rPr lang="en-US" sz="2000" dirty="0" smtClean="0"/>
              <a:t>The conductivity of an intrinsic semiconductor can be increased significantly by adding impurities to it. By doing so we get impurity semiconductor which is also known as extrinsic semiconductor. </a:t>
            </a:r>
          </a:p>
          <a:p>
            <a:pPr marL="285750" indent="-285750" algn="just">
              <a:buFont typeface="Wingdings" panose="05000000000000000000" pitchFamily="2" charset="2"/>
              <a:buChar char="ü"/>
            </a:pPr>
            <a:r>
              <a:rPr lang="en-US" sz="2000" dirty="0" smtClean="0"/>
              <a:t>The introduction of the impurity to a semiconductor is called </a:t>
            </a:r>
            <a:r>
              <a:rPr lang="en-US" sz="2000" b="1" dirty="0" smtClean="0"/>
              <a:t>doping</a:t>
            </a:r>
            <a:r>
              <a:rPr lang="en-US" sz="2000" dirty="0" smtClean="0"/>
              <a:t> and the impurity which is introduced is called </a:t>
            </a:r>
            <a:r>
              <a:rPr lang="en-US" sz="2000" b="1" dirty="0" smtClean="0"/>
              <a:t>dopant</a:t>
            </a:r>
            <a:r>
              <a:rPr lang="en-US" sz="2000" dirty="0" smtClean="0"/>
              <a:t>. </a:t>
            </a:r>
          </a:p>
          <a:p>
            <a:pPr marL="285750" indent="-285750" algn="just">
              <a:buFont typeface="Wingdings" panose="05000000000000000000" pitchFamily="2" charset="2"/>
              <a:buChar char="ü"/>
            </a:pPr>
            <a:r>
              <a:rPr lang="en-US" sz="2000" dirty="0" smtClean="0"/>
              <a:t>The impurity atoms creates excess holes or the free electrons which control the conductivity of the extrinsic semiconductor. </a:t>
            </a:r>
          </a:p>
          <a:p>
            <a:pPr marL="285750" indent="-285750" algn="just">
              <a:buFont typeface="Wingdings" panose="05000000000000000000" pitchFamily="2" charset="2"/>
              <a:buChar char="ü"/>
            </a:pPr>
            <a:r>
              <a:rPr lang="en-US" sz="2000" dirty="0" smtClean="0"/>
              <a:t>Depending on the nature of the dopant and extrinsic semiconductor may be classified as an n-type or a p-type semiconductor. </a:t>
            </a:r>
          </a:p>
          <a:p>
            <a:pPr marL="285750" indent="-285750" algn="just">
              <a:buFont typeface="Wingdings" panose="05000000000000000000" pitchFamily="2" charset="2"/>
              <a:buChar char="ü"/>
            </a:pPr>
            <a:r>
              <a:rPr lang="en-US" sz="2000" dirty="0" smtClean="0"/>
              <a:t>If an element of </a:t>
            </a:r>
            <a:r>
              <a:rPr lang="en-US" sz="2000" b="1" dirty="0" smtClean="0"/>
              <a:t>group III is introduced to Ge or Si</a:t>
            </a:r>
            <a:r>
              <a:rPr lang="en-US" sz="2000" dirty="0" smtClean="0"/>
              <a:t>, excess holes are generated which results in a </a:t>
            </a:r>
            <a:r>
              <a:rPr lang="en-US" sz="2000" b="1" dirty="0" smtClean="0"/>
              <a:t>p-type</a:t>
            </a:r>
            <a:r>
              <a:rPr lang="en-US" sz="2000" dirty="0" smtClean="0"/>
              <a:t> semiconductor.</a:t>
            </a:r>
          </a:p>
          <a:p>
            <a:pPr marL="285750" indent="-285750" algn="just">
              <a:buFont typeface="Wingdings" panose="05000000000000000000" pitchFamily="2" charset="2"/>
              <a:buChar char="ü"/>
            </a:pPr>
            <a:r>
              <a:rPr lang="en-US" sz="2000" dirty="0"/>
              <a:t>If an element of </a:t>
            </a:r>
            <a:r>
              <a:rPr lang="en-US" sz="2000" b="1" dirty="0"/>
              <a:t>group V</a:t>
            </a:r>
            <a:r>
              <a:rPr lang="en-US" sz="2000" b="1" dirty="0" smtClean="0"/>
              <a:t> </a:t>
            </a:r>
            <a:r>
              <a:rPr lang="en-US" sz="2000" b="1" dirty="0"/>
              <a:t>is introduced to Ge or Si</a:t>
            </a:r>
            <a:r>
              <a:rPr lang="en-US" sz="2000" dirty="0"/>
              <a:t>, excess holes are generated which results in </a:t>
            </a:r>
            <a:r>
              <a:rPr lang="en-US" sz="2000" b="1" dirty="0" smtClean="0"/>
              <a:t>an n-type</a:t>
            </a:r>
            <a:r>
              <a:rPr lang="en-US" sz="2000" dirty="0" smtClean="0"/>
              <a:t> </a:t>
            </a:r>
            <a:r>
              <a:rPr lang="en-US" sz="2000" dirty="0"/>
              <a:t>semiconductor.   </a:t>
            </a:r>
          </a:p>
        </p:txBody>
      </p:sp>
    </p:spTree>
    <p:extLst>
      <p:ext uri="{BB962C8B-B14F-4D97-AF65-F5344CB8AC3E}">
        <p14:creationId xmlns="" xmlns:p14="http://schemas.microsoft.com/office/powerpoint/2010/main" val="314206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Conductivity in Ge and Si (Intrinsic Semiconductor)</a:t>
            </a:r>
            <a:endParaRPr lang="en-US" sz="3600" b="1"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15224" y="742951"/>
            <a:ext cx="3476499" cy="3028950"/>
          </a:xfrm>
          <a:prstGeom prst="rect">
            <a:avLst/>
          </a:prstGeo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574719" y="3848099"/>
            <a:ext cx="3098649" cy="2924176"/>
          </a:xfrm>
          <a:prstGeom prst="rect">
            <a:avLst/>
          </a:prstGeom>
        </p:spPr>
      </p:pic>
      <p:sp>
        <p:nvSpPr>
          <p:cNvPr id="7" name="TextBox 6"/>
          <p:cNvSpPr txBox="1"/>
          <p:nvPr/>
        </p:nvSpPr>
        <p:spPr>
          <a:xfrm>
            <a:off x="609600" y="1058091"/>
            <a:ext cx="7201989" cy="4974151"/>
          </a:xfrm>
          <a:prstGeom prst="rect">
            <a:avLst/>
          </a:prstGeom>
          <a:noFill/>
          <a:ln w="22225">
            <a:solidFill>
              <a:schemeClr val="tx1"/>
            </a:solidFill>
          </a:ln>
        </p:spPr>
        <p:txBody>
          <a:bodyPr wrap="square" rtlCol="0">
            <a:spAutoFit/>
          </a:bodyPr>
          <a:lstStyle/>
          <a:p>
            <a:pPr algn="just"/>
            <a:r>
              <a:rPr lang="en-US" sz="2200" dirty="0" smtClean="0"/>
              <a:t>Si or Ge is a group IV element of the periodic table and each atom  has four valence electrons. The valence electrons of a particular atom are held by covalent bonds with the valence electrons of four neighboring atoms. When a valence electron gets sufficient energy, it breaks its covalent bond and become free. The vacancy left behind by the electron serves as a hole. Thus a free electron and a hole is created. An adjacent valence electron such as that in position A may acquire sufficient thermal energy and jump into the position of the hole to reconstruct the broken bond. However, in doing so, it breaks its own covalent bond, creating a new hole there. Thus effectively the hole moves to the position A and not only the free electron but also the hole it creates can move about the crystal.  </a:t>
            </a:r>
            <a:endParaRPr lang="en-US" sz="2200" dirty="0"/>
          </a:p>
        </p:txBody>
      </p:sp>
    </p:spTree>
    <p:extLst>
      <p:ext uri="{BB962C8B-B14F-4D97-AF65-F5344CB8AC3E}">
        <p14:creationId xmlns="" xmlns:p14="http://schemas.microsoft.com/office/powerpoint/2010/main" val="298823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Fermi Levels</a:t>
            </a:r>
            <a:endParaRPr lang="en-US" sz="3600" b="1" dirty="0"/>
          </a:p>
        </p:txBody>
      </p:sp>
      <mc:AlternateContent xmlns:mc="http://schemas.openxmlformats.org/markup-compatibility/2006">
        <mc:Choice xmlns="" xmlns:a14="http://schemas.microsoft.com/office/drawing/2010/main" Requires="a14">
          <p:sp>
            <p:nvSpPr>
              <p:cNvPr id="5" name="TextBox 4"/>
              <p:cNvSpPr txBox="1"/>
              <p:nvPr/>
            </p:nvSpPr>
            <p:spPr>
              <a:xfrm>
                <a:off x="368057" y="737246"/>
                <a:ext cx="5013840" cy="2513188"/>
              </a:xfrm>
              <a:prstGeom prst="rect">
                <a:avLst/>
              </a:prstGeom>
              <a:noFill/>
            </p:spPr>
            <p:txBody>
              <a:bodyPr wrap="square" rtlCol="0">
                <a:spAutoFit/>
              </a:bodyPr>
              <a:lstStyle/>
              <a:p>
                <a:pPr algn="just"/>
                <a:r>
                  <a:rPr lang="en-US" sz="2000" b="1" dirty="0" smtClean="0">
                    <a:solidFill>
                      <a:srgbClr val="FF0000"/>
                    </a:solidFill>
                  </a:rPr>
                  <a:t>Intrinsic Semiconductor:</a:t>
                </a:r>
              </a:p>
              <a:p>
                <a:pPr algn="just"/>
                <a:endParaRPr lang="en-US" sz="2000" b="1" dirty="0" smtClean="0">
                  <a:solidFill>
                    <a:srgbClr val="FF0000"/>
                  </a:solidFill>
                </a:endParaRPr>
              </a:p>
              <a:p>
                <a:pPr algn="just"/>
                <a:r>
                  <a:rPr lang="en-US" sz="2000" dirty="0" smtClean="0"/>
                  <a:t>For an intrinsic semiconductor, Fermi level lies exactly in the middle between the two bands. Thus,</a:t>
                </a:r>
              </a:p>
              <a:p>
                <a:pPr algn="just"/>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𝐹</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𝐶</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𝑣</m:t>
                              </m:r>
                            </m:sub>
                          </m:sSub>
                        </m:num>
                        <m:den>
                          <m:r>
                            <a:rPr lang="en-US" sz="2000" b="0" i="1" smtClean="0">
                              <a:latin typeface="Cambria Math" panose="02040503050406030204" pitchFamily="18" charset="0"/>
                            </a:rPr>
                            <m:t>2</m:t>
                          </m:r>
                        </m:den>
                      </m:f>
                    </m:oMath>
                  </m:oMathPara>
                </a14:m>
                <a:endParaRPr lang="en-US" sz="2000" dirty="0" smtClean="0"/>
              </a:p>
              <a:p>
                <a:pPr algn="just"/>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368057" y="737246"/>
                <a:ext cx="5013840" cy="2513188"/>
              </a:xfrm>
              <a:prstGeom prst="rect">
                <a:avLst/>
              </a:prstGeom>
              <a:blipFill>
                <a:blip r:embed="rId2"/>
                <a:stretch>
                  <a:fillRect l="-1215" t="-1456" r="-1215"/>
                </a:stretch>
              </a:blipFill>
            </p:spPr>
            <p:txBody>
              <a:bodyPr/>
              <a:lstStyle/>
              <a:p>
                <a:r>
                  <a:rPr lang="en-IN">
                    <a:noFill/>
                  </a:rPr>
                  <a:t> </a:t>
                </a:r>
              </a:p>
            </p:txBody>
          </p:sp>
        </mc:Fallback>
      </mc:AlternateContent>
      <p:sp>
        <p:nvSpPr>
          <p:cNvPr id="6" name="TextBox 5"/>
          <p:cNvSpPr txBox="1"/>
          <p:nvPr/>
        </p:nvSpPr>
        <p:spPr>
          <a:xfrm>
            <a:off x="6096000" y="913997"/>
            <a:ext cx="5181600" cy="1938992"/>
          </a:xfrm>
          <a:prstGeom prst="rect">
            <a:avLst/>
          </a:prstGeom>
          <a:noFill/>
        </p:spPr>
        <p:txBody>
          <a:bodyPr wrap="square" rtlCol="0">
            <a:spAutoFit/>
          </a:bodyPr>
          <a:lstStyle/>
          <a:p>
            <a:pPr algn="just"/>
            <a:r>
              <a:rPr lang="en-US" sz="2000" b="1" dirty="0" smtClean="0">
                <a:solidFill>
                  <a:srgbClr val="FF0000"/>
                </a:solidFill>
              </a:rPr>
              <a:t>Extrinsic </a:t>
            </a:r>
            <a:r>
              <a:rPr lang="en-US" sz="2000" b="1" dirty="0">
                <a:solidFill>
                  <a:srgbClr val="FF0000"/>
                </a:solidFill>
              </a:rPr>
              <a:t>Semiconductor:</a:t>
            </a:r>
          </a:p>
          <a:p>
            <a:pPr algn="just"/>
            <a:endParaRPr lang="en-US" sz="2000" dirty="0" smtClean="0"/>
          </a:p>
          <a:p>
            <a:pPr algn="just"/>
            <a:r>
              <a:rPr lang="en-US" sz="2000" dirty="0" smtClean="0"/>
              <a:t>For an extrinsic semiconductor, the Fermi level lies near the conduction band of an n-type semiconductor and near the valence band of a p-type semiconductor. </a:t>
            </a:r>
            <a:endParaRPr lang="en-US" sz="2000" dirty="0"/>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86949" y="2928916"/>
            <a:ext cx="3180102" cy="3798456"/>
          </a:xfrm>
          <a:prstGeom prst="rect">
            <a:avLst/>
          </a:prstGeom>
        </p:spPr>
      </p:pic>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065973" y="3083470"/>
            <a:ext cx="6416277" cy="3461021"/>
          </a:xfrm>
          <a:prstGeom prst="rect">
            <a:avLst/>
          </a:prstGeom>
        </p:spPr>
      </p:pic>
    </p:spTree>
    <p:extLst>
      <p:ext uri="{BB962C8B-B14F-4D97-AF65-F5344CB8AC3E}">
        <p14:creationId xmlns="" xmlns:p14="http://schemas.microsoft.com/office/powerpoint/2010/main" val="386435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631951" y="122239"/>
            <a:ext cx="8894763" cy="661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7100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IN" b="1" dirty="0"/>
              <a:t> Direct and Indirect Semiconductors </a:t>
            </a:r>
          </a:p>
        </p:txBody>
      </p:sp>
      <p:sp>
        <p:nvSpPr>
          <p:cNvPr id="3" name="Content Placeholder 2"/>
          <p:cNvSpPr>
            <a:spLocks noGrp="1"/>
          </p:cNvSpPr>
          <p:nvPr>
            <p:ph idx="1"/>
          </p:nvPr>
        </p:nvSpPr>
        <p:spPr>
          <a:xfrm>
            <a:off x="1981200" y="1600201"/>
            <a:ext cx="8229600" cy="2836863"/>
          </a:xfrm>
        </p:spPr>
        <p:txBody>
          <a:bodyPr rtlCol="0">
            <a:normAutofit lnSpcReduction="10000"/>
          </a:bodyPr>
          <a:lstStyle/>
          <a:p>
            <a:pPr algn="just">
              <a:defRPr/>
            </a:pPr>
            <a:r>
              <a:rPr lang="en-IN" dirty="0" smtClean="0"/>
              <a:t>A </a:t>
            </a:r>
            <a:r>
              <a:rPr lang="en-IN" dirty="0"/>
              <a:t>single electron is assumed to travel through a perfectly periodic lattice. </a:t>
            </a:r>
            <a:endParaRPr lang="en-IN" dirty="0" smtClean="0"/>
          </a:p>
          <a:p>
            <a:pPr algn="just">
              <a:defRPr/>
            </a:pPr>
            <a:r>
              <a:rPr lang="en-IN" dirty="0" smtClean="0"/>
              <a:t>The </a:t>
            </a:r>
            <a:r>
              <a:rPr lang="en-IN" dirty="0"/>
              <a:t>wave </a:t>
            </a:r>
            <a:r>
              <a:rPr lang="en-IN" dirty="0" smtClean="0"/>
              <a:t>function of </a:t>
            </a:r>
            <a:r>
              <a:rPr lang="en-IN" dirty="0"/>
              <a:t>the electron is assumed to be in the form of a plane </a:t>
            </a:r>
            <a:r>
              <a:rPr lang="en-IN" dirty="0" smtClean="0"/>
              <a:t>wave </a:t>
            </a:r>
            <a:r>
              <a:rPr lang="en-IN" dirty="0"/>
              <a:t>moving, for example, in the x- direction with propagation constant k, also called a </a:t>
            </a:r>
            <a:r>
              <a:rPr lang="en-IN" b="1" dirty="0"/>
              <a:t>wave vector</a:t>
            </a:r>
            <a:r>
              <a:rPr lang="en-IN" dirty="0"/>
              <a:t>. The space-dependent wave function for the electron is </a:t>
            </a:r>
          </a:p>
        </p:txBody>
      </p:sp>
      <p:pic>
        <p:nvPicPr>
          <p:cNvPr id="3277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24201" y="4292600"/>
            <a:ext cx="4772025" cy="1055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3" name="Rectangle 3"/>
          <p:cNvSpPr>
            <a:spLocks noChangeArrowheads="1"/>
          </p:cNvSpPr>
          <p:nvPr/>
        </p:nvSpPr>
        <p:spPr bwMode="auto">
          <a:xfrm>
            <a:off x="2351088" y="5446713"/>
            <a:ext cx="7777162"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a:t>where the function U(k</a:t>
            </a:r>
            <a:r>
              <a:rPr lang="en-IN" altLang="en-US" sz="1800" b="1" baseline="-25000"/>
              <a:t>x</a:t>
            </a:r>
            <a:r>
              <a:rPr lang="en-IN" altLang="en-US" sz="1800" b="1"/>
              <a:t>, x) modulates the wave function according to the periodicity of the lattice. </a:t>
            </a:r>
          </a:p>
        </p:txBody>
      </p:sp>
    </p:spTree>
    <p:extLst>
      <p:ext uri="{BB962C8B-B14F-4D97-AF65-F5344CB8AC3E}">
        <p14:creationId xmlns="" xmlns:p14="http://schemas.microsoft.com/office/powerpoint/2010/main" val="3755848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Direct and Indirect Band </a:t>
            </a:r>
            <a:r>
              <a:rPr lang="en-US" sz="3600" b="1" dirty="0"/>
              <a:t>G</a:t>
            </a:r>
            <a:r>
              <a:rPr lang="en-US" sz="3600" b="1" dirty="0" smtClean="0"/>
              <a:t>ap Semiconductor</a:t>
            </a:r>
            <a:endParaRPr lang="en-US" sz="3600" b="1" dirty="0"/>
          </a:p>
        </p:txBody>
      </p:sp>
      <p:sp>
        <p:nvSpPr>
          <p:cNvPr id="5" name="Rectangle 4"/>
          <p:cNvSpPr/>
          <p:nvPr/>
        </p:nvSpPr>
        <p:spPr>
          <a:xfrm>
            <a:off x="330437" y="873328"/>
            <a:ext cx="6096000" cy="3139321"/>
          </a:xfrm>
          <a:prstGeom prst="rect">
            <a:avLst/>
          </a:prstGeom>
          <a:ln w="19050">
            <a:solidFill>
              <a:schemeClr val="tx1"/>
            </a:solidFill>
          </a:ln>
        </p:spPr>
        <p:txBody>
          <a:bodyPr>
            <a:spAutoFit/>
          </a:bodyPr>
          <a:lstStyle/>
          <a:p>
            <a:pPr algn="just"/>
            <a:r>
              <a:rPr lang="en-US" b="1" dirty="0" smtClean="0">
                <a:solidFill>
                  <a:srgbClr val="FF0000"/>
                </a:solidFill>
              </a:rPr>
              <a:t>Direct Band:</a:t>
            </a:r>
          </a:p>
          <a:p>
            <a:pPr algn="just"/>
            <a:r>
              <a:rPr lang="en-US" dirty="0" smtClean="0"/>
              <a:t>The </a:t>
            </a:r>
            <a:r>
              <a:rPr lang="en-US" dirty="0"/>
              <a:t>band gap represents the minimum energy difference between the top of the valence band and the bottom of the conduction </a:t>
            </a:r>
            <a:r>
              <a:rPr lang="en-US" dirty="0" smtClean="0"/>
              <a:t>band. </a:t>
            </a:r>
          </a:p>
          <a:p>
            <a:pPr algn="just"/>
            <a:endParaRPr lang="en-US" dirty="0"/>
          </a:p>
          <a:p>
            <a:pPr algn="just"/>
            <a:r>
              <a:rPr lang="en-US" dirty="0" smtClean="0"/>
              <a:t>However</a:t>
            </a:r>
            <a:r>
              <a:rPr lang="en-US" dirty="0"/>
              <a:t>, the top of the valence band and the bottom of the conduction band are not generally at the same value of the electron momentum. In a direct band gap semiconductor, the top of the valence band and the bottom of the conduction band occur at the same value of momentum, as in the schematic below. </a:t>
            </a:r>
          </a:p>
        </p:txBody>
      </p:sp>
      <p:pic>
        <p:nvPicPr>
          <p:cNvPr id="6" name="Picture 5"/>
          <p:cNvPicPr>
            <a:picLocks noChangeAspect="1"/>
          </p:cNvPicPr>
          <p:nvPr/>
        </p:nvPicPr>
        <p:blipFill>
          <a:blip r:embed="rId2"/>
          <a:stretch>
            <a:fillRect/>
          </a:stretch>
        </p:blipFill>
        <p:spPr>
          <a:xfrm>
            <a:off x="1444862" y="4107634"/>
            <a:ext cx="3867150" cy="2486025"/>
          </a:xfrm>
          <a:prstGeom prst="rect">
            <a:avLst/>
          </a:prstGeom>
        </p:spPr>
      </p:pic>
      <p:sp>
        <p:nvSpPr>
          <p:cNvPr id="7" name="Rectangle 6"/>
          <p:cNvSpPr/>
          <p:nvPr/>
        </p:nvSpPr>
        <p:spPr>
          <a:xfrm>
            <a:off x="6696074" y="873328"/>
            <a:ext cx="5010151" cy="1754326"/>
          </a:xfrm>
          <a:prstGeom prst="rect">
            <a:avLst/>
          </a:prstGeom>
          <a:ln w="15875">
            <a:solidFill>
              <a:schemeClr val="tx1"/>
            </a:solidFill>
          </a:ln>
        </p:spPr>
        <p:txBody>
          <a:bodyPr wrap="square">
            <a:spAutoFit/>
          </a:bodyPr>
          <a:lstStyle/>
          <a:p>
            <a:pPr algn="just"/>
            <a:r>
              <a:rPr lang="en-US" b="1" dirty="0" smtClean="0">
                <a:solidFill>
                  <a:srgbClr val="FF0000"/>
                </a:solidFill>
              </a:rPr>
              <a:t>Indirect Band:</a:t>
            </a:r>
            <a:r>
              <a:rPr lang="en-US" dirty="0" smtClean="0"/>
              <a:t> </a:t>
            </a:r>
          </a:p>
          <a:p>
            <a:pPr algn="just"/>
            <a:endParaRPr lang="en-US" dirty="0" smtClean="0"/>
          </a:p>
          <a:p>
            <a:pPr algn="just"/>
            <a:r>
              <a:rPr lang="en-US" dirty="0" smtClean="0"/>
              <a:t>In </a:t>
            </a:r>
            <a:r>
              <a:rPr lang="en-US" dirty="0"/>
              <a:t>an </a:t>
            </a:r>
            <a:r>
              <a:rPr lang="en-US" b="1" dirty="0"/>
              <a:t>indirect band gap semiconductor</a:t>
            </a:r>
            <a:r>
              <a:rPr lang="en-US" dirty="0"/>
              <a:t>, the maximum energy of the valence band occurs at a different value of momentum to the minimum in the conduction band energy:</a:t>
            </a:r>
          </a:p>
        </p:txBody>
      </p:sp>
      <p:pic>
        <p:nvPicPr>
          <p:cNvPr id="8" name="Picture 7"/>
          <p:cNvPicPr>
            <a:picLocks noChangeAspect="1"/>
          </p:cNvPicPr>
          <p:nvPr/>
        </p:nvPicPr>
        <p:blipFill>
          <a:blip r:embed="rId3"/>
          <a:stretch>
            <a:fillRect/>
          </a:stretch>
        </p:blipFill>
        <p:spPr>
          <a:xfrm>
            <a:off x="7267574" y="3195637"/>
            <a:ext cx="3867150" cy="2486025"/>
          </a:xfrm>
          <a:prstGeom prst="rect">
            <a:avLst/>
          </a:prstGeom>
        </p:spPr>
      </p:pic>
      <p:sp>
        <p:nvSpPr>
          <p:cNvPr id="9" name="Rectangle 8"/>
          <p:cNvSpPr/>
          <p:nvPr/>
        </p:nvSpPr>
        <p:spPr>
          <a:xfrm>
            <a:off x="6814117" y="6357324"/>
            <a:ext cx="4774064" cy="307777"/>
          </a:xfrm>
          <a:prstGeom prst="rect">
            <a:avLst/>
          </a:prstGeom>
        </p:spPr>
        <p:txBody>
          <a:bodyPr wrap="none">
            <a:spAutoFit/>
          </a:bodyPr>
          <a:lstStyle/>
          <a:p>
            <a:r>
              <a:rPr lang="en-US" sz="1400" dirty="0">
                <a:hlinkClick r:id="rId4"/>
              </a:rPr>
              <a:t>https://</a:t>
            </a:r>
            <a:r>
              <a:rPr lang="en-US" sz="1400" dirty="0" smtClean="0">
                <a:hlinkClick r:id="rId4"/>
              </a:rPr>
              <a:t>www.doitpoms.ac.uk/tlplib/semiconductors/direct.php</a:t>
            </a:r>
            <a:endParaRPr lang="en-US" sz="1400" dirty="0"/>
          </a:p>
        </p:txBody>
      </p:sp>
    </p:spTree>
    <p:extLst>
      <p:ext uri="{BB962C8B-B14F-4D97-AF65-F5344CB8AC3E}">
        <p14:creationId xmlns="" xmlns:p14="http://schemas.microsoft.com/office/powerpoint/2010/main" val="3552695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66988" y="476251"/>
            <a:ext cx="7264400" cy="480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5" name="Rectangle 3"/>
          <p:cNvSpPr>
            <a:spLocks noChangeArrowheads="1"/>
          </p:cNvSpPr>
          <p:nvPr/>
        </p:nvSpPr>
        <p:spPr bwMode="auto">
          <a:xfrm>
            <a:off x="2208214" y="5229225"/>
            <a:ext cx="3455987"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a:t>GaAs has a minimum in the conduction band and a maximum in the valence band for the same k value (k = 0). </a:t>
            </a:r>
          </a:p>
        </p:txBody>
      </p:sp>
      <p:sp>
        <p:nvSpPr>
          <p:cNvPr id="33796" name="Rectangle 4"/>
          <p:cNvSpPr>
            <a:spLocks noChangeArrowheads="1"/>
          </p:cNvSpPr>
          <p:nvPr/>
        </p:nvSpPr>
        <p:spPr bwMode="auto">
          <a:xfrm>
            <a:off x="6618288" y="5157788"/>
            <a:ext cx="27178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a:t>Si has its valence band maximum at a different value of k than its con­duction band minimum.</a:t>
            </a:r>
            <a:endParaRPr lang="en-IN" altLang="en-US" sz="1800"/>
          </a:p>
        </p:txBody>
      </p:sp>
      <p:sp>
        <p:nvSpPr>
          <p:cNvPr id="33797" name="Rectangle 1"/>
          <p:cNvSpPr>
            <a:spLocks noChangeArrowheads="1"/>
          </p:cNvSpPr>
          <p:nvPr/>
        </p:nvSpPr>
        <p:spPr bwMode="auto">
          <a:xfrm>
            <a:off x="2135189" y="188913"/>
            <a:ext cx="5754687" cy="43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200" b="1"/>
              <a:t>Direct and Indirect Semiconductors </a:t>
            </a:r>
            <a:endParaRPr lang="en-IN" altLang="en-US" sz="2200"/>
          </a:p>
        </p:txBody>
      </p:sp>
      <p:pic>
        <p:nvPicPr>
          <p:cNvPr id="6" name="Picture 5"/>
          <p:cNvPicPr>
            <a:picLocks noChangeAspect="1"/>
          </p:cNvPicPr>
          <p:nvPr/>
        </p:nvPicPr>
        <p:blipFill>
          <a:blip r:embed="rId3"/>
          <a:stretch>
            <a:fillRect/>
          </a:stretch>
        </p:blipFill>
        <p:spPr>
          <a:xfrm>
            <a:off x="69057" y="1777672"/>
            <a:ext cx="2497931" cy="1605813"/>
          </a:xfrm>
          <a:prstGeom prst="rect">
            <a:avLst/>
          </a:prstGeom>
        </p:spPr>
      </p:pic>
      <p:pic>
        <p:nvPicPr>
          <p:cNvPr id="7" name="Picture 6"/>
          <p:cNvPicPr>
            <a:picLocks noChangeAspect="1"/>
          </p:cNvPicPr>
          <p:nvPr/>
        </p:nvPicPr>
        <p:blipFill>
          <a:blip r:embed="rId4"/>
          <a:stretch>
            <a:fillRect/>
          </a:stretch>
        </p:blipFill>
        <p:spPr>
          <a:xfrm>
            <a:off x="9336088" y="2142309"/>
            <a:ext cx="2762461" cy="1775868"/>
          </a:xfrm>
          <a:prstGeom prst="rect">
            <a:avLst/>
          </a:prstGeom>
        </p:spPr>
      </p:pic>
    </p:spTree>
    <p:extLst>
      <p:ext uri="{BB962C8B-B14F-4D97-AF65-F5344CB8AC3E}">
        <p14:creationId xmlns="" xmlns:p14="http://schemas.microsoft.com/office/powerpoint/2010/main" val="1248193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Rectangle 3"/>
              <p:cNvSpPr/>
              <p:nvPr/>
            </p:nvSpPr>
            <p:spPr>
              <a:xfrm>
                <a:off x="114301" y="707589"/>
                <a:ext cx="5486400" cy="5677452"/>
              </a:xfrm>
              <a:prstGeom prst="rect">
                <a:avLst/>
              </a:prstGeom>
              <a:ln w="19050">
                <a:solidFill>
                  <a:schemeClr val="tx1"/>
                </a:solidFill>
              </a:ln>
            </p:spPr>
            <p:txBody>
              <a:bodyPr wrap="square">
                <a:spAutoFit/>
              </a:bodyPr>
              <a:lstStyle/>
              <a:p>
                <a:pPr algn="just"/>
                <a:r>
                  <a:rPr lang="en-US" dirty="0" smtClean="0"/>
                  <a:t>The difference between the two types of semiconductor is most important in optical devices because a photon can provide the energy to produce an </a:t>
                </a:r>
                <a:r>
                  <a:rPr lang="en-US" b="1" dirty="0" smtClean="0"/>
                  <a:t>electron-hole pair</a:t>
                </a:r>
                <a:r>
                  <a:rPr lang="en-US" dirty="0" smtClean="0"/>
                  <a:t>.</a:t>
                </a:r>
              </a:p>
              <a:p>
                <a:pPr algn="just"/>
                <a:endParaRPr lang="en-US" dirty="0"/>
              </a:p>
              <a:p>
                <a:pPr algn="just"/>
                <a:r>
                  <a:rPr lang="en-US" dirty="0"/>
                  <a:t>Each photon of energy E has momentum p = E / c, where c is the velocity of light. An optical photon has an energy of the order of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–19</m:t>
                        </m:r>
                      </m:sup>
                    </m:sSup>
                  </m:oMath>
                </a14:m>
                <a:r>
                  <a:rPr lang="en-US" dirty="0"/>
                  <a:t> J, and, since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 = 3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b="0" i="1" dirty="0" smtClean="0">
                            <a:latin typeface="Cambria Math" panose="02040503050406030204" pitchFamily="18" charset="0"/>
                          </a:rPr>
                          <m:t>8</m:t>
                        </m:r>
                      </m:sup>
                    </m:sSup>
                  </m:oMath>
                </a14:m>
                <a:r>
                  <a:rPr lang="en-US" dirty="0"/>
                  <a:t/>
                </a:r>
                <a14:m>
                  <m:oMath xmlns:m="http://schemas.openxmlformats.org/officeDocument/2006/math">
                    <m:r>
                      <a:rPr lang="en-US" i="1" dirty="0" smtClean="0">
                        <a:latin typeface="Cambria Math" panose="02040503050406030204" pitchFamily="18" charset="0"/>
                      </a:rPr>
                      <m:t>𝑚</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𝑠</m:t>
                        </m:r>
                      </m:e>
                      <m:sup>
                        <m:r>
                          <a:rPr lang="en-US" i="1" dirty="0">
                            <a:latin typeface="Cambria Math" panose="02040503050406030204" pitchFamily="18" charset="0"/>
                          </a:rPr>
                          <m:t>–1</m:t>
                        </m:r>
                      </m:sup>
                    </m:sSup>
                  </m:oMath>
                </a14:m>
                <a:r>
                  <a:rPr lang="en-US" dirty="0"/>
                  <a:t>, a typical photon has a very small amount of momentum</a:t>
                </a:r>
                <a:r>
                  <a:rPr lang="en-US" dirty="0" smtClean="0"/>
                  <a:t>.</a:t>
                </a:r>
              </a:p>
              <a:p>
                <a:pPr algn="just"/>
                <a:endParaRPr lang="en-US" dirty="0"/>
              </a:p>
              <a:p>
                <a:pPr algn="just"/>
                <a:r>
                  <a:rPr lang="en-US" dirty="0" smtClean="0"/>
                  <a:t>A </a:t>
                </a:r>
                <a:r>
                  <a:rPr lang="en-US" dirty="0"/>
                  <a:t>photon of energy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𝑔</m:t>
                        </m:r>
                      </m:sub>
                    </m:sSub>
                  </m:oMath>
                </a14:m>
                <a:r>
                  <a:rPr lang="en-US" dirty="0"/>
                  <a:t>, where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𝑔</m:t>
                        </m:r>
                      </m:sub>
                    </m:sSub>
                  </m:oMath>
                </a14:m>
                <a:r>
                  <a:rPr lang="en-US" dirty="0"/>
                  <a:t> is the band gap energy, can produce an electron-hole pair in a direct band gap semiconductor quite easily, because the electron does not need to be given very much momentum. However, an electron must also undergo a significant change in its momentum for a photon of energy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𝑔</m:t>
                        </m:r>
                      </m:sub>
                    </m:sSub>
                  </m:oMath>
                </a14:m>
                <a:r>
                  <a:rPr lang="en-US" dirty="0"/>
                  <a:t> to produce an electron-hole pair in an indirect band gap semiconductor. This is possible, but it requires such an electron to interact not only with the photon to gain energy, but also with a lattice vibration called a phonon in order to either gain or lose momentum. </a:t>
                </a:r>
              </a:p>
            </p:txBody>
          </p:sp>
        </mc:Choice>
        <mc:Fallback>
          <p:sp>
            <p:nvSpPr>
              <p:cNvPr id="4" name="Rectangle 3"/>
              <p:cNvSpPr>
                <a:spLocks noRot="1" noChangeAspect="1" noMove="1" noResize="1" noEditPoints="1" noAdjustHandles="1" noChangeArrowheads="1" noChangeShapeType="1" noTextEdit="1"/>
              </p:cNvSpPr>
              <p:nvPr/>
            </p:nvSpPr>
            <p:spPr>
              <a:xfrm>
                <a:off x="114301" y="707589"/>
                <a:ext cx="5486400" cy="5677452"/>
              </a:xfrm>
              <a:prstGeom prst="rect">
                <a:avLst/>
              </a:prstGeom>
              <a:blipFill rotWithShape="0">
                <a:blip r:embed="rId2"/>
                <a:stretch>
                  <a:fillRect l="-886" t="-428" r="-664" b="-535"/>
                </a:stretch>
              </a:blipFill>
              <a:ln w="19050">
                <a:solidFill>
                  <a:schemeClr val="tx1"/>
                </a:solidFill>
              </a:ln>
            </p:spPr>
            <p:txBody>
              <a:bodyPr/>
              <a:lstStyle/>
              <a:p>
                <a:r>
                  <a:rPr lang="en-US">
                    <a:noFill/>
                  </a:rPr>
                  <a:t> </a:t>
                </a:r>
              </a:p>
            </p:txBody>
          </p:sp>
        </mc:Fallback>
      </mc:AlternateContent>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Direct and Indirect Band </a:t>
            </a:r>
            <a:r>
              <a:rPr lang="en-US" sz="3600" b="1" dirty="0"/>
              <a:t>G</a:t>
            </a:r>
            <a:r>
              <a:rPr lang="en-US" sz="3600" b="1" dirty="0" smtClean="0"/>
              <a:t>ap Semiconductor</a:t>
            </a:r>
            <a:endParaRPr lang="en-US" sz="3600" b="1" dirty="0"/>
          </a:p>
        </p:txBody>
      </p:sp>
      <p:sp>
        <p:nvSpPr>
          <p:cNvPr id="6" name="Rectangle 5"/>
          <p:cNvSpPr/>
          <p:nvPr/>
        </p:nvSpPr>
        <p:spPr>
          <a:xfrm>
            <a:off x="5895975" y="707589"/>
            <a:ext cx="6191250" cy="5632311"/>
          </a:xfrm>
          <a:prstGeom prst="rect">
            <a:avLst/>
          </a:prstGeom>
          <a:ln w="19050">
            <a:solidFill>
              <a:schemeClr val="tx1"/>
            </a:solidFill>
          </a:ln>
        </p:spPr>
        <p:txBody>
          <a:bodyPr wrap="square">
            <a:spAutoFit/>
          </a:bodyPr>
          <a:lstStyle/>
          <a:p>
            <a:pPr algn="just"/>
            <a:r>
              <a:rPr lang="en-US" dirty="0"/>
              <a:t>The indirect process proceeds at a much slower rate, as it requires three entities to intersect in order to proceed</a:t>
            </a:r>
            <a:r>
              <a:rPr lang="en-US" b="1" dirty="0"/>
              <a:t>: an electron, a photon and a phonon</a:t>
            </a:r>
            <a:r>
              <a:rPr lang="en-US" dirty="0"/>
              <a:t>. This is analogous to chemical reactions, where, in a particular reaction step, a reaction between two molecules will proceed at a much greater rate than a process which involves three molecules</a:t>
            </a:r>
            <a:r>
              <a:rPr lang="en-US" dirty="0" smtClean="0"/>
              <a:t>.</a:t>
            </a:r>
          </a:p>
          <a:p>
            <a:pPr algn="just"/>
            <a:endParaRPr lang="en-US" dirty="0"/>
          </a:p>
          <a:p>
            <a:pPr algn="just"/>
            <a:r>
              <a:rPr lang="en-US" dirty="0" smtClean="0"/>
              <a:t>The </a:t>
            </a:r>
            <a:r>
              <a:rPr lang="en-US" dirty="0"/>
              <a:t>same principle applies to recombination of electrons and holes to produce photons. The recombination process is much more efficient for a direct band gap semiconductor than for an indirect band gap semiconductor, where the process must be mediated by a phonon</a:t>
            </a:r>
            <a:r>
              <a:rPr lang="en-US" dirty="0" smtClean="0"/>
              <a:t>.</a:t>
            </a:r>
          </a:p>
          <a:p>
            <a:pPr algn="just"/>
            <a:endParaRPr lang="en-US" dirty="0"/>
          </a:p>
          <a:p>
            <a:pPr algn="just"/>
            <a:r>
              <a:rPr lang="en-US" dirty="0"/>
              <a:t>As a result of such considerations, </a:t>
            </a:r>
            <a:r>
              <a:rPr lang="en-US" b="1" dirty="0"/>
              <a:t>gallium arsenide </a:t>
            </a:r>
            <a:r>
              <a:rPr lang="en-US" dirty="0"/>
              <a:t>and other direct band gap semiconductors are used to make optical devices such as LEDs and semiconductor lasers, whereas </a:t>
            </a:r>
            <a:r>
              <a:rPr lang="en-US" b="1" dirty="0"/>
              <a:t>silicon</a:t>
            </a:r>
            <a:r>
              <a:rPr lang="en-US" dirty="0"/>
              <a:t>, which is </a:t>
            </a:r>
            <a:r>
              <a:rPr lang="en-US" b="1" dirty="0"/>
              <a:t>an indirect band gap semiconductor</a:t>
            </a:r>
            <a:r>
              <a:rPr lang="en-US" dirty="0"/>
              <a:t>, is not. The table in the next section lists a number of different semiconducting compounds and their band gaps, and it also specifies whether their band gaps are direct or indirect</a:t>
            </a:r>
          </a:p>
        </p:txBody>
      </p:sp>
      <p:sp>
        <p:nvSpPr>
          <p:cNvPr id="7" name="Rectangle 6"/>
          <p:cNvSpPr/>
          <p:nvPr/>
        </p:nvSpPr>
        <p:spPr>
          <a:xfrm>
            <a:off x="4412640" y="6385899"/>
            <a:ext cx="4774064" cy="307777"/>
          </a:xfrm>
          <a:prstGeom prst="rect">
            <a:avLst/>
          </a:prstGeom>
        </p:spPr>
        <p:txBody>
          <a:bodyPr wrap="none">
            <a:spAutoFit/>
          </a:bodyPr>
          <a:lstStyle/>
          <a:p>
            <a:r>
              <a:rPr lang="en-US" sz="1400" dirty="0">
                <a:hlinkClick r:id="rId3"/>
              </a:rPr>
              <a:t>https://</a:t>
            </a:r>
            <a:r>
              <a:rPr lang="en-US" sz="1400" dirty="0" smtClean="0">
                <a:hlinkClick r:id="rId3"/>
              </a:rPr>
              <a:t>www.doitpoms.ac.uk/tlplib/semiconductors/direct.php</a:t>
            </a:r>
            <a:endParaRPr lang="en-US" sz="1400" dirty="0"/>
          </a:p>
        </p:txBody>
      </p:sp>
    </p:spTree>
    <p:extLst>
      <p:ext uri="{BB962C8B-B14F-4D97-AF65-F5344CB8AC3E}">
        <p14:creationId xmlns="" xmlns:p14="http://schemas.microsoft.com/office/powerpoint/2010/main" val="721569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5764674"/>
              </p:ext>
            </p:extLst>
          </p:nvPr>
        </p:nvGraphicFramePr>
        <p:xfrm>
          <a:off x="3034939" y="659632"/>
          <a:ext cx="9130935" cy="5968729"/>
        </p:xfrm>
        <a:graphic>
          <a:graphicData uri="http://schemas.openxmlformats.org/drawingml/2006/table">
            <a:tbl>
              <a:tblPr/>
              <a:tblGrid>
                <a:gridCol w="2398023">
                  <a:extLst>
                    <a:ext uri="{9D8B030D-6E8A-4147-A177-3AD203B41FA5}">
                      <a16:colId xmlns="" xmlns:a16="http://schemas.microsoft.com/office/drawing/2014/main" val="20000"/>
                    </a:ext>
                  </a:extLst>
                </a:gridCol>
                <a:gridCol w="1325831">
                  <a:extLst>
                    <a:ext uri="{9D8B030D-6E8A-4147-A177-3AD203B41FA5}">
                      <a16:colId xmlns="" xmlns:a16="http://schemas.microsoft.com/office/drawing/2014/main" val="20001"/>
                    </a:ext>
                  </a:extLst>
                </a:gridCol>
                <a:gridCol w="1971451">
                  <a:extLst>
                    <a:ext uri="{9D8B030D-6E8A-4147-A177-3AD203B41FA5}">
                      <a16:colId xmlns="" xmlns:a16="http://schemas.microsoft.com/office/drawing/2014/main" val="20002"/>
                    </a:ext>
                  </a:extLst>
                </a:gridCol>
                <a:gridCol w="3435630">
                  <a:extLst>
                    <a:ext uri="{9D8B030D-6E8A-4147-A177-3AD203B41FA5}">
                      <a16:colId xmlns="" xmlns:a16="http://schemas.microsoft.com/office/drawing/2014/main" val="20003"/>
                    </a:ext>
                  </a:extLst>
                </a:gridCol>
              </a:tblGrid>
              <a:tr h="737966">
                <a:tc>
                  <a:txBody>
                    <a:bodyPr/>
                    <a:lstStyle/>
                    <a:p>
                      <a:endParaRPr lang="en-US" sz="2000"/>
                    </a:p>
                  </a:txBody>
                  <a:tcPr marL="77702" marR="77702" marT="38851" marB="38851" anchor="ctr">
                    <a:lnL>
                      <a:noFill/>
                    </a:lnL>
                    <a:lnR>
                      <a:noFill/>
                    </a:lnR>
                    <a:lnT>
                      <a:noFill/>
                    </a:lnT>
                    <a:lnB>
                      <a:noFill/>
                    </a:lnB>
                    <a:solidFill>
                      <a:srgbClr val="FFFFCC"/>
                    </a:solidFill>
                  </a:tcPr>
                </a:tc>
                <a:tc>
                  <a:txBody>
                    <a:bodyPr/>
                    <a:lstStyle/>
                    <a:p>
                      <a:pPr algn="l"/>
                      <a:r>
                        <a:rPr lang="en-US" sz="2000" b="1"/>
                        <a:t>Material </a:t>
                      </a:r>
                      <a:endParaRPr lang="en-US" sz="2000"/>
                    </a:p>
                  </a:txBody>
                  <a:tcPr marL="77702" marR="77702" marT="38851" marB="38851" anchor="ctr">
                    <a:lnL>
                      <a:noFill/>
                    </a:lnL>
                    <a:lnR>
                      <a:noFill/>
                    </a:lnR>
                    <a:lnT>
                      <a:noFill/>
                    </a:lnT>
                    <a:lnB>
                      <a:noFill/>
                    </a:lnB>
                    <a:solidFill>
                      <a:srgbClr val="FFFFCC"/>
                    </a:solidFill>
                  </a:tcPr>
                </a:tc>
                <a:tc>
                  <a:txBody>
                    <a:bodyPr/>
                    <a:lstStyle/>
                    <a:p>
                      <a:pPr algn="ctr"/>
                      <a:r>
                        <a:rPr lang="en-US" sz="2000" b="1" dirty="0"/>
                        <a:t>Direct / Indirect Bandgap</a:t>
                      </a:r>
                      <a:endParaRPr lang="en-US" sz="2000" dirty="0"/>
                    </a:p>
                  </a:txBody>
                  <a:tcPr marL="77702" marR="77702" marT="38851" marB="38851" anchor="ctr">
                    <a:lnL>
                      <a:noFill/>
                    </a:lnL>
                    <a:lnR>
                      <a:noFill/>
                    </a:lnR>
                    <a:lnT>
                      <a:noFill/>
                    </a:lnT>
                    <a:lnB>
                      <a:noFill/>
                    </a:lnB>
                    <a:solidFill>
                      <a:srgbClr val="FFFFCC"/>
                    </a:solidFill>
                  </a:tcPr>
                </a:tc>
                <a:tc>
                  <a:txBody>
                    <a:bodyPr/>
                    <a:lstStyle/>
                    <a:p>
                      <a:pPr algn="ctr"/>
                      <a:r>
                        <a:rPr lang="en-US" sz="2000" b="1" dirty="0"/>
                        <a:t>Band Gap Energy </a:t>
                      </a:r>
                      <a:endParaRPr lang="en-US" sz="2000" b="1" dirty="0" smtClean="0"/>
                    </a:p>
                    <a:p>
                      <a:pPr algn="ctr"/>
                      <a:r>
                        <a:rPr lang="en-US" sz="2000" b="1" dirty="0" smtClean="0"/>
                        <a:t>at </a:t>
                      </a:r>
                      <a:r>
                        <a:rPr lang="en-US" sz="2000" b="1" dirty="0"/>
                        <a:t>300 K (eV) </a:t>
                      </a:r>
                      <a:endParaRPr lang="en-US" sz="2000" dirty="0"/>
                    </a:p>
                  </a:txBody>
                  <a:tcPr marL="77702" marR="77702" marT="38851" marB="38851" anchor="ctr">
                    <a:lnL>
                      <a:noFill/>
                    </a:lnL>
                    <a:lnR>
                      <a:noFill/>
                    </a:lnR>
                    <a:lnT>
                      <a:noFill/>
                    </a:lnT>
                    <a:lnB>
                      <a:noFill/>
                    </a:lnB>
                    <a:solidFill>
                      <a:srgbClr val="FFFFCC"/>
                    </a:solidFill>
                  </a:tcPr>
                </a:tc>
                <a:extLst>
                  <a:ext uri="{0D108BD9-81ED-4DB2-BD59-A6C34878D82A}">
                    <a16:rowId xmlns="" xmlns:a16="http://schemas.microsoft.com/office/drawing/2014/main" val="10000"/>
                  </a:ext>
                </a:extLst>
              </a:tr>
              <a:tr h="1644857">
                <a:tc>
                  <a:txBody>
                    <a:bodyPr/>
                    <a:lstStyle/>
                    <a:p>
                      <a:r>
                        <a:rPr lang="en-US" sz="2000" dirty="0" smtClean="0"/>
                        <a:t>Elements </a:t>
                      </a:r>
                      <a:endParaRPr lang="en-US" sz="2000" dirty="0"/>
                    </a:p>
                  </a:txBody>
                  <a:tcPr marL="77702" marR="77702" marT="38851" marB="38851">
                    <a:lnL>
                      <a:noFill/>
                    </a:lnL>
                    <a:lnR>
                      <a:noFill/>
                    </a:lnR>
                    <a:lnT>
                      <a:noFill/>
                    </a:lnT>
                    <a:lnB>
                      <a:noFill/>
                    </a:lnB>
                  </a:tcPr>
                </a:tc>
                <a:tc>
                  <a:txBody>
                    <a:bodyPr/>
                    <a:lstStyle/>
                    <a:p>
                      <a:r>
                        <a:rPr lang="it-IT" sz="2000" dirty="0" smtClean="0"/>
                        <a:t>C </a:t>
                      </a:r>
                      <a:r>
                        <a:rPr lang="it-IT" sz="2000" dirty="0"/>
                        <a:t>(diamond)</a:t>
                      </a:r>
                      <a:br>
                        <a:rPr lang="it-IT" sz="2000" dirty="0"/>
                      </a:br>
                      <a:r>
                        <a:rPr lang="it-IT" sz="2000" dirty="0"/>
                        <a:t>Ge </a:t>
                      </a:r>
                      <a:br>
                        <a:rPr lang="it-IT" sz="2000" dirty="0"/>
                      </a:br>
                      <a:r>
                        <a:rPr lang="it-IT" sz="2000" dirty="0"/>
                        <a:t>Si </a:t>
                      </a:r>
                      <a:br>
                        <a:rPr lang="it-IT" sz="2000" dirty="0"/>
                      </a:br>
                      <a:r>
                        <a:rPr lang="it-IT" sz="2000" dirty="0"/>
                        <a:t>Sn (grey) </a:t>
                      </a:r>
                    </a:p>
                  </a:txBody>
                  <a:tcPr marL="77702" marR="77702" marT="38851" marB="38851">
                    <a:lnL>
                      <a:noFill/>
                    </a:lnL>
                    <a:lnR>
                      <a:noFill/>
                    </a:lnR>
                    <a:lnT>
                      <a:noFill/>
                    </a:lnT>
                    <a:lnB>
                      <a:noFill/>
                    </a:lnB>
                  </a:tcPr>
                </a:tc>
                <a:tc>
                  <a:txBody>
                    <a:bodyPr/>
                    <a:lstStyle/>
                    <a:p>
                      <a:pPr algn="ctr"/>
                      <a:r>
                        <a:rPr lang="en-US" sz="2000" dirty="0" smtClean="0"/>
                        <a:t>Indirect </a:t>
                      </a:r>
                      <a:r>
                        <a:rPr lang="en-US" sz="2000" dirty="0"/>
                        <a:t/>
                      </a:r>
                      <a:br>
                        <a:rPr lang="en-US" sz="2000" dirty="0"/>
                      </a:br>
                      <a:r>
                        <a:rPr lang="en-US" sz="2000" dirty="0" err="1"/>
                        <a:t>Indirect</a:t>
                      </a:r>
                      <a:r>
                        <a:rPr lang="en-US" sz="2000" dirty="0"/>
                        <a:t> </a:t>
                      </a:r>
                      <a:br>
                        <a:rPr lang="en-US" sz="2000" dirty="0"/>
                      </a:br>
                      <a:r>
                        <a:rPr lang="en-US" sz="2000" dirty="0" err="1"/>
                        <a:t>Indirect</a:t>
                      </a:r>
                      <a:r>
                        <a:rPr lang="en-US" sz="2000" dirty="0"/>
                        <a:t> </a:t>
                      </a:r>
                      <a:br>
                        <a:rPr lang="en-US" sz="2000" dirty="0"/>
                      </a:br>
                      <a:r>
                        <a:rPr lang="en-US" sz="2000" dirty="0"/>
                        <a:t>Direct </a:t>
                      </a:r>
                    </a:p>
                  </a:txBody>
                  <a:tcPr marL="77702" marR="77702" marT="38851" marB="38851">
                    <a:lnL>
                      <a:noFill/>
                    </a:lnL>
                    <a:lnR>
                      <a:noFill/>
                    </a:lnR>
                    <a:lnT>
                      <a:noFill/>
                    </a:lnT>
                    <a:lnB>
                      <a:noFill/>
                    </a:lnB>
                  </a:tcPr>
                </a:tc>
                <a:tc>
                  <a:txBody>
                    <a:bodyPr/>
                    <a:lstStyle/>
                    <a:p>
                      <a:pPr algn="ctr"/>
                      <a:r>
                        <a:rPr lang="en-US" sz="2000" dirty="0" smtClean="0"/>
                        <a:t>5.47 </a:t>
                      </a:r>
                      <a:r>
                        <a:rPr lang="en-US" sz="2000" dirty="0"/>
                        <a:t/>
                      </a:r>
                      <a:br>
                        <a:rPr lang="en-US" sz="2000" dirty="0"/>
                      </a:br>
                      <a:r>
                        <a:rPr lang="en-US" sz="2000" dirty="0"/>
                        <a:t>0.66 </a:t>
                      </a:r>
                      <a:br>
                        <a:rPr lang="en-US" sz="2000" dirty="0"/>
                      </a:br>
                      <a:r>
                        <a:rPr lang="en-US" sz="2000" dirty="0"/>
                        <a:t>1.12 </a:t>
                      </a:r>
                      <a:br>
                        <a:rPr lang="en-US" sz="2000" dirty="0"/>
                      </a:br>
                      <a:r>
                        <a:rPr lang="en-US" sz="2000" dirty="0"/>
                        <a:t>0.08 </a:t>
                      </a:r>
                    </a:p>
                  </a:txBody>
                  <a:tcPr marL="77702" marR="77702" marT="38851" marB="38851">
                    <a:lnL>
                      <a:noFill/>
                    </a:lnL>
                    <a:lnR>
                      <a:noFill/>
                    </a:lnR>
                    <a:lnT>
                      <a:noFill/>
                    </a:lnT>
                    <a:lnB>
                      <a:noFill/>
                    </a:lnB>
                  </a:tcPr>
                </a:tc>
                <a:extLst>
                  <a:ext uri="{0D108BD9-81ED-4DB2-BD59-A6C34878D82A}">
                    <a16:rowId xmlns="" xmlns:a16="http://schemas.microsoft.com/office/drawing/2014/main" val="10001"/>
                  </a:ext>
                </a:extLst>
              </a:tr>
              <a:tr h="1738356">
                <a:tc>
                  <a:txBody>
                    <a:bodyPr/>
                    <a:lstStyle/>
                    <a:p>
                      <a:r>
                        <a:rPr lang="en-US" sz="2000" dirty="0"/>
                        <a:t>Groups III-V compounds </a:t>
                      </a:r>
                    </a:p>
                  </a:txBody>
                  <a:tcPr marL="77702" marR="77702" marT="38851" marB="38851">
                    <a:lnL>
                      <a:noFill/>
                    </a:lnL>
                    <a:lnR>
                      <a:noFill/>
                    </a:lnR>
                    <a:lnT>
                      <a:noFill/>
                    </a:lnT>
                    <a:lnB>
                      <a:noFill/>
                    </a:lnB>
                    <a:solidFill>
                      <a:srgbClr val="FFFFCC"/>
                    </a:solidFill>
                  </a:tcPr>
                </a:tc>
                <a:tc>
                  <a:txBody>
                    <a:bodyPr/>
                    <a:lstStyle/>
                    <a:p>
                      <a:r>
                        <a:rPr lang="en-US" sz="2000"/>
                        <a:t>GaAs</a:t>
                      </a:r>
                      <a:br>
                        <a:rPr lang="en-US" sz="2000"/>
                      </a:br>
                      <a:r>
                        <a:rPr lang="en-US" sz="2000"/>
                        <a:t>InAs </a:t>
                      </a:r>
                      <a:br>
                        <a:rPr lang="en-US" sz="2000"/>
                      </a:br>
                      <a:r>
                        <a:rPr lang="en-US" sz="2000"/>
                        <a:t>InSb </a:t>
                      </a:r>
                      <a:br>
                        <a:rPr lang="en-US" sz="2000"/>
                      </a:br>
                      <a:r>
                        <a:rPr lang="en-US" sz="2000"/>
                        <a:t>GaP </a:t>
                      </a:r>
                      <a:br>
                        <a:rPr lang="en-US" sz="2000"/>
                      </a:br>
                      <a:r>
                        <a:rPr lang="en-US" sz="2000"/>
                        <a:t>GaN </a:t>
                      </a:r>
                      <a:br>
                        <a:rPr lang="en-US" sz="2000"/>
                      </a:br>
                      <a:r>
                        <a:rPr lang="en-US" sz="2000"/>
                        <a:t>InN </a:t>
                      </a:r>
                    </a:p>
                  </a:txBody>
                  <a:tcPr marL="77702" marR="77702" marT="38851" marB="38851">
                    <a:lnL>
                      <a:noFill/>
                    </a:lnL>
                    <a:lnR>
                      <a:noFill/>
                    </a:lnR>
                    <a:lnT>
                      <a:noFill/>
                    </a:lnT>
                    <a:lnB>
                      <a:noFill/>
                    </a:lnB>
                    <a:solidFill>
                      <a:srgbClr val="FFFFCC"/>
                    </a:solidFill>
                  </a:tcPr>
                </a:tc>
                <a:tc>
                  <a:txBody>
                    <a:bodyPr/>
                    <a:lstStyle/>
                    <a:p>
                      <a:pPr algn="ctr"/>
                      <a:r>
                        <a:rPr lang="en-US" sz="2000" dirty="0"/>
                        <a:t>Direct </a:t>
                      </a:r>
                      <a:br>
                        <a:rPr lang="en-US" sz="2000" dirty="0"/>
                      </a:br>
                      <a:r>
                        <a:rPr lang="en-US" sz="2000" dirty="0" err="1"/>
                        <a:t>Direct</a:t>
                      </a:r>
                      <a:r>
                        <a:rPr lang="en-US" sz="2000" dirty="0"/>
                        <a:t> </a:t>
                      </a:r>
                      <a:br>
                        <a:rPr lang="en-US" sz="2000" dirty="0"/>
                      </a:br>
                      <a:r>
                        <a:rPr lang="en-US" sz="2000" dirty="0" err="1"/>
                        <a:t>Direct</a:t>
                      </a:r>
                      <a:r>
                        <a:rPr lang="en-US" sz="2000" dirty="0"/>
                        <a:t> </a:t>
                      </a:r>
                      <a:br>
                        <a:rPr lang="en-US" sz="2000" dirty="0"/>
                      </a:br>
                      <a:r>
                        <a:rPr lang="en-US" sz="2000" dirty="0"/>
                        <a:t>Indirect </a:t>
                      </a:r>
                      <a:br>
                        <a:rPr lang="en-US" sz="2000" dirty="0"/>
                      </a:br>
                      <a:r>
                        <a:rPr lang="en-US" sz="2000" dirty="0"/>
                        <a:t>Direct </a:t>
                      </a:r>
                      <a:br>
                        <a:rPr lang="en-US" sz="2000" dirty="0"/>
                      </a:br>
                      <a:r>
                        <a:rPr lang="en-US" sz="2000" dirty="0" err="1"/>
                        <a:t>Direct</a:t>
                      </a:r>
                      <a:r>
                        <a:rPr lang="en-US" sz="2000" dirty="0"/>
                        <a:t> </a:t>
                      </a:r>
                    </a:p>
                  </a:txBody>
                  <a:tcPr marL="77702" marR="77702" marT="38851" marB="38851">
                    <a:lnL>
                      <a:noFill/>
                    </a:lnL>
                    <a:lnR>
                      <a:noFill/>
                    </a:lnR>
                    <a:lnT>
                      <a:noFill/>
                    </a:lnT>
                    <a:lnB>
                      <a:noFill/>
                    </a:lnB>
                    <a:solidFill>
                      <a:srgbClr val="FFFFCC"/>
                    </a:solidFill>
                  </a:tcPr>
                </a:tc>
                <a:tc>
                  <a:txBody>
                    <a:bodyPr/>
                    <a:lstStyle/>
                    <a:p>
                      <a:pPr algn="ctr"/>
                      <a:r>
                        <a:rPr lang="en-US" sz="2000" dirty="0"/>
                        <a:t>1.42 </a:t>
                      </a:r>
                      <a:br>
                        <a:rPr lang="en-US" sz="2000" dirty="0"/>
                      </a:br>
                      <a:r>
                        <a:rPr lang="en-US" sz="2000" dirty="0"/>
                        <a:t>0.36 </a:t>
                      </a:r>
                      <a:br>
                        <a:rPr lang="en-US" sz="2000" dirty="0"/>
                      </a:br>
                      <a:r>
                        <a:rPr lang="en-US" sz="2000" dirty="0"/>
                        <a:t>0.17 </a:t>
                      </a:r>
                      <a:br>
                        <a:rPr lang="en-US" sz="2000" dirty="0"/>
                      </a:br>
                      <a:r>
                        <a:rPr lang="en-US" sz="2000" dirty="0"/>
                        <a:t>2.26 </a:t>
                      </a:r>
                      <a:br>
                        <a:rPr lang="en-US" sz="2000" dirty="0"/>
                      </a:br>
                      <a:r>
                        <a:rPr lang="en-US" sz="2000" dirty="0"/>
                        <a:t>3.36 </a:t>
                      </a:r>
                      <a:br>
                        <a:rPr lang="en-US" sz="2000" dirty="0"/>
                      </a:br>
                      <a:r>
                        <a:rPr lang="en-US" sz="2000" dirty="0"/>
                        <a:t>0.70 </a:t>
                      </a:r>
                    </a:p>
                  </a:txBody>
                  <a:tcPr marL="77702" marR="77702" marT="38851" marB="38851">
                    <a:lnL>
                      <a:noFill/>
                    </a:lnL>
                    <a:lnR>
                      <a:noFill/>
                    </a:lnR>
                    <a:lnT>
                      <a:noFill/>
                    </a:lnT>
                    <a:lnB>
                      <a:noFill/>
                    </a:lnB>
                    <a:solidFill>
                      <a:srgbClr val="FFFFCC"/>
                    </a:solidFill>
                  </a:tcPr>
                </a:tc>
                <a:extLst>
                  <a:ext uri="{0D108BD9-81ED-4DB2-BD59-A6C34878D82A}">
                    <a16:rowId xmlns="" xmlns:a16="http://schemas.microsoft.com/office/drawing/2014/main" val="10002"/>
                  </a:ext>
                </a:extLst>
              </a:tr>
              <a:tr h="511243">
                <a:tc>
                  <a:txBody>
                    <a:bodyPr/>
                    <a:lstStyle/>
                    <a:p>
                      <a:r>
                        <a:rPr lang="en-US" sz="2000"/>
                        <a:t>Groups IV-IV compounds </a:t>
                      </a:r>
                    </a:p>
                  </a:txBody>
                  <a:tcPr marL="77702" marR="77702" marT="38851" marB="38851">
                    <a:lnL>
                      <a:noFill/>
                    </a:lnL>
                    <a:lnR>
                      <a:noFill/>
                    </a:lnR>
                    <a:lnT>
                      <a:noFill/>
                    </a:lnT>
                    <a:lnB>
                      <a:noFill/>
                    </a:lnB>
                  </a:tcPr>
                </a:tc>
                <a:tc>
                  <a:txBody>
                    <a:bodyPr/>
                    <a:lstStyle/>
                    <a:p>
                      <a:r>
                        <a:rPr lang="el-GR" sz="2000"/>
                        <a:t>α-</a:t>
                      </a:r>
                      <a:r>
                        <a:rPr lang="en-US" sz="2000"/>
                        <a:t>SiC </a:t>
                      </a:r>
                    </a:p>
                  </a:txBody>
                  <a:tcPr marL="77702" marR="77702" marT="38851" marB="38851">
                    <a:lnL>
                      <a:noFill/>
                    </a:lnL>
                    <a:lnR>
                      <a:noFill/>
                    </a:lnR>
                    <a:lnT>
                      <a:noFill/>
                    </a:lnT>
                    <a:lnB>
                      <a:noFill/>
                    </a:lnB>
                  </a:tcPr>
                </a:tc>
                <a:tc>
                  <a:txBody>
                    <a:bodyPr/>
                    <a:lstStyle/>
                    <a:p>
                      <a:pPr algn="ctr"/>
                      <a:r>
                        <a:rPr lang="en-US" sz="2000"/>
                        <a:t>Indirect </a:t>
                      </a:r>
                    </a:p>
                  </a:txBody>
                  <a:tcPr marL="77702" marR="77702" marT="38851" marB="38851">
                    <a:lnL>
                      <a:noFill/>
                    </a:lnL>
                    <a:lnR>
                      <a:noFill/>
                    </a:lnR>
                    <a:lnT>
                      <a:noFill/>
                    </a:lnT>
                    <a:lnB>
                      <a:noFill/>
                    </a:lnB>
                  </a:tcPr>
                </a:tc>
                <a:tc>
                  <a:txBody>
                    <a:bodyPr/>
                    <a:lstStyle/>
                    <a:p>
                      <a:pPr algn="ctr"/>
                      <a:r>
                        <a:rPr lang="en-US" sz="2000"/>
                        <a:t>2.99 </a:t>
                      </a:r>
                    </a:p>
                  </a:txBody>
                  <a:tcPr marL="77702" marR="77702" marT="38851" marB="38851">
                    <a:lnL>
                      <a:noFill/>
                    </a:lnL>
                    <a:lnR>
                      <a:noFill/>
                    </a:lnR>
                    <a:lnT>
                      <a:noFill/>
                    </a:lnT>
                    <a:lnB>
                      <a:noFill/>
                    </a:lnB>
                  </a:tcPr>
                </a:tc>
                <a:extLst>
                  <a:ext uri="{0D108BD9-81ED-4DB2-BD59-A6C34878D82A}">
                    <a16:rowId xmlns="" xmlns:a16="http://schemas.microsoft.com/office/drawing/2014/main" val="10003"/>
                  </a:ext>
                </a:extLst>
              </a:tr>
              <a:tr h="904602">
                <a:tc>
                  <a:txBody>
                    <a:bodyPr/>
                    <a:lstStyle/>
                    <a:p>
                      <a:r>
                        <a:rPr lang="en-US" sz="2000"/>
                        <a:t>Groups II-VI compounds </a:t>
                      </a:r>
                    </a:p>
                  </a:txBody>
                  <a:tcPr marL="77702" marR="77702" marT="38851" marB="38851">
                    <a:lnL>
                      <a:noFill/>
                    </a:lnL>
                    <a:lnR>
                      <a:noFill/>
                    </a:lnR>
                    <a:lnT>
                      <a:noFill/>
                    </a:lnT>
                    <a:lnB>
                      <a:noFill/>
                    </a:lnB>
                    <a:solidFill>
                      <a:srgbClr val="FFFFCC"/>
                    </a:solidFill>
                  </a:tcPr>
                </a:tc>
                <a:tc>
                  <a:txBody>
                    <a:bodyPr/>
                    <a:lstStyle/>
                    <a:p>
                      <a:r>
                        <a:rPr lang="en-US" sz="2000"/>
                        <a:t>ZnO </a:t>
                      </a:r>
                      <a:br>
                        <a:rPr lang="en-US" sz="2000"/>
                      </a:br>
                      <a:r>
                        <a:rPr lang="en-US" sz="2000"/>
                        <a:t>CdSe </a:t>
                      </a:r>
                      <a:br>
                        <a:rPr lang="en-US" sz="2000"/>
                      </a:br>
                      <a:r>
                        <a:rPr lang="en-US" sz="2000"/>
                        <a:t>ZnS </a:t>
                      </a:r>
                    </a:p>
                  </a:txBody>
                  <a:tcPr marL="77702" marR="77702" marT="38851" marB="38851">
                    <a:lnL>
                      <a:noFill/>
                    </a:lnL>
                    <a:lnR>
                      <a:noFill/>
                    </a:lnR>
                    <a:lnT>
                      <a:noFill/>
                    </a:lnT>
                    <a:lnB>
                      <a:noFill/>
                    </a:lnB>
                    <a:solidFill>
                      <a:srgbClr val="FFFFCC"/>
                    </a:solidFill>
                  </a:tcPr>
                </a:tc>
                <a:tc>
                  <a:txBody>
                    <a:bodyPr/>
                    <a:lstStyle/>
                    <a:p>
                      <a:pPr algn="ctr"/>
                      <a:r>
                        <a:rPr lang="en-US" sz="2000"/>
                        <a:t>Direct </a:t>
                      </a:r>
                      <a:br>
                        <a:rPr lang="en-US" sz="2000"/>
                      </a:br>
                      <a:r>
                        <a:rPr lang="en-US" sz="2000"/>
                        <a:t>Direct </a:t>
                      </a:r>
                      <a:br>
                        <a:rPr lang="en-US" sz="2000"/>
                      </a:br>
                      <a:r>
                        <a:rPr lang="en-US" sz="2000"/>
                        <a:t>Direct </a:t>
                      </a:r>
                    </a:p>
                  </a:txBody>
                  <a:tcPr marL="77702" marR="77702" marT="38851" marB="38851">
                    <a:lnL>
                      <a:noFill/>
                    </a:lnL>
                    <a:lnR>
                      <a:noFill/>
                    </a:lnR>
                    <a:lnT>
                      <a:noFill/>
                    </a:lnT>
                    <a:lnB>
                      <a:noFill/>
                    </a:lnB>
                    <a:solidFill>
                      <a:srgbClr val="FFFFCC"/>
                    </a:solidFill>
                  </a:tcPr>
                </a:tc>
                <a:tc>
                  <a:txBody>
                    <a:bodyPr/>
                    <a:lstStyle/>
                    <a:p>
                      <a:pPr algn="ctr"/>
                      <a:r>
                        <a:rPr lang="en-US" sz="2000" dirty="0"/>
                        <a:t>3.35 </a:t>
                      </a:r>
                      <a:br>
                        <a:rPr lang="en-US" sz="2000" dirty="0"/>
                      </a:br>
                      <a:r>
                        <a:rPr lang="en-US" sz="2000" dirty="0"/>
                        <a:t>1.70 </a:t>
                      </a:r>
                      <a:br>
                        <a:rPr lang="en-US" sz="2000" dirty="0"/>
                      </a:br>
                      <a:r>
                        <a:rPr lang="en-US" sz="2000" dirty="0"/>
                        <a:t>3.68 </a:t>
                      </a:r>
                    </a:p>
                  </a:txBody>
                  <a:tcPr marL="77702" marR="77702" marT="38851" marB="38851">
                    <a:lnL>
                      <a:noFill/>
                    </a:lnL>
                    <a:lnR>
                      <a:noFill/>
                    </a:lnR>
                    <a:lnT>
                      <a:noFill/>
                    </a:lnT>
                    <a:lnB>
                      <a:noFill/>
                    </a:lnB>
                    <a:solidFill>
                      <a:srgbClr val="FFFFCC"/>
                    </a:solidFill>
                  </a:tcPr>
                </a:tc>
                <a:extLst>
                  <a:ext uri="{0D108BD9-81ED-4DB2-BD59-A6C34878D82A}">
                    <a16:rowId xmlns="" xmlns:a16="http://schemas.microsoft.com/office/drawing/2014/main" val="10004"/>
                  </a:ext>
                </a:extLst>
              </a:tr>
            </a:tbl>
          </a:graphicData>
        </a:graphic>
      </p:graphicFrame>
      <p:sp>
        <p:nvSpPr>
          <p:cNvPr id="5" name="Rectangle 4"/>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Direct and Indirect Band </a:t>
            </a:r>
            <a:r>
              <a:rPr lang="en-US" sz="3600" b="1" dirty="0"/>
              <a:t>G</a:t>
            </a:r>
            <a:r>
              <a:rPr lang="en-US" sz="3600" b="1" dirty="0" smtClean="0"/>
              <a:t>ap Semiconductor</a:t>
            </a:r>
            <a:endParaRPr lang="en-US" sz="3600" b="1" dirty="0"/>
          </a:p>
        </p:txBody>
      </p:sp>
      <p:sp>
        <p:nvSpPr>
          <p:cNvPr id="6" name="Rectangle 5"/>
          <p:cNvSpPr/>
          <p:nvPr/>
        </p:nvSpPr>
        <p:spPr>
          <a:xfrm>
            <a:off x="4412640" y="6385899"/>
            <a:ext cx="4774064" cy="307777"/>
          </a:xfrm>
          <a:prstGeom prst="rect">
            <a:avLst/>
          </a:prstGeom>
        </p:spPr>
        <p:txBody>
          <a:bodyPr wrap="none">
            <a:spAutoFit/>
          </a:bodyPr>
          <a:lstStyle/>
          <a:p>
            <a:r>
              <a:rPr lang="en-US" sz="1400" dirty="0">
                <a:hlinkClick r:id="rId2"/>
              </a:rPr>
              <a:t>https://</a:t>
            </a:r>
            <a:r>
              <a:rPr lang="en-US" sz="1400" dirty="0" smtClean="0">
                <a:hlinkClick r:id="rId2"/>
              </a:rPr>
              <a:t>www.doitpoms.ac.uk/tlplib/semiconductors/direct.php</a:t>
            </a:r>
            <a:endParaRPr lang="en-US" sz="1400" dirty="0"/>
          </a:p>
        </p:txBody>
      </p:sp>
      <p:pic>
        <p:nvPicPr>
          <p:cNvPr id="7" name="Picture 4"/>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684238"/>
            <a:ext cx="4075608" cy="1415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39191" y="3643996"/>
            <a:ext cx="2995747" cy="1447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02371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6841"/>
          </a:xfrm>
        </p:spPr>
        <p:txBody>
          <a:bodyPr rtlCol="0">
            <a:normAutofit fontScale="90000"/>
          </a:bodyPr>
          <a:lstStyle/>
          <a:p>
            <a:pPr>
              <a:defRPr/>
            </a:pPr>
            <a:r>
              <a:rPr lang="en-IN" b="1" dirty="0"/>
              <a:t>Direct and Indirect Semiconductors </a:t>
            </a:r>
            <a:endParaRPr lang="en-IN" dirty="0"/>
          </a:p>
        </p:txBody>
      </p:sp>
      <p:sp>
        <p:nvSpPr>
          <p:cNvPr id="3" name="Content Placeholder 2"/>
          <p:cNvSpPr>
            <a:spLocks noGrp="1"/>
          </p:cNvSpPr>
          <p:nvPr>
            <p:ph idx="1"/>
          </p:nvPr>
        </p:nvSpPr>
        <p:spPr>
          <a:xfrm>
            <a:off x="653143" y="1097279"/>
            <a:ext cx="10700657" cy="5079683"/>
          </a:xfrm>
        </p:spPr>
        <p:txBody>
          <a:bodyPr rtlCol="0">
            <a:normAutofit fontScale="92500" lnSpcReduction="20000"/>
          </a:bodyPr>
          <a:lstStyle/>
          <a:p>
            <a:pPr algn="just">
              <a:defRPr/>
            </a:pPr>
            <a:r>
              <a:rPr lang="en-IN" dirty="0"/>
              <a:t>The band structure of </a:t>
            </a:r>
            <a:r>
              <a:rPr lang="en-IN" b="1" dirty="0" err="1"/>
              <a:t>GaAs</a:t>
            </a:r>
            <a:r>
              <a:rPr lang="en-IN" b="1" dirty="0"/>
              <a:t> has a minimum in the conduction band and a maximum in the valence band for the same k value</a:t>
            </a:r>
            <a:r>
              <a:rPr lang="en-IN" dirty="0"/>
              <a:t> (k = 0). </a:t>
            </a:r>
            <a:endParaRPr lang="en-IN" dirty="0" smtClean="0"/>
          </a:p>
          <a:p>
            <a:pPr algn="just">
              <a:defRPr/>
            </a:pPr>
            <a:r>
              <a:rPr lang="en-IN" dirty="0" smtClean="0"/>
              <a:t>On </a:t>
            </a:r>
            <a:r>
              <a:rPr lang="en-IN" dirty="0"/>
              <a:t>the other hand, </a:t>
            </a:r>
            <a:r>
              <a:rPr lang="en-IN" b="1" dirty="0"/>
              <a:t>Si has its valence band maximum at a different value of k than its </a:t>
            </a:r>
            <a:r>
              <a:rPr lang="en-IN" b="1" dirty="0" smtClean="0"/>
              <a:t>con­duction </a:t>
            </a:r>
            <a:r>
              <a:rPr lang="en-IN" b="1" dirty="0"/>
              <a:t>band minimum. </a:t>
            </a:r>
            <a:endParaRPr lang="en-IN" b="1" dirty="0" smtClean="0"/>
          </a:p>
          <a:p>
            <a:pPr algn="just">
              <a:defRPr/>
            </a:pPr>
            <a:r>
              <a:rPr lang="en-IN" b="1" dirty="0" smtClean="0"/>
              <a:t>Thus </a:t>
            </a:r>
            <a:r>
              <a:rPr lang="en-IN" b="1" dirty="0"/>
              <a:t>an electron making a smallest-energy </a:t>
            </a:r>
            <a:r>
              <a:rPr lang="en-IN" b="1" dirty="0" smtClean="0"/>
              <a:t>transition </a:t>
            </a:r>
            <a:r>
              <a:rPr lang="en-IN" b="1" dirty="0"/>
              <a:t>from the conduction band to the valence band in </a:t>
            </a:r>
            <a:r>
              <a:rPr lang="en-IN" b="1" dirty="0" err="1"/>
              <a:t>GaAs</a:t>
            </a:r>
            <a:r>
              <a:rPr lang="en-IN" b="1" dirty="0"/>
              <a:t> can do so without a change in k value; </a:t>
            </a:r>
            <a:endParaRPr lang="en-IN" b="1" dirty="0" smtClean="0"/>
          </a:p>
          <a:p>
            <a:pPr algn="just">
              <a:defRPr/>
            </a:pPr>
            <a:r>
              <a:rPr lang="en-IN" dirty="0" smtClean="0"/>
              <a:t>on </a:t>
            </a:r>
            <a:r>
              <a:rPr lang="en-IN" dirty="0"/>
              <a:t>the other hand, </a:t>
            </a:r>
            <a:r>
              <a:rPr lang="en-IN" b="1" dirty="0"/>
              <a:t>a transition from the minimum point in the Si conduction band to the maximum point of the valence band requires some change in </a:t>
            </a:r>
            <a:r>
              <a:rPr lang="en-IN" b="1" dirty="0" smtClean="0"/>
              <a:t>k.</a:t>
            </a:r>
          </a:p>
          <a:p>
            <a:pPr algn="just">
              <a:defRPr/>
            </a:pPr>
            <a:r>
              <a:rPr lang="en-IN" b="1" dirty="0" smtClean="0"/>
              <a:t>Thus </a:t>
            </a:r>
            <a:r>
              <a:rPr lang="en-IN" b="1" dirty="0"/>
              <a:t>there are two classes of semiconductor energy bands; direct and </a:t>
            </a:r>
            <a:r>
              <a:rPr lang="en-IN" b="1" dirty="0" smtClean="0"/>
              <a:t>indirect. </a:t>
            </a:r>
          </a:p>
          <a:p>
            <a:pPr algn="just">
              <a:defRPr/>
            </a:pPr>
            <a:r>
              <a:rPr lang="en-IN" sz="3800" b="1" dirty="0"/>
              <a:t>It can be seen that in an indirect transition, involving a change in k, requires a change of momentum for the electron. </a:t>
            </a:r>
          </a:p>
          <a:p>
            <a:pPr algn="just">
              <a:defRPr/>
            </a:pPr>
            <a:endParaRPr lang="en-IN" dirty="0"/>
          </a:p>
        </p:txBody>
      </p:sp>
    </p:spTree>
    <p:extLst>
      <p:ext uri="{BB962C8B-B14F-4D97-AF65-F5344CB8AC3E}">
        <p14:creationId xmlns="" xmlns:p14="http://schemas.microsoft.com/office/powerpoint/2010/main" val="1442575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Band Theory of Solids</a:t>
            </a:r>
            <a:endParaRPr lang="en-US" sz="3600" b="1" dirty="0"/>
          </a:p>
        </p:txBody>
      </p:sp>
      <mc:AlternateContent xmlns:mc="http://schemas.openxmlformats.org/markup-compatibility/2006">
        <mc:Choice xmlns="" xmlns:a14="http://schemas.microsoft.com/office/drawing/2010/main" Requires="a14">
          <p:sp>
            <p:nvSpPr>
              <p:cNvPr id="5" name="TextBox 4"/>
              <p:cNvSpPr txBox="1"/>
              <p:nvPr/>
            </p:nvSpPr>
            <p:spPr>
              <a:xfrm>
                <a:off x="381438" y="876162"/>
                <a:ext cx="10962837" cy="2600777"/>
              </a:xfrm>
              <a:prstGeom prst="rect">
                <a:avLst/>
              </a:prstGeom>
              <a:noFill/>
              <a:ln w="28575">
                <a:solidFill>
                  <a:schemeClr val="tx1"/>
                </a:solidFill>
              </a:ln>
            </p:spPr>
            <p:txBody>
              <a:bodyPr wrap="square" rtlCol="0">
                <a:spAutoFit/>
              </a:bodyPr>
              <a:lstStyle/>
              <a:p>
                <a:pPr marL="285750" indent="-285750" algn="just">
                  <a:buFont typeface="Wingdings" panose="05000000000000000000" pitchFamily="2" charset="2"/>
                  <a:buChar char="ü"/>
                </a:pPr>
                <a:r>
                  <a:rPr lang="en-US" sz="2000" dirty="0" smtClean="0"/>
                  <a:t>For an isolated atom, the electrons can have discrete energy levels. For hydrogen, the energy levels are described as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13.6</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den>
                    </m:f>
                  </m:oMath>
                </a14:m>
                <a:r>
                  <a:rPr lang="en-US" sz="2000" dirty="0" smtClean="0"/>
                  <a:t>, where n is the principal quantum number.</a:t>
                </a:r>
              </a:p>
              <a:p>
                <a:pPr marL="285750" indent="-285750" algn="just">
                  <a:buFont typeface="Wingdings" panose="05000000000000000000" pitchFamily="2" charset="2"/>
                  <a:buChar char="ü"/>
                </a:pPr>
                <a:r>
                  <a:rPr lang="en-US" sz="2000" dirty="0" smtClean="0"/>
                  <a:t>Let us consider one single isolated hydrogen atom. The wave function of an electron in the atom in the ground state is </a:t>
                </a:r>
                <a14:m>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𝜋</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sub>
                              <m:sup>
                                <m:r>
                                  <a:rPr lang="en-US" sz="2000" b="0" i="1" smtClean="0">
                                    <a:latin typeface="Cambria Math" panose="02040503050406030204" pitchFamily="18" charset="0"/>
                                  </a:rPr>
                                  <m:t>3</m:t>
                                </m:r>
                              </m:sup>
                            </m:sSubSup>
                          </m:e>
                        </m:d>
                      </m:e>
                      <m: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p>
                    </m:sSup>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𝑟</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sub>
                                </m:sSub>
                              </m:den>
                            </m:f>
                          </m:e>
                        </m:d>
                      </m:e>
                    </m:func>
                  </m:oMath>
                </a14:m>
                <a:r>
                  <a:rPr lang="en-US" sz="2000" dirty="0" smtClean="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sub>
                    </m:sSub>
                  </m:oMath>
                </a14:m>
                <a:r>
                  <a:rPr lang="en-US" sz="2000" dirty="0" smtClean="0"/>
                  <a:t> is the first Bohr’s radius. </a:t>
                </a:r>
              </a:p>
              <a:p>
                <a:pPr marL="285750" indent="-285750" algn="just">
                  <a:buFont typeface="Wingdings" panose="05000000000000000000" pitchFamily="2" charset="2"/>
                  <a:buChar char="ü"/>
                </a:pPr>
                <a:r>
                  <a:rPr lang="en-US" sz="2000" dirty="0" smtClean="0"/>
                  <a:t>Let us now assume that two such atoms are brought close together. 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2</m:t>
                        </m:r>
                      </m:sub>
                    </m:sSub>
                  </m:oMath>
                </a14:m>
                <a:r>
                  <a:rPr lang="en-US" sz="2000" dirty="0" smtClean="0"/>
                  <a:t> denote the electronic wave functions for the atoms when they are far apart and are not influenced by one another. </a:t>
                </a:r>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381438" y="876162"/>
                <a:ext cx="10962837" cy="2600777"/>
              </a:xfrm>
              <a:prstGeom prst="rect">
                <a:avLst/>
              </a:prstGeom>
              <a:blipFill rotWithShape="0">
                <a:blip r:embed="rId2"/>
                <a:stretch>
                  <a:fillRect l="-388" t="-928" r="-388" b="-2784"/>
                </a:stretch>
              </a:blipFill>
              <a:ln w="28575">
                <a:solidFill>
                  <a:schemeClr val="tx1"/>
                </a:solidFill>
              </a:ln>
            </p:spPr>
            <p:txBody>
              <a:bodyPr/>
              <a:lstStyle/>
              <a:p>
                <a:r>
                  <a:rPr lang="en-US">
                    <a:noFill/>
                  </a:rPr>
                  <a:t> </a:t>
                </a:r>
              </a:p>
            </p:txBody>
          </p:sp>
        </mc:Fallback>
      </mc:AlternateContent>
      <p:grpSp>
        <p:nvGrpSpPr>
          <p:cNvPr id="44" name="Group 43"/>
          <p:cNvGrpSpPr/>
          <p:nvPr/>
        </p:nvGrpSpPr>
        <p:grpSpPr>
          <a:xfrm>
            <a:off x="1426115" y="3621008"/>
            <a:ext cx="3709230" cy="976903"/>
            <a:chOff x="1426115" y="3621008"/>
            <a:chExt cx="3709230" cy="976903"/>
          </a:xfrm>
        </p:grpSpPr>
        <p:grpSp>
          <p:nvGrpSpPr>
            <p:cNvPr id="34" name="Group 33"/>
            <p:cNvGrpSpPr/>
            <p:nvPr/>
          </p:nvGrpSpPr>
          <p:grpSpPr>
            <a:xfrm>
              <a:off x="1426115" y="3807835"/>
              <a:ext cx="3709230" cy="418033"/>
              <a:chOff x="2224399" y="3694072"/>
              <a:chExt cx="3709230" cy="418033"/>
            </a:xfrm>
          </p:grpSpPr>
          <p:grpSp>
            <p:nvGrpSpPr>
              <p:cNvPr id="15" name="Group 14"/>
              <p:cNvGrpSpPr/>
              <p:nvPr/>
            </p:nvGrpSpPr>
            <p:grpSpPr>
              <a:xfrm>
                <a:off x="2224399" y="3694073"/>
                <a:ext cx="1991170" cy="418032"/>
                <a:chOff x="2033899" y="4495800"/>
                <a:chExt cx="1991170" cy="418032"/>
              </a:xfrm>
            </p:grpSpPr>
            <p:cxnSp>
              <p:nvCxnSpPr>
                <p:cNvPr id="7" name="Straight Connector 6"/>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315642" y="4495800"/>
                  <a:ext cx="1427683" cy="418031"/>
                  <a:chOff x="2315642" y="4495800"/>
                  <a:chExt cx="1427683" cy="418031"/>
                </a:xfrm>
              </p:grpSpPr>
              <p:sp>
                <p:nvSpPr>
                  <p:cNvPr id="12" name="Freeform 11"/>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3942459" y="3694072"/>
                <a:ext cx="1991170" cy="418032"/>
                <a:chOff x="2033899" y="4495800"/>
                <a:chExt cx="1991170" cy="418032"/>
              </a:xfrm>
            </p:grpSpPr>
            <p:cxnSp>
              <p:nvCxnSpPr>
                <p:cNvPr id="17" name="Straight Connector 16"/>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315642" y="4495800"/>
                  <a:ext cx="1427683" cy="418031"/>
                  <a:chOff x="2315642" y="4495800"/>
                  <a:chExt cx="1427683" cy="418031"/>
                </a:xfrm>
              </p:grpSpPr>
              <p:sp>
                <p:nvSpPr>
                  <p:cNvPr id="20" name="Freeform 19"/>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6" name="TextBox 35"/>
            <p:cNvSpPr txBox="1"/>
            <p:nvPr/>
          </p:nvSpPr>
          <p:spPr>
            <a:xfrm>
              <a:off x="2264700" y="4228579"/>
              <a:ext cx="317716"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3989904" y="4197498"/>
              <a:ext cx="309700" cy="369332"/>
            </a:xfrm>
            <a:prstGeom prst="rect">
              <a:avLst/>
            </a:prstGeom>
            <a:noFill/>
          </p:spPr>
          <p:txBody>
            <a:bodyPr wrap="none" rtlCol="0">
              <a:spAutoFit/>
            </a:bodyPr>
            <a:lstStyle/>
            <a:p>
              <a:r>
                <a:rPr lang="en-US" dirty="0"/>
                <a:t>B</a:t>
              </a:r>
            </a:p>
          </p:txBody>
        </p:sp>
        <p:sp>
          <p:nvSpPr>
            <p:cNvPr id="40" name="TextBox 39"/>
            <p:cNvSpPr txBox="1"/>
            <p:nvPr/>
          </p:nvSpPr>
          <p:spPr>
            <a:xfrm>
              <a:off x="2523823" y="3677535"/>
              <a:ext cx="410690" cy="369332"/>
            </a:xfrm>
            <a:prstGeom prst="rect">
              <a:avLst/>
            </a:prstGeom>
            <a:noFill/>
          </p:spPr>
          <p:txBody>
            <a:bodyPr wrap="none" rtlCol="0">
              <a:spAutoFit/>
            </a:bodyPr>
            <a:lstStyle/>
            <a:p>
              <a:r>
                <a:rPr lang="en-US" dirty="0" smtClean="0"/>
                <a:t>U</a:t>
              </a:r>
              <a:r>
                <a:rPr lang="en-US" baseline="-25000" dirty="0" smtClean="0"/>
                <a:t>1</a:t>
              </a:r>
              <a:endParaRPr lang="en-US" baseline="-25000" dirty="0"/>
            </a:p>
          </p:txBody>
        </p:sp>
        <p:sp>
          <p:nvSpPr>
            <p:cNvPr id="41" name="TextBox 40"/>
            <p:cNvSpPr txBox="1"/>
            <p:nvPr/>
          </p:nvSpPr>
          <p:spPr>
            <a:xfrm>
              <a:off x="3683564" y="3621008"/>
              <a:ext cx="410690" cy="369332"/>
            </a:xfrm>
            <a:prstGeom prst="rect">
              <a:avLst/>
            </a:prstGeom>
            <a:noFill/>
          </p:spPr>
          <p:txBody>
            <a:bodyPr wrap="none" rtlCol="0">
              <a:spAutoFit/>
            </a:bodyPr>
            <a:lstStyle/>
            <a:p>
              <a:r>
                <a:rPr lang="en-US" dirty="0" smtClean="0"/>
                <a:t>U</a:t>
              </a:r>
              <a:r>
                <a:rPr lang="en-US" baseline="-25000" dirty="0" smtClean="0"/>
                <a:t>2</a:t>
              </a:r>
              <a:endParaRPr lang="en-US" baseline="-25000" dirty="0"/>
            </a:p>
          </p:txBody>
        </p:sp>
      </p:grpSp>
      <p:grpSp>
        <p:nvGrpSpPr>
          <p:cNvPr id="47" name="Group 46"/>
          <p:cNvGrpSpPr/>
          <p:nvPr/>
        </p:nvGrpSpPr>
        <p:grpSpPr>
          <a:xfrm>
            <a:off x="5775546" y="3647518"/>
            <a:ext cx="4142386" cy="1036176"/>
            <a:chOff x="5775546" y="3647518"/>
            <a:chExt cx="4142386" cy="1036176"/>
          </a:xfrm>
        </p:grpSpPr>
        <p:sp>
          <p:nvSpPr>
            <p:cNvPr id="39" name="TextBox 38"/>
            <p:cNvSpPr txBox="1"/>
            <p:nvPr/>
          </p:nvSpPr>
          <p:spPr>
            <a:xfrm>
              <a:off x="8837443" y="3829214"/>
              <a:ext cx="271235" cy="375271"/>
            </a:xfrm>
            <a:prstGeom prst="rect">
              <a:avLst/>
            </a:prstGeom>
            <a:noFill/>
          </p:spPr>
          <p:txBody>
            <a:bodyPr wrap="square" rtlCol="0">
              <a:spAutoFit/>
            </a:bodyPr>
            <a:lstStyle/>
            <a:p>
              <a:r>
                <a:rPr lang="en-US" dirty="0"/>
                <a:t>B</a:t>
              </a:r>
            </a:p>
          </p:txBody>
        </p:sp>
        <p:grpSp>
          <p:nvGrpSpPr>
            <p:cNvPr id="46" name="Group 45"/>
            <p:cNvGrpSpPr/>
            <p:nvPr/>
          </p:nvGrpSpPr>
          <p:grpSpPr>
            <a:xfrm>
              <a:off x="5775546" y="3647518"/>
              <a:ext cx="4142386" cy="1031600"/>
              <a:chOff x="5775546" y="3647518"/>
              <a:chExt cx="4142386" cy="1031600"/>
            </a:xfrm>
          </p:grpSpPr>
          <p:grpSp>
            <p:nvGrpSpPr>
              <p:cNvPr id="35" name="Group 34"/>
              <p:cNvGrpSpPr/>
              <p:nvPr/>
            </p:nvGrpSpPr>
            <p:grpSpPr>
              <a:xfrm>
                <a:off x="5775546" y="3772614"/>
                <a:ext cx="4142386" cy="906504"/>
                <a:chOff x="7130831" y="3694070"/>
                <a:chExt cx="4142386" cy="906504"/>
              </a:xfrm>
            </p:grpSpPr>
            <p:grpSp>
              <p:nvGrpSpPr>
                <p:cNvPr id="22" name="Group 21"/>
                <p:cNvGrpSpPr/>
                <p:nvPr/>
              </p:nvGrpSpPr>
              <p:grpSpPr>
                <a:xfrm flipV="1">
                  <a:off x="9282047" y="4108925"/>
                  <a:ext cx="1991170" cy="491649"/>
                  <a:chOff x="2843524" y="4495800"/>
                  <a:chExt cx="1991170" cy="420750"/>
                </a:xfrm>
              </p:grpSpPr>
              <p:cxnSp>
                <p:nvCxnSpPr>
                  <p:cNvPr id="23" name="Straight Connector 22"/>
                  <p:cNvCxnSpPr/>
                  <p:nvPr/>
                </p:nvCxnSpPr>
                <p:spPr>
                  <a:xfrm>
                    <a:off x="2843524"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812637" y="4726050"/>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232390" y="4495800"/>
                    <a:ext cx="1432457" cy="418031"/>
                    <a:chOff x="3232390" y="4495800"/>
                    <a:chExt cx="1432457" cy="418031"/>
                  </a:xfrm>
                </p:grpSpPr>
                <p:sp>
                  <p:nvSpPr>
                    <p:cNvPr id="26" name="Freeform 25"/>
                    <p:cNvSpPr/>
                    <p:nvPr/>
                  </p:nvSpPr>
                  <p:spPr>
                    <a:xfrm>
                      <a:off x="3232390"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flipH="1">
                      <a:off x="3960008" y="4500471"/>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7130831" y="3694070"/>
                  <a:ext cx="1991170" cy="418032"/>
                  <a:chOff x="2033899" y="4495800"/>
                  <a:chExt cx="1991170" cy="418032"/>
                </a:xfrm>
              </p:grpSpPr>
              <p:cxnSp>
                <p:nvCxnSpPr>
                  <p:cNvPr id="29" name="Straight Connector 28"/>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2315642" y="4495800"/>
                    <a:ext cx="1427683" cy="418031"/>
                    <a:chOff x="2315642" y="4495800"/>
                    <a:chExt cx="1427683" cy="418031"/>
                  </a:xfrm>
                </p:grpSpPr>
                <p:sp>
                  <p:nvSpPr>
                    <p:cNvPr id="32" name="Freeform 31"/>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8" name="TextBox 37"/>
              <p:cNvSpPr txBox="1"/>
              <p:nvPr/>
            </p:nvSpPr>
            <p:spPr>
              <a:xfrm>
                <a:off x="6602911" y="4225866"/>
                <a:ext cx="317716" cy="369332"/>
              </a:xfrm>
              <a:prstGeom prst="rect">
                <a:avLst/>
              </a:prstGeom>
              <a:noFill/>
            </p:spPr>
            <p:txBody>
              <a:bodyPr wrap="none" rtlCol="0">
                <a:spAutoFit/>
              </a:bodyPr>
              <a:lstStyle/>
              <a:p>
                <a:r>
                  <a:rPr lang="en-US" dirty="0" smtClean="0"/>
                  <a:t>A</a:t>
                </a:r>
                <a:endParaRPr lang="en-US" dirty="0"/>
              </a:p>
            </p:txBody>
          </p:sp>
          <p:sp>
            <p:nvSpPr>
              <p:cNvPr id="42" name="TextBox 41"/>
              <p:cNvSpPr txBox="1"/>
              <p:nvPr/>
            </p:nvSpPr>
            <p:spPr>
              <a:xfrm>
                <a:off x="6884100" y="3647518"/>
                <a:ext cx="410690" cy="369332"/>
              </a:xfrm>
              <a:prstGeom prst="rect">
                <a:avLst/>
              </a:prstGeom>
              <a:noFill/>
            </p:spPr>
            <p:txBody>
              <a:bodyPr wrap="none" rtlCol="0">
                <a:spAutoFit/>
              </a:bodyPr>
              <a:lstStyle/>
              <a:p>
                <a:r>
                  <a:rPr lang="en-US" dirty="0" smtClean="0"/>
                  <a:t>U</a:t>
                </a:r>
                <a:r>
                  <a:rPr lang="en-US" baseline="-25000" dirty="0" smtClean="0"/>
                  <a:t>1</a:t>
                </a:r>
                <a:endParaRPr lang="en-US" baseline="-25000" dirty="0"/>
              </a:p>
            </p:txBody>
          </p:sp>
        </p:grpSp>
        <p:sp>
          <p:nvSpPr>
            <p:cNvPr id="43" name="TextBox 42"/>
            <p:cNvSpPr txBox="1"/>
            <p:nvPr/>
          </p:nvSpPr>
          <p:spPr>
            <a:xfrm>
              <a:off x="8385728" y="4314362"/>
              <a:ext cx="410690" cy="369332"/>
            </a:xfrm>
            <a:prstGeom prst="rect">
              <a:avLst/>
            </a:prstGeom>
            <a:noFill/>
          </p:spPr>
          <p:txBody>
            <a:bodyPr wrap="none" rtlCol="0">
              <a:spAutoFit/>
            </a:bodyPr>
            <a:lstStyle/>
            <a:p>
              <a:r>
                <a:rPr lang="en-US" dirty="0" smtClean="0"/>
                <a:t>U</a:t>
              </a:r>
              <a:r>
                <a:rPr lang="en-US" baseline="-25000" dirty="0" smtClean="0"/>
                <a:t>2</a:t>
              </a:r>
              <a:endParaRPr lang="en-US" baseline="-25000" dirty="0"/>
            </a:p>
          </p:txBody>
        </p:sp>
      </p:grpSp>
      <mc:AlternateContent xmlns:mc="http://schemas.openxmlformats.org/markup-compatibility/2006">
        <mc:Choice xmlns="" xmlns:a14="http://schemas.microsoft.com/office/drawing/2010/main" Requires="a14">
          <p:sp>
            <p:nvSpPr>
              <p:cNvPr id="48" name="TextBox 47"/>
              <p:cNvSpPr txBox="1"/>
              <p:nvPr/>
            </p:nvSpPr>
            <p:spPr>
              <a:xfrm>
                <a:off x="847725" y="4841249"/>
                <a:ext cx="10753725" cy="646331"/>
              </a:xfrm>
              <a:prstGeom prst="rect">
                <a:avLst/>
              </a:prstGeom>
              <a:noFill/>
              <a:ln w="28575">
                <a:solidFill>
                  <a:schemeClr val="tx1"/>
                </a:solidFill>
              </a:ln>
            </p:spPr>
            <p:txBody>
              <a:bodyPr wrap="square" rtlCol="0">
                <a:spAutoFit/>
              </a:bodyPr>
              <a:lstStyle/>
              <a:p>
                <a:r>
                  <a:rPr lang="en-US" dirty="0" smtClean="0"/>
                  <a:t>As the separation between the atoms is decreased, the wave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overlap and the resultant electronic wave functions may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a:t>
                </a:r>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847725" y="4841249"/>
                <a:ext cx="10753725" cy="646331"/>
              </a:xfrm>
              <a:prstGeom prst="rect">
                <a:avLst/>
              </a:prstGeom>
              <a:blipFill rotWithShape="0">
                <a:blip r:embed="rId3"/>
                <a:stretch>
                  <a:fillRect l="-339" t="-2703" b="-10811"/>
                </a:stretch>
              </a:blipFill>
              <a:ln w="28575">
                <a:solidFill>
                  <a:schemeClr val="tx1"/>
                </a:solidFill>
              </a:ln>
            </p:spPr>
            <p:txBody>
              <a:bodyPr/>
              <a:lstStyle/>
              <a:p>
                <a:r>
                  <a:rPr lang="en-US">
                    <a:noFill/>
                  </a:rPr>
                  <a:t> </a:t>
                </a:r>
              </a:p>
            </p:txBody>
          </p:sp>
        </mc:Fallback>
      </mc:AlternateContent>
      <p:grpSp>
        <p:nvGrpSpPr>
          <p:cNvPr id="49" name="Group 48"/>
          <p:cNvGrpSpPr/>
          <p:nvPr/>
        </p:nvGrpSpPr>
        <p:grpSpPr>
          <a:xfrm>
            <a:off x="1289560" y="5669325"/>
            <a:ext cx="2947230" cy="790076"/>
            <a:chOff x="1426115" y="3807835"/>
            <a:chExt cx="2947230" cy="790076"/>
          </a:xfrm>
        </p:grpSpPr>
        <p:grpSp>
          <p:nvGrpSpPr>
            <p:cNvPr id="50" name="Group 49"/>
            <p:cNvGrpSpPr/>
            <p:nvPr/>
          </p:nvGrpSpPr>
          <p:grpSpPr>
            <a:xfrm>
              <a:off x="1426115" y="3807835"/>
              <a:ext cx="2947230" cy="418033"/>
              <a:chOff x="2224399" y="3694072"/>
              <a:chExt cx="2947230" cy="418033"/>
            </a:xfrm>
          </p:grpSpPr>
          <p:grpSp>
            <p:nvGrpSpPr>
              <p:cNvPr id="55" name="Group 54"/>
              <p:cNvGrpSpPr/>
              <p:nvPr/>
            </p:nvGrpSpPr>
            <p:grpSpPr>
              <a:xfrm>
                <a:off x="2224399" y="3694073"/>
                <a:ext cx="1991170" cy="418032"/>
                <a:chOff x="2033899" y="4495800"/>
                <a:chExt cx="1991170" cy="418032"/>
              </a:xfrm>
            </p:grpSpPr>
            <p:cxnSp>
              <p:nvCxnSpPr>
                <p:cNvPr id="62" name="Straight Connector 61"/>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2315642" y="4495800"/>
                  <a:ext cx="1427683" cy="418031"/>
                  <a:chOff x="2315642" y="4495800"/>
                  <a:chExt cx="1427683" cy="418031"/>
                </a:xfrm>
              </p:grpSpPr>
              <p:sp>
                <p:nvSpPr>
                  <p:cNvPr id="65" name="Freeform 64"/>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3180459" y="3694072"/>
                <a:ext cx="1991170" cy="418032"/>
                <a:chOff x="1271899" y="4495800"/>
                <a:chExt cx="1991170" cy="418032"/>
              </a:xfrm>
            </p:grpSpPr>
            <p:cxnSp>
              <p:nvCxnSpPr>
                <p:cNvPr id="57" name="Straight Connector 56"/>
                <p:cNvCxnSpPr/>
                <p:nvPr/>
              </p:nvCxnSpPr>
              <p:spPr>
                <a:xfrm>
                  <a:off x="1271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20912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1467917" y="4495800"/>
                  <a:ext cx="1427683" cy="418031"/>
                  <a:chOff x="1467917" y="4495800"/>
                  <a:chExt cx="1427683" cy="418031"/>
                </a:xfrm>
              </p:grpSpPr>
              <p:sp>
                <p:nvSpPr>
                  <p:cNvPr id="60" name="Freeform 59"/>
                  <p:cNvSpPr/>
                  <p:nvPr/>
                </p:nvSpPr>
                <p:spPr>
                  <a:xfrm>
                    <a:off x="1467917"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flipH="1">
                    <a:off x="2190761"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1" name="TextBox 50"/>
            <p:cNvSpPr txBox="1"/>
            <p:nvPr/>
          </p:nvSpPr>
          <p:spPr>
            <a:xfrm>
              <a:off x="2264700" y="4228579"/>
              <a:ext cx="317716" cy="369332"/>
            </a:xfrm>
            <a:prstGeom prst="rect">
              <a:avLst/>
            </a:prstGeom>
            <a:noFill/>
          </p:spPr>
          <p:txBody>
            <a:bodyPr wrap="none" rtlCol="0">
              <a:spAutoFit/>
            </a:bodyPr>
            <a:lstStyle/>
            <a:p>
              <a:r>
                <a:rPr lang="en-US" dirty="0" smtClean="0"/>
                <a:t>A</a:t>
              </a:r>
              <a:endParaRPr lang="en-US" dirty="0"/>
            </a:p>
          </p:txBody>
        </p:sp>
        <p:sp>
          <p:nvSpPr>
            <p:cNvPr id="52" name="TextBox 51"/>
            <p:cNvSpPr txBox="1"/>
            <p:nvPr/>
          </p:nvSpPr>
          <p:spPr>
            <a:xfrm>
              <a:off x="3989904" y="4197498"/>
              <a:ext cx="309700" cy="369332"/>
            </a:xfrm>
            <a:prstGeom prst="rect">
              <a:avLst/>
            </a:prstGeom>
            <a:noFill/>
          </p:spPr>
          <p:txBody>
            <a:bodyPr wrap="none" rtlCol="0">
              <a:spAutoFit/>
            </a:bodyPr>
            <a:lstStyle/>
            <a:p>
              <a:r>
                <a:rPr lang="en-US" dirty="0"/>
                <a:t>B</a:t>
              </a:r>
            </a:p>
          </p:txBody>
        </p:sp>
      </p:grpSp>
      <mc:AlternateContent xmlns:mc="http://schemas.openxmlformats.org/markup-compatibility/2006">
        <mc:Choice xmlns="" xmlns:a14="http://schemas.microsoft.com/office/drawing/2010/main" Requires="a14">
          <p:sp>
            <p:nvSpPr>
              <p:cNvPr id="67" name="TextBox 66"/>
              <p:cNvSpPr txBox="1"/>
              <p:nvPr/>
            </p:nvSpPr>
            <p:spPr>
              <a:xfrm>
                <a:off x="2224829" y="5470475"/>
                <a:ext cx="988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2224829" y="5470475"/>
                <a:ext cx="988732" cy="369332"/>
              </a:xfrm>
              <a:prstGeom prst="rect">
                <a:avLst/>
              </a:prstGeom>
              <a:blipFill rotWithShape="0">
                <a:blip r:embed="rId4"/>
                <a:stretch>
                  <a:fillRect/>
                </a:stretch>
              </a:blipFill>
            </p:spPr>
            <p:txBody>
              <a:bodyPr/>
              <a:lstStyle/>
              <a:p>
                <a:r>
                  <a:rPr lang="en-US">
                    <a:noFill/>
                  </a:rPr>
                  <a:t> </a:t>
                </a:r>
              </a:p>
            </p:txBody>
          </p:sp>
        </mc:Fallback>
      </mc:AlternateContent>
      <p:grpSp>
        <p:nvGrpSpPr>
          <p:cNvPr id="68" name="Group 67"/>
          <p:cNvGrpSpPr/>
          <p:nvPr/>
        </p:nvGrpSpPr>
        <p:grpSpPr>
          <a:xfrm>
            <a:off x="5956521" y="5590618"/>
            <a:ext cx="3589936" cy="1036176"/>
            <a:chOff x="5775546" y="3647518"/>
            <a:chExt cx="3589936" cy="1036176"/>
          </a:xfrm>
        </p:grpSpPr>
        <p:sp>
          <p:nvSpPr>
            <p:cNvPr id="69" name="TextBox 68"/>
            <p:cNvSpPr txBox="1"/>
            <p:nvPr/>
          </p:nvSpPr>
          <p:spPr>
            <a:xfrm>
              <a:off x="7970668" y="3829214"/>
              <a:ext cx="271235" cy="375271"/>
            </a:xfrm>
            <a:prstGeom prst="rect">
              <a:avLst/>
            </a:prstGeom>
            <a:noFill/>
          </p:spPr>
          <p:txBody>
            <a:bodyPr wrap="square" rtlCol="0">
              <a:spAutoFit/>
            </a:bodyPr>
            <a:lstStyle/>
            <a:p>
              <a:r>
                <a:rPr lang="en-US" dirty="0"/>
                <a:t>B</a:t>
              </a:r>
            </a:p>
          </p:txBody>
        </p:sp>
        <p:grpSp>
          <p:nvGrpSpPr>
            <p:cNvPr id="70" name="Group 69"/>
            <p:cNvGrpSpPr/>
            <p:nvPr/>
          </p:nvGrpSpPr>
          <p:grpSpPr>
            <a:xfrm>
              <a:off x="5775546" y="3647518"/>
              <a:ext cx="3589936" cy="1031600"/>
              <a:chOff x="5775546" y="3647518"/>
              <a:chExt cx="3589936" cy="1031600"/>
            </a:xfrm>
          </p:grpSpPr>
          <p:grpSp>
            <p:nvGrpSpPr>
              <p:cNvPr id="72" name="Group 71"/>
              <p:cNvGrpSpPr/>
              <p:nvPr/>
            </p:nvGrpSpPr>
            <p:grpSpPr>
              <a:xfrm>
                <a:off x="5775546" y="3772614"/>
                <a:ext cx="3589936" cy="906504"/>
                <a:chOff x="7130831" y="3694070"/>
                <a:chExt cx="3589936" cy="906504"/>
              </a:xfrm>
            </p:grpSpPr>
            <p:grpSp>
              <p:nvGrpSpPr>
                <p:cNvPr id="75" name="Group 74"/>
                <p:cNvGrpSpPr/>
                <p:nvPr/>
              </p:nvGrpSpPr>
              <p:grpSpPr>
                <a:xfrm flipV="1">
                  <a:off x="8729597" y="4108925"/>
                  <a:ext cx="1991170" cy="491649"/>
                  <a:chOff x="2291074" y="4495800"/>
                  <a:chExt cx="1991170" cy="420750"/>
                </a:xfrm>
              </p:grpSpPr>
              <p:cxnSp>
                <p:nvCxnSpPr>
                  <p:cNvPr id="82" name="Straight Connector 81"/>
                  <p:cNvCxnSpPr/>
                  <p:nvPr/>
                </p:nvCxnSpPr>
                <p:spPr>
                  <a:xfrm>
                    <a:off x="2291074"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945862" y="4726050"/>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2346565" y="4495800"/>
                    <a:ext cx="1432457" cy="418031"/>
                    <a:chOff x="2346565" y="4495800"/>
                    <a:chExt cx="1432457" cy="418031"/>
                  </a:xfrm>
                </p:grpSpPr>
                <p:sp>
                  <p:nvSpPr>
                    <p:cNvPr id="85" name="Freeform 84"/>
                    <p:cNvSpPr/>
                    <p:nvPr/>
                  </p:nvSpPr>
                  <p:spPr>
                    <a:xfrm>
                      <a:off x="2346565"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flipH="1">
                      <a:off x="3074183" y="4500471"/>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7130831" y="3694070"/>
                  <a:ext cx="1991170" cy="418032"/>
                  <a:chOff x="2033899" y="4495800"/>
                  <a:chExt cx="1991170" cy="418032"/>
                </a:xfrm>
              </p:grpSpPr>
              <p:cxnSp>
                <p:nvCxnSpPr>
                  <p:cNvPr id="77" name="Straight Connector 76"/>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2315642" y="4495800"/>
                    <a:ext cx="1427683" cy="418031"/>
                    <a:chOff x="2315642" y="4495800"/>
                    <a:chExt cx="1427683" cy="418031"/>
                  </a:xfrm>
                </p:grpSpPr>
                <p:sp>
                  <p:nvSpPr>
                    <p:cNvPr id="80" name="Freeform 79"/>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73" name="TextBox 72"/>
              <p:cNvSpPr txBox="1"/>
              <p:nvPr/>
            </p:nvSpPr>
            <p:spPr>
              <a:xfrm>
                <a:off x="6631486" y="4225866"/>
                <a:ext cx="317716" cy="369332"/>
              </a:xfrm>
              <a:prstGeom prst="rect">
                <a:avLst/>
              </a:prstGeom>
              <a:noFill/>
            </p:spPr>
            <p:txBody>
              <a:bodyPr wrap="none" rtlCol="0">
                <a:spAutoFit/>
              </a:bodyPr>
              <a:lstStyle/>
              <a:p>
                <a:r>
                  <a:rPr lang="en-US" dirty="0" smtClean="0"/>
                  <a:t>A</a:t>
                </a:r>
                <a:endParaRPr lang="en-US" dirty="0"/>
              </a:p>
            </p:txBody>
          </p:sp>
          <p:sp>
            <p:nvSpPr>
              <p:cNvPr id="74" name="TextBox 73"/>
              <p:cNvSpPr txBox="1"/>
              <p:nvPr/>
            </p:nvSpPr>
            <p:spPr>
              <a:xfrm>
                <a:off x="6884100" y="3647518"/>
                <a:ext cx="410690" cy="369332"/>
              </a:xfrm>
              <a:prstGeom prst="rect">
                <a:avLst/>
              </a:prstGeom>
              <a:noFill/>
            </p:spPr>
            <p:txBody>
              <a:bodyPr wrap="none" rtlCol="0">
                <a:spAutoFit/>
              </a:bodyPr>
              <a:lstStyle/>
              <a:p>
                <a:r>
                  <a:rPr lang="en-US" dirty="0" smtClean="0"/>
                  <a:t>U</a:t>
                </a:r>
                <a:r>
                  <a:rPr lang="en-US" baseline="-25000" dirty="0" smtClean="0"/>
                  <a:t>1</a:t>
                </a:r>
                <a:endParaRPr lang="en-US" baseline="-25000" dirty="0"/>
              </a:p>
            </p:txBody>
          </p:sp>
        </p:grpSp>
        <p:sp>
          <p:nvSpPr>
            <p:cNvPr id="71" name="TextBox 70"/>
            <p:cNvSpPr txBox="1"/>
            <p:nvPr/>
          </p:nvSpPr>
          <p:spPr>
            <a:xfrm>
              <a:off x="8385728" y="4314362"/>
              <a:ext cx="410690" cy="369332"/>
            </a:xfrm>
            <a:prstGeom prst="rect">
              <a:avLst/>
            </a:prstGeom>
            <a:noFill/>
          </p:spPr>
          <p:txBody>
            <a:bodyPr wrap="none" rtlCol="0">
              <a:spAutoFit/>
            </a:bodyPr>
            <a:lstStyle/>
            <a:p>
              <a:r>
                <a:rPr lang="en-US" dirty="0" smtClean="0"/>
                <a:t>U</a:t>
              </a:r>
              <a:r>
                <a:rPr lang="en-US" baseline="-25000" dirty="0" smtClean="0"/>
                <a:t>2</a:t>
              </a:r>
              <a:endParaRPr lang="en-US" baseline="-25000" dirty="0"/>
            </a:p>
          </p:txBody>
        </p:sp>
      </p:grpSp>
      <mc:AlternateContent xmlns:mc="http://schemas.openxmlformats.org/markup-compatibility/2006">
        <mc:Choice xmlns="" xmlns:a14="http://schemas.microsoft.com/office/drawing/2010/main" Requires="a14">
          <p:sp>
            <p:nvSpPr>
              <p:cNvPr id="87" name="TextBox 86"/>
              <p:cNvSpPr txBox="1"/>
              <p:nvPr/>
            </p:nvSpPr>
            <p:spPr>
              <a:xfrm>
                <a:off x="7130177" y="6204185"/>
                <a:ext cx="988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m:oMathPara>
                </a14:m>
                <a:endParaRPr lang="en-US" dirty="0"/>
              </a:p>
            </p:txBody>
          </p:sp>
        </mc:Choice>
        <mc:Fallback>
          <p:sp>
            <p:nvSpPr>
              <p:cNvPr id="87" name="TextBox 86"/>
              <p:cNvSpPr txBox="1">
                <a:spLocks noRot="1" noChangeAspect="1" noMove="1" noResize="1" noEditPoints="1" noAdjustHandles="1" noChangeArrowheads="1" noChangeShapeType="1" noTextEdit="1"/>
              </p:cNvSpPr>
              <p:nvPr/>
            </p:nvSpPr>
            <p:spPr>
              <a:xfrm>
                <a:off x="7130177" y="6204185"/>
                <a:ext cx="988732"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 xmlns:p14="http://schemas.microsoft.com/office/powerpoint/2010/main" val="24750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7469"/>
          </a:xfrm>
        </p:spPr>
        <p:txBody>
          <a:bodyPr rtlCol="0">
            <a:normAutofit/>
          </a:bodyPr>
          <a:lstStyle/>
          <a:p>
            <a:pPr>
              <a:defRPr/>
            </a:pPr>
            <a:r>
              <a:rPr lang="en-IN" b="1" dirty="0"/>
              <a:t>Direct and Indirect Semiconductors </a:t>
            </a:r>
            <a:endParaRPr lang="en-IN" dirty="0"/>
          </a:p>
        </p:txBody>
      </p:sp>
      <p:sp>
        <p:nvSpPr>
          <p:cNvPr id="3" name="Content Placeholder 2"/>
          <p:cNvSpPr>
            <a:spLocks noGrp="1"/>
          </p:cNvSpPr>
          <p:nvPr>
            <p:ph idx="1"/>
          </p:nvPr>
        </p:nvSpPr>
        <p:spPr>
          <a:xfrm>
            <a:off x="1463041" y="1240971"/>
            <a:ext cx="9888582" cy="5501142"/>
          </a:xfrm>
        </p:spPr>
        <p:txBody>
          <a:bodyPr rtlCol="0">
            <a:normAutofit fontScale="85000" lnSpcReduction="20000"/>
          </a:bodyPr>
          <a:lstStyle/>
          <a:p>
            <a:pPr algn="just">
              <a:defRPr/>
            </a:pPr>
            <a:r>
              <a:rPr lang="en-IN" b="1" dirty="0" smtClean="0"/>
              <a:t>In </a:t>
            </a:r>
            <a:r>
              <a:rPr lang="en-IN" b="1" dirty="0"/>
              <a:t>a direct semiconductor such as </a:t>
            </a:r>
            <a:r>
              <a:rPr lang="en-IN" b="1" dirty="0" err="1"/>
              <a:t>GaAs</a:t>
            </a:r>
            <a:r>
              <a:rPr lang="en-IN" b="1" dirty="0"/>
              <a:t>, an </a:t>
            </a:r>
            <a:r>
              <a:rPr lang="en-IN" b="1" dirty="0" smtClean="0"/>
              <a:t>electron </a:t>
            </a:r>
            <a:r>
              <a:rPr lang="en-IN" b="1" dirty="0"/>
              <a:t>in the conduction band can </a:t>
            </a:r>
            <a:r>
              <a:rPr lang="en-IN" b="1" dirty="0" smtClean="0"/>
              <a:t>fall  </a:t>
            </a:r>
            <a:r>
              <a:rPr lang="en-IN" b="1" dirty="0"/>
              <a:t>to an empty state in the valence band, giving off the energy </a:t>
            </a:r>
            <a:r>
              <a:rPr lang="en-IN" b="1" dirty="0" smtClean="0"/>
              <a:t>differ­ence  </a:t>
            </a:r>
            <a:r>
              <a:rPr lang="en-IN" b="1" dirty="0" err="1" smtClean="0"/>
              <a:t>E</a:t>
            </a:r>
            <a:r>
              <a:rPr lang="en-IN" b="1" baseline="-25000" dirty="0" err="1" smtClean="0"/>
              <a:t>g</a:t>
            </a:r>
            <a:r>
              <a:rPr lang="en-IN" b="1" baseline="-25000" dirty="0" smtClean="0"/>
              <a:t> </a:t>
            </a:r>
            <a:r>
              <a:rPr lang="en-IN" b="1" dirty="0" smtClean="0"/>
              <a:t> </a:t>
            </a:r>
            <a:r>
              <a:rPr lang="en-IN" b="1" dirty="0"/>
              <a:t>as a photon of light.</a:t>
            </a:r>
            <a:r>
              <a:rPr lang="en-IN" dirty="0"/>
              <a:t> </a:t>
            </a:r>
            <a:endParaRPr lang="en-IN" dirty="0" smtClean="0"/>
          </a:p>
          <a:p>
            <a:pPr algn="just">
              <a:defRPr/>
            </a:pPr>
            <a:r>
              <a:rPr lang="en-IN" dirty="0" smtClean="0"/>
              <a:t>On </a:t>
            </a:r>
            <a:r>
              <a:rPr lang="en-IN" dirty="0"/>
              <a:t>the other hand, </a:t>
            </a:r>
            <a:r>
              <a:rPr lang="en-IN" b="1" dirty="0"/>
              <a:t>an electron in the </a:t>
            </a:r>
            <a:r>
              <a:rPr lang="en-IN" b="1" dirty="0" smtClean="0"/>
              <a:t>conduc­tion </a:t>
            </a:r>
            <a:r>
              <a:rPr lang="en-IN" b="1" dirty="0"/>
              <a:t>band </a:t>
            </a:r>
            <a:r>
              <a:rPr lang="en-IN" b="1" dirty="0" smtClean="0"/>
              <a:t>minimum </a:t>
            </a:r>
            <a:r>
              <a:rPr lang="en-IN" b="1" dirty="0"/>
              <a:t>of an indirect semiconductor such as Si cannot fall </a:t>
            </a:r>
            <a:r>
              <a:rPr lang="en-IN" b="1" dirty="0" smtClean="0"/>
              <a:t>directly  </a:t>
            </a:r>
            <a:r>
              <a:rPr lang="en-IN" b="1" dirty="0"/>
              <a:t>to the valence band maximum but must undergo a momentum change as well as changing its energy.</a:t>
            </a:r>
            <a:r>
              <a:rPr lang="en-IN" dirty="0"/>
              <a:t> </a:t>
            </a:r>
            <a:endParaRPr lang="en-IN" dirty="0" smtClean="0"/>
          </a:p>
          <a:p>
            <a:pPr algn="just">
              <a:defRPr/>
            </a:pPr>
            <a:r>
              <a:rPr lang="en-IN" dirty="0" smtClean="0"/>
              <a:t>For </a:t>
            </a:r>
            <a:r>
              <a:rPr lang="en-IN" dirty="0"/>
              <a:t>example</a:t>
            </a:r>
            <a:r>
              <a:rPr lang="en-IN" dirty="0" smtClean="0"/>
              <a:t>,  </a:t>
            </a:r>
            <a:r>
              <a:rPr lang="en-IN" dirty="0"/>
              <a:t>it may go through some defect </a:t>
            </a:r>
            <a:r>
              <a:rPr lang="en-IN" dirty="0" smtClean="0"/>
              <a:t>state  (E</a:t>
            </a:r>
            <a:r>
              <a:rPr lang="en-IN" baseline="-25000" dirty="0" smtClean="0"/>
              <a:t>t</a:t>
            </a:r>
            <a:r>
              <a:rPr lang="en-IN" dirty="0" smtClean="0"/>
              <a:t>) </a:t>
            </a:r>
            <a:r>
              <a:rPr lang="en-IN" dirty="0"/>
              <a:t>within the band gap. </a:t>
            </a:r>
            <a:endParaRPr lang="en-IN" dirty="0" smtClean="0"/>
          </a:p>
          <a:p>
            <a:pPr algn="just">
              <a:defRPr/>
            </a:pPr>
            <a:r>
              <a:rPr lang="en-IN" b="1" dirty="0" smtClean="0"/>
              <a:t>In </a:t>
            </a:r>
            <a:r>
              <a:rPr lang="en-IN" b="1" dirty="0"/>
              <a:t>an indirect transition which involves a change in k, part of the energy is generally given up as heat to the lattice rather than as an emitted photon.</a:t>
            </a:r>
            <a:r>
              <a:rPr lang="en-IN" dirty="0"/>
              <a:t> </a:t>
            </a:r>
            <a:endParaRPr lang="en-IN" dirty="0" smtClean="0"/>
          </a:p>
          <a:p>
            <a:pPr algn="just">
              <a:defRPr/>
            </a:pPr>
            <a:r>
              <a:rPr lang="en-IN" dirty="0" smtClean="0"/>
              <a:t>This </a:t>
            </a:r>
            <a:r>
              <a:rPr lang="en-IN" dirty="0"/>
              <a:t>difference between direct and indirect band </a:t>
            </a:r>
            <a:r>
              <a:rPr lang="en-IN" dirty="0" smtClean="0"/>
              <a:t>struc­tures </a:t>
            </a:r>
            <a:r>
              <a:rPr lang="en-IN" dirty="0"/>
              <a:t>is very </a:t>
            </a:r>
            <a:r>
              <a:rPr lang="en-IN" dirty="0" smtClean="0"/>
              <a:t>important for </a:t>
            </a:r>
            <a:r>
              <a:rPr lang="en-IN" dirty="0"/>
              <a:t>deciding which semiconductors can be used in </a:t>
            </a:r>
            <a:r>
              <a:rPr lang="en-IN" dirty="0" smtClean="0"/>
              <a:t>de­vices </a:t>
            </a:r>
            <a:r>
              <a:rPr lang="en-IN" dirty="0"/>
              <a:t>requiring light output.</a:t>
            </a:r>
          </a:p>
          <a:p>
            <a:pPr algn="just">
              <a:defRPr/>
            </a:pPr>
            <a:r>
              <a:rPr lang="en-IN" dirty="0" smtClean="0"/>
              <a:t>For </a:t>
            </a:r>
            <a:r>
              <a:rPr lang="en-IN" dirty="0"/>
              <a:t>example, </a:t>
            </a:r>
            <a:r>
              <a:rPr lang="en-IN" b="1" dirty="0">
                <a:solidFill>
                  <a:srgbClr val="FF0000"/>
                </a:solidFill>
              </a:rPr>
              <a:t>semiconductor light emitters and lasers </a:t>
            </a:r>
            <a:r>
              <a:rPr lang="en-IN" b="1" dirty="0" smtClean="0">
                <a:solidFill>
                  <a:srgbClr val="FF0000"/>
                </a:solidFill>
              </a:rPr>
              <a:t>generally </a:t>
            </a:r>
            <a:r>
              <a:rPr lang="en-IN" b="1" dirty="0">
                <a:solidFill>
                  <a:srgbClr val="FF0000"/>
                </a:solidFill>
              </a:rPr>
              <a:t>must be made of materials capable of direct band-to-band </a:t>
            </a:r>
            <a:r>
              <a:rPr lang="en-IN" b="1" dirty="0" smtClean="0">
                <a:solidFill>
                  <a:srgbClr val="FF0000"/>
                </a:solidFill>
              </a:rPr>
              <a:t>transitions </a:t>
            </a:r>
            <a:endParaRPr lang="en-IN" b="1" dirty="0">
              <a:solidFill>
                <a:srgbClr val="FF0000"/>
              </a:solidFill>
            </a:endParaRPr>
          </a:p>
          <a:p>
            <a:pPr algn="just">
              <a:defRPr/>
            </a:pPr>
            <a:r>
              <a:rPr lang="en-IN" b="1" dirty="0">
                <a:solidFill>
                  <a:srgbClr val="FF0000"/>
                </a:solidFill>
              </a:rPr>
              <a:t> or of indirect materials with vertical transitions between defect states. </a:t>
            </a:r>
          </a:p>
        </p:txBody>
      </p:sp>
    </p:spTree>
    <p:extLst>
      <p:ext uri="{BB962C8B-B14F-4D97-AF65-F5344CB8AC3E}">
        <p14:creationId xmlns="" xmlns:p14="http://schemas.microsoft.com/office/powerpoint/2010/main" val="3940501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MCQs</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nptel.ac.in/content/storage2/courses/112108150/pdf/MCQs/MCQ_m14.pdf</a:t>
            </a:r>
            <a:endParaRPr lang="en-US" dirty="0" smtClean="0"/>
          </a:p>
          <a:p>
            <a:endParaRPr lang="en-US" dirty="0" smtClean="0"/>
          </a:p>
          <a:p>
            <a:r>
              <a:rPr lang="en-US" dirty="0" smtClean="0"/>
              <a:t>https://www.sanfoundry.com/engineering-physics-questions-answers-freeing-electron-theory/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Band Theory of Solids</a:t>
            </a:r>
            <a:endParaRPr lang="en-US" sz="3600" b="1" dirty="0"/>
          </a:p>
        </p:txBody>
      </p:sp>
      <p:grpSp>
        <p:nvGrpSpPr>
          <p:cNvPr id="5" name="Group 4"/>
          <p:cNvGrpSpPr/>
          <p:nvPr/>
        </p:nvGrpSpPr>
        <p:grpSpPr>
          <a:xfrm>
            <a:off x="1451485" y="782372"/>
            <a:ext cx="2947230" cy="790076"/>
            <a:chOff x="1426115" y="3807835"/>
            <a:chExt cx="2947230" cy="790076"/>
          </a:xfrm>
        </p:grpSpPr>
        <p:grpSp>
          <p:nvGrpSpPr>
            <p:cNvPr id="6" name="Group 5"/>
            <p:cNvGrpSpPr/>
            <p:nvPr/>
          </p:nvGrpSpPr>
          <p:grpSpPr>
            <a:xfrm>
              <a:off x="1426115" y="3807835"/>
              <a:ext cx="2947230" cy="418033"/>
              <a:chOff x="2224399" y="3694072"/>
              <a:chExt cx="2947230" cy="418033"/>
            </a:xfrm>
          </p:grpSpPr>
          <p:grpSp>
            <p:nvGrpSpPr>
              <p:cNvPr id="9" name="Group 8"/>
              <p:cNvGrpSpPr/>
              <p:nvPr/>
            </p:nvGrpSpPr>
            <p:grpSpPr>
              <a:xfrm>
                <a:off x="2224399" y="3694073"/>
                <a:ext cx="1991170" cy="418032"/>
                <a:chOff x="2033899" y="4495800"/>
                <a:chExt cx="1991170" cy="418032"/>
              </a:xfrm>
            </p:grpSpPr>
            <p:cxnSp>
              <p:nvCxnSpPr>
                <p:cNvPr id="16" name="Straight Connector 15"/>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315642" y="4495800"/>
                  <a:ext cx="1427683" cy="418031"/>
                  <a:chOff x="2315642" y="4495800"/>
                  <a:chExt cx="1427683" cy="418031"/>
                </a:xfrm>
              </p:grpSpPr>
              <p:sp>
                <p:nvSpPr>
                  <p:cNvPr id="19" name="Freeform 18"/>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3180459" y="3694072"/>
                <a:ext cx="1991170" cy="418032"/>
                <a:chOff x="1271899" y="4495800"/>
                <a:chExt cx="1991170" cy="418032"/>
              </a:xfrm>
            </p:grpSpPr>
            <p:cxnSp>
              <p:nvCxnSpPr>
                <p:cNvPr id="11" name="Straight Connector 10"/>
                <p:cNvCxnSpPr/>
                <p:nvPr/>
              </p:nvCxnSpPr>
              <p:spPr>
                <a:xfrm>
                  <a:off x="1271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912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467917" y="4495800"/>
                  <a:ext cx="1427683" cy="418031"/>
                  <a:chOff x="1467917" y="4495800"/>
                  <a:chExt cx="1427683" cy="418031"/>
                </a:xfrm>
              </p:grpSpPr>
              <p:sp>
                <p:nvSpPr>
                  <p:cNvPr id="14" name="Freeform 13"/>
                  <p:cNvSpPr/>
                  <p:nvPr/>
                </p:nvSpPr>
                <p:spPr>
                  <a:xfrm>
                    <a:off x="1467917"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2190761"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7" name="TextBox 6"/>
            <p:cNvSpPr txBox="1"/>
            <p:nvPr/>
          </p:nvSpPr>
          <p:spPr>
            <a:xfrm>
              <a:off x="2264700" y="4228579"/>
              <a:ext cx="317716" cy="369332"/>
            </a:xfrm>
            <a:prstGeom prst="rect">
              <a:avLst/>
            </a:prstGeom>
            <a:noFill/>
          </p:spPr>
          <p:txBody>
            <a:bodyPr wrap="none" rtlCol="0">
              <a:spAutoFit/>
            </a:bodyPr>
            <a:lstStyle/>
            <a:p>
              <a:r>
                <a:rPr lang="en-US" dirty="0" smtClean="0"/>
                <a:t>A</a:t>
              </a:r>
              <a:endParaRPr lang="en-US" dirty="0"/>
            </a:p>
          </p:txBody>
        </p:sp>
        <p:sp>
          <p:nvSpPr>
            <p:cNvPr id="8" name="TextBox 7"/>
            <p:cNvSpPr txBox="1"/>
            <p:nvPr/>
          </p:nvSpPr>
          <p:spPr>
            <a:xfrm>
              <a:off x="3989904" y="4197498"/>
              <a:ext cx="309700" cy="369332"/>
            </a:xfrm>
            <a:prstGeom prst="rect">
              <a:avLst/>
            </a:prstGeom>
            <a:noFill/>
          </p:spPr>
          <p:txBody>
            <a:bodyPr wrap="none" rtlCol="0">
              <a:spAutoFit/>
            </a:bodyPr>
            <a:lstStyle/>
            <a:p>
              <a:r>
                <a:rPr lang="en-US" dirty="0"/>
                <a:t>B</a:t>
              </a:r>
            </a:p>
          </p:txBody>
        </p:sp>
      </p:grpSp>
      <p:grpSp>
        <p:nvGrpSpPr>
          <p:cNvPr id="21" name="Group 20"/>
          <p:cNvGrpSpPr/>
          <p:nvPr/>
        </p:nvGrpSpPr>
        <p:grpSpPr>
          <a:xfrm>
            <a:off x="6651846" y="682315"/>
            <a:ext cx="3589936" cy="1036176"/>
            <a:chOff x="5775546" y="3647518"/>
            <a:chExt cx="3589936" cy="1036176"/>
          </a:xfrm>
        </p:grpSpPr>
        <p:sp>
          <p:nvSpPr>
            <p:cNvPr id="22" name="TextBox 21"/>
            <p:cNvSpPr txBox="1"/>
            <p:nvPr/>
          </p:nvSpPr>
          <p:spPr>
            <a:xfrm>
              <a:off x="7970668" y="3829214"/>
              <a:ext cx="271235" cy="375271"/>
            </a:xfrm>
            <a:prstGeom prst="rect">
              <a:avLst/>
            </a:prstGeom>
            <a:noFill/>
          </p:spPr>
          <p:txBody>
            <a:bodyPr wrap="square" rtlCol="0">
              <a:spAutoFit/>
            </a:bodyPr>
            <a:lstStyle/>
            <a:p>
              <a:r>
                <a:rPr lang="en-US" dirty="0"/>
                <a:t>B</a:t>
              </a:r>
            </a:p>
          </p:txBody>
        </p:sp>
        <p:grpSp>
          <p:nvGrpSpPr>
            <p:cNvPr id="23" name="Group 22"/>
            <p:cNvGrpSpPr/>
            <p:nvPr/>
          </p:nvGrpSpPr>
          <p:grpSpPr>
            <a:xfrm>
              <a:off x="5775546" y="3647518"/>
              <a:ext cx="3589936" cy="1031600"/>
              <a:chOff x="5775546" y="3647518"/>
              <a:chExt cx="3589936" cy="1031600"/>
            </a:xfrm>
          </p:grpSpPr>
          <p:grpSp>
            <p:nvGrpSpPr>
              <p:cNvPr id="25" name="Group 24"/>
              <p:cNvGrpSpPr/>
              <p:nvPr/>
            </p:nvGrpSpPr>
            <p:grpSpPr>
              <a:xfrm>
                <a:off x="5775546" y="3772614"/>
                <a:ext cx="3589936" cy="906504"/>
                <a:chOff x="7130831" y="3694070"/>
                <a:chExt cx="3589936" cy="906504"/>
              </a:xfrm>
            </p:grpSpPr>
            <p:grpSp>
              <p:nvGrpSpPr>
                <p:cNvPr id="28" name="Group 27"/>
                <p:cNvGrpSpPr/>
                <p:nvPr/>
              </p:nvGrpSpPr>
              <p:grpSpPr>
                <a:xfrm flipV="1">
                  <a:off x="8729597" y="4108925"/>
                  <a:ext cx="1991170" cy="491649"/>
                  <a:chOff x="2291074" y="4495800"/>
                  <a:chExt cx="1991170" cy="420750"/>
                </a:xfrm>
              </p:grpSpPr>
              <p:cxnSp>
                <p:nvCxnSpPr>
                  <p:cNvPr id="35" name="Straight Connector 34"/>
                  <p:cNvCxnSpPr/>
                  <p:nvPr/>
                </p:nvCxnSpPr>
                <p:spPr>
                  <a:xfrm>
                    <a:off x="2291074"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945862" y="4726050"/>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346565" y="4495800"/>
                    <a:ext cx="1432457" cy="418031"/>
                    <a:chOff x="2346565" y="4495800"/>
                    <a:chExt cx="1432457" cy="418031"/>
                  </a:xfrm>
                </p:grpSpPr>
                <p:sp>
                  <p:nvSpPr>
                    <p:cNvPr id="38" name="Freeform 37"/>
                    <p:cNvSpPr/>
                    <p:nvPr/>
                  </p:nvSpPr>
                  <p:spPr>
                    <a:xfrm>
                      <a:off x="2346565"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flipH="1">
                      <a:off x="3074183" y="4500471"/>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7130831" y="3694070"/>
                  <a:ext cx="1991170" cy="418032"/>
                  <a:chOff x="2033899" y="4495800"/>
                  <a:chExt cx="1991170" cy="418032"/>
                </a:xfrm>
              </p:grpSpPr>
              <p:cxnSp>
                <p:nvCxnSpPr>
                  <p:cNvPr id="30" name="Straight Connector 29"/>
                  <p:cNvCxnSpPr/>
                  <p:nvPr/>
                </p:nvCxnSpPr>
                <p:spPr>
                  <a:xfrm>
                    <a:off x="2033899" y="4913832"/>
                    <a:ext cx="199117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929471" y="4723332"/>
                    <a:ext cx="200025"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315642" y="4495800"/>
                    <a:ext cx="1427683" cy="418031"/>
                    <a:chOff x="2315642" y="4495800"/>
                    <a:chExt cx="1427683" cy="418031"/>
                  </a:xfrm>
                </p:grpSpPr>
                <p:sp>
                  <p:nvSpPr>
                    <p:cNvPr id="33" name="Freeform 32"/>
                    <p:cNvSpPr/>
                    <p:nvPr/>
                  </p:nvSpPr>
                  <p:spPr>
                    <a:xfrm>
                      <a:off x="2315642" y="4495800"/>
                      <a:ext cx="722844" cy="418031"/>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3038486" y="4503189"/>
                      <a:ext cx="704839" cy="410642"/>
                    </a:xfrm>
                    <a:custGeom>
                      <a:avLst/>
                      <a:gdLst>
                        <a:gd name="connsiteX0" fmla="*/ 0 w 619136"/>
                        <a:gd name="connsiteY0" fmla="*/ 390525 h 390525"/>
                        <a:gd name="connsiteX1" fmla="*/ 47625 w 619136"/>
                        <a:gd name="connsiteY1" fmla="*/ 371475 h 390525"/>
                        <a:gd name="connsiteX2" fmla="*/ 85725 w 619136"/>
                        <a:gd name="connsiteY2" fmla="*/ 361950 h 390525"/>
                        <a:gd name="connsiteX3" fmla="*/ 114300 w 619136"/>
                        <a:gd name="connsiteY3" fmla="*/ 333375 h 390525"/>
                        <a:gd name="connsiteX4" fmla="*/ 171450 w 619136"/>
                        <a:gd name="connsiteY4" fmla="*/ 314325 h 390525"/>
                        <a:gd name="connsiteX5" fmla="*/ 200025 w 619136"/>
                        <a:gd name="connsiteY5" fmla="*/ 295275 h 390525"/>
                        <a:gd name="connsiteX6" fmla="*/ 228600 w 619136"/>
                        <a:gd name="connsiteY6" fmla="*/ 285750 h 390525"/>
                        <a:gd name="connsiteX7" fmla="*/ 285750 w 619136"/>
                        <a:gd name="connsiteY7" fmla="*/ 247650 h 390525"/>
                        <a:gd name="connsiteX8" fmla="*/ 361950 w 619136"/>
                        <a:gd name="connsiteY8" fmla="*/ 209550 h 390525"/>
                        <a:gd name="connsiteX9" fmla="*/ 476250 w 619136"/>
                        <a:gd name="connsiteY9" fmla="*/ 133350 h 390525"/>
                        <a:gd name="connsiteX10" fmla="*/ 533400 w 619136"/>
                        <a:gd name="connsiteY10" fmla="*/ 85725 h 390525"/>
                        <a:gd name="connsiteX11" fmla="*/ 561975 w 619136"/>
                        <a:gd name="connsiteY11" fmla="*/ 66675 h 390525"/>
                        <a:gd name="connsiteX12" fmla="*/ 619125 w 619136"/>
                        <a:gd name="connsiteY1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36" h="390525">
                          <a:moveTo>
                            <a:pt x="0" y="390525"/>
                          </a:moveTo>
                          <a:cubicBezTo>
                            <a:pt x="15875" y="384175"/>
                            <a:pt x="31405" y="376882"/>
                            <a:pt x="47625" y="371475"/>
                          </a:cubicBezTo>
                          <a:cubicBezTo>
                            <a:pt x="60044" y="367335"/>
                            <a:pt x="74359" y="368445"/>
                            <a:pt x="85725" y="361950"/>
                          </a:cubicBezTo>
                          <a:cubicBezTo>
                            <a:pt x="97421" y="355267"/>
                            <a:pt x="102525" y="339917"/>
                            <a:pt x="114300" y="333375"/>
                          </a:cubicBezTo>
                          <a:cubicBezTo>
                            <a:pt x="131853" y="323623"/>
                            <a:pt x="154742" y="325464"/>
                            <a:pt x="171450" y="314325"/>
                          </a:cubicBezTo>
                          <a:cubicBezTo>
                            <a:pt x="180975" y="307975"/>
                            <a:pt x="189786" y="300395"/>
                            <a:pt x="200025" y="295275"/>
                          </a:cubicBezTo>
                          <a:cubicBezTo>
                            <a:pt x="209005" y="290785"/>
                            <a:pt x="219823" y="290626"/>
                            <a:pt x="228600" y="285750"/>
                          </a:cubicBezTo>
                          <a:cubicBezTo>
                            <a:pt x="248614" y="274631"/>
                            <a:pt x="265272" y="257889"/>
                            <a:pt x="285750" y="247650"/>
                          </a:cubicBezTo>
                          <a:cubicBezTo>
                            <a:pt x="311150" y="234950"/>
                            <a:pt x="338321" y="225302"/>
                            <a:pt x="361950" y="209550"/>
                          </a:cubicBezTo>
                          <a:lnTo>
                            <a:pt x="476250" y="133350"/>
                          </a:lnTo>
                          <a:cubicBezTo>
                            <a:pt x="547196" y="86052"/>
                            <a:pt x="460061" y="146841"/>
                            <a:pt x="533400" y="85725"/>
                          </a:cubicBezTo>
                          <a:cubicBezTo>
                            <a:pt x="542194" y="78396"/>
                            <a:pt x="553419" y="74280"/>
                            <a:pt x="561975" y="66675"/>
                          </a:cubicBezTo>
                          <a:cubicBezTo>
                            <a:pt x="621370" y="13879"/>
                            <a:pt x="619125" y="35688"/>
                            <a:pt x="619125"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6" name="TextBox 25"/>
              <p:cNvSpPr txBox="1"/>
              <p:nvPr/>
            </p:nvSpPr>
            <p:spPr>
              <a:xfrm>
                <a:off x="6631486" y="4225866"/>
                <a:ext cx="317716" cy="369332"/>
              </a:xfrm>
              <a:prstGeom prst="rect">
                <a:avLst/>
              </a:prstGeom>
              <a:noFill/>
            </p:spPr>
            <p:txBody>
              <a:bodyPr wrap="none" rtlCol="0">
                <a:spAutoFit/>
              </a:bodyPr>
              <a:lstStyle/>
              <a:p>
                <a:r>
                  <a:rPr lang="en-US" dirty="0" smtClean="0"/>
                  <a:t>A</a:t>
                </a:r>
                <a:endParaRPr lang="en-US" dirty="0"/>
              </a:p>
            </p:txBody>
          </p:sp>
          <p:sp>
            <p:nvSpPr>
              <p:cNvPr id="27" name="TextBox 26"/>
              <p:cNvSpPr txBox="1"/>
              <p:nvPr/>
            </p:nvSpPr>
            <p:spPr>
              <a:xfrm>
                <a:off x="6884100" y="3647518"/>
                <a:ext cx="410690" cy="369332"/>
              </a:xfrm>
              <a:prstGeom prst="rect">
                <a:avLst/>
              </a:prstGeom>
              <a:noFill/>
            </p:spPr>
            <p:txBody>
              <a:bodyPr wrap="none" rtlCol="0">
                <a:spAutoFit/>
              </a:bodyPr>
              <a:lstStyle/>
              <a:p>
                <a:r>
                  <a:rPr lang="en-US" dirty="0" smtClean="0"/>
                  <a:t>U</a:t>
                </a:r>
                <a:r>
                  <a:rPr lang="en-US" baseline="-25000" dirty="0" smtClean="0"/>
                  <a:t>1</a:t>
                </a:r>
                <a:endParaRPr lang="en-US" baseline="-25000" dirty="0"/>
              </a:p>
            </p:txBody>
          </p:sp>
        </p:grpSp>
        <p:sp>
          <p:nvSpPr>
            <p:cNvPr id="24" name="TextBox 23"/>
            <p:cNvSpPr txBox="1"/>
            <p:nvPr/>
          </p:nvSpPr>
          <p:spPr>
            <a:xfrm>
              <a:off x="8385728" y="4314362"/>
              <a:ext cx="410690" cy="369332"/>
            </a:xfrm>
            <a:prstGeom prst="rect">
              <a:avLst/>
            </a:prstGeom>
            <a:noFill/>
          </p:spPr>
          <p:txBody>
            <a:bodyPr wrap="none" rtlCol="0">
              <a:spAutoFit/>
            </a:bodyPr>
            <a:lstStyle/>
            <a:p>
              <a:r>
                <a:rPr lang="en-US" dirty="0" smtClean="0"/>
                <a:t>U</a:t>
              </a:r>
              <a:r>
                <a:rPr lang="en-US" baseline="-25000" dirty="0" smtClean="0"/>
                <a:t>2</a:t>
              </a:r>
              <a:endParaRPr lang="en-US" baseline="-25000" dirty="0"/>
            </a:p>
          </p:txBody>
        </p:sp>
      </p:grpSp>
      <mc:AlternateContent xmlns:mc="http://schemas.openxmlformats.org/markup-compatibility/2006">
        <mc:Choice xmlns="" xmlns:a14="http://schemas.microsoft.com/office/drawing/2010/main" Requires="a14">
          <p:sp>
            <p:nvSpPr>
              <p:cNvPr id="40" name="TextBox 39"/>
              <p:cNvSpPr txBox="1"/>
              <p:nvPr/>
            </p:nvSpPr>
            <p:spPr>
              <a:xfrm>
                <a:off x="644319" y="1607716"/>
                <a:ext cx="7012113" cy="5078313"/>
              </a:xfrm>
              <a:prstGeom prst="rect">
                <a:avLst/>
              </a:prstGeom>
              <a:noFill/>
              <a:ln w="22225">
                <a:solidFill>
                  <a:schemeClr val="tx1">
                    <a:alpha val="98000"/>
                  </a:schemeClr>
                </a:solidFill>
              </a:ln>
            </p:spPr>
            <p:txBody>
              <a:bodyPr wrap="square" rtlCol="0">
                <a:spAutoFit/>
              </a:bodyPr>
              <a:lstStyle/>
              <a:p>
                <a:pPr marL="285750" indent="-285750" algn="just">
                  <a:buFont typeface="Wingdings" panose="05000000000000000000" pitchFamily="2" charset="2"/>
                  <a:buChar char="ü"/>
                </a:pPr>
                <a:r>
                  <a:rPr lang="en-US" dirty="0" smtClean="0"/>
                  <a:t>For the wave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the electron has a finite probability to be found midway between the two nuclei. In this region the binding energy increases since the electron experiences the binding force of both the nuclei. </a:t>
                </a:r>
              </a:p>
              <a:p>
                <a:pPr marL="285750" indent="-285750" algn="just">
                  <a:buFont typeface="Wingdings" panose="05000000000000000000" pitchFamily="2" charset="2"/>
                  <a:buChar char="ü"/>
                </a:pPr>
                <a:r>
                  <a:rPr lang="en-US" dirty="0" smtClean="0"/>
                  <a:t>For the wave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oMath>
                </a14:m>
                <a:r>
                  <a:rPr lang="en-US" dirty="0" smtClean="0"/>
                  <a:t>, the probability density is zero midway between the two nuclei so that extra contribution of energy disappears. Thus, there is a difference in energy between the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smtClean="0"/>
                  <a:t>. This means that as the two atoms are brought close together, each energy state splits into two distinct energy states.</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Similarly, if N atoms are brought close together, each energy level will split into N number of energy states. </a:t>
                </a:r>
              </a:p>
              <a:p>
                <a:pPr marL="285750" indent="-285750" algn="just">
                  <a:buFont typeface="Wingdings" panose="05000000000000000000" pitchFamily="2" charset="2"/>
                  <a:buChar char="ü"/>
                </a:pPr>
                <a:r>
                  <a:rPr lang="en-US" dirty="0" smtClean="0"/>
                  <a:t>When N is large, the separation between the energy states is very small and they may be thought of to form a quasi-continuous </a:t>
                </a:r>
                <a:r>
                  <a:rPr lang="en-US" b="1" dirty="0" smtClean="0"/>
                  <a:t>energy band</a:t>
                </a:r>
                <a:r>
                  <a:rPr lang="en-US" dirty="0" smtClean="0"/>
                  <a:t>.     </a:t>
                </a:r>
              </a:p>
              <a:p>
                <a:pPr marL="285750" indent="-285750" algn="just">
                  <a:buFont typeface="Wingdings" panose="05000000000000000000" pitchFamily="2" charset="2"/>
                  <a:buChar char="ü"/>
                </a:pPr>
                <a:r>
                  <a:rPr lang="en-US" dirty="0" smtClean="0"/>
                  <a:t>Thus each energy levels, may be considered to split into a band of energy levels. The width of the band depends upon the strength of interaction and overlap between the neighboring atoms.   </a:t>
                </a:r>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644319" y="1607716"/>
                <a:ext cx="7012113" cy="5078313"/>
              </a:xfrm>
              <a:prstGeom prst="rect">
                <a:avLst/>
              </a:prstGeom>
              <a:blipFill rotWithShape="0">
                <a:blip r:embed="rId2"/>
                <a:stretch>
                  <a:fillRect l="-433" t="-478" r="-520" b="-717"/>
                </a:stretch>
              </a:blipFill>
              <a:ln w="22225">
                <a:solidFill>
                  <a:schemeClr val="tx1">
                    <a:alpha val="98000"/>
                  </a:schemeClr>
                </a:solidFill>
              </a:ln>
            </p:spPr>
            <p:txBody>
              <a:bodyPr/>
              <a:lstStyle/>
              <a:p>
                <a:r>
                  <a:rPr lang="en-US">
                    <a:noFill/>
                  </a:rPr>
                  <a:t> </a:t>
                </a:r>
              </a:p>
            </p:txBody>
          </p:sp>
        </mc:Fallback>
      </mc:AlternateContent>
      <p:grpSp>
        <p:nvGrpSpPr>
          <p:cNvPr id="77" name="Group 76"/>
          <p:cNvGrpSpPr/>
          <p:nvPr/>
        </p:nvGrpSpPr>
        <p:grpSpPr>
          <a:xfrm>
            <a:off x="8008852" y="3130885"/>
            <a:ext cx="3770662" cy="2031974"/>
            <a:chOff x="8007726" y="2257425"/>
            <a:chExt cx="3770662" cy="2031974"/>
          </a:xfrm>
        </p:grpSpPr>
        <p:cxnSp>
          <p:nvCxnSpPr>
            <p:cNvPr id="42" name="Straight Arrow Connector 41"/>
            <p:cNvCxnSpPr/>
            <p:nvPr/>
          </p:nvCxnSpPr>
          <p:spPr>
            <a:xfrm flipV="1">
              <a:off x="8361272" y="2257425"/>
              <a:ext cx="0" cy="16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61272" y="3952875"/>
              <a:ext cx="33259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153650" y="2952750"/>
              <a:ext cx="1095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53650" y="3438525"/>
              <a:ext cx="1095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675956" y="2406412"/>
              <a:ext cx="1514985" cy="656422"/>
              <a:chOff x="8629650" y="2401332"/>
              <a:chExt cx="1514985" cy="656422"/>
            </a:xfrm>
          </p:grpSpPr>
          <p:sp>
            <p:nvSpPr>
              <p:cNvPr id="66" name="Freeform 65"/>
              <p:cNvSpPr/>
              <p:nvPr/>
            </p:nvSpPr>
            <p:spPr>
              <a:xfrm>
                <a:off x="8982585" y="2401332"/>
                <a:ext cx="1162050" cy="533400"/>
              </a:xfrm>
              <a:custGeom>
                <a:avLst/>
                <a:gdLst>
                  <a:gd name="connsiteX0" fmla="*/ 0 w 1162050"/>
                  <a:gd name="connsiteY0" fmla="*/ 0 h 533400"/>
                  <a:gd name="connsiteX1" fmla="*/ 276225 w 1162050"/>
                  <a:gd name="connsiteY1" fmla="*/ 304800 h 533400"/>
                  <a:gd name="connsiteX2" fmla="*/ 581025 w 1162050"/>
                  <a:gd name="connsiteY2" fmla="*/ 466725 h 533400"/>
                  <a:gd name="connsiteX3" fmla="*/ 847725 w 1162050"/>
                  <a:gd name="connsiteY3" fmla="*/ 514350 h 533400"/>
                  <a:gd name="connsiteX4" fmla="*/ 1162050 w 1162050"/>
                  <a:gd name="connsiteY4" fmla="*/ 533400 h 533400"/>
                  <a:gd name="connsiteX5" fmla="*/ 1162050 w 116205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2050" h="533400">
                    <a:moveTo>
                      <a:pt x="0" y="0"/>
                    </a:moveTo>
                    <a:cubicBezTo>
                      <a:pt x="89694" y="113506"/>
                      <a:pt x="179388" y="227013"/>
                      <a:pt x="276225" y="304800"/>
                    </a:cubicBezTo>
                    <a:cubicBezTo>
                      <a:pt x="373062" y="382587"/>
                      <a:pt x="485775" y="431800"/>
                      <a:pt x="581025" y="466725"/>
                    </a:cubicBezTo>
                    <a:cubicBezTo>
                      <a:pt x="676275" y="501650"/>
                      <a:pt x="750888" y="503238"/>
                      <a:pt x="847725" y="514350"/>
                    </a:cubicBezTo>
                    <a:cubicBezTo>
                      <a:pt x="944562" y="525462"/>
                      <a:pt x="1162050" y="533400"/>
                      <a:pt x="1162050" y="533400"/>
                    </a:cubicBezTo>
                    <a:lnTo>
                      <a:pt x="1162050" y="533400"/>
                    </a:ln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8629650" y="2590800"/>
                <a:ext cx="1504950" cy="466954"/>
              </a:xfrm>
              <a:custGeom>
                <a:avLst/>
                <a:gdLst>
                  <a:gd name="connsiteX0" fmla="*/ 1504950 w 1504950"/>
                  <a:gd name="connsiteY0" fmla="*/ 361950 h 466954"/>
                  <a:gd name="connsiteX1" fmla="*/ 1152525 w 1504950"/>
                  <a:gd name="connsiteY1" fmla="*/ 428625 h 466954"/>
                  <a:gd name="connsiteX2" fmla="*/ 866775 w 1504950"/>
                  <a:gd name="connsiteY2" fmla="*/ 466725 h 466954"/>
                  <a:gd name="connsiteX3" fmla="*/ 485775 w 1504950"/>
                  <a:gd name="connsiteY3" fmla="*/ 438150 h 466954"/>
                  <a:gd name="connsiteX4" fmla="*/ 266700 w 1504950"/>
                  <a:gd name="connsiteY4" fmla="*/ 323850 h 466954"/>
                  <a:gd name="connsiteX5" fmla="*/ 76200 w 1504950"/>
                  <a:gd name="connsiteY5" fmla="*/ 95250 h 466954"/>
                  <a:gd name="connsiteX6" fmla="*/ 0 w 1504950"/>
                  <a:gd name="connsiteY6" fmla="*/ 0 h 466954"/>
                  <a:gd name="connsiteX7" fmla="*/ 0 w 1504950"/>
                  <a:gd name="connsiteY7" fmla="*/ 0 h 46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950" h="466954">
                    <a:moveTo>
                      <a:pt x="1504950" y="361950"/>
                    </a:moveTo>
                    <a:cubicBezTo>
                      <a:pt x="1381918" y="386556"/>
                      <a:pt x="1258887" y="411163"/>
                      <a:pt x="1152525" y="428625"/>
                    </a:cubicBezTo>
                    <a:cubicBezTo>
                      <a:pt x="1046163" y="446087"/>
                      <a:pt x="977900" y="465138"/>
                      <a:pt x="866775" y="466725"/>
                    </a:cubicBezTo>
                    <a:cubicBezTo>
                      <a:pt x="755650" y="468313"/>
                      <a:pt x="585787" y="461962"/>
                      <a:pt x="485775" y="438150"/>
                    </a:cubicBezTo>
                    <a:cubicBezTo>
                      <a:pt x="385763" y="414338"/>
                      <a:pt x="334962" y="381000"/>
                      <a:pt x="266700" y="323850"/>
                    </a:cubicBezTo>
                    <a:cubicBezTo>
                      <a:pt x="198438" y="266700"/>
                      <a:pt x="120650" y="149225"/>
                      <a:pt x="76200" y="95250"/>
                    </a:cubicBezTo>
                    <a:cubicBezTo>
                      <a:pt x="31750" y="41275"/>
                      <a:pt x="0" y="0"/>
                      <a:pt x="0" y="0"/>
                    </a:cubicBezTo>
                    <a:lnTo>
                      <a:pt x="0" y="0"/>
                    </a:ln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8377058" y="3033649"/>
              <a:ext cx="1825978" cy="493048"/>
              <a:chOff x="8629650" y="2401332"/>
              <a:chExt cx="1514985" cy="656422"/>
            </a:xfrm>
          </p:grpSpPr>
          <p:sp>
            <p:nvSpPr>
              <p:cNvPr id="71" name="Freeform 70"/>
              <p:cNvSpPr/>
              <p:nvPr/>
            </p:nvSpPr>
            <p:spPr>
              <a:xfrm>
                <a:off x="8982585" y="2401332"/>
                <a:ext cx="1162050" cy="533400"/>
              </a:xfrm>
              <a:custGeom>
                <a:avLst/>
                <a:gdLst>
                  <a:gd name="connsiteX0" fmla="*/ 0 w 1162050"/>
                  <a:gd name="connsiteY0" fmla="*/ 0 h 533400"/>
                  <a:gd name="connsiteX1" fmla="*/ 276225 w 1162050"/>
                  <a:gd name="connsiteY1" fmla="*/ 304800 h 533400"/>
                  <a:gd name="connsiteX2" fmla="*/ 581025 w 1162050"/>
                  <a:gd name="connsiteY2" fmla="*/ 466725 h 533400"/>
                  <a:gd name="connsiteX3" fmla="*/ 847725 w 1162050"/>
                  <a:gd name="connsiteY3" fmla="*/ 514350 h 533400"/>
                  <a:gd name="connsiteX4" fmla="*/ 1162050 w 1162050"/>
                  <a:gd name="connsiteY4" fmla="*/ 533400 h 533400"/>
                  <a:gd name="connsiteX5" fmla="*/ 1162050 w 116205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2050" h="533400">
                    <a:moveTo>
                      <a:pt x="0" y="0"/>
                    </a:moveTo>
                    <a:cubicBezTo>
                      <a:pt x="89694" y="113506"/>
                      <a:pt x="179388" y="227013"/>
                      <a:pt x="276225" y="304800"/>
                    </a:cubicBezTo>
                    <a:cubicBezTo>
                      <a:pt x="373062" y="382587"/>
                      <a:pt x="485775" y="431800"/>
                      <a:pt x="581025" y="466725"/>
                    </a:cubicBezTo>
                    <a:cubicBezTo>
                      <a:pt x="676275" y="501650"/>
                      <a:pt x="750888" y="503238"/>
                      <a:pt x="847725" y="514350"/>
                    </a:cubicBezTo>
                    <a:cubicBezTo>
                      <a:pt x="944562" y="525462"/>
                      <a:pt x="1162050" y="533400"/>
                      <a:pt x="1162050" y="533400"/>
                    </a:cubicBezTo>
                    <a:lnTo>
                      <a:pt x="1162050" y="533400"/>
                    </a:ln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8629650" y="2590800"/>
                <a:ext cx="1504950" cy="466954"/>
              </a:xfrm>
              <a:custGeom>
                <a:avLst/>
                <a:gdLst>
                  <a:gd name="connsiteX0" fmla="*/ 1504950 w 1504950"/>
                  <a:gd name="connsiteY0" fmla="*/ 361950 h 466954"/>
                  <a:gd name="connsiteX1" fmla="*/ 1152525 w 1504950"/>
                  <a:gd name="connsiteY1" fmla="*/ 428625 h 466954"/>
                  <a:gd name="connsiteX2" fmla="*/ 866775 w 1504950"/>
                  <a:gd name="connsiteY2" fmla="*/ 466725 h 466954"/>
                  <a:gd name="connsiteX3" fmla="*/ 485775 w 1504950"/>
                  <a:gd name="connsiteY3" fmla="*/ 438150 h 466954"/>
                  <a:gd name="connsiteX4" fmla="*/ 266700 w 1504950"/>
                  <a:gd name="connsiteY4" fmla="*/ 323850 h 466954"/>
                  <a:gd name="connsiteX5" fmla="*/ 76200 w 1504950"/>
                  <a:gd name="connsiteY5" fmla="*/ 95250 h 466954"/>
                  <a:gd name="connsiteX6" fmla="*/ 0 w 1504950"/>
                  <a:gd name="connsiteY6" fmla="*/ 0 h 466954"/>
                  <a:gd name="connsiteX7" fmla="*/ 0 w 1504950"/>
                  <a:gd name="connsiteY7" fmla="*/ 0 h 46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950" h="466954">
                    <a:moveTo>
                      <a:pt x="1504950" y="361950"/>
                    </a:moveTo>
                    <a:cubicBezTo>
                      <a:pt x="1381918" y="386556"/>
                      <a:pt x="1258887" y="411163"/>
                      <a:pt x="1152525" y="428625"/>
                    </a:cubicBezTo>
                    <a:cubicBezTo>
                      <a:pt x="1046163" y="446087"/>
                      <a:pt x="977900" y="465138"/>
                      <a:pt x="866775" y="466725"/>
                    </a:cubicBezTo>
                    <a:cubicBezTo>
                      <a:pt x="755650" y="468313"/>
                      <a:pt x="585787" y="461962"/>
                      <a:pt x="485775" y="438150"/>
                    </a:cubicBezTo>
                    <a:cubicBezTo>
                      <a:pt x="385763" y="414338"/>
                      <a:pt x="334962" y="381000"/>
                      <a:pt x="266700" y="323850"/>
                    </a:cubicBezTo>
                    <a:cubicBezTo>
                      <a:pt x="198438" y="266700"/>
                      <a:pt x="120650" y="149225"/>
                      <a:pt x="76200" y="95250"/>
                    </a:cubicBezTo>
                    <a:cubicBezTo>
                      <a:pt x="31750" y="41275"/>
                      <a:pt x="0" y="0"/>
                      <a:pt x="0" y="0"/>
                    </a:cubicBezTo>
                    <a:lnTo>
                      <a:pt x="0" y="0"/>
                    </a:ln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p:cNvSpPr txBox="1"/>
            <p:nvPr/>
          </p:nvSpPr>
          <p:spPr>
            <a:xfrm>
              <a:off x="11210414" y="3240644"/>
              <a:ext cx="391454" cy="369332"/>
            </a:xfrm>
            <a:prstGeom prst="rect">
              <a:avLst/>
            </a:prstGeom>
            <a:noFill/>
            <a:ln>
              <a:noFill/>
            </a:ln>
          </p:spPr>
          <p:txBody>
            <a:bodyPr wrap="none" rtlCol="0">
              <a:spAutoFit/>
            </a:bodyPr>
            <a:lstStyle/>
            <a:p>
              <a:r>
                <a:rPr lang="en-US" dirty="0"/>
                <a:t>1</a:t>
              </a:r>
              <a:r>
                <a:rPr lang="en-US" dirty="0" smtClean="0"/>
                <a:t>s</a:t>
              </a:r>
              <a:endParaRPr lang="en-US" dirty="0"/>
            </a:p>
          </p:txBody>
        </p:sp>
        <p:sp>
          <p:nvSpPr>
            <p:cNvPr id="74" name="TextBox 73"/>
            <p:cNvSpPr txBox="1"/>
            <p:nvPr/>
          </p:nvSpPr>
          <p:spPr>
            <a:xfrm>
              <a:off x="11191364" y="2755146"/>
              <a:ext cx="391454" cy="369332"/>
            </a:xfrm>
            <a:prstGeom prst="rect">
              <a:avLst/>
            </a:prstGeom>
            <a:noFill/>
            <a:ln>
              <a:noFill/>
            </a:ln>
          </p:spPr>
          <p:txBody>
            <a:bodyPr wrap="none" rtlCol="0">
              <a:spAutoFit/>
            </a:bodyPr>
            <a:lstStyle/>
            <a:p>
              <a:r>
                <a:rPr lang="en-US" dirty="0" smtClean="0"/>
                <a:t>2s</a:t>
              </a:r>
              <a:endParaRPr lang="en-US" dirty="0"/>
            </a:p>
          </p:txBody>
        </p:sp>
        <p:sp>
          <p:nvSpPr>
            <p:cNvPr id="75" name="TextBox 74"/>
            <p:cNvSpPr txBox="1"/>
            <p:nvPr/>
          </p:nvSpPr>
          <p:spPr>
            <a:xfrm rot="16200000">
              <a:off x="7780228" y="2905782"/>
              <a:ext cx="824328" cy="369332"/>
            </a:xfrm>
            <a:prstGeom prst="rect">
              <a:avLst/>
            </a:prstGeom>
            <a:noFill/>
            <a:ln>
              <a:noFill/>
            </a:ln>
          </p:spPr>
          <p:txBody>
            <a:bodyPr wrap="none" rtlCol="0">
              <a:spAutoFit/>
            </a:bodyPr>
            <a:lstStyle/>
            <a:p>
              <a:r>
                <a:rPr lang="en-US" dirty="0" smtClean="0"/>
                <a:t>Energy</a:t>
              </a:r>
              <a:endParaRPr lang="en-US" dirty="0"/>
            </a:p>
          </p:txBody>
        </p:sp>
        <p:sp>
          <p:nvSpPr>
            <p:cNvPr id="76" name="TextBox 75"/>
            <p:cNvSpPr txBox="1"/>
            <p:nvPr/>
          </p:nvSpPr>
          <p:spPr>
            <a:xfrm>
              <a:off x="8705175" y="3920067"/>
              <a:ext cx="3073213" cy="369332"/>
            </a:xfrm>
            <a:prstGeom prst="rect">
              <a:avLst/>
            </a:prstGeom>
            <a:noFill/>
            <a:ln>
              <a:noFill/>
            </a:ln>
          </p:spPr>
          <p:txBody>
            <a:bodyPr wrap="square" rtlCol="0">
              <a:spAutoFit/>
            </a:bodyPr>
            <a:lstStyle/>
            <a:p>
              <a:r>
                <a:rPr lang="en-US" dirty="0" smtClean="0"/>
                <a:t>Distance between the atoms</a:t>
              </a:r>
              <a:endParaRPr lang="en-US" dirty="0"/>
            </a:p>
          </p:txBody>
        </p:sp>
      </p:grpSp>
    </p:spTree>
    <p:extLst>
      <p:ext uri="{BB962C8B-B14F-4D97-AF65-F5344CB8AC3E}">
        <p14:creationId xmlns="" xmlns:p14="http://schemas.microsoft.com/office/powerpoint/2010/main" val="60913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altLang="en-US" b="1" smtClean="0"/>
              <a:t>Molecular Orbitals</a:t>
            </a:r>
          </a:p>
        </p:txBody>
      </p:sp>
      <p:pic>
        <p:nvPicPr>
          <p:cNvPr id="15363"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2406650" y="1125538"/>
            <a:ext cx="6858000" cy="5130800"/>
          </a:xfrm>
        </p:spPr>
      </p:pic>
    </p:spTree>
    <p:extLst>
      <p:ext uri="{BB962C8B-B14F-4D97-AF65-F5344CB8AC3E}">
        <p14:creationId xmlns="" xmlns:p14="http://schemas.microsoft.com/office/powerpoint/2010/main" val="240615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6383339" y="130176"/>
            <a:ext cx="4249737" cy="668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87" name="Content Placeholder 2"/>
          <p:cNvSpPr>
            <a:spLocks noGrp="1"/>
          </p:cNvSpPr>
          <p:nvPr>
            <p:ph idx="1"/>
          </p:nvPr>
        </p:nvSpPr>
        <p:spPr>
          <a:xfrm>
            <a:off x="1631950" y="115888"/>
            <a:ext cx="4751388" cy="6697662"/>
          </a:xfrm>
        </p:spPr>
        <p:txBody>
          <a:bodyPr/>
          <a:lstStyle/>
          <a:p>
            <a:pPr algn="just">
              <a:buFont typeface="Wingdings" panose="05000000000000000000" pitchFamily="2" charset="2"/>
              <a:buChar char="v"/>
            </a:pPr>
            <a:r>
              <a:rPr lang="en-GB" altLang="en-US" sz="2400" b="1"/>
              <a:t>The 3s level is the highest occupied level in a ground state sodium atom.</a:t>
            </a:r>
            <a:endParaRPr lang="en-IN" altLang="en-US" sz="2400"/>
          </a:p>
          <a:p>
            <a:pPr algn="just">
              <a:buFont typeface="Wingdings" panose="05000000000000000000" pitchFamily="2" charset="2"/>
              <a:buChar char="v"/>
            </a:pPr>
            <a:r>
              <a:rPr lang="en-GB" altLang="en-US" sz="2400" b="1"/>
              <a:t>(a) When two sodium atoms come close together, their 3s levels initially equal, becomes two separate levels because of the overlap of the corresponding electron wave functions. </a:t>
            </a:r>
            <a:endParaRPr lang="en-IN" altLang="en-US" sz="2400"/>
          </a:p>
          <a:p>
            <a:pPr algn="just">
              <a:buFont typeface="Wingdings" panose="05000000000000000000" pitchFamily="2" charset="2"/>
              <a:buChar char="v"/>
            </a:pPr>
            <a:r>
              <a:rPr lang="en-GB" altLang="en-US" sz="2400" b="1"/>
              <a:t>(b) The number of new levels equals the number of interacting atoms. </a:t>
            </a:r>
            <a:endParaRPr lang="en-IN" altLang="en-US" sz="2400"/>
          </a:p>
          <a:p>
            <a:pPr algn="just">
              <a:buFont typeface="Wingdings" panose="05000000000000000000" pitchFamily="2" charset="2"/>
              <a:buChar char="v"/>
            </a:pPr>
            <a:r>
              <a:rPr lang="en-GB" altLang="en-US" sz="2400" b="1"/>
              <a:t>(c) When the number of interacting atoms is very large, as in solid sodium, the result is an energy band of very closely spaced levels. </a:t>
            </a:r>
            <a:endParaRPr lang="en-IN" altLang="en-US" sz="2400"/>
          </a:p>
          <a:p>
            <a:pPr algn="just"/>
            <a:endParaRPr lang="en-IN" altLang="en-US" sz="2400"/>
          </a:p>
        </p:txBody>
      </p:sp>
    </p:spTree>
    <p:extLst>
      <p:ext uri="{BB962C8B-B14F-4D97-AF65-F5344CB8AC3E}">
        <p14:creationId xmlns="" xmlns:p14="http://schemas.microsoft.com/office/powerpoint/2010/main" val="181172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919288" y="314326"/>
            <a:ext cx="8280400" cy="6354763"/>
          </a:xfrm>
        </p:spPr>
      </p:pic>
    </p:spTree>
    <p:extLst>
      <p:ext uri="{BB962C8B-B14F-4D97-AF65-F5344CB8AC3E}">
        <p14:creationId xmlns="" xmlns:p14="http://schemas.microsoft.com/office/powerpoint/2010/main" val="155638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Formation of Allowed and Forbidden Bands</a:t>
            </a:r>
            <a:endParaRPr lang="en-US" sz="3600" b="1"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979" y="1016951"/>
            <a:ext cx="4187692" cy="4801314"/>
          </a:xfrm>
          <a:prstGeom prst="rect">
            <a:avLst/>
          </a:prstGeom>
        </p:spPr>
      </p:pic>
      <p:sp>
        <p:nvSpPr>
          <p:cNvPr id="3" name="TextBox 2"/>
          <p:cNvSpPr txBox="1"/>
          <p:nvPr/>
        </p:nvSpPr>
        <p:spPr>
          <a:xfrm>
            <a:off x="482713" y="1016950"/>
            <a:ext cx="7375020" cy="4801314"/>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dirty="0" smtClean="0"/>
              <a:t>The electronic configuration of sodium is plotted in the side figure. </a:t>
            </a:r>
          </a:p>
          <a:p>
            <a:pPr marL="285750" indent="-285750" algn="just">
              <a:buFont typeface="Wingdings" panose="05000000000000000000" pitchFamily="2" charset="2"/>
              <a:buChar char="ü"/>
            </a:pPr>
            <a:r>
              <a:rPr lang="en-US" dirty="0" smtClean="0"/>
              <a:t>The dashed vertical line represents the equilibrium interatomic distance. </a:t>
            </a:r>
          </a:p>
          <a:p>
            <a:pPr marL="285750" indent="-285750" algn="just">
              <a:buFont typeface="Wingdings" panose="05000000000000000000" pitchFamily="2" charset="2"/>
              <a:buChar char="ü"/>
            </a:pPr>
            <a:r>
              <a:rPr lang="en-US" dirty="0" smtClean="0"/>
              <a:t>It is clear from the figure that the band overlaps as the interatomic distance decreases.</a:t>
            </a:r>
          </a:p>
          <a:p>
            <a:pPr marL="285750" indent="-285750" algn="just">
              <a:buFont typeface="Wingdings" panose="05000000000000000000" pitchFamily="2" charset="2"/>
              <a:buChar char="ü"/>
            </a:pPr>
            <a:r>
              <a:rPr lang="en-US" dirty="0" smtClean="0"/>
              <a:t>The allowed band corresponding to the inner subshell e.g. 2p are extremely narrow and does not begin to split until the interatomic distance r becomes less than the value actually found in the crystal. </a:t>
            </a:r>
          </a:p>
          <a:p>
            <a:pPr marL="285750" indent="-285750" algn="just">
              <a:buFont typeface="Wingdings" panose="05000000000000000000" pitchFamily="2" charset="2"/>
              <a:buChar char="ü"/>
            </a:pPr>
            <a:r>
              <a:rPr lang="en-US" dirty="0" smtClean="0"/>
              <a:t>As we move towards the high energy states, the energy of the electrons become larger and also the region in which they can mover become wider. Since they are also affected more by the nearby ions, it is seen that the bands become progressively wider for the outer occupied subshells and also for the unoccupied subshells of the atom in its ground state. </a:t>
            </a:r>
          </a:p>
          <a:p>
            <a:pPr marL="285750" indent="-285750" algn="just">
              <a:buFont typeface="Wingdings" panose="05000000000000000000" pitchFamily="2" charset="2"/>
              <a:buChar char="ü"/>
            </a:pPr>
            <a:r>
              <a:rPr lang="en-US" dirty="0" smtClean="0"/>
              <a:t>An electron in a solid can occupy only energy that falls within these energy bands. The overlapping of the bands depends on the structure of the solid. If the band do not overlap, then the intervals between them represents energies which the electrons in he solid cannot occupy. These intervals are called the forbidden bands or energy gaps.       </a:t>
            </a:r>
            <a:endParaRPr lang="en-US" dirty="0"/>
          </a:p>
        </p:txBody>
      </p:sp>
    </p:spTree>
    <p:extLst>
      <p:ext uri="{BB962C8B-B14F-4D97-AF65-F5344CB8AC3E}">
        <p14:creationId xmlns="" xmlns:p14="http://schemas.microsoft.com/office/powerpoint/2010/main" val="322868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Na(Sodium) Versus Mg(Magnesium)</a:t>
            </a:r>
            <a:endParaRPr lang="en-US" sz="3600" b="1" dirty="0"/>
          </a:p>
        </p:txBody>
      </p:sp>
      <p:graphicFrame>
        <p:nvGraphicFramePr>
          <p:cNvPr id="6" name="Table 5"/>
          <p:cNvGraphicFramePr>
            <a:graphicFrameLocks noGrp="1"/>
          </p:cNvGraphicFramePr>
          <p:nvPr>
            <p:extLst>
              <p:ext uri="{D42A27DB-BD31-4B8C-83A1-F6EECF244321}">
                <p14:modId xmlns="" xmlns:p14="http://schemas.microsoft.com/office/powerpoint/2010/main" val="1886319085"/>
              </p:ext>
            </p:extLst>
          </p:nvPr>
        </p:nvGraphicFramePr>
        <p:xfrm>
          <a:off x="772885" y="663520"/>
          <a:ext cx="10646230" cy="6155291"/>
        </p:xfrm>
        <a:graphic>
          <a:graphicData uri="http://schemas.openxmlformats.org/drawingml/2006/table">
            <a:tbl>
              <a:tblPr firstRow="1" bandRow="1">
                <a:tableStyleId>{2A488322-F2BA-4B5B-9748-0D474271808F}</a:tableStyleId>
              </a:tblPr>
              <a:tblGrid>
                <a:gridCol w="5323115">
                  <a:extLst>
                    <a:ext uri="{9D8B030D-6E8A-4147-A177-3AD203B41FA5}">
                      <a16:colId xmlns="" xmlns:a16="http://schemas.microsoft.com/office/drawing/2014/main" val="20000"/>
                    </a:ext>
                  </a:extLst>
                </a:gridCol>
                <a:gridCol w="5323115">
                  <a:extLst>
                    <a:ext uri="{9D8B030D-6E8A-4147-A177-3AD203B41FA5}">
                      <a16:colId xmlns="" xmlns:a16="http://schemas.microsoft.com/office/drawing/2014/main" val="20001"/>
                    </a:ext>
                  </a:extLst>
                </a:gridCol>
              </a:tblGrid>
              <a:tr h="6155291">
                <a:tc>
                  <a:txBody>
                    <a:bodyPr/>
                    <a:lstStyle/>
                    <a:p>
                      <a:pPr marL="285750" indent="-285750" algn="just">
                        <a:buFont typeface="Wingdings" panose="05000000000000000000" pitchFamily="2" charset="2"/>
                        <a:buChar char="Ø"/>
                      </a:pPr>
                      <a:r>
                        <a:rPr lang="en-US" sz="2200" dirty="0" smtClean="0"/>
                        <a:t>The electronic configuration of sodium is </a:t>
                      </a:r>
                      <a:r>
                        <a:rPr lang="en-US" sz="2200" baseline="0" dirty="0" smtClean="0"/>
                        <a:t>1s</a:t>
                      </a:r>
                      <a:r>
                        <a:rPr lang="en-US" sz="2200" baseline="30000" dirty="0" smtClean="0"/>
                        <a:t>2</a:t>
                      </a:r>
                      <a:r>
                        <a:rPr lang="en-US" sz="2200" baseline="0" dirty="0" smtClean="0"/>
                        <a:t> 2s</a:t>
                      </a:r>
                      <a:r>
                        <a:rPr lang="en-US" sz="2200" baseline="30000" dirty="0" smtClean="0"/>
                        <a:t>2</a:t>
                      </a:r>
                      <a:r>
                        <a:rPr lang="en-US" sz="2200" baseline="0" dirty="0" smtClean="0"/>
                        <a:t> 2p</a:t>
                      </a:r>
                      <a:r>
                        <a:rPr lang="en-US" sz="2200" baseline="30000" dirty="0" smtClean="0"/>
                        <a:t>6</a:t>
                      </a:r>
                      <a:r>
                        <a:rPr lang="en-US" sz="2200" baseline="0" dirty="0" smtClean="0"/>
                        <a:t> 3s</a:t>
                      </a:r>
                      <a:r>
                        <a:rPr lang="en-US" sz="2200" baseline="30000" dirty="0" smtClean="0"/>
                        <a:t>1. </a:t>
                      </a:r>
                    </a:p>
                    <a:p>
                      <a:pPr marL="285750" indent="-285750" algn="just">
                        <a:buFont typeface="Wingdings" panose="05000000000000000000" pitchFamily="2" charset="2"/>
                        <a:buChar char="Ø"/>
                      </a:pPr>
                      <a:r>
                        <a:rPr lang="en-US" sz="2200" dirty="0" smtClean="0"/>
                        <a:t>In sodium (a good conductor) there are 2 electron states per atom in the 3s shell. However only one of them is filled with a single</a:t>
                      </a:r>
                      <a:r>
                        <a:rPr lang="en-US" sz="2200" baseline="0" dirty="0" smtClean="0"/>
                        <a:t> valence electron. </a:t>
                      </a:r>
                    </a:p>
                    <a:p>
                      <a:pPr marL="285750" indent="-285750" algn="just">
                        <a:buFont typeface="Wingdings" panose="05000000000000000000" pitchFamily="2" charset="2"/>
                        <a:buChar char="Ø"/>
                      </a:pPr>
                      <a:r>
                        <a:rPr lang="en-US" sz="2200" baseline="0" dirty="0" smtClean="0"/>
                        <a:t>As a result the 3s shell is only half filled.</a:t>
                      </a:r>
                    </a:p>
                    <a:p>
                      <a:pPr marL="285750" indent="-285750" algn="just">
                        <a:buFont typeface="Wingdings" panose="05000000000000000000" pitchFamily="2" charset="2"/>
                        <a:buChar char="Ø"/>
                      </a:pPr>
                      <a:r>
                        <a:rPr lang="en-US" sz="2200" baseline="0" dirty="0" smtClean="0"/>
                        <a:t>The electron is free to change its energy within the 3s band. </a:t>
                      </a:r>
                    </a:p>
                    <a:p>
                      <a:pPr marL="285750" indent="-285750" algn="just">
                        <a:buFont typeface="Wingdings" panose="05000000000000000000" pitchFamily="2" charset="2"/>
                        <a:buChar char="Ø"/>
                      </a:pPr>
                      <a:r>
                        <a:rPr lang="en-US" sz="2200" baseline="0" dirty="0" smtClean="0"/>
                        <a:t>This allows the electrons to pick up a kinetic energy from an applied electric field leading to a drift velocity generating current that makes Na a good metallic conductor.</a:t>
                      </a:r>
                    </a:p>
                    <a:p>
                      <a:pPr algn="just"/>
                      <a:endParaRPr lang="en-US" sz="2200" baseline="0" dirty="0" smtClean="0"/>
                    </a:p>
                    <a:p>
                      <a:pPr algn="just"/>
                      <a:endParaRPr lang="en-US" sz="2200" dirty="0">
                        <a:solidFill>
                          <a:schemeClr val="tx1"/>
                        </a:solidFill>
                      </a:endParaRPr>
                    </a:p>
                  </a:txBody>
                  <a:tcPr/>
                </a:tc>
                <a:tc>
                  <a:txBody>
                    <a:bodyPr/>
                    <a:lstStyle/>
                    <a:p>
                      <a:pPr marL="285750" indent="-285750" algn="just">
                        <a:buFont typeface="Wingdings" panose="05000000000000000000" pitchFamily="2" charset="2"/>
                        <a:buChar char="Ø"/>
                      </a:pPr>
                      <a:r>
                        <a:rPr lang="en-US" sz="2200" dirty="0" smtClean="0"/>
                        <a:t>Magnesium has an</a:t>
                      </a:r>
                      <a:r>
                        <a:rPr lang="en-US" sz="2200" baseline="0" dirty="0" smtClean="0"/>
                        <a:t> electronic configuration 1s</a:t>
                      </a:r>
                      <a:r>
                        <a:rPr lang="en-US" sz="2200" baseline="30000" dirty="0" smtClean="0"/>
                        <a:t>2</a:t>
                      </a:r>
                      <a:r>
                        <a:rPr lang="en-US" sz="2200" baseline="0" dirty="0" smtClean="0"/>
                        <a:t> 2s</a:t>
                      </a:r>
                      <a:r>
                        <a:rPr lang="en-US" sz="2200" baseline="30000" dirty="0" smtClean="0"/>
                        <a:t>2</a:t>
                      </a:r>
                      <a:r>
                        <a:rPr lang="en-US" sz="2200" baseline="0" dirty="0" smtClean="0"/>
                        <a:t> 2p</a:t>
                      </a:r>
                      <a:r>
                        <a:rPr lang="en-US" sz="2200" baseline="30000" dirty="0" smtClean="0"/>
                        <a:t>6</a:t>
                      </a:r>
                      <a:r>
                        <a:rPr lang="en-US" sz="2200" baseline="0" dirty="0" smtClean="0"/>
                        <a:t> 3s</a:t>
                      </a:r>
                      <a:r>
                        <a:rPr lang="en-US" sz="2200" baseline="30000" dirty="0" smtClean="0"/>
                        <a:t>2</a:t>
                      </a:r>
                      <a:r>
                        <a:rPr lang="en-US" sz="2200" baseline="0" dirty="0" smtClean="0"/>
                        <a:t>. </a:t>
                      </a:r>
                    </a:p>
                    <a:p>
                      <a:pPr marL="285750" indent="-285750" algn="just">
                        <a:buFont typeface="Wingdings" panose="05000000000000000000" pitchFamily="2" charset="2"/>
                        <a:buChar char="Ø"/>
                      </a:pPr>
                      <a:r>
                        <a:rPr lang="en-US" sz="2200" baseline="0" dirty="0" smtClean="0"/>
                        <a:t>Thus it has a filled 3s shell and on its own it would not allow for the electrons to gain energy, if the 3p band was separated by a gap from the 3s band.</a:t>
                      </a:r>
                    </a:p>
                    <a:p>
                      <a:pPr marL="285750" indent="-285750" algn="just">
                        <a:buFont typeface="Wingdings" panose="05000000000000000000" pitchFamily="2" charset="2"/>
                        <a:buChar char="Ø"/>
                      </a:pPr>
                      <a:r>
                        <a:rPr lang="en-US" sz="2200" baseline="0" dirty="0" smtClean="0"/>
                        <a:t>In magnesium however, the 3s and3p band overlap in energy. </a:t>
                      </a:r>
                    </a:p>
                    <a:p>
                      <a:pPr marL="285750" indent="-285750" algn="just">
                        <a:buFont typeface="Wingdings" panose="05000000000000000000" pitchFamily="2" charset="2"/>
                        <a:buChar char="Ø"/>
                      </a:pPr>
                      <a:r>
                        <a:rPr lang="en-US" sz="2200" baseline="0" dirty="0" smtClean="0"/>
                        <a:t>The 3p band can accommodate 6 electrons. Thus jointly the 3s and 3p orbitals form a band that can accommodate 8 electrons out of which only 2 are there.</a:t>
                      </a:r>
                    </a:p>
                    <a:p>
                      <a:pPr marL="285750" indent="-285750" algn="just">
                        <a:buFont typeface="Wingdings" panose="05000000000000000000" pitchFamily="2" charset="2"/>
                        <a:buChar char="Ø"/>
                      </a:pPr>
                      <a:r>
                        <a:rPr lang="en-US" sz="2200" baseline="0" dirty="0" smtClean="0"/>
                        <a:t>Thus the conduction band is only 25% filled and hence Mg is also a good conductor of electricity. </a:t>
                      </a:r>
                      <a:endParaRPr lang="en-US" sz="2200" dirty="0">
                        <a:solidFill>
                          <a:schemeClr val="tx1"/>
                        </a:solidFill>
                      </a:endParaRP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010292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3392</TotalTime>
  <Words>3027</Words>
  <Application>Microsoft Office PowerPoint</Application>
  <PresentationFormat>Custom</PresentationFormat>
  <Paragraphs>214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Molecular Orbitals</vt:lpstr>
      <vt:lpstr>Slide 6</vt:lpstr>
      <vt:lpstr>Slide 7</vt:lpstr>
      <vt:lpstr>Slide 8</vt:lpstr>
      <vt:lpstr>Slide 9</vt:lpstr>
      <vt:lpstr>Slide 10</vt:lpstr>
      <vt:lpstr>Slide 11</vt:lpstr>
      <vt:lpstr>Slide 12</vt:lpstr>
      <vt:lpstr>Band Formation in Silicon </vt:lpstr>
      <vt:lpstr>Band Formation in Silicon </vt:lpstr>
      <vt:lpstr>Band Formation in Silicon </vt:lpstr>
      <vt:lpstr>Formation of bands in Silicon</vt:lpstr>
      <vt:lpstr>Band gap in the solids</vt:lpstr>
      <vt:lpstr>Slide 18</vt:lpstr>
      <vt:lpstr>Slide 19</vt:lpstr>
      <vt:lpstr>Slide 20</vt:lpstr>
      <vt:lpstr>Slide 21</vt:lpstr>
      <vt:lpstr>Slide 22</vt:lpstr>
      <vt:lpstr>Slide 23</vt:lpstr>
      <vt:lpstr> Direct and Indirect Semiconductors </vt:lpstr>
      <vt:lpstr>Slide 25</vt:lpstr>
      <vt:lpstr>Slide 26</vt:lpstr>
      <vt:lpstr>Slide 27</vt:lpstr>
      <vt:lpstr>Slide 28</vt:lpstr>
      <vt:lpstr>Direct and Indirect Semiconductors </vt:lpstr>
      <vt:lpstr>Direct and Indirect Semiconductors </vt:lpstr>
      <vt:lpstr>MCQs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221</cp:revision>
  <cp:lastPrinted>2017-11-30T20:22:31Z</cp:lastPrinted>
  <dcterms:created xsi:type="dcterms:W3CDTF">2017-08-12T18:14:28Z</dcterms:created>
  <dcterms:modified xsi:type="dcterms:W3CDTF">2021-05-06T09:29:47Z</dcterms:modified>
</cp:coreProperties>
</file>