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32"/>
  </p:notesMasterIdLst>
  <p:sldIdLst>
    <p:sldId id="289" r:id="rId3"/>
    <p:sldId id="329" r:id="rId4"/>
    <p:sldId id="330" r:id="rId5"/>
    <p:sldId id="331" r:id="rId6"/>
    <p:sldId id="322" r:id="rId7"/>
    <p:sldId id="290" r:id="rId8"/>
    <p:sldId id="291" r:id="rId9"/>
    <p:sldId id="311" r:id="rId10"/>
    <p:sldId id="332" r:id="rId11"/>
    <p:sldId id="312" r:id="rId12"/>
    <p:sldId id="306" r:id="rId13"/>
    <p:sldId id="310" r:id="rId14"/>
    <p:sldId id="307" r:id="rId15"/>
    <p:sldId id="308" r:id="rId16"/>
    <p:sldId id="309" r:id="rId17"/>
    <p:sldId id="301" r:id="rId18"/>
    <p:sldId id="313" r:id="rId19"/>
    <p:sldId id="314" r:id="rId20"/>
    <p:sldId id="318" r:id="rId21"/>
    <p:sldId id="319" r:id="rId22"/>
    <p:sldId id="320" r:id="rId23"/>
    <p:sldId id="321" r:id="rId24"/>
    <p:sldId id="317" r:id="rId25"/>
    <p:sldId id="323" r:id="rId26"/>
    <p:sldId id="324" r:id="rId27"/>
    <p:sldId id="325" r:id="rId28"/>
    <p:sldId id="326" r:id="rId29"/>
    <p:sldId id="327" r:id="rId30"/>
    <p:sldId id="32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47"/>
    <a:srgbClr val="FFE593"/>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58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EAF263-492F-474B-ACE6-33F95C59A02B}" type="datetimeFigureOut">
              <a:rPr lang="en-US" smtClean="0"/>
              <a:pPr/>
              <a:t>4/15/2021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669FE8-D543-4204-8CF9-9C1F34AED52C}" type="slidenum">
              <a:rPr lang="en-US" smtClean="0"/>
              <a:pPr/>
              <a:t>‹#›</a:t>
            </a:fld>
            <a:endParaRPr lang="en-US"/>
          </a:p>
        </p:txBody>
      </p:sp>
    </p:spTree>
    <p:extLst>
      <p:ext uri="{BB962C8B-B14F-4D97-AF65-F5344CB8AC3E}">
        <p14:creationId xmlns:p14="http://schemas.microsoft.com/office/powerpoint/2010/main" val="349631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pPr>
              <a:defRPr/>
            </a:pPr>
            <a:fld id="{969C79C1-894D-4BCE-B9A9-4960E3E69E2B}" type="slidenum">
              <a:rPr lang="en-US" smtClean="0"/>
              <a:pPr>
                <a:defRPr/>
              </a:pPr>
              <a:t>7</a:t>
            </a:fld>
            <a:endParaRPr lang="en-US"/>
          </a:p>
        </p:txBody>
      </p:sp>
      <p:sp>
        <p:nvSpPr>
          <p:cNvPr id="55299" name="Rectangle 1026"/>
          <p:cNvSpPr>
            <a:spLocks noGrp="1" noRot="1" noChangeAspect="1" noChangeArrowheads="1" noTextEdit="1"/>
          </p:cNvSpPr>
          <p:nvPr>
            <p:ph type="sldImg"/>
          </p:nvPr>
        </p:nvSpPr>
        <p:spPr bwMode="auto">
          <a:noFill/>
          <a:ln>
            <a:solidFill>
              <a:srgbClr val="000000"/>
            </a:solidFill>
            <a:miter lim="800000"/>
            <a:headEnd/>
            <a:tailEnd/>
          </a:ln>
        </p:spPr>
      </p:sp>
      <p:sp>
        <p:nvSpPr>
          <p:cNvPr id="55300" name="Rectangle 1027"/>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52923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3669FE8-D543-4204-8CF9-9C1F34AED52C}" type="slidenum">
              <a:rPr lang="en-US" smtClean="0"/>
              <a:pPr/>
              <a:t>21</a:t>
            </a:fld>
            <a:endParaRPr lang="en-US"/>
          </a:p>
        </p:txBody>
      </p:sp>
    </p:spTree>
    <p:extLst>
      <p:ext uri="{BB962C8B-B14F-4D97-AF65-F5344CB8AC3E}">
        <p14:creationId xmlns:p14="http://schemas.microsoft.com/office/powerpoint/2010/main" val="250673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35847" name="Rectangle 1031"/>
          <p:cNvSpPr>
            <a:spLocks noChangeArrowheads="1"/>
          </p:cNvSpPr>
          <p:nvPr/>
        </p:nvSpPr>
        <p:spPr bwMode="auto">
          <a:xfrm>
            <a:off x="6705600" y="838200"/>
            <a:ext cx="2438400" cy="6019800"/>
          </a:xfrm>
          <a:prstGeom prst="rect">
            <a:avLst/>
          </a:prstGeom>
          <a:noFill/>
          <a:ln w="9525">
            <a:noFill/>
            <a:miter lim="800000"/>
            <a:headEnd/>
            <a:tailEnd/>
          </a:ln>
          <a:effectLst/>
        </p:spPr>
        <p:txBody>
          <a:bodyPr/>
          <a:lstStyle/>
          <a:p>
            <a:pPr eaLnBrk="1" hangingPunct="1">
              <a:spcBef>
                <a:spcPct val="0"/>
              </a:spcBef>
            </a:pPr>
            <a:endParaRPr lang="en-US" sz="1400" b="1">
              <a:solidFill>
                <a:schemeClr val="tx1"/>
              </a:solidFill>
              <a:latin typeface="AvantGarde" pitchFamily="34" charset="0"/>
            </a:endParaRPr>
          </a:p>
        </p:txBody>
      </p:sp>
      <p:sp>
        <p:nvSpPr>
          <p:cNvPr id="7" name="Text Placeholder 5"/>
          <p:cNvSpPr>
            <a:spLocks noGrp="1"/>
          </p:cNvSpPr>
          <p:nvPr>
            <p:ph type="body" sz="quarter" idx="10" hasCustomPrompt="1"/>
          </p:nvPr>
        </p:nvSpPr>
        <p:spPr>
          <a:xfrm>
            <a:off x="0" y="6553200"/>
            <a:ext cx="2743200" cy="381000"/>
          </a:xfr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lvl="0"/>
            <a:r>
              <a:rPr lang="en-US" dirty="0"/>
              <a:t>©LPU CSE101 C Programming</a:t>
            </a:r>
          </a:p>
          <a:p>
            <a:pPr lvl="0"/>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a:xfrm>
            <a:off x="6553200" y="6356350"/>
            <a:ext cx="2133600" cy="365125"/>
          </a:xfrm>
          <a:prstGeom prst="rect">
            <a:avLst/>
          </a:prstGeom>
        </p:spPr>
        <p:txBody>
          <a:bodyPr/>
          <a:lstStyle>
            <a:lvl1pPr>
              <a:defRPr/>
            </a:lvl1pPr>
          </a:lstStyle>
          <a:p>
            <a:fld id="{0263B0C7-4F4B-4B45-9CCE-C89517BA4FC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D1371647-156A-4F23-A785-6281ADC860C6}" type="datetime1">
              <a:rPr lang="en-US"/>
              <a:pPr>
                <a:defRPr/>
              </a:pPr>
              <a:t>4/15/2021</a:t>
            </a:fld>
            <a:endParaRPr lang="en-US"/>
          </a:p>
        </p:txBody>
      </p:sp>
      <p:sp>
        <p:nvSpPr>
          <p:cNvPr id="8"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9"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97181E85-9C8D-46C4-A8CB-2299D85B365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457200" y="6356350"/>
            <a:ext cx="2133600" cy="365125"/>
          </a:xfrm>
          <a:prstGeom prst="rect">
            <a:avLst/>
          </a:prstGeom>
        </p:spPr>
        <p:txBody>
          <a:bodyPr/>
          <a:lstStyle>
            <a:lvl1pPr>
              <a:defRPr/>
            </a:lvl1pPr>
          </a:lstStyle>
          <a:p>
            <a:pPr>
              <a:defRPr/>
            </a:pPr>
            <a:fld id="{83402EBA-22FA-48EE-87EA-32C2FA10022D}" type="datetime1">
              <a:rPr lang="en-US"/>
              <a:pPr>
                <a:defRPr/>
              </a:pPr>
              <a:t>4/15/2021</a:t>
            </a:fld>
            <a:endParaRPr lang="en-US"/>
          </a:p>
        </p:txBody>
      </p:sp>
      <p:sp>
        <p:nvSpPr>
          <p:cNvPr id="3" name="Footer Placeholder 21"/>
          <p:cNvSpPr>
            <a:spLocks noGrp="1"/>
          </p:cNvSpPr>
          <p:nvPr>
            <p:ph type="ftr" sz="quarter" idx="11"/>
          </p:nvPr>
        </p:nvSpPr>
        <p:spPr>
          <a:xfrm>
            <a:off x="2667000" y="6356350"/>
            <a:ext cx="3352800" cy="365125"/>
          </a:xfrm>
          <a:prstGeom prst="rect">
            <a:avLst/>
          </a:prstGeom>
        </p:spPr>
        <p:txBody>
          <a:bodyPr/>
          <a:lstStyle>
            <a:lvl1pPr>
              <a:defRPr/>
            </a:lvl1pPr>
          </a:lstStyle>
          <a:p>
            <a:pPr>
              <a:defRPr/>
            </a:pPr>
            <a:r>
              <a:rPr lang="en-US"/>
              <a:t>CSC2110 - Data Structures/Algorithms</a:t>
            </a:r>
          </a:p>
        </p:txBody>
      </p:sp>
      <p:sp>
        <p:nvSpPr>
          <p:cNvPr id="4" name="Slide Number Placeholder 17"/>
          <p:cNvSpPr>
            <a:spLocks noGrp="1"/>
          </p:cNvSpPr>
          <p:nvPr>
            <p:ph type="sldNum" sz="quarter" idx="12"/>
          </p:nvPr>
        </p:nvSpPr>
        <p:spPr>
          <a:xfrm>
            <a:off x="7924800" y="6356350"/>
            <a:ext cx="762000" cy="365125"/>
          </a:xfrm>
          <a:prstGeom prst="rect">
            <a:avLst/>
          </a:prstGeom>
        </p:spPr>
        <p:txBody>
          <a:bodyPr/>
          <a:lstStyle>
            <a:lvl1pPr>
              <a:defRPr/>
            </a:lvl1pPr>
          </a:lstStyle>
          <a:p>
            <a:pPr>
              <a:defRPr/>
            </a:pPr>
            <a:fld id="{D760A158-EEC1-4C72-883E-140E1FB95A2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917D5B-F7C7-40C7-B80B-C5C4F0293FFB}" type="datetimeFigureOut">
              <a:rPr lang="en-US" smtClean="0"/>
              <a:pPr/>
              <a:t>4/15/2021</a:t>
            </a:fld>
            <a:endParaRPr lang="en-US"/>
          </a:p>
        </p:txBody>
      </p:sp>
      <p:sp>
        <p:nvSpPr>
          <p:cNvPr id="6" name="Slide Number Placeholder 5"/>
          <p:cNvSpPr>
            <a:spLocks noGrp="1"/>
          </p:cNvSpPr>
          <p:nvPr>
            <p:ph type="sldNum" sz="quarter" idx="12"/>
          </p:nvPr>
        </p:nvSpPr>
        <p:spPr>
          <a:xfrm>
            <a:off x="6553200" y="6324600"/>
            <a:ext cx="2133600" cy="365125"/>
          </a:xfrm>
        </p:spPr>
        <p:txBody>
          <a:bodyPr/>
          <a:lstStyle/>
          <a:p>
            <a:fld id="{0263B0C7-4F4B-4B45-9CCE-C89517BA4FC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917D5B-F7C7-40C7-B80B-C5C4F0293FFB}" type="datetimeFigureOut">
              <a:rPr lang="en-US" smtClean="0"/>
              <a:pPr/>
              <a:t>4/15/2021</a:t>
            </a:fld>
            <a:endParaRPr lang="en-US"/>
          </a:p>
        </p:txBody>
      </p:sp>
      <p:sp>
        <p:nvSpPr>
          <p:cNvPr id="7" name="Slide Number Placeholder 6"/>
          <p:cNvSpPr>
            <a:spLocks noGrp="1"/>
          </p:cNvSpPr>
          <p:nvPr>
            <p:ph type="sldNum" sz="quarter" idx="12"/>
          </p:nvPr>
        </p:nvSpPr>
        <p:spPr/>
        <p:txBody>
          <a:bodyPr/>
          <a:lstStyle/>
          <a:p>
            <a:fld id="{0263B0C7-4F4B-4B45-9CCE-C89517BA4FC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917D5B-F7C7-40C7-B80B-C5C4F0293FFB}" type="datetimeFigureOut">
              <a:rPr lang="en-US" smtClean="0"/>
              <a:pPr/>
              <a:t>4/15/2021</a:t>
            </a:fld>
            <a:endParaRPr lang="en-US"/>
          </a:p>
        </p:txBody>
      </p:sp>
      <p:sp>
        <p:nvSpPr>
          <p:cNvPr id="4" name="Slide Number Placeholder 3"/>
          <p:cNvSpPr>
            <a:spLocks noGrp="1"/>
          </p:cNvSpPr>
          <p:nvPr>
            <p:ph type="sldNum" sz="quarter" idx="11"/>
          </p:nvPr>
        </p:nvSpPr>
        <p:spPr/>
        <p:txBody>
          <a:bodyPr/>
          <a:lstStyle/>
          <a:p>
            <a:fld id="{0263B0C7-4F4B-4B45-9CCE-C89517BA4FC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2130425"/>
            <a:ext cx="7772400" cy="1470025"/>
          </a:xfrm>
        </p:spPr>
        <p:txBody>
          <a:bodyPr/>
          <a:lstStyle>
            <a:lvl1pPr>
              <a:defRPr sz="4400"/>
            </a:lvl1pPr>
          </a:lstStyle>
          <a:p>
            <a:r>
              <a:rPr lang="en-US" sz="4800" dirty="0"/>
              <a:t>CSE101-Lec#1</a:t>
            </a:r>
            <a:endParaRPr lang="en-US" dirty="0"/>
          </a:p>
        </p:txBody>
      </p:sp>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8" name="TextBox 7"/>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sp>
        <p:nvSpPr>
          <p:cNvPr id="10" name="TextBox 9"/>
          <p:cNvSpPr txBox="1"/>
          <p:nvPr/>
        </p:nvSpPr>
        <p:spPr>
          <a:xfrm>
            <a:off x="4495800" y="5562600"/>
            <a:ext cx="4572000" cy="1323439"/>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Amanpreet Kaur &amp;</a:t>
            </a:r>
          </a:p>
          <a:p>
            <a:pPr algn="r"/>
            <a:r>
              <a:rPr lang="en-US" sz="2000" b="0" dirty="0">
                <a:solidFill>
                  <a:srgbClr val="002060"/>
                </a:solidFill>
                <a:latin typeface="Arial Rounded MT Bold" pitchFamily="34" charset="0"/>
              </a:rPr>
              <a:t>		Sanjeev</a:t>
            </a:r>
            <a:r>
              <a:rPr lang="en-US" sz="2000" b="0" baseline="0" dirty="0">
                <a:solidFill>
                  <a:srgbClr val="002060"/>
                </a:solidFill>
                <a:latin typeface="Arial Rounded MT Bold" pitchFamily="34" charset="0"/>
              </a:rPr>
              <a:t> Kumar </a:t>
            </a:r>
          </a:p>
          <a:p>
            <a:pPr algn="r"/>
            <a:r>
              <a:rPr lang="en-US" sz="2000" b="0" baseline="0" dirty="0">
                <a:solidFill>
                  <a:srgbClr val="002060"/>
                </a:solidFill>
                <a:latin typeface="Arial Rounded MT Bold" pitchFamily="34" charset="0"/>
              </a:rPr>
              <a:t>		SME (CSE)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3600" dirty="0">
                <a:solidFill>
                  <a:schemeClr val="tx1">
                    <a:lumMod val="65000"/>
                    <a:lumOff val="35000"/>
                  </a:schemeClr>
                </a:solidFill>
              </a:rPr>
              <a:t>cse101@lpu.co.in</a:t>
            </a: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17D5B-F7C7-40C7-B80B-C5C4F0293FFB}" type="datetimeFigureOut">
              <a:rPr lang="en-US" smtClean="0"/>
              <a:pPr/>
              <a:t>4/15/2021</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3B0C7-4F4B-4B45-9CCE-C89517BA4FC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5"/>
          <p:cNvSpPr txBox="1">
            <a:spLocks/>
          </p:cNvSpPr>
          <p:nvPr/>
        </p:nvSpPr>
        <p:spPr>
          <a:xfrm>
            <a:off x="0" y="6553200"/>
            <a:ext cx="2743200" cy="381000"/>
          </a:xfrm>
          <a:prstGeom prst="rect">
            <a:avLst/>
          </a:prstGeom>
        </p:spPr>
        <p:txBody>
          <a:bodyPr>
            <a:noAutofit/>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200">
                <a:solidFill>
                  <a:schemeClr val="bg1">
                    <a:lumMod val="50000"/>
                  </a:schemeClr>
                </a:solidFill>
                <a:latin typeface="Arial Black" pitchFamily="34" charset="0"/>
              </a:defRPr>
            </a:lvl1pPr>
            <a:lvl2pPr>
              <a:defRPr sz="1200">
                <a:solidFill>
                  <a:schemeClr val="bg1">
                    <a:lumMod val="50000"/>
                  </a:schemeClr>
                </a:solidFill>
                <a:latin typeface="Arial Black" pitchFamily="34" charset="0"/>
              </a:defRPr>
            </a:lvl2pPr>
            <a:lvl3pPr>
              <a:defRPr sz="1200">
                <a:solidFill>
                  <a:schemeClr val="bg1">
                    <a:lumMod val="50000"/>
                  </a:schemeClr>
                </a:solidFill>
                <a:latin typeface="Arial Black" pitchFamily="34" charset="0"/>
              </a:defRPr>
            </a:lvl3pPr>
            <a:lvl4pPr>
              <a:defRPr sz="1200">
                <a:solidFill>
                  <a:schemeClr val="bg1">
                    <a:lumMod val="50000"/>
                  </a:schemeClr>
                </a:solidFill>
                <a:latin typeface="Arial Black" pitchFamily="34" charset="0"/>
              </a:defRPr>
            </a:lvl4pPr>
            <a:lvl5pPr>
              <a:defRPr sz="1200">
                <a:solidFill>
                  <a:schemeClr val="bg1">
                    <a:lumMod val="50000"/>
                  </a:schemeClr>
                </a:solidFill>
                <a:latin typeface="Arial Black" pitchFamily="34" charset="0"/>
              </a:defRPr>
            </a:lvl5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200" b="0" i="0" u="none" strike="noStrike" kern="1200" cap="none" spc="0" normalizeH="0" baseline="0" noProof="0">
                <a:ln>
                  <a:noFill/>
                </a:ln>
                <a:solidFill>
                  <a:schemeClr val="bg1">
                    <a:lumMod val="50000"/>
                  </a:schemeClr>
                </a:solidFill>
                <a:effectLst/>
                <a:uLnTx/>
                <a:uFillTx/>
                <a:latin typeface="Arial Black" pitchFamily="34" charset="0"/>
                <a:ea typeface="+mn-ea"/>
                <a:cs typeface="+mn-cs"/>
              </a:rPr>
              <a:t>©LPU CSE101 C Programming</a:t>
            </a:r>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schemeClr val="bg1">
                  <a:lumMod val="50000"/>
                </a:schemeClr>
              </a:solidFill>
              <a:effectLst/>
              <a:uLnTx/>
              <a:uFillTx/>
              <a:latin typeface="Arial Black"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9014B2F3-8B68-43D1-BFA2-0C460717F29D}" type="slidenum">
              <a:rPr lang="en-US"/>
              <a:pPr>
                <a:defRPr/>
              </a:pPr>
              <a:t>1</a:t>
            </a:fld>
            <a:endParaRPr lang="en-US"/>
          </a:p>
        </p:txBody>
      </p:sp>
      <p:sp>
        <p:nvSpPr>
          <p:cNvPr id="36867" name="Rectangle 2"/>
          <p:cNvSpPr>
            <a:spLocks noChangeArrowheads="1"/>
          </p:cNvSpPr>
          <p:nvPr/>
        </p:nvSpPr>
        <p:spPr bwMode="auto">
          <a:xfrm>
            <a:off x="685800" y="2667000"/>
            <a:ext cx="7772400" cy="1143000"/>
          </a:xfrm>
          <a:prstGeom prst="rect">
            <a:avLst/>
          </a:prstGeom>
          <a:noFill/>
          <a:ln w="9525">
            <a:noFill/>
            <a:miter lim="800000"/>
            <a:headEnd/>
            <a:tailEnd/>
          </a:ln>
        </p:spPr>
        <p:txBody>
          <a:bodyPr lIns="92075" tIns="46038" rIns="92075" bIns="46038" anchor="ctr"/>
          <a:lstStyle/>
          <a:p>
            <a:pPr algn="ctr" eaLnBrk="0" hangingPunct="0"/>
            <a:r>
              <a:rPr lang="en-US" sz="4400">
                <a:solidFill>
                  <a:schemeClr val="tx2"/>
                </a:solidFill>
                <a:latin typeface="Tahoma" pitchFamily="34" charset="0"/>
              </a:rPr>
              <a:t>Dynamic Memory Allocation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Memory allocation failure—Program example</a:t>
            </a:r>
          </a:p>
        </p:txBody>
      </p:sp>
      <p:sp>
        <p:nvSpPr>
          <p:cNvPr id="3" name="Content Placeholder 2"/>
          <p:cNvSpPr>
            <a:spLocks noGrp="1"/>
          </p:cNvSpPr>
          <p:nvPr>
            <p:ph idx="1"/>
          </p:nvPr>
        </p:nvSpPr>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*p=NULL;</a:t>
            </a:r>
          </a:p>
          <a:p>
            <a:pPr marL="0" indent="0">
              <a:buNone/>
            </a:pPr>
            <a:r>
              <a:rPr lang="en-IN" dirty="0"/>
              <a:t>p=new int;</a:t>
            </a:r>
          </a:p>
          <a:p>
            <a:pPr marL="0" indent="0">
              <a:buNone/>
            </a:pPr>
            <a:r>
              <a:rPr lang="en-IN" dirty="0"/>
              <a:t>/*if(!p)</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if(p==NULL)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a:t>return 0;</a:t>
            </a:r>
          </a:p>
          <a:p>
            <a:pPr marL="0" indent="0">
              <a:buNone/>
            </a:pPr>
            <a:r>
              <a:rPr lang="en-IN" dirty="0"/>
              <a:t>}</a:t>
            </a:r>
          </a:p>
        </p:txBody>
      </p:sp>
    </p:spTree>
    <p:extLst>
      <p:ext uri="{BB962C8B-B14F-4D97-AF65-F5344CB8AC3E}">
        <p14:creationId xmlns:p14="http://schemas.microsoft.com/office/powerpoint/2010/main" val="151345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5" y="0"/>
            <a:ext cx="8229600" cy="990600"/>
          </a:xfrm>
        </p:spPr>
        <p:txBody>
          <a:bodyPr>
            <a:normAutofit/>
          </a:bodyPr>
          <a:lstStyle/>
          <a:p>
            <a:r>
              <a:rPr lang="en-IN" sz="2800" dirty="0"/>
              <a:t>Basic program using new and delete</a:t>
            </a:r>
            <a:br>
              <a:rPr lang="en-IN" sz="2800" dirty="0"/>
            </a:br>
            <a:r>
              <a:rPr lang="en-IN" sz="2800" dirty="0"/>
              <a:t>Program to allocate/</a:t>
            </a:r>
            <a:r>
              <a:rPr lang="en-IN" sz="2800" dirty="0" err="1"/>
              <a:t>deallocate</a:t>
            </a:r>
            <a:r>
              <a:rPr lang="en-IN" sz="2800" dirty="0"/>
              <a:t> one memory location</a:t>
            </a:r>
          </a:p>
        </p:txBody>
      </p:sp>
      <p:sp>
        <p:nvSpPr>
          <p:cNvPr id="3" name="Content Placeholder 2"/>
          <p:cNvSpPr>
            <a:spLocks noGrp="1"/>
          </p:cNvSpPr>
          <p:nvPr>
            <p:ph idx="1"/>
          </p:nvPr>
        </p:nvSpPr>
        <p:spPr>
          <a:xfrm>
            <a:off x="457200" y="1143000"/>
            <a:ext cx="8229600" cy="5715000"/>
          </a:xfrm>
        </p:spPr>
        <p:txBody>
          <a:bodyPr>
            <a:normAutofit fontScale="25000" lnSpcReduction="20000"/>
          </a:bodyPr>
          <a:lstStyle/>
          <a:p>
            <a:pPr marL="0" indent="0">
              <a:buNone/>
            </a:pPr>
            <a:r>
              <a:rPr lang="en-IN" sz="5600" dirty="0"/>
              <a:t>#include&lt;</a:t>
            </a:r>
            <a:r>
              <a:rPr lang="en-IN" sz="5600" dirty="0" err="1"/>
              <a:t>iostream</a:t>
            </a:r>
            <a:r>
              <a:rPr lang="en-IN" sz="5600" dirty="0"/>
              <a:t>&gt;</a:t>
            </a:r>
          </a:p>
          <a:p>
            <a:pPr marL="0" indent="0">
              <a:buNone/>
            </a:pPr>
            <a:r>
              <a:rPr lang="en-IN" sz="5600" dirty="0"/>
              <a:t>#include&lt;</a:t>
            </a:r>
            <a:r>
              <a:rPr lang="en-IN" sz="5600" dirty="0" err="1"/>
              <a:t>stdlib.h</a:t>
            </a:r>
            <a:r>
              <a:rPr lang="en-IN" sz="5600" dirty="0"/>
              <a:t>&gt;</a:t>
            </a:r>
          </a:p>
          <a:p>
            <a:pPr marL="0" indent="0">
              <a:buNone/>
            </a:pPr>
            <a:r>
              <a:rPr lang="en-IN" sz="5600" dirty="0"/>
              <a:t>using namespace </a:t>
            </a:r>
            <a:r>
              <a:rPr lang="en-IN" sz="5600" dirty="0" err="1"/>
              <a:t>std</a:t>
            </a:r>
            <a:r>
              <a:rPr lang="en-IN" sz="5600" dirty="0"/>
              <a:t>;</a:t>
            </a:r>
          </a:p>
          <a:p>
            <a:pPr marL="0" indent="0">
              <a:buNone/>
            </a:pPr>
            <a:r>
              <a:rPr lang="en-IN" sz="5600" dirty="0"/>
              <a:t>int main()</a:t>
            </a:r>
          </a:p>
          <a:p>
            <a:pPr marL="0" indent="0">
              <a:buNone/>
            </a:pPr>
            <a:r>
              <a:rPr lang="en-IN" sz="5600" dirty="0"/>
              <a:t>{</a:t>
            </a:r>
          </a:p>
          <a:p>
            <a:pPr marL="0" indent="0">
              <a:buNone/>
            </a:pPr>
            <a:r>
              <a:rPr lang="en-IN" sz="5600" dirty="0"/>
              <a:t>int *p=NULL;</a:t>
            </a:r>
          </a:p>
          <a:p>
            <a:pPr marL="0" indent="0">
              <a:buNone/>
            </a:pPr>
            <a:r>
              <a:rPr lang="en-IN" sz="5600" dirty="0"/>
              <a:t>p=new int;</a:t>
            </a:r>
          </a:p>
          <a:p>
            <a:pPr marL="0" indent="0">
              <a:buNone/>
            </a:pPr>
            <a:r>
              <a:rPr lang="en-IN" sz="5600" dirty="0"/>
              <a:t>/*if(!p)</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if(p==NULL)</a:t>
            </a:r>
          </a:p>
          <a:p>
            <a:pPr marL="0" indent="0">
              <a:buNone/>
            </a:pPr>
            <a:r>
              <a:rPr lang="en-IN" sz="5600" dirty="0"/>
              <a:t>{</a:t>
            </a:r>
          </a:p>
          <a:p>
            <a:pPr marL="0" indent="0">
              <a:buNone/>
            </a:pPr>
            <a:r>
              <a:rPr lang="en-IN" sz="5600" dirty="0"/>
              <a:t>    </a:t>
            </a:r>
            <a:r>
              <a:rPr lang="en-IN" sz="5600" dirty="0" err="1"/>
              <a:t>cout</a:t>
            </a:r>
            <a:r>
              <a:rPr lang="en-IN" sz="5600" dirty="0"/>
              <a:t>&lt;&lt;"\n Memory allocation failure";</a:t>
            </a:r>
          </a:p>
          <a:p>
            <a:pPr marL="0" indent="0">
              <a:buNone/>
            </a:pPr>
            <a:r>
              <a:rPr lang="en-IN" sz="5600" dirty="0"/>
              <a:t>    exit(1);</a:t>
            </a:r>
          </a:p>
          <a:p>
            <a:pPr marL="0" indent="0">
              <a:buNone/>
            </a:pPr>
            <a:r>
              <a:rPr lang="en-IN" sz="5600" dirty="0"/>
              <a:t>}</a:t>
            </a:r>
          </a:p>
          <a:p>
            <a:pPr marL="0" indent="0">
              <a:buNone/>
            </a:pPr>
            <a:r>
              <a:rPr lang="en-IN" sz="5600" dirty="0"/>
              <a:t>else</a:t>
            </a:r>
          </a:p>
          <a:p>
            <a:pPr marL="0" indent="0">
              <a:buNone/>
            </a:pPr>
            <a:r>
              <a:rPr lang="en-IN" sz="5600" dirty="0"/>
              <a:t>{</a:t>
            </a:r>
          </a:p>
          <a:p>
            <a:pPr marL="0" indent="0">
              <a:buNone/>
            </a:pPr>
            <a:r>
              <a:rPr lang="en-IN" sz="5600" dirty="0" err="1"/>
              <a:t>cout</a:t>
            </a:r>
            <a:r>
              <a:rPr lang="en-IN" sz="5600" dirty="0"/>
              <a:t>&lt;&lt;"\</a:t>
            </a:r>
            <a:r>
              <a:rPr lang="en-IN" sz="5600" dirty="0" err="1"/>
              <a:t>nMemory</a:t>
            </a:r>
            <a:r>
              <a:rPr lang="en-IN" sz="5600" dirty="0"/>
              <a:t> allocated";</a:t>
            </a:r>
          </a:p>
          <a:p>
            <a:pPr marL="0" indent="0">
              <a:buNone/>
            </a:pPr>
            <a:r>
              <a:rPr lang="en-IN" sz="5600" dirty="0"/>
              <a:t>*p=12;</a:t>
            </a:r>
          </a:p>
          <a:p>
            <a:pPr marL="0" indent="0">
              <a:buNone/>
            </a:pPr>
            <a:r>
              <a:rPr lang="en-IN" sz="5600" dirty="0" err="1"/>
              <a:t>cout</a:t>
            </a:r>
            <a:r>
              <a:rPr lang="en-IN" sz="5600" dirty="0"/>
              <a:t>&lt;&lt;"Integer value stored is:"&lt;&lt;*p;</a:t>
            </a:r>
          </a:p>
          <a:p>
            <a:pPr marL="0" indent="0">
              <a:buNone/>
            </a:pPr>
            <a:r>
              <a:rPr lang="en-IN" sz="5600" dirty="0"/>
              <a:t>delete p;//</a:t>
            </a:r>
            <a:r>
              <a:rPr lang="en-IN" sz="5600" dirty="0" err="1"/>
              <a:t>Deallocation</a:t>
            </a:r>
            <a:r>
              <a:rPr lang="en-IN" sz="5600" dirty="0"/>
              <a:t> of memory</a:t>
            </a:r>
          </a:p>
          <a:p>
            <a:pPr marL="0" indent="0">
              <a:buNone/>
            </a:pPr>
            <a:r>
              <a:rPr lang="en-IN" sz="5600" dirty="0" err="1"/>
              <a:t>cout</a:t>
            </a:r>
            <a:r>
              <a:rPr lang="en-IN" sz="5600" dirty="0"/>
              <a:t>&lt;&lt;"\n Memory </a:t>
            </a:r>
            <a:r>
              <a:rPr lang="en-IN" sz="5600" dirty="0" err="1"/>
              <a:t>deallocated</a:t>
            </a:r>
            <a:r>
              <a:rPr lang="en-IN" sz="5600" dirty="0"/>
              <a:t>";</a:t>
            </a:r>
          </a:p>
          <a:p>
            <a:pPr marL="0" indent="0">
              <a:buNone/>
            </a:pPr>
            <a:r>
              <a:rPr lang="en-IN" sz="5600" dirty="0"/>
              <a:t>}</a:t>
            </a:r>
          </a:p>
          <a:p>
            <a:pPr marL="0" indent="0">
              <a:buNone/>
            </a:pPr>
            <a:r>
              <a:rPr lang="en-IN" sz="5600" dirty="0"/>
              <a:t>return 0;</a:t>
            </a:r>
          </a:p>
          <a:p>
            <a:pPr marL="0" indent="0">
              <a:buNone/>
            </a:pPr>
            <a:r>
              <a:rPr lang="en-IN" sz="5600" dirty="0"/>
              <a:t>}</a:t>
            </a:r>
          </a:p>
          <a:p>
            <a:endParaRPr lang="en-IN" dirty="0"/>
          </a:p>
        </p:txBody>
      </p:sp>
    </p:spTree>
    <p:extLst>
      <p:ext uri="{BB962C8B-B14F-4D97-AF65-F5344CB8AC3E}">
        <p14:creationId xmlns:p14="http://schemas.microsoft.com/office/powerpoint/2010/main" val="3219194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a:t>Example program</a:t>
            </a:r>
            <a:r>
              <a:rPr lang="en-IN" sz="2800" dirty="0">
                <a:sym typeface="Wingdings" panose="05000000000000000000" pitchFamily="2" charset="2"/>
              </a:rPr>
              <a:t> WAP to calculate simple interest using DMA</a:t>
            </a:r>
            <a:endParaRPr lang="en-IN" sz="2800" dirty="0"/>
          </a:p>
        </p:txBody>
      </p:sp>
      <p:sp>
        <p:nvSpPr>
          <p:cNvPr id="3" name="Content Placeholder 2"/>
          <p:cNvSpPr>
            <a:spLocks noGrp="1"/>
          </p:cNvSpPr>
          <p:nvPr>
            <p:ph sz="half" idx="1"/>
          </p:nvPr>
        </p:nvSpPr>
        <p:spPr>
          <a:xfrm>
            <a:off x="457200" y="1600200"/>
            <a:ext cx="4038600" cy="5029199"/>
          </a:xfrm>
        </p:spPr>
        <p:txBody>
          <a:bodyPr>
            <a:normAutofit fontScale="550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float *p=NULL;</a:t>
            </a:r>
          </a:p>
          <a:p>
            <a:pPr marL="0" indent="0">
              <a:buNone/>
            </a:pPr>
            <a:r>
              <a:rPr lang="en-IN" dirty="0"/>
              <a:t>float *r=NULL;</a:t>
            </a:r>
          </a:p>
          <a:p>
            <a:pPr marL="0" indent="0">
              <a:buNone/>
            </a:pPr>
            <a:r>
              <a:rPr lang="en-IN" dirty="0"/>
              <a:t>float *t=NULL;</a:t>
            </a:r>
          </a:p>
          <a:p>
            <a:pPr marL="0" indent="0">
              <a:buNone/>
            </a:pPr>
            <a:r>
              <a:rPr lang="en-IN" dirty="0"/>
              <a:t>float *</a:t>
            </a:r>
            <a:r>
              <a:rPr lang="en-IN" dirty="0" err="1"/>
              <a:t>si</a:t>
            </a:r>
            <a:r>
              <a:rPr lang="en-IN" dirty="0"/>
              <a:t>=NULL;</a:t>
            </a:r>
          </a:p>
          <a:p>
            <a:pPr marL="0" indent="0">
              <a:buNone/>
            </a:pPr>
            <a:r>
              <a:rPr lang="en-IN" dirty="0"/>
              <a:t>p=new float;</a:t>
            </a:r>
          </a:p>
          <a:p>
            <a:pPr marL="0" indent="0">
              <a:buNone/>
            </a:pPr>
            <a:r>
              <a:rPr lang="en-IN" dirty="0"/>
              <a:t>r=new float;</a:t>
            </a:r>
          </a:p>
          <a:p>
            <a:pPr marL="0" indent="0">
              <a:buNone/>
            </a:pPr>
            <a:r>
              <a:rPr lang="en-IN" dirty="0"/>
              <a:t>t=new float;</a:t>
            </a:r>
          </a:p>
          <a:p>
            <a:pPr marL="0" indent="0">
              <a:buNone/>
            </a:pPr>
            <a:r>
              <a:rPr lang="en-IN" dirty="0" err="1"/>
              <a:t>si</a:t>
            </a:r>
            <a:r>
              <a:rPr lang="en-IN" dirty="0"/>
              <a:t>=new float;</a:t>
            </a:r>
          </a:p>
          <a:p>
            <a:pPr marL="0" indent="0">
              <a:buNone/>
            </a:pPr>
            <a:r>
              <a:rPr lang="en-IN" dirty="0"/>
              <a:t>if(p==NULL||r==NULL||t==NULL||</a:t>
            </a:r>
            <a:r>
              <a:rPr lang="en-IN" dirty="0" err="1"/>
              <a:t>si</a:t>
            </a:r>
            <a:r>
              <a:rPr lang="en-IN" dirty="0"/>
              <a:t>==NULL)</a:t>
            </a:r>
          </a:p>
          <a:p>
            <a:pPr marL="0" indent="0">
              <a:buNone/>
            </a:pPr>
            <a:r>
              <a:rPr lang="en-IN" dirty="0"/>
              <a:t>{</a:t>
            </a:r>
          </a:p>
          <a:p>
            <a:pPr marL="0" indent="0">
              <a:buNone/>
            </a:pPr>
            <a:r>
              <a:rPr lang="en-IN" dirty="0"/>
              <a:t>    </a:t>
            </a:r>
            <a:r>
              <a:rPr lang="en-IN" dirty="0" err="1"/>
              <a:t>cout</a:t>
            </a:r>
            <a:r>
              <a:rPr lang="en-IN" dirty="0"/>
              <a:t>&lt;&lt;"\n Memory allocation failure";</a:t>
            </a:r>
          </a:p>
          <a:p>
            <a:pPr marL="0" indent="0">
              <a:buNone/>
            </a:pPr>
            <a:r>
              <a:rPr lang="en-IN" dirty="0"/>
              <a:t>    exit(1);</a:t>
            </a:r>
          </a:p>
          <a:p>
            <a:pPr marL="0" indent="0">
              <a:buNone/>
            </a:pPr>
            <a:r>
              <a:rPr lang="en-IN" dirty="0"/>
              <a:t>}</a:t>
            </a:r>
          </a:p>
          <a:p>
            <a:pPr marL="0" indent="0">
              <a:buNone/>
            </a:pPr>
            <a:r>
              <a:rPr lang="en-IN" dirty="0" err="1"/>
              <a:t>cout</a:t>
            </a:r>
            <a:r>
              <a:rPr lang="en-IN" dirty="0"/>
              <a:t>&lt;&lt;"\n Enter </a:t>
            </a:r>
            <a:r>
              <a:rPr lang="en-IN" dirty="0" err="1"/>
              <a:t>principle,rate</a:t>
            </a:r>
            <a:r>
              <a:rPr lang="en-IN" dirty="0"/>
              <a:t> and time:";</a:t>
            </a:r>
          </a:p>
          <a:p>
            <a:pPr marL="0" indent="0">
              <a:buNone/>
            </a:pPr>
            <a:r>
              <a:rPr lang="en-IN" dirty="0" err="1"/>
              <a:t>cin</a:t>
            </a:r>
            <a:r>
              <a:rPr lang="en-IN" dirty="0"/>
              <a:t>&gt;&gt;*p&gt;&gt;*r&gt;&gt;*t;</a:t>
            </a:r>
          </a:p>
          <a:p>
            <a:pPr marL="0" indent="0">
              <a:buNone/>
            </a:pPr>
            <a:endParaRPr lang="en-IN" dirty="0"/>
          </a:p>
          <a:p>
            <a:endParaRPr lang="en-IN" dirty="0"/>
          </a:p>
        </p:txBody>
      </p:sp>
      <p:sp>
        <p:nvSpPr>
          <p:cNvPr id="4" name="Content Placeholder 3"/>
          <p:cNvSpPr>
            <a:spLocks noGrp="1"/>
          </p:cNvSpPr>
          <p:nvPr>
            <p:ph sz="half" idx="2"/>
          </p:nvPr>
        </p:nvSpPr>
        <p:spPr/>
        <p:txBody>
          <a:bodyPr>
            <a:normAutofit fontScale="55000" lnSpcReduction="20000"/>
          </a:bodyPr>
          <a:lstStyle/>
          <a:p>
            <a:pPr marL="0" indent="0">
              <a:buNone/>
            </a:pPr>
            <a:r>
              <a:rPr lang="en-IN" dirty="0"/>
              <a:t>*</a:t>
            </a:r>
            <a:r>
              <a:rPr lang="en-IN" dirty="0" err="1"/>
              <a:t>si</a:t>
            </a:r>
            <a:r>
              <a:rPr lang="en-IN" dirty="0"/>
              <a:t>=(0.01)*(*p)*(*r)*(*t);</a:t>
            </a:r>
          </a:p>
          <a:p>
            <a:pPr marL="0" indent="0">
              <a:buNone/>
            </a:pPr>
            <a:r>
              <a:rPr lang="en-IN" dirty="0" err="1"/>
              <a:t>cout</a:t>
            </a:r>
            <a:r>
              <a:rPr lang="en-IN" dirty="0"/>
              <a:t>&lt;&lt;"\n Simple interest is:"&lt;&lt;*</a:t>
            </a:r>
            <a:r>
              <a:rPr lang="en-IN" dirty="0" err="1"/>
              <a:t>si</a:t>
            </a:r>
            <a:r>
              <a:rPr lang="en-IN" dirty="0"/>
              <a:t>;</a:t>
            </a:r>
          </a:p>
          <a:p>
            <a:pPr marL="0" indent="0">
              <a:buNone/>
            </a:pPr>
            <a:r>
              <a:rPr lang="en-IN" dirty="0"/>
              <a:t>delete p;</a:t>
            </a:r>
          </a:p>
          <a:p>
            <a:pPr marL="0" indent="0">
              <a:buNone/>
            </a:pPr>
            <a:r>
              <a:rPr lang="en-IN" dirty="0"/>
              <a:t>delete r;</a:t>
            </a:r>
          </a:p>
          <a:p>
            <a:pPr marL="0" indent="0">
              <a:buNone/>
            </a:pPr>
            <a:r>
              <a:rPr lang="en-IN" dirty="0"/>
              <a:t>delete t;</a:t>
            </a:r>
          </a:p>
          <a:p>
            <a:pPr marL="0" indent="0">
              <a:buNone/>
            </a:pPr>
            <a:r>
              <a:rPr lang="en-IN" dirty="0"/>
              <a:t>delete </a:t>
            </a:r>
            <a:r>
              <a:rPr lang="en-IN" dirty="0" err="1"/>
              <a:t>si</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177668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9381"/>
            <a:ext cx="8229600" cy="258762"/>
          </a:xfrm>
        </p:spPr>
        <p:txBody>
          <a:bodyPr>
            <a:normAutofit fontScale="90000"/>
          </a:bodyPr>
          <a:lstStyle/>
          <a:p>
            <a:br>
              <a:rPr lang="en-IN" sz="2800" dirty="0"/>
            </a:br>
            <a:r>
              <a:rPr lang="en-IN" sz="2800" dirty="0"/>
              <a:t>Program to allocate/</a:t>
            </a:r>
            <a:r>
              <a:rPr lang="en-IN" sz="2800" dirty="0" err="1"/>
              <a:t>deallocate</a:t>
            </a:r>
            <a:r>
              <a:rPr lang="en-IN" sz="2800" dirty="0"/>
              <a:t> array of memory locations</a:t>
            </a:r>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int *</a:t>
            </a:r>
            <a:r>
              <a:rPr lang="en-IN" dirty="0" err="1"/>
              <a:t>arr</a:t>
            </a:r>
            <a:r>
              <a:rPr lang="en-IN" dirty="0"/>
              <a:t>;</a:t>
            </a:r>
          </a:p>
          <a:p>
            <a:pPr marL="0" indent="0">
              <a:buNone/>
            </a:pPr>
            <a:r>
              <a:rPr lang="en-IN" dirty="0"/>
              <a:t>int size;</a:t>
            </a:r>
          </a:p>
          <a:p>
            <a:pPr marL="0" indent="0">
              <a:buNone/>
            </a:pPr>
            <a:r>
              <a:rPr lang="en-IN" dirty="0" err="1"/>
              <a:t>cout</a:t>
            </a:r>
            <a:r>
              <a:rPr lang="en-IN" dirty="0"/>
              <a:t>&lt;&lt;"\n Enter the size of integer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a:t>
            </a:r>
            <a:r>
              <a:rPr lang="en-IN" dirty="0" err="1"/>
              <a:t>int</a:t>
            </a:r>
            <a:r>
              <a:rPr lang="en-IN" dirty="0"/>
              <a:t>[size];</a:t>
            </a:r>
          </a:p>
          <a:p>
            <a:pPr marL="0" indent="0">
              <a:buNone/>
            </a:pPr>
            <a:r>
              <a:rPr lang="en-IN" dirty="0"/>
              <a:t>if(</a:t>
            </a:r>
            <a:r>
              <a:rPr lang="en-IN" dirty="0" err="1"/>
              <a:t>arr</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a:t>else</a:t>
            </a:r>
          </a:p>
          <a:p>
            <a:pPr marL="0" indent="0">
              <a:buNone/>
            </a:pPr>
            <a:r>
              <a:rPr lang="en-IN" dirty="0"/>
              <a:t>{</a:t>
            </a:r>
          </a:p>
          <a:p>
            <a:pPr marL="0" indent="0">
              <a:buNone/>
            </a:pPr>
            <a:r>
              <a:rPr lang="en-IN" dirty="0" err="1"/>
              <a:t>cout</a:t>
            </a:r>
            <a:r>
              <a:rPr lang="en-IN" dirty="0"/>
              <a:t>&lt;&lt;"\n Dynamic allocation of memory for array </a:t>
            </a:r>
            <a:r>
              <a:rPr lang="en-IN" dirty="0" err="1"/>
              <a:t>arr</a:t>
            </a:r>
            <a:r>
              <a:rPr lang="en-IN" dirty="0"/>
              <a:t> is successful.";</a:t>
            </a:r>
          </a:p>
          <a:p>
            <a:pPr marL="0" indent="0">
              <a:buNone/>
            </a:pPr>
            <a:r>
              <a:rPr lang="en-IN" dirty="0" err="1"/>
              <a:t>cout</a:t>
            </a:r>
            <a:r>
              <a:rPr lang="en-IN" dirty="0"/>
              <a:t>&lt;&lt;"\n  Enter the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cin</a:t>
            </a:r>
            <a:r>
              <a:rPr lang="en-IN" dirty="0"/>
              <a:t>&gt;&gt;*(</a:t>
            </a:r>
            <a:r>
              <a:rPr lang="en-IN" dirty="0" err="1"/>
              <a:t>arr+i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err="1"/>
              <a:t>cout</a:t>
            </a:r>
            <a:r>
              <a:rPr lang="en-IN" dirty="0"/>
              <a:t>&lt;&lt;"\n Entered elements are:";</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	</a:t>
            </a:r>
            <a:r>
              <a:rPr lang="en-IN" dirty="0" err="1"/>
              <a:t>cout</a:t>
            </a:r>
            <a:r>
              <a:rPr lang="en-IN" dirty="0"/>
              <a:t>&lt;&lt;"\n"&lt;&lt;*(</a:t>
            </a:r>
            <a:r>
              <a:rPr lang="en-IN" dirty="0" err="1"/>
              <a:t>arr+i</a:t>
            </a:r>
            <a:r>
              <a:rPr lang="en-IN" dirty="0"/>
              <a:t>);</a:t>
            </a:r>
          </a:p>
          <a:p>
            <a:pPr marL="0" indent="0">
              <a:buNone/>
            </a:pPr>
            <a:r>
              <a:rPr lang="en-IN" dirty="0"/>
              <a:t>}</a:t>
            </a:r>
          </a:p>
          <a:p>
            <a:pPr marL="0" indent="0">
              <a:buNone/>
            </a:pPr>
            <a:r>
              <a:rPr lang="en-IN" dirty="0"/>
              <a:t>}</a:t>
            </a:r>
          </a:p>
          <a:p>
            <a:pPr marL="0" indent="0">
              <a:buNone/>
            </a:pPr>
            <a:r>
              <a:rPr lang="en-IN" dirty="0"/>
              <a:t>delete []</a:t>
            </a:r>
            <a:r>
              <a:rPr lang="en-IN" dirty="0" err="1"/>
              <a:t>arr</a:t>
            </a:r>
            <a:r>
              <a:rPr lang="en-IN" dirty="0"/>
              <a:t>;</a:t>
            </a:r>
          </a:p>
          <a:p>
            <a:pPr marL="0" indent="0">
              <a:buNone/>
            </a:pPr>
            <a:r>
              <a:rPr lang="en-IN" dirty="0" err="1"/>
              <a:t>cout</a:t>
            </a:r>
            <a:r>
              <a:rPr lang="en-IN" dirty="0"/>
              <a:t>&lt;&lt;"\</a:t>
            </a:r>
            <a:r>
              <a:rPr lang="en-IN" dirty="0" err="1"/>
              <a:t>nMemory</a:t>
            </a:r>
            <a:r>
              <a:rPr lang="en-IN" dirty="0"/>
              <a:t> </a:t>
            </a:r>
            <a:r>
              <a:rPr lang="en-IN" dirty="0" err="1"/>
              <a:t>deallocated</a:t>
            </a:r>
            <a:r>
              <a:rPr lang="en-IN" dirty="0"/>
              <a:t>";</a:t>
            </a:r>
          </a:p>
          <a:p>
            <a:pPr marL="0" indent="0">
              <a:buNone/>
            </a:pPr>
            <a:r>
              <a:rPr lang="en-IN" dirty="0"/>
              <a:t>return 0;</a:t>
            </a:r>
          </a:p>
          <a:p>
            <a:pPr marL="0" indent="0">
              <a:buNone/>
            </a:pPr>
            <a:r>
              <a:rPr lang="en-IN" dirty="0"/>
              <a:t>}</a:t>
            </a:r>
          </a:p>
          <a:p>
            <a:endParaRPr lang="en-IN" dirty="0"/>
          </a:p>
        </p:txBody>
      </p:sp>
    </p:spTree>
    <p:extLst>
      <p:ext uri="{BB962C8B-B14F-4D97-AF65-F5344CB8AC3E}">
        <p14:creationId xmlns:p14="http://schemas.microsoft.com/office/powerpoint/2010/main" val="391386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563562"/>
          </a:xfrm>
        </p:spPr>
        <p:txBody>
          <a:bodyPr>
            <a:normAutofit fontScale="90000"/>
          </a:bodyPr>
          <a:lstStyle/>
          <a:p>
            <a:r>
              <a:rPr lang="en-IN" sz="2000" dirty="0"/>
              <a:t>Program to find the sum and average of double typed array elements using DMA</a:t>
            </a:r>
          </a:p>
        </p:txBody>
      </p:sp>
      <p:sp>
        <p:nvSpPr>
          <p:cNvPr id="3" name="Content Placeholder 2"/>
          <p:cNvSpPr>
            <a:spLocks noGrp="1"/>
          </p:cNvSpPr>
          <p:nvPr>
            <p:ph sz="half" idx="1"/>
          </p:nvPr>
        </p:nvSpPr>
        <p:spPr>
          <a:xfrm>
            <a:off x="457200" y="838200"/>
            <a:ext cx="4038600" cy="5287963"/>
          </a:xfrm>
        </p:spPr>
        <p:txBody>
          <a:bodyPr>
            <a:normAutofit fontScale="47500" lnSpcReduction="20000"/>
          </a:bodyPr>
          <a:lstStyle/>
          <a:p>
            <a:pPr marL="0" indent="0">
              <a:buNone/>
            </a:pPr>
            <a:r>
              <a:rPr lang="en-IN" dirty="0"/>
              <a:t>#include&lt;</a:t>
            </a:r>
            <a:r>
              <a:rPr lang="en-IN" dirty="0" err="1"/>
              <a:t>iostream</a:t>
            </a:r>
            <a:r>
              <a:rPr lang="en-IN" dirty="0"/>
              <a:t>&gt;</a:t>
            </a:r>
          </a:p>
          <a:p>
            <a:pPr marL="0" indent="0">
              <a:buNone/>
            </a:pPr>
            <a:r>
              <a:rPr lang="en-IN" dirty="0"/>
              <a:t>#include&lt;</a:t>
            </a:r>
            <a:r>
              <a:rPr lang="en-IN" dirty="0" err="1"/>
              <a:t>stdlib.h</a:t>
            </a:r>
            <a:r>
              <a:rPr lang="en-IN" dirty="0"/>
              <a:t>&gt;</a:t>
            </a:r>
          </a:p>
          <a:p>
            <a:pPr marL="0" indent="0">
              <a:buNone/>
            </a:pPr>
            <a:r>
              <a:rPr lang="en-IN" dirty="0"/>
              <a:t>using namespace </a:t>
            </a:r>
            <a:r>
              <a:rPr lang="en-IN" dirty="0" err="1"/>
              <a:t>std</a:t>
            </a:r>
            <a:r>
              <a:rPr lang="en-IN" dirty="0"/>
              <a:t>;</a:t>
            </a:r>
          </a:p>
          <a:p>
            <a:pPr marL="0" indent="0">
              <a:buNone/>
            </a:pPr>
            <a:r>
              <a:rPr lang="en-IN" dirty="0"/>
              <a:t>int main()</a:t>
            </a:r>
          </a:p>
          <a:p>
            <a:pPr marL="0" indent="0">
              <a:buNone/>
            </a:pPr>
            <a:r>
              <a:rPr lang="en-IN" dirty="0"/>
              <a:t>{</a:t>
            </a:r>
          </a:p>
          <a:p>
            <a:pPr marL="0" indent="0">
              <a:buNone/>
            </a:pPr>
            <a:r>
              <a:rPr lang="en-IN" dirty="0"/>
              <a:t>double *</a:t>
            </a:r>
            <a:r>
              <a:rPr lang="en-IN" dirty="0" err="1"/>
              <a:t>arr</a:t>
            </a:r>
            <a:r>
              <a:rPr lang="en-IN" dirty="0"/>
              <a:t>,*sum,*</a:t>
            </a:r>
            <a:r>
              <a:rPr lang="en-IN" dirty="0" err="1"/>
              <a:t>avg</a:t>
            </a:r>
            <a:r>
              <a:rPr lang="en-IN" dirty="0"/>
              <a:t>;</a:t>
            </a:r>
          </a:p>
          <a:p>
            <a:pPr marL="0" indent="0">
              <a:buNone/>
            </a:pPr>
            <a:r>
              <a:rPr lang="en-IN" dirty="0"/>
              <a:t>int size;</a:t>
            </a:r>
          </a:p>
          <a:p>
            <a:pPr marL="0" indent="0">
              <a:buNone/>
            </a:pPr>
            <a:r>
              <a:rPr lang="en-IN" dirty="0"/>
              <a:t>sum=new double;</a:t>
            </a:r>
          </a:p>
          <a:p>
            <a:pPr marL="0" indent="0">
              <a:buNone/>
            </a:pPr>
            <a:r>
              <a:rPr lang="en-IN" dirty="0" err="1"/>
              <a:t>avg</a:t>
            </a:r>
            <a:r>
              <a:rPr lang="en-IN" dirty="0"/>
              <a:t>=new double;</a:t>
            </a:r>
          </a:p>
          <a:p>
            <a:pPr marL="0" indent="0">
              <a:buNone/>
            </a:pPr>
            <a:r>
              <a:rPr lang="en-IN" dirty="0" err="1"/>
              <a:t>cout</a:t>
            </a:r>
            <a:r>
              <a:rPr lang="en-IN" dirty="0"/>
              <a:t>&lt;&lt;"\n Enter the size of double array:";</a:t>
            </a:r>
          </a:p>
          <a:p>
            <a:pPr marL="0" indent="0">
              <a:buNone/>
            </a:pPr>
            <a:r>
              <a:rPr lang="en-IN" dirty="0" err="1"/>
              <a:t>cin</a:t>
            </a:r>
            <a:r>
              <a:rPr lang="en-IN" dirty="0"/>
              <a:t>&gt;&gt;size;</a:t>
            </a:r>
          </a:p>
          <a:p>
            <a:pPr marL="0" indent="0">
              <a:buNone/>
            </a:pPr>
            <a:r>
              <a:rPr lang="en-IN" dirty="0" err="1"/>
              <a:t>cout</a:t>
            </a:r>
            <a:r>
              <a:rPr lang="en-IN" dirty="0"/>
              <a:t>&lt;&lt;"\n Creating an array of size"&lt;&lt;size;</a:t>
            </a:r>
          </a:p>
          <a:p>
            <a:pPr marL="0" indent="0">
              <a:buNone/>
            </a:pPr>
            <a:r>
              <a:rPr lang="en-IN" dirty="0" err="1"/>
              <a:t>arr</a:t>
            </a:r>
            <a:r>
              <a:rPr lang="en-IN" dirty="0"/>
              <a:t>=new double[size];</a:t>
            </a:r>
          </a:p>
          <a:p>
            <a:pPr marL="0" indent="0">
              <a:buNone/>
            </a:pPr>
            <a:r>
              <a:rPr lang="en-IN" dirty="0"/>
              <a:t>if(</a:t>
            </a:r>
            <a:r>
              <a:rPr lang="en-IN" dirty="0" err="1"/>
              <a:t>arr</a:t>
            </a:r>
            <a:r>
              <a:rPr lang="en-IN" dirty="0"/>
              <a:t>==NULL||sum==NULL||</a:t>
            </a:r>
            <a:r>
              <a:rPr lang="en-IN" dirty="0" err="1"/>
              <a:t>avg</a:t>
            </a:r>
            <a:r>
              <a:rPr lang="en-IN" dirty="0"/>
              <a:t>==NULL)</a:t>
            </a:r>
          </a:p>
          <a:p>
            <a:pPr marL="0" indent="0">
              <a:buNone/>
            </a:pPr>
            <a:r>
              <a:rPr lang="en-IN" dirty="0"/>
              <a:t>{</a:t>
            </a:r>
          </a:p>
          <a:p>
            <a:pPr marL="0" indent="0">
              <a:buNone/>
            </a:pPr>
            <a:r>
              <a:rPr lang="en-IN" dirty="0" err="1"/>
              <a:t>cout</a:t>
            </a:r>
            <a:r>
              <a:rPr lang="en-IN" dirty="0"/>
              <a:t>&lt;&lt;"\n Problem in memory allocation";</a:t>
            </a:r>
          </a:p>
          <a:p>
            <a:pPr marL="0" indent="0">
              <a:buNone/>
            </a:pPr>
            <a:r>
              <a:rPr lang="en-IN" dirty="0"/>
              <a:t>exit(1);</a:t>
            </a:r>
          </a:p>
          <a:p>
            <a:pPr marL="0" indent="0">
              <a:buNone/>
            </a:pPr>
            <a:r>
              <a:rPr lang="en-IN" dirty="0"/>
              <a:t>}</a:t>
            </a:r>
          </a:p>
          <a:p>
            <a:pPr marL="0" indent="0">
              <a:buNone/>
            </a:pPr>
            <a:r>
              <a:rPr lang="en-IN" dirty="0" err="1"/>
              <a:t>cout</a:t>
            </a:r>
            <a:r>
              <a:rPr lang="en-IN" dirty="0"/>
              <a:t>&lt;&lt;"\</a:t>
            </a:r>
            <a:r>
              <a:rPr lang="en-IN" dirty="0" err="1"/>
              <a:t>nEnter</a:t>
            </a:r>
            <a:r>
              <a:rPr lang="en-IN" dirty="0"/>
              <a:t> array elements:";</a:t>
            </a:r>
          </a:p>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err="1"/>
              <a:t>cin</a:t>
            </a:r>
            <a:r>
              <a:rPr lang="en-IN" dirty="0"/>
              <a:t>&gt;&gt;</a:t>
            </a:r>
            <a:r>
              <a:rPr lang="en-IN" dirty="0" err="1"/>
              <a:t>arr</a:t>
            </a:r>
            <a:r>
              <a:rPr lang="en-IN" dirty="0"/>
              <a:t>[</a:t>
            </a:r>
            <a:r>
              <a:rPr lang="en-IN" dirty="0" err="1"/>
              <a:t>i</a:t>
            </a:r>
            <a:r>
              <a:rPr lang="en-IN" dirty="0"/>
              <a:t>];</a:t>
            </a:r>
          </a:p>
          <a:p>
            <a:pPr marL="0" indent="0">
              <a:buNone/>
            </a:pPr>
            <a:r>
              <a:rPr lang="en-IN" dirty="0"/>
              <a:t>}</a:t>
            </a:r>
          </a:p>
        </p:txBody>
      </p:sp>
      <p:sp>
        <p:nvSpPr>
          <p:cNvPr id="4" name="Content Placeholder 3"/>
          <p:cNvSpPr>
            <a:spLocks noGrp="1"/>
          </p:cNvSpPr>
          <p:nvPr>
            <p:ph sz="half" idx="2"/>
          </p:nvPr>
        </p:nvSpPr>
        <p:spPr>
          <a:xfrm>
            <a:off x="4648200" y="838200"/>
            <a:ext cx="4038600" cy="5287963"/>
          </a:xfrm>
        </p:spPr>
        <p:txBody>
          <a:bodyPr>
            <a:normAutofit fontScale="47500" lnSpcReduction="20000"/>
          </a:bodyPr>
          <a:lstStyle/>
          <a:p>
            <a:pPr marL="0" indent="0">
              <a:buNone/>
            </a:pPr>
            <a:r>
              <a:rPr lang="en-IN" dirty="0"/>
              <a:t>for(</a:t>
            </a:r>
            <a:r>
              <a:rPr lang="en-IN" dirty="0" err="1"/>
              <a:t>int</a:t>
            </a:r>
            <a:r>
              <a:rPr lang="en-IN" dirty="0"/>
              <a:t> </a:t>
            </a:r>
            <a:r>
              <a:rPr lang="en-IN" dirty="0" err="1"/>
              <a:t>i</a:t>
            </a:r>
            <a:r>
              <a:rPr lang="en-IN" dirty="0"/>
              <a:t>=0;i&lt;</a:t>
            </a:r>
            <a:r>
              <a:rPr lang="en-IN" dirty="0" err="1"/>
              <a:t>size;i</a:t>
            </a:r>
            <a:r>
              <a:rPr lang="en-IN" dirty="0"/>
              <a:t>++)</a:t>
            </a:r>
          </a:p>
          <a:p>
            <a:pPr marL="0" indent="0">
              <a:buNone/>
            </a:pPr>
            <a:r>
              <a:rPr lang="en-IN" dirty="0"/>
              <a:t>{</a:t>
            </a:r>
          </a:p>
          <a:p>
            <a:pPr marL="0" indent="0">
              <a:buNone/>
            </a:pPr>
            <a:r>
              <a:rPr lang="en-IN" dirty="0"/>
              <a:t>*sum=*</a:t>
            </a:r>
            <a:r>
              <a:rPr lang="en-IN" dirty="0" err="1"/>
              <a:t>sum+arr</a:t>
            </a:r>
            <a:r>
              <a:rPr lang="en-IN" dirty="0"/>
              <a:t>[</a:t>
            </a:r>
            <a:r>
              <a:rPr lang="en-IN" dirty="0" err="1"/>
              <a:t>i</a:t>
            </a:r>
            <a:r>
              <a:rPr lang="en-IN" dirty="0"/>
              <a:t>];</a:t>
            </a:r>
          </a:p>
          <a:p>
            <a:pPr marL="0" indent="0">
              <a:buNone/>
            </a:pPr>
            <a:r>
              <a:rPr lang="en-IN" dirty="0"/>
              <a:t>}</a:t>
            </a:r>
          </a:p>
          <a:p>
            <a:pPr marL="0" indent="0">
              <a:buNone/>
            </a:pPr>
            <a:r>
              <a:rPr lang="en-IN" dirty="0" err="1"/>
              <a:t>cout</a:t>
            </a:r>
            <a:r>
              <a:rPr lang="en-IN" dirty="0"/>
              <a:t>&lt;&lt;"\n Sum of elements of array is:"&lt;&lt;*sum;</a:t>
            </a:r>
          </a:p>
          <a:p>
            <a:pPr marL="0" indent="0">
              <a:buNone/>
            </a:pPr>
            <a:r>
              <a:rPr lang="en-IN" dirty="0"/>
              <a:t>*</a:t>
            </a:r>
            <a:r>
              <a:rPr lang="en-IN" dirty="0" err="1"/>
              <a:t>avg</a:t>
            </a:r>
            <a:r>
              <a:rPr lang="en-IN" dirty="0"/>
              <a:t>=*sum/size;</a:t>
            </a:r>
          </a:p>
          <a:p>
            <a:pPr marL="0" indent="0">
              <a:buNone/>
            </a:pPr>
            <a:r>
              <a:rPr lang="en-IN" dirty="0" err="1"/>
              <a:t>cout</a:t>
            </a:r>
            <a:r>
              <a:rPr lang="en-IN" dirty="0"/>
              <a:t>&lt;&lt;"\n Average of array elements is:"&lt;&lt;*</a:t>
            </a:r>
            <a:r>
              <a:rPr lang="en-IN" dirty="0" err="1"/>
              <a:t>avg</a:t>
            </a:r>
            <a:r>
              <a:rPr lang="en-IN" dirty="0"/>
              <a:t>;</a:t>
            </a:r>
          </a:p>
          <a:p>
            <a:pPr marL="0" indent="0">
              <a:buNone/>
            </a:pPr>
            <a:r>
              <a:rPr lang="en-IN" dirty="0"/>
              <a:t>delete []</a:t>
            </a:r>
            <a:r>
              <a:rPr lang="en-IN" dirty="0" err="1"/>
              <a:t>arr</a:t>
            </a:r>
            <a:r>
              <a:rPr lang="en-IN" dirty="0"/>
              <a:t>;</a:t>
            </a:r>
          </a:p>
          <a:p>
            <a:pPr marL="0" indent="0">
              <a:buNone/>
            </a:pPr>
            <a:r>
              <a:rPr lang="en-IN" dirty="0"/>
              <a:t>delete sum;</a:t>
            </a:r>
          </a:p>
          <a:p>
            <a:pPr marL="0" indent="0">
              <a:buNone/>
            </a:pPr>
            <a:r>
              <a:rPr lang="en-IN" dirty="0"/>
              <a:t>delete </a:t>
            </a:r>
            <a:r>
              <a:rPr lang="en-IN" dirty="0" err="1"/>
              <a:t>avg</a:t>
            </a:r>
            <a:r>
              <a:rPr lang="en-IN" dirty="0"/>
              <a:t>;</a:t>
            </a:r>
          </a:p>
          <a:p>
            <a:pPr marL="0" indent="0">
              <a:buNone/>
            </a:pPr>
            <a:r>
              <a:rPr lang="en-IN" dirty="0"/>
              <a:t>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405338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IN" sz="1800" dirty="0"/>
              <a:t>Program to find the sum of array elements using DMA</a:t>
            </a:r>
          </a:p>
        </p:txBody>
      </p:sp>
      <p:sp>
        <p:nvSpPr>
          <p:cNvPr id="3" name="Content Placeholder 2"/>
          <p:cNvSpPr>
            <a:spLocks noGrp="1"/>
          </p:cNvSpPr>
          <p:nvPr>
            <p:ph sz="half" idx="1"/>
          </p:nvPr>
        </p:nvSpPr>
        <p:spPr>
          <a:xfrm>
            <a:off x="457200" y="762000"/>
            <a:ext cx="4038600" cy="6096000"/>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#include&lt;</a:t>
            </a:r>
            <a:r>
              <a:rPr lang="en-IN" sz="1400" dirty="0" err="1"/>
              <a:t>stdlib.h</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int main()</a:t>
            </a:r>
          </a:p>
          <a:p>
            <a:pPr marL="0" indent="0">
              <a:buNone/>
            </a:pPr>
            <a:r>
              <a:rPr lang="en-IN" sz="1400" dirty="0"/>
              <a:t>{</a:t>
            </a:r>
          </a:p>
          <a:p>
            <a:pPr marL="0" indent="0">
              <a:buNone/>
            </a:pPr>
            <a:r>
              <a:rPr lang="en-IN" sz="1400" dirty="0"/>
              <a:t>int *</a:t>
            </a:r>
            <a:r>
              <a:rPr lang="en-IN" sz="1400" dirty="0" err="1"/>
              <a:t>arr,sum</a:t>
            </a:r>
            <a:r>
              <a:rPr lang="en-IN" sz="1400" dirty="0"/>
              <a:t>=0;</a:t>
            </a:r>
          </a:p>
          <a:p>
            <a:pPr marL="0" indent="0">
              <a:buNone/>
            </a:pPr>
            <a:r>
              <a:rPr lang="en-IN" sz="1400" dirty="0"/>
              <a:t>int size;</a:t>
            </a:r>
          </a:p>
          <a:p>
            <a:pPr marL="0" indent="0">
              <a:buNone/>
            </a:pPr>
            <a:r>
              <a:rPr lang="en-IN" sz="1400" dirty="0" err="1"/>
              <a:t>cout</a:t>
            </a:r>
            <a:r>
              <a:rPr lang="en-IN" sz="1400" dirty="0"/>
              <a:t>&lt;&lt;"\n Enter the size of integer array:";</a:t>
            </a:r>
          </a:p>
          <a:p>
            <a:pPr marL="0" indent="0">
              <a:buNone/>
            </a:pPr>
            <a:r>
              <a:rPr lang="en-IN" sz="1400" dirty="0" err="1"/>
              <a:t>cin</a:t>
            </a:r>
            <a:r>
              <a:rPr lang="en-IN" sz="1400" dirty="0"/>
              <a:t>&gt;&gt;size;</a:t>
            </a:r>
          </a:p>
          <a:p>
            <a:pPr marL="0" indent="0">
              <a:buNone/>
            </a:pPr>
            <a:r>
              <a:rPr lang="en-IN" sz="1400" dirty="0" err="1"/>
              <a:t>cout</a:t>
            </a:r>
            <a:r>
              <a:rPr lang="en-IN" sz="1400" dirty="0"/>
              <a:t>&lt;&lt;"\n Creating an array of size"&lt;&lt;size;</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if(</a:t>
            </a:r>
            <a:r>
              <a:rPr lang="en-IN" sz="1400" dirty="0" err="1"/>
              <a:t>arr</a:t>
            </a:r>
            <a:r>
              <a:rPr lang="en-IN" sz="1400" dirty="0"/>
              <a:t>==NULL)</a:t>
            </a:r>
          </a:p>
          <a:p>
            <a:pPr marL="0" indent="0">
              <a:buNone/>
            </a:pPr>
            <a:r>
              <a:rPr lang="en-IN" sz="1400" dirty="0"/>
              <a:t>{</a:t>
            </a:r>
          </a:p>
          <a:p>
            <a:pPr marL="0" indent="0">
              <a:buNone/>
            </a:pPr>
            <a:r>
              <a:rPr lang="en-IN" sz="1400" dirty="0" err="1"/>
              <a:t>cout</a:t>
            </a:r>
            <a:r>
              <a:rPr lang="en-IN" sz="1400" dirty="0"/>
              <a:t>&lt;&lt;"\n Problem in memory allocation";</a:t>
            </a:r>
          </a:p>
          <a:p>
            <a:pPr marL="0" indent="0">
              <a:buNone/>
            </a:pPr>
            <a:r>
              <a:rPr lang="en-IN" sz="1400" dirty="0"/>
              <a:t>exit(1);</a:t>
            </a:r>
          </a:p>
          <a:p>
            <a:pPr marL="0" indent="0">
              <a:buNone/>
            </a:pPr>
            <a:r>
              <a:rPr lang="en-IN" sz="1400" dirty="0"/>
              <a:t>}</a:t>
            </a:r>
          </a:p>
          <a:p>
            <a:pPr marL="0" indent="0">
              <a:buNone/>
            </a:pPr>
            <a:r>
              <a:rPr lang="en-IN" sz="1400" dirty="0" err="1"/>
              <a:t>cout</a:t>
            </a:r>
            <a:r>
              <a:rPr lang="en-IN" sz="1400" dirty="0"/>
              <a:t>&lt;&lt;"\</a:t>
            </a:r>
            <a:r>
              <a:rPr lang="en-IN" sz="1400" dirty="0" err="1"/>
              <a:t>nEnter</a:t>
            </a:r>
            <a:r>
              <a:rPr lang="en-IN" sz="1400" dirty="0"/>
              <a:t> array elements:";</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r>
              <a:rPr lang="en-IN" sz="1400" dirty="0" err="1"/>
              <a:t>cin</a:t>
            </a:r>
            <a:r>
              <a:rPr lang="en-IN" sz="1400" dirty="0"/>
              <a:t>&gt;&gt;*(</a:t>
            </a:r>
            <a:r>
              <a:rPr lang="en-IN" sz="1400" dirty="0" err="1"/>
              <a:t>arr+i</a:t>
            </a:r>
            <a:r>
              <a:rPr lang="en-IN" sz="1400" dirty="0"/>
              <a:t>);//Possible to take input using Pointer to array</a:t>
            </a:r>
          </a:p>
          <a:p>
            <a:pPr marL="0" indent="0">
              <a:buNone/>
            </a:pPr>
            <a:r>
              <a:rPr lang="en-IN" sz="1400" dirty="0"/>
              <a:t>//</a:t>
            </a:r>
            <a:r>
              <a:rPr lang="en-IN" sz="1400" dirty="0" err="1"/>
              <a:t>cin</a:t>
            </a:r>
            <a:r>
              <a:rPr lang="en-IN" sz="1400" dirty="0"/>
              <a:t>&gt;&gt;*(</a:t>
            </a:r>
            <a:r>
              <a:rPr lang="en-IN" sz="1400" dirty="0" err="1"/>
              <a:t>i+arr</a:t>
            </a:r>
            <a:r>
              <a:rPr lang="en-IN" sz="1400" dirty="0"/>
              <a:t>);</a:t>
            </a:r>
          </a:p>
          <a:p>
            <a:pPr marL="0" indent="0">
              <a:buNone/>
            </a:pPr>
            <a:r>
              <a:rPr lang="en-IN" sz="1400" dirty="0"/>
              <a:t>}</a:t>
            </a:r>
          </a:p>
        </p:txBody>
      </p:sp>
      <p:sp>
        <p:nvSpPr>
          <p:cNvPr id="4" name="Content Placeholder 3"/>
          <p:cNvSpPr>
            <a:spLocks noGrp="1"/>
          </p:cNvSpPr>
          <p:nvPr>
            <p:ph sz="half" idx="2"/>
          </p:nvPr>
        </p:nvSpPr>
        <p:spPr>
          <a:xfrm>
            <a:off x="4648200" y="762000"/>
            <a:ext cx="4038600" cy="5364163"/>
          </a:xfrm>
        </p:spPr>
        <p:txBody>
          <a:bodyPr>
            <a:normAutofit/>
          </a:bodyPr>
          <a:lstStyle/>
          <a:p>
            <a:pPr marL="0" indent="0">
              <a:buNone/>
            </a:pPr>
            <a:r>
              <a:rPr lang="en-IN" sz="2000" dirty="0"/>
              <a:t>for(</a:t>
            </a:r>
            <a:r>
              <a:rPr lang="en-IN" sz="2000" dirty="0" err="1"/>
              <a:t>int</a:t>
            </a:r>
            <a:r>
              <a:rPr lang="en-IN" sz="2000" dirty="0"/>
              <a:t> </a:t>
            </a:r>
            <a:r>
              <a:rPr lang="en-IN" sz="2000" dirty="0" err="1"/>
              <a:t>i</a:t>
            </a:r>
            <a:r>
              <a:rPr lang="en-IN" sz="2000" dirty="0"/>
              <a:t>=0;i&lt;</a:t>
            </a:r>
            <a:r>
              <a:rPr lang="en-IN" sz="2000" dirty="0" err="1"/>
              <a:t>size;i</a:t>
            </a:r>
            <a:r>
              <a:rPr lang="en-IN" sz="2000" dirty="0"/>
              <a:t>++)</a:t>
            </a:r>
          </a:p>
          <a:p>
            <a:pPr marL="0" indent="0">
              <a:buNone/>
            </a:pPr>
            <a:r>
              <a:rPr lang="en-IN" sz="2000" dirty="0"/>
              <a:t>{</a:t>
            </a:r>
          </a:p>
          <a:p>
            <a:pPr marL="0" indent="0">
              <a:buNone/>
            </a:pPr>
            <a:r>
              <a:rPr lang="en-IN" sz="2000" dirty="0"/>
              <a:t>sum=</a:t>
            </a:r>
            <a:r>
              <a:rPr lang="en-IN" sz="2000" dirty="0" err="1"/>
              <a:t>sum+arr</a:t>
            </a:r>
            <a:r>
              <a:rPr lang="en-IN" sz="2000" dirty="0"/>
              <a:t>[</a:t>
            </a:r>
            <a:r>
              <a:rPr lang="en-IN" sz="2000" dirty="0" err="1"/>
              <a:t>i</a:t>
            </a:r>
            <a:r>
              <a:rPr lang="en-IN" sz="2000" dirty="0"/>
              <a:t>];</a:t>
            </a:r>
          </a:p>
          <a:p>
            <a:pPr marL="0" indent="0">
              <a:buNone/>
            </a:pPr>
            <a:r>
              <a:rPr lang="en-IN" sz="2000" dirty="0"/>
              <a:t>//sum=sum+*(</a:t>
            </a:r>
            <a:r>
              <a:rPr lang="en-IN" sz="2000" dirty="0" err="1"/>
              <a:t>arr+i</a:t>
            </a:r>
            <a:r>
              <a:rPr lang="en-IN" sz="2000" dirty="0"/>
              <a:t>);//Possible to use pointer to array for sum</a:t>
            </a:r>
          </a:p>
          <a:p>
            <a:pPr marL="0" indent="0">
              <a:buNone/>
            </a:pPr>
            <a:r>
              <a:rPr lang="en-IN" sz="2000" dirty="0"/>
              <a:t>}</a:t>
            </a:r>
          </a:p>
          <a:p>
            <a:pPr marL="0" indent="0">
              <a:buNone/>
            </a:pPr>
            <a:r>
              <a:rPr lang="en-IN" sz="2000" dirty="0" err="1"/>
              <a:t>cout</a:t>
            </a:r>
            <a:r>
              <a:rPr lang="en-IN" sz="2000" dirty="0"/>
              <a:t>&lt;&lt;"\n Sum of elements of array is:"&lt;&lt;sum;</a:t>
            </a:r>
          </a:p>
          <a:p>
            <a:pPr marL="0" indent="0">
              <a:buNone/>
            </a:pPr>
            <a:r>
              <a:rPr lang="en-IN" sz="2000" dirty="0"/>
              <a:t>delete []</a:t>
            </a:r>
            <a:r>
              <a:rPr lang="en-IN" sz="2000" dirty="0" err="1"/>
              <a:t>arr</a:t>
            </a:r>
            <a:r>
              <a:rPr lang="en-IN" sz="2000" dirty="0"/>
              <a:t>;</a:t>
            </a:r>
          </a:p>
          <a:p>
            <a:pPr marL="0" indent="0">
              <a:buNone/>
            </a:pPr>
            <a:r>
              <a:rPr lang="en-IN" sz="2000" dirty="0"/>
              <a:t>return 0;</a:t>
            </a:r>
          </a:p>
          <a:p>
            <a:pPr marL="0" indent="0">
              <a:buNone/>
            </a:pPr>
            <a:r>
              <a:rPr lang="en-IN" sz="2000" dirty="0"/>
              <a:t>}</a:t>
            </a:r>
          </a:p>
          <a:p>
            <a:endParaRPr lang="en-IN" dirty="0"/>
          </a:p>
        </p:txBody>
      </p:sp>
    </p:spTree>
    <p:extLst>
      <p:ext uri="{BB962C8B-B14F-4D97-AF65-F5344CB8AC3E}">
        <p14:creationId xmlns:p14="http://schemas.microsoft.com/office/powerpoint/2010/main" val="1838450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40866B21-18B5-48D1-9A1D-EE14B20A6E1A}" type="slidenum">
              <a:rPr lang="en-US"/>
              <a:pPr>
                <a:defRPr/>
              </a:pPr>
              <a:t>16</a:t>
            </a:fld>
            <a:endParaRPr lang="en-US"/>
          </a:p>
        </p:txBody>
      </p:sp>
      <p:sp>
        <p:nvSpPr>
          <p:cNvPr id="4915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a:t>    Memory leak</a:t>
            </a:r>
          </a:p>
        </p:txBody>
      </p:sp>
      <p:sp>
        <p:nvSpPr>
          <p:cNvPr id="150531" name="Rectangle 3"/>
          <p:cNvSpPr>
            <a:spLocks noGrp="1" noChangeArrowheads="1"/>
          </p:cNvSpPr>
          <p:nvPr>
            <p:ph idx="4294967295"/>
          </p:nvPr>
        </p:nvSpPr>
        <p:spPr>
          <a:xfrm>
            <a:off x="0" y="990600"/>
            <a:ext cx="9067800" cy="5486400"/>
          </a:xfrm>
        </p:spPr>
        <p:txBody>
          <a:bodyPr>
            <a:normAutofit lnSpcReduction="10000"/>
          </a:bodyPr>
          <a:lstStyle/>
          <a:p>
            <a:pPr algn="just" eaLnBrk="1" hangingPunct="1"/>
            <a:r>
              <a:rPr lang="en-US" sz="2400" dirty="0"/>
              <a:t>When a programmer allocates memory dynamically(either with the help of new/ </a:t>
            </a:r>
            <a:r>
              <a:rPr lang="en-US" sz="2400" dirty="0" err="1"/>
              <a:t>malloc</a:t>
            </a:r>
            <a:r>
              <a:rPr lang="en-US" sz="2400" dirty="0"/>
              <a:t>()/</a:t>
            </a:r>
            <a:r>
              <a:rPr lang="en-US" sz="2400" dirty="0" err="1"/>
              <a:t>calloc</a:t>
            </a:r>
            <a:r>
              <a:rPr lang="en-US" sz="2400" dirty="0"/>
              <a:t>()/</a:t>
            </a:r>
            <a:r>
              <a:rPr lang="en-US" sz="2400" dirty="0" err="1"/>
              <a:t>realloc</a:t>
            </a:r>
            <a:r>
              <a:rPr lang="en-US" sz="2400" dirty="0"/>
              <a:t>()) but forgets to de-allocate it using delete/delete[]/ or free(), then memory leak situation may arise</a:t>
            </a:r>
          </a:p>
          <a:p>
            <a:pPr algn="just" eaLnBrk="1" hangingPunct="1"/>
            <a:r>
              <a:rPr lang="en-US" sz="2400" dirty="0"/>
              <a:t>In this situation, system will assume memory is still under usage, although memory is no longer required, but as, it has not been deleted/ or de-allocated explicitly, it will be unnecessarily under usage</a:t>
            </a:r>
          </a:p>
          <a:p>
            <a:pPr algn="just" eaLnBrk="1" hangingPunct="1"/>
            <a:r>
              <a:rPr lang="en-US" sz="2400" dirty="0"/>
              <a:t>If it is keep on happening in the program, i.e. memory is allocated but not de-allocated, then at one time, system may run out of memory and lot of problems may arise[ Like: System crash]</a:t>
            </a:r>
          </a:p>
          <a:p>
            <a:pPr algn="just" eaLnBrk="1" hangingPunct="1"/>
            <a:r>
              <a:rPr lang="en-US" sz="2400" dirty="0"/>
              <a:t>Solution: Always de-allocate /or delete the memory using delete operator if allocated through new/ or using free() function if allocated through </a:t>
            </a:r>
            <a:r>
              <a:rPr lang="en-US" sz="2400" dirty="0" err="1"/>
              <a:t>malloc</a:t>
            </a:r>
            <a:r>
              <a:rPr lang="en-US" sz="2400" dirty="0"/>
              <a:t>()/</a:t>
            </a:r>
            <a:r>
              <a:rPr lang="en-US" sz="2400" dirty="0" err="1"/>
              <a:t>calloc</a:t>
            </a:r>
            <a:r>
              <a:rPr lang="en-US" sz="2400" dirty="0"/>
              <a:t>(), once the task of using that memory is completed.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 calcmode="lin" valueType="num">
                                      <p:cBhvr additive="base">
                                        <p:cTn id="7" dur="500" fill="hold"/>
                                        <p:tgtEl>
                                          <p:spTgt spid="150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0531">
                                            <p:txEl>
                                              <p:pRg st="1" end="1"/>
                                            </p:txEl>
                                          </p:spTgt>
                                        </p:tgtEl>
                                        <p:attrNameLst>
                                          <p:attrName>style.visibility</p:attrName>
                                        </p:attrNameLst>
                                      </p:cBhvr>
                                      <p:to>
                                        <p:strVal val="visible"/>
                                      </p:to>
                                    </p:set>
                                    <p:anim calcmode="lin" valueType="num">
                                      <p:cBhvr additive="base">
                                        <p:cTn id="13" dur="500" fill="hold"/>
                                        <p:tgtEl>
                                          <p:spTgt spid="150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0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1">
                                            <p:txEl>
                                              <p:pRg st="2" end="2"/>
                                            </p:txEl>
                                          </p:spTgt>
                                        </p:tgtEl>
                                        <p:attrNameLst>
                                          <p:attrName>style.visibility</p:attrName>
                                        </p:attrNameLst>
                                      </p:cBhvr>
                                      <p:to>
                                        <p:strVal val="visible"/>
                                      </p:to>
                                    </p:set>
                                    <p:anim calcmode="lin" valueType="num">
                                      <p:cBhvr additive="base">
                                        <p:cTn id="19" dur="500" fill="hold"/>
                                        <p:tgtEl>
                                          <p:spTgt spid="150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1">
                                            <p:txEl>
                                              <p:pRg st="3" end="3"/>
                                            </p:txEl>
                                          </p:spTgt>
                                        </p:tgtEl>
                                        <p:attrNameLst>
                                          <p:attrName>style.visibility</p:attrName>
                                        </p:attrNameLst>
                                      </p:cBhvr>
                                      <p:to>
                                        <p:strVal val="visible"/>
                                      </p:to>
                                    </p:set>
                                    <p:anim calcmode="lin" valueType="num">
                                      <p:cBhvr additive="base">
                                        <p:cTn id="25" dur="500" fill="hold"/>
                                        <p:tgtEl>
                                          <p:spTgt spid="150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15962"/>
          </a:xfrm>
        </p:spPr>
        <p:txBody>
          <a:bodyPr>
            <a:normAutofit fontScale="90000"/>
          </a:bodyPr>
          <a:lstStyle/>
          <a:p>
            <a:r>
              <a:rPr lang="en-IN" dirty="0"/>
              <a:t>Memory leak-Example</a:t>
            </a:r>
          </a:p>
        </p:txBody>
      </p:sp>
      <p:sp>
        <p:nvSpPr>
          <p:cNvPr id="5" name="Content Placeholder 4"/>
          <p:cNvSpPr>
            <a:spLocks noGrp="1"/>
          </p:cNvSpPr>
          <p:nvPr>
            <p:ph idx="1"/>
          </p:nvPr>
        </p:nvSpPr>
        <p:spPr>
          <a:xfrm>
            <a:off x="457200" y="990600"/>
            <a:ext cx="8229600" cy="51355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//Memory has been allocated at run time but not de-allocated, so this function can lead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4256623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leak-Solution </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0" indent="0">
              <a:buNone/>
            </a:pPr>
            <a:r>
              <a:rPr lang="en-IN" dirty="0"/>
              <a:t>// Program with memory leak</a:t>
            </a:r>
          </a:p>
          <a:p>
            <a:pPr marL="0" indent="0">
              <a:buNone/>
            </a:pPr>
            <a:r>
              <a:rPr lang="en-IN" dirty="0"/>
              <a:t>#include &lt;</a:t>
            </a:r>
            <a:r>
              <a:rPr lang="en-IN" dirty="0" err="1"/>
              <a:t>iostream</a:t>
            </a:r>
            <a:r>
              <a:rPr lang="en-IN" dirty="0"/>
              <a:t>&gt;</a:t>
            </a:r>
          </a:p>
          <a:p>
            <a:pPr marL="0" indent="0">
              <a:buNone/>
            </a:pPr>
            <a:r>
              <a:rPr lang="en-IN" dirty="0"/>
              <a:t>using namespace </a:t>
            </a:r>
            <a:r>
              <a:rPr lang="en-IN" dirty="0" err="1"/>
              <a:t>std</a:t>
            </a:r>
            <a:r>
              <a:rPr lang="en-IN" dirty="0"/>
              <a:t>;</a:t>
            </a:r>
          </a:p>
          <a:p>
            <a:pPr marL="0" indent="0">
              <a:buNone/>
            </a:pPr>
            <a:r>
              <a:rPr lang="en-IN" dirty="0"/>
              <a:t>// function with memory leak</a:t>
            </a:r>
          </a:p>
          <a:p>
            <a:pPr marL="0" indent="0">
              <a:buNone/>
            </a:pPr>
            <a:r>
              <a:rPr lang="en-IN" dirty="0"/>
              <a:t>void </a:t>
            </a:r>
            <a:r>
              <a:rPr lang="en-IN" dirty="0" err="1"/>
              <a:t>mem_leak</a:t>
            </a:r>
            <a:r>
              <a:rPr lang="en-IN" dirty="0"/>
              <a:t>()</a:t>
            </a:r>
          </a:p>
          <a:p>
            <a:pPr marL="0" indent="0">
              <a:buNone/>
            </a:pPr>
            <a:r>
              <a:rPr lang="en-IN" dirty="0"/>
              <a:t>{</a:t>
            </a:r>
          </a:p>
          <a:p>
            <a:pPr marL="0" indent="0">
              <a:buNone/>
            </a:pPr>
            <a:r>
              <a:rPr lang="en-IN" dirty="0"/>
              <a:t>	int* </a:t>
            </a:r>
            <a:r>
              <a:rPr lang="en-IN" dirty="0" err="1"/>
              <a:t>ptr</a:t>
            </a:r>
            <a:r>
              <a:rPr lang="en-IN" dirty="0"/>
              <a:t> = new int[10];</a:t>
            </a:r>
          </a:p>
          <a:p>
            <a:pPr marL="0" indent="0">
              <a:buNone/>
            </a:pPr>
            <a:r>
              <a:rPr lang="en-IN" dirty="0"/>
              <a:t>               delete [] </a:t>
            </a:r>
            <a:r>
              <a:rPr lang="en-IN" dirty="0" err="1"/>
              <a:t>ptr</a:t>
            </a:r>
            <a:r>
              <a:rPr lang="en-IN" dirty="0"/>
              <a:t>; //Solution to memory leak</a:t>
            </a:r>
          </a:p>
          <a:p>
            <a:pPr marL="0" indent="0">
              <a:buNone/>
            </a:pPr>
            <a:r>
              <a:rPr lang="en-IN" dirty="0"/>
              <a:t>}</a:t>
            </a:r>
          </a:p>
          <a:p>
            <a:pPr marL="0" indent="0">
              <a:buNone/>
            </a:pPr>
            <a:r>
              <a:rPr lang="en-IN" dirty="0"/>
              <a:t>int main()</a:t>
            </a:r>
          </a:p>
          <a:p>
            <a:pPr marL="0" indent="0">
              <a:buNone/>
            </a:pPr>
            <a:r>
              <a:rPr lang="en-IN" dirty="0"/>
              <a:t>{</a:t>
            </a:r>
          </a:p>
          <a:p>
            <a:pPr marL="0" indent="0">
              <a:buNone/>
            </a:pPr>
            <a:r>
              <a:rPr lang="en-IN" dirty="0"/>
              <a:t>	</a:t>
            </a:r>
            <a:r>
              <a:rPr lang="en-IN" dirty="0" err="1"/>
              <a:t>mem_leak</a:t>
            </a:r>
            <a:r>
              <a:rPr lang="en-IN" dirty="0"/>
              <a:t>();</a:t>
            </a:r>
          </a:p>
          <a:p>
            <a:pPr marL="0" indent="0">
              <a:buNone/>
            </a:pPr>
            <a:r>
              <a:rPr lang="en-IN" dirty="0"/>
              <a:t>	return 0;</a:t>
            </a:r>
          </a:p>
          <a:p>
            <a:pPr marL="0" indent="0">
              <a:buNone/>
            </a:pPr>
            <a:r>
              <a:rPr lang="en-IN" dirty="0"/>
              <a:t>}</a:t>
            </a:r>
          </a:p>
          <a:p>
            <a:endParaRPr lang="en-IN" dirty="0"/>
          </a:p>
          <a:p>
            <a:endParaRPr lang="en-IN" dirty="0"/>
          </a:p>
        </p:txBody>
      </p:sp>
    </p:spTree>
    <p:extLst>
      <p:ext uri="{BB962C8B-B14F-4D97-AF65-F5344CB8AC3E}">
        <p14:creationId xmlns:p14="http://schemas.microsoft.com/office/powerpoint/2010/main" val="53137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162800" cy="152400"/>
          </a:xfrm>
        </p:spPr>
        <p:txBody>
          <a:bodyPr>
            <a:noAutofit/>
          </a:bodyPr>
          <a:lstStyle/>
          <a:p>
            <a:r>
              <a:rPr lang="en-IN" sz="2800" dirty="0"/>
              <a:t>Dynamic memory allocation inside a class-Program Example</a:t>
            </a:r>
          </a:p>
        </p:txBody>
      </p:sp>
      <p:sp>
        <p:nvSpPr>
          <p:cNvPr id="3" name="Content Placeholder 2"/>
          <p:cNvSpPr>
            <a:spLocks noGrp="1"/>
          </p:cNvSpPr>
          <p:nvPr>
            <p:ph sz="half" idx="1"/>
          </p:nvPr>
        </p:nvSpPr>
        <p:spPr>
          <a:xfrm>
            <a:off x="479946" y="536812"/>
            <a:ext cx="4038600" cy="6473588"/>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Array</a:t>
            </a:r>
          </a:p>
          <a:p>
            <a:pPr marL="0" indent="0">
              <a:buNone/>
            </a:pPr>
            <a:r>
              <a:rPr lang="en-IN" sz="1400" dirty="0"/>
              <a:t>{</a:t>
            </a:r>
          </a:p>
          <a:p>
            <a:pPr marL="0" indent="0">
              <a:buNone/>
            </a:pPr>
            <a:r>
              <a:rPr lang="en-IN" sz="1400" dirty="0"/>
              <a:t>int *</a:t>
            </a:r>
            <a:r>
              <a:rPr lang="en-IN" sz="1400" dirty="0" err="1"/>
              <a:t>arr</a:t>
            </a:r>
            <a:r>
              <a:rPr lang="en-IN" sz="1400" dirty="0"/>
              <a:t>;</a:t>
            </a:r>
          </a:p>
          <a:p>
            <a:pPr marL="0" indent="0">
              <a:buNone/>
            </a:pPr>
            <a:r>
              <a:rPr lang="en-IN" sz="1400" dirty="0"/>
              <a:t>int size;</a:t>
            </a:r>
          </a:p>
          <a:p>
            <a:pPr marL="0" indent="0">
              <a:buNone/>
            </a:pPr>
            <a:r>
              <a:rPr lang="en-IN" sz="1400" dirty="0"/>
              <a:t>public:</a:t>
            </a:r>
          </a:p>
          <a:p>
            <a:pPr marL="0" indent="0">
              <a:buNone/>
            </a:pPr>
            <a:r>
              <a:rPr lang="en-IN" sz="1400" dirty="0"/>
              <a:t>void </a:t>
            </a:r>
            <a:r>
              <a:rPr lang="en-IN" sz="1400" dirty="0" err="1"/>
              <a:t>get_data</a:t>
            </a:r>
            <a:r>
              <a:rPr lang="en-IN" sz="1400" dirty="0"/>
              <a:t>(</a:t>
            </a:r>
            <a:r>
              <a:rPr lang="en-IN" sz="1400" dirty="0" err="1"/>
              <a:t>int</a:t>
            </a:r>
            <a:r>
              <a:rPr lang="en-IN" sz="1400" dirty="0"/>
              <a:t> n)</a:t>
            </a:r>
          </a:p>
          <a:p>
            <a:pPr marL="0" indent="0">
              <a:buNone/>
            </a:pPr>
            <a:r>
              <a:rPr lang="en-IN" sz="1400" dirty="0"/>
              <a:t>{</a:t>
            </a:r>
          </a:p>
          <a:p>
            <a:pPr marL="0" indent="0">
              <a:buNone/>
            </a:pPr>
            <a:r>
              <a:rPr lang="en-IN" sz="1400" dirty="0"/>
              <a:t>size=n;</a:t>
            </a:r>
          </a:p>
          <a:p>
            <a:pPr marL="0" indent="0">
              <a:buNone/>
            </a:pPr>
            <a:r>
              <a:rPr lang="en-IN" sz="1400" dirty="0" err="1"/>
              <a:t>arr</a:t>
            </a:r>
            <a:r>
              <a:rPr lang="en-IN" sz="1400" dirty="0"/>
              <a:t>=new </a:t>
            </a:r>
            <a:r>
              <a:rPr lang="en-IN" sz="1400" dirty="0" err="1"/>
              <a:t>int</a:t>
            </a:r>
            <a:r>
              <a:rPr lang="en-IN" sz="1400" dirty="0"/>
              <a:t>[size];</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err="1"/>
              <a:t>cin</a:t>
            </a:r>
            <a:r>
              <a:rPr lang="en-IN" sz="1400" dirty="0"/>
              <a:t>&gt;&gt;</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a:t>
            </a:r>
          </a:p>
          <a:p>
            <a:pPr marL="0" indent="0">
              <a:buNone/>
            </a:pPr>
            <a:r>
              <a:rPr lang="en-IN" sz="1400" dirty="0"/>
              <a:t>int </a:t>
            </a:r>
            <a:r>
              <a:rPr lang="en-IN" sz="1400" dirty="0" err="1"/>
              <a:t>get_sum</a:t>
            </a:r>
            <a:r>
              <a:rPr lang="en-IN" sz="1400" dirty="0"/>
              <a:t>()</a:t>
            </a:r>
          </a:p>
          <a:p>
            <a:pPr marL="0" indent="0">
              <a:buNone/>
            </a:pPr>
            <a:r>
              <a:rPr lang="en-IN" sz="1400" dirty="0"/>
              <a:t>{</a:t>
            </a:r>
          </a:p>
          <a:p>
            <a:pPr marL="0" indent="0">
              <a:buNone/>
            </a:pPr>
            <a:r>
              <a:rPr lang="en-IN" sz="1400" dirty="0"/>
              <a:t>int sum=0;</a:t>
            </a:r>
          </a:p>
          <a:p>
            <a:pPr marL="0" indent="0">
              <a:buNone/>
            </a:pPr>
            <a:r>
              <a:rPr lang="en-IN" sz="1400" dirty="0"/>
              <a:t>for(</a:t>
            </a:r>
            <a:r>
              <a:rPr lang="en-IN" sz="1400" dirty="0" err="1"/>
              <a:t>int</a:t>
            </a:r>
            <a:r>
              <a:rPr lang="en-IN" sz="1400" dirty="0"/>
              <a:t> </a:t>
            </a:r>
            <a:r>
              <a:rPr lang="en-IN" sz="1400" dirty="0" err="1"/>
              <a:t>i</a:t>
            </a:r>
            <a:r>
              <a:rPr lang="en-IN" sz="1400" dirty="0"/>
              <a:t>=0;i&lt;</a:t>
            </a:r>
            <a:r>
              <a:rPr lang="en-IN" sz="1400" dirty="0" err="1"/>
              <a:t>size;i</a:t>
            </a:r>
            <a:r>
              <a:rPr lang="en-IN" sz="1400" dirty="0"/>
              <a:t>++)</a:t>
            </a:r>
          </a:p>
          <a:p>
            <a:pPr marL="0" indent="0">
              <a:buNone/>
            </a:pPr>
            <a:r>
              <a:rPr lang="en-IN" sz="1400" dirty="0"/>
              <a:t>{</a:t>
            </a:r>
          </a:p>
          <a:p>
            <a:pPr marL="0" indent="0">
              <a:buNone/>
            </a:pPr>
            <a:r>
              <a:rPr lang="en-IN" sz="1400" dirty="0"/>
              <a:t>sum+=</a:t>
            </a:r>
            <a:r>
              <a:rPr lang="en-IN" sz="1400" dirty="0" err="1"/>
              <a:t>arr</a:t>
            </a:r>
            <a:r>
              <a:rPr lang="en-IN" sz="1400" dirty="0"/>
              <a:t>[</a:t>
            </a:r>
            <a:r>
              <a:rPr lang="en-IN" sz="1400" dirty="0" err="1"/>
              <a:t>i</a:t>
            </a:r>
            <a:r>
              <a:rPr lang="en-IN" sz="1400" dirty="0"/>
              <a:t>];</a:t>
            </a:r>
          </a:p>
          <a:p>
            <a:pPr marL="0" indent="0">
              <a:buNone/>
            </a:pPr>
            <a:r>
              <a:rPr lang="en-IN" sz="1400" dirty="0"/>
              <a:t>}</a:t>
            </a:r>
          </a:p>
          <a:p>
            <a:pPr marL="0" indent="0">
              <a:buNone/>
            </a:pPr>
            <a:r>
              <a:rPr lang="en-IN" sz="1400" dirty="0"/>
              <a:t>return sum;	</a:t>
            </a:r>
          </a:p>
          <a:p>
            <a:pPr marL="0" indent="0">
              <a:buNone/>
            </a:pPr>
            <a:r>
              <a:rPr lang="en-IN" sz="1400" dirty="0"/>
              <a:t>}</a:t>
            </a:r>
          </a:p>
          <a:p>
            <a:endParaRPr lang="en-IN" sz="1400" dirty="0"/>
          </a:p>
        </p:txBody>
      </p:sp>
      <p:sp>
        <p:nvSpPr>
          <p:cNvPr id="4" name="Content Placeholder 3"/>
          <p:cNvSpPr>
            <a:spLocks noGrp="1"/>
          </p:cNvSpPr>
          <p:nvPr>
            <p:ph sz="half" idx="2"/>
          </p:nvPr>
        </p:nvSpPr>
        <p:spPr>
          <a:xfrm>
            <a:off x="4648200" y="838200"/>
            <a:ext cx="4038600" cy="6019800"/>
          </a:xfrm>
        </p:spPr>
        <p:txBody>
          <a:bodyPr>
            <a:normAutofit fontScale="40000" lnSpcReduction="20000"/>
          </a:bodyPr>
          <a:lstStyle/>
          <a:p>
            <a:pPr marL="0" indent="0">
              <a:buNone/>
            </a:pPr>
            <a:r>
              <a:rPr lang="en-IN" sz="3500" dirty="0"/>
              <a:t>void </a:t>
            </a:r>
            <a:r>
              <a:rPr lang="en-IN" sz="3500" dirty="0" err="1"/>
              <a:t>display_data</a:t>
            </a:r>
            <a:r>
              <a:rPr lang="en-IN" sz="3500" dirty="0"/>
              <a:t>()</a:t>
            </a:r>
          </a:p>
          <a:p>
            <a:pPr marL="0" indent="0">
              <a:buNone/>
            </a:pPr>
            <a:r>
              <a:rPr lang="en-IN" sz="3500" dirty="0"/>
              <a:t>{</a:t>
            </a:r>
          </a:p>
          <a:p>
            <a:pPr marL="0" indent="0">
              <a:buNone/>
            </a:pPr>
            <a:r>
              <a:rPr lang="en-IN" sz="3500" dirty="0"/>
              <a:t>for(</a:t>
            </a:r>
            <a:r>
              <a:rPr lang="en-IN" sz="3500" dirty="0" err="1"/>
              <a:t>int</a:t>
            </a:r>
            <a:r>
              <a:rPr lang="en-IN" sz="3500" dirty="0"/>
              <a:t> </a:t>
            </a:r>
            <a:r>
              <a:rPr lang="en-IN" sz="3500" dirty="0" err="1"/>
              <a:t>i</a:t>
            </a:r>
            <a:r>
              <a:rPr lang="en-IN" sz="3500" dirty="0"/>
              <a:t>=0;i&lt;</a:t>
            </a:r>
            <a:r>
              <a:rPr lang="en-IN" sz="3500" dirty="0" err="1"/>
              <a:t>size;i</a:t>
            </a:r>
            <a:r>
              <a:rPr lang="en-IN" sz="3500" dirty="0"/>
              <a:t>++)</a:t>
            </a:r>
          </a:p>
          <a:p>
            <a:pPr marL="0" indent="0">
              <a:buNone/>
            </a:pPr>
            <a:r>
              <a:rPr lang="en-IN" sz="3500" dirty="0"/>
              <a:t>{</a:t>
            </a:r>
          </a:p>
          <a:p>
            <a:pPr marL="0" indent="0">
              <a:buNone/>
            </a:pPr>
            <a:r>
              <a:rPr lang="en-IN" sz="3500" dirty="0" err="1"/>
              <a:t>cout</a:t>
            </a:r>
            <a:r>
              <a:rPr lang="en-IN" sz="3500" dirty="0"/>
              <a:t>&lt;&lt;"\t"&lt;&lt;</a:t>
            </a:r>
            <a:r>
              <a:rPr lang="en-IN" sz="3500" dirty="0" err="1"/>
              <a:t>arr</a:t>
            </a:r>
            <a:r>
              <a:rPr lang="en-IN" sz="3500" dirty="0"/>
              <a:t>[</a:t>
            </a:r>
            <a:r>
              <a:rPr lang="en-IN" sz="3500" dirty="0" err="1"/>
              <a:t>i</a:t>
            </a:r>
            <a:r>
              <a:rPr lang="en-IN" sz="3500" dirty="0"/>
              <a:t>];</a:t>
            </a:r>
          </a:p>
          <a:p>
            <a:pPr marL="0" indent="0">
              <a:buNone/>
            </a:pPr>
            <a:r>
              <a:rPr lang="en-IN" sz="3500" dirty="0"/>
              <a:t>}</a:t>
            </a:r>
          </a:p>
          <a:p>
            <a:pPr marL="0" indent="0">
              <a:buNone/>
            </a:pPr>
            <a:r>
              <a:rPr lang="en-IN" sz="3500" dirty="0" err="1"/>
              <a:t>cout</a:t>
            </a:r>
            <a:r>
              <a:rPr lang="en-IN" sz="3500" dirty="0"/>
              <a:t>&lt;&lt;"\n Sum of elements="&lt;&lt;</a:t>
            </a:r>
            <a:r>
              <a:rPr lang="en-IN" sz="3500" dirty="0" err="1"/>
              <a:t>get_sum</a:t>
            </a:r>
            <a:r>
              <a:rPr lang="en-IN" sz="3500" dirty="0"/>
              <a:t>();</a:t>
            </a:r>
          </a:p>
          <a:p>
            <a:pPr marL="0" indent="0">
              <a:buNone/>
            </a:pPr>
            <a:r>
              <a:rPr lang="en-IN" sz="3500" dirty="0"/>
              <a:t>}</a:t>
            </a:r>
          </a:p>
          <a:p>
            <a:pPr marL="0" indent="0">
              <a:buNone/>
            </a:pPr>
            <a:r>
              <a:rPr lang="en-IN" sz="3500" dirty="0"/>
              <a:t>~Array()</a:t>
            </a:r>
          </a:p>
          <a:p>
            <a:pPr marL="0" indent="0">
              <a:buNone/>
            </a:pPr>
            <a:r>
              <a:rPr lang="en-IN" sz="3500" dirty="0"/>
              <a:t>{</a:t>
            </a:r>
          </a:p>
          <a:p>
            <a:pPr marL="0" indent="0">
              <a:buNone/>
            </a:pPr>
            <a:r>
              <a:rPr lang="en-IN" sz="3500" dirty="0"/>
              <a:t>	delete []</a:t>
            </a:r>
            <a:r>
              <a:rPr lang="en-IN" sz="3500" dirty="0" err="1"/>
              <a:t>arr</a:t>
            </a:r>
            <a:r>
              <a:rPr lang="en-IN" sz="3500" dirty="0"/>
              <a:t>;</a:t>
            </a:r>
          </a:p>
          <a:p>
            <a:pPr marL="0" indent="0">
              <a:buNone/>
            </a:pPr>
            <a:r>
              <a:rPr lang="en-IN" sz="3500" dirty="0"/>
              <a:t>	</a:t>
            </a:r>
            <a:r>
              <a:rPr lang="en-IN" sz="3500" dirty="0" err="1"/>
              <a:t>cout</a:t>
            </a:r>
            <a:r>
              <a:rPr lang="en-IN" sz="3500" dirty="0"/>
              <a:t>&lt;&lt;"\</a:t>
            </a:r>
            <a:r>
              <a:rPr lang="en-IN" sz="3500" dirty="0" err="1"/>
              <a:t>nMemory</a:t>
            </a:r>
            <a:r>
              <a:rPr lang="en-IN" sz="3500" dirty="0"/>
              <a:t> </a:t>
            </a:r>
            <a:r>
              <a:rPr lang="en-IN" sz="3500" dirty="0" err="1"/>
              <a:t>deallocated</a:t>
            </a:r>
            <a:r>
              <a:rPr lang="en-IN" sz="3500" dirty="0"/>
              <a:t>";</a:t>
            </a:r>
          </a:p>
          <a:p>
            <a:pPr marL="0" indent="0">
              <a:buNone/>
            </a:pPr>
            <a:r>
              <a:rPr lang="en-IN" sz="3500" dirty="0"/>
              <a:t>}</a:t>
            </a:r>
          </a:p>
          <a:p>
            <a:pPr marL="0" indent="0">
              <a:buNone/>
            </a:pPr>
            <a:r>
              <a:rPr lang="en-IN" sz="3500" dirty="0"/>
              <a:t>};</a:t>
            </a:r>
          </a:p>
          <a:p>
            <a:pPr marL="0" indent="0">
              <a:buNone/>
            </a:pPr>
            <a:r>
              <a:rPr lang="en-IN" sz="3500" dirty="0"/>
              <a:t>int main()</a:t>
            </a:r>
          </a:p>
          <a:p>
            <a:pPr marL="0" indent="0">
              <a:buNone/>
            </a:pPr>
            <a:r>
              <a:rPr lang="en-IN" sz="3500" dirty="0"/>
              <a:t>{</a:t>
            </a:r>
          </a:p>
          <a:p>
            <a:pPr marL="0" indent="0">
              <a:buNone/>
            </a:pPr>
            <a:r>
              <a:rPr lang="en-IN" sz="3500" dirty="0"/>
              <a:t>Array a;</a:t>
            </a:r>
          </a:p>
          <a:p>
            <a:pPr marL="0" indent="0">
              <a:buNone/>
            </a:pPr>
            <a:r>
              <a:rPr lang="en-IN" sz="3500" dirty="0"/>
              <a:t>int n;</a:t>
            </a:r>
          </a:p>
          <a:p>
            <a:pPr marL="0" indent="0">
              <a:buNone/>
            </a:pPr>
            <a:r>
              <a:rPr lang="en-IN" sz="3500" dirty="0" err="1"/>
              <a:t>cout</a:t>
            </a:r>
            <a:r>
              <a:rPr lang="en-IN" sz="3500" dirty="0"/>
              <a:t>&lt;&lt;"\n Enter the number of elements:"&lt;&lt;</a:t>
            </a:r>
            <a:r>
              <a:rPr lang="en-IN" sz="3500" dirty="0" err="1"/>
              <a:t>endl</a:t>
            </a:r>
            <a:r>
              <a:rPr lang="en-IN" sz="3500" dirty="0"/>
              <a:t>;</a:t>
            </a:r>
          </a:p>
          <a:p>
            <a:pPr marL="0" indent="0">
              <a:buNone/>
            </a:pPr>
            <a:r>
              <a:rPr lang="en-IN" sz="3500" dirty="0" err="1"/>
              <a:t>cin</a:t>
            </a:r>
            <a:r>
              <a:rPr lang="en-IN" sz="3500" dirty="0"/>
              <a:t>&gt;&gt;n;</a:t>
            </a:r>
          </a:p>
          <a:p>
            <a:pPr marL="0" indent="0">
              <a:buNone/>
            </a:pPr>
            <a:r>
              <a:rPr lang="en-IN" sz="3500" dirty="0" err="1"/>
              <a:t>a.get_data</a:t>
            </a:r>
            <a:r>
              <a:rPr lang="en-IN" sz="3500" dirty="0"/>
              <a:t>(n);</a:t>
            </a:r>
          </a:p>
          <a:p>
            <a:pPr marL="0" indent="0">
              <a:buNone/>
            </a:pPr>
            <a:r>
              <a:rPr lang="en-IN" sz="3500" dirty="0" err="1"/>
              <a:t>a.display_data</a:t>
            </a:r>
            <a:r>
              <a:rPr lang="en-IN" sz="3500" dirty="0"/>
              <a:t>();</a:t>
            </a:r>
          </a:p>
          <a:p>
            <a:pPr marL="0" indent="0">
              <a:buNone/>
            </a:pPr>
            <a:r>
              <a:rPr lang="en-IN" sz="3500" dirty="0"/>
              <a:t>return 0;</a:t>
            </a:r>
          </a:p>
          <a:p>
            <a:pPr marL="0" indent="0">
              <a:buNone/>
            </a:pPr>
            <a:r>
              <a:rPr lang="en-IN" sz="3500" dirty="0"/>
              <a:t>}</a:t>
            </a:r>
          </a:p>
          <a:p>
            <a:endParaRPr lang="en-IN" dirty="0"/>
          </a:p>
        </p:txBody>
      </p:sp>
    </p:spTree>
    <p:extLst>
      <p:ext uri="{BB962C8B-B14F-4D97-AF65-F5344CB8AC3E}">
        <p14:creationId xmlns:p14="http://schemas.microsoft.com/office/powerpoint/2010/main" val="39720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4586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Dynamic memory allocation inside a class-Allocating/</a:t>
            </a:r>
            <a:r>
              <a:rPr lang="en-IN" sz="2400" dirty="0" err="1"/>
              <a:t>deallocationg</a:t>
            </a:r>
            <a:r>
              <a:rPr lang="en-IN" sz="2400" dirty="0"/>
              <a:t> dynamic memory to string</a:t>
            </a:r>
          </a:p>
        </p:txBody>
      </p:sp>
      <p:sp>
        <p:nvSpPr>
          <p:cNvPr id="3" name="Content Placeholder 2"/>
          <p:cNvSpPr>
            <a:spLocks noGrp="1"/>
          </p:cNvSpPr>
          <p:nvPr>
            <p:ph sz="half" idx="1"/>
          </p:nvPr>
        </p:nvSpPr>
        <p:spPr>
          <a:xfrm>
            <a:off x="152400" y="1295400"/>
            <a:ext cx="4495800" cy="4830763"/>
          </a:xfrm>
        </p:spPr>
        <p:txBody>
          <a:bodyPr>
            <a:noAutofit/>
          </a:bodyPr>
          <a:lstStyle/>
          <a:p>
            <a:pPr marL="0" indent="0">
              <a:buNone/>
            </a:pPr>
            <a:r>
              <a:rPr lang="en-IN" sz="1600" dirty="0"/>
              <a:t>#include &lt;</a:t>
            </a:r>
            <a:r>
              <a:rPr lang="en-IN" sz="1600" dirty="0" err="1"/>
              <a:t>iostream</a:t>
            </a:r>
            <a:r>
              <a:rPr lang="en-IN" sz="1600" dirty="0"/>
              <a:t>&gt;</a:t>
            </a:r>
          </a:p>
          <a:p>
            <a:pPr marL="0" indent="0">
              <a:buNone/>
            </a:pPr>
            <a:r>
              <a:rPr lang="en-IN" sz="1600" dirty="0"/>
              <a:t>#include &lt;</a:t>
            </a:r>
            <a:r>
              <a:rPr lang="en-IN" sz="1600" dirty="0" err="1"/>
              <a:t>string.h</a:t>
            </a:r>
            <a:r>
              <a:rPr lang="en-IN" sz="1600" dirty="0"/>
              <a:t>&gt;       //for </a:t>
            </a:r>
            <a:r>
              <a:rPr lang="en-IN" sz="1600" dirty="0" err="1"/>
              <a:t>strcpy</a:t>
            </a:r>
            <a:r>
              <a:rPr lang="en-IN" sz="1600" dirty="0"/>
              <a:t>(), </a:t>
            </a:r>
            <a:r>
              <a:rPr lang="en-IN" sz="1600" dirty="0" err="1"/>
              <a:t>etc</a:t>
            </a:r>
            <a:endParaRPr lang="en-IN" sz="1600" dirty="0"/>
          </a:p>
          <a:p>
            <a:pPr marL="0" indent="0">
              <a:buNone/>
            </a:pPr>
            <a:r>
              <a:rPr lang="en-IN" sz="1600" dirty="0"/>
              <a:t>using namespace </a:t>
            </a:r>
            <a:r>
              <a:rPr lang="en-IN" sz="1600" dirty="0" err="1"/>
              <a:t>std</a:t>
            </a:r>
            <a:r>
              <a:rPr lang="en-IN" sz="1600" dirty="0"/>
              <a:t>;</a:t>
            </a:r>
          </a:p>
          <a:p>
            <a:pPr marL="0" indent="0">
              <a:buNone/>
            </a:pPr>
            <a:r>
              <a:rPr lang="en-IN" sz="1600" dirty="0"/>
              <a:t>class string1             //user-defined string type</a:t>
            </a:r>
          </a:p>
          <a:p>
            <a:pPr marL="0" indent="0">
              <a:buNone/>
            </a:pPr>
            <a:r>
              <a:rPr lang="en-IN" sz="1600" dirty="0"/>
              <a:t>   {</a:t>
            </a:r>
          </a:p>
          <a:p>
            <a:pPr marL="0" indent="0">
              <a:buNone/>
            </a:pPr>
            <a:r>
              <a:rPr lang="en-IN" sz="1600" dirty="0"/>
              <a:t>   private:</a:t>
            </a:r>
          </a:p>
          <a:p>
            <a:pPr marL="0" indent="0">
              <a:buNone/>
            </a:pPr>
            <a:r>
              <a:rPr lang="en-IN" sz="1600" dirty="0"/>
              <a:t>      char* </a:t>
            </a:r>
            <a:r>
              <a:rPr lang="en-IN" sz="1600" dirty="0" err="1"/>
              <a:t>str</a:t>
            </a:r>
            <a:r>
              <a:rPr lang="en-IN" sz="1600" dirty="0"/>
              <a:t>;                   //pointer to string</a:t>
            </a:r>
          </a:p>
          <a:p>
            <a:pPr marL="0" indent="0">
              <a:buNone/>
            </a:pPr>
            <a:r>
              <a:rPr lang="en-IN" sz="1600" dirty="0"/>
              <a:t>   public:</a:t>
            </a:r>
          </a:p>
          <a:p>
            <a:pPr marL="0" indent="0">
              <a:buNone/>
            </a:pPr>
            <a:r>
              <a:rPr lang="en-IN" sz="1600" dirty="0"/>
              <a:t>      string1(char* s)         //constructor, one </a:t>
            </a:r>
            <a:r>
              <a:rPr lang="en-IN" sz="1600" dirty="0" err="1"/>
              <a:t>arg</a:t>
            </a:r>
            <a:endParaRPr lang="en-IN" sz="1600" dirty="0"/>
          </a:p>
          <a:p>
            <a:pPr marL="0" indent="0">
              <a:buNone/>
            </a:pPr>
            <a:r>
              <a:rPr lang="en-IN" sz="1600" dirty="0"/>
              <a:t>         {</a:t>
            </a:r>
          </a:p>
          <a:p>
            <a:pPr marL="0" indent="0">
              <a:buNone/>
            </a:pPr>
            <a:r>
              <a:rPr lang="en-IN" sz="1600" dirty="0"/>
              <a:t>   int length = </a:t>
            </a:r>
            <a:r>
              <a:rPr lang="en-IN" sz="1600" dirty="0" err="1"/>
              <a:t>strlen</a:t>
            </a:r>
            <a:r>
              <a:rPr lang="en-IN" sz="1600" dirty="0"/>
              <a:t>(s);    //length of string argument</a:t>
            </a:r>
          </a:p>
          <a:p>
            <a:pPr marL="0" indent="0">
              <a:buNone/>
            </a:pPr>
            <a:r>
              <a:rPr lang="en-IN" sz="1600" dirty="0"/>
              <a:t>         </a:t>
            </a:r>
            <a:r>
              <a:rPr lang="en-IN" sz="1600" dirty="0" err="1"/>
              <a:t>str</a:t>
            </a:r>
            <a:r>
              <a:rPr lang="en-IN" sz="1600" dirty="0"/>
              <a:t> = new char[length+1];  //get memory</a:t>
            </a:r>
          </a:p>
          <a:p>
            <a:pPr marL="0" indent="0">
              <a:buNone/>
            </a:pPr>
            <a:r>
              <a:rPr lang="en-IN" sz="1600" dirty="0"/>
              <a:t>         </a:t>
            </a:r>
            <a:r>
              <a:rPr lang="en-IN" sz="1600" dirty="0" err="1"/>
              <a:t>strcpy</a:t>
            </a:r>
            <a:r>
              <a:rPr lang="en-IN" sz="1600" dirty="0"/>
              <a:t>(</a:t>
            </a:r>
            <a:r>
              <a:rPr lang="en-IN" sz="1600" dirty="0" err="1"/>
              <a:t>str</a:t>
            </a:r>
            <a:r>
              <a:rPr lang="en-IN" sz="1600" dirty="0"/>
              <a:t>, s);            //copy argument to it</a:t>
            </a:r>
          </a:p>
          <a:p>
            <a:pPr marL="0" indent="0">
              <a:buNone/>
            </a:pPr>
            <a:r>
              <a:rPr lang="en-IN" sz="1600" dirty="0"/>
              <a:t>         }</a:t>
            </a:r>
          </a:p>
          <a:p>
            <a:pPr marL="0" indent="0">
              <a:buNone/>
            </a:pPr>
            <a:r>
              <a:rPr lang="en-IN" sz="1600" dirty="0"/>
              <a:t>      </a:t>
            </a:r>
          </a:p>
        </p:txBody>
      </p:sp>
      <p:sp>
        <p:nvSpPr>
          <p:cNvPr id="4" name="Content Placeholder 3"/>
          <p:cNvSpPr>
            <a:spLocks noGrp="1"/>
          </p:cNvSpPr>
          <p:nvPr>
            <p:ph sz="half" idx="2"/>
          </p:nvPr>
        </p:nvSpPr>
        <p:spPr>
          <a:xfrm>
            <a:off x="4648200" y="1295400"/>
            <a:ext cx="4038600" cy="5334000"/>
          </a:xfrm>
        </p:spPr>
        <p:txBody>
          <a:bodyPr>
            <a:normAutofit fontScale="55000" lnSpcReduction="20000"/>
          </a:bodyPr>
          <a:lstStyle/>
          <a:p>
            <a:pPr marL="0" indent="0">
              <a:buNone/>
            </a:pPr>
            <a:r>
              <a:rPr lang="en-IN" dirty="0"/>
              <a:t>~string1()                     //destructor</a:t>
            </a:r>
          </a:p>
          <a:p>
            <a:pPr marL="0" indent="0">
              <a:buNone/>
            </a:pPr>
            <a:r>
              <a:rPr lang="en-IN" dirty="0"/>
              <a:t>         {</a:t>
            </a:r>
          </a:p>
          <a:p>
            <a:pPr marL="0" indent="0">
              <a:buNone/>
            </a:pPr>
            <a:r>
              <a:rPr lang="en-IN" dirty="0"/>
              <a:t>         </a:t>
            </a:r>
            <a:r>
              <a:rPr lang="en-IN" dirty="0" err="1"/>
              <a:t>cout</a:t>
            </a:r>
            <a:r>
              <a:rPr lang="en-IN" dirty="0"/>
              <a:t> &lt;&lt; "Deleting </a:t>
            </a:r>
            <a:r>
              <a:rPr lang="en-IN" dirty="0" err="1"/>
              <a:t>str</a:t>
            </a:r>
            <a:r>
              <a:rPr lang="en-IN" dirty="0"/>
              <a:t>\n";</a:t>
            </a:r>
          </a:p>
          <a:p>
            <a:pPr marL="0" indent="0">
              <a:buNone/>
            </a:pPr>
            <a:r>
              <a:rPr lang="en-IN" dirty="0"/>
              <a:t>         delete[] </a:t>
            </a:r>
            <a:r>
              <a:rPr lang="en-IN" dirty="0" err="1"/>
              <a:t>str</a:t>
            </a:r>
            <a:r>
              <a:rPr lang="en-IN" dirty="0"/>
              <a:t>;          //release memory</a:t>
            </a:r>
          </a:p>
          <a:p>
            <a:pPr marL="0" indent="0">
              <a:buNone/>
            </a:pPr>
            <a:r>
              <a:rPr lang="en-IN" dirty="0"/>
              <a:t>         }</a:t>
            </a:r>
          </a:p>
          <a:p>
            <a:pPr marL="0" indent="0">
              <a:buNone/>
            </a:pPr>
            <a:r>
              <a:rPr lang="en-IN" dirty="0"/>
              <a:t>         void display()           //display the String</a:t>
            </a:r>
          </a:p>
          <a:p>
            <a:pPr marL="0" indent="0">
              <a:buNone/>
            </a:pPr>
            <a:r>
              <a:rPr lang="en-IN" dirty="0"/>
              <a:t>         {</a:t>
            </a:r>
          </a:p>
          <a:p>
            <a:pPr marL="0" indent="0">
              <a:buNone/>
            </a:pPr>
            <a:r>
              <a:rPr lang="en-IN" dirty="0"/>
              <a:t>         </a:t>
            </a:r>
            <a:r>
              <a:rPr lang="en-IN" dirty="0" err="1"/>
              <a:t>cout</a:t>
            </a:r>
            <a:r>
              <a:rPr lang="en-IN" dirty="0"/>
              <a:t> &lt;&lt; </a:t>
            </a:r>
            <a:r>
              <a:rPr lang="en-IN" dirty="0" err="1"/>
              <a:t>str</a:t>
            </a:r>
            <a:r>
              <a:rPr lang="en-IN" dirty="0"/>
              <a:t> &lt;&lt; </a:t>
            </a:r>
            <a:r>
              <a:rPr lang="en-IN" dirty="0" err="1"/>
              <a:t>endl</a:t>
            </a:r>
            <a:r>
              <a:rPr lang="en-IN" dirty="0"/>
              <a:t>;</a:t>
            </a:r>
          </a:p>
          <a:p>
            <a:pPr marL="0" indent="0">
              <a:buNone/>
            </a:pPr>
            <a:r>
              <a:rPr lang="en-IN" dirty="0"/>
              <a:t>         }</a:t>
            </a:r>
          </a:p>
          <a:p>
            <a:pPr marL="0" indent="0">
              <a:buNone/>
            </a:pPr>
            <a:r>
              <a:rPr lang="en-IN" dirty="0"/>
              <a:t>   };</a:t>
            </a:r>
          </a:p>
          <a:p>
            <a:pPr marL="0" indent="0">
              <a:buNone/>
            </a:pPr>
            <a:r>
              <a:rPr lang="en-IN" dirty="0"/>
              <a:t>int main()</a:t>
            </a:r>
          </a:p>
          <a:p>
            <a:pPr marL="0" indent="0">
              <a:buNone/>
            </a:pPr>
            <a:r>
              <a:rPr lang="en-IN" dirty="0"/>
              <a:t>   {                     //uses 1-arg constructor</a:t>
            </a:r>
          </a:p>
          <a:p>
            <a:pPr marL="0" indent="0">
              <a:buNone/>
            </a:pPr>
            <a:r>
              <a:rPr lang="en-IN" dirty="0"/>
              <a:t>   string1 s1("This is DMA example for string");</a:t>
            </a:r>
          </a:p>
          <a:p>
            <a:pPr marL="0" indent="0">
              <a:buNone/>
            </a:pPr>
            <a:r>
              <a:rPr lang="en-IN" dirty="0"/>
              <a:t>   </a:t>
            </a:r>
            <a:r>
              <a:rPr lang="en-IN" dirty="0" err="1"/>
              <a:t>cout</a:t>
            </a:r>
            <a:r>
              <a:rPr lang="en-IN" dirty="0"/>
              <a:t> &lt;&lt; "s1=";                   //display string</a:t>
            </a:r>
          </a:p>
          <a:p>
            <a:pPr marL="0" indent="0">
              <a:buNone/>
            </a:pPr>
            <a:r>
              <a:rPr lang="en-IN" dirty="0"/>
              <a:t>   s1.display();</a:t>
            </a:r>
          </a:p>
          <a:p>
            <a:pPr marL="0" indent="0">
              <a:buNone/>
            </a:pPr>
            <a:r>
              <a:rPr lang="en-IN" dirty="0"/>
              <a:t>   return 0;</a:t>
            </a:r>
          </a:p>
          <a:p>
            <a:pPr marL="0" indent="0">
              <a:buNone/>
            </a:pPr>
            <a:r>
              <a:rPr lang="en-IN" dirty="0"/>
              <a:t>   }</a:t>
            </a:r>
          </a:p>
          <a:p>
            <a:endParaRPr lang="en-IN" dirty="0"/>
          </a:p>
        </p:txBody>
      </p:sp>
    </p:spTree>
    <p:extLst>
      <p:ext uri="{BB962C8B-B14F-4D97-AF65-F5344CB8AC3E}">
        <p14:creationId xmlns:p14="http://schemas.microsoft.com/office/powerpoint/2010/main" val="2898113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563562"/>
          </a:xfrm>
        </p:spPr>
        <p:txBody>
          <a:bodyPr>
            <a:normAutofit fontScale="90000"/>
          </a:bodyPr>
          <a:lstStyle/>
          <a:p>
            <a:r>
              <a:rPr lang="en-IN" sz="2800" dirty="0"/>
              <a:t>Allocating dynamic memory to object of a class(or array of objects)</a:t>
            </a:r>
          </a:p>
        </p:txBody>
      </p:sp>
      <p:sp>
        <p:nvSpPr>
          <p:cNvPr id="3" name="Content Placeholder 2"/>
          <p:cNvSpPr>
            <a:spLocks noGrp="1"/>
          </p:cNvSpPr>
          <p:nvPr>
            <p:ph sz="half" idx="1"/>
          </p:nvPr>
        </p:nvSpPr>
        <p:spPr>
          <a:xfrm>
            <a:off x="457200" y="792162"/>
            <a:ext cx="4038600" cy="5761038"/>
          </a:xfrm>
        </p:spPr>
        <p:txBody>
          <a:bodyPr>
            <a:normAutofit fontScale="25000" lnSpcReduction="20000"/>
          </a:bodyPr>
          <a:lstStyle/>
          <a:p>
            <a:pPr marL="0" indent="0">
              <a:buNone/>
            </a:pPr>
            <a:r>
              <a:rPr lang="en-IN" sz="7200" dirty="0"/>
              <a:t>#include&lt;</a:t>
            </a:r>
            <a:r>
              <a:rPr lang="en-IN" sz="7200" dirty="0" err="1"/>
              <a:t>iostream</a:t>
            </a:r>
            <a:r>
              <a:rPr lang="en-IN" sz="7200" dirty="0"/>
              <a:t>&gt;</a:t>
            </a:r>
          </a:p>
          <a:p>
            <a:pPr marL="0" indent="0">
              <a:buNone/>
            </a:pPr>
            <a:r>
              <a:rPr lang="en-IN" sz="7200" dirty="0"/>
              <a:t>#include&lt;</a:t>
            </a:r>
            <a:r>
              <a:rPr lang="en-IN" sz="7200" dirty="0" err="1"/>
              <a:t>stdlib.h</a:t>
            </a:r>
            <a:r>
              <a:rPr lang="en-IN" sz="7200" dirty="0"/>
              <a:t>&gt;</a:t>
            </a:r>
          </a:p>
          <a:p>
            <a:pPr marL="0" indent="0">
              <a:buNone/>
            </a:pPr>
            <a:r>
              <a:rPr lang="en-IN" sz="7200" dirty="0"/>
              <a:t>#include&lt;</a:t>
            </a:r>
            <a:r>
              <a:rPr lang="en-IN" sz="7200" dirty="0" err="1"/>
              <a:t>stdio.h</a:t>
            </a:r>
            <a:r>
              <a:rPr lang="en-IN" sz="7200" dirty="0"/>
              <a:t>&gt;</a:t>
            </a:r>
          </a:p>
          <a:p>
            <a:pPr marL="0" indent="0">
              <a:buNone/>
            </a:pPr>
            <a:r>
              <a:rPr lang="en-IN" sz="7200" dirty="0"/>
              <a:t>using namespace </a:t>
            </a:r>
            <a:r>
              <a:rPr lang="en-IN" sz="7200" dirty="0" err="1"/>
              <a:t>std</a:t>
            </a:r>
            <a:r>
              <a:rPr lang="en-IN" sz="7200" dirty="0"/>
              <a:t>;</a:t>
            </a:r>
          </a:p>
          <a:p>
            <a:pPr marL="0" indent="0">
              <a:buNone/>
            </a:pPr>
            <a:r>
              <a:rPr lang="en-IN" sz="7200" dirty="0"/>
              <a:t>class Employee</a:t>
            </a:r>
          </a:p>
          <a:p>
            <a:pPr marL="0" indent="0">
              <a:buNone/>
            </a:pPr>
            <a:r>
              <a:rPr lang="en-IN" sz="7200" dirty="0"/>
              <a:t>{</a:t>
            </a:r>
          </a:p>
          <a:p>
            <a:pPr marL="0" indent="0">
              <a:buNone/>
            </a:pPr>
            <a:r>
              <a:rPr lang="en-IN" sz="7200" dirty="0"/>
              <a:t>int id;</a:t>
            </a:r>
          </a:p>
          <a:p>
            <a:pPr marL="0" indent="0">
              <a:buNone/>
            </a:pPr>
            <a:r>
              <a:rPr lang="en-IN" sz="7200" dirty="0"/>
              <a:t>float salary;</a:t>
            </a:r>
          </a:p>
          <a:p>
            <a:pPr marL="0" indent="0">
              <a:buNone/>
            </a:pPr>
            <a:r>
              <a:rPr lang="en-IN" sz="7200" dirty="0"/>
              <a:t>public:</a:t>
            </a:r>
          </a:p>
          <a:p>
            <a:pPr marL="0" indent="0">
              <a:buNone/>
            </a:pPr>
            <a:r>
              <a:rPr lang="en-IN" sz="7200" dirty="0"/>
              <a:t>void input()</a:t>
            </a:r>
          </a:p>
          <a:p>
            <a:pPr marL="0" indent="0">
              <a:buNone/>
            </a:pPr>
            <a:r>
              <a:rPr lang="en-IN" sz="7200" dirty="0"/>
              <a:t>{</a:t>
            </a:r>
          </a:p>
          <a:p>
            <a:pPr marL="0" indent="0">
              <a:buNone/>
            </a:pPr>
            <a:r>
              <a:rPr lang="en-IN" sz="7200" dirty="0" err="1"/>
              <a:t>cout</a:t>
            </a:r>
            <a:r>
              <a:rPr lang="en-IN" sz="7200" dirty="0"/>
              <a:t>&lt;&lt;"\n Enter id:";</a:t>
            </a:r>
          </a:p>
          <a:p>
            <a:pPr marL="0" indent="0">
              <a:buNone/>
            </a:pPr>
            <a:r>
              <a:rPr lang="en-IN" sz="7200" dirty="0" err="1"/>
              <a:t>cin</a:t>
            </a:r>
            <a:r>
              <a:rPr lang="en-IN" sz="7200" dirty="0"/>
              <a:t>&gt;&gt;id;</a:t>
            </a:r>
          </a:p>
          <a:p>
            <a:pPr marL="0" indent="0">
              <a:buNone/>
            </a:pPr>
            <a:r>
              <a:rPr lang="en-IN" sz="7200" dirty="0" err="1"/>
              <a:t>cout</a:t>
            </a:r>
            <a:r>
              <a:rPr lang="en-IN" sz="7200" dirty="0"/>
              <a:t>&lt;&lt;"\n Enter salary:";</a:t>
            </a:r>
          </a:p>
          <a:p>
            <a:pPr marL="0" indent="0">
              <a:buNone/>
            </a:pPr>
            <a:r>
              <a:rPr lang="en-IN" sz="7200" dirty="0" err="1"/>
              <a:t>cin</a:t>
            </a:r>
            <a:r>
              <a:rPr lang="en-IN" sz="7200" dirty="0"/>
              <a:t>&gt;&gt;salary;</a:t>
            </a:r>
          </a:p>
          <a:p>
            <a:pPr marL="0" indent="0">
              <a:buNone/>
            </a:pPr>
            <a:r>
              <a:rPr lang="en-IN" sz="7200" dirty="0"/>
              <a:t>}</a:t>
            </a:r>
          </a:p>
          <a:p>
            <a:pPr marL="0" indent="0">
              <a:buNone/>
            </a:pPr>
            <a:r>
              <a:rPr lang="en-IN" sz="7200" dirty="0"/>
              <a:t>void display()</a:t>
            </a:r>
          </a:p>
          <a:p>
            <a:pPr marL="0" indent="0">
              <a:buNone/>
            </a:pPr>
            <a:r>
              <a:rPr lang="en-IN" sz="7200" dirty="0"/>
              <a:t>{</a:t>
            </a:r>
          </a:p>
          <a:p>
            <a:pPr marL="0" indent="0">
              <a:buNone/>
            </a:pPr>
            <a:r>
              <a:rPr lang="en-IN" sz="7200" dirty="0" err="1"/>
              <a:t>cout</a:t>
            </a:r>
            <a:r>
              <a:rPr lang="en-IN" sz="7200" dirty="0"/>
              <a:t>&lt;&lt;"\n"&lt;&lt;id&lt;&lt;" "&lt;&lt;salary;</a:t>
            </a:r>
          </a:p>
          <a:p>
            <a:pPr marL="0" indent="0">
              <a:buNone/>
            </a:pPr>
            <a:r>
              <a:rPr lang="en-IN" sz="7200" dirty="0"/>
              <a:t>}</a:t>
            </a:r>
          </a:p>
          <a:p>
            <a:pPr marL="0" indent="0">
              <a:buNone/>
            </a:pPr>
            <a:r>
              <a:rPr lang="en-IN" sz="7200" dirty="0"/>
              <a:t>};</a:t>
            </a:r>
          </a:p>
          <a:p>
            <a:endParaRPr lang="en-IN" dirty="0"/>
          </a:p>
        </p:txBody>
      </p:sp>
      <p:sp>
        <p:nvSpPr>
          <p:cNvPr id="4" name="Content Placeholder 3"/>
          <p:cNvSpPr>
            <a:spLocks noGrp="1"/>
          </p:cNvSpPr>
          <p:nvPr>
            <p:ph sz="half" idx="2"/>
          </p:nvPr>
        </p:nvSpPr>
        <p:spPr>
          <a:xfrm>
            <a:off x="4648200" y="533400"/>
            <a:ext cx="4038600" cy="7086600"/>
          </a:xfrm>
        </p:spPr>
        <p:txBody>
          <a:bodyPr>
            <a:normAutofit fontScale="25000" lnSpcReduction="20000"/>
          </a:bodyPr>
          <a:lstStyle/>
          <a:p>
            <a:pPr marL="0" indent="0">
              <a:buNone/>
            </a:pPr>
            <a:r>
              <a:rPr lang="en-IN" sz="6400" dirty="0"/>
              <a:t>int main()</a:t>
            </a:r>
          </a:p>
          <a:p>
            <a:pPr marL="0" indent="0">
              <a:buNone/>
            </a:pPr>
            <a:r>
              <a:rPr lang="en-IN" sz="6400" dirty="0"/>
              <a:t>{</a:t>
            </a:r>
          </a:p>
          <a:p>
            <a:pPr marL="0" indent="0">
              <a:buNone/>
            </a:pPr>
            <a:r>
              <a:rPr lang="en-IN" sz="6400" dirty="0"/>
              <a:t>int n;</a:t>
            </a:r>
          </a:p>
          <a:p>
            <a:pPr marL="0" indent="0">
              <a:buNone/>
            </a:pPr>
            <a:r>
              <a:rPr lang="en-IN" sz="6400" dirty="0" err="1"/>
              <a:t>cout</a:t>
            </a:r>
            <a:r>
              <a:rPr lang="en-IN" sz="6400" dirty="0"/>
              <a:t>&lt;&lt;"\n Enter number of employees:";</a:t>
            </a:r>
          </a:p>
          <a:p>
            <a:pPr marL="0" indent="0">
              <a:buNone/>
            </a:pPr>
            <a:r>
              <a:rPr lang="en-IN" sz="6400" dirty="0" err="1"/>
              <a:t>cin</a:t>
            </a:r>
            <a:r>
              <a:rPr lang="en-IN" sz="6400" dirty="0"/>
              <a:t>&gt;&gt;n;</a:t>
            </a:r>
          </a:p>
          <a:p>
            <a:pPr marL="0" indent="0">
              <a:buNone/>
            </a:pPr>
            <a:r>
              <a:rPr lang="en-IN" sz="6400" dirty="0"/>
              <a:t>Employee *p=new Employee[n];</a:t>
            </a:r>
          </a:p>
          <a:p>
            <a:pPr marL="0" indent="0">
              <a:buNone/>
            </a:pPr>
            <a:r>
              <a:rPr lang="en-IN" sz="6400" dirty="0"/>
              <a:t>Employee *d=p;</a:t>
            </a:r>
          </a:p>
          <a:p>
            <a:pPr marL="0" indent="0">
              <a:buNone/>
            </a:pPr>
            <a:r>
              <a:rPr lang="en-IN" sz="6400" dirty="0"/>
              <a:t>Employee *flag=p;</a:t>
            </a:r>
          </a:p>
          <a:p>
            <a:pPr marL="0" indent="0">
              <a:buNone/>
            </a:pPr>
            <a:r>
              <a:rPr lang="en-IN" sz="6400" dirty="0"/>
              <a:t>if(p==NULL)</a:t>
            </a:r>
          </a:p>
          <a:p>
            <a:pPr marL="0" indent="0">
              <a:buNone/>
            </a:pPr>
            <a:r>
              <a:rPr lang="en-IN" sz="6400" dirty="0"/>
              <a:t>{</a:t>
            </a:r>
          </a:p>
          <a:p>
            <a:pPr marL="0" indent="0">
              <a:buNone/>
            </a:pPr>
            <a:r>
              <a:rPr lang="en-IN" sz="6400" dirty="0" err="1"/>
              <a:t>cout</a:t>
            </a:r>
            <a:r>
              <a:rPr lang="en-IN" sz="6400" dirty="0"/>
              <a:t>&lt;&lt;"\n Memory allocation failure";</a:t>
            </a:r>
          </a:p>
          <a:p>
            <a:pPr marL="0" indent="0">
              <a:buNone/>
            </a:pPr>
            <a:r>
              <a:rPr lang="en-IN" sz="6400" dirty="0"/>
              <a:t>exit(1);</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p-&gt;input();</a:t>
            </a:r>
          </a:p>
          <a:p>
            <a:pPr marL="0" indent="0">
              <a:buNone/>
            </a:pPr>
            <a:r>
              <a:rPr lang="en-IN" sz="6400" dirty="0"/>
              <a:t>p++;</a:t>
            </a:r>
          </a:p>
          <a:p>
            <a:pPr marL="0" indent="0">
              <a:buNone/>
            </a:pPr>
            <a:r>
              <a:rPr lang="en-IN" sz="6400" dirty="0"/>
              <a:t>}</a:t>
            </a:r>
          </a:p>
          <a:p>
            <a:pPr marL="0" indent="0">
              <a:buNone/>
            </a:pPr>
            <a:r>
              <a:rPr lang="en-IN" sz="6400" dirty="0"/>
              <a:t>for(int </a:t>
            </a:r>
            <a:r>
              <a:rPr lang="en-IN" sz="6400" dirty="0" err="1"/>
              <a:t>i</a:t>
            </a:r>
            <a:r>
              <a:rPr lang="en-IN" sz="6400" dirty="0"/>
              <a:t>=0;i&lt;</a:t>
            </a:r>
            <a:r>
              <a:rPr lang="en-IN" sz="6400" dirty="0" err="1"/>
              <a:t>n;i</a:t>
            </a:r>
            <a:r>
              <a:rPr lang="en-IN" sz="6400" dirty="0"/>
              <a:t>++)</a:t>
            </a:r>
          </a:p>
          <a:p>
            <a:pPr marL="0" indent="0">
              <a:buNone/>
            </a:pPr>
            <a:r>
              <a:rPr lang="en-IN" sz="6400" dirty="0"/>
              <a:t>{</a:t>
            </a:r>
          </a:p>
          <a:p>
            <a:pPr marL="0" indent="0">
              <a:buNone/>
            </a:pPr>
            <a:r>
              <a:rPr lang="en-IN" sz="6400" dirty="0"/>
              <a:t>d-&gt;display();</a:t>
            </a:r>
          </a:p>
          <a:p>
            <a:pPr marL="0" indent="0">
              <a:buNone/>
            </a:pPr>
            <a:r>
              <a:rPr lang="en-IN" sz="6400" dirty="0"/>
              <a:t>d++;</a:t>
            </a:r>
          </a:p>
          <a:p>
            <a:pPr marL="0" indent="0">
              <a:buNone/>
            </a:pPr>
            <a:r>
              <a:rPr lang="en-IN" sz="6400" dirty="0"/>
              <a:t>}</a:t>
            </a:r>
          </a:p>
          <a:p>
            <a:pPr marL="0" indent="0">
              <a:buNone/>
            </a:pPr>
            <a:r>
              <a:rPr lang="en-IN" sz="6400" dirty="0"/>
              <a:t>delete[]flag;</a:t>
            </a:r>
          </a:p>
          <a:p>
            <a:pPr marL="0" indent="0">
              <a:buNone/>
            </a:pPr>
            <a:r>
              <a:rPr lang="en-IN" sz="6400" dirty="0"/>
              <a:t>return 0;</a:t>
            </a:r>
          </a:p>
          <a:p>
            <a:pPr marL="0" indent="0">
              <a:buNone/>
            </a:pPr>
            <a:r>
              <a:rPr lang="en-IN" sz="6400" dirty="0"/>
              <a:t>}</a:t>
            </a:r>
          </a:p>
          <a:p>
            <a:endParaRPr lang="en-IN" dirty="0"/>
          </a:p>
        </p:txBody>
      </p:sp>
    </p:spTree>
    <p:extLst>
      <p:ext uri="{BB962C8B-B14F-4D97-AF65-F5344CB8AC3E}">
        <p14:creationId xmlns:p14="http://schemas.microsoft.com/office/powerpoint/2010/main" val="235421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143000"/>
          </a:xfrm>
        </p:spPr>
        <p:txBody>
          <a:bodyPr>
            <a:noAutofit/>
          </a:bodyPr>
          <a:lstStyle/>
          <a:p>
            <a:r>
              <a:rPr lang="en-IN" sz="2400" dirty="0"/>
              <a:t>Allocating dynamic memory to object-new operator invokes constructor of a class along with allocating dynamic memory to object(or array of objects)</a:t>
            </a:r>
          </a:p>
        </p:txBody>
      </p:sp>
      <p:sp>
        <p:nvSpPr>
          <p:cNvPr id="3" name="Content Placeholder 2"/>
          <p:cNvSpPr>
            <a:spLocks noGrp="1"/>
          </p:cNvSpPr>
          <p:nvPr>
            <p:ph sz="half" idx="1"/>
          </p:nvPr>
        </p:nvSpPr>
        <p:spPr>
          <a:xfrm>
            <a:off x="457200" y="1600200"/>
            <a:ext cx="4648200" cy="5181600"/>
          </a:xfrm>
        </p:spPr>
        <p:txBody>
          <a:bodyPr>
            <a:normAutofit fontScale="47500" lnSpcReduction="20000"/>
          </a:bodyPr>
          <a:lstStyle/>
          <a:p>
            <a:pPr marL="0" indent="0">
              <a:buNone/>
            </a:pPr>
            <a:r>
              <a:rPr lang="en-IN" sz="3400" dirty="0"/>
              <a:t>#include &lt;</a:t>
            </a:r>
            <a:r>
              <a:rPr lang="en-IN" sz="3400" dirty="0" err="1"/>
              <a:t>iostream</a:t>
            </a:r>
            <a:r>
              <a:rPr lang="en-IN" sz="3400" dirty="0"/>
              <a:t>&gt;</a:t>
            </a:r>
          </a:p>
          <a:p>
            <a:pPr marL="0" indent="0">
              <a:buNone/>
            </a:pPr>
            <a:r>
              <a:rPr lang="en-IN" sz="3400" dirty="0"/>
              <a:t>using namespace </a:t>
            </a:r>
            <a:r>
              <a:rPr lang="en-IN" sz="3400" dirty="0" err="1"/>
              <a:t>std</a:t>
            </a:r>
            <a:r>
              <a:rPr lang="en-IN" sz="3400" dirty="0"/>
              <a:t>;</a:t>
            </a:r>
          </a:p>
          <a:p>
            <a:pPr marL="0" indent="0">
              <a:buNone/>
            </a:pPr>
            <a:r>
              <a:rPr lang="en-IN" sz="3400" dirty="0"/>
              <a:t>class sample {</a:t>
            </a:r>
          </a:p>
          <a:p>
            <a:pPr marL="0" indent="0">
              <a:buNone/>
            </a:pPr>
            <a:r>
              <a:rPr lang="en-IN" sz="3400" dirty="0"/>
              <a:t>   public:</a:t>
            </a:r>
          </a:p>
          <a:p>
            <a:pPr marL="0" indent="0">
              <a:buNone/>
            </a:pPr>
            <a:r>
              <a:rPr lang="en-IN" sz="3400" dirty="0"/>
              <a:t>      sample() {</a:t>
            </a:r>
          </a:p>
          <a:p>
            <a:pPr marL="0" indent="0">
              <a:buNone/>
            </a:pPr>
            <a:r>
              <a:rPr lang="en-IN" sz="3400" dirty="0"/>
              <a:t>         </a:t>
            </a:r>
            <a:r>
              <a:rPr lang="en-IN" sz="3400" dirty="0" err="1"/>
              <a:t>cout</a:t>
            </a:r>
            <a:r>
              <a:rPr lang="en-IN" sz="3400" dirty="0"/>
              <a:t> &lt;&lt; "Constructor called" &lt;&lt;</a:t>
            </a:r>
            <a:r>
              <a:rPr lang="en-IN" sz="3400" dirty="0" err="1"/>
              <a:t>endl</a:t>
            </a:r>
            <a:r>
              <a:rPr lang="en-IN" sz="3400" dirty="0"/>
              <a:t>;</a:t>
            </a:r>
          </a:p>
          <a:p>
            <a:pPr marL="0" indent="0">
              <a:buNone/>
            </a:pPr>
            <a:r>
              <a:rPr lang="en-IN" sz="3400" dirty="0"/>
              <a:t>      }</a:t>
            </a:r>
          </a:p>
          <a:p>
            <a:pPr marL="0" indent="0">
              <a:buNone/>
            </a:pPr>
            <a:r>
              <a:rPr lang="en-IN" sz="3400" dirty="0"/>
              <a:t>      ~sample() {</a:t>
            </a:r>
          </a:p>
          <a:p>
            <a:pPr marL="0" indent="0">
              <a:buNone/>
            </a:pPr>
            <a:r>
              <a:rPr lang="en-IN" sz="3400" dirty="0"/>
              <a:t>         </a:t>
            </a:r>
            <a:r>
              <a:rPr lang="en-IN" sz="3400" dirty="0" err="1"/>
              <a:t>cout</a:t>
            </a:r>
            <a:r>
              <a:rPr lang="en-IN" sz="3400" dirty="0"/>
              <a:t> &lt;&lt; "Destructor called" &lt;&lt;</a:t>
            </a:r>
            <a:r>
              <a:rPr lang="en-IN" sz="3400" dirty="0" err="1"/>
              <a:t>endl</a:t>
            </a:r>
            <a:r>
              <a:rPr lang="en-IN" sz="3400" dirty="0"/>
              <a:t>;</a:t>
            </a:r>
          </a:p>
          <a:p>
            <a:pPr marL="0" indent="0">
              <a:buNone/>
            </a:pPr>
            <a:r>
              <a:rPr lang="en-IN" sz="3400" dirty="0"/>
              <a:t>      }</a:t>
            </a:r>
          </a:p>
          <a:p>
            <a:pPr marL="0" indent="0">
              <a:buNone/>
            </a:pPr>
            <a:r>
              <a:rPr lang="en-IN" sz="3400" dirty="0"/>
              <a:t>};</a:t>
            </a:r>
          </a:p>
          <a:p>
            <a:pPr marL="0" indent="0">
              <a:buNone/>
            </a:pPr>
            <a:r>
              <a:rPr lang="en-IN" sz="3400" dirty="0"/>
              <a:t>int main() {</a:t>
            </a:r>
          </a:p>
          <a:p>
            <a:pPr marL="0" indent="0">
              <a:buNone/>
            </a:pPr>
            <a:r>
              <a:rPr lang="en-IN" sz="3400" dirty="0"/>
              <a:t>   int n;</a:t>
            </a:r>
          </a:p>
          <a:p>
            <a:pPr marL="0" indent="0">
              <a:buNone/>
            </a:pPr>
            <a:r>
              <a:rPr lang="en-IN" sz="3400" dirty="0"/>
              <a:t>   </a:t>
            </a:r>
            <a:r>
              <a:rPr lang="en-IN" sz="3400" dirty="0" err="1"/>
              <a:t>cout</a:t>
            </a:r>
            <a:r>
              <a:rPr lang="en-IN" sz="3400" dirty="0"/>
              <a:t>&lt;&lt;"\n Enter no. of objects:";</a:t>
            </a:r>
          </a:p>
          <a:p>
            <a:pPr marL="0" indent="0">
              <a:buNone/>
            </a:pPr>
            <a:r>
              <a:rPr lang="en-IN" sz="3400" dirty="0"/>
              <a:t>   </a:t>
            </a:r>
            <a:r>
              <a:rPr lang="en-IN" sz="3400" dirty="0" err="1"/>
              <a:t>cin</a:t>
            </a:r>
            <a:r>
              <a:rPr lang="en-IN" sz="3400" dirty="0"/>
              <a:t>&gt;&gt;n;</a:t>
            </a:r>
          </a:p>
          <a:p>
            <a:pPr marL="0" indent="0">
              <a:buNone/>
            </a:pPr>
            <a:r>
              <a:rPr lang="en-IN" sz="3400" dirty="0"/>
              <a:t>   sample* obj1 = new sample[n];//Array of objects</a:t>
            </a:r>
          </a:p>
          <a:p>
            <a:pPr marL="0" indent="0">
              <a:buNone/>
            </a:pPr>
            <a:r>
              <a:rPr lang="en-IN" sz="3400" dirty="0"/>
              <a:t>   delete [] obj1</a:t>
            </a:r>
          </a:p>
          <a:p>
            <a:pPr marL="0" indent="0">
              <a:buNone/>
            </a:pPr>
            <a:r>
              <a:rPr lang="en-IN" sz="3400" dirty="0"/>
              <a:t>    return 0;</a:t>
            </a:r>
          </a:p>
          <a:p>
            <a:r>
              <a:rPr lang="en-IN" dirty="0"/>
              <a:t>}</a:t>
            </a:r>
          </a:p>
        </p:txBody>
      </p:sp>
      <p:sp>
        <p:nvSpPr>
          <p:cNvPr id="4" name="Content Placeholder 3"/>
          <p:cNvSpPr>
            <a:spLocks noGrp="1"/>
          </p:cNvSpPr>
          <p:nvPr>
            <p:ph sz="half" idx="2"/>
          </p:nvPr>
        </p:nvSpPr>
        <p:spPr>
          <a:xfrm>
            <a:off x="5257800" y="1600200"/>
            <a:ext cx="3429000" cy="4525963"/>
          </a:xfrm>
        </p:spPr>
        <p:txBody>
          <a:bodyPr>
            <a:normAutofit fontScale="47500" lnSpcReduction="20000"/>
          </a:bodyPr>
          <a:lstStyle/>
          <a:p>
            <a:pPr marL="0" indent="0">
              <a:buNone/>
            </a:pPr>
            <a:r>
              <a:rPr lang="en-IN" sz="4200" u="sng" dirty="0"/>
              <a:t>Output:</a:t>
            </a:r>
          </a:p>
          <a:p>
            <a:pPr marL="0" indent="0">
              <a:buNone/>
            </a:pPr>
            <a:r>
              <a:rPr lang="en-IN" sz="4200" dirty="0"/>
              <a:t>Enter no. of objects:</a:t>
            </a:r>
          </a:p>
          <a:p>
            <a:pPr marL="0" indent="0">
              <a:buNone/>
            </a:pPr>
            <a:r>
              <a:rPr lang="en-IN" sz="4200" dirty="0"/>
              <a:t>2</a:t>
            </a:r>
          </a:p>
          <a:p>
            <a:pPr marL="0" indent="0">
              <a:buNone/>
            </a:pPr>
            <a:r>
              <a:rPr lang="en-IN" sz="4200" dirty="0"/>
              <a:t>Constructor called</a:t>
            </a:r>
          </a:p>
          <a:p>
            <a:pPr marL="0" indent="0">
              <a:buNone/>
            </a:pPr>
            <a:r>
              <a:rPr lang="en-IN" sz="4200" dirty="0"/>
              <a:t>Constructor called</a:t>
            </a:r>
          </a:p>
          <a:p>
            <a:pPr marL="0" indent="0">
              <a:buNone/>
            </a:pPr>
            <a:r>
              <a:rPr lang="en-IN" sz="4200" dirty="0"/>
              <a:t>Destructor called</a:t>
            </a:r>
          </a:p>
          <a:p>
            <a:pPr marL="0" indent="0">
              <a:buNone/>
            </a:pPr>
            <a:r>
              <a:rPr lang="en-IN" sz="4200" dirty="0"/>
              <a:t>Destructor called</a:t>
            </a:r>
          </a:p>
        </p:txBody>
      </p:sp>
    </p:spTree>
    <p:extLst>
      <p:ext uri="{BB962C8B-B14F-4D97-AF65-F5344CB8AC3E}">
        <p14:creationId xmlns:p14="http://schemas.microsoft.com/office/powerpoint/2010/main" val="1143214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04800"/>
          </a:xfrm>
        </p:spPr>
        <p:txBody>
          <a:bodyPr>
            <a:normAutofit fontScale="90000"/>
          </a:bodyPr>
          <a:lstStyle/>
          <a:p>
            <a:r>
              <a:rPr lang="en-IN" dirty="0"/>
              <a:t>Dynamic constructors</a:t>
            </a:r>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marL="0" indent="0" algn="just">
              <a:buNone/>
            </a:pPr>
            <a:r>
              <a:rPr lang="en-IN" sz="2900" dirty="0"/>
              <a:t>If we allocate dynamic memory inside the definition of any type of constructor(Default/Parameterized) using new/</a:t>
            </a:r>
            <a:r>
              <a:rPr lang="en-IN" sz="2900" dirty="0" err="1"/>
              <a:t>malloc</a:t>
            </a:r>
            <a:r>
              <a:rPr lang="en-IN" sz="2900" dirty="0"/>
              <a:t>()/</a:t>
            </a:r>
            <a:r>
              <a:rPr lang="en-IN" sz="2900" dirty="0" err="1"/>
              <a:t>calloc</a:t>
            </a:r>
            <a:r>
              <a:rPr lang="en-IN" sz="2900" dirty="0"/>
              <a:t>() then that type of constructor is known as Dynamic constructor </a:t>
            </a:r>
          </a:p>
          <a:p>
            <a:pPr marL="0" indent="0" algn="just">
              <a:buNone/>
            </a:pPr>
            <a:r>
              <a:rPr lang="en-IN" sz="2900" dirty="0"/>
              <a:t>By using this constructor, we can dynamically initialize the objects of the class.</a:t>
            </a:r>
          </a:p>
          <a:p>
            <a:pPr marL="0" indent="0" algn="just">
              <a:buNone/>
            </a:pPr>
            <a:r>
              <a:rPr lang="en-IN" sz="2900" dirty="0"/>
              <a:t>Example1:</a:t>
            </a:r>
          </a:p>
          <a:p>
            <a:pPr marL="0" indent="0" algn="just">
              <a:spcBef>
                <a:spcPts val="0"/>
              </a:spcBef>
              <a:buNone/>
            </a:pPr>
            <a:r>
              <a:rPr lang="en-IN" sz="2900" dirty="0"/>
              <a:t>#include &lt;</a:t>
            </a:r>
            <a:r>
              <a:rPr lang="en-IN" sz="2900" dirty="0" err="1"/>
              <a:t>iostream</a:t>
            </a:r>
            <a:r>
              <a:rPr lang="en-IN" sz="2900" dirty="0"/>
              <a:t>&gt;</a:t>
            </a:r>
          </a:p>
          <a:p>
            <a:pPr marL="0" indent="0" algn="just">
              <a:spcBef>
                <a:spcPts val="0"/>
              </a:spcBef>
              <a:buNone/>
            </a:pPr>
            <a:r>
              <a:rPr lang="en-IN" sz="2900" dirty="0"/>
              <a:t>using namespace </a:t>
            </a:r>
            <a:r>
              <a:rPr lang="en-IN" sz="2900" dirty="0" err="1"/>
              <a:t>std</a:t>
            </a:r>
            <a:r>
              <a:rPr lang="en-IN" sz="2900" dirty="0"/>
              <a:t>;</a:t>
            </a:r>
          </a:p>
          <a:p>
            <a:pPr marL="0" indent="0" algn="just">
              <a:spcBef>
                <a:spcPts val="0"/>
              </a:spcBef>
              <a:buNone/>
            </a:pPr>
            <a:endParaRPr lang="en-IN" sz="2900" dirty="0"/>
          </a:p>
          <a:p>
            <a:pPr marL="0" indent="0" algn="just">
              <a:spcBef>
                <a:spcPts val="0"/>
              </a:spcBef>
              <a:buNone/>
            </a:pPr>
            <a:r>
              <a:rPr lang="en-IN" sz="2900" dirty="0"/>
              <a:t>class example1 {</a:t>
            </a:r>
          </a:p>
          <a:p>
            <a:pPr marL="0" indent="0" algn="just">
              <a:spcBef>
                <a:spcPts val="0"/>
              </a:spcBef>
              <a:buNone/>
            </a:pPr>
            <a:r>
              <a:rPr lang="en-IN" sz="2900" dirty="0"/>
              <a:t>	</a:t>
            </a:r>
            <a:r>
              <a:rPr lang="en-IN" sz="2900" dirty="0" err="1"/>
              <a:t>const</a:t>
            </a:r>
            <a:r>
              <a:rPr lang="en-IN" sz="2900" dirty="0"/>
              <a:t> char* </a:t>
            </a:r>
            <a:r>
              <a:rPr lang="en-IN" sz="2900" dirty="0" err="1"/>
              <a:t>ptr</a:t>
            </a:r>
            <a:r>
              <a:rPr lang="en-IN" sz="2900" dirty="0"/>
              <a:t>;</a:t>
            </a:r>
          </a:p>
          <a:p>
            <a:pPr marL="0" indent="0" algn="just">
              <a:spcBef>
                <a:spcPts val="0"/>
              </a:spcBef>
              <a:buNone/>
            </a:pPr>
            <a:r>
              <a:rPr lang="en-IN" sz="2900" dirty="0"/>
              <a:t>public:</a:t>
            </a:r>
          </a:p>
          <a:p>
            <a:pPr marL="0" indent="0" algn="just">
              <a:spcBef>
                <a:spcPts val="0"/>
              </a:spcBef>
              <a:buNone/>
            </a:pPr>
            <a:r>
              <a:rPr lang="en-IN" sz="2900" dirty="0"/>
              <a:t>	// default constructor</a:t>
            </a:r>
          </a:p>
          <a:p>
            <a:pPr marL="0" indent="0" algn="just">
              <a:spcBef>
                <a:spcPts val="0"/>
              </a:spcBef>
              <a:buNone/>
            </a:pPr>
            <a:r>
              <a:rPr lang="en-IN" sz="2900" dirty="0"/>
              <a:t>	example1()</a:t>
            </a:r>
          </a:p>
          <a:p>
            <a:pPr marL="0" indent="0" algn="just">
              <a:spcBef>
                <a:spcPts val="0"/>
              </a:spcBef>
              <a:buNone/>
            </a:pPr>
            <a:r>
              <a:rPr lang="en-IN" sz="2900" dirty="0"/>
              <a:t>	{</a:t>
            </a:r>
          </a:p>
          <a:p>
            <a:pPr marL="0" indent="0" algn="just">
              <a:spcBef>
                <a:spcPts val="0"/>
              </a:spcBef>
              <a:buNone/>
            </a:pPr>
            <a:r>
              <a:rPr lang="en-IN" sz="2900" dirty="0"/>
              <a:t>		// allocating memory at run time</a:t>
            </a:r>
          </a:p>
          <a:p>
            <a:pPr marL="0" indent="0" algn="just">
              <a:spcBef>
                <a:spcPts val="0"/>
              </a:spcBef>
              <a:buNone/>
            </a:pPr>
            <a:r>
              <a:rPr lang="en-IN" sz="2900" dirty="0"/>
              <a:t>		</a:t>
            </a:r>
            <a:r>
              <a:rPr lang="en-IN" sz="2900" dirty="0" err="1"/>
              <a:t>ptr</a:t>
            </a:r>
            <a:r>
              <a:rPr lang="en-IN" sz="2900" dirty="0"/>
              <a:t> = new char[8];</a:t>
            </a:r>
          </a:p>
          <a:p>
            <a:pPr marL="0" indent="0" algn="just">
              <a:spcBef>
                <a:spcPts val="0"/>
              </a:spcBef>
              <a:buNone/>
            </a:pPr>
            <a:r>
              <a:rPr lang="en-IN" sz="2900" dirty="0"/>
              <a:t>		</a:t>
            </a:r>
            <a:r>
              <a:rPr lang="en-IN" sz="2900" dirty="0" err="1"/>
              <a:t>ptr</a:t>
            </a:r>
            <a:r>
              <a:rPr lang="en-IN" sz="2900" dirty="0"/>
              <a:t> = "Dynamic";</a:t>
            </a:r>
          </a:p>
          <a:p>
            <a:pPr marL="0" indent="0" algn="just">
              <a:spcBef>
                <a:spcPts val="0"/>
              </a:spcBef>
              <a:buNone/>
            </a:pPr>
            <a:r>
              <a:rPr lang="en-IN" sz="2900" dirty="0"/>
              <a:t>	}</a:t>
            </a:r>
          </a:p>
          <a:p>
            <a:pPr marL="0" indent="0" algn="just">
              <a:spcBef>
                <a:spcPts val="0"/>
              </a:spcBef>
              <a:buNone/>
            </a:pPr>
            <a:r>
              <a:rPr lang="en-IN" sz="2900" dirty="0"/>
              <a:t>	void show()</a:t>
            </a:r>
          </a:p>
          <a:p>
            <a:pPr marL="0" indent="0" algn="just">
              <a:spcBef>
                <a:spcPts val="0"/>
              </a:spcBef>
              <a:buNone/>
            </a:pPr>
            <a:r>
              <a:rPr lang="en-IN" sz="2900" dirty="0"/>
              <a:t>	{</a:t>
            </a:r>
          </a:p>
          <a:p>
            <a:pPr marL="0" indent="0" algn="just">
              <a:spcBef>
                <a:spcPts val="0"/>
              </a:spcBef>
              <a:buNone/>
            </a:pPr>
            <a:r>
              <a:rPr lang="en-IN" sz="2900" dirty="0"/>
              <a:t>		</a:t>
            </a:r>
            <a:r>
              <a:rPr lang="en-IN" sz="2900" dirty="0" err="1"/>
              <a:t>cout</a:t>
            </a:r>
            <a:r>
              <a:rPr lang="en-IN" sz="2900" dirty="0"/>
              <a:t> &lt;&lt; </a:t>
            </a:r>
            <a:r>
              <a:rPr lang="en-IN" sz="2900" dirty="0" err="1"/>
              <a:t>ptr</a:t>
            </a:r>
            <a:r>
              <a:rPr lang="en-IN" sz="2900" dirty="0"/>
              <a:t> &lt;&lt; </a:t>
            </a:r>
            <a:r>
              <a:rPr lang="en-IN" sz="2900" dirty="0" err="1"/>
              <a:t>endl</a:t>
            </a:r>
            <a:r>
              <a:rPr lang="en-IN" sz="2900" dirty="0"/>
              <a:t>;</a:t>
            </a:r>
          </a:p>
          <a:p>
            <a:pPr marL="0" indent="0" algn="just">
              <a:spcBef>
                <a:spcPts val="0"/>
              </a:spcBef>
              <a:buNone/>
            </a:pPr>
            <a:r>
              <a:rPr lang="en-IN" sz="2900" dirty="0"/>
              <a:t>	}</a:t>
            </a:r>
          </a:p>
          <a:p>
            <a:pPr marL="0" indent="0" algn="just">
              <a:spcBef>
                <a:spcPts val="0"/>
              </a:spcBef>
              <a:buNone/>
            </a:pPr>
            <a:r>
              <a:rPr lang="en-IN" sz="2900" dirty="0"/>
              <a:t>};</a:t>
            </a:r>
          </a:p>
          <a:p>
            <a:pPr marL="0" indent="0" algn="just">
              <a:spcBef>
                <a:spcPts val="0"/>
              </a:spcBef>
              <a:buNone/>
            </a:pPr>
            <a:endParaRPr lang="en-IN" sz="2900" dirty="0"/>
          </a:p>
          <a:p>
            <a:pPr marL="0" indent="0" algn="just">
              <a:spcBef>
                <a:spcPts val="0"/>
              </a:spcBef>
              <a:buNone/>
            </a:pPr>
            <a:r>
              <a:rPr lang="en-IN" sz="2900" dirty="0"/>
              <a:t>int main()</a:t>
            </a:r>
          </a:p>
          <a:p>
            <a:pPr marL="0" indent="0" algn="just">
              <a:spcBef>
                <a:spcPts val="0"/>
              </a:spcBef>
              <a:buNone/>
            </a:pPr>
            <a:r>
              <a:rPr lang="en-IN" sz="2900" dirty="0"/>
              <a:t>{</a:t>
            </a:r>
          </a:p>
          <a:p>
            <a:pPr marL="0" indent="0" algn="just">
              <a:spcBef>
                <a:spcPts val="0"/>
              </a:spcBef>
              <a:buNone/>
            </a:pPr>
            <a:r>
              <a:rPr lang="en-IN" sz="2900" dirty="0"/>
              <a:t>	example1 *</a:t>
            </a:r>
            <a:r>
              <a:rPr lang="en-IN" sz="2900" dirty="0" err="1"/>
              <a:t>ptr</a:t>
            </a:r>
            <a:r>
              <a:rPr lang="en-IN" sz="2900" dirty="0"/>
              <a:t> = new example1();</a:t>
            </a:r>
          </a:p>
          <a:p>
            <a:pPr marL="0" indent="0" algn="just">
              <a:spcBef>
                <a:spcPts val="0"/>
              </a:spcBef>
              <a:buNone/>
            </a:pPr>
            <a:r>
              <a:rPr lang="en-IN" sz="2900" dirty="0"/>
              <a:t>	</a:t>
            </a:r>
            <a:r>
              <a:rPr lang="en-IN" sz="2900" dirty="0" err="1"/>
              <a:t>ptr</a:t>
            </a:r>
            <a:r>
              <a:rPr lang="en-IN" sz="2900" dirty="0"/>
              <a:t>-&gt;show();</a:t>
            </a:r>
          </a:p>
          <a:p>
            <a:pPr marL="0" indent="0" algn="just">
              <a:spcBef>
                <a:spcPts val="0"/>
              </a:spcBef>
              <a:buNone/>
            </a:pPr>
            <a:r>
              <a:rPr lang="en-IN" sz="2900" dirty="0"/>
              <a:t>}</a:t>
            </a:r>
          </a:p>
          <a:p>
            <a:pPr algn="just"/>
            <a:endParaRPr lang="en-IN" sz="2000" dirty="0"/>
          </a:p>
          <a:p>
            <a:pPr algn="just"/>
            <a:endParaRPr lang="en-IN" sz="2000" dirty="0"/>
          </a:p>
        </p:txBody>
      </p:sp>
    </p:spTree>
    <p:extLst>
      <p:ext uri="{BB962C8B-B14F-4D97-AF65-F5344CB8AC3E}">
        <p14:creationId xmlns:p14="http://schemas.microsoft.com/office/powerpoint/2010/main" val="1306461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dirty="0"/>
              <a:t>Dynamic constructor-Program example 2</a:t>
            </a:r>
          </a:p>
        </p:txBody>
      </p:sp>
      <p:sp>
        <p:nvSpPr>
          <p:cNvPr id="3" name="Content Placeholder 2"/>
          <p:cNvSpPr>
            <a:spLocks noGrp="1"/>
          </p:cNvSpPr>
          <p:nvPr>
            <p:ph sz="half" idx="1"/>
          </p:nvPr>
        </p:nvSpPr>
        <p:spPr>
          <a:xfrm>
            <a:off x="457200" y="685800"/>
            <a:ext cx="4038600" cy="6172200"/>
          </a:xfrm>
        </p:spPr>
        <p:txBody>
          <a:bodyPr>
            <a:noAutofit/>
          </a:bodyPr>
          <a:lstStyle/>
          <a:p>
            <a:pPr marL="0" indent="0">
              <a:buNone/>
            </a:pPr>
            <a:r>
              <a:rPr lang="en-IN" sz="1600" dirty="0"/>
              <a:t>#include&lt;</a:t>
            </a:r>
            <a:r>
              <a:rPr lang="en-IN" sz="1600" dirty="0" err="1"/>
              <a:t>iostream</a:t>
            </a:r>
            <a:r>
              <a:rPr lang="en-IN" sz="1600" dirty="0"/>
              <a:t>&gt;</a:t>
            </a:r>
          </a:p>
          <a:p>
            <a:pPr marL="0" indent="0">
              <a:buNone/>
            </a:pPr>
            <a:r>
              <a:rPr lang="en-IN" sz="1600" dirty="0"/>
              <a:t>using namespace </a:t>
            </a:r>
            <a:r>
              <a:rPr lang="en-IN" sz="1600" dirty="0" err="1"/>
              <a:t>std</a:t>
            </a:r>
            <a:r>
              <a:rPr lang="en-IN" sz="1600" dirty="0"/>
              <a:t>;</a:t>
            </a:r>
          </a:p>
          <a:p>
            <a:pPr marL="0" indent="0">
              <a:buNone/>
            </a:pPr>
            <a:r>
              <a:rPr lang="en-IN" sz="1600" dirty="0"/>
              <a:t>class Array</a:t>
            </a:r>
          </a:p>
          <a:p>
            <a:pPr marL="0" indent="0">
              <a:buNone/>
            </a:pPr>
            <a:r>
              <a:rPr lang="en-IN" sz="1600" dirty="0"/>
              <a:t>{</a:t>
            </a:r>
          </a:p>
          <a:p>
            <a:pPr marL="0" indent="0">
              <a:buNone/>
            </a:pPr>
            <a:r>
              <a:rPr lang="en-IN" sz="1600" dirty="0"/>
              <a:t>private:</a:t>
            </a:r>
          </a:p>
          <a:p>
            <a:pPr marL="0" indent="0">
              <a:buNone/>
            </a:pPr>
            <a:r>
              <a:rPr lang="en-IN" sz="1600" dirty="0"/>
              <a:t>int *</a:t>
            </a:r>
            <a:r>
              <a:rPr lang="en-IN" sz="1600" dirty="0" err="1"/>
              <a:t>arr</a:t>
            </a:r>
            <a:r>
              <a:rPr lang="en-IN" sz="1600" dirty="0"/>
              <a:t>;</a:t>
            </a:r>
          </a:p>
          <a:p>
            <a:pPr marL="0" indent="0">
              <a:buNone/>
            </a:pPr>
            <a:r>
              <a:rPr lang="en-IN" sz="1600" dirty="0"/>
              <a:t>int n;</a:t>
            </a:r>
          </a:p>
          <a:p>
            <a:pPr marL="0" indent="0">
              <a:buNone/>
            </a:pPr>
            <a:r>
              <a:rPr lang="en-IN" sz="1600" dirty="0"/>
              <a:t>public:</a:t>
            </a:r>
          </a:p>
          <a:p>
            <a:pPr marL="0" indent="0">
              <a:buNone/>
            </a:pPr>
            <a:r>
              <a:rPr lang="en-IN" sz="1600" dirty="0"/>
              <a:t>Array();</a:t>
            </a:r>
          </a:p>
          <a:p>
            <a:pPr marL="0" indent="0">
              <a:buNone/>
            </a:pPr>
            <a:r>
              <a:rPr lang="en-IN" sz="1600" dirty="0"/>
              <a:t>void </a:t>
            </a:r>
            <a:r>
              <a:rPr lang="en-IN" sz="1600" dirty="0" err="1"/>
              <a:t>show_data</a:t>
            </a:r>
            <a:r>
              <a:rPr lang="en-IN" sz="1600" dirty="0"/>
              <a:t>();</a:t>
            </a:r>
          </a:p>
          <a:p>
            <a:pPr marL="0" indent="0">
              <a:buNone/>
            </a:pPr>
            <a:r>
              <a:rPr lang="en-IN" sz="1600" dirty="0"/>
              <a:t>};</a:t>
            </a:r>
          </a:p>
          <a:p>
            <a:pPr marL="0" indent="0">
              <a:buNone/>
            </a:pPr>
            <a:r>
              <a:rPr lang="en-IN" sz="1600" dirty="0"/>
              <a:t>Array::Array()</a:t>
            </a:r>
          </a:p>
          <a:p>
            <a:pPr marL="0" indent="0">
              <a:buNone/>
            </a:pPr>
            <a:r>
              <a:rPr lang="en-IN" sz="1600" dirty="0"/>
              <a:t>{</a:t>
            </a:r>
          </a:p>
          <a:p>
            <a:pPr marL="0" indent="0">
              <a:buNone/>
            </a:pPr>
            <a:r>
              <a:rPr lang="en-IN" sz="1600" dirty="0" err="1"/>
              <a:t>cout</a:t>
            </a:r>
            <a:r>
              <a:rPr lang="en-IN" sz="1600" dirty="0"/>
              <a:t>&lt;&lt;"\</a:t>
            </a:r>
            <a:r>
              <a:rPr lang="en-IN" sz="1600" dirty="0" err="1"/>
              <a:t>nEnter</a:t>
            </a:r>
            <a:r>
              <a:rPr lang="en-IN" sz="1600" dirty="0"/>
              <a:t> size:";</a:t>
            </a:r>
          </a:p>
          <a:p>
            <a:pPr marL="0" indent="0">
              <a:buNone/>
            </a:pPr>
            <a:r>
              <a:rPr lang="en-IN" sz="1600" dirty="0" err="1"/>
              <a:t>cin</a:t>
            </a:r>
            <a:r>
              <a:rPr lang="en-IN" sz="1600" dirty="0"/>
              <a:t>&gt;&gt;n;</a:t>
            </a:r>
          </a:p>
          <a:p>
            <a:pPr marL="0" indent="0">
              <a:buNone/>
            </a:pPr>
            <a:r>
              <a:rPr lang="en-IN" sz="1600" dirty="0" err="1"/>
              <a:t>arr</a:t>
            </a:r>
            <a:r>
              <a:rPr lang="en-IN" sz="1600" dirty="0"/>
              <a:t>=new int[n];</a:t>
            </a:r>
          </a:p>
          <a:p>
            <a:pPr marL="0" indent="0">
              <a:buNone/>
            </a:pPr>
            <a:r>
              <a:rPr lang="en-IN" sz="1600" dirty="0" err="1"/>
              <a:t>cout</a:t>
            </a:r>
            <a:r>
              <a:rPr lang="en-IN" sz="1600" dirty="0"/>
              <a:t>&lt;&lt;"\n Enter the elements:";</a:t>
            </a:r>
          </a:p>
        </p:txBody>
      </p:sp>
      <p:sp>
        <p:nvSpPr>
          <p:cNvPr id="4" name="Content Placeholder 3"/>
          <p:cNvSpPr>
            <a:spLocks noGrp="1"/>
          </p:cNvSpPr>
          <p:nvPr>
            <p:ph sz="half" idx="2"/>
          </p:nvPr>
        </p:nvSpPr>
        <p:spPr>
          <a:xfrm>
            <a:off x="4648200" y="838200"/>
            <a:ext cx="4038600" cy="5287963"/>
          </a:xfrm>
        </p:spPr>
        <p:txBody>
          <a:bodyPr>
            <a:normAutofit fontScale="70000" lnSpcReduction="20000"/>
          </a:bodyPr>
          <a:lstStyle/>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cin</a:t>
            </a:r>
            <a:r>
              <a:rPr lang="en-IN" sz="1800" dirty="0"/>
              <a:t>&gt;&gt;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void Array::</a:t>
            </a:r>
            <a:r>
              <a:rPr lang="en-IN" sz="1800" dirty="0" err="1"/>
              <a:t>show_data</a:t>
            </a:r>
            <a:r>
              <a:rPr lang="en-IN" sz="1800" dirty="0"/>
              <a:t>()</a:t>
            </a:r>
          </a:p>
          <a:p>
            <a:pPr marL="0" indent="0">
              <a:buNone/>
            </a:pPr>
            <a:r>
              <a:rPr lang="en-IN" sz="1800" dirty="0"/>
              <a:t>{</a:t>
            </a:r>
          </a:p>
          <a:p>
            <a:pPr marL="0" indent="0">
              <a:buNone/>
            </a:pPr>
            <a:r>
              <a:rPr lang="en-IN" sz="1800" dirty="0"/>
              <a:t>for(int </a:t>
            </a:r>
            <a:r>
              <a:rPr lang="en-IN" sz="1800" dirty="0" err="1"/>
              <a:t>i</a:t>
            </a:r>
            <a:r>
              <a:rPr lang="en-IN" sz="1800" dirty="0"/>
              <a:t>=0;i&lt;</a:t>
            </a:r>
            <a:r>
              <a:rPr lang="en-IN" sz="1800" dirty="0" err="1"/>
              <a:t>n;i</a:t>
            </a:r>
            <a:r>
              <a:rPr lang="en-IN" sz="1800" dirty="0"/>
              <a:t>++)</a:t>
            </a:r>
          </a:p>
          <a:p>
            <a:pPr marL="0" indent="0">
              <a:buNone/>
            </a:pPr>
            <a:r>
              <a:rPr lang="en-IN" sz="1800" dirty="0"/>
              <a:t>{</a:t>
            </a:r>
          </a:p>
          <a:p>
            <a:pPr marL="0" indent="0">
              <a:buNone/>
            </a:pPr>
            <a:r>
              <a:rPr lang="en-IN" sz="1800" dirty="0" err="1"/>
              <a:t>cout</a:t>
            </a:r>
            <a:r>
              <a:rPr lang="en-IN" sz="1800" dirty="0"/>
              <a:t>&lt;&lt;" "&lt;&lt;</a:t>
            </a:r>
            <a:r>
              <a:rPr lang="en-IN" sz="1800" dirty="0" err="1"/>
              <a:t>arr</a:t>
            </a:r>
            <a:r>
              <a:rPr lang="en-IN" sz="1800" dirty="0"/>
              <a:t>[</a:t>
            </a:r>
            <a:r>
              <a:rPr lang="en-IN" sz="1800" dirty="0" err="1"/>
              <a:t>i</a:t>
            </a:r>
            <a:r>
              <a:rPr lang="en-IN" sz="1800" dirty="0"/>
              <a:t>];</a:t>
            </a:r>
          </a:p>
          <a:p>
            <a:pPr marL="0" indent="0">
              <a:buNone/>
            </a:pPr>
            <a:r>
              <a:rPr lang="en-IN" sz="1800" dirty="0"/>
              <a:t>}</a:t>
            </a:r>
          </a:p>
          <a:p>
            <a:pPr marL="0" indent="0">
              <a:buNone/>
            </a:pPr>
            <a:r>
              <a:rPr lang="en-IN" sz="1800" dirty="0"/>
              <a:t>}</a:t>
            </a:r>
          </a:p>
          <a:p>
            <a:pPr marL="0" indent="0">
              <a:buNone/>
            </a:pPr>
            <a:r>
              <a:rPr lang="en-IN" sz="1800" dirty="0"/>
              <a:t>int main()</a:t>
            </a:r>
          </a:p>
          <a:p>
            <a:pPr marL="0" indent="0">
              <a:buNone/>
            </a:pPr>
            <a:r>
              <a:rPr lang="en-IN" sz="1800" dirty="0"/>
              <a:t>{</a:t>
            </a:r>
          </a:p>
          <a:p>
            <a:pPr marL="0" indent="0">
              <a:buNone/>
            </a:pPr>
            <a:r>
              <a:rPr lang="en-IN" sz="1800" dirty="0"/>
              <a:t>int </a:t>
            </a:r>
            <a:r>
              <a:rPr lang="en-IN" sz="1800" dirty="0" err="1"/>
              <a:t>no_object</a:t>
            </a:r>
            <a:r>
              <a:rPr lang="en-IN" sz="1800" dirty="0"/>
              <a:t>;</a:t>
            </a:r>
          </a:p>
          <a:p>
            <a:pPr marL="0" indent="0">
              <a:buNone/>
            </a:pPr>
            <a:r>
              <a:rPr lang="en-IN" sz="1800" dirty="0" err="1"/>
              <a:t>cout</a:t>
            </a:r>
            <a:r>
              <a:rPr lang="en-IN" sz="1800" dirty="0"/>
              <a:t>&lt;&lt;"\n Enter no. of objects:";</a:t>
            </a:r>
          </a:p>
          <a:p>
            <a:pPr marL="0" indent="0">
              <a:buNone/>
            </a:pPr>
            <a:r>
              <a:rPr lang="en-IN" sz="1800" dirty="0" err="1"/>
              <a:t>cin</a:t>
            </a:r>
            <a:r>
              <a:rPr lang="en-IN" sz="1800" dirty="0"/>
              <a:t>&gt;&gt;</a:t>
            </a:r>
            <a:r>
              <a:rPr lang="en-IN" sz="1800" dirty="0" err="1"/>
              <a:t>no_object</a:t>
            </a:r>
            <a:r>
              <a:rPr lang="en-IN" sz="1800" dirty="0"/>
              <a:t>;</a:t>
            </a:r>
          </a:p>
          <a:p>
            <a:pPr marL="0" indent="0">
              <a:buNone/>
            </a:pPr>
            <a:r>
              <a:rPr lang="en-IN" sz="1800" dirty="0"/>
              <a:t>Array *</a:t>
            </a:r>
            <a:r>
              <a:rPr lang="en-IN" sz="1800" dirty="0" err="1"/>
              <a:t>ptr</a:t>
            </a:r>
            <a:r>
              <a:rPr lang="en-IN" sz="1800" dirty="0"/>
              <a:t>=new Array[</a:t>
            </a:r>
            <a:r>
              <a:rPr lang="en-IN" sz="1800" dirty="0" err="1"/>
              <a:t>no_object</a:t>
            </a:r>
            <a:r>
              <a:rPr lang="en-IN" sz="1800" dirty="0"/>
              <a:t>];</a:t>
            </a:r>
          </a:p>
          <a:p>
            <a:pPr marL="0" indent="0">
              <a:buNone/>
            </a:pPr>
            <a:r>
              <a:rPr lang="en-IN" sz="1800" dirty="0"/>
              <a:t>for(int </a:t>
            </a:r>
            <a:r>
              <a:rPr lang="en-IN" sz="1800" dirty="0" err="1"/>
              <a:t>i</a:t>
            </a:r>
            <a:r>
              <a:rPr lang="en-IN" sz="1800" dirty="0"/>
              <a:t>=0;i&lt;</a:t>
            </a:r>
            <a:r>
              <a:rPr lang="en-IN" sz="1800" dirty="0" err="1"/>
              <a:t>no_object;i</a:t>
            </a:r>
            <a:r>
              <a:rPr lang="en-IN" sz="1800" dirty="0"/>
              <a:t>++)</a:t>
            </a:r>
          </a:p>
          <a:p>
            <a:pPr marL="0" indent="0">
              <a:buNone/>
            </a:pPr>
            <a:r>
              <a:rPr lang="en-IN" sz="1800" dirty="0"/>
              <a:t>{</a:t>
            </a:r>
          </a:p>
          <a:p>
            <a:pPr marL="0" indent="0">
              <a:buNone/>
            </a:pPr>
            <a:r>
              <a:rPr lang="en-IN" sz="1800" dirty="0" err="1"/>
              <a:t>ptr</a:t>
            </a:r>
            <a:r>
              <a:rPr lang="en-IN" sz="1800" dirty="0"/>
              <a:t>-&gt;</a:t>
            </a:r>
            <a:r>
              <a:rPr lang="en-IN" sz="1800" dirty="0" err="1"/>
              <a:t>show_data</a:t>
            </a:r>
            <a:r>
              <a:rPr lang="en-IN" sz="1800" dirty="0"/>
              <a:t>();</a:t>
            </a:r>
          </a:p>
          <a:p>
            <a:pPr marL="0" indent="0">
              <a:buNone/>
            </a:pPr>
            <a:r>
              <a:rPr lang="en-IN" sz="1800" dirty="0" err="1"/>
              <a:t>ptr</a:t>
            </a:r>
            <a:r>
              <a:rPr lang="en-IN" sz="1800" dirty="0"/>
              <a:t>++;</a:t>
            </a:r>
          </a:p>
          <a:p>
            <a:pPr marL="0" indent="0">
              <a:buNone/>
            </a:pPr>
            <a:r>
              <a:rPr lang="en-IN" sz="1800" dirty="0"/>
              <a:t>}</a:t>
            </a:r>
          </a:p>
          <a:p>
            <a:pPr marL="0" indent="0">
              <a:buNone/>
            </a:pPr>
            <a:r>
              <a:rPr lang="en-IN" sz="1800" dirty="0"/>
              <a:t>return 0;</a:t>
            </a:r>
          </a:p>
          <a:p>
            <a:pPr marL="0" indent="0">
              <a:buNone/>
            </a:pPr>
            <a:r>
              <a:rPr lang="en-IN" sz="1800" dirty="0"/>
              <a:t>}</a:t>
            </a:r>
          </a:p>
          <a:p>
            <a:pPr marL="0" indent="0">
              <a:buNone/>
            </a:pPr>
            <a:endParaRPr lang="en-IN" sz="1800" dirty="0"/>
          </a:p>
          <a:p>
            <a:pPr marL="0" indent="0">
              <a:buNone/>
            </a:pPr>
            <a:endParaRPr lang="en-IN" sz="1800" dirty="0"/>
          </a:p>
          <a:p>
            <a:endParaRPr lang="en-IN" sz="1700" dirty="0"/>
          </a:p>
          <a:p>
            <a:endParaRPr lang="en-IN" dirty="0"/>
          </a:p>
        </p:txBody>
      </p:sp>
    </p:spTree>
    <p:extLst>
      <p:ext uri="{BB962C8B-B14F-4D97-AF65-F5344CB8AC3E}">
        <p14:creationId xmlns:p14="http://schemas.microsoft.com/office/powerpoint/2010/main" val="2402082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229600" cy="457200"/>
          </a:xfrm>
        </p:spPr>
        <p:txBody>
          <a:bodyPr>
            <a:normAutofit fontScale="90000"/>
          </a:bodyPr>
          <a:lstStyle/>
          <a:p>
            <a:r>
              <a:rPr lang="en-IN" dirty="0"/>
              <a:t>Virtual Destructor</a:t>
            </a:r>
          </a:p>
        </p:txBody>
      </p:sp>
      <p:sp>
        <p:nvSpPr>
          <p:cNvPr id="5" name="Content Placeholder 4"/>
          <p:cNvSpPr>
            <a:spLocks noGrp="1"/>
          </p:cNvSpPr>
          <p:nvPr>
            <p:ph idx="1"/>
          </p:nvPr>
        </p:nvSpPr>
        <p:spPr>
          <a:xfrm>
            <a:off x="457200" y="533400"/>
            <a:ext cx="8229600" cy="6019800"/>
          </a:xfrm>
        </p:spPr>
        <p:txBody>
          <a:bodyPr>
            <a:normAutofit fontScale="70000" lnSpcReduction="20000"/>
          </a:bodyPr>
          <a:lstStyle/>
          <a:p>
            <a:pPr algn="just"/>
            <a:r>
              <a:rPr lang="en-IN" sz="3400" dirty="0"/>
              <a:t>A destructor is a member function of a class, which gets called when the object goes out of scope". This means all clean ups and final steps of class destruction are to be done in destructor. </a:t>
            </a:r>
          </a:p>
          <a:p>
            <a:pPr algn="just"/>
            <a:r>
              <a:rPr lang="en-IN" sz="3400" dirty="0"/>
              <a:t>The order of execution of destructor in an inherited class during a clean up is like this.</a:t>
            </a:r>
          </a:p>
          <a:p>
            <a:pPr algn="just">
              <a:buNone/>
            </a:pPr>
            <a:r>
              <a:rPr lang="en-IN" sz="3400" dirty="0"/>
              <a:t>      1. Derived class destructor </a:t>
            </a:r>
          </a:p>
          <a:p>
            <a:pPr algn="just">
              <a:buNone/>
            </a:pPr>
            <a:r>
              <a:rPr lang="en-IN" sz="3400" dirty="0"/>
              <a:t>      2. Base class destructor</a:t>
            </a:r>
          </a:p>
          <a:p>
            <a:pPr algn="just"/>
            <a:r>
              <a:rPr lang="en-IN" sz="3400" dirty="0"/>
              <a:t>When object of the derived class has been allocated memory dynamically and a base class pointer is pointing towards it, then on deleting a derived class object using a pointer to a base class that has a non-virtual destructor results in undefined behaviour  (i.e. destructor for derived class does not get called)</a:t>
            </a:r>
          </a:p>
          <a:p>
            <a:pPr algn="just"/>
            <a:r>
              <a:rPr lang="en-IN" sz="3400" dirty="0"/>
              <a:t>To correct this situation, the base class should be defined with a virtual destructor, which will make sure the derived class destructor is also called along with base class constructor in a correct sequence</a:t>
            </a:r>
          </a:p>
          <a:p>
            <a:endParaRPr lang="en-IN" dirty="0"/>
          </a:p>
        </p:txBody>
      </p:sp>
    </p:spTree>
    <p:extLst>
      <p:ext uri="{BB962C8B-B14F-4D97-AF65-F5344CB8AC3E}">
        <p14:creationId xmlns:p14="http://schemas.microsoft.com/office/powerpoint/2010/main" val="3721494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10" y="152400"/>
            <a:ext cx="8229600" cy="639762"/>
          </a:xfrm>
        </p:spPr>
        <p:txBody>
          <a:bodyPr>
            <a:normAutofit fontScale="90000"/>
          </a:bodyPr>
          <a:lstStyle/>
          <a:p>
            <a:r>
              <a:rPr lang="en-IN" sz="2800" dirty="0"/>
              <a:t>Program—Non-virtual base destructor(Problem</a:t>
            </a:r>
            <a:r>
              <a:rPr lang="en-IN" sz="2800" dirty="0">
                <a:sym typeface="Wingdings" panose="05000000000000000000" pitchFamily="2" charset="2"/>
              </a:rPr>
              <a:t> Derived class destructor not getting called)</a:t>
            </a:r>
            <a:endParaRPr lang="en-IN" sz="2800" dirty="0"/>
          </a:p>
        </p:txBody>
      </p:sp>
      <p:sp>
        <p:nvSpPr>
          <p:cNvPr id="4" name="Content Placeholder 3"/>
          <p:cNvSpPr>
            <a:spLocks noGrp="1"/>
          </p:cNvSpPr>
          <p:nvPr>
            <p:ph sz="half" idx="1"/>
          </p:nvPr>
        </p:nvSpPr>
        <p:spPr>
          <a:xfrm>
            <a:off x="457200" y="914400"/>
            <a:ext cx="4038600" cy="5943600"/>
          </a:xfrm>
        </p:spPr>
        <p:txBody>
          <a:bodyPr>
            <a:normAutofit fontScale="40000" lnSpcReduction="20000"/>
          </a:bodyPr>
          <a:lstStyle/>
          <a:p>
            <a:pPr marL="0" indent="0">
              <a:buNone/>
            </a:pPr>
            <a:r>
              <a:rPr lang="en-IN" sz="4000" dirty="0"/>
              <a:t>#include&lt;</a:t>
            </a:r>
            <a:r>
              <a:rPr lang="en-IN" sz="4000" dirty="0" err="1"/>
              <a:t>iostream</a:t>
            </a:r>
            <a:r>
              <a:rPr lang="en-IN" sz="4000" dirty="0"/>
              <a:t>&gt;</a:t>
            </a:r>
          </a:p>
          <a:p>
            <a:pPr marL="0" indent="0">
              <a:buNone/>
            </a:pPr>
            <a:r>
              <a:rPr lang="en-IN" sz="4000" dirty="0"/>
              <a:t>using namespace </a:t>
            </a:r>
            <a:r>
              <a:rPr lang="en-IN" sz="4000" dirty="0" err="1"/>
              <a:t>std</a:t>
            </a:r>
            <a:r>
              <a:rPr lang="en-IN" sz="4000" dirty="0"/>
              <a:t>;</a:t>
            </a:r>
          </a:p>
          <a:p>
            <a:pPr marL="0" indent="0">
              <a:buNone/>
            </a:pPr>
            <a:endParaRPr lang="en-IN" sz="4000" dirty="0"/>
          </a:p>
          <a:p>
            <a:pPr marL="0" indent="0">
              <a:buNone/>
            </a:pPr>
            <a:r>
              <a:rPr lang="en-IN" sz="4000" dirty="0"/>
              <a:t>class base {</a:t>
            </a:r>
          </a:p>
          <a:p>
            <a:pPr marL="0" indent="0">
              <a:buNone/>
            </a:pPr>
            <a:r>
              <a:rPr lang="en-IN" sz="4000" dirty="0"/>
              <a:t>  public:</a:t>
            </a:r>
          </a:p>
          <a:p>
            <a:pPr marL="0" indent="0">
              <a:buNone/>
            </a:pPr>
            <a:r>
              <a:rPr lang="en-IN" sz="4000" dirty="0"/>
              <a:t>    base()</a:t>
            </a:r>
          </a:p>
          <a:p>
            <a:pPr marL="0" indent="0">
              <a:buNone/>
            </a:pPr>
            <a:r>
              <a:rPr lang="en-IN" sz="4000" dirty="0"/>
              <a:t>    { </a:t>
            </a:r>
            <a:r>
              <a:rPr lang="en-IN" sz="4000" dirty="0" err="1"/>
              <a:t>cout</a:t>
            </a:r>
            <a:r>
              <a:rPr lang="en-IN" sz="4000" dirty="0"/>
              <a:t>&lt;&lt;"Constructing base \n"; }</a:t>
            </a:r>
          </a:p>
          <a:p>
            <a:pPr marL="0" indent="0">
              <a:buNone/>
            </a:pPr>
            <a:r>
              <a:rPr lang="en-IN" sz="4000" dirty="0"/>
              <a:t>    ~base()</a:t>
            </a:r>
          </a:p>
          <a:p>
            <a:pPr marL="0" indent="0">
              <a:buNone/>
            </a:pPr>
            <a:r>
              <a:rPr lang="en-IN" sz="4000" dirty="0"/>
              <a:t>    { </a:t>
            </a:r>
            <a:r>
              <a:rPr lang="en-IN" sz="4000" dirty="0" err="1"/>
              <a:t>cout</a:t>
            </a:r>
            <a:r>
              <a:rPr lang="en-IN" sz="4000" dirty="0"/>
              <a:t>&lt;&lt;"Destructing base \n"; }</a:t>
            </a:r>
          </a:p>
          <a:p>
            <a:pPr marL="0" indent="0">
              <a:buNone/>
            </a:pPr>
            <a:r>
              <a:rPr lang="en-IN" sz="4000" dirty="0"/>
              <a:t>};</a:t>
            </a:r>
          </a:p>
          <a:p>
            <a:pPr marL="0" indent="0">
              <a:buNone/>
            </a:pPr>
            <a:endParaRPr lang="en-IN" sz="4000" dirty="0"/>
          </a:p>
          <a:p>
            <a:pPr marL="0" indent="0">
              <a:buNone/>
            </a:pPr>
            <a:r>
              <a:rPr lang="en-IN" sz="4000" dirty="0"/>
              <a:t>class derived1: public base {</a:t>
            </a:r>
          </a:p>
          <a:p>
            <a:pPr marL="0" indent="0">
              <a:buNone/>
            </a:pPr>
            <a:r>
              <a:rPr lang="en-IN" sz="4000" dirty="0"/>
              <a:t>  public:</a:t>
            </a:r>
          </a:p>
          <a:p>
            <a:pPr marL="0" indent="0">
              <a:buNone/>
            </a:pPr>
            <a:r>
              <a:rPr lang="en-IN" sz="4000" dirty="0"/>
              <a:t>    derived1()</a:t>
            </a:r>
          </a:p>
          <a:p>
            <a:pPr marL="0" indent="0">
              <a:buNone/>
            </a:pPr>
            <a:r>
              <a:rPr lang="en-IN" sz="4000" dirty="0"/>
              <a:t>    { </a:t>
            </a:r>
            <a:r>
              <a:rPr lang="en-IN" sz="4000" dirty="0" err="1"/>
              <a:t>cout</a:t>
            </a:r>
            <a:r>
              <a:rPr lang="en-IN" sz="4000" dirty="0"/>
              <a:t>&lt;&lt;"Constructing derived \n"; }</a:t>
            </a:r>
          </a:p>
          <a:p>
            <a:pPr marL="0" indent="0">
              <a:buNone/>
            </a:pPr>
            <a:r>
              <a:rPr lang="en-IN" sz="4000" dirty="0"/>
              <a:t>    ~derived1()</a:t>
            </a:r>
          </a:p>
          <a:p>
            <a:pPr marL="0" indent="0">
              <a:buNone/>
            </a:pPr>
            <a:r>
              <a:rPr lang="en-IN" sz="4000" dirty="0"/>
              <a:t>    { </a:t>
            </a:r>
            <a:r>
              <a:rPr lang="en-IN" sz="4000" dirty="0" err="1"/>
              <a:t>cout</a:t>
            </a:r>
            <a:r>
              <a:rPr lang="en-IN" sz="4000" dirty="0"/>
              <a:t>&lt;&lt;"Destructing derived \n"; }</a:t>
            </a:r>
          </a:p>
          <a:p>
            <a:pPr marL="0" indent="0">
              <a:buNone/>
            </a:pPr>
            <a:r>
              <a:rPr lang="en-IN" sz="4000" dirty="0"/>
              <a:t>};</a:t>
            </a:r>
          </a:p>
          <a:p>
            <a:pPr marL="0" indent="0">
              <a:buNone/>
            </a:pPr>
            <a:r>
              <a:rPr lang="en-IN" sz="4000" dirty="0"/>
              <a:t>int main()</a:t>
            </a:r>
          </a:p>
          <a:p>
            <a:pPr marL="0" indent="0">
              <a:buNone/>
            </a:pPr>
            <a:r>
              <a:rPr lang="en-IN" sz="4000" dirty="0"/>
              <a:t>{</a:t>
            </a:r>
          </a:p>
          <a:p>
            <a:pPr marL="0" indent="0">
              <a:buNone/>
            </a:pPr>
            <a:r>
              <a:rPr lang="en-IN" sz="4000" dirty="0"/>
              <a:t>  base *b = new derived1;</a:t>
            </a:r>
          </a:p>
          <a:p>
            <a:pPr marL="0" indent="0">
              <a:buNone/>
            </a:pPr>
            <a:r>
              <a:rPr lang="en-IN" sz="4000" dirty="0"/>
              <a:t>  delete b;</a:t>
            </a:r>
          </a:p>
          <a:p>
            <a:pPr marL="0" indent="0">
              <a:buNone/>
            </a:pPr>
            <a:r>
              <a:rPr lang="en-IN" sz="4000" dirty="0"/>
              <a:t>  return 0;</a:t>
            </a:r>
          </a:p>
          <a:p>
            <a:pPr marL="0" indent="0">
              <a:buNone/>
            </a:pPr>
            <a:r>
              <a:rPr lang="en-IN" sz="4000" dirty="0"/>
              <a:t>}</a:t>
            </a:r>
          </a:p>
          <a:p>
            <a:endParaRPr lang="en-IN" dirty="0"/>
          </a:p>
        </p:txBody>
      </p:sp>
      <p:sp>
        <p:nvSpPr>
          <p:cNvPr id="5" name="Content Placeholder 4"/>
          <p:cNvSpPr>
            <a:spLocks noGrp="1"/>
          </p:cNvSpPr>
          <p:nvPr>
            <p:ph sz="half" idx="2"/>
          </p:nvPr>
        </p:nvSpPr>
        <p:spPr>
          <a:xfrm>
            <a:off x="4648200" y="914400"/>
            <a:ext cx="4038600" cy="5211763"/>
          </a:xfrm>
        </p:spPr>
        <p:txBody>
          <a:bodyPr>
            <a:normAutofit fontScale="40000" lnSpcReduction="20000"/>
          </a:bodyPr>
          <a:lstStyle/>
          <a:p>
            <a:endParaRPr lang="en-IN" dirty="0"/>
          </a:p>
          <a:p>
            <a:pPr marL="0" indent="0">
              <a:buNone/>
            </a:pPr>
            <a:r>
              <a:rPr lang="en-IN" sz="4500" dirty="0"/>
              <a:t>Output:</a:t>
            </a:r>
          </a:p>
          <a:p>
            <a:pPr marL="0" lvl="0" indent="0">
              <a:buNone/>
            </a:pPr>
            <a:r>
              <a:rPr lang="es-ES" sz="4500" dirty="0" err="1"/>
              <a:t>Constructing</a:t>
            </a:r>
            <a:r>
              <a:rPr lang="es-ES" sz="4500" dirty="0"/>
              <a:t> base</a:t>
            </a:r>
          </a:p>
          <a:p>
            <a:pPr marL="0" lvl="0" indent="0">
              <a:buNone/>
            </a:pPr>
            <a:r>
              <a:rPr lang="es-ES" sz="4500" dirty="0" err="1"/>
              <a:t>Constructing</a:t>
            </a:r>
            <a:r>
              <a:rPr lang="es-ES" sz="4500" dirty="0"/>
              <a:t> </a:t>
            </a:r>
            <a:r>
              <a:rPr lang="es-ES" sz="4500" dirty="0" err="1"/>
              <a:t>derived</a:t>
            </a:r>
            <a:endParaRPr lang="es-ES" sz="4500" dirty="0"/>
          </a:p>
          <a:p>
            <a:pPr marL="0" lvl="0" indent="0">
              <a:buNone/>
            </a:pPr>
            <a:r>
              <a:rPr lang="es-ES" sz="4500" dirty="0" err="1"/>
              <a:t>Destructing</a:t>
            </a:r>
            <a:r>
              <a:rPr lang="es-ES" sz="4500" dirty="0"/>
              <a:t>  base</a:t>
            </a:r>
            <a:endParaRPr lang="en-IN" sz="4500" dirty="0">
              <a:solidFill>
                <a:schemeClr val="tx1"/>
              </a:solidFill>
            </a:endParaRPr>
          </a:p>
          <a:p>
            <a:pPr marL="0" indent="0">
              <a:buNone/>
            </a:pPr>
            <a:endParaRPr lang="en-IN" sz="4500" dirty="0"/>
          </a:p>
        </p:txBody>
      </p:sp>
    </p:spTree>
    <p:extLst>
      <p:ext uri="{BB962C8B-B14F-4D97-AF65-F5344CB8AC3E}">
        <p14:creationId xmlns:p14="http://schemas.microsoft.com/office/powerpoint/2010/main" val="565856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922"/>
            <a:ext cx="8229600" cy="868362"/>
          </a:xfrm>
        </p:spPr>
        <p:txBody>
          <a:bodyPr>
            <a:normAutofit/>
          </a:bodyPr>
          <a:lstStyle/>
          <a:p>
            <a:r>
              <a:rPr lang="en-IN" sz="2400" dirty="0"/>
              <a:t>Program--Virtual destructor(Solution to the problem stated in previous program</a:t>
            </a:r>
            <a:r>
              <a:rPr lang="en-IN" sz="2400" dirty="0">
                <a:sym typeface="Wingdings" panose="05000000000000000000" pitchFamily="2" charset="2"/>
              </a:rPr>
              <a:t>)</a:t>
            </a:r>
            <a:endParaRPr lang="en-IN" sz="2400" dirty="0"/>
          </a:p>
        </p:txBody>
      </p:sp>
      <p:sp>
        <p:nvSpPr>
          <p:cNvPr id="3" name="Content Placeholder 2"/>
          <p:cNvSpPr>
            <a:spLocks noGrp="1"/>
          </p:cNvSpPr>
          <p:nvPr>
            <p:ph sz="half" idx="1"/>
          </p:nvPr>
        </p:nvSpPr>
        <p:spPr>
          <a:xfrm>
            <a:off x="457200" y="884284"/>
            <a:ext cx="4038600" cy="5745116"/>
          </a:xfrm>
        </p:spPr>
        <p:txBody>
          <a:bodyPr>
            <a:noAutofit/>
          </a:bodyPr>
          <a:lstStyle/>
          <a:p>
            <a:pPr marL="0" indent="0">
              <a:buNone/>
            </a:pPr>
            <a:r>
              <a:rPr lang="en-IN" sz="1400" dirty="0"/>
              <a:t>#include&lt;</a:t>
            </a:r>
            <a:r>
              <a:rPr lang="en-IN" sz="1400" dirty="0" err="1"/>
              <a:t>iostream</a:t>
            </a:r>
            <a:r>
              <a:rPr lang="en-IN" sz="1400" dirty="0"/>
              <a:t>&gt;</a:t>
            </a:r>
          </a:p>
          <a:p>
            <a:pPr marL="0" indent="0">
              <a:buNone/>
            </a:pPr>
            <a:r>
              <a:rPr lang="en-IN" sz="1400" dirty="0"/>
              <a:t>using namespace </a:t>
            </a:r>
            <a:r>
              <a:rPr lang="en-IN" sz="1400" dirty="0" err="1"/>
              <a:t>std</a:t>
            </a:r>
            <a:r>
              <a:rPr lang="en-IN" sz="1400" dirty="0"/>
              <a:t>;</a:t>
            </a:r>
          </a:p>
          <a:p>
            <a:pPr marL="0" indent="0">
              <a:buNone/>
            </a:pPr>
            <a:r>
              <a:rPr lang="en-IN" sz="1400" dirty="0"/>
              <a:t>class base {</a:t>
            </a:r>
          </a:p>
          <a:p>
            <a:pPr marL="0" indent="0">
              <a:buNone/>
            </a:pPr>
            <a:r>
              <a:rPr lang="en-IN" sz="1400" dirty="0"/>
              <a:t>  public:</a:t>
            </a:r>
          </a:p>
          <a:p>
            <a:pPr marL="0" indent="0">
              <a:buNone/>
            </a:pPr>
            <a:r>
              <a:rPr lang="en-IN" sz="1400" dirty="0"/>
              <a:t>    base()</a:t>
            </a:r>
          </a:p>
          <a:p>
            <a:pPr marL="0" indent="0">
              <a:buNone/>
            </a:pPr>
            <a:r>
              <a:rPr lang="en-IN" sz="1400" dirty="0"/>
              <a:t>    { </a:t>
            </a:r>
            <a:r>
              <a:rPr lang="en-IN" sz="1400" dirty="0" err="1"/>
              <a:t>cout</a:t>
            </a:r>
            <a:r>
              <a:rPr lang="en-IN" sz="1400" dirty="0"/>
              <a:t>&lt;&lt;"Constructing base \n"; }</a:t>
            </a:r>
          </a:p>
          <a:p>
            <a:pPr marL="0" indent="0">
              <a:buNone/>
            </a:pPr>
            <a:r>
              <a:rPr lang="en-IN" sz="1400"/>
              <a:t>    virtual ~base</a:t>
            </a:r>
            <a:r>
              <a:rPr lang="en-IN" sz="1400" dirty="0"/>
              <a:t>()</a:t>
            </a:r>
          </a:p>
          <a:p>
            <a:pPr marL="0" indent="0">
              <a:buNone/>
            </a:pPr>
            <a:r>
              <a:rPr lang="en-IN" sz="1400" dirty="0"/>
              <a:t>    { </a:t>
            </a:r>
            <a:r>
              <a:rPr lang="en-IN" sz="1400" dirty="0" err="1"/>
              <a:t>cout</a:t>
            </a:r>
            <a:r>
              <a:rPr lang="en-IN" sz="1400" dirty="0"/>
              <a:t>&lt;&lt;"Destructing base \n"; }</a:t>
            </a:r>
          </a:p>
          <a:p>
            <a:pPr marL="0" indent="0">
              <a:buNone/>
            </a:pPr>
            <a:r>
              <a:rPr lang="en-IN" sz="1400" dirty="0"/>
              <a:t>};</a:t>
            </a:r>
          </a:p>
          <a:p>
            <a:pPr marL="0" indent="0">
              <a:buNone/>
            </a:pPr>
            <a:r>
              <a:rPr lang="en-IN" sz="1400" dirty="0"/>
              <a:t>class derived1: public base {</a:t>
            </a:r>
          </a:p>
          <a:p>
            <a:pPr marL="0" indent="0">
              <a:buNone/>
            </a:pPr>
            <a:r>
              <a:rPr lang="en-IN" sz="1400" dirty="0"/>
              <a:t>  public:</a:t>
            </a:r>
          </a:p>
          <a:p>
            <a:pPr marL="0" indent="0">
              <a:buNone/>
            </a:pPr>
            <a:r>
              <a:rPr lang="en-IN" sz="1400" dirty="0"/>
              <a:t>    derived1()</a:t>
            </a:r>
          </a:p>
          <a:p>
            <a:pPr marL="0" indent="0">
              <a:buNone/>
            </a:pPr>
            <a:r>
              <a:rPr lang="en-IN" sz="1400" dirty="0"/>
              <a:t>    { </a:t>
            </a:r>
            <a:r>
              <a:rPr lang="en-IN" sz="1400" dirty="0" err="1"/>
              <a:t>cout</a:t>
            </a:r>
            <a:r>
              <a:rPr lang="en-IN" sz="1400" dirty="0"/>
              <a:t>&lt;&lt;"Constructing derived \n"; }</a:t>
            </a:r>
          </a:p>
          <a:p>
            <a:pPr marL="0" indent="0">
              <a:buNone/>
            </a:pPr>
            <a:r>
              <a:rPr lang="en-IN" sz="1400" dirty="0"/>
              <a:t>    ~derived1()</a:t>
            </a:r>
          </a:p>
          <a:p>
            <a:pPr marL="0" indent="0">
              <a:buNone/>
            </a:pPr>
            <a:r>
              <a:rPr lang="en-IN" sz="1400" dirty="0"/>
              <a:t>    { </a:t>
            </a:r>
            <a:r>
              <a:rPr lang="en-IN" sz="1400" dirty="0" err="1"/>
              <a:t>cout</a:t>
            </a:r>
            <a:r>
              <a:rPr lang="en-IN" sz="1400" dirty="0"/>
              <a:t>&lt;&lt;"Destructing derived \n"; }</a:t>
            </a:r>
          </a:p>
          <a:p>
            <a:pPr marL="0" indent="0">
              <a:buNone/>
            </a:pPr>
            <a:r>
              <a:rPr lang="en-IN" sz="1400" dirty="0"/>
              <a:t>};</a:t>
            </a:r>
          </a:p>
          <a:p>
            <a:pPr marL="0" indent="0">
              <a:buNone/>
            </a:pPr>
            <a:r>
              <a:rPr lang="en-IN" sz="1400" dirty="0"/>
              <a:t>int main()</a:t>
            </a:r>
          </a:p>
          <a:p>
            <a:pPr marL="0" indent="0">
              <a:buNone/>
            </a:pPr>
            <a:r>
              <a:rPr lang="en-IN" sz="1400" dirty="0"/>
              <a:t>{</a:t>
            </a:r>
          </a:p>
          <a:p>
            <a:pPr marL="0" indent="0">
              <a:buNone/>
            </a:pPr>
            <a:r>
              <a:rPr lang="en-IN" sz="1400" dirty="0"/>
              <a:t>  base *b = new derived1;</a:t>
            </a:r>
          </a:p>
          <a:p>
            <a:pPr marL="0" indent="0">
              <a:buNone/>
            </a:pPr>
            <a:r>
              <a:rPr lang="en-IN" sz="1400" dirty="0"/>
              <a:t>  delete b;</a:t>
            </a:r>
          </a:p>
          <a:p>
            <a:pPr marL="0" indent="0">
              <a:buNone/>
            </a:pPr>
            <a:r>
              <a:rPr lang="en-IN" sz="1400" dirty="0"/>
              <a:t>  return 0;</a:t>
            </a:r>
          </a:p>
          <a:p>
            <a:pPr marL="0" indent="0">
              <a:buNone/>
            </a:pPr>
            <a:r>
              <a:rPr lang="en-IN" sz="1400" dirty="0"/>
              <a:t>}</a:t>
            </a:r>
          </a:p>
          <a:p>
            <a:endParaRPr lang="en-IN" sz="1400" dirty="0"/>
          </a:p>
          <a:p>
            <a:endParaRPr lang="en-IN" sz="1400" dirty="0"/>
          </a:p>
        </p:txBody>
      </p:sp>
      <p:sp>
        <p:nvSpPr>
          <p:cNvPr id="4" name="Content Placeholder 3"/>
          <p:cNvSpPr>
            <a:spLocks noGrp="1"/>
          </p:cNvSpPr>
          <p:nvPr>
            <p:ph sz="half" idx="2"/>
          </p:nvPr>
        </p:nvSpPr>
        <p:spPr>
          <a:xfrm>
            <a:off x="4648200" y="884284"/>
            <a:ext cx="4038600" cy="5241879"/>
          </a:xfrm>
        </p:spPr>
        <p:txBody>
          <a:bodyPr>
            <a:normAutofit/>
          </a:bodyPr>
          <a:lstStyle/>
          <a:p>
            <a:pPr marL="0" indent="0">
              <a:buNone/>
            </a:pPr>
            <a:r>
              <a:rPr lang="en-IN" dirty="0"/>
              <a:t>Output:</a:t>
            </a:r>
          </a:p>
          <a:p>
            <a:pPr marL="0" lvl="0" indent="0">
              <a:buNone/>
            </a:pPr>
            <a:r>
              <a:rPr lang="es-ES" sz="1800" dirty="0" err="1">
                <a:solidFill>
                  <a:schemeClr val="accent4"/>
                </a:solidFill>
              </a:rPr>
              <a:t>Constructing</a:t>
            </a:r>
            <a:r>
              <a:rPr lang="es-ES" sz="1800" dirty="0">
                <a:solidFill>
                  <a:schemeClr val="accent4"/>
                </a:solidFill>
              </a:rPr>
              <a:t> base</a:t>
            </a:r>
          </a:p>
          <a:p>
            <a:pPr marL="0" lvl="0" indent="0">
              <a:buNone/>
            </a:pPr>
            <a:r>
              <a:rPr lang="es-ES" sz="1800" dirty="0" err="1">
                <a:solidFill>
                  <a:schemeClr val="accent4"/>
                </a:solidFill>
              </a:rPr>
              <a:t>Constructing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a:t>
            </a:r>
            <a:r>
              <a:rPr lang="es-ES" sz="1800" dirty="0" err="1">
                <a:solidFill>
                  <a:schemeClr val="accent4"/>
                </a:solidFill>
              </a:rPr>
              <a:t>derived</a:t>
            </a:r>
            <a:endParaRPr lang="es-ES" sz="1800" dirty="0">
              <a:solidFill>
                <a:schemeClr val="accent4"/>
              </a:solidFill>
            </a:endParaRPr>
          </a:p>
          <a:p>
            <a:pPr marL="0" lvl="0" indent="0">
              <a:buNone/>
            </a:pPr>
            <a:r>
              <a:rPr lang="es-ES" sz="1800" dirty="0" err="1">
                <a:solidFill>
                  <a:schemeClr val="accent4"/>
                </a:solidFill>
              </a:rPr>
              <a:t>Destructing</a:t>
            </a:r>
            <a:r>
              <a:rPr lang="es-ES" sz="1800" dirty="0">
                <a:solidFill>
                  <a:schemeClr val="accent4"/>
                </a:solidFill>
              </a:rPr>
              <a:t> base</a:t>
            </a:r>
            <a:endParaRPr lang="en-IN" sz="1800" dirty="0">
              <a:solidFill>
                <a:schemeClr val="accent4"/>
              </a:solidFill>
            </a:endParaRPr>
          </a:p>
          <a:p>
            <a:pPr marL="0" indent="0">
              <a:buNone/>
            </a:pPr>
            <a:endParaRPr lang="en-IN" dirty="0"/>
          </a:p>
          <a:p>
            <a:endParaRPr lang="en-IN" dirty="0"/>
          </a:p>
        </p:txBody>
      </p:sp>
    </p:spTree>
    <p:extLst>
      <p:ext uri="{BB962C8B-B14F-4D97-AF65-F5344CB8AC3E}">
        <p14:creationId xmlns:p14="http://schemas.microsoft.com/office/powerpoint/2010/main" val="54784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IN" dirty="0"/>
              <a:t>new vs </a:t>
            </a:r>
            <a:r>
              <a:rPr lang="en-IN" dirty="0" err="1"/>
              <a:t>malloc</a:t>
            </a:r>
            <a:r>
              <a:rPr lang="en-IN" dirty="0"/>
              <a:t>()</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914400"/>
            <a:ext cx="8229599" cy="5638800"/>
          </a:xfrm>
        </p:spPr>
      </p:pic>
    </p:spTree>
    <p:extLst>
      <p:ext uri="{BB962C8B-B14F-4D97-AF65-F5344CB8AC3E}">
        <p14:creationId xmlns:p14="http://schemas.microsoft.com/office/powerpoint/2010/main" val="644442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vs </a:t>
            </a:r>
            <a:r>
              <a:rPr lang="en-IN" dirty="0" err="1"/>
              <a:t>malloc</a:t>
            </a:r>
            <a:r>
              <a:rPr lang="en-IN" dirty="0"/>
              <a:t>()(more points)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17638"/>
            <a:ext cx="8077200" cy="4830761"/>
          </a:xfrm>
        </p:spPr>
      </p:pic>
    </p:spTree>
    <p:extLst>
      <p:ext uri="{BB962C8B-B14F-4D97-AF65-F5344CB8AC3E}">
        <p14:creationId xmlns:p14="http://schemas.microsoft.com/office/powerpoint/2010/main" val="12900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073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330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Table of Contents</a:t>
            </a:r>
          </a:p>
        </p:txBody>
      </p:sp>
      <p:sp>
        <p:nvSpPr>
          <p:cNvPr id="3" name="Content Placeholder 2"/>
          <p:cNvSpPr>
            <a:spLocks noGrp="1"/>
          </p:cNvSpPr>
          <p:nvPr>
            <p:ph idx="1"/>
          </p:nvPr>
        </p:nvSpPr>
        <p:spPr>
          <a:xfrm>
            <a:off x="457200" y="1143000"/>
            <a:ext cx="8229600" cy="5562600"/>
          </a:xfrm>
        </p:spPr>
        <p:txBody>
          <a:bodyPr>
            <a:normAutofit lnSpcReduction="10000"/>
          </a:bodyPr>
          <a:lstStyle/>
          <a:p>
            <a:pPr algn="just"/>
            <a:r>
              <a:rPr lang="en-IN" sz="2400" dirty="0"/>
              <a:t>Allocation of Memory(Types of memory allocation)</a:t>
            </a:r>
          </a:p>
          <a:p>
            <a:pPr algn="just"/>
            <a:r>
              <a:rPr lang="en-IN" sz="2400" dirty="0"/>
              <a:t>Dynamic Memory Allocation(Syntax of new and delete)</a:t>
            </a:r>
          </a:p>
          <a:p>
            <a:pPr algn="just"/>
            <a:r>
              <a:rPr lang="en-IN" sz="2400" dirty="0"/>
              <a:t>Memory allocation failure(Concept and Program example)</a:t>
            </a:r>
          </a:p>
          <a:p>
            <a:pPr algn="just"/>
            <a:r>
              <a:rPr lang="en-IN" sz="2400" dirty="0"/>
              <a:t>Basic programs using new and delete(Single memory and array of memory locations)</a:t>
            </a:r>
          </a:p>
          <a:p>
            <a:pPr algn="just"/>
            <a:r>
              <a:rPr lang="en-IN" sz="2400" dirty="0"/>
              <a:t>Memory leak(Concept, Program example along with solution)</a:t>
            </a:r>
          </a:p>
          <a:p>
            <a:pPr algn="just"/>
            <a:r>
              <a:rPr lang="en-IN" sz="2400" dirty="0"/>
              <a:t>Dangling pointer(Concept, Program example along with solution)</a:t>
            </a:r>
          </a:p>
          <a:p>
            <a:pPr algn="just"/>
            <a:r>
              <a:rPr lang="en-IN" sz="2400" dirty="0"/>
              <a:t>Allocating dynamic memory to object(or array of objects)</a:t>
            </a:r>
          </a:p>
          <a:p>
            <a:pPr algn="just"/>
            <a:r>
              <a:rPr lang="en-IN" sz="2400" dirty="0"/>
              <a:t>Program example where new is invoking constructor of the class</a:t>
            </a:r>
          </a:p>
          <a:p>
            <a:pPr algn="just"/>
            <a:r>
              <a:rPr lang="en-IN" sz="2400" dirty="0"/>
              <a:t>Dynamic constructor(Concept and Program example)</a:t>
            </a:r>
          </a:p>
          <a:p>
            <a:pPr algn="just"/>
            <a:r>
              <a:rPr lang="en-IN" sz="2400" dirty="0"/>
              <a:t>Virtual Destructor( Concept and Program example)</a:t>
            </a:r>
          </a:p>
          <a:p>
            <a:pPr algn="just"/>
            <a:r>
              <a:rPr lang="en-IN" sz="2400" dirty="0"/>
              <a:t>Difference between new and </a:t>
            </a:r>
            <a:r>
              <a:rPr lang="en-IN" sz="2400" dirty="0" err="1"/>
              <a:t>malloc</a:t>
            </a:r>
            <a:r>
              <a:rPr lang="en-IN" sz="2400" dirty="0"/>
              <a:t>()</a:t>
            </a:r>
          </a:p>
          <a:p>
            <a:pPr algn="just"/>
            <a:endParaRPr lang="en-IN" sz="2400" dirty="0"/>
          </a:p>
          <a:p>
            <a:endParaRPr lang="en-IN" sz="2400" dirty="0"/>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2368603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a:prstGeom prst="rect">
            <a:avLst/>
          </a:prstGeom>
        </p:spPr>
        <p:txBody>
          <a:bodyPr/>
          <a:lstStyle/>
          <a:p>
            <a:pPr>
              <a:defRPr/>
            </a:pPr>
            <a:fld id="{ED7C2D02-EC08-4074-9E28-A804E132183E}" type="slidenum">
              <a:rPr lang="en-US"/>
              <a:pPr>
                <a:defRPr/>
              </a:pPr>
              <a:t>6</a:t>
            </a:fld>
            <a:endParaRPr lang="en-US"/>
          </a:p>
        </p:txBody>
      </p:sp>
      <p:sp>
        <p:nvSpPr>
          <p:cNvPr id="37890" name="Rectangle 2"/>
          <p:cNvSpPr>
            <a:spLocks noGrp="1" noChangeArrowheads="1"/>
          </p:cNvSpPr>
          <p:nvPr>
            <p:ph type="title" idx="4294967295"/>
          </p:nvPr>
        </p:nvSpPr>
        <p:spPr>
          <a:xfrm>
            <a:off x="0" y="274638"/>
            <a:ext cx="8229600" cy="1143000"/>
          </a:xfrm>
        </p:spPr>
        <p:txBody>
          <a:bodyPr/>
          <a:lstStyle/>
          <a:p>
            <a:pPr eaLnBrk="1" hangingPunct="1"/>
            <a:r>
              <a:rPr lang="en-US"/>
              <a:t>Allocation of Memory</a:t>
            </a:r>
          </a:p>
        </p:txBody>
      </p:sp>
      <p:sp>
        <p:nvSpPr>
          <p:cNvPr id="89091" name="Rectangle 3"/>
          <p:cNvSpPr>
            <a:spLocks noGrp="1" noChangeArrowheads="1"/>
          </p:cNvSpPr>
          <p:nvPr>
            <p:ph idx="4294967295"/>
          </p:nvPr>
        </p:nvSpPr>
        <p:spPr>
          <a:xfrm>
            <a:off x="0" y="1219200"/>
            <a:ext cx="8915400" cy="4906963"/>
          </a:xfrm>
        </p:spPr>
        <p:txBody>
          <a:bodyPr>
            <a:normAutofit/>
          </a:bodyPr>
          <a:lstStyle/>
          <a:p>
            <a:pPr marL="0" indent="0" eaLnBrk="1" hangingPunct="1">
              <a:spcBef>
                <a:spcPct val="0"/>
              </a:spcBef>
              <a:buNone/>
            </a:pPr>
            <a:r>
              <a:rPr lang="en-US" sz="1800" b="1" dirty="0"/>
              <a:t>Static(or compile time memory) Allocation</a:t>
            </a:r>
            <a:r>
              <a:rPr lang="en-US" sz="1800" dirty="0"/>
              <a:t>: </a:t>
            </a:r>
          </a:p>
          <a:p>
            <a:pPr algn="just" eaLnBrk="1" hangingPunct="1">
              <a:spcBef>
                <a:spcPct val="0"/>
              </a:spcBef>
            </a:pPr>
            <a:r>
              <a:rPr lang="en-US" sz="1800" dirty="0"/>
              <a:t>Allocation of memory space at compile time, e.g. </a:t>
            </a:r>
            <a:r>
              <a:rPr lang="en-US" sz="1800" dirty="0" err="1"/>
              <a:t>int</a:t>
            </a:r>
            <a:r>
              <a:rPr lang="en-US" sz="1800" dirty="0"/>
              <a:t> a, </a:t>
            </a:r>
            <a:r>
              <a:rPr lang="en-US" sz="1800" dirty="0" err="1"/>
              <a:t>int</a:t>
            </a:r>
            <a:r>
              <a:rPr lang="en-US" sz="1800" dirty="0"/>
              <a:t> a[12]; </a:t>
            </a:r>
          </a:p>
          <a:p>
            <a:pPr algn="just" eaLnBrk="1" hangingPunct="1">
              <a:spcBef>
                <a:spcPct val="0"/>
              </a:spcBef>
            </a:pPr>
            <a:r>
              <a:rPr lang="en-US" sz="1800" dirty="0"/>
              <a:t>During compile time memory allocation, fixed amount of memory is reserved, which cannot be changed during execution. Hence, if there is a change in the memory requirement, that cannot be accommodated.</a:t>
            </a:r>
          </a:p>
          <a:p>
            <a:pPr algn="just" eaLnBrk="1" hangingPunct="1">
              <a:spcBef>
                <a:spcPct val="0"/>
              </a:spcBef>
            </a:pPr>
            <a:r>
              <a:rPr lang="en-US" sz="1800" dirty="0"/>
              <a:t>Consequences could be: memory could be wasted(or under utilized) and if extra memory is required, then it cannot be allocated</a:t>
            </a:r>
          </a:p>
          <a:p>
            <a:pPr algn="just" eaLnBrk="1" hangingPunct="1">
              <a:spcBef>
                <a:spcPct val="0"/>
              </a:spcBef>
            </a:pPr>
            <a:r>
              <a:rPr lang="en-US" sz="1800" dirty="0"/>
              <a:t>Allocated from stack</a:t>
            </a:r>
          </a:p>
          <a:p>
            <a:pPr eaLnBrk="1" hangingPunct="1">
              <a:spcBef>
                <a:spcPct val="0"/>
              </a:spcBef>
            </a:pPr>
            <a:endParaRPr lang="en-US" sz="1800" dirty="0"/>
          </a:p>
          <a:p>
            <a:pPr marL="0" indent="0" eaLnBrk="1" hangingPunct="1">
              <a:spcBef>
                <a:spcPct val="0"/>
              </a:spcBef>
              <a:buNone/>
            </a:pPr>
            <a:r>
              <a:rPr lang="en-US" sz="1800" b="1" dirty="0"/>
              <a:t>Dynamic( or run time memory)Allocation: </a:t>
            </a:r>
          </a:p>
          <a:p>
            <a:pPr algn="just" eaLnBrk="1" hangingPunct="1">
              <a:spcBef>
                <a:spcPct val="0"/>
              </a:spcBef>
            </a:pPr>
            <a:r>
              <a:rPr lang="en-US" sz="1800" dirty="0"/>
              <a:t>Allocation/de-allocation of memory space at run time(with the help of new and delete operators)</a:t>
            </a:r>
          </a:p>
          <a:p>
            <a:pPr algn="just" eaLnBrk="1" hangingPunct="1">
              <a:spcBef>
                <a:spcPct val="0"/>
              </a:spcBef>
            </a:pPr>
            <a:r>
              <a:rPr lang="en-US" sz="1800" dirty="0"/>
              <a:t>This concept will help to allocate only that much of memory which is actually required by the program during run time, hence there will no memory wasted and sufficient amount of memory will be allocated, hence avoiding the consequences of compile time memory allocation.</a:t>
            </a:r>
          </a:p>
          <a:p>
            <a:pPr algn="just" eaLnBrk="1" hangingPunct="1">
              <a:spcBef>
                <a:spcPct val="0"/>
              </a:spcBef>
            </a:pPr>
            <a:r>
              <a:rPr lang="en-US" sz="1800" dirty="0"/>
              <a:t>Allocated from heap</a:t>
            </a:r>
          </a:p>
          <a:p>
            <a:pPr algn="just" eaLnBrk="1" hangingPunct="1">
              <a:spcBef>
                <a:spcPct val="0"/>
              </a:spcBef>
            </a:pPr>
            <a:endParaRPr lang="en-US" sz="1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 calcmode="lin" valueType="num">
                                      <p:cBhvr additive="base">
                                        <p:cTn id="7" dur="500" fill="hold"/>
                                        <p:tgtEl>
                                          <p:spTgt spid="890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091">
                                            <p:txEl>
                                              <p:pRg st="1" end="1"/>
                                            </p:txEl>
                                          </p:spTgt>
                                        </p:tgtEl>
                                        <p:attrNameLst>
                                          <p:attrName>style.visibility</p:attrName>
                                        </p:attrNameLst>
                                      </p:cBhvr>
                                      <p:to>
                                        <p:strVal val="visible"/>
                                      </p:to>
                                    </p:set>
                                    <p:anim calcmode="lin" valueType="num">
                                      <p:cBhvr additive="base">
                                        <p:cTn id="13" dur="500" fill="hold"/>
                                        <p:tgtEl>
                                          <p:spTgt spid="890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9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9091">
                                            <p:txEl>
                                              <p:pRg st="2" end="2"/>
                                            </p:txEl>
                                          </p:spTgt>
                                        </p:tgtEl>
                                        <p:attrNameLst>
                                          <p:attrName>style.visibility</p:attrName>
                                        </p:attrNameLst>
                                      </p:cBhvr>
                                      <p:to>
                                        <p:strVal val="visible"/>
                                      </p:to>
                                    </p:set>
                                    <p:anim calcmode="lin" valueType="num">
                                      <p:cBhvr additive="base">
                                        <p:cTn id="19" dur="500" fill="hold"/>
                                        <p:tgtEl>
                                          <p:spTgt spid="890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9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9091">
                                            <p:txEl>
                                              <p:pRg st="3" end="3"/>
                                            </p:txEl>
                                          </p:spTgt>
                                        </p:tgtEl>
                                        <p:attrNameLst>
                                          <p:attrName>style.visibility</p:attrName>
                                        </p:attrNameLst>
                                      </p:cBhvr>
                                      <p:to>
                                        <p:strVal val="visible"/>
                                      </p:to>
                                    </p:set>
                                    <p:anim calcmode="lin" valueType="num">
                                      <p:cBhvr additive="base">
                                        <p:cTn id="25" dur="500" fill="hold"/>
                                        <p:tgtEl>
                                          <p:spTgt spid="890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9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9091">
                                            <p:txEl>
                                              <p:pRg st="4" end="4"/>
                                            </p:txEl>
                                          </p:spTgt>
                                        </p:tgtEl>
                                        <p:attrNameLst>
                                          <p:attrName>style.visibility</p:attrName>
                                        </p:attrNameLst>
                                      </p:cBhvr>
                                      <p:to>
                                        <p:strVal val="visible"/>
                                      </p:to>
                                    </p:set>
                                    <p:anim calcmode="lin" valueType="num">
                                      <p:cBhvr additive="base">
                                        <p:cTn id="31" dur="500" fill="hold"/>
                                        <p:tgtEl>
                                          <p:spTgt spid="890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9091">
                                            <p:txEl>
                                              <p:pRg st="6" end="6"/>
                                            </p:txEl>
                                          </p:spTgt>
                                        </p:tgtEl>
                                        <p:attrNameLst>
                                          <p:attrName>style.visibility</p:attrName>
                                        </p:attrNameLst>
                                      </p:cBhvr>
                                      <p:to>
                                        <p:strVal val="visible"/>
                                      </p:to>
                                    </p:set>
                                    <p:anim calcmode="lin" valueType="num">
                                      <p:cBhvr additive="base">
                                        <p:cTn id="37" dur="500" fill="hold"/>
                                        <p:tgtEl>
                                          <p:spTgt spid="8909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9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9091">
                                            <p:txEl>
                                              <p:pRg st="7" end="7"/>
                                            </p:txEl>
                                          </p:spTgt>
                                        </p:tgtEl>
                                        <p:attrNameLst>
                                          <p:attrName>style.visibility</p:attrName>
                                        </p:attrNameLst>
                                      </p:cBhvr>
                                      <p:to>
                                        <p:strVal val="visible"/>
                                      </p:to>
                                    </p:set>
                                    <p:anim calcmode="lin" valueType="num">
                                      <p:cBhvr additive="base">
                                        <p:cTn id="43" dur="500" fill="hold"/>
                                        <p:tgtEl>
                                          <p:spTgt spid="89091">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9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9091">
                                            <p:txEl>
                                              <p:pRg st="8" end="8"/>
                                            </p:txEl>
                                          </p:spTgt>
                                        </p:tgtEl>
                                        <p:attrNameLst>
                                          <p:attrName>style.visibility</p:attrName>
                                        </p:attrNameLst>
                                      </p:cBhvr>
                                      <p:to>
                                        <p:strVal val="visible"/>
                                      </p:to>
                                    </p:set>
                                    <p:anim calcmode="lin" valueType="num">
                                      <p:cBhvr additive="base">
                                        <p:cTn id="49" dur="500" fill="hold"/>
                                        <p:tgtEl>
                                          <p:spTgt spid="89091">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9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9091">
                                            <p:txEl>
                                              <p:pRg st="9" end="9"/>
                                            </p:txEl>
                                          </p:spTgt>
                                        </p:tgtEl>
                                        <p:attrNameLst>
                                          <p:attrName>style.visibility</p:attrName>
                                        </p:attrNameLst>
                                      </p:cBhvr>
                                      <p:to>
                                        <p:strVal val="visible"/>
                                      </p:to>
                                    </p:set>
                                    <p:anim calcmode="lin" valueType="num">
                                      <p:cBhvr additive="base">
                                        <p:cTn id="55" dur="500" fill="hold"/>
                                        <p:tgtEl>
                                          <p:spTgt spid="89091">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90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prstGeom prst="rect">
            <a:avLst/>
          </a:prstGeom>
        </p:spPr>
        <p:txBody>
          <a:bodyPr/>
          <a:lstStyle/>
          <a:p>
            <a:pPr algn="l">
              <a:defRPr/>
            </a:pPr>
            <a:r>
              <a:rPr lang="en-US"/>
              <a:t>10-</a:t>
            </a:r>
            <a:fld id="{6331B786-EF10-4B47-8C6F-883AE75DA073}" type="slidenum">
              <a:rPr lang="en-US"/>
              <a:pPr algn="l">
                <a:defRPr/>
              </a:pPr>
              <a:t>7</a:t>
            </a:fld>
            <a:endParaRPr lang="en-US"/>
          </a:p>
        </p:txBody>
      </p:sp>
      <p:sp>
        <p:nvSpPr>
          <p:cNvPr id="38914" name="Rectangle 2"/>
          <p:cNvSpPr>
            <a:spLocks noGrp="1" noChangeArrowheads="1"/>
          </p:cNvSpPr>
          <p:nvPr>
            <p:ph type="title" idx="4294967295"/>
          </p:nvPr>
        </p:nvSpPr>
        <p:spPr>
          <a:xfrm>
            <a:off x="0" y="274638"/>
            <a:ext cx="8229600" cy="715962"/>
          </a:xfrm>
        </p:spPr>
        <p:txBody>
          <a:bodyPr>
            <a:normAutofit fontScale="90000"/>
          </a:bodyPr>
          <a:lstStyle/>
          <a:p>
            <a:pPr eaLnBrk="1" hangingPunct="1"/>
            <a:r>
              <a:rPr lang="en-US" dirty="0"/>
              <a:t> Dynamic Memory Allocation</a:t>
            </a:r>
          </a:p>
        </p:txBody>
      </p:sp>
      <p:sp>
        <p:nvSpPr>
          <p:cNvPr id="38915" name="Rectangle 3"/>
          <p:cNvSpPr>
            <a:spLocks noGrp="1" noChangeArrowheads="1"/>
          </p:cNvSpPr>
          <p:nvPr>
            <p:ph idx="4294967295"/>
          </p:nvPr>
        </p:nvSpPr>
        <p:spPr>
          <a:xfrm>
            <a:off x="0" y="838200"/>
            <a:ext cx="9144000" cy="6019800"/>
          </a:xfrm>
        </p:spPr>
        <p:txBody>
          <a:bodyPr>
            <a:normAutofit lnSpcReduction="10000"/>
          </a:bodyPr>
          <a:lstStyle/>
          <a:p>
            <a:pPr eaLnBrk="1" hangingPunct="1"/>
            <a:r>
              <a:rPr lang="en-US" sz="2000" dirty="0"/>
              <a:t>Dynamic memory allocation/de-allocation can be done with the help of new and delete operators</a:t>
            </a:r>
          </a:p>
          <a:p>
            <a:pPr eaLnBrk="1" hangingPunct="1"/>
            <a:r>
              <a:rPr lang="en-US" sz="2000" dirty="0"/>
              <a:t>General syntax for allocation could be:</a:t>
            </a:r>
          </a:p>
          <a:p>
            <a:pPr marL="0" indent="0" eaLnBrk="1" hangingPunct="1">
              <a:buNone/>
            </a:pPr>
            <a:r>
              <a:rPr lang="en-US" sz="2000" dirty="0"/>
              <a:t>&lt;</a:t>
            </a:r>
            <a:r>
              <a:rPr lang="en-US" sz="2000" dirty="0" err="1"/>
              <a:t>data_type</a:t>
            </a:r>
            <a:r>
              <a:rPr lang="en-US" sz="2000" dirty="0"/>
              <a:t>&gt; *&lt;</a:t>
            </a:r>
            <a:r>
              <a:rPr lang="en-US" sz="2000" dirty="0" err="1"/>
              <a:t>ptr_name</a:t>
            </a:r>
            <a:r>
              <a:rPr lang="en-US" sz="2000" dirty="0"/>
              <a:t>&gt;=new &lt;</a:t>
            </a:r>
            <a:r>
              <a:rPr lang="en-US" sz="2000" dirty="0" err="1"/>
              <a:t>data_type</a:t>
            </a:r>
            <a:r>
              <a:rPr lang="en-US" sz="2000" dirty="0"/>
              <a:t>&gt;; //For one memory location</a:t>
            </a:r>
          </a:p>
          <a:p>
            <a:pPr marL="0" indent="0" eaLnBrk="1" hangingPunct="1">
              <a:buNone/>
            </a:pPr>
            <a:r>
              <a:rPr lang="en-US" sz="2000" dirty="0"/>
              <a:t>or</a:t>
            </a:r>
          </a:p>
          <a:p>
            <a:pPr marL="0" indent="0" eaLnBrk="1" hangingPunct="1">
              <a:buNone/>
            </a:pPr>
            <a:r>
              <a:rPr lang="en-US" sz="2000" dirty="0"/>
              <a:t>&lt;data type&gt; *&lt;</a:t>
            </a:r>
            <a:r>
              <a:rPr lang="en-US" sz="2000" dirty="0" err="1"/>
              <a:t>ptr_name</a:t>
            </a:r>
            <a:r>
              <a:rPr lang="en-US" sz="2000" dirty="0"/>
              <a:t>&gt;= new &lt;</a:t>
            </a:r>
            <a:r>
              <a:rPr lang="en-US" sz="2000" dirty="0" err="1"/>
              <a:t>data_type</a:t>
            </a:r>
            <a:r>
              <a:rPr lang="en-US" sz="2000" dirty="0"/>
              <a:t>&gt;[size];//For array of memory locations</a:t>
            </a:r>
          </a:p>
          <a:p>
            <a:pPr marL="0" indent="0" eaLnBrk="1" hangingPunct="1">
              <a:buNone/>
            </a:pPr>
            <a:r>
              <a:rPr lang="en-US" sz="2000" dirty="0"/>
              <a:t>Example: </a:t>
            </a:r>
          </a:p>
          <a:p>
            <a:pPr marL="0" indent="0" eaLnBrk="1" hangingPunct="1">
              <a:buNone/>
            </a:pPr>
            <a:r>
              <a:rPr lang="en-US" sz="2000" dirty="0" err="1"/>
              <a:t>int</a:t>
            </a:r>
            <a:r>
              <a:rPr lang="en-US" sz="2000" dirty="0"/>
              <a:t> *</a:t>
            </a:r>
            <a:r>
              <a:rPr lang="en-US" sz="2000" dirty="0" err="1"/>
              <a:t>ptr</a:t>
            </a:r>
            <a:r>
              <a:rPr lang="en-US" sz="2000" dirty="0"/>
              <a:t>=new </a:t>
            </a:r>
            <a:r>
              <a:rPr lang="en-US" sz="2000" dirty="0" err="1"/>
              <a:t>int</a:t>
            </a:r>
            <a:r>
              <a:rPr lang="en-US" sz="2000" dirty="0"/>
              <a:t>;</a:t>
            </a:r>
          </a:p>
          <a:p>
            <a:pPr marL="0" indent="0" eaLnBrk="1" hangingPunct="1">
              <a:buNone/>
            </a:pPr>
            <a:r>
              <a:rPr lang="en-US" sz="2000" dirty="0"/>
              <a:t>Here data type: </a:t>
            </a:r>
            <a:r>
              <a:rPr lang="en-US" sz="2000" dirty="0" err="1"/>
              <a:t>int</a:t>
            </a:r>
            <a:r>
              <a:rPr lang="en-US" sz="2000" dirty="0"/>
              <a:t>, denotes, we want to allocate memory for storing one integer value.</a:t>
            </a:r>
          </a:p>
          <a:p>
            <a:pPr marL="0" indent="0" eaLnBrk="1" hangingPunct="1">
              <a:buNone/>
            </a:pPr>
            <a:r>
              <a:rPr lang="en-US" sz="2000" dirty="0" err="1"/>
              <a:t>int</a:t>
            </a:r>
            <a:r>
              <a:rPr lang="en-US" sz="2000" dirty="0"/>
              <a:t> *</a:t>
            </a:r>
            <a:r>
              <a:rPr lang="en-US" sz="2000" dirty="0" err="1"/>
              <a:t>ptr</a:t>
            </a:r>
            <a:r>
              <a:rPr lang="en-US" sz="2000" dirty="0"/>
              <a:t>=new </a:t>
            </a:r>
            <a:r>
              <a:rPr lang="en-US" sz="2000" dirty="0" err="1"/>
              <a:t>int</a:t>
            </a:r>
            <a:r>
              <a:rPr lang="en-US" sz="2000" dirty="0"/>
              <a:t>[10];//Memory for 10 integer values will be reserved</a:t>
            </a:r>
          </a:p>
          <a:p>
            <a:pPr marL="0" indent="0" algn="ctr" eaLnBrk="1" hangingPunct="1">
              <a:buNone/>
            </a:pPr>
            <a:endParaRPr lang="en-US" sz="2000" dirty="0"/>
          </a:p>
          <a:p>
            <a:pPr eaLnBrk="1" hangingPunct="1">
              <a:buFont typeface="Wingdings" panose="05000000000000000000" pitchFamily="2" charset="2"/>
              <a:buChar char="Ø"/>
            </a:pPr>
            <a:r>
              <a:rPr lang="en-US" sz="2000" b="1" dirty="0"/>
              <a:t>new</a:t>
            </a:r>
            <a:r>
              <a:rPr lang="en-US" sz="2000" dirty="0"/>
              <a:t> returns address of memory location , which will be taken by  </a:t>
            </a:r>
            <a:r>
              <a:rPr lang="en-US" sz="2000" dirty="0" err="1"/>
              <a:t>ptr</a:t>
            </a:r>
            <a:r>
              <a:rPr lang="en-US" sz="2000" dirty="0"/>
              <a:t>(pointer)</a:t>
            </a:r>
          </a:p>
          <a:p>
            <a:pPr eaLnBrk="1" hangingPunct="1">
              <a:buFont typeface="Wingdings" panose="05000000000000000000" pitchFamily="2" charset="2"/>
              <a:buChar char="Ø"/>
            </a:pPr>
            <a:r>
              <a:rPr lang="en-US" sz="2000" dirty="0"/>
              <a:t>If compiler is unable to allocate memory, then NULL will be returned.</a:t>
            </a:r>
          </a:p>
          <a:p>
            <a:pPr eaLnBrk="1" hangingPunct="1"/>
            <a:r>
              <a:rPr lang="en-US" sz="2000" dirty="0"/>
              <a:t>General syntax for de-allocation of memory:</a:t>
            </a:r>
          </a:p>
          <a:p>
            <a:pPr eaLnBrk="1" hangingPunct="1"/>
            <a:r>
              <a:rPr lang="en-US" sz="2000" dirty="0"/>
              <a:t>delete &lt;</a:t>
            </a:r>
            <a:r>
              <a:rPr lang="en-US" sz="2000" dirty="0" err="1"/>
              <a:t>pointer_name</a:t>
            </a:r>
            <a:r>
              <a:rPr lang="en-US" sz="2000" dirty="0"/>
              <a:t>&gt;// For de-allocating single memory location</a:t>
            </a:r>
          </a:p>
          <a:p>
            <a:pPr eaLnBrk="1" hangingPunct="1"/>
            <a:r>
              <a:rPr lang="en-US" sz="2000" dirty="0"/>
              <a:t>delete[] &lt;</a:t>
            </a:r>
            <a:r>
              <a:rPr lang="en-US" sz="2000" dirty="0" err="1"/>
              <a:t>pointer_name</a:t>
            </a:r>
            <a:r>
              <a:rPr lang="en-US" sz="2000" dirty="0"/>
              <a:t>&gt;//For de-allocating array of memory locations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Memory allocation failure</a:t>
            </a:r>
          </a:p>
        </p:txBody>
      </p:sp>
      <p:sp>
        <p:nvSpPr>
          <p:cNvPr id="3" name="Content Placeholder 2"/>
          <p:cNvSpPr>
            <a:spLocks noGrp="1"/>
          </p:cNvSpPr>
          <p:nvPr>
            <p:ph idx="1"/>
          </p:nvPr>
        </p:nvSpPr>
        <p:spPr>
          <a:xfrm>
            <a:off x="457200" y="914400"/>
            <a:ext cx="8229600" cy="5943600"/>
          </a:xfrm>
        </p:spPr>
        <p:txBody>
          <a:bodyPr>
            <a:normAutofit fontScale="70000" lnSpcReduction="20000"/>
          </a:bodyPr>
          <a:lstStyle/>
          <a:p>
            <a:pPr algn="just"/>
            <a:r>
              <a:rPr lang="en-IN" sz="2600" dirty="0"/>
              <a:t>Memory allocation failure may happen in a situation when system is unable to allocate sufficient amount of memory which has been requested at run time(or during dynamic memory allocation)</a:t>
            </a:r>
          </a:p>
          <a:p>
            <a:pPr algn="just"/>
            <a:r>
              <a:rPr lang="en-IN" sz="2600" dirty="0"/>
              <a:t>When this happens, new operator will assign NULL to the pointer, turning it into NULL pointer, which clearly suggest, system was unable to allocate requested memory</a:t>
            </a:r>
          </a:p>
          <a:p>
            <a:pPr algn="just"/>
            <a:r>
              <a:rPr lang="en-IN" sz="2600" dirty="0"/>
              <a:t>We can check this situation using following lines of code:</a:t>
            </a:r>
          </a:p>
          <a:p>
            <a:pPr marL="0" indent="0" algn="just">
              <a:buNone/>
            </a:pPr>
            <a:r>
              <a:rPr lang="en-IN" sz="2600" dirty="0"/>
              <a:t>&lt;</a:t>
            </a:r>
            <a:r>
              <a:rPr lang="en-IN" sz="2600" dirty="0" err="1"/>
              <a:t>data_type</a:t>
            </a:r>
            <a:r>
              <a:rPr lang="en-IN" sz="2600" dirty="0"/>
              <a:t>&gt; *p=new </a:t>
            </a:r>
            <a:r>
              <a:rPr lang="en-IN" sz="2600" dirty="0" err="1"/>
              <a:t>data_type</a:t>
            </a:r>
            <a:r>
              <a:rPr lang="en-IN" sz="2600" dirty="0"/>
              <a:t>;</a:t>
            </a:r>
          </a:p>
          <a:p>
            <a:pPr marL="0" indent="0" algn="just">
              <a:buNone/>
            </a:pPr>
            <a:r>
              <a:rPr lang="en-IN" sz="2600" dirty="0"/>
              <a:t>Or</a:t>
            </a:r>
          </a:p>
          <a:p>
            <a:pPr marL="0" indent="0" algn="just">
              <a:buNone/>
            </a:pPr>
            <a:r>
              <a:rPr lang="en-IN" sz="2600" dirty="0"/>
              <a:t>&lt;</a:t>
            </a:r>
            <a:r>
              <a:rPr lang="en-IN" sz="2600" dirty="0" err="1"/>
              <a:t>data_type</a:t>
            </a:r>
            <a:r>
              <a:rPr lang="en-IN" sz="2600" dirty="0"/>
              <a:t>&gt;*p=new </a:t>
            </a:r>
            <a:r>
              <a:rPr lang="en-IN" sz="2600" dirty="0" err="1"/>
              <a:t>data_type</a:t>
            </a:r>
            <a:r>
              <a:rPr lang="en-IN" sz="2600" dirty="0"/>
              <a:t>[size];</a:t>
            </a:r>
          </a:p>
          <a:p>
            <a:pPr marL="0" indent="0" algn="just">
              <a:buNone/>
            </a:pPr>
            <a:r>
              <a:rPr lang="en-IN" sz="2600" dirty="0"/>
              <a:t>// Here p is a pointer(it could be any variable)</a:t>
            </a:r>
          </a:p>
          <a:p>
            <a:pPr marL="0" indent="0">
              <a:buNone/>
            </a:pPr>
            <a:r>
              <a:rPr lang="en-IN" sz="2600" dirty="0"/>
              <a:t>if(!p)</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marL="0" indent="0">
              <a:buNone/>
            </a:pPr>
            <a:r>
              <a:rPr lang="en-IN" sz="2600" dirty="0"/>
              <a:t>//or</a:t>
            </a:r>
          </a:p>
          <a:p>
            <a:pPr marL="0" indent="0">
              <a:buNone/>
            </a:pPr>
            <a:r>
              <a:rPr lang="en-IN" sz="2600" dirty="0"/>
              <a:t>if(p==NULL)</a:t>
            </a:r>
          </a:p>
          <a:p>
            <a:pPr marL="0" indent="0">
              <a:buNone/>
            </a:pPr>
            <a:r>
              <a:rPr lang="en-IN" sz="2600" dirty="0"/>
              <a:t>{</a:t>
            </a:r>
          </a:p>
          <a:p>
            <a:pPr marL="0" indent="0">
              <a:buNone/>
            </a:pPr>
            <a:r>
              <a:rPr lang="en-IN" sz="2600" dirty="0"/>
              <a:t>    </a:t>
            </a:r>
            <a:r>
              <a:rPr lang="en-IN" sz="2600" dirty="0" err="1"/>
              <a:t>cout</a:t>
            </a:r>
            <a:r>
              <a:rPr lang="en-IN" sz="2600" dirty="0"/>
              <a:t>&lt;&lt;"\n Memory allocation failure";</a:t>
            </a:r>
          </a:p>
          <a:p>
            <a:pPr marL="0" indent="0">
              <a:buNone/>
            </a:pPr>
            <a:r>
              <a:rPr lang="en-IN" sz="2600" dirty="0"/>
              <a:t>    exit(1);</a:t>
            </a:r>
          </a:p>
          <a:p>
            <a:pPr marL="0" indent="0">
              <a:buNone/>
            </a:pPr>
            <a:r>
              <a:rPr lang="en-IN" sz="2600" dirty="0"/>
              <a:t>}</a:t>
            </a:r>
          </a:p>
          <a:p>
            <a:pPr algn="just"/>
            <a:endParaRPr lang="en-IN" sz="2400" dirty="0"/>
          </a:p>
          <a:p>
            <a:endParaRPr lang="en-IN" dirty="0"/>
          </a:p>
        </p:txBody>
      </p:sp>
    </p:spTree>
    <p:extLst>
      <p:ext uri="{BB962C8B-B14F-4D97-AF65-F5344CB8AC3E}">
        <p14:creationId xmlns:p14="http://schemas.microsoft.com/office/powerpoint/2010/main" val="3476087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8921-6585-4A27-BA6E-7555D830C4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1ED21D-BE62-46BF-B684-76DA23D121D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01559823"/>
      </p:ext>
    </p:extLst>
  </p:cSld>
  <p:clrMapOvr>
    <a:masterClrMapping/>
  </p:clrMapOvr>
</p:sld>
</file>

<file path=ppt/theme/theme1.xml><?xml version="1.0" encoding="utf-8"?>
<a:theme xmlns:a="http://schemas.openxmlformats.org/drawingml/2006/main" name="FINAL LPU THEME">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FINAL LPU THEME</Template>
  <TotalTime>1527</TotalTime>
  <Words>3376</Words>
  <Application>Microsoft Office PowerPoint</Application>
  <PresentationFormat>On-screen Show (4:3)</PresentationFormat>
  <Paragraphs>583</Paragraphs>
  <Slides>29</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Arial</vt:lpstr>
      <vt:lpstr>Arial Black</vt:lpstr>
      <vt:lpstr>Arial Rounded MT Bold</vt:lpstr>
      <vt:lpstr>AvantGarde</vt:lpstr>
      <vt:lpstr>Calibri</vt:lpstr>
      <vt:lpstr>Courier New</vt:lpstr>
      <vt:lpstr>Tahoma</vt:lpstr>
      <vt:lpstr>Wingdings</vt:lpstr>
      <vt:lpstr>FINAL LPU THEME</vt:lpstr>
      <vt:lpstr>Lpu theme final with copyright</vt:lpstr>
      <vt:lpstr>PowerPoint Presentation</vt:lpstr>
      <vt:lpstr>PowerPoint Presentation</vt:lpstr>
      <vt:lpstr>PowerPoint Presentation</vt:lpstr>
      <vt:lpstr>PowerPoint Presentation</vt:lpstr>
      <vt:lpstr>Table of Contents</vt:lpstr>
      <vt:lpstr>Allocation of Memory</vt:lpstr>
      <vt:lpstr> Dynamic Memory Allocation</vt:lpstr>
      <vt:lpstr>Memory allocation failure</vt:lpstr>
      <vt:lpstr>PowerPoint Presentation</vt:lpstr>
      <vt:lpstr>Memory allocation failure—Program example</vt:lpstr>
      <vt:lpstr>Basic program using new and delete Program to allocate/deallocate one memory location</vt:lpstr>
      <vt:lpstr>Example program WAP to calculate simple interest using DMA</vt:lpstr>
      <vt:lpstr> Program to allocate/deallocate array of memory locations</vt:lpstr>
      <vt:lpstr>Program to find the sum and average of double typed array elements using DMA</vt:lpstr>
      <vt:lpstr>Program to find the sum of array elements using DMA</vt:lpstr>
      <vt:lpstr>    Memory leak</vt:lpstr>
      <vt:lpstr>Memory leak-Example</vt:lpstr>
      <vt:lpstr>Memory leak-Solution </vt:lpstr>
      <vt:lpstr>Dynamic memory allocation inside a class-Program Example</vt:lpstr>
      <vt:lpstr>Dynamic memory allocation inside a class-Allocating/deallocationg dynamic memory to string</vt:lpstr>
      <vt:lpstr>Allocating dynamic memory to object of a class(or array of objects)</vt:lpstr>
      <vt:lpstr>Allocating dynamic memory to object-new operator invokes constructor of a class along with allocating dynamic memory to object(or array of objects)</vt:lpstr>
      <vt:lpstr>Dynamic constructors</vt:lpstr>
      <vt:lpstr>Dynamic constructor-Program example 2</vt:lpstr>
      <vt:lpstr>Virtual Destructor</vt:lpstr>
      <vt:lpstr>Program—Non-virtual base destructor(Problem Derived class destructor not getting called)</vt:lpstr>
      <vt:lpstr>Program--Virtual destructor(Solution to the problem stated in previous program)</vt:lpstr>
      <vt:lpstr>new vs malloc()</vt:lpstr>
      <vt:lpstr>new vs malloc()(more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CSE101-Lec#26</dc:title>
  <dc:creator>Aman</dc:creator>
  <cp:lastModifiedBy>shilpa9888679493@outlook.com</cp:lastModifiedBy>
  <cp:revision>34</cp:revision>
  <dcterms:created xsi:type="dcterms:W3CDTF">2014-05-25T21:49:01Z</dcterms:created>
  <dcterms:modified xsi:type="dcterms:W3CDTF">2021-04-15T03:45:16Z</dcterms:modified>
</cp:coreProperties>
</file>