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B03D-E1B4-C84F-8E28-30AD8300DD56}" type="datetimeFigureOut">
              <a:rPr lang="en-US" smtClean="0"/>
              <a:t>18/01/21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2B6-4553-6D4A-8903-7043621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2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B03D-E1B4-C84F-8E28-30AD8300DD56}" type="datetimeFigureOut">
              <a:rPr lang="en-US" smtClean="0"/>
              <a:t>18/01/21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2B6-4553-6D4A-8903-7043621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6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B03D-E1B4-C84F-8E28-30AD8300DD56}" type="datetimeFigureOut">
              <a:rPr lang="en-US" smtClean="0"/>
              <a:t>18/01/21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2B6-4553-6D4A-8903-7043621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3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B03D-E1B4-C84F-8E28-30AD8300DD56}" type="datetimeFigureOut">
              <a:rPr lang="en-US" smtClean="0"/>
              <a:t>18/01/21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2B6-4553-6D4A-8903-7043621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1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B03D-E1B4-C84F-8E28-30AD8300DD56}" type="datetimeFigureOut">
              <a:rPr lang="en-US" smtClean="0"/>
              <a:t>18/01/21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2B6-4553-6D4A-8903-7043621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6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B03D-E1B4-C84F-8E28-30AD8300DD56}" type="datetimeFigureOut">
              <a:rPr lang="en-US" smtClean="0"/>
              <a:t>18/01/21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2B6-4553-6D4A-8903-7043621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B03D-E1B4-C84F-8E28-30AD8300DD56}" type="datetimeFigureOut">
              <a:rPr lang="en-US" smtClean="0"/>
              <a:t>18/01/21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2B6-4553-6D4A-8903-7043621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4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B03D-E1B4-C84F-8E28-30AD8300DD56}" type="datetimeFigureOut">
              <a:rPr lang="en-US" smtClean="0"/>
              <a:t>18/01/21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2B6-4553-6D4A-8903-7043621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7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B03D-E1B4-C84F-8E28-30AD8300DD56}" type="datetimeFigureOut">
              <a:rPr lang="en-US" smtClean="0"/>
              <a:t>18/01/21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2B6-4553-6D4A-8903-7043621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2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B03D-E1B4-C84F-8E28-30AD8300DD56}" type="datetimeFigureOut">
              <a:rPr lang="en-US" smtClean="0"/>
              <a:t>18/01/21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2B6-4553-6D4A-8903-7043621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B03D-E1B4-C84F-8E28-30AD8300DD56}" type="datetimeFigureOut">
              <a:rPr lang="en-US" smtClean="0"/>
              <a:t>18/01/21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2B6-4553-6D4A-8903-7043621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B03D-E1B4-C84F-8E28-30AD8300DD56}" type="datetimeFigureOut">
              <a:rPr lang="en-US" smtClean="0"/>
              <a:t>18/01/21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22B6-4553-6D4A-8903-70436216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6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7767" y="2536448"/>
            <a:ext cx="5274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 b="1" dirty="0" smtClean="0">
                <a:cs typeface="Arial" charset="0"/>
              </a:rPr>
              <a:t>Production System</a:t>
            </a:r>
            <a:endParaRPr lang="en-US" sz="4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-1050925" y="3152775"/>
            <a:ext cx="9144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828800" lvl="3" indent="-4572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cs typeface="Arial" charset="0"/>
              </a:rPr>
              <a:t>Set of rules as the form </a:t>
            </a:r>
          </a:p>
          <a:p>
            <a:pPr marL="1828800" lvl="3" indent="-457200" eaLnBrk="1" hangingPunct="1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cs typeface="Arial" charset="0"/>
              </a:rPr>
              <a:t>One or more KB/Database that contains whatever information is appropriate for particular task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41313" y="4232275"/>
            <a:ext cx="89249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>
                <a:cs typeface="Arial" charset="0"/>
              </a:rPr>
              <a:t>3.</a:t>
            </a:r>
            <a:r>
              <a:rPr lang="en-US" sz="1800">
                <a:latin typeface="Times New Roman" charset="0"/>
                <a:cs typeface="Arial" charset="0"/>
              </a:rPr>
              <a:t>  </a:t>
            </a:r>
            <a:r>
              <a:rPr lang="en-US" sz="2000">
                <a:cs typeface="Arial" charset="0"/>
              </a:rPr>
              <a:t>Control strategy that specific the order in which the rules will be compared to the database and a way of resolving the conflict that arise when several rules matched at once.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cs typeface="Arial" charset="0"/>
              </a:rPr>
              <a:t>4.  Production system is the simplest and one of the oldest techniques for knowledge representation. 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63513" y="627063"/>
            <a:ext cx="87614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 dirty="0">
                <a:cs typeface="Arial" charset="0"/>
              </a:rPr>
              <a:t>Production system</a:t>
            </a:r>
            <a:r>
              <a:rPr lang="en-US" dirty="0">
                <a:cs typeface="Arial" charset="0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cs typeface="Arial" charset="0"/>
              </a:rPr>
              <a:t>	Since search forms the core of many intelligent processes, it is useful to structure AI programs in a way that facilities describing of performing search process. A production system provides such system structure as follow: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65100" y="392113"/>
            <a:ext cx="91440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14400" lvl="1" indent="-457200" eaLnBrk="1" hangingPunct="1">
              <a:spcBef>
                <a:spcPct val="50000"/>
              </a:spcBef>
              <a:buFontTx/>
              <a:buAutoNum type="arabicPeriod"/>
            </a:pPr>
            <a:r>
              <a:rPr lang="en-US" sz="1800" b="1">
                <a:cs typeface="Arial" charset="0"/>
              </a:rPr>
              <a:t>A set of production rules (PR):</a:t>
            </a:r>
            <a:endParaRPr lang="en-US" sz="1800">
              <a:cs typeface="Arial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800">
                <a:cs typeface="Arial" charset="0"/>
              </a:rPr>
              <a:t>     Left side determines the applicability of the rule and a right side describes the operation to be performed if the rule is applied.</a:t>
            </a:r>
          </a:p>
          <a:p>
            <a:pPr marL="914400" lvl="1" indent="-457200" eaLnBrk="1" hangingPunct="1">
              <a:spcBef>
                <a:spcPct val="50000"/>
              </a:spcBef>
            </a:pPr>
            <a:r>
              <a:rPr lang="en-US" sz="1800" b="1">
                <a:cs typeface="Arial" charset="0"/>
              </a:rPr>
              <a:t>2.  One or more knowledge/database:</a:t>
            </a:r>
            <a:endParaRPr lang="en-US" sz="1800">
              <a:cs typeface="Arial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800">
                <a:cs typeface="Arial" charset="0"/>
              </a:rPr>
              <a:t>      That contain whatever information is appropriate for the particular           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800">
                <a:cs typeface="Arial" charset="0"/>
              </a:rPr>
              <a:t>       task (is called the working memory)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800">
                <a:cs typeface="Arial" charset="0"/>
              </a:rPr>
              <a:t>    3.</a:t>
            </a:r>
            <a:r>
              <a:rPr lang="en-US" sz="1800" b="1">
                <a:cs typeface="Arial" charset="0"/>
              </a:rPr>
              <a:t> A control structure/interpreter:</a:t>
            </a:r>
            <a:endParaRPr lang="en-US" sz="1800">
              <a:cs typeface="Arial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800">
                <a:cs typeface="Arial" charset="0"/>
              </a:rPr>
              <a:t>	 The control structure is strategy that specifies the order in which the rules will be compared to the database and also a way of resolving the conflicts that arise when several rules match at once.</a:t>
            </a:r>
          </a:p>
          <a:p>
            <a:pPr marL="457200" indent="-4572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1800" i="1">
                <a:cs typeface="Arial" charset="0"/>
              </a:rPr>
              <a:t>the first requirement of a good control strategy is that it cause motion.</a:t>
            </a:r>
          </a:p>
          <a:p>
            <a:pPr marL="457200" indent="-457200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sz="1800" i="1">
                <a:cs typeface="Arial" charset="0"/>
              </a:rPr>
              <a:t>The second requirement of a good control strategy is that it cause systematic.</a:t>
            </a: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800">
                <a:cs typeface="Arial" charset="0"/>
              </a:rPr>
              <a:t>    4.</a:t>
            </a:r>
            <a:r>
              <a:rPr lang="en-US" sz="1800" b="1">
                <a:cs typeface="Arial" charset="0"/>
              </a:rPr>
              <a:t> Rule applier:</a:t>
            </a:r>
            <a:endParaRPr lang="en-US" sz="1800">
              <a:cs typeface="Arial" charset="0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sz="1800">
                <a:cs typeface="Arial" charset="0"/>
              </a:rPr>
              <a:t>	A conflict may arise when more than one rule that can be fired in a situation of rule interpreter is to decide which is to be served of what is the order. The strategies used to resolve the conflict resolution strategies.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Calibri" charset="0"/>
              </a:rPr>
              <a:t>Production System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ea typeface="+mn-ea"/>
                <a:cs typeface="+mn-cs"/>
              </a:rPr>
              <a:t>Production systems are a good way to describe the operations that can be performed in a search for a solution to a problem.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sz="2400" dirty="0" smtClean="0">
                <a:ea typeface="+mn-ea"/>
                <a:cs typeface="+mn-cs"/>
              </a:rPr>
              <a:t>Can production systems, like problems, be described by a set of characteristics that shed some light on how they easily be implemented?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sz="2400" dirty="0" smtClean="0">
                <a:ea typeface="+mn-ea"/>
                <a:cs typeface="+mn-cs"/>
              </a:rPr>
              <a:t>If so, what relationships are there b/w problem types and the types of production systems best suited to solve the problem. </a:t>
            </a:r>
            <a:endParaRPr lang="en-US" sz="2400" dirty="0"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Calibri" charset="0"/>
              </a:rPr>
              <a:t>1. Class of production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000">
                <a:latin typeface="Calibri" charset="0"/>
              </a:rPr>
              <a:t>A </a:t>
            </a:r>
            <a:r>
              <a:rPr lang="en-US" sz="2000" b="1" i="1">
                <a:latin typeface="Calibri" charset="0"/>
              </a:rPr>
              <a:t>monotonic production system </a:t>
            </a:r>
            <a:r>
              <a:rPr lang="en-US" sz="2000">
                <a:latin typeface="Calibri" charset="0"/>
              </a:rPr>
              <a:t>is a system in which the </a:t>
            </a:r>
            <a:r>
              <a:rPr lang="en-US" sz="2000" u="sng">
                <a:latin typeface="Calibri" charset="0"/>
              </a:rPr>
              <a:t>application of rule never prevents the later application of another rule that could also have been applied at the time that the first rule was selected.</a:t>
            </a:r>
          </a:p>
          <a:p>
            <a:endParaRPr lang="en-US" sz="2000" u="sng">
              <a:latin typeface="Calibri" charset="0"/>
            </a:endParaRPr>
          </a:p>
          <a:p>
            <a:r>
              <a:rPr lang="en-US" sz="2000">
                <a:latin typeface="Calibri" charset="0"/>
              </a:rPr>
              <a:t>A </a:t>
            </a:r>
            <a:r>
              <a:rPr lang="en-US" sz="2000" b="1" i="1">
                <a:latin typeface="Calibri" charset="0"/>
              </a:rPr>
              <a:t>nonmonotonic production system</a:t>
            </a:r>
            <a:r>
              <a:rPr lang="en-US" sz="2000">
                <a:latin typeface="Calibri" charset="0"/>
              </a:rPr>
              <a:t> is one in which </a:t>
            </a:r>
            <a:r>
              <a:rPr lang="en-US" sz="2000" u="sng">
                <a:latin typeface="Calibri" charset="0"/>
              </a:rPr>
              <a:t>this is not true.</a:t>
            </a:r>
          </a:p>
          <a:p>
            <a:endParaRPr lang="en-US" sz="2000" u="sng">
              <a:latin typeface="Calibri" charset="0"/>
            </a:endParaRPr>
          </a:p>
          <a:p>
            <a:r>
              <a:rPr lang="en-US" sz="2000">
                <a:latin typeface="Calibri" charset="0"/>
              </a:rPr>
              <a:t> A </a:t>
            </a:r>
            <a:r>
              <a:rPr lang="en-US" sz="2000" b="1" i="1">
                <a:latin typeface="Calibri" charset="0"/>
              </a:rPr>
              <a:t>partially commutative production system </a:t>
            </a:r>
            <a:r>
              <a:rPr lang="en-US" sz="2000">
                <a:latin typeface="Calibri" charset="0"/>
              </a:rPr>
              <a:t>is a system in with the property that </a:t>
            </a:r>
            <a:r>
              <a:rPr lang="en-US" sz="2000" u="sng">
                <a:latin typeface="Calibri" charset="0"/>
              </a:rPr>
              <a:t>if the application of particular sequence of rules transforms state x into state y, then any permutation of those rules that is allowable also transform state x in to state y.</a:t>
            </a:r>
          </a:p>
          <a:p>
            <a:endParaRPr lang="en-US" sz="2000" u="sng">
              <a:latin typeface="Calibri" charset="0"/>
            </a:endParaRPr>
          </a:p>
          <a:p>
            <a:r>
              <a:rPr lang="en-US" sz="2000">
                <a:latin typeface="Calibri" charset="0"/>
              </a:rPr>
              <a:t>A </a:t>
            </a:r>
            <a:r>
              <a:rPr lang="en-US" sz="2000" b="1" i="1">
                <a:latin typeface="Calibri" charset="0"/>
              </a:rPr>
              <a:t>commutative production system </a:t>
            </a:r>
            <a:r>
              <a:rPr lang="en-US" sz="2000">
                <a:latin typeface="Calibri" charset="0"/>
              </a:rPr>
              <a:t>is a production system that is </a:t>
            </a:r>
            <a:r>
              <a:rPr lang="en-US" sz="2000" u="sng">
                <a:latin typeface="Calibri" charset="0"/>
              </a:rPr>
              <a:t>both monotonic and partially commutative. </a:t>
            </a:r>
            <a:endParaRPr lang="en-US" sz="2000">
              <a:latin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2. Relationship b/w problems and production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Calibri" charset="0"/>
              </a:rPr>
              <a:t>For any solvable problem, there exist an infinite number of production systems that describe ways to find solution. Some will be more natural or efficient than other.</a:t>
            </a:r>
          </a:p>
          <a:p>
            <a:r>
              <a:rPr lang="en-US" sz="2000">
                <a:latin typeface="Calibri" charset="0"/>
              </a:rPr>
              <a:t>Any problem that can be solved by any production system can be solved by a commutative one, but the commutative one may be so unwieldy as to be practically useless.</a:t>
            </a:r>
          </a:p>
          <a:p>
            <a:r>
              <a:rPr lang="en-US" sz="2000">
                <a:latin typeface="Calibri" charset="0"/>
              </a:rPr>
              <a:t>So in formal sense, there is no relation ship b/w kind of problems and kind of production system since all problems can be solved by all kinds of system. </a:t>
            </a:r>
          </a:p>
          <a:p>
            <a:r>
              <a:rPr lang="en-US" sz="2000">
                <a:latin typeface="Calibri" charset="0"/>
              </a:rPr>
              <a:t>But in practical sense, there definitely is such a relationships b/w kind of problems and kind of systems that lend themselves naturally to describing those problems.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2. Relationship b/w problems and production systems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Calibri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743200"/>
          <a:ext cx="5105400" cy="222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/>
                <a:gridCol w="1371600"/>
                <a:gridCol w="2057400"/>
              </a:tblGrid>
              <a:tr h="39638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Monotonic</a:t>
                      </a:r>
                      <a:endParaRPr lang="en-US" sz="2000" b="1" dirty="0"/>
                    </a:p>
                  </a:txBody>
                  <a:tcPr marT="45737" marB="4573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Nonmonotonic</a:t>
                      </a:r>
                      <a:endParaRPr lang="en-US" sz="2000" b="1" dirty="0"/>
                    </a:p>
                  </a:txBody>
                  <a:tcPr marT="45737" marB="4573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2307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Partially Commutative</a:t>
                      </a:r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Theorem Proving</a:t>
                      </a:r>
                      <a:endParaRPr lang="en-US" sz="2000" dirty="0"/>
                    </a:p>
                  </a:txBody>
                  <a:tcPr marT="45737" marB="4573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Robot</a:t>
                      </a:r>
                      <a:r>
                        <a:rPr lang="en-US" sz="2000" baseline="0" dirty="0" smtClean="0"/>
                        <a:t> Navigation,</a:t>
                      </a:r>
                    </a:p>
                    <a:p>
                      <a:r>
                        <a:rPr lang="en-US" sz="2000" baseline="0" dirty="0" smtClean="0"/>
                        <a:t>8-puzzle</a:t>
                      </a:r>
                      <a:endParaRPr lang="en-US" sz="2000" dirty="0"/>
                    </a:p>
                  </a:txBody>
                  <a:tcPr marT="45737" marB="4573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006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Not Partially Commutative</a:t>
                      </a:r>
                    </a:p>
                    <a:p>
                      <a:endParaRPr lang="en-US" sz="2000" b="1" dirty="0"/>
                    </a:p>
                  </a:txBody>
                  <a:tcPr marT="45737" marB="4573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Chemical synthesis</a:t>
                      </a:r>
                      <a:endParaRPr lang="en-US" sz="2000" dirty="0"/>
                    </a:p>
                  </a:txBody>
                  <a:tcPr marT="45737" marB="4573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Bridge,</a:t>
                      </a:r>
                    </a:p>
                    <a:p>
                      <a:r>
                        <a:rPr lang="en-US" sz="2000" dirty="0" smtClean="0"/>
                        <a:t>Chess</a:t>
                      </a:r>
                      <a:endParaRPr lang="en-US" sz="2000" dirty="0"/>
                    </a:p>
                  </a:txBody>
                  <a:tcPr marT="45737" marB="4573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16200000" flipV="1">
            <a:off x="3619500" y="2552700"/>
            <a:ext cx="1066800" cy="533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  <a:endCxn id="11" idx="2"/>
          </p:cNvCxnSpPr>
          <p:nvPr/>
        </p:nvCxnSpPr>
        <p:spPr bwMode="auto">
          <a:xfrm flipV="1">
            <a:off x="5715000" y="2371725"/>
            <a:ext cx="647700" cy="904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524000" y="1371600"/>
            <a:ext cx="3124200" cy="923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Ignorable problems; where creating new thins rather than changing old once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1447800"/>
            <a:ext cx="3124200" cy="923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Change occur but can be reversed and in which order of operation is not critical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rot="5400000">
            <a:off x="3505200" y="4572000"/>
            <a:ext cx="7620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rot="16200000" flipH="1">
            <a:off x="5562600" y="4419600"/>
            <a:ext cx="7620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600200" y="5248275"/>
            <a:ext cx="3124200" cy="647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where creating new thins by changing old once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0600" y="5105400"/>
            <a:ext cx="3124200" cy="646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Reverse not possible and order matter.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Calibri" charset="0"/>
              </a:rPr>
              <a:t> 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Calibri" charset="0"/>
              </a:rPr>
              <a:t>  </a:t>
            </a:r>
          </a:p>
        </p:txBody>
      </p:sp>
      <p:sp>
        <p:nvSpPr>
          <p:cNvPr id="4" name="Rectangle 3"/>
          <p:cNvSpPr/>
          <p:nvPr/>
        </p:nvSpPr>
        <p:spPr>
          <a:xfrm rot="21177134">
            <a:off x="2250001" y="2778140"/>
            <a:ext cx="43526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ea typeface="+mn-ea"/>
                <a:cs typeface="+mn-cs"/>
              </a:rPr>
              <a:t>Thank You!!!</a:t>
            </a: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914400" y="1066800"/>
            <a:ext cx="77628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It is particularly important to make correct decisions the first time, although</a:t>
            </a:r>
          </a:p>
          <a:p>
            <a:pPr eaLnBrk="1" hangingPunct="1"/>
            <a:r>
              <a:rPr lang="en-US" sz="1800">
                <a:solidFill>
                  <a:srgbClr val="FF0000"/>
                </a:solidFill>
              </a:rPr>
              <a:t>Universe is predictable.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576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Production System Characteristics</vt:lpstr>
      <vt:lpstr>1. Class of production Systems</vt:lpstr>
      <vt:lpstr>2. Relationship b/w problems and production systems</vt:lpstr>
      <vt:lpstr>2. Relationship b/w problems and production systems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Jeyaram VR</dc:creator>
  <cp:lastModifiedBy>Jeyaram VR</cp:lastModifiedBy>
  <cp:revision>6</cp:revision>
  <dcterms:created xsi:type="dcterms:W3CDTF">2021-01-17T18:21:48Z</dcterms:created>
  <dcterms:modified xsi:type="dcterms:W3CDTF">2021-01-18T09:31:53Z</dcterms:modified>
</cp:coreProperties>
</file>