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6" r:id="rId26"/>
    <p:sldId id="287"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89860" autoAdjust="0"/>
  </p:normalViewPr>
  <p:slideViewPr>
    <p:cSldViewPr>
      <p:cViewPr varScale="1">
        <p:scale>
          <a:sx n="65" d="100"/>
          <a:sy n="65" d="100"/>
        </p:scale>
        <p:origin x="-153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90ECDE-7F21-4EB2-92E1-9A8B2A4B94C1}" type="datetimeFigureOut">
              <a:rPr lang="en-GB" smtClean="0"/>
              <a:pPr/>
              <a:t>09/09/2018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02EBA6-E6B3-422E-B394-740C845466D4}" type="slidenum">
              <a:rPr lang="en-GB" smtClean="0"/>
              <a:pPr/>
              <a:t>‹#›</a:t>
            </a:fld>
            <a:endParaRPr lang="en-GB"/>
          </a:p>
        </p:txBody>
      </p:sp>
    </p:spTree>
    <p:extLst>
      <p:ext uri="{BB962C8B-B14F-4D97-AF65-F5344CB8AC3E}">
        <p14:creationId xmlns="" xmlns:p14="http://schemas.microsoft.com/office/powerpoint/2010/main" val="2191976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idbi.in/index.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buying of goods and services by government organizations</a:t>
            </a:r>
          </a:p>
          <a:p>
            <a:r>
              <a:rPr lang="en-GB" dirty="0" smtClean="0"/>
              <a:t>Department of Industrial Policy &amp; Promotion</a:t>
            </a:r>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4</a:t>
            </a:fld>
            <a:endParaRPr lang="en-GB"/>
          </a:p>
        </p:txBody>
      </p:sp>
    </p:spTree>
    <p:extLst>
      <p:ext uri="{BB962C8B-B14F-4D97-AF65-F5344CB8AC3E}">
        <p14:creationId xmlns="" xmlns:p14="http://schemas.microsoft.com/office/powerpoint/2010/main" val="510852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16</a:t>
            </a:fld>
            <a:endParaRPr lang="en-GB"/>
          </a:p>
        </p:txBody>
      </p:sp>
    </p:spTree>
    <p:extLst>
      <p:ext uri="{BB962C8B-B14F-4D97-AF65-F5344CB8AC3E}">
        <p14:creationId xmlns="" xmlns:p14="http://schemas.microsoft.com/office/powerpoint/2010/main" val="273685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smtClean="0"/>
              <a:t>Working capital is the money you need to meet your day-to-day business expenses like your monthly electricity bills. </a:t>
            </a:r>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17</a:t>
            </a:fld>
            <a:endParaRPr lang="en-GB"/>
          </a:p>
        </p:txBody>
      </p:sp>
    </p:spTree>
    <p:extLst>
      <p:ext uri="{BB962C8B-B14F-4D97-AF65-F5344CB8AC3E}">
        <p14:creationId xmlns="" xmlns:p14="http://schemas.microsoft.com/office/powerpoint/2010/main" val="194708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22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practice of giving information about oneself or one's company in a formal statement rather than being obliged to ask a third party to do so.</a:t>
            </a:r>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5</a:t>
            </a:fld>
            <a:endParaRPr lang="en-GB"/>
          </a:p>
        </p:txBody>
      </p:sp>
    </p:spTree>
    <p:extLst>
      <p:ext uri="{BB962C8B-B14F-4D97-AF65-F5344CB8AC3E}">
        <p14:creationId xmlns="" xmlns:p14="http://schemas.microsoft.com/office/powerpoint/2010/main" val="348062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hlinkClick r:id="rId3"/>
              </a:rPr>
              <a:t>SIDBI :: Small Industries Development Bank of India</a:t>
            </a:r>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Fund is in the nature of Fund of Funds, which means that the Government participates in the capital of SEBI registered Venture Funds, who further invest in </a:t>
            </a:r>
            <a:r>
              <a:rPr lang="en-GB" dirty="0" err="1" smtClean="0"/>
              <a:t>Startups</a:t>
            </a:r>
            <a:r>
              <a:rPr lang="en-GB"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p>
          <a:p>
            <a:r>
              <a:rPr lang="en-GB" b="1" dirty="0" smtClean="0"/>
              <a:t>Venture capital funds</a:t>
            </a:r>
            <a:r>
              <a:rPr lang="en-GB" dirty="0" smtClean="0"/>
              <a:t> are investment </a:t>
            </a:r>
            <a:r>
              <a:rPr lang="en-GB" b="1" dirty="0" smtClean="0"/>
              <a:t>funds</a:t>
            </a:r>
            <a:r>
              <a:rPr lang="en-GB" dirty="0" smtClean="0"/>
              <a:t> that manage the money of investors who seek private equity stakes in </a:t>
            </a:r>
            <a:r>
              <a:rPr lang="en-GB" dirty="0" err="1" smtClean="0"/>
              <a:t>startup</a:t>
            </a:r>
            <a:r>
              <a:rPr lang="en-GB" dirty="0" smtClean="0"/>
              <a:t> and small- to medium-sized enterprises with strong growth potential.</a:t>
            </a:r>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6</a:t>
            </a:fld>
            <a:endParaRPr lang="en-GB"/>
          </a:p>
        </p:txBody>
      </p:sp>
    </p:spTree>
    <p:extLst>
      <p:ext uri="{BB962C8B-B14F-4D97-AF65-F5344CB8AC3E}">
        <p14:creationId xmlns="" xmlns:p14="http://schemas.microsoft.com/office/powerpoint/2010/main" val="760831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smtClean="0"/>
              <a:t>Fair market value</a:t>
            </a:r>
            <a:r>
              <a:rPr lang="en-GB" dirty="0" smtClean="0"/>
              <a:t> is the price of an asset when both buyer and seller have reasonable knowledge of the asset and are willing and unpressured to trade</a:t>
            </a:r>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9</a:t>
            </a:fld>
            <a:endParaRPr lang="en-GB"/>
          </a:p>
        </p:txBody>
      </p:sp>
    </p:spTree>
    <p:extLst>
      <p:ext uri="{BB962C8B-B14F-4D97-AF65-F5344CB8AC3E}">
        <p14:creationId xmlns="" xmlns:p14="http://schemas.microsoft.com/office/powerpoint/2010/main" val="26224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42900" algn="just">
              <a:buFont typeface="Arial" pitchFamily="34" charset="0"/>
              <a:buChar char="•"/>
            </a:pPr>
            <a:r>
              <a:rPr lang="en-GB" dirty="0" smtClean="0"/>
              <a:t>The program covers lessons on key areas of starting up by 40+ top founders of India in an extensive 4-week program. </a:t>
            </a:r>
          </a:p>
          <a:p>
            <a:pPr indent="-342900" algn="just">
              <a:buFont typeface="Arial" pitchFamily="34" charset="0"/>
              <a:buChar char="•"/>
            </a:pPr>
            <a:r>
              <a:rPr lang="en-GB" dirty="0" smtClean="0"/>
              <a:t>certificate acknowledging their effort and certifying their learning's in the program.</a:t>
            </a:r>
          </a:p>
          <a:p>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10</a:t>
            </a:fld>
            <a:endParaRPr lang="en-GB"/>
          </a:p>
        </p:txBody>
      </p:sp>
    </p:spTree>
    <p:extLst>
      <p:ext uri="{BB962C8B-B14F-4D97-AF65-F5344CB8AC3E}">
        <p14:creationId xmlns="" xmlns:p14="http://schemas.microsoft.com/office/powerpoint/2010/main" val="230547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scheme by the Indian government facilitates bank loans between INR 10 Lakhs and INR 1 Cr to at least one Scheduled Caste or Scheduled Tribe borrower and at least one women borrower per bank branch for setting up a Greenfield enterprise.</a:t>
            </a:r>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11</a:t>
            </a:fld>
            <a:endParaRPr lang="en-GB"/>
          </a:p>
        </p:txBody>
      </p:sp>
    </p:spTree>
    <p:extLst>
      <p:ext uri="{BB962C8B-B14F-4D97-AF65-F5344CB8AC3E}">
        <p14:creationId xmlns="" xmlns:p14="http://schemas.microsoft.com/office/powerpoint/2010/main" val="116130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search and others to bring you these services. Whether you want to build an app, use cloud credits or get cloud telephony services, everything here is free of cost for you.</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be it registering a company, filing IPRs, complying to tax policies or understanding the investor landscape in India! </a:t>
            </a:r>
            <a:r>
              <a:rPr lang="en-GB" dirty="0" err="1" smtClean="0"/>
              <a:t>Startup</a:t>
            </a:r>
            <a:r>
              <a:rPr lang="en-GB" dirty="0" smtClean="0"/>
              <a:t> India has got you covered and you do not need to spend time surfing the internet or gain information from disintegrated sources!</a:t>
            </a:r>
            <a:endParaRPr lang="en-GB" b="1" dirty="0" smtClean="0"/>
          </a:p>
          <a:p>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12</a:t>
            </a:fld>
            <a:endParaRPr lang="en-GB"/>
          </a:p>
        </p:txBody>
      </p:sp>
    </p:spTree>
    <p:extLst>
      <p:ext uri="{BB962C8B-B14F-4D97-AF65-F5344CB8AC3E}">
        <p14:creationId xmlns="" xmlns:p14="http://schemas.microsoft.com/office/powerpoint/2010/main" val="229367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understand the depth of knowledge you would require about your industry to scale new heights. We bring to you the latest market research reports by leading publishers such as </a:t>
            </a:r>
          </a:p>
          <a:p>
            <a:r>
              <a:rPr lang="en-GB" dirty="0" smtClean="0"/>
              <a:t>All members of the </a:t>
            </a:r>
            <a:r>
              <a:rPr lang="en-GB" dirty="0" err="1" smtClean="0"/>
              <a:t>startup</a:t>
            </a:r>
            <a:r>
              <a:rPr lang="en-GB" dirty="0" smtClean="0"/>
              <a:t> ecosystem – </a:t>
            </a:r>
            <a:r>
              <a:rPr lang="en-GB" dirty="0" err="1" smtClean="0"/>
              <a:t>Startups</a:t>
            </a:r>
            <a:r>
              <a:rPr lang="en-GB" dirty="0" smtClean="0"/>
              <a:t>, investors, mentors, incubators, accelerators and government bodies can connect with each other on this platform. The platform provides the eco system stakeholders with the opportunity to discuss – express and opine on the forum through discussion threads – blogs and one to one messaging</a:t>
            </a:r>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13</a:t>
            </a:fld>
            <a:endParaRPr lang="en-GB"/>
          </a:p>
        </p:txBody>
      </p:sp>
    </p:spTree>
    <p:extLst>
      <p:ext uri="{BB962C8B-B14F-4D97-AF65-F5344CB8AC3E}">
        <p14:creationId xmlns="" xmlns:p14="http://schemas.microsoft.com/office/powerpoint/2010/main" val="2618679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initiative aims to establish a cross-collaborative platform that enables </a:t>
            </a:r>
            <a:r>
              <a:rPr lang="en-GB" dirty="0" err="1" smtClean="0"/>
              <a:t>startups</a:t>
            </a:r>
            <a:r>
              <a:rPr lang="en-GB" dirty="0" smtClean="0"/>
              <a:t> to grow to the next level by leveraging our network of investors, mentors, industry experts, and enterprises.</a:t>
            </a:r>
          </a:p>
          <a:p>
            <a:endParaRPr lang="en-GB" dirty="0"/>
          </a:p>
        </p:txBody>
      </p:sp>
      <p:sp>
        <p:nvSpPr>
          <p:cNvPr id="4" name="Slide Number Placeholder 3"/>
          <p:cNvSpPr>
            <a:spLocks noGrp="1"/>
          </p:cNvSpPr>
          <p:nvPr>
            <p:ph type="sldNum" sz="quarter" idx="10"/>
          </p:nvPr>
        </p:nvSpPr>
        <p:spPr/>
        <p:txBody>
          <a:bodyPr/>
          <a:lstStyle/>
          <a:p>
            <a:fld id="{1002EBA6-E6B3-422E-B394-740C845466D4}" type="slidenum">
              <a:rPr lang="en-GB" smtClean="0"/>
              <a:pPr/>
              <a:t>14</a:t>
            </a:fld>
            <a:endParaRPr lang="en-GB"/>
          </a:p>
        </p:txBody>
      </p:sp>
    </p:spTree>
    <p:extLst>
      <p:ext uri="{BB962C8B-B14F-4D97-AF65-F5344CB8AC3E}">
        <p14:creationId xmlns="" xmlns:p14="http://schemas.microsoft.com/office/powerpoint/2010/main" val="220574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09/09/2018</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09/09/2018</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tandupmitra.in/Home/SUISchem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ustoms" TargetMode="External"/><Relationship Id="rId2" Type="http://schemas.openxmlformats.org/officeDocument/2006/relationships/hyperlink" Target="https://en.wikipedia.org/wiki/Taxation" TargetMode="External"/><Relationship Id="rId1" Type="http://schemas.openxmlformats.org/officeDocument/2006/relationships/slideLayout" Target="../slideLayouts/slideLayout2.xml"/><Relationship Id="rId4" Type="http://schemas.openxmlformats.org/officeDocument/2006/relationships/hyperlink" Target="https://en.wikipedia.org/wiki/Labour_regulation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STARTUP</a:t>
            </a:r>
            <a:endParaRPr lang="en-GB" dirty="0"/>
          </a:p>
        </p:txBody>
      </p:sp>
      <p:sp>
        <p:nvSpPr>
          <p:cNvPr id="3" name="Subtitle 2"/>
          <p:cNvSpPr>
            <a:spLocks noGrp="1"/>
          </p:cNvSpPr>
          <p:nvPr>
            <p:ph type="subTitle" idx="1"/>
          </p:nvPr>
        </p:nvSpPr>
        <p:spPr/>
        <p:txBody>
          <a:bodyPr/>
          <a:lstStyle/>
          <a:p>
            <a:r>
              <a:rPr lang="en-GB" dirty="0" smtClean="0"/>
              <a:t>Unit 3</a:t>
            </a:r>
            <a:endParaRPr lang="en-GB" dirty="0"/>
          </a:p>
        </p:txBody>
      </p:sp>
    </p:spTree>
    <p:extLst>
      <p:ext uri="{BB962C8B-B14F-4D97-AF65-F5344CB8AC3E}">
        <p14:creationId xmlns="" xmlns:p14="http://schemas.microsoft.com/office/powerpoint/2010/main" val="3547686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024744" cy="1143000"/>
          </a:xfrm>
        </p:spPr>
        <p:txBody>
          <a:bodyPr>
            <a:normAutofit fontScale="90000"/>
          </a:bodyPr>
          <a:lstStyle/>
          <a:p>
            <a:pPr algn="l"/>
            <a:r>
              <a:rPr lang="en-GB" dirty="0" smtClean="0"/>
              <a:t>	</a:t>
            </a:r>
            <a:r>
              <a:rPr lang="en-GB" dirty="0" smtClean="0">
                <a:solidFill>
                  <a:schemeClr val="accent6">
                    <a:lumMod val="75000"/>
                  </a:schemeClr>
                </a:solidFill>
              </a:rPr>
              <a:t>RESOURCES FOR STARTUPS</a:t>
            </a:r>
            <a:endParaRPr lang="en-GB" dirty="0">
              <a:solidFill>
                <a:schemeClr val="accent6">
                  <a:lumMod val="75000"/>
                </a:schemeClr>
              </a:solidFill>
            </a:endParaRPr>
          </a:p>
        </p:txBody>
      </p:sp>
      <p:sp>
        <p:nvSpPr>
          <p:cNvPr id="3" name="Content Placeholder 2"/>
          <p:cNvSpPr>
            <a:spLocks noGrp="1"/>
          </p:cNvSpPr>
          <p:nvPr>
            <p:ph idx="1"/>
          </p:nvPr>
        </p:nvSpPr>
        <p:spPr>
          <a:xfrm>
            <a:off x="990600" y="1600200"/>
            <a:ext cx="6929717" cy="4270977"/>
          </a:xfrm>
        </p:spPr>
        <p:txBody>
          <a:bodyPr>
            <a:normAutofit/>
          </a:bodyPr>
          <a:lstStyle/>
          <a:p>
            <a:r>
              <a:rPr lang="en-GB" b="1" dirty="0"/>
              <a:t>Learning and Development </a:t>
            </a:r>
            <a:r>
              <a:rPr lang="en-GB" b="1" dirty="0" smtClean="0"/>
              <a:t>Program</a:t>
            </a:r>
          </a:p>
          <a:p>
            <a:pPr marL="68580" indent="0">
              <a:buNone/>
            </a:pPr>
            <a:endParaRPr lang="en-GB" b="1" dirty="0" smtClean="0"/>
          </a:p>
          <a:p>
            <a:pPr indent="-342900" algn="just">
              <a:buFont typeface="Arial" pitchFamily="34" charset="0"/>
              <a:buChar char="•"/>
            </a:pPr>
            <a:r>
              <a:rPr lang="en-GB" dirty="0" smtClean="0"/>
              <a:t>. </a:t>
            </a:r>
            <a:endParaRPr lang="en-GB" dirty="0"/>
          </a:p>
        </p:txBody>
      </p:sp>
      <p:pic>
        <p:nvPicPr>
          <p:cNvPr id="2050" name="Picture 2" descr="C:\Users\nitin\Desktop\SUKAD_Learning&amp;Development.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57600" y="2057400"/>
            <a:ext cx="3776663" cy="39317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31158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GB" b="1" dirty="0"/>
              <a:t>Government </a:t>
            </a:r>
            <a:r>
              <a:rPr lang="en-GB" b="1" dirty="0" smtClean="0"/>
              <a:t>Schemes</a:t>
            </a:r>
          </a:p>
          <a:p>
            <a:pPr marL="68580" indent="0">
              <a:buNone/>
            </a:pPr>
            <a:r>
              <a:rPr lang="en-GB" b="1" dirty="0" smtClean="0"/>
              <a:t>STP scheme</a:t>
            </a:r>
          </a:p>
          <a:p>
            <a:pPr marL="68580" indent="0">
              <a:buNone/>
            </a:pPr>
            <a:r>
              <a:rPr lang="en-GB" b="1" dirty="0" err="1" smtClean="0"/>
              <a:t>Startup</a:t>
            </a:r>
            <a:r>
              <a:rPr lang="en-GB" b="1" dirty="0" smtClean="0"/>
              <a:t> loan scheme</a:t>
            </a:r>
          </a:p>
          <a:p>
            <a:pPr marL="68580" indent="0">
              <a:buNone/>
            </a:pPr>
            <a:endParaRPr lang="en-GB" b="1" dirty="0" smtClean="0"/>
          </a:p>
          <a:p>
            <a:pPr marL="68580" indent="0">
              <a:buNone/>
            </a:pPr>
            <a:endParaRPr lang="en-GB" b="1" dirty="0"/>
          </a:p>
          <a:p>
            <a:pPr marL="68580" indent="0">
              <a:buNone/>
            </a:pPr>
            <a:endParaRPr lang="en-GB" b="1" dirty="0" smtClean="0"/>
          </a:p>
          <a:p>
            <a:pPr marL="68580" indent="0">
              <a:buNone/>
            </a:pPr>
            <a:endParaRPr lang="en-GB" b="1" dirty="0" smtClean="0"/>
          </a:p>
          <a:p>
            <a:r>
              <a:rPr lang="en-GB" b="1" dirty="0" smtClean="0"/>
              <a:t>State Government Policies</a:t>
            </a:r>
          </a:p>
          <a:p>
            <a:pPr marL="0" indent="0" algn="just">
              <a:buNone/>
            </a:pPr>
            <a:r>
              <a:rPr lang="en-GB" dirty="0" err="1" smtClean="0"/>
              <a:t>Startup</a:t>
            </a:r>
            <a:r>
              <a:rPr lang="en-GB" dirty="0" smtClean="0"/>
              <a:t> </a:t>
            </a:r>
            <a:r>
              <a:rPr lang="en-GB" dirty="0"/>
              <a:t>India presents to you a list of 17 </a:t>
            </a:r>
            <a:r>
              <a:rPr lang="en-GB" dirty="0" smtClean="0"/>
              <a:t>state government </a:t>
            </a:r>
            <a:r>
              <a:rPr lang="en-GB" dirty="0"/>
              <a:t>policies who offer benefits to </a:t>
            </a:r>
            <a:r>
              <a:rPr lang="en-GB" dirty="0" err="1" smtClean="0"/>
              <a:t>Startups</a:t>
            </a:r>
            <a:r>
              <a:rPr lang="en-GB" dirty="0" smtClean="0"/>
              <a:t>.</a:t>
            </a:r>
            <a:endParaRPr lang="en-GB" dirty="0"/>
          </a:p>
        </p:txBody>
      </p:sp>
    </p:spTree>
    <p:extLst>
      <p:ext uri="{BB962C8B-B14F-4D97-AF65-F5344CB8AC3E}">
        <p14:creationId xmlns="" xmlns:p14="http://schemas.microsoft.com/office/powerpoint/2010/main" val="2138444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marL="114300" indent="0">
              <a:buNone/>
            </a:pPr>
            <a:r>
              <a:rPr lang="en-GB" b="1" dirty="0"/>
              <a:t>Pro-Bono </a:t>
            </a:r>
            <a:r>
              <a:rPr lang="en-GB" b="1" dirty="0" smtClean="0"/>
              <a:t>Services</a:t>
            </a:r>
          </a:p>
          <a:p>
            <a:pPr marL="0" indent="0" algn="just">
              <a:buNone/>
            </a:pPr>
            <a:r>
              <a:rPr lang="en-GB" dirty="0" smtClean="0"/>
              <a:t>collaborated </a:t>
            </a:r>
            <a:r>
              <a:rPr lang="en-GB" dirty="0"/>
              <a:t>with leading corporates, the likes </a:t>
            </a:r>
            <a:r>
              <a:rPr lang="en-GB" dirty="0" smtClean="0"/>
              <a:t>of Amazon </a:t>
            </a:r>
            <a:r>
              <a:rPr lang="en-GB" dirty="0"/>
              <a:t>Web Services, </a:t>
            </a:r>
            <a:r>
              <a:rPr lang="en-GB" dirty="0" err="1"/>
              <a:t>Zoho</a:t>
            </a:r>
            <a:r>
              <a:rPr lang="en-GB" dirty="0"/>
              <a:t>, </a:t>
            </a:r>
            <a:r>
              <a:rPr lang="en-GB" dirty="0" err="1"/>
              <a:t>Vakil</a:t>
            </a:r>
            <a:r>
              <a:rPr lang="en-GB" dirty="0"/>
              <a:t> </a:t>
            </a:r>
            <a:endParaRPr lang="en-GB" dirty="0" smtClean="0"/>
          </a:p>
          <a:p>
            <a:pPr marL="0" indent="0" algn="just">
              <a:buNone/>
            </a:pPr>
            <a:endParaRPr lang="en-GB" b="1" dirty="0" smtClean="0"/>
          </a:p>
          <a:p>
            <a:pPr marL="0" indent="0" algn="just">
              <a:buNone/>
            </a:pPr>
            <a:endParaRPr lang="en-GB" b="1" dirty="0"/>
          </a:p>
          <a:p>
            <a:pPr marL="0" indent="0" algn="just">
              <a:buNone/>
            </a:pPr>
            <a:r>
              <a:rPr lang="en-GB" b="1" dirty="0" smtClean="0"/>
              <a:t>Knowledge Bank</a:t>
            </a:r>
          </a:p>
          <a:p>
            <a:pPr marL="0" indent="0" algn="just">
              <a:buNone/>
            </a:pPr>
            <a:r>
              <a:rPr lang="en-GB" dirty="0" smtClean="0"/>
              <a:t> </a:t>
            </a:r>
            <a:r>
              <a:rPr lang="en-GB" dirty="0" err="1"/>
              <a:t>Startup</a:t>
            </a:r>
            <a:r>
              <a:rPr lang="en-GB" dirty="0"/>
              <a:t> India provides a </a:t>
            </a:r>
            <a:r>
              <a:rPr lang="en-GB" dirty="0" smtClean="0"/>
              <a:t>knowledge bank </a:t>
            </a:r>
            <a:r>
              <a:rPr lang="en-GB" dirty="0"/>
              <a:t>detailing the requirements for starting a business </a:t>
            </a:r>
            <a:r>
              <a:rPr lang="en-GB" dirty="0" smtClean="0"/>
              <a:t>in India</a:t>
            </a:r>
            <a:endParaRPr lang="en-GB" dirty="0"/>
          </a:p>
        </p:txBody>
      </p:sp>
    </p:spTree>
    <p:extLst>
      <p:ext uri="{BB962C8B-B14F-4D97-AF65-F5344CB8AC3E}">
        <p14:creationId xmlns="" xmlns:p14="http://schemas.microsoft.com/office/powerpoint/2010/main" val="172057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a:bodyPr>
          <a:lstStyle/>
          <a:p>
            <a:r>
              <a:rPr lang="en-GB" b="1" dirty="0"/>
              <a:t>Market Research </a:t>
            </a:r>
            <a:r>
              <a:rPr lang="en-GB" b="1" dirty="0" smtClean="0"/>
              <a:t>Reports</a:t>
            </a:r>
          </a:p>
          <a:p>
            <a:pPr marL="0" indent="0" algn="just">
              <a:buNone/>
            </a:pPr>
            <a:r>
              <a:rPr lang="en-GB" dirty="0" err="1" smtClean="0"/>
              <a:t>Tracxn</a:t>
            </a:r>
            <a:r>
              <a:rPr lang="en-GB" dirty="0"/>
              <a:t>, Inc42 and NASSCOM</a:t>
            </a:r>
            <a:r>
              <a:rPr lang="en-GB" dirty="0" smtClean="0"/>
              <a:t>.</a:t>
            </a:r>
          </a:p>
          <a:p>
            <a:pPr marL="0" indent="0" algn="just">
              <a:buNone/>
            </a:pPr>
            <a:endParaRPr lang="en-GB" dirty="0"/>
          </a:p>
          <a:p>
            <a:pPr marL="0" indent="0" algn="just">
              <a:buNone/>
            </a:pPr>
            <a:endParaRPr lang="en-GB" dirty="0" smtClean="0"/>
          </a:p>
          <a:p>
            <a:pPr algn="just"/>
            <a:r>
              <a:rPr lang="en-GB" b="1" dirty="0"/>
              <a:t>Networking And </a:t>
            </a:r>
            <a:r>
              <a:rPr lang="en-GB" b="1" dirty="0" smtClean="0"/>
              <a:t>Discussion</a:t>
            </a:r>
          </a:p>
          <a:p>
            <a:pPr marL="0" indent="0" algn="just">
              <a:buNone/>
            </a:pPr>
            <a:r>
              <a:rPr lang="en-GB" dirty="0"/>
              <a:t>. </a:t>
            </a:r>
            <a:r>
              <a:rPr lang="en-GB" dirty="0" err="1" smtClean="0"/>
              <a:t>Startup</a:t>
            </a:r>
            <a:r>
              <a:rPr lang="en-GB" dirty="0" smtClean="0"/>
              <a:t> ecosystem </a:t>
            </a:r>
            <a:endParaRPr lang="en-GB" dirty="0"/>
          </a:p>
        </p:txBody>
      </p:sp>
    </p:spTree>
    <p:extLst>
      <p:ext uri="{BB962C8B-B14F-4D97-AF65-F5344CB8AC3E}">
        <p14:creationId xmlns="" xmlns:p14="http://schemas.microsoft.com/office/powerpoint/2010/main" val="281737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43600" cy="1020762"/>
          </a:xfrm>
        </p:spPr>
        <p:txBody>
          <a:bodyPr/>
          <a:lstStyle/>
          <a:p>
            <a:pPr algn="ctr"/>
            <a:r>
              <a:rPr lang="en-GB" dirty="0" smtClean="0"/>
              <a:t>NASSCOM-10000 	Start-Ups</a:t>
            </a:r>
            <a:endParaRPr lang="en-GB" dirty="0"/>
          </a:p>
        </p:txBody>
      </p:sp>
      <p:sp>
        <p:nvSpPr>
          <p:cNvPr id="5" name="Content Placeholder 4"/>
          <p:cNvSpPr>
            <a:spLocks noGrp="1"/>
          </p:cNvSpPr>
          <p:nvPr>
            <p:ph idx="1"/>
          </p:nvPr>
        </p:nvSpPr>
        <p:spPr/>
        <p:txBody>
          <a:bodyPr/>
          <a:lstStyle/>
          <a:p>
            <a:pPr marL="114300" indent="0">
              <a:buNone/>
            </a:pPr>
            <a:r>
              <a:rPr lang="en-GB" sz="2800" b="1" dirty="0" smtClean="0"/>
              <a:t>FAME MODEL</a:t>
            </a:r>
          </a:p>
          <a:p>
            <a:r>
              <a:rPr lang="en-GB" sz="2400" dirty="0" smtClean="0"/>
              <a:t>FUND </a:t>
            </a:r>
          </a:p>
          <a:p>
            <a:r>
              <a:rPr lang="en-GB" sz="2400" dirty="0" smtClean="0"/>
              <a:t>ACCELERATION</a:t>
            </a:r>
          </a:p>
          <a:p>
            <a:r>
              <a:rPr lang="en-GB" sz="2400" dirty="0" smtClean="0"/>
              <a:t>MENTORING </a:t>
            </a:r>
          </a:p>
          <a:p>
            <a:r>
              <a:rPr lang="en-GB" sz="2400" dirty="0" smtClean="0"/>
              <a:t>ENTERPRISES CONNECTS</a:t>
            </a:r>
          </a:p>
          <a:p>
            <a:endParaRPr lang="en-GB" sz="2400" dirty="0" smtClean="0"/>
          </a:p>
          <a:p>
            <a:pPr marL="114300" indent="0">
              <a:buNone/>
            </a:pPr>
            <a:endParaRPr lang="en-GB" sz="2800" b="1" dirty="0" smtClean="0"/>
          </a:p>
          <a:p>
            <a:pPr marL="114300" indent="0">
              <a:buNone/>
            </a:pPr>
            <a:endParaRPr lang="en-GB" dirty="0"/>
          </a:p>
        </p:txBody>
      </p:sp>
      <p:pic>
        <p:nvPicPr>
          <p:cNvPr id="6" name="Content Placeholder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91200" y="-838200"/>
            <a:ext cx="2647950" cy="2390775"/>
          </a:xfrm>
          <a:prstGeom prst="rect">
            <a:avLst/>
          </a:prstGeom>
        </p:spPr>
      </p:pic>
    </p:spTree>
    <p:extLst>
      <p:ext uri="{BB962C8B-B14F-4D97-AF65-F5344CB8AC3E}">
        <p14:creationId xmlns="" xmlns:p14="http://schemas.microsoft.com/office/powerpoint/2010/main" val="3897880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b="1" dirty="0" smtClean="0"/>
              <a:t>Program and Events </a:t>
            </a:r>
            <a:endParaRPr lang="en-GB" b="1" dirty="0"/>
          </a:p>
        </p:txBody>
      </p:sp>
      <p:sp>
        <p:nvSpPr>
          <p:cNvPr id="3" name="Content Placeholder 2"/>
          <p:cNvSpPr>
            <a:spLocks noGrp="1"/>
          </p:cNvSpPr>
          <p:nvPr>
            <p:ph idx="1"/>
          </p:nvPr>
        </p:nvSpPr>
        <p:spPr/>
        <p:txBody>
          <a:bodyPr>
            <a:normAutofit lnSpcReduction="10000"/>
          </a:bodyPr>
          <a:lstStyle/>
          <a:p>
            <a:r>
              <a:rPr lang="en-GB" b="1" dirty="0" smtClean="0"/>
              <a:t>Warehouse program</a:t>
            </a:r>
          </a:p>
          <a:p>
            <a:r>
              <a:rPr lang="en-GB" sz="2400" b="1" dirty="0"/>
              <a:t>Virtual </a:t>
            </a:r>
            <a:r>
              <a:rPr lang="en-GB" sz="2400" b="1" dirty="0" smtClean="0"/>
              <a:t>program</a:t>
            </a:r>
          </a:p>
          <a:p>
            <a:r>
              <a:rPr lang="en-GB" b="1" dirty="0"/>
              <a:t>NASSCOM Industry Partnership </a:t>
            </a:r>
            <a:r>
              <a:rPr lang="en-GB" b="1" dirty="0" smtClean="0"/>
              <a:t>Program</a:t>
            </a:r>
          </a:p>
          <a:p>
            <a:r>
              <a:rPr lang="en-GB" b="1" dirty="0" err="1" smtClean="0"/>
              <a:t>Rockstar</a:t>
            </a:r>
            <a:r>
              <a:rPr lang="en-GB" b="1" dirty="0" smtClean="0"/>
              <a:t> program</a:t>
            </a:r>
          </a:p>
          <a:p>
            <a:r>
              <a:rPr lang="en-GB" b="1" dirty="0" err="1"/>
              <a:t>Nasscom</a:t>
            </a:r>
            <a:r>
              <a:rPr lang="en-GB" b="1" dirty="0"/>
              <a:t> Gaming Forum</a:t>
            </a:r>
          </a:p>
          <a:p>
            <a:pPr>
              <a:buFont typeface="Wingdings" pitchFamily="2" charset="2"/>
              <a:buChar char="§"/>
            </a:pPr>
            <a:r>
              <a:rPr lang="en-GB" sz="1600" b="1" dirty="0" smtClean="0"/>
              <a:t>NASSCOM Game Developer Conference (NGDC)</a:t>
            </a:r>
          </a:p>
          <a:p>
            <a:pPr>
              <a:buFont typeface="Wingdings" pitchFamily="2" charset="2"/>
              <a:buChar char="§"/>
            </a:pPr>
            <a:r>
              <a:rPr lang="en-GB" sz="1600" b="1" dirty="0" smtClean="0"/>
              <a:t>NGF Awards:-</a:t>
            </a:r>
          </a:p>
          <a:p>
            <a:pPr marL="457200" indent="-342900">
              <a:buFont typeface="+mj-lt"/>
              <a:buAutoNum type="arabicPeriod"/>
            </a:pPr>
            <a:r>
              <a:rPr lang="en-GB" sz="1600" dirty="0" smtClean="0"/>
              <a:t>Student game of the year</a:t>
            </a:r>
          </a:p>
          <a:p>
            <a:pPr marL="457200" indent="-342900">
              <a:buFont typeface="+mj-lt"/>
              <a:buAutoNum type="arabicPeriod"/>
            </a:pPr>
            <a:r>
              <a:rPr lang="en-GB" sz="1600" dirty="0" smtClean="0"/>
              <a:t>Indie game of the year</a:t>
            </a:r>
          </a:p>
          <a:p>
            <a:pPr marL="457200" indent="-342900">
              <a:buFont typeface="+mj-lt"/>
              <a:buAutoNum type="arabicPeriod"/>
            </a:pPr>
            <a:r>
              <a:rPr lang="en-GB" sz="1600" dirty="0" smtClean="0"/>
              <a:t>Studio Game of the Year</a:t>
            </a:r>
          </a:p>
          <a:p>
            <a:pPr marL="457200" indent="-342900">
              <a:buFont typeface="+mj-lt"/>
              <a:buAutoNum type="arabicPeriod"/>
            </a:pPr>
            <a:r>
              <a:rPr lang="en-GB" sz="1600" dirty="0" smtClean="0"/>
              <a:t>Upcoming Game of the year</a:t>
            </a:r>
          </a:p>
          <a:p>
            <a:r>
              <a:rPr lang="en-GB" sz="1600" b="1" dirty="0" smtClean="0"/>
              <a:t>BYOG</a:t>
            </a:r>
          </a:p>
          <a:p>
            <a:r>
              <a:rPr lang="en-GB" sz="1600" b="1" dirty="0" smtClean="0"/>
              <a:t>Incubation services</a:t>
            </a:r>
          </a:p>
          <a:p>
            <a:r>
              <a:rPr lang="en-GB" sz="1600" b="1" dirty="0" smtClean="0"/>
              <a:t>Game </a:t>
            </a:r>
            <a:r>
              <a:rPr lang="en-GB" sz="1600" b="1" dirty="0"/>
              <a:t>Jam </a:t>
            </a:r>
            <a:r>
              <a:rPr lang="en-GB" sz="1600" b="1" dirty="0" smtClean="0"/>
              <a:t>Titans</a:t>
            </a:r>
          </a:p>
          <a:p>
            <a:r>
              <a:rPr lang="en-GB" sz="2400" b="1" dirty="0" err="1"/>
              <a:t>InnoTrek</a:t>
            </a:r>
            <a:endParaRPr lang="en-GB" sz="2400" b="1" dirty="0"/>
          </a:p>
          <a:p>
            <a:endParaRPr lang="en-GB" sz="1600" b="1" dirty="0"/>
          </a:p>
          <a:p>
            <a:endParaRPr lang="en-GB" sz="1600" b="1" dirty="0"/>
          </a:p>
          <a:p>
            <a:endParaRPr lang="en-GB" sz="1600" dirty="0" smtClean="0"/>
          </a:p>
          <a:p>
            <a:pPr>
              <a:buFont typeface="Wingdings" pitchFamily="2" charset="2"/>
              <a:buChar char="§"/>
            </a:pPr>
            <a:endParaRPr lang="en-GB" b="1" dirty="0"/>
          </a:p>
          <a:p>
            <a:pPr>
              <a:buFont typeface="Wingdings" pitchFamily="2" charset="2"/>
              <a:buChar char="§"/>
            </a:pPr>
            <a:endParaRPr lang="en-GB" b="1" dirty="0" smtClean="0"/>
          </a:p>
          <a:p>
            <a:endParaRPr lang="en-GB" b="1" dirty="0"/>
          </a:p>
          <a:p>
            <a:endParaRPr lang="en-GB" b="1" dirty="0"/>
          </a:p>
        </p:txBody>
      </p:sp>
    </p:spTree>
    <p:extLst>
      <p:ext uri="{BB962C8B-B14F-4D97-AF65-F5344CB8AC3E}">
        <p14:creationId xmlns="" xmlns:p14="http://schemas.microsoft.com/office/powerpoint/2010/main" val="1479333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t>NASSCOM Industry Partnership Program</a:t>
            </a:r>
            <a:br>
              <a:rPr lang="en-GB" sz="3200" b="1" dirty="0"/>
            </a:br>
            <a:endParaRPr lang="en-GB" sz="3200" dirty="0"/>
          </a:p>
        </p:txBody>
      </p:sp>
      <p:pic>
        <p:nvPicPr>
          <p:cNvPr id="4" name="Picture 2"/>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1611" y="1371600"/>
            <a:ext cx="7452432"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19406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solidFill>
                  <a:schemeClr val="accent1">
                    <a:lumMod val="75000"/>
                  </a:schemeClr>
                </a:solidFill>
              </a:rPr>
              <a:t>BANK LOANS FOR START-UPS IN INDIA</a:t>
            </a:r>
            <a:endParaRPr lang="en-GB" sz="3200" b="1" dirty="0">
              <a:solidFill>
                <a:schemeClr val="accent1">
                  <a:lumMod val="75000"/>
                </a:schemeClr>
              </a:solidFill>
            </a:endParaRPr>
          </a:p>
        </p:txBody>
      </p:sp>
      <p:sp>
        <p:nvSpPr>
          <p:cNvPr id="3" name="Content Placeholder 2"/>
          <p:cNvSpPr>
            <a:spLocks noGrp="1"/>
          </p:cNvSpPr>
          <p:nvPr>
            <p:ph idx="1"/>
          </p:nvPr>
        </p:nvSpPr>
        <p:spPr/>
        <p:txBody>
          <a:bodyPr/>
          <a:lstStyle/>
          <a:p>
            <a:r>
              <a:rPr lang="en-IN" b="1" dirty="0"/>
              <a:t>Working Capital </a:t>
            </a:r>
            <a:r>
              <a:rPr lang="en-IN" b="1" dirty="0" smtClean="0"/>
              <a:t>Loan</a:t>
            </a:r>
          </a:p>
          <a:p>
            <a:r>
              <a:rPr lang="en-IN" b="1" dirty="0"/>
              <a:t>Corporate Term </a:t>
            </a:r>
            <a:r>
              <a:rPr lang="en-IN" b="1" dirty="0" smtClean="0"/>
              <a:t>Loan</a:t>
            </a:r>
          </a:p>
          <a:p>
            <a:r>
              <a:rPr lang="en-IN" b="1" dirty="0"/>
              <a:t>Term </a:t>
            </a:r>
            <a:r>
              <a:rPr lang="en-IN" b="1" dirty="0" smtClean="0"/>
              <a:t>Loan</a:t>
            </a:r>
            <a:endParaRPr lang="en-IN" b="1" dirty="0"/>
          </a:p>
          <a:p>
            <a:endParaRPr lang="en-IN" b="1" dirty="0" smtClean="0"/>
          </a:p>
          <a:p>
            <a:endParaRPr lang="en-IN" b="1" dirty="0"/>
          </a:p>
          <a:p>
            <a:endParaRPr lang="en-IN" b="1" dirty="0"/>
          </a:p>
          <a:p>
            <a:endParaRPr lang="en-GB" dirty="0"/>
          </a:p>
        </p:txBody>
      </p:sp>
    </p:spTree>
    <p:extLst>
      <p:ext uri="{BB962C8B-B14F-4D97-AF65-F5344CB8AC3E}">
        <p14:creationId xmlns="" xmlns:p14="http://schemas.microsoft.com/office/powerpoint/2010/main" val="3964943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chemeClr val="accent1">
                    <a:lumMod val="75000"/>
                  </a:schemeClr>
                </a:solidFill>
              </a:rPr>
              <a:t>The Credit Guarantee Fund Scheme (CGS) for Micro and Small Enterprises </a:t>
            </a:r>
            <a:endParaRPr lang="en-GB" sz="2800" dirty="0">
              <a:solidFill>
                <a:schemeClr val="accent1">
                  <a:lumMod val="75000"/>
                </a:schemeClr>
              </a:solidFill>
            </a:endParaRPr>
          </a:p>
        </p:txBody>
      </p:sp>
      <p:sp>
        <p:nvSpPr>
          <p:cNvPr id="3" name="Content Placeholder 2"/>
          <p:cNvSpPr>
            <a:spLocks noGrp="1"/>
          </p:cNvSpPr>
          <p:nvPr>
            <p:ph idx="1"/>
          </p:nvPr>
        </p:nvSpPr>
        <p:spPr/>
        <p:txBody>
          <a:bodyPr/>
          <a:lstStyle/>
          <a:p>
            <a:r>
              <a:rPr lang="en-IN" dirty="0"/>
              <a:t>collaboration with </a:t>
            </a:r>
            <a:r>
              <a:rPr lang="en-IN" dirty="0" smtClean="0"/>
              <a:t>SIDBI</a:t>
            </a:r>
          </a:p>
          <a:p>
            <a:r>
              <a:rPr lang="en-IN" dirty="0"/>
              <a:t>can </a:t>
            </a:r>
            <a:r>
              <a:rPr lang="en-IN" dirty="0" smtClean="0"/>
              <a:t>borrow term loan or working capital loan</a:t>
            </a:r>
          </a:p>
          <a:p>
            <a:r>
              <a:rPr lang="en-IN" dirty="0" smtClean="0"/>
              <a:t>Collection of loan is with GOI and SIDBI</a:t>
            </a:r>
            <a:endParaRPr lang="en-GB" dirty="0" smtClean="0"/>
          </a:p>
          <a:p>
            <a:pPr marL="114300" indent="0">
              <a:buNone/>
            </a:pPr>
            <a:endParaRPr lang="en-GB" dirty="0"/>
          </a:p>
          <a:p>
            <a:pPr marL="114300" indent="0">
              <a:buNone/>
            </a:pPr>
            <a:r>
              <a:rPr lang="en-IN" b="1" dirty="0">
                <a:solidFill>
                  <a:schemeClr val="accent1">
                    <a:lumMod val="75000"/>
                  </a:schemeClr>
                </a:solidFill>
              </a:rPr>
              <a:t>The </a:t>
            </a:r>
            <a:r>
              <a:rPr lang="en-IN" b="1" dirty="0" smtClean="0">
                <a:solidFill>
                  <a:schemeClr val="accent1">
                    <a:lumMod val="75000"/>
                  </a:schemeClr>
                </a:solidFill>
              </a:rPr>
              <a:t>MUDRA </a:t>
            </a:r>
            <a:r>
              <a:rPr lang="en-IN" b="1" dirty="0">
                <a:solidFill>
                  <a:schemeClr val="accent1">
                    <a:lumMod val="75000"/>
                  </a:schemeClr>
                </a:solidFill>
              </a:rPr>
              <a:t>Loan </a:t>
            </a:r>
            <a:r>
              <a:rPr lang="en-IN" b="1" dirty="0" smtClean="0">
                <a:solidFill>
                  <a:schemeClr val="accent1">
                    <a:lumMod val="75000"/>
                  </a:schemeClr>
                </a:solidFill>
              </a:rPr>
              <a:t>Scheme</a:t>
            </a:r>
          </a:p>
          <a:p>
            <a:pPr marL="114300" indent="0">
              <a:buNone/>
            </a:pPr>
            <a:r>
              <a:rPr lang="en-IN" dirty="0"/>
              <a:t>MUDRA stands for Micro Units Development and Refinance Agency Ltd.</a:t>
            </a:r>
          </a:p>
          <a:p>
            <a:pPr marL="571500" indent="-457200">
              <a:buFont typeface="+mj-lt"/>
              <a:buAutoNum type="arabicPeriod"/>
            </a:pPr>
            <a:r>
              <a:rPr lang="en-IN" dirty="0" err="1" smtClean="0">
                <a:solidFill>
                  <a:schemeClr val="accent1">
                    <a:lumMod val="75000"/>
                  </a:schemeClr>
                </a:solidFill>
              </a:rPr>
              <a:t>Shishu</a:t>
            </a:r>
            <a:endParaRPr lang="en-IN" dirty="0" smtClean="0">
              <a:solidFill>
                <a:schemeClr val="accent1">
                  <a:lumMod val="75000"/>
                </a:schemeClr>
              </a:solidFill>
            </a:endParaRPr>
          </a:p>
          <a:p>
            <a:pPr marL="571500" indent="-457200">
              <a:buFont typeface="+mj-lt"/>
              <a:buAutoNum type="arabicPeriod"/>
            </a:pPr>
            <a:r>
              <a:rPr lang="en-IN" dirty="0" smtClean="0">
                <a:solidFill>
                  <a:schemeClr val="accent1">
                    <a:lumMod val="75000"/>
                  </a:schemeClr>
                </a:solidFill>
              </a:rPr>
              <a:t>Kishore</a:t>
            </a:r>
          </a:p>
          <a:p>
            <a:pPr marL="571500" indent="-457200">
              <a:buFont typeface="+mj-lt"/>
              <a:buAutoNum type="arabicPeriod"/>
            </a:pPr>
            <a:r>
              <a:rPr lang="en-IN" dirty="0" err="1" smtClean="0">
                <a:solidFill>
                  <a:schemeClr val="accent1">
                    <a:lumMod val="75000"/>
                  </a:schemeClr>
                </a:solidFill>
              </a:rPr>
              <a:t>Tarun</a:t>
            </a:r>
            <a:endParaRPr lang="en-IN" dirty="0" smtClean="0">
              <a:solidFill>
                <a:schemeClr val="accent1">
                  <a:lumMod val="75000"/>
                </a:schemeClr>
              </a:solidFill>
            </a:endParaRPr>
          </a:p>
        </p:txBody>
      </p:sp>
    </p:spTree>
    <p:extLst>
      <p:ext uri="{BB962C8B-B14F-4D97-AF65-F5344CB8AC3E}">
        <p14:creationId xmlns="" xmlns:p14="http://schemas.microsoft.com/office/powerpoint/2010/main" val="1396431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rPr>
              <a:t>Stand Up India Scheme</a:t>
            </a:r>
            <a:endParaRPr lang="en-GB" dirty="0">
              <a:solidFill>
                <a:schemeClr val="accent1">
                  <a:lumMod val="75000"/>
                </a:schemeClr>
              </a:solidFill>
            </a:endParaRPr>
          </a:p>
        </p:txBody>
      </p:sp>
      <p:sp>
        <p:nvSpPr>
          <p:cNvPr id="3" name="Content Placeholder 2"/>
          <p:cNvSpPr>
            <a:spLocks noGrp="1"/>
          </p:cNvSpPr>
          <p:nvPr>
            <p:ph idx="1"/>
          </p:nvPr>
        </p:nvSpPr>
        <p:spPr/>
        <p:txBody>
          <a:bodyPr/>
          <a:lstStyle/>
          <a:p>
            <a:r>
              <a:rPr lang="en-IN" dirty="0">
                <a:hlinkClick r:id="rId2"/>
              </a:rPr>
              <a:t>The Stand Up India scheme</a:t>
            </a:r>
            <a:r>
              <a:rPr lang="en-IN" dirty="0"/>
              <a:t> is a special scheme started by the government of India to financially empower SC/ST and women entrepreneurs.</a:t>
            </a:r>
          </a:p>
          <a:p>
            <a:r>
              <a:rPr lang="en-IN" dirty="0"/>
              <a:t> You can borrow between </a:t>
            </a:r>
            <a:r>
              <a:rPr lang="en-IN" dirty="0" err="1"/>
              <a:t>Rs</a:t>
            </a:r>
            <a:r>
              <a:rPr lang="en-IN" dirty="0"/>
              <a:t>. 10 lakh and </a:t>
            </a:r>
            <a:r>
              <a:rPr lang="en-IN" dirty="0" err="1"/>
              <a:t>Rs</a:t>
            </a:r>
            <a:r>
              <a:rPr lang="en-IN" dirty="0"/>
              <a:t>. 1 CR to start a manufacturing, trading or service unit, which is to be repaid in 7 years.</a:t>
            </a:r>
          </a:p>
          <a:p>
            <a:endParaRPr lang="en-GB" dirty="0"/>
          </a:p>
        </p:txBody>
      </p:sp>
    </p:spTree>
    <p:extLst>
      <p:ext uri="{BB962C8B-B14F-4D97-AF65-F5344CB8AC3E}">
        <p14:creationId xmlns="" xmlns:p14="http://schemas.microsoft.com/office/powerpoint/2010/main" val="341040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024744" cy="1143000"/>
          </a:xfrm>
        </p:spPr>
        <p:txBody>
          <a:bodyPr/>
          <a:lstStyle/>
          <a:p>
            <a:pPr algn="ctr"/>
            <a:r>
              <a:rPr lang="en-GB" dirty="0"/>
              <a:t>WHAT IS A STARTUP?</a:t>
            </a:r>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838200" y="1676400"/>
            <a:ext cx="6934200" cy="4695444"/>
          </a:xfrm>
        </p:spPr>
      </p:pic>
    </p:spTree>
    <p:extLst>
      <p:ext uri="{BB962C8B-B14F-4D97-AF65-F5344CB8AC3E}">
        <p14:creationId xmlns="" xmlns:p14="http://schemas.microsoft.com/office/powerpoint/2010/main" val="219377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solidFill>
                  <a:schemeClr val="accent1">
                    <a:lumMod val="75000"/>
                  </a:schemeClr>
                </a:solidFill>
              </a:rPr>
              <a:t>SIDBI Revolving Fund for Technology </a:t>
            </a:r>
            <a:r>
              <a:rPr lang="en-IN" sz="2800" dirty="0" smtClean="0">
                <a:solidFill>
                  <a:schemeClr val="accent1">
                    <a:lumMod val="75000"/>
                  </a:schemeClr>
                </a:solidFill>
              </a:rPr>
              <a:t>Innovation</a:t>
            </a:r>
            <a:endParaRPr lang="en-GB" sz="2800" dirty="0">
              <a:solidFill>
                <a:schemeClr val="accent1">
                  <a:lumMod val="75000"/>
                </a:schemeClr>
              </a:solidFill>
            </a:endParaRPr>
          </a:p>
        </p:txBody>
      </p:sp>
      <p:sp>
        <p:nvSpPr>
          <p:cNvPr id="3" name="Content Placeholder 2"/>
          <p:cNvSpPr>
            <a:spLocks noGrp="1"/>
          </p:cNvSpPr>
          <p:nvPr>
            <p:ph idx="1"/>
          </p:nvPr>
        </p:nvSpPr>
        <p:spPr/>
        <p:txBody>
          <a:bodyPr/>
          <a:lstStyle/>
          <a:p>
            <a:r>
              <a:rPr lang="en-IN" dirty="0"/>
              <a:t>financial assistance to </a:t>
            </a:r>
            <a:r>
              <a:rPr lang="en-IN" dirty="0" smtClean="0"/>
              <a:t>MSMEs</a:t>
            </a:r>
          </a:p>
          <a:p>
            <a:r>
              <a:rPr lang="en-IN" dirty="0"/>
              <a:t>Interest rate would be as approved by the Project Approval Committee (PAC) (not be more than 5% p.a.).</a:t>
            </a:r>
            <a:endParaRPr lang="en-GB" dirty="0"/>
          </a:p>
        </p:txBody>
      </p:sp>
    </p:spTree>
    <p:extLst>
      <p:ext uri="{BB962C8B-B14F-4D97-AF65-F5344CB8AC3E}">
        <p14:creationId xmlns="" xmlns:p14="http://schemas.microsoft.com/office/powerpoint/2010/main" val="1677891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Technology Development Programme (TDP)</a:t>
            </a:r>
          </a:p>
        </p:txBody>
      </p:sp>
      <p:sp>
        <p:nvSpPr>
          <p:cNvPr id="3" name="Content Placeholder 2"/>
          <p:cNvSpPr>
            <a:spLocks noGrp="1"/>
          </p:cNvSpPr>
          <p:nvPr>
            <p:ph idx="1"/>
          </p:nvPr>
        </p:nvSpPr>
        <p:spPr/>
        <p:txBody>
          <a:bodyPr/>
          <a:lstStyle/>
          <a:p>
            <a:r>
              <a:rPr lang="en-GB" dirty="0"/>
              <a:t>Science and Engineering Research Board (SERB</a:t>
            </a:r>
            <a:r>
              <a:rPr lang="en-GB" dirty="0" smtClean="0"/>
              <a:t>)</a:t>
            </a:r>
          </a:p>
          <a:p>
            <a:r>
              <a:rPr lang="en-GB" dirty="0"/>
              <a:t>AI, AR/VR (augmented + virtual reality), automotive, telecommunication &amp; networking, computer vision, construction, design, non-renewable </a:t>
            </a:r>
            <a:r>
              <a:rPr lang="en-GB" dirty="0" smtClean="0"/>
              <a:t>energy</a:t>
            </a:r>
          </a:p>
          <a:p>
            <a:r>
              <a:rPr lang="en-GB" dirty="0" smtClean="0"/>
              <a:t>Government support</a:t>
            </a:r>
            <a:endParaRPr lang="en-GB" dirty="0"/>
          </a:p>
        </p:txBody>
      </p:sp>
    </p:spTree>
    <p:extLst>
      <p:ext uri="{BB962C8B-B14F-4D97-AF65-F5344CB8AC3E}">
        <p14:creationId xmlns="" xmlns:p14="http://schemas.microsoft.com/office/powerpoint/2010/main" val="378114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Laws for </a:t>
            </a:r>
            <a:r>
              <a:rPr lang="en-GB" dirty="0" err="1" smtClean="0"/>
              <a:t>Startup</a:t>
            </a:r>
            <a:endParaRPr lang="en-GB" dirty="0"/>
          </a:p>
        </p:txBody>
      </p:sp>
      <p:sp>
        <p:nvSpPr>
          <p:cNvPr id="3" name="Content Placeholder 2"/>
          <p:cNvSpPr>
            <a:spLocks noGrp="1"/>
          </p:cNvSpPr>
          <p:nvPr>
            <p:ph idx="1"/>
          </p:nvPr>
        </p:nvSpPr>
        <p:spPr/>
        <p:txBody>
          <a:bodyPr/>
          <a:lstStyle/>
          <a:p>
            <a:pPr>
              <a:buFont typeface="Wingdings" pitchFamily="2" charset="2"/>
              <a:buChar char="§"/>
            </a:pPr>
            <a:r>
              <a:rPr lang="en-US" sz="2400" b="1" dirty="0" smtClean="0"/>
              <a:t>Basics of accounting and tax related laws</a:t>
            </a:r>
          </a:p>
          <a:p>
            <a:pPr>
              <a:buFont typeface="Wingdings" pitchFamily="2" charset="2"/>
              <a:buChar char="§"/>
            </a:pPr>
            <a:r>
              <a:rPr lang="en-US" sz="2400" b="1" dirty="0" smtClean="0"/>
              <a:t>Choosing the type of venture</a:t>
            </a:r>
          </a:p>
          <a:p>
            <a:pPr>
              <a:buFont typeface="Wingdings" pitchFamily="2" charset="2"/>
              <a:buChar char="§"/>
            </a:pPr>
            <a:r>
              <a:rPr lang="en-US" sz="2400" b="1" dirty="0" smtClean="0"/>
              <a:t>Service Agreement and Documentation</a:t>
            </a:r>
          </a:p>
          <a:p>
            <a:pPr>
              <a:buFont typeface="Wingdings" pitchFamily="2" charset="2"/>
              <a:buChar char="§"/>
            </a:pPr>
            <a:r>
              <a:rPr lang="en-US" sz="2400" b="1" dirty="0" smtClean="0"/>
              <a:t>IT and Cyber Laws</a:t>
            </a:r>
          </a:p>
          <a:p>
            <a:pPr>
              <a:buFont typeface="Wingdings" pitchFamily="2" charset="2"/>
              <a:buChar char="§"/>
            </a:pPr>
            <a:r>
              <a:rPr lang="en-US" sz="2400" b="1" dirty="0" smtClean="0"/>
              <a:t>Intellectual Property Rules (IP)</a:t>
            </a:r>
          </a:p>
          <a:p>
            <a:pPr>
              <a:buFont typeface="Wingdings" pitchFamily="2" charset="2"/>
              <a:buChar char="§"/>
            </a:pPr>
            <a:r>
              <a:rPr lang="en-US" sz="2400" b="1" dirty="0" smtClean="0"/>
              <a:t>Industry-specific laws</a:t>
            </a:r>
          </a:p>
          <a:p>
            <a:pPr>
              <a:buFont typeface="Wingdings" pitchFamily="2" charset="2"/>
              <a:buChar char="§"/>
            </a:pPr>
            <a:r>
              <a:rPr lang="en-US" sz="2400" b="1" dirty="0" smtClean="0"/>
              <a:t>Residency</a:t>
            </a:r>
          </a:p>
          <a:p>
            <a:pPr>
              <a:buFont typeface="Wingdings" pitchFamily="2" charset="2"/>
              <a:buChar char="§"/>
            </a:pPr>
            <a:r>
              <a:rPr lang="en-US" sz="2400" b="1" dirty="0" err="1" smtClean="0"/>
              <a:t>Labour</a:t>
            </a:r>
            <a:r>
              <a:rPr lang="en-US" sz="2400" b="1" dirty="0" smtClean="0"/>
              <a:t> Laws</a:t>
            </a:r>
          </a:p>
          <a:p>
            <a:pPr>
              <a:buFont typeface="Wingdings" pitchFamily="2" charset="2"/>
              <a:buChar char="§"/>
            </a:pPr>
            <a:r>
              <a:rPr lang="en-US" sz="2400" b="1" dirty="0" smtClean="0"/>
              <a:t>Contract laws and dispute resolution</a:t>
            </a:r>
          </a:p>
          <a:p>
            <a:pPr>
              <a:buFont typeface="Wingdings" pitchFamily="2" charset="2"/>
              <a:buChar char="§"/>
            </a:pPr>
            <a:endParaRPr lang="en-GB" dirty="0"/>
          </a:p>
        </p:txBody>
      </p:sp>
    </p:spTree>
    <p:extLst>
      <p:ext uri="{BB962C8B-B14F-4D97-AF65-F5344CB8AC3E}">
        <p14:creationId xmlns="" xmlns:p14="http://schemas.microsoft.com/office/powerpoint/2010/main" val="3781148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ctr" eaLnBrk="1" hangingPunct="1"/>
            <a:r>
              <a:rPr lang="en-IN" b="1" dirty="0" smtClean="0">
                <a:solidFill>
                  <a:schemeClr val="tx1"/>
                </a:solidFill>
              </a:rPr>
              <a:t>SEZ</a:t>
            </a:r>
            <a:endParaRPr lang="en-IN" b="1" dirty="0" smtClean="0">
              <a:solidFill>
                <a:schemeClr val="tx1"/>
              </a:solidFill>
            </a:endParaRPr>
          </a:p>
        </p:txBody>
      </p:sp>
      <p:sp>
        <p:nvSpPr>
          <p:cNvPr id="3" name="Content Placeholder 2"/>
          <p:cNvSpPr>
            <a:spLocks noGrp="1"/>
          </p:cNvSpPr>
          <p:nvPr>
            <p:ph idx="1"/>
          </p:nvPr>
        </p:nvSpPr>
        <p:spPr/>
        <p:txBody>
          <a:bodyPr>
            <a:normAutofit/>
          </a:bodyPr>
          <a:lstStyle/>
          <a:p>
            <a:pPr algn="just" eaLnBrk="1" hangingPunct="1">
              <a:defRPr/>
            </a:pPr>
            <a:r>
              <a:rPr lang="en-IN" dirty="0" smtClean="0"/>
              <a:t>A </a:t>
            </a:r>
            <a:r>
              <a:rPr lang="en-IN" b="1" dirty="0" smtClean="0"/>
              <a:t>special economic zone</a:t>
            </a:r>
            <a:r>
              <a:rPr lang="en-IN" dirty="0" smtClean="0"/>
              <a:t> (</a:t>
            </a:r>
            <a:r>
              <a:rPr lang="en-IN" b="1" dirty="0" smtClean="0"/>
              <a:t>SEZ</a:t>
            </a:r>
            <a:r>
              <a:rPr lang="en-IN" dirty="0" smtClean="0"/>
              <a:t>) is an area in which business and trade laws are different from the rest of the country</a:t>
            </a:r>
            <a:r>
              <a:rPr lang="en-IN" dirty="0" smtClean="0"/>
              <a:t>.</a:t>
            </a:r>
          </a:p>
          <a:p>
            <a:pPr algn="just">
              <a:defRPr/>
            </a:pPr>
            <a:r>
              <a:rPr lang="en-US" dirty="0" smtClean="0"/>
              <a:t>A special economic zone (SEZ) is a geographical region that is designed to export goods and provide employment</a:t>
            </a:r>
            <a:r>
              <a:rPr lang="en-US" dirty="0" smtClean="0"/>
              <a:t>.</a:t>
            </a:r>
            <a:r>
              <a:rPr lang="en-IN" dirty="0" smtClean="0"/>
              <a:t> </a:t>
            </a:r>
            <a:endParaRPr lang="en-IN" dirty="0" smtClean="0"/>
          </a:p>
          <a:p>
            <a:pPr algn="just" eaLnBrk="1" hangingPunct="1">
              <a:defRPr/>
            </a:pPr>
            <a:r>
              <a:rPr lang="en-IN" dirty="0" smtClean="0"/>
              <a:t>aims </a:t>
            </a:r>
            <a:r>
              <a:rPr lang="en-IN" dirty="0" smtClean="0"/>
              <a:t>include: </a:t>
            </a:r>
            <a:endParaRPr lang="en-IN" dirty="0" smtClean="0"/>
          </a:p>
          <a:p>
            <a:pPr algn="just" eaLnBrk="1" hangingPunct="1">
              <a:buNone/>
              <a:defRPr/>
            </a:pPr>
            <a:r>
              <a:rPr lang="en-IN" dirty="0" smtClean="0"/>
              <a:t> </a:t>
            </a:r>
            <a:r>
              <a:rPr lang="en-IN" dirty="0" smtClean="0"/>
              <a:t>    -increased trade</a:t>
            </a:r>
          </a:p>
          <a:p>
            <a:pPr algn="just" eaLnBrk="1" hangingPunct="1">
              <a:buNone/>
              <a:defRPr/>
            </a:pPr>
            <a:r>
              <a:rPr lang="en-IN" dirty="0" smtClean="0"/>
              <a:t> </a:t>
            </a:r>
            <a:r>
              <a:rPr lang="en-IN" dirty="0" smtClean="0"/>
              <a:t>    -increased investment</a:t>
            </a:r>
          </a:p>
          <a:p>
            <a:pPr algn="just" eaLnBrk="1" hangingPunct="1">
              <a:buNone/>
              <a:defRPr/>
            </a:pPr>
            <a:r>
              <a:rPr lang="en-IN" dirty="0" smtClean="0"/>
              <a:t>     -job </a:t>
            </a:r>
            <a:r>
              <a:rPr lang="en-IN" dirty="0" smtClean="0"/>
              <a:t>creation and effective administration. </a:t>
            </a:r>
            <a:endParaRPr lang="en-I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620000" cy="5181600"/>
          </a:xfrm>
        </p:spPr>
        <p:txBody>
          <a:bodyPr>
            <a:normAutofit/>
          </a:bodyPr>
          <a:lstStyle/>
          <a:p>
            <a:pPr algn="just">
              <a:buNone/>
              <a:defRPr/>
            </a:pPr>
            <a:r>
              <a:rPr lang="en-IN" dirty="0" smtClean="0"/>
              <a:t>To encourage businesses to set up in the </a:t>
            </a:r>
            <a:r>
              <a:rPr lang="en-IN" dirty="0" smtClean="0"/>
              <a:t>zone</a:t>
            </a:r>
          </a:p>
          <a:p>
            <a:pPr algn="just">
              <a:buNone/>
              <a:defRPr/>
            </a:pPr>
            <a:r>
              <a:rPr lang="en-IN" dirty="0" smtClean="0">
                <a:solidFill>
                  <a:srgbClr val="FF0000"/>
                </a:solidFill>
              </a:rPr>
              <a:t>financial </a:t>
            </a:r>
            <a:r>
              <a:rPr lang="en-IN" dirty="0" smtClean="0">
                <a:solidFill>
                  <a:srgbClr val="FF0000"/>
                </a:solidFill>
              </a:rPr>
              <a:t>policies </a:t>
            </a:r>
            <a:r>
              <a:rPr lang="en-IN" dirty="0" smtClean="0"/>
              <a:t>are introduced. </a:t>
            </a:r>
            <a:endParaRPr lang="en-IN" dirty="0" smtClean="0"/>
          </a:p>
          <a:p>
            <a:pPr algn="just">
              <a:buNone/>
              <a:defRPr/>
            </a:pPr>
            <a:r>
              <a:rPr lang="en-IN" dirty="0" smtClean="0"/>
              <a:t>These </a:t>
            </a:r>
            <a:r>
              <a:rPr lang="en-IN" dirty="0" smtClean="0"/>
              <a:t>policies typically </a:t>
            </a:r>
            <a:r>
              <a:rPr lang="en-IN" dirty="0" smtClean="0"/>
              <a:t>regard: </a:t>
            </a:r>
          </a:p>
          <a:p>
            <a:pPr algn="just">
              <a:defRPr/>
            </a:pPr>
            <a:r>
              <a:rPr lang="en-IN" dirty="0" smtClean="0">
                <a:hlinkClick r:id="rId2" tooltip="Taxation"/>
              </a:rPr>
              <a:t>I</a:t>
            </a:r>
            <a:r>
              <a:rPr lang="en-IN" dirty="0" smtClean="0"/>
              <a:t>nvesting</a:t>
            </a:r>
          </a:p>
          <a:p>
            <a:pPr algn="just">
              <a:defRPr/>
            </a:pPr>
            <a:r>
              <a:rPr lang="en-IN" dirty="0" smtClean="0">
                <a:hlinkClick r:id="rId2" tooltip="Taxation"/>
              </a:rPr>
              <a:t>Taxation</a:t>
            </a:r>
            <a:endParaRPr lang="en-IN" dirty="0" smtClean="0"/>
          </a:p>
          <a:p>
            <a:pPr algn="just">
              <a:defRPr/>
            </a:pPr>
            <a:r>
              <a:rPr lang="en-IN" dirty="0" smtClean="0"/>
              <a:t> trading</a:t>
            </a:r>
          </a:p>
          <a:p>
            <a:pPr algn="just">
              <a:defRPr/>
            </a:pPr>
            <a:r>
              <a:rPr lang="en-IN" dirty="0" smtClean="0">
                <a:hlinkClick r:id="rId3" tooltip="Customs"/>
              </a:rPr>
              <a:t> </a:t>
            </a:r>
            <a:r>
              <a:rPr lang="en-IN" dirty="0" smtClean="0">
                <a:hlinkClick r:id="rId3" tooltip="Customs"/>
              </a:rPr>
              <a:t>customs</a:t>
            </a:r>
            <a:r>
              <a:rPr lang="en-IN" dirty="0" smtClean="0"/>
              <a:t> </a:t>
            </a:r>
          </a:p>
          <a:p>
            <a:pPr algn="just">
              <a:defRPr/>
            </a:pPr>
            <a:r>
              <a:rPr lang="en-IN" dirty="0" smtClean="0"/>
              <a:t> </a:t>
            </a:r>
            <a:r>
              <a:rPr lang="en-IN" dirty="0" smtClean="0">
                <a:hlinkClick r:id="rId4" tooltip="Labour regulations"/>
              </a:rPr>
              <a:t>labour regulations</a:t>
            </a:r>
            <a:r>
              <a:rPr lang="en-IN" dirty="0" smtClean="0"/>
              <a:t>. </a:t>
            </a:r>
          </a:p>
          <a:p>
            <a:pPr algn="just" eaLnBrk="1" hangingPunct="1">
              <a:buNone/>
              <a:defRPr/>
            </a:pPr>
            <a:endParaRPr lang="en-IN" dirty="0" smtClean="0"/>
          </a:p>
          <a:p>
            <a:pPr algn="just" eaLnBrk="1" hangingPunct="1">
              <a:buNone/>
              <a:defRPr/>
            </a:pP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620000" cy="5181600"/>
          </a:xfrm>
        </p:spPr>
        <p:txBody>
          <a:bodyPr>
            <a:normAutofit/>
          </a:bodyPr>
          <a:lstStyle/>
          <a:p>
            <a:pPr algn="just">
              <a:defRPr/>
            </a:pPr>
            <a:r>
              <a:rPr lang="en-US" dirty="0" smtClean="0"/>
              <a:t>SEZs are protected as duty-free areas for the purpose of </a:t>
            </a:r>
            <a:r>
              <a:rPr lang="en-US" dirty="0" smtClean="0"/>
              <a:t>trade</a:t>
            </a:r>
            <a:r>
              <a:rPr lang="en-US" dirty="0" smtClean="0"/>
              <a:t>, operations, duty, and tariffs. </a:t>
            </a:r>
            <a:endParaRPr lang="en-US" dirty="0" smtClean="0"/>
          </a:p>
          <a:p>
            <a:pPr algn="just">
              <a:defRPr/>
            </a:pPr>
            <a:r>
              <a:rPr lang="en-US" dirty="0" smtClean="0"/>
              <a:t>SEZ </a:t>
            </a:r>
            <a:r>
              <a:rPr lang="en-US" dirty="0" smtClean="0"/>
              <a:t>units are self-contained and integrated having their own infrastructure and support </a:t>
            </a:r>
            <a:r>
              <a:rPr lang="en-US" dirty="0" smtClean="0"/>
              <a:t>services</a:t>
            </a:r>
          </a:p>
          <a:p>
            <a:pPr algn="just">
              <a:defRPr/>
            </a:pPr>
            <a:r>
              <a:rPr lang="en-US" dirty="0" smtClean="0"/>
              <a:t>SEZs are exempt from federal laws regarding taxes, quotas, </a:t>
            </a:r>
            <a:r>
              <a:rPr lang="en-US" dirty="0" err="1" smtClean="0"/>
              <a:t>labour</a:t>
            </a:r>
            <a:r>
              <a:rPr lang="en-US" dirty="0" smtClean="0"/>
              <a:t> </a:t>
            </a:r>
            <a:r>
              <a:rPr lang="en-US" dirty="0" smtClean="0"/>
              <a:t>laws and other restrictive laws in order to make the goods manufactured in the SEZ at a globally competitive price.</a:t>
            </a:r>
          </a:p>
          <a:p>
            <a:pPr algn="just">
              <a:buNone/>
              <a:defRPr/>
            </a:pP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rmAutofit fontScale="90000"/>
          </a:bodyPr>
          <a:lstStyle/>
          <a:p>
            <a:r>
              <a:rPr lang="en-US" dirty="0" smtClean="0"/>
              <a:t>SEZS SET UP BY THE CENTRAL GOVERNMENT</a:t>
            </a:r>
            <a:br>
              <a:rPr lang="en-US" dirty="0" smtClean="0"/>
            </a:br>
            <a:endParaRPr lang="en-US" dirty="0"/>
          </a:p>
        </p:txBody>
      </p:sp>
      <p:sp>
        <p:nvSpPr>
          <p:cNvPr id="1048618" name="Content Placeholder 2"/>
          <p:cNvSpPr>
            <a:spLocks noGrp="1"/>
          </p:cNvSpPr>
          <p:nvPr>
            <p:ph sz="half" idx="1"/>
          </p:nvPr>
        </p:nvSpPr>
        <p:spPr>
          <a:xfrm>
            <a:off x="457200" y="1600200"/>
            <a:ext cx="4648200" cy="4876800"/>
          </a:xfrm>
        </p:spPr>
        <p:txBody>
          <a:bodyPr>
            <a:normAutofit fontScale="90000" lnSpcReduction="10000"/>
          </a:bodyPr>
          <a:lstStyle/>
          <a:p>
            <a:r>
              <a:rPr lang="en-US" dirty="0" smtClean="0"/>
              <a:t>SEEPZ special economic zone Mumbai, Maharashtra electronics and Gems and jewellery</a:t>
            </a:r>
          </a:p>
          <a:p>
            <a:r>
              <a:rPr lang="en-US" dirty="0" smtClean="0"/>
              <a:t>Noida special economic zone Uttar Pradesh multi product</a:t>
            </a:r>
          </a:p>
          <a:p>
            <a:r>
              <a:rPr lang="en-US" dirty="0" smtClean="0"/>
              <a:t>MEPZ special economic zone Chennai, Tamil Nadu multi product</a:t>
            </a:r>
          </a:p>
          <a:p>
            <a:r>
              <a:rPr lang="en-US" dirty="0" smtClean="0"/>
              <a:t>Cochin special economic zone cochin, Kerala multi product</a:t>
            </a:r>
          </a:p>
          <a:p>
            <a:r>
              <a:rPr lang="en-US" dirty="0" smtClean="0"/>
              <a:t>Falta special economic zone falta,West Bengal multi product</a:t>
            </a:r>
          </a:p>
          <a:p>
            <a:endParaRPr lang="en-US" dirty="0"/>
          </a:p>
        </p:txBody>
      </p:sp>
      <p:pic>
        <p:nvPicPr>
          <p:cNvPr id="2097154" name="Picture 2" descr="F:\study\2nd sem\bussines environment\images-2.jpeg"/>
          <p:cNvPicPr>
            <a:picLocks noGrp="1" noChangeAspect="1" noChangeArrowheads="1"/>
          </p:cNvPicPr>
          <p:nvPr>
            <p:ph sz="half" idx="2"/>
          </p:nvPr>
        </p:nvPicPr>
        <p:blipFill>
          <a:blip r:embed="rId2" cstate="print"/>
          <a:srcRect/>
          <a:stretch>
            <a:fillRect/>
          </a:stretch>
        </p:blipFill>
        <p:spPr bwMode="auto">
          <a:xfrm>
            <a:off x="5410200" y="1905000"/>
            <a:ext cx="3048001" cy="3429000"/>
          </a:xfrm>
          <a:prstGeom prst="rect">
            <a:avLst/>
          </a:prstGeom>
          <a:noFill/>
        </p:spPr>
      </p:pic>
    </p:spTree>
    <p:extLst>
      <p:ext uri="{BB962C8B-B14F-4D97-AF65-F5344CB8AC3E}">
        <p14:creationId xmlns:p14="http://schemas.microsoft.com/office/powerpoint/2010/main" xmlns="" val="348566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lstStyle/>
          <a:p>
            <a:r>
              <a:rPr lang="en-GB" dirty="0" smtClean="0"/>
              <a:t>Export promotion schemes </a:t>
            </a:r>
            <a:endParaRPr lang="en-GB" dirty="0"/>
          </a:p>
        </p:txBody>
      </p:sp>
      <p:sp>
        <p:nvSpPr>
          <p:cNvPr id="3" name="Content Placeholder 2"/>
          <p:cNvSpPr>
            <a:spLocks noGrp="1"/>
          </p:cNvSpPr>
          <p:nvPr>
            <p:ph idx="1"/>
          </p:nvPr>
        </p:nvSpPr>
        <p:spPr/>
        <p:txBody>
          <a:bodyPr/>
          <a:lstStyle/>
          <a:p>
            <a:r>
              <a:rPr lang="en-GB" dirty="0"/>
              <a:t>Software Technology Parks (STPs)</a:t>
            </a:r>
          </a:p>
          <a:p>
            <a:r>
              <a:rPr lang="en-GB" dirty="0"/>
              <a:t>Special Economic Zones (SEZ) Scheme</a:t>
            </a:r>
          </a:p>
          <a:p>
            <a:endParaRPr lang="en-GB" dirty="0"/>
          </a:p>
        </p:txBody>
      </p:sp>
    </p:spTree>
    <p:extLst>
      <p:ext uri="{BB962C8B-B14F-4D97-AF65-F5344CB8AC3E}">
        <p14:creationId xmlns:p14="http://schemas.microsoft.com/office/powerpoint/2010/main" xmlns="" val="2925791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a:r>
              <a:rPr lang="en-GB" dirty="0" smtClean="0"/>
              <a:t>BENEFITS UNDER STP SCHEMES:-</a:t>
            </a:r>
            <a:endParaRPr lang="en-GB" dirty="0"/>
          </a:p>
        </p:txBody>
      </p:sp>
      <p:sp>
        <p:nvSpPr>
          <p:cNvPr id="3" name="Content Placeholder 2"/>
          <p:cNvSpPr>
            <a:spLocks noGrp="1"/>
          </p:cNvSpPr>
          <p:nvPr>
            <p:ph idx="1"/>
          </p:nvPr>
        </p:nvSpPr>
        <p:spPr>
          <a:xfrm>
            <a:off x="457200" y="1524000"/>
            <a:ext cx="8229600" cy="4389120"/>
          </a:xfrm>
        </p:spPr>
        <p:txBody>
          <a:bodyPr>
            <a:normAutofit/>
          </a:bodyPr>
          <a:lstStyle/>
          <a:p>
            <a:r>
              <a:rPr lang="en-GB" dirty="0"/>
              <a:t>Customs Duty Exemption in full on imports.</a:t>
            </a:r>
          </a:p>
          <a:p>
            <a:r>
              <a:rPr lang="en-GB" dirty="0" smtClean="0"/>
              <a:t> </a:t>
            </a:r>
            <a:r>
              <a:rPr lang="en-GB" dirty="0"/>
              <a:t>Central Excise Duty Exemption in full on indigenous procurement.</a:t>
            </a:r>
          </a:p>
          <a:p>
            <a:r>
              <a:rPr lang="en-GB" dirty="0" smtClean="0"/>
              <a:t>All </a:t>
            </a:r>
            <a:r>
              <a:rPr lang="en-GB" dirty="0"/>
              <a:t>relevant equipment / goods including second hand equipment can be imported (except prohibited items</a:t>
            </a:r>
            <a:r>
              <a:rPr lang="en-GB" dirty="0" smtClean="0"/>
              <a:t>).</a:t>
            </a:r>
          </a:p>
          <a:p>
            <a:r>
              <a:rPr lang="en-GB" dirty="0" smtClean="0"/>
              <a:t> </a:t>
            </a:r>
            <a:r>
              <a:rPr lang="en-GB" dirty="0"/>
              <a:t>Equipment can also be imported on loan </a:t>
            </a:r>
            <a:r>
              <a:rPr lang="en-GB" dirty="0" smtClean="0"/>
              <a:t>basis/lease.</a:t>
            </a:r>
          </a:p>
          <a:p>
            <a:r>
              <a:rPr lang="en-GB" dirty="0" smtClean="0"/>
              <a:t>100</a:t>
            </a:r>
            <a:r>
              <a:rPr lang="en-GB" dirty="0"/>
              <a:t>% FDI is permitted through automatic route</a:t>
            </a:r>
            <a:r>
              <a:rPr lang="en-GB" dirty="0" smtClean="0"/>
              <a:t>.</a:t>
            </a:r>
          </a:p>
          <a:p>
            <a:r>
              <a:rPr lang="en-GB" dirty="0" smtClean="0"/>
              <a:t> </a:t>
            </a:r>
            <a:r>
              <a:rPr lang="en-GB" dirty="0"/>
              <a:t>Sales in the DTA up to 50% of the FOB value of exports </a:t>
            </a:r>
            <a:r>
              <a:rPr lang="en-GB" dirty="0" smtClean="0"/>
              <a:t>permissible.</a:t>
            </a:r>
          </a:p>
          <a:p>
            <a:r>
              <a:rPr lang="en-GB" dirty="0" smtClean="0"/>
              <a:t>Use </a:t>
            </a:r>
            <a:r>
              <a:rPr lang="en-GB" dirty="0"/>
              <a:t>of computer imported for training permissible subject to certain </a:t>
            </a:r>
            <a:r>
              <a:rPr lang="en-GB" dirty="0" smtClean="0"/>
              <a:t>conditions.</a:t>
            </a:r>
          </a:p>
          <a:p>
            <a:r>
              <a:rPr lang="en-GB" dirty="0" smtClean="0"/>
              <a:t>Depreciation </a:t>
            </a:r>
            <a:r>
              <a:rPr lang="en-GB" dirty="0"/>
              <a:t>on computers at accelerated rates up to 100% over 5 years is permissible.</a:t>
            </a:r>
          </a:p>
          <a:p>
            <a:endParaRPr lang="en-GB" dirty="0"/>
          </a:p>
        </p:txBody>
      </p:sp>
    </p:spTree>
    <p:extLst>
      <p:ext uri="{BB962C8B-B14F-4D97-AF65-F5344CB8AC3E}">
        <p14:creationId xmlns:p14="http://schemas.microsoft.com/office/powerpoint/2010/main" xmlns="" val="1158738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BENEFITS UNDER </a:t>
            </a:r>
            <a:r>
              <a:rPr lang="en-GB" dirty="0" smtClean="0"/>
              <a:t>SEZ </a:t>
            </a:r>
            <a:r>
              <a:rPr lang="en-GB" dirty="0"/>
              <a:t>SCHEMES:-</a:t>
            </a:r>
          </a:p>
        </p:txBody>
      </p:sp>
      <p:sp>
        <p:nvSpPr>
          <p:cNvPr id="3" name="Content Placeholder 2"/>
          <p:cNvSpPr>
            <a:spLocks noGrp="1"/>
          </p:cNvSpPr>
          <p:nvPr>
            <p:ph idx="1"/>
          </p:nvPr>
        </p:nvSpPr>
        <p:spPr/>
        <p:txBody>
          <a:bodyPr>
            <a:normAutofit/>
          </a:bodyPr>
          <a:lstStyle/>
          <a:p>
            <a:pPr algn="just"/>
            <a:r>
              <a:rPr lang="en-GB" sz="2000" dirty="0" smtClean="0"/>
              <a:t> </a:t>
            </a:r>
            <a:r>
              <a:rPr lang="en-GB" sz="2000" dirty="0"/>
              <a:t>Duty free import/domestic procurement of goods for development, operation and maintenance of SEZ units</a:t>
            </a:r>
          </a:p>
          <a:p>
            <a:pPr algn="just"/>
            <a:r>
              <a:rPr lang="en-GB" sz="2000" dirty="0" smtClean="0"/>
              <a:t> </a:t>
            </a:r>
            <a:r>
              <a:rPr lang="en-GB" sz="2000" dirty="0"/>
              <a:t>100% Income Tax exemption on export income for SEZ units under Section 10AA of the Income Tax Act for first 5 years, 50% for next 5 years thereafter and 50% of the ploughed back export profit for next 5 years.</a:t>
            </a:r>
          </a:p>
          <a:p>
            <a:pPr algn="just"/>
            <a:r>
              <a:rPr lang="en-GB" sz="2000" dirty="0" smtClean="0"/>
              <a:t> </a:t>
            </a:r>
            <a:r>
              <a:rPr lang="en-GB" sz="2000" dirty="0"/>
              <a:t>Exemption from Central Sales Tax, Exemption from Service Tax and Exemption from State sales tax. These have now subsumed into GST and supplies to SEZs are zero rated under IGST Act, 2017.</a:t>
            </a:r>
          </a:p>
          <a:p>
            <a:pPr algn="just"/>
            <a:r>
              <a:rPr lang="en-GB" sz="2000" dirty="0" smtClean="0"/>
              <a:t>Other </a:t>
            </a:r>
            <a:r>
              <a:rPr lang="en-GB" sz="2000" dirty="0"/>
              <a:t>levies as imposed by the respective State Governments</a:t>
            </a:r>
          </a:p>
          <a:p>
            <a:pPr algn="just"/>
            <a:r>
              <a:rPr lang="en-GB" sz="2000" dirty="0" smtClean="0"/>
              <a:t>Single </a:t>
            </a:r>
            <a:r>
              <a:rPr lang="en-GB" sz="2000" dirty="0"/>
              <a:t>window clearance for Central and State level approvals.</a:t>
            </a:r>
          </a:p>
          <a:p>
            <a:pPr algn="just"/>
            <a:r>
              <a:rPr lang="en-GB" sz="2000" dirty="0" smtClean="0"/>
              <a:t>This </a:t>
            </a:r>
            <a:r>
              <a:rPr lang="en-GB" sz="2000" dirty="0"/>
              <a:t>scheme has a significant impact on future exports &amp; employment. About 230 IT-</a:t>
            </a:r>
            <a:r>
              <a:rPr lang="en-GB" sz="2000" dirty="0" err="1"/>
              <a:t>ITeS</a:t>
            </a:r>
            <a:r>
              <a:rPr lang="en-GB" sz="2000" dirty="0"/>
              <a:t> specific SEZs have been notified by the DOC.</a:t>
            </a:r>
          </a:p>
          <a:p>
            <a:pPr algn="just"/>
            <a:endParaRPr lang="en-GB" sz="2000" dirty="0"/>
          </a:p>
        </p:txBody>
      </p:sp>
    </p:spTree>
    <p:extLst>
      <p:ext uri="{BB962C8B-B14F-4D97-AF65-F5344CB8AC3E}">
        <p14:creationId xmlns:p14="http://schemas.microsoft.com/office/powerpoint/2010/main" xmlns="" val="107414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chemeClr val="accent6">
                    <a:lumMod val="75000"/>
                  </a:schemeClr>
                </a:solidFill>
              </a:rPr>
              <a:t>Startup</a:t>
            </a:r>
            <a:r>
              <a:rPr lang="en-GB" b="1" dirty="0">
                <a:solidFill>
                  <a:schemeClr val="accent6">
                    <a:lumMod val="75000"/>
                  </a:schemeClr>
                </a:solidFill>
              </a:rPr>
              <a:t> India Benefits</a:t>
            </a:r>
          </a:p>
        </p:txBody>
      </p:sp>
      <p:sp>
        <p:nvSpPr>
          <p:cNvPr id="3" name="Content Placeholder 2"/>
          <p:cNvSpPr>
            <a:spLocks noGrp="1"/>
          </p:cNvSpPr>
          <p:nvPr>
            <p:ph idx="1"/>
          </p:nvPr>
        </p:nvSpPr>
        <p:spPr/>
        <p:txBody>
          <a:bodyPr>
            <a:normAutofit/>
          </a:bodyPr>
          <a:lstStyle/>
          <a:p>
            <a:pPr marL="68580" indent="0">
              <a:buNone/>
            </a:pPr>
            <a:r>
              <a:rPr lang="en-GB" sz="3200" b="1" dirty="0" smtClean="0">
                <a:solidFill>
                  <a:schemeClr val="accent6">
                    <a:lumMod val="75000"/>
                  </a:schemeClr>
                </a:solidFill>
              </a:rPr>
              <a:t>1. IPR Benefits</a:t>
            </a:r>
          </a:p>
          <a:p>
            <a:pPr marL="457200" indent="-457200"/>
            <a:r>
              <a:rPr lang="en-GB" b="1" dirty="0" smtClean="0"/>
              <a:t>Fast-tracking </a:t>
            </a:r>
            <a:r>
              <a:rPr lang="en-GB" b="1" dirty="0"/>
              <a:t>of </a:t>
            </a:r>
            <a:r>
              <a:rPr lang="en-GB" b="1" dirty="0" err="1"/>
              <a:t>Startup</a:t>
            </a:r>
            <a:r>
              <a:rPr lang="en-GB" b="1" dirty="0"/>
              <a:t> patent </a:t>
            </a:r>
            <a:r>
              <a:rPr lang="en-GB" b="1" dirty="0" smtClean="0"/>
              <a:t>applications.</a:t>
            </a:r>
            <a:endParaRPr lang="en-GB" b="1" dirty="0"/>
          </a:p>
          <a:p>
            <a:pPr marL="457200" indent="-457200"/>
            <a:r>
              <a:rPr lang="en-GB" b="1" dirty="0" smtClean="0"/>
              <a:t> </a:t>
            </a:r>
            <a:r>
              <a:rPr lang="en-GB" b="1" dirty="0"/>
              <a:t>Panel of facilitators to assist in filing of </a:t>
            </a:r>
            <a:r>
              <a:rPr lang="en-GB" b="1" dirty="0" smtClean="0"/>
              <a:t>IP applications.</a:t>
            </a:r>
          </a:p>
          <a:p>
            <a:pPr marL="457200" indent="-457200"/>
            <a:r>
              <a:rPr lang="en-GB" b="1" dirty="0" smtClean="0"/>
              <a:t>Government </a:t>
            </a:r>
            <a:r>
              <a:rPr lang="en-GB" b="1" dirty="0"/>
              <a:t>to bear facilitation </a:t>
            </a:r>
            <a:r>
              <a:rPr lang="en-GB" b="1" dirty="0" smtClean="0"/>
              <a:t>cost</a:t>
            </a:r>
            <a:r>
              <a:rPr lang="en-GB" dirty="0" smtClean="0"/>
              <a:t>.</a:t>
            </a:r>
            <a:endParaRPr lang="en-GB" dirty="0"/>
          </a:p>
          <a:p>
            <a:pPr marL="457200" indent="-457200"/>
            <a:r>
              <a:rPr lang="en-GB" b="1" dirty="0" smtClean="0"/>
              <a:t>Rebate </a:t>
            </a:r>
            <a:r>
              <a:rPr lang="en-GB" b="1" dirty="0"/>
              <a:t>on filing of </a:t>
            </a:r>
            <a:r>
              <a:rPr lang="en-GB" b="1" dirty="0" smtClean="0"/>
              <a:t>application</a:t>
            </a:r>
            <a:r>
              <a:rPr lang="en-GB" dirty="0" smtClean="0"/>
              <a:t>.</a:t>
            </a:r>
            <a:endParaRPr lang="en-GB" b="1" dirty="0"/>
          </a:p>
        </p:txBody>
      </p:sp>
    </p:spTree>
    <p:extLst>
      <p:ext uri="{BB962C8B-B14F-4D97-AF65-F5344CB8AC3E}">
        <p14:creationId xmlns="" xmlns:p14="http://schemas.microsoft.com/office/powerpoint/2010/main" val="2957040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867400"/>
          </a:xfrm>
        </p:spPr>
        <p:txBody>
          <a:bodyPr/>
          <a:lstStyle/>
          <a:p>
            <a:endParaRPr lang="en-GB" b="1" dirty="0" smtClean="0">
              <a:solidFill>
                <a:schemeClr val="accent6">
                  <a:lumMod val="75000"/>
                </a:schemeClr>
              </a:solidFill>
            </a:endParaRPr>
          </a:p>
          <a:p>
            <a:r>
              <a:rPr lang="en-GB" sz="3200" b="1" dirty="0" smtClean="0">
                <a:solidFill>
                  <a:schemeClr val="accent6">
                    <a:lumMod val="75000"/>
                  </a:schemeClr>
                </a:solidFill>
              </a:rPr>
              <a:t>Relaxation </a:t>
            </a:r>
            <a:r>
              <a:rPr lang="en-GB" sz="3200" b="1" dirty="0">
                <a:solidFill>
                  <a:schemeClr val="accent6">
                    <a:lumMod val="75000"/>
                  </a:schemeClr>
                </a:solidFill>
              </a:rPr>
              <a:t>in Public Procurement </a:t>
            </a:r>
            <a:r>
              <a:rPr lang="en-GB" sz="3200" b="1" dirty="0" smtClean="0">
                <a:solidFill>
                  <a:schemeClr val="accent6">
                    <a:lumMod val="75000"/>
                  </a:schemeClr>
                </a:solidFill>
              </a:rPr>
              <a:t>Norms</a:t>
            </a:r>
          </a:p>
          <a:p>
            <a:pPr marL="0" indent="0">
              <a:buNone/>
            </a:pPr>
            <a:endParaRPr lang="en-GB" dirty="0">
              <a:solidFill>
                <a:schemeClr val="accent6">
                  <a:lumMod val="75000"/>
                </a:schemeClr>
              </a:solidFill>
            </a:endParaRPr>
          </a:p>
        </p:txBody>
      </p:sp>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6499" y="2271713"/>
            <a:ext cx="7765520" cy="3519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05121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chemeClr val="accent6">
                    <a:lumMod val="75000"/>
                  </a:schemeClr>
                </a:solidFill>
              </a:rPr>
              <a:t>Self-Certification under Labour </a:t>
            </a:r>
            <a:r>
              <a:rPr lang="en-GB" b="1" dirty="0" smtClean="0">
                <a:solidFill>
                  <a:schemeClr val="accent6">
                    <a:lumMod val="75000"/>
                  </a:schemeClr>
                </a:solidFill>
              </a:rPr>
              <a:t>and Environment </a:t>
            </a:r>
            <a:r>
              <a:rPr lang="en-GB" b="1" dirty="0">
                <a:solidFill>
                  <a:schemeClr val="accent6">
                    <a:lumMod val="75000"/>
                  </a:schemeClr>
                </a:solidFill>
              </a:rPr>
              <a:t>Laws</a:t>
            </a:r>
            <a:endParaRPr lang="en-GB" dirty="0">
              <a:solidFill>
                <a:schemeClr val="accent6">
                  <a:lumMod val="75000"/>
                </a:schemeClr>
              </a:solidFill>
            </a:endParaRPr>
          </a:p>
        </p:txBody>
      </p:sp>
      <p:sp>
        <p:nvSpPr>
          <p:cNvPr id="3" name="Content Placeholder 2"/>
          <p:cNvSpPr>
            <a:spLocks noGrp="1"/>
          </p:cNvSpPr>
          <p:nvPr>
            <p:ph idx="1"/>
          </p:nvPr>
        </p:nvSpPr>
        <p:spPr>
          <a:xfrm>
            <a:off x="1043492" y="2286000"/>
            <a:ext cx="6777317" cy="3508977"/>
          </a:xfrm>
        </p:spPr>
        <p:txBody>
          <a:bodyPr>
            <a:normAutofit/>
          </a:bodyPr>
          <a:lstStyle/>
          <a:p>
            <a:pPr algn="just">
              <a:buFont typeface="Arial" pitchFamily="34" charset="0"/>
              <a:buChar char="•"/>
            </a:pPr>
            <a:r>
              <a:rPr lang="en-GB" dirty="0"/>
              <a:t>To reduce the regulatory </a:t>
            </a:r>
            <a:r>
              <a:rPr lang="en-GB" dirty="0" smtClean="0"/>
              <a:t>burden </a:t>
            </a:r>
          </a:p>
          <a:p>
            <a:pPr algn="just">
              <a:buFont typeface="Arial" pitchFamily="34" charset="0"/>
              <a:buChar char="•"/>
            </a:pPr>
            <a:r>
              <a:rPr lang="en-GB" dirty="0"/>
              <a:t>self-certify their compliance under 6 Labour and 3 Environment laws 6 Labour and 3 Environment laws </a:t>
            </a:r>
            <a:endParaRPr lang="en-GB" dirty="0" smtClean="0"/>
          </a:p>
          <a:p>
            <a:pPr marL="68580" indent="0" algn="just">
              <a:buNone/>
            </a:pPr>
            <a:endParaRPr lang="en-GB" dirty="0"/>
          </a:p>
        </p:txBody>
      </p:sp>
    </p:spTree>
    <p:extLst>
      <p:ext uri="{BB962C8B-B14F-4D97-AF65-F5344CB8AC3E}">
        <p14:creationId xmlns="" xmlns:p14="http://schemas.microsoft.com/office/powerpoint/2010/main" val="2915247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6">
                    <a:lumMod val="75000"/>
                  </a:schemeClr>
                </a:solidFill>
              </a:rPr>
              <a:t>Fund of Funds for </a:t>
            </a:r>
            <a:r>
              <a:rPr lang="en-GB" b="1" dirty="0" err="1">
                <a:solidFill>
                  <a:schemeClr val="accent6">
                    <a:lumMod val="75000"/>
                  </a:schemeClr>
                </a:solidFill>
              </a:rPr>
              <a:t>Startups</a:t>
            </a:r>
            <a:endParaRPr lang="en-GB"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GB" dirty="0" smtClean="0"/>
              <a:t> </a:t>
            </a:r>
            <a:r>
              <a:rPr lang="en-GB" dirty="0"/>
              <a:t>equity funding </a:t>
            </a:r>
            <a:r>
              <a:rPr lang="en-GB" dirty="0" smtClean="0"/>
              <a:t>support </a:t>
            </a:r>
            <a:r>
              <a:rPr lang="en-GB" dirty="0"/>
              <a:t>of </a:t>
            </a:r>
            <a:r>
              <a:rPr lang="en-GB" dirty="0" smtClean="0"/>
              <a:t>10,000 </a:t>
            </a:r>
            <a:r>
              <a:rPr lang="en-GB" dirty="0" err="1"/>
              <a:t>crores</a:t>
            </a:r>
            <a:r>
              <a:rPr lang="en-GB" dirty="0"/>
              <a:t> </a:t>
            </a:r>
            <a:r>
              <a:rPr lang="en-GB" dirty="0" smtClean="0"/>
              <a:t>managed by </a:t>
            </a:r>
            <a:r>
              <a:rPr lang="en-GB" dirty="0"/>
              <a:t>SIDBI. </a:t>
            </a:r>
            <a:endParaRPr lang="en-GB" dirty="0" smtClean="0"/>
          </a:p>
          <a:p>
            <a:r>
              <a:rPr lang="en-GB" dirty="0" smtClean="0"/>
              <a:t>The </a:t>
            </a:r>
            <a:r>
              <a:rPr lang="en-GB" dirty="0"/>
              <a:t>Fund is in the nature of Fund of </a:t>
            </a:r>
            <a:r>
              <a:rPr lang="en-GB" dirty="0" smtClean="0"/>
              <a:t>Funds, which </a:t>
            </a:r>
            <a:r>
              <a:rPr lang="en-GB" dirty="0"/>
              <a:t>means that the Government participates in </a:t>
            </a:r>
            <a:r>
              <a:rPr lang="en-GB" dirty="0" smtClean="0"/>
              <a:t>the capital </a:t>
            </a:r>
            <a:r>
              <a:rPr lang="en-GB" dirty="0"/>
              <a:t>of SEBI registered Venture Funds, who </a:t>
            </a:r>
            <a:r>
              <a:rPr lang="en-GB" dirty="0" smtClean="0"/>
              <a:t>further invest </a:t>
            </a:r>
            <a:r>
              <a:rPr lang="en-GB" dirty="0"/>
              <a:t>in </a:t>
            </a:r>
            <a:r>
              <a:rPr lang="en-GB" dirty="0" err="1"/>
              <a:t>Startups</a:t>
            </a:r>
            <a:r>
              <a:rPr lang="en-GB" dirty="0"/>
              <a:t>.</a:t>
            </a:r>
          </a:p>
        </p:txBody>
      </p:sp>
    </p:spTree>
    <p:extLst>
      <p:ext uri="{BB962C8B-B14F-4D97-AF65-F5344CB8AC3E}">
        <p14:creationId xmlns="" xmlns:p14="http://schemas.microsoft.com/office/powerpoint/2010/main" val="186681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6">
                    <a:lumMod val="75000"/>
                  </a:schemeClr>
                </a:solidFill>
              </a:rPr>
              <a:t>Faster Exit for </a:t>
            </a:r>
            <a:r>
              <a:rPr lang="en-GB" b="1" dirty="0" err="1">
                <a:solidFill>
                  <a:schemeClr val="accent6">
                    <a:lumMod val="75000"/>
                  </a:schemeClr>
                </a:solidFill>
              </a:rPr>
              <a:t>Startups</a:t>
            </a:r>
            <a:endParaRPr lang="en-GB"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GB" dirty="0"/>
              <a:t>MCA has notified </a:t>
            </a:r>
            <a:r>
              <a:rPr lang="en-GB" dirty="0" err="1"/>
              <a:t>Startups</a:t>
            </a:r>
            <a:r>
              <a:rPr lang="en-GB" dirty="0"/>
              <a:t> as ‘fast track firms’ </a:t>
            </a:r>
            <a:r>
              <a:rPr lang="en-GB" dirty="0" smtClean="0"/>
              <a:t>enabling them </a:t>
            </a:r>
            <a:r>
              <a:rPr lang="en-GB" dirty="0"/>
              <a:t>to wind up operations within 90 </a:t>
            </a:r>
            <a:r>
              <a:rPr lang="en-GB" dirty="0" smtClean="0"/>
              <a:t>days</a:t>
            </a:r>
            <a:endParaRPr lang="en-GB" dirty="0"/>
          </a:p>
        </p:txBody>
      </p:sp>
    </p:spTree>
    <p:extLst>
      <p:ext uri="{BB962C8B-B14F-4D97-AF65-F5344CB8AC3E}">
        <p14:creationId xmlns="" xmlns:p14="http://schemas.microsoft.com/office/powerpoint/2010/main" val="819317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accent6">
                    <a:lumMod val="75000"/>
                  </a:schemeClr>
                </a:solidFill>
              </a:rPr>
              <a:t>Tax </a:t>
            </a:r>
            <a:r>
              <a:rPr lang="en-GB" b="1" dirty="0">
                <a:solidFill>
                  <a:schemeClr val="accent6">
                    <a:lumMod val="75000"/>
                  </a:schemeClr>
                </a:solidFill>
              </a:rPr>
              <a:t>Exemption</a:t>
            </a:r>
            <a:endParaRPr lang="en-GB"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GB" b="1" dirty="0"/>
              <a:t>IMB Certified</a:t>
            </a:r>
          </a:p>
          <a:p>
            <a:pPr marL="457200" indent="-457200">
              <a:buFont typeface="+mj-lt"/>
              <a:buAutoNum type="arabicPeriod"/>
            </a:pPr>
            <a:r>
              <a:rPr lang="en-GB" dirty="0" smtClean="0"/>
              <a:t>The </a:t>
            </a:r>
            <a:r>
              <a:rPr lang="en-GB" dirty="0"/>
              <a:t>Inter-Ministerial Board validates </a:t>
            </a:r>
            <a:r>
              <a:rPr lang="en-GB" dirty="0" smtClean="0"/>
              <a:t>tax related benefits constituted </a:t>
            </a:r>
            <a:r>
              <a:rPr lang="en-GB" dirty="0"/>
              <a:t>by representatives </a:t>
            </a:r>
            <a:r>
              <a:rPr lang="en-GB" dirty="0" smtClean="0"/>
              <a:t>from DIPP</a:t>
            </a:r>
            <a:r>
              <a:rPr lang="en-GB" dirty="0"/>
              <a:t>, </a:t>
            </a:r>
            <a:endParaRPr lang="en-GB" dirty="0" smtClean="0"/>
          </a:p>
          <a:p>
            <a:pPr marL="457200" indent="-457200">
              <a:buFont typeface="+mj-lt"/>
              <a:buAutoNum type="arabicPeriod"/>
            </a:pPr>
            <a:r>
              <a:rPr lang="en-GB" dirty="0" err="1" smtClean="0"/>
              <a:t>Startups</a:t>
            </a:r>
            <a:r>
              <a:rPr lang="en-GB" dirty="0" smtClean="0"/>
              <a:t> incorporated on </a:t>
            </a:r>
            <a:r>
              <a:rPr lang="en-GB" dirty="0"/>
              <a:t>or after 1st April 2016 can apply for tax </a:t>
            </a:r>
            <a:r>
              <a:rPr lang="en-GB" dirty="0" smtClean="0"/>
              <a:t>benefits</a:t>
            </a:r>
            <a:endParaRPr lang="en-GB" dirty="0"/>
          </a:p>
        </p:txBody>
      </p:sp>
    </p:spTree>
    <p:extLst>
      <p:ext uri="{BB962C8B-B14F-4D97-AF65-F5344CB8AC3E}">
        <p14:creationId xmlns="" xmlns:p14="http://schemas.microsoft.com/office/powerpoint/2010/main" val="3179789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a:bodyPr>
          <a:lstStyle/>
          <a:p>
            <a:endParaRPr lang="en-GB" b="1" dirty="0" smtClean="0"/>
          </a:p>
          <a:p>
            <a:pPr marL="68580" indent="0">
              <a:buNone/>
            </a:pPr>
            <a:r>
              <a:rPr lang="en-GB" b="1" dirty="0" smtClean="0"/>
              <a:t>Tax </a:t>
            </a:r>
            <a:r>
              <a:rPr lang="en-GB" b="1" dirty="0"/>
              <a:t>Exemption for 3 </a:t>
            </a:r>
            <a:r>
              <a:rPr lang="en-GB" b="1" dirty="0" smtClean="0"/>
              <a:t>years</a:t>
            </a:r>
          </a:p>
          <a:p>
            <a:pPr marL="0" indent="0" algn="just">
              <a:buNone/>
            </a:pPr>
            <a:r>
              <a:rPr lang="en-GB" dirty="0"/>
              <a:t>I</a:t>
            </a:r>
            <a:r>
              <a:rPr lang="en-GB" dirty="0" smtClean="0"/>
              <a:t>ncome-tax </a:t>
            </a:r>
            <a:r>
              <a:rPr lang="en-GB" dirty="0"/>
              <a:t>for a period of 3 years </a:t>
            </a:r>
            <a:endParaRPr lang="en-GB" dirty="0" smtClean="0"/>
          </a:p>
          <a:p>
            <a:pPr marL="0" indent="0" algn="just">
              <a:buNone/>
            </a:pPr>
            <a:r>
              <a:rPr lang="en-GB" b="1" dirty="0" smtClean="0"/>
              <a:t>Tax </a:t>
            </a:r>
            <a:r>
              <a:rPr lang="en-GB" b="1" dirty="0"/>
              <a:t>Exemption on Investment above </a:t>
            </a:r>
            <a:r>
              <a:rPr lang="en-GB" b="1" dirty="0" smtClean="0"/>
              <a:t>Fair Market Value</a:t>
            </a:r>
          </a:p>
          <a:p>
            <a:pPr marL="0" indent="0" algn="just">
              <a:buNone/>
            </a:pPr>
            <a:r>
              <a:rPr lang="en-GB" dirty="0" smtClean="0"/>
              <a:t>receives </a:t>
            </a:r>
            <a:r>
              <a:rPr lang="en-GB" dirty="0"/>
              <a:t>any consideration for issue </a:t>
            </a:r>
            <a:r>
              <a:rPr lang="en-GB" dirty="0" smtClean="0"/>
              <a:t>of shares </a:t>
            </a:r>
            <a:r>
              <a:rPr lang="en-GB" dirty="0"/>
              <a:t>that exceeds the face value of </a:t>
            </a:r>
            <a:r>
              <a:rPr lang="en-GB" dirty="0" smtClean="0"/>
              <a:t>such</a:t>
            </a:r>
            <a:endParaRPr lang="en-GB" dirty="0"/>
          </a:p>
        </p:txBody>
      </p:sp>
    </p:spTree>
    <p:extLst>
      <p:ext uri="{BB962C8B-B14F-4D97-AF65-F5344CB8AC3E}">
        <p14:creationId xmlns="" xmlns:p14="http://schemas.microsoft.com/office/powerpoint/2010/main" val="22901191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2690</TotalTime>
  <Words>1395</Words>
  <Application>Microsoft Office PowerPoint</Application>
  <PresentationFormat>On-screen Show (4:3)</PresentationFormat>
  <Paragraphs>190</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Adjacency</vt:lpstr>
      <vt:lpstr>STARTUP</vt:lpstr>
      <vt:lpstr>WHAT IS A STARTUP?</vt:lpstr>
      <vt:lpstr>Startup India Benefits</vt:lpstr>
      <vt:lpstr>Slide 4</vt:lpstr>
      <vt:lpstr>Self-Certification under Labour and Environment Laws</vt:lpstr>
      <vt:lpstr>Fund of Funds for Startups</vt:lpstr>
      <vt:lpstr>Faster Exit for Startups</vt:lpstr>
      <vt:lpstr>Tax Exemption</vt:lpstr>
      <vt:lpstr>Slide 9</vt:lpstr>
      <vt:lpstr> RESOURCES FOR STARTUPS</vt:lpstr>
      <vt:lpstr>Slide 11</vt:lpstr>
      <vt:lpstr>Slide 12</vt:lpstr>
      <vt:lpstr>Slide 13</vt:lpstr>
      <vt:lpstr>NASSCOM-10000  Start-Ups</vt:lpstr>
      <vt:lpstr>Program and Events </vt:lpstr>
      <vt:lpstr>NASSCOM Industry Partnership Program </vt:lpstr>
      <vt:lpstr>BANK LOANS FOR START-UPS IN INDIA</vt:lpstr>
      <vt:lpstr>The Credit Guarantee Fund Scheme (CGS) for Micro and Small Enterprises </vt:lpstr>
      <vt:lpstr>Stand Up India Scheme</vt:lpstr>
      <vt:lpstr>SIDBI Revolving Fund for Technology Innovation</vt:lpstr>
      <vt:lpstr>Technology Development Programme (TDP)</vt:lpstr>
      <vt:lpstr>Laws for Startup</vt:lpstr>
      <vt:lpstr>SEZ</vt:lpstr>
      <vt:lpstr>Slide 24</vt:lpstr>
      <vt:lpstr>Slide 25</vt:lpstr>
      <vt:lpstr>SEZS SET UP BY THE CENTRAL GOVERNMENT </vt:lpstr>
      <vt:lpstr>Export promotion schemes </vt:lpstr>
      <vt:lpstr>BENEFITS UNDER STP SCHEMES:-</vt:lpstr>
      <vt:lpstr>BENEFITS UNDER SEZ SCHEMES:-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dc:title>
  <dc:creator>nitin</dc:creator>
  <cp:lastModifiedBy>pc</cp:lastModifiedBy>
  <cp:revision>56</cp:revision>
  <dcterms:created xsi:type="dcterms:W3CDTF">2006-08-16T00:00:00Z</dcterms:created>
  <dcterms:modified xsi:type="dcterms:W3CDTF">2018-09-09T15:46:54Z</dcterms:modified>
</cp:coreProperties>
</file>