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activeX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0" r:id="rId27"/>
    <p:sldId id="283" r:id="rId28"/>
    <p:sldId id="282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6148A3-8F79-42B3-A08B-E5119B9F4BA8}" type="datetimeFigureOut">
              <a:rPr lang="en-IN" smtClean="0"/>
              <a:pPr/>
              <a:t>03-09-2018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85E1DC-ABFC-4C63-9087-5EBCC07A8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functions.net/excel-iseven-function.html" TargetMode="External"/><Relationship Id="rId2" Type="http://schemas.openxmlformats.org/officeDocument/2006/relationships/hyperlink" Target="https://www.excelfunctions.net/excel-isnumber-func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xcelfunctions.net/excel-n-function.html" TargetMode="External"/><Relationship Id="rId4" Type="http://schemas.openxmlformats.org/officeDocument/2006/relationships/hyperlink" Target="https://www.excelfunctions.net/excel-isodd-fun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functions.net/excel-iserr-function.html" TargetMode="External"/><Relationship Id="rId2" Type="http://schemas.openxmlformats.org/officeDocument/2006/relationships/hyperlink" Target="https://www.excelfunctions.net/excel-iserror-func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xcelfunctions.net/excel-errortype-function.html" TargetMode="External"/><Relationship Id="rId4" Type="http://schemas.openxmlformats.org/officeDocument/2006/relationships/hyperlink" Target="https://www.excelfunctions.net/excel-isna-function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celfunctions.net/excel-type-function.html" TargetMode="External"/><Relationship Id="rId3" Type="http://schemas.openxmlformats.org/officeDocument/2006/relationships/hyperlink" Target="https://www.excelfunctions.net/excel-islogical-function.html" TargetMode="External"/><Relationship Id="rId7" Type="http://schemas.openxmlformats.org/officeDocument/2006/relationships/hyperlink" Target="https://www.excelfunctions.net/excel-isformula-function.html" TargetMode="External"/><Relationship Id="rId2" Type="http://schemas.openxmlformats.org/officeDocument/2006/relationships/hyperlink" Target="https://www.excelfunctions.net/excel-isblank-functi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xcelfunctions.net/excel-isref-function.html" TargetMode="External"/><Relationship Id="rId5" Type="http://schemas.openxmlformats.org/officeDocument/2006/relationships/hyperlink" Target="https://www.excelfunctions.net/excel-isnontext-function.html" TargetMode="External"/><Relationship Id="rId4" Type="http://schemas.openxmlformats.org/officeDocument/2006/relationships/hyperlink" Target="https://www.excelfunctions.net/excel-istext-function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functions.net/excel-sheet-function.html" TargetMode="External"/><Relationship Id="rId2" Type="http://schemas.openxmlformats.org/officeDocument/2006/relationships/hyperlink" Target="https://www.excelfunctions.net/excel-cell-func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xcelfunctions.net/excel-info-function.html" TargetMode="External"/><Relationship Id="rId4" Type="http://schemas.openxmlformats.org/officeDocument/2006/relationships/hyperlink" Target="https://www.excelfunctions.net/excel-sheets-funct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functions.net/excel-na-function.htm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cisionmodels.com/calcsecretsj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484784"/>
            <a:ext cx="6172200" cy="1894362"/>
          </a:xfrm>
        </p:spPr>
        <p:txBody>
          <a:bodyPr/>
          <a:lstStyle/>
          <a:p>
            <a:r>
              <a:rPr lang="en-IN" dirty="0" smtClean="0"/>
              <a:t>Functions in Excel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IN" dirty="0" smtClean="0"/>
              <a:t>Text Functions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Join Strings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join strings, use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“&amp;”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operator.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Join Strin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Left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extract the leftmost characters from a string, use the LEFT function.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Left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Right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extract the rightmost characters from a string, use the RIGHT function.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Right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extract a substring, starting in the middle of a string, use the MID function.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Mid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96952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get the length of a string, use the LEN function.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Len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 the position of a substring in a string, use the FIND function.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Find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12976"/>
            <a:ext cx="5753100" cy="101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Substitute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replace existing text with new text in a string, use the SUBSTITUTE function.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Substitute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753100" cy="1019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functions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3528" y="764703"/>
          <a:ext cx="7704856" cy="5128162"/>
        </p:xfrm>
        <a:graphic>
          <a:graphicData uri="http://schemas.openxmlformats.org/drawingml/2006/table">
            <a:tbl>
              <a:tblPr/>
              <a:tblGrid>
                <a:gridCol w="3852428"/>
                <a:gridCol w="3852428"/>
              </a:tblGrid>
              <a:tr h="295206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Numerical Information Functions</a:t>
                      </a:r>
                    </a:p>
                  </a:txBody>
                  <a:tcPr marL="38942" marR="38942" marT="15577" marB="155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6482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ISNUMBER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 supplied value is a number, and if so, returns TRUE; Otherwise, returns FALSE.</a:t>
                      </a: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442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ISEVEN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 supplied number (or expression) is an even number, and if so, returns TRUE; Otherwise, returns FALSE.</a:t>
                      </a: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442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ISODD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 supplied number (or expression) is an odd number, and if so, returns TRUE; Otherwise, returns FALSE.</a:t>
                      </a: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742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N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Converts a non-number value to a number, a date to a serial number, the logical value </a:t>
                      </a:r>
                      <a:r>
                        <a:rPr lang="en-IN" sz="2000" i="1" dirty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 to 1 and all other values to 0</a:t>
                      </a:r>
                    </a:p>
                  </a:txBody>
                  <a:tcPr marL="38942" marR="38942" marT="31154" marB="389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467600" cy="1143000"/>
          </a:xfrm>
        </p:spPr>
        <p:txBody>
          <a:bodyPr/>
          <a:lstStyle/>
          <a:p>
            <a:r>
              <a:rPr lang="en-IN" dirty="0" smtClean="0"/>
              <a:t>Count and Sum functions</a:t>
            </a:r>
            <a:endParaRPr lang="en-IN" dirty="0"/>
          </a:p>
        </p:txBody>
      </p:sp>
    </p:spTree>
    <p:controls>
      <p:control spid="1033" name="DefaultOcx" r:id="rId2" imgW="914400" imgH="22860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536" y="476672"/>
          <a:ext cx="8136904" cy="5573823"/>
        </p:xfrm>
        <a:graphic>
          <a:graphicData uri="http://schemas.openxmlformats.org/drawingml/2006/table">
            <a:tbl>
              <a:tblPr/>
              <a:tblGrid>
                <a:gridCol w="4068452"/>
                <a:gridCol w="4068452"/>
              </a:tblGrid>
              <a:tr h="19043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Error Information Functions</a:t>
                      </a:r>
                    </a:p>
                  </a:txBody>
                  <a:tcPr marL="38942" marR="38942" marT="15577" marB="155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2585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ISERROR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an initial supplied value (or expression) returns an error and if so,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; Otherwise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63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ISERR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an initial supplied value (or expression) returns an error (EXCEPT for the #N/A error) and if so,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; Otherwise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5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ISNA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Tests if an initial supplied value (or expression) returns the Excel #N/A error and if so,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; Otherwise returns </a:t>
                      </a:r>
                      <a:r>
                        <a:rPr lang="en-IN" sz="2000" i="1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ERROR.TYPE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942" marR="38942" marT="31154" marB="1869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Tests a supplied value and returns an integer relating to the supplied value's error type</a:t>
                      </a:r>
                    </a:p>
                  </a:txBody>
                  <a:tcPr marL="38942" marR="38942" marT="31154" marB="389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9552" y="260647"/>
          <a:ext cx="7920880" cy="6206951"/>
        </p:xfrm>
        <a:graphic>
          <a:graphicData uri="http://schemas.openxmlformats.org/drawingml/2006/table">
            <a:tbl>
              <a:tblPr/>
              <a:tblGrid>
                <a:gridCol w="2520280"/>
                <a:gridCol w="5400600"/>
              </a:tblGrid>
              <a:tr h="31358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Other Data Type Functions</a:t>
                      </a:r>
                    </a:p>
                  </a:txBody>
                  <a:tcPr marL="26342" marR="26342" marT="10537" marB="105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9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ISBLANK</a:t>
                      </a:r>
                      <a:endParaRPr lang="en-IN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Tests if a supplied cell is blank (empty), and if so, returns TRUE; Otherwise, returns FALSE</a:t>
                      </a: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9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ISLOGICAL</a:t>
                      </a:r>
                      <a:endParaRPr lang="en-IN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Tests if a supplied value is a logical value, and if so, returns TRUE; Otherwise, returns FALSE</a:t>
                      </a: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 dirty="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ISTEXT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Tests if a supplied value is text, and if so, returns TRUE; Otherwise, returns FALSE</a:t>
                      </a: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9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ISNONTEXT</a:t>
                      </a:r>
                      <a:endParaRPr lang="en-IN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Tests if a supplied value is text, and if it is </a:t>
                      </a:r>
                      <a:r>
                        <a:rPr lang="en-IN" sz="1800" i="1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, returns TRUE; Otherwise, returns FALSE</a:t>
                      </a: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94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ISREF</a:t>
                      </a:r>
                      <a:endParaRPr lang="en-IN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Tests if a supplied value is a reference, and if so, returns TRUE; Otherwise, returns FALSE</a:t>
                      </a: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367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7"/>
                        </a:rPr>
                        <a:t>ISFORMULA</a:t>
                      </a:r>
                      <a:endParaRPr lang="en-IN"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Tests if a supplied cell contains a formula and if so, returns TRUE; Otherwise, returns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75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u="sng" dirty="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8"/>
                        </a:rPr>
                        <a:t>TYPE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6342" marR="26342" marT="21073" marB="126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Returns information about the data type of a supplied value</a:t>
                      </a:r>
                    </a:p>
                  </a:txBody>
                  <a:tcPr marL="26342" marR="26342" marT="21073" marB="26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55573" y="692696"/>
          <a:ext cx="7416826" cy="5356920"/>
        </p:xfrm>
        <a:graphic>
          <a:graphicData uri="http://schemas.openxmlformats.org/drawingml/2006/table">
            <a:tbl>
              <a:tblPr/>
              <a:tblGrid>
                <a:gridCol w="3708413"/>
                <a:gridCol w="3708413"/>
              </a:tblGrid>
              <a:tr h="245912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General Information Functions</a:t>
                      </a:r>
                    </a:p>
                  </a:txBody>
                  <a:tcPr marL="51810" marR="51810" marT="20724" marB="207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43745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CELL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Returns information about the contents, formatting or location of a given cell</a:t>
                      </a: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412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SHEET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Returns the sheet number relating to a supplied reference </a:t>
                      </a:r>
                      <a:r>
                        <a:rPr lang="en-IN" sz="2000" i="1">
                          <a:solidFill>
                            <a:srgbClr val="E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in Excel 2013)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79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 dirty="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SHEETS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Returns the number of sheets in a reference </a:t>
                      </a:r>
                      <a:r>
                        <a:rPr lang="en-IN" sz="2000" i="1">
                          <a:solidFill>
                            <a:srgbClr val="E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in Excel 2013)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30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INFO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810" marR="51810" marT="41448" marB="248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Returns information about the current operating environment</a:t>
                      </a:r>
                    </a:p>
                  </a:txBody>
                  <a:tcPr marL="51810" marR="51810" marT="41448" marB="51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536" y="620688"/>
          <a:ext cx="7992888" cy="4956612"/>
        </p:xfrm>
        <a:graphic>
          <a:graphicData uri="http://schemas.openxmlformats.org/drawingml/2006/table">
            <a:tbl>
              <a:tblPr/>
              <a:tblGrid>
                <a:gridCol w="1728192"/>
                <a:gridCol w="6264696"/>
              </a:tblGrid>
              <a:tr h="4020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>
                          <a:latin typeface="Times New Roman" pitchFamily="18" charset="0"/>
                          <a:cs typeface="Times New Roman" pitchFamily="18" charset="0"/>
                        </a:rPr>
                        <a:t>type_text</a:t>
                      </a:r>
                    </a:p>
                  </a:txBody>
                  <a:tcPr marL="92701" marR="92701" marT="37080" marB="370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>
                          <a:latin typeface="Times New Roman" pitchFamily="18" charset="0"/>
                          <a:cs typeface="Times New Roman" pitchFamily="18" charset="0"/>
                        </a:rPr>
                        <a:t>Information Returned</a:t>
                      </a:r>
                    </a:p>
                  </a:txBody>
                  <a:tcPr marL="92701" marR="92701" marT="37080" marB="370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"directory"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Path of the current directory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84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"numfile"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The number of active worksheets in all currently open Excel Workbooks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1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"origin"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Returns the top left cell reference of the current worksheet (generally A1) and the top left cell that is currently visible in the scrolled area of the current worksheet.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"osversion"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Current operating system version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84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"recalc"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Current recalculation mode (either "Automatic" or "Manual")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"release"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Current version of Microsoft Excel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84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"system"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Current operating environment ("</a:t>
                      </a:r>
                      <a:r>
                        <a:rPr lang="en-IN" sz="2000" dirty="0" err="1">
                          <a:latin typeface="Times New Roman" pitchFamily="18" charset="0"/>
                          <a:cs typeface="Times New Roman" pitchFamily="18" charset="0"/>
                        </a:rPr>
                        <a:t>mac</a:t>
                      </a: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" = Macintosh or "</a:t>
                      </a:r>
                      <a:r>
                        <a:rPr lang="en-IN" sz="2000" dirty="0" err="1">
                          <a:latin typeface="Times New Roman" pitchFamily="18" charset="0"/>
                          <a:cs typeface="Times New Roman" pitchFamily="18" charset="0"/>
                        </a:rPr>
                        <a:t>pcdos</a:t>
                      </a:r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" = Windows)</a:t>
                      </a:r>
                    </a:p>
                  </a:txBody>
                  <a:tcPr marL="92701" marR="92701" marT="37080" marB="37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597" y="908720"/>
          <a:ext cx="6768754" cy="2285494"/>
        </p:xfrm>
        <a:graphic>
          <a:graphicData uri="http://schemas.openxmlformats.org/drawingml/2006/table">
            <a:tbl>
              <a:tblPr/>
              <a:tblGrid>
                <a:gridCol w="3384377"/>
                <a:gridCol w="3384377"/>
              </a:tblGrid>
              <a:tr h="57606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rgbClr val="3333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 Returning a Constant Value</a:t>
                      </a:r>
                    </a:p>
                  </a:txBody>
                  <a:tcPr marL="95250" marR="9525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094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u="sng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NA</a:t>
                      </a:r>
                      <a:endParaRPr lang="en-IN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0" marR="95250" marT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Returns the Excel #N/A error</a:t>
                      </a:r>
                    </a:p>
                  </a:txBody>
                  <a:tcPr marL="95250" marR="95250" marT="7620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Volatile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Volatile Function is one that causes recalculation of the formula in the cell where it resides </a:t>
            </a:r>
            <a:r>
              <a:rPr lang="en-IN" b="1" dirty="0" smtClean="0"/>
              <a:t>every time Excel recalculates</a:t>
            </a:r>
            <a:r>
              <a:rPr lang="en-IN" dirty="0" smtClean="0"/>
              <a:t>. </a:t>
            </a:r>
            <a:br>
              <a:rPr lang="en-IN" dirty="0" smtClean="0"/>
            </a:br>
            <a:r>
              <a:rPr lang="en-IN" dirty="0" smtClean="0"/>
              <a:t>This occurs regardless of whether the precedent data and formulas on which the formula depends have changed, or whether the formula also contains non-volatile functions.</a:t>
            </a:r>
          </a:p>
          <a:p>
            <a:pPr algn="just"/>
            <a:r>
              <a:rPr lang="en-IN" dirty="0" smtClean="0"/>
              <a:t>Avoid volatile functions wherever possible.</a:t>
            </a:r>
            <a:br>
              <a:rPr lang="en-IN" dirty="0" smtClean="0"/>
            </a:br>
            <a:r>
              <a:rPr lang="en-IN" dirty="0" smtClean="0"/>
              <a:t>You can make a </a:t>
            </a:r>
            <a:r>
              <a:rPr lang="en-IN" dirty="0" smtClean="0">
                <a:hlinkClick r:id="rId2"/>
              </a:rPr>
              <a:t>User-Defined Function</a:t>
            </a:r>
            <a:r>
              <a:rPr lang="en-IN" dirty="0" smtClean="0"/>
              <a:t> volatile by including Application. Volatile in the function code.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Excel’s Volatile Functions.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Some of Excel’s functions are obviously volatile: </a:t>
            </a:r>
            <a:r>
              <a:rPr lang="en-IN" b="1" dirty="0" smtClean="0"/>
              <a:t>RAND(), NOW(), TODAY()</a:t>
            </a:r>
            <a:endParaRPr lang="en-IN" dirty="0" smtClean="0"/>
          </a:p>
          <a:p>
            <a:pPr algn="just"/>
            <a:r>
              <a:rPr lang="en-IN" dirty="0" smtClean="0"/>
              <a:t>Others are less obviously volatile:</a:t>
            </a:r>
            <a:r>
              <a:rPr lang="en-IN" b="1" dirty="0" smtClean="0"/>
              <a:t> </a:t>
            </a:r>
          </a:p>
          <a:p>
            <a:pPr algn="just"/>
            <a:r>
              <a:rPr lang="en-IN" b="1" dirty="0" smtClean="0"/>
              <a:t>CELL(), INFO()</a:t>
            </a:r>
            <a:endParaRPr lang="en-IN" dirty="0" smtClean="0"/>
          </a:p>
          <a:p>
            <a:pPr algn="just"/>
            <a:r>
              <a:rPr lang="en-IN" dirty="0" smtClean="0"/>
              <a:t>Some are volatile in some versions of Excel but not in others: </a:t>
            </a:r>
            <a:r>
              <a:rPr lang="en-IN" b="1" dirty="0" smtClean="0"/>
              <a:t>INDEX()</a:t>
            </a:r>
            <a:r>
              <a:rPr lang="en-IN" dirty="0" smtClean="0"/>
              <a:t>became non-volatile in Excel 97.</a:t>
            </a:r>
          </a:p>
          <a:p>
            <a:pPr algn="just"/>
            <a:r>
              <a:rPr lang="en-IN" dirty="0" smtClean="0"/>
              <a:t>A number of functions that are documented by Microsoft as volatile do not actually seem to be volatile when tested:</a:t>
            </a:r>
          </a:p>
          <a:p>
            <a:pPr algn="just"/>
            <a:r>
              <a:rPr lang="en-IN" b="1" dirty="0" smtClean="0"/>
              <a:t>INDEX(), ROWS(), COLUMNS(), AREAS()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LOOKUP and REFERNCE FUNCTIONS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683568" y="485473"/>
            <a:ext cx="79090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Hlookup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a similar way, you can use the HLOOKUP (Horizontal lookup)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15362" name="Picture 2" descr="Hlookup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366862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51520" y="861508"/>
            <a:ext cx="7848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MATCH function returns the position of a value in a given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40962" name="Picture 2" descr="Match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329164" cy="3098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To count the number of cells that contain numbers, use the COUNT function.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1967" y="159350"/>
            <a:ext cx="65" cy="138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ount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5753100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1520" y="635612"/>
            <a:ext cx="79208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INDEX function below returns a specific value in a two-dimensional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43010" name="Picture 2" descr="Index Function, Two-dimensional 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264696" cy="3098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51521" y="259577"/>
            <a:ext cx="84249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CHOOSE function returns a value from a list of values, based on a position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44034" name="Picture 2" descr="Choose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185148" cy="2433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count cells based on one criteria (for example, greater than 9), use the following COUNTIF function.</a:t>
            </a:r>
          </a:p>
          <a:p>
            <a:endParaRPr lang="en-IN" dirty="0"/>
          </a:p>
        </p:txBody>
      </p:sp>
      <p:pic>
        <p:nvPicPr>
          <p:cNvPr id="7170" name="Picture 2" descr="Countif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6408712" cy="2666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Countifs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count cells based on multiple criteria (for example, green and greater than 9), use the following COUNTIFS function.</a:t>
            </a:r>
          </a:p>
          <a:p>
            <a:endParaRPr lang="en-IN" dirty="0"/>
          </a:p>
        </p:txBody>
      </p:sp>
      <p:pic>
        <p:nvPicPr>
          <p:cNvPr id="17410" name="Picture 2" descr="Countifs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212" y="3355056"/>
            <a:ext cx="5753100" cy="216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sum a range of cells, use the SUM function.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8" name="Picture 26" descr="Sum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08920"/>
            <a:ext cx="5753100" cy="216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Sumif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sum cells based on one criteria (for example, greater than 9), use the following SUMIF function (two arguments).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Sumif Function, Two Argu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164" y="3283049"/>
            <a:ext cx="5753100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sum cells based on one criteria (for example, green), use the following SUMIF function (three arguments, last argument is the range to sum).</a:t>
            </a:r>
          </a:p>
        </p:txBody>
      </p:sp>
      <p:pic>
        <p:nvPicPr>
          <p:cNvPr id="20482" name="Picture 2" descr="Sumif Function, Three Argu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717032"/>
            <a:ext cx="5753100" cy="216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Sumifs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sum cells based on multiple criteria (for example, circle and red), use the following SUMIFS function (first argument is the range to sum).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Sumifs Fun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717032"/>
            <a:ext cx="5753100" cy="216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1769</TotalTime>
  <Words>869</Words>
  <Application>Microsoft Office PowerPoint</Application>
  <PresentationFormat>On-screen Show (4:3)</PresentationFormat>
  <Paragraphs>119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Functions in Excel</vt:lpstr>
      <vt:lpstr>Count and Sum functions</vt:lpstr>
      <vt:lpstr>Count</vt:lpstr>
      <vt:lpstr>Count IF</vt:lpstr>
      <vt:lpstr>Countifs</vt:lpstr>
      <vt:lpstr>Sum</vt:lpstr>
      <vt:lpstr>Sumif </vt:lpstr>
      <vt:lpstr>Cont...</vt:lpstr>
      <vt:lpstr>Sumifs</vt:lpstr>
      <vt:lpstr>Text Functions</vt:lpstr>
      <vt:lpstr>Join Strings </vt:lpstr>
      <vt:lpstr>Left </vt:lpstr>
      <vt:lpstr>Right </vt:lpstr>
      <vt:lpstr>Mid </vt:lpstr>
      <vt:lpstr>Len </vt:lpstr>
      <vt:lpstr>Find </vt:lpstr>
      <vt:lpstr>Substitute </vt:lpstr>
      <vt:lpstr>Information functions</vt:lpstr>
      <vt:lpstr>Slide 19</vt:lpstr>
      <vt:lpstr>Slide 20</vt:lpstr>
      <vt:lpstr>Slide 21</vt:lpstr>
      <vt:lpstr>Slide 22</vt:lpstr>
      <vt:lpstr>Slide 23</vt:lpstr>
      <vt:lpstr>Slide 24</vt:lpstr>
      <vt:lpstr>Volatile Function</vt:lpstr>
      <vt:lpstr>Excel’s Volatile Functions. </vt:lpstr>
      <vt:lpstr>LOOKUP and REFERNCE FUNCTIONS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MS. Excel</dc:title>
  <dc:creator>dell</dc:creator>
  <cp:lastModifiedBy>dell</cp:lastModifiedBy>
  <cp:revision>20</cp:revision>
  <dcterms:created xsi:type="dcterms:W3CDTF">2018-08-13T04:31:55Z</dcterms:created>
  <dcterms:modified xsi:type="dcterms:W3CDTF">2018-09-04T03:58:57Z</dcterms:modified>
</cp:coreProperties>
</file>