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257" r:id="rId3"/>
    <p:sldId id="266" r:id="rId4"/>
    <p:sldId id="267" r:id="rId5"/>
    <p:sldId id="268" r:id="rId6"/>
    <p:sldId id="269" r:id="rId7"/>
    <p:sldId id="295" r:id="rId8"/>
    <p:sldId id="296"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 Snyder" initials="JAS" lastIdx="12" clrIdx="0"/>
  <p:cmAuthor id="7" name="Nancy" initials="N" lastIdx="3" clrIdx="7"/>
  <p:cmAuthor id="1" name="Cheryl Slavik" initials="CS" lastIdx="18" clrIdx="1"/>
  <p:cmAuthor id="2" name="NA" initials="N" lastIdx="16" clrIdx="2"/>
  <p:cmAuthor id="3" name="McAfee, Samantha" initials="MS" lastIdx="7" clrIdx="3"/>
  <p:cmAuthor id="4" name="Your Office" initials="YO" lastIdx="88" clrIdx="4">
    <p:extLst>
      <p:ext uri="{19B8F6BF-5375-455C-9EA6-DF929625EA0E}">
        <p15:presenceInfo xmlns:p15="http://schemas.microsoft.com/office/powerpoint/2012/main" userId="Your Office" providerId="None"/>
      </p:ext>
    </p:extLst>
  </p:cmAuthor>
  <p:cmAuthor id="5" name="Steve Rubin" initials="S" lastIdx="13" clrIdx="5">
    <p:extLst>
      <p:ext uri="{19B8F6BF-5375-455C-9EA6-DF929625EA0E}">
        <p15:presenceInfo xmlns:p15="http://schemas.microsoft.com/office/powerpoint/2012/main" userId="Steve Rubin" providerId="None"/>
      </p:ext>
    </p:extLst>
  </p:cmAuthor>
  <p:cmAuthor id="6" name="mike gordon" initials="mg" lastIdx="29" clrIdx="6">
    <p:extLst>
      <p:ext uri="{19B8F6BF-5375-455C-9EA6-DF929625EA0E}">
        <p15:presenceInfo xmlns:p15="http://schemas.microsoft.com/office/powerpoint/2012/main" userId="16f07c70156f7f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E7E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32" autoAdjust="0"/>
    <p:restoredTop sz="73296" autoAdjust="0"/>
  </p:normalViewPr>
  <p:slideViewPr>
    <p:cSldViewPr>
      <p:cViewPr varScale="1">
        <p:scale>
          <a:sx n="85" d="100"/>
          <a:sy n="85" d="100"/>
        </p:scale>
        <p:origin x="1308" y="84"/>
      </p:cViewPr>
      <p:guideLst>
        <p:guide orient="horz" pos="2160"/>
        <p:guide pos="2880"/>
      </p:guideLst>
    </p:cSldViewPr>
  </p:slideViewPr>
  <p:outlineViewPr>
    <p:cViewPr>
      <p:scale>
        <a:sx n="33" d="100"/>
        <a:sy n="33" d="100"/>
      </p:scale>
      <p:origin x="0" y="-3024"/>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890" y="-10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F7CEC81-68EF-4799-AD76-B67CADD91BAC}" type="datetimeFigureOut">
              <a:rPr lang="en-US" smtClean="0"/>
              <a:pPr/>
              <a:t>22-Oct-20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CE6167-B46C-419E-BC99-9BB83C792916}" type="slidenum">
              <a:rPr lang="en-US" smtClean="0"/>
              <a:pPr/>
              <a:t>‹#›</a:t>
            </a:fld>
            <a:endParaRPr lang="en-US" dirty="0"/>
          </a:p>
        </p:txBody>
      </p:sp>
    </p:spTree>
    <p:extLst>
      <p:ext uri="{BB962C8B-B14F-4D97-AF65-F5344CB8AC3E}">
        <p14:creationId xmlns:p14="http://schemas.microsoft.com/office/powerpoint/2010/main" val="14626811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5C4BB-136A-4E8A-8C0D-4EA7A5034EB9}" type="datetimeFigureOut">
              <a:rPr lang="en-US" smtClean="0"/>
              <a:pPr/>
              <a:t>22-Oct-20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F846F-A3E5-4C0D-9E2E-DC382416709D}" type="slidenum">
              <a:rPr lang="en-US" smtClean="0"/>
              <a:pPr/>
              <a:t>‹#›</a:t>
            </a:fld>
            <a:endParaRPr lang="en-US" dirty="0"/>
          </a:p>
        </p:txBody>
      </p:sp>
    </p:spTree>
    <p:extLst>
      <p:ext uri="{BB962C8B-B14F-4D97-AF65-F5344CB8AC3E}">
        <p14:creationId xmlns:p14="http://schemas.microsoft.com/office/powerpoint/2010/main" val="1329339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a:t>
            </a:fld>
            <a:endParaRPr lang="en-US" dirty="0"/>
          </a:p>
        </p:txBody>
      </p:sp>
    </p:spTree>
    <p:extLst>
      <p:ext uri="{BB962C8B-B14F-4D97-AF65-F5344CB8AC3E}">
        <p14:creationId xmlns:p14="http://schemas.microsoft.com/office/powerpoint/2010/main" val="3039260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10</a:t>
            </a:fld>
            <a:endParaRPr lang="en-US" dirty="0"/>
          </a:p>
        </p:txBody>
      </p:sp>
    </p:spTree>
    <p:extLst>
      <p:ext uri="{BB962C8B-B14F-4D97-AF65-F5344CB8AC3E}">
        <p14:creationId xmlns:p14="http://schemas.microsoft.com/office/powerpoint/2010/main" val="2470672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11</a:t>
            </a:fld>
            <a:endParaRPr lang="en-US" dirty="0"/>
          </a:p>
        </p:txBody>
      </p:sp>
    </p:spTree>
    <p:extLst>
      <p:ext uri="{BB962C8B-B14F-4D97-AF65-F5344CB8AC3E}">
        <p14:creationId xmlns:p14="http://schemas.microsoft.com/office/powerpoint/2010/main" val="3584178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12</a:t>
            </a:fld>
            <a:endParaRPr lang="en-US" dirty="0"/>
          </a:p>
        </p:txBody>
      </p:sp>
    </p:spTree>
    <p:extLst>
      <p:ext uri="{BB962C8B-B14F-4D97-AF65-F5344CB8AC3E}">
        <p14:creationId xmlns:p14="http://schemas.microsoft.com/office/powerpoint/2010/main" val="3163906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13</a:t>
            </a:fld>
            <a:endParaRPr lang="en-US" dirty="0"/>
          </a:p>
        </p:txBody>
      </p:sp>
    </p:spTree>
    <p:extLst>
      <p:ext uri="{BB962C8B-B14F-4D97-AF65-F5344CB8AC3E}">
        <p14:creationId xmlns:p14="http://schemas.microsoft.com/office/powerpoint/2010/main" val="482757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14</a:t>
            </a:fld>
            <a:endParaRPr lang="en-US" dirty="0"/>
          </a:p>
        </p:txBody>
      </p:sp>
    </p:spTree>
    <p:extLst>
      <p:ext uri="{BB962C8B-B14F-4D97-AF65-F5344CB8AC3E}">
        <p14:creationId xmlns:p14="http://schemas.microsoft.com/office/powerpoint/2010/main" val="518921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15</a:t>
            </a:fld>
            <a:endParaRPr lang="en-US" dirty="0"/>
          </a:p>
        </p:txBody>
      </p:sp>
    </p:spTree>
    <p:extLst>
      <p:ext uri="{BB962C8B-B14F-4D97-AF65-F5344CB8AC3E}">
        <p14:creationId xmlns:p14="http://schemas.microsoft.com/office/powerpoint/2010/main" val="3055363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16</a:t>
            </a:fld>
            <a:endParaRPr lang="en-US" dirty="0"/>
          </a:p>
        </p:txBody>
      </p:sp>
    </p:spTree>
    <p:extLst>
      <p:ext uri="{BB962C8B-B14F-4D97-AF65-F5344CB8AC3E}">
        <p14:creationId xmlns:p14="http://schemas.microsoft.com/office/powerpoint/2010/main" val="1324504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17</a:t>
            </a:fld>
            <a:endParaRPr lang="en-US" dirty="0"/>
          </a:p>
        </p:txBody>
      </p:sp>
    </p:spTree>
    <p:extLst>
      <p:ext uri="{BB962C8B-B14F-4D97-AF65-F5344CB8AC3E}">
        <p14:creationId xmlns:p14="http://schemas.microsoft.com/office/powerpoint/2010/main" val="1602414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18</a:t>
            </a:fld>
            <a:endParaRPr lang="en-US" dirty="0"/>
          </a:p>
        </p:txBody>
      </p:sp>
    </p:spTree>
    <p:extLst>
      <p:ext uri="{BB962C8B-B14F-4D97-AF65-F5344CB8AC3E}">
        <p14:creationId xmlns:p14="http://schemas.microsoft.com/office/powerpoint/2010/main" val="804600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19</a:t>
            </a:fld>
            <a:endParaRPr lang="en-US" dirty="0"/>
          </a:p>
        </p:txBody>
      </p:sp>
    </p:spTree>
    <p:extLst>
      <p:ext uri="{BB962C8B-B14F-4D97-AF65-F5344CB8AC3E}">
        <p14:creationId xmlns:p14="http://schemas.microsoft.com/office/powerpoint/2010/main" val="517269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a:t>
            </a:fld>
            <a:endParaRPr lang="en-US" dirty="0"/>
          </a:p>
        </p:txBody>
      </p:sp>
    </p:spTree>
    <p:extLst>
      <p:ext uri="{BB962C8B-B14F-4D97-AF65-F5344CB8AC3E}">
        <p14:creationId xmlns:p14="http://schemas.microsoft.com/office/powerpoint/2010/main" val="3181439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20</a:t>
            </a:fld>
            <a:endParaRPr lang="en-US" dirty="0"/>
          </a:p>
        </p:txBody>
      </p:sp>
    </p:spTree>
    <p:extLst>
      <p:ext uri="{BB962C8B-B14F-4D97-AF65-F5344CB8AC3E}">
        <p14:creationId xmlns:p14="http://schemas.microsoft.com/office/powerpoint/2010/main" val="3373874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21</a:t>
            </a:fld>
            <a:endParaRPr lang="en-US" dirty="0"/>
          </a:p>
        </p:txBody>
      </p:sp>
    </p:spTree>
    <p:extLst>
      <p:ext uri="{BB962C8B-B14F-4D97-AF65-F5344CB8AC3E}">
        <p14:creationId xmlns:p14="http://schemas.microsoft.com/office/powerpoint/2010/main" val="2891425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22</a:t>
            </a:fld>
            <a:endParaRPr lang="en-US" dirty="0"/>
          </a:p>
        </p:txBody>
      </p:sp>
    </p:spTree>
    <p:extLst>
      <p:ext uri="{BB962C8B-B14F-4D97-AF65-F5344CB8AC3E}">
        <p14:creationId xmlns:p14="http://schemas.microsoft.com/office/powerpoint/2010/main" val="641298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23</a:t>
            </a:fld>
            <a:endParaRPr lang="en-US" dirty="0"/>
          </a:p>
        </p:txBody>
      </p:sp>
    </p:spTree>
    <p:extLst>
      <p:ext uri="{BB962C8B-B14F-4D97-AF65-F5344CB8AC3E}">
        <p14:creationId xmlns:p14="http://schemas.microsoft.com/office/powerpoint/2010/main" val="41931266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24</a:t>
            </a:fld>
            <a:endParaRPr lang="en-US" dirty="0"/>
          </a:p>
        </p:txBody>
      </p:sp>
    </p:spTree>
    <p:extLst>
      <p:ext uri="{BB962C8B-B14F-4D97-AF65-F5344CB8AC3E}">
        <p14:creationId xmlns:p14="http://schemas.microsoft.com/office/powerpoint/2010/main" val="3652747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25</a:t>
            </a:fld>
            <a:endParaRPr lang="en-US" dirty="0"/>
          </a:p>
        </p:txBody>
      </p:sp>
    </p:spTree>
    <p:extLst>
      <p:ext uri="{BB962C8B-B14F-4D97-AF65-F5344CB8AC3E}">
        <p14:creationId xmlns:p14="http://schemas.microsoft.com/office/powerpoint/2010/main" val="8258354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26</a:t>
            </a:fld>
            <a:endParaRPr lang="en-US" dirty="0"/>
          </a:p>
        </p:txBody>
      </p:sp>
    </p:spTree>
    <p:extLst>
      <p:ext uri="{BB962C8B-B14F-4D97-AF65-F5344CB8AC3E}">
        <p14:creationId xmlns:p14="http://schemas.microsoft.com/office/powerpoint/2010/main" val="118341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27</a:t>
            </a:fld>
            <a:endParaRPr lang="en-US" dirty="0"/>
          </a:p>
        </p:txBody>
      </p:sp>
    </p:spTree>
    <p:extLst>
      <p:ext uri="{BB962C8B-B14F-4D97-AF65-F5344CB8AC3E}">
        <p14:creationId xmlns:p14="http://schemas.microsoft.com/office/powerpoint/2010/main" val="24089474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28</a:t>
            </a:fld>
            <a:endParaRPr lang="en-US" dirty="0"/>
          </a:p>
        </p:txBody>
      </p:sp>
    </p:spTree>
    <p:extLst>
      <p:ext uri="{BB962C8B-B14F-4D97-AF65-F5344CB8AC3E}">
        <p14:creationId xmlns:p14="http://schemas.microsoft.com/office/powerpoint/2010/main" val="41327304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29</a:t>
            </a:fld>
            <a:endParaRPr lang="en-US" dirty="0"/>
          </a:p>
        </p:txBody>
      </p:sp>
    </p:spTree>
    <p:extLst>
      <p:ext uri="{BB962C8B-B14F-4D97-AF65-F5344CB8AC3E}">
        <p14:creationId xmlns:p14="http://schemas.microsoft.com/office/powerpoint/2010/main" val="4271162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3</a:t>
            </a:fld>
            <a:endParaRPr lang="en-US" dirty="0"/>
          </a:p>
        </p:txBody>
      </p:sp>
    </p:spTree>
    <p:extLst>
      <p:ext uri="{BB962C8B-B14F-4D97-AF65-F5344CB8AC3E}">
        <p14:creationId xmlns:p14="http://schemas.microsoft.com/office/powerpoint/2010/main" val="25690749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30</a:t>
            </a:fld>
            <a:endParaRPr lang="en-US" dirty="0"/>
          </a:p>
        </p:txBody>
      </p:sp>
    </p:spTree>
    <p:extLst>
      <p:ext uri="{BB962C8B-B14F-4D97-AF65-F5344CB8AC3E}">
        <p14:creationId xmlns:p14="http://schemas.microsoft.com/office/powerpoint/2010/main" val="6308104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31</a:t>
            </a:fld>
            <a:endParaRPr lang="en-US" dirty="0"/>
          </a:p>
        </p:txBody>
      </p:sp>
    </p:spTree>
    <p:extLst>
      <p:ext uri="{BB962C8B-B14F-4D97-AF65-F5344CB8AC3E}">
        <p14:creationId xmlns:p14="http://schemas.microsoft.com/office/powerpoint/2010/main" val="20700305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32</a:t>
            </a:fld>
            <a:endParaRPr lang="en-US" dirty="0"/>
          </a:p>
        </p:txBody>
      </p:sp>
    </p:spTree>
    <p:extLst>
      <p:ext uri="{BB962C8B-B14F-4D97-AF65-F5344CB8AC3E}">
        <p14:creationId xmlns:p14="http://schemas.microsoft.com/office/powerpoint/2010/main" val="6817271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33</a:t>
            </a:fld>
            <a:endParaRPr lang="en-US" dirty="0"/>
          </a:p>
        </p:txBody>
      </p:sp>
    </p:spTree>
    <p:extLst>
      <p:ext uri="{BB962C8B-B14F-4D97-AF65-F5344CB8AC3E}">
        <p14:creationId xmlns:p14="http://schemas.microsoft.com/office/powerpoint/2010/main" val="1064365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4</a:t>
            </a:fld>
            <a:endParaRPr lang="en-US" dirty="0"/>
          </a:p>
        </p:txBody>
      </p:sp>
    </p:spTree>
    <p:extLst>
      <p:ext uri="{BB962C8B-B14F-4D97-AF65-F5344CB8AC3E}">
        <p14:creationId xmlns:p14="http://schemas.microsoft.com/office/powerpoint/2010/main" val="1096091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5</a:t>
            </a:fld>
            <a:endParaRPr lang="en-US" dirty="0"/>
          </a:p>
        </p:txBody>
      </p:sp>
    </p:spTree>
    <p:extLst>
      <p:ext uri="{BB962C8B-B14F-4D97-AF65-F5344CB8AC3E}">
        <p14:creationId xmlns:p14="http://schemas.microsoft.com/office/powerpoint/2010/main" val="747519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baseline="0"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6</a:t>
            </a:fld>
            <a:endParaRPr lang="en-US" dirty="0"/>
          </a:p>
        </p:txBody>
      </p:sp>
    </p:spTree>
    <p:extLst>
      <p:ext uri="{BB962C8B-B14F-4D97-AF65-F5344CB8AC3E}">
        <p14:creationId xmlns:p14="http://schemas.microsoft.com/office/powerpoint/2010/main" val="2153873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F846F-A3E5-4C0D-9E2E-DC382416709D}" type="slidenum">
              <a:rPr lang="en-US" smtClean="0"/>
              <a:pPr/>
              <a:t>7</a:t>
            </a:fld>
            <a:endParaRPr lang="en-US" dirty="0"/>
          </a:p>
        </p:txBody>
      </p:sp>
    </p:spTree>
    <p:extLst>
      <p:ext uri="{BB962C8B-B14F-4D97-AF65-F5344CB8AC3E}">
        <p14:creationId xmlns:p14="http://schemas.microsoft.com/office/powerpoint/2010/main" val="1720269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F846F-A3E5-4C0D-9E2E-DC382416709D}" type="slidenum">
              <a:rPr lang="en-US" smtClean="0"/>
              <a:pPr/>
              <a:t>8</a:t>
            </a:fld>
            <a:endParaRPr lang="en-US" dirty="0"/>
          </a:p>
        </p:txBody>
      </p:sp>
    </p:spTree>
    <p:extLst>
      <p:ext uri="{BB962C8B-B14F-4D97-AF65-F5344CB8AC3E}">
        <p14:creationId xmlns:p14="http://schemas.microsoft.com/office/powerpoint/2010/main" val="1048474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3BCF846F-A3E5-4C0D-9E2E-DC382416709D}" type="slidenum">
              <a:rPr lang="en-US" smtClean="0"/>
              <a:pPr/>
              <a:t>9</a:t>
            </a:fld>
            <a:endParaRPr lang="en-US" dirty="0"/>
          </a:p>
        </p:txBody>
      </p:sp>
    </p:spTree>
    <p:extLst>
      <p:ext uri="{BB962C8B-B14F-4D97-AF65-F5344CB8AC3E}">
        <p14:creationId xmlns:p14="http://schemas.microsoft.com/office/powerpoint/2010/main" val="11544423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685800" y="2130425"/>
            <a:ext cx="7772400" cy="1470025"/>
          </a:xfrm>
        </p:spPr>
        <p:txBody>
          <a:bodyPr/>
          <a:lstStyle>
            <a:lvl1pPr>
              <a:defRPr>
                <a:latin typeface="Arial" pitchFamily="34" charset="0"/>
                <a:cs typeface="Arial" pitchFamily="34" charset="0"/>
              </a:defRPr>
            </a:lvl1pPr>
          </a:lstStyle>
          <a:p>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8" name="Slide Number Placeholder 5"/>
          <p:cNvSpPr>
            <a:spLocks noGrp="1"/>
          </p:cNvSpPr>
          <p:nvPr>
            <p:ph type="sldNum" sz="quarter" idx="4"/>
          </p:nvPr>
        </p:nvSpPr>
        <p:spPr>
          <a:xfrm>
            <a:off x="8458200" y="6492875"/>
            <a:ext cx="685800" cy="365125"/>
          </a:xfrm>
          <a:prstGeom prst="rect">
            <a:avLst/>
          </a:prstGeom>
        </p:spPr>
        <p:txBody>
          <a:bodyPr vert="horz" lIns="91440" tIns="45720" rIns="91440" bIns="45720" rtlCol="0" anchor="ctr"/>
          <a:lstStyle>
            <a:lvl1pPr algn="r">
              <a:defRPr lang="en-US" sz="1200" b="1" kern="1200" smtClean="0">
                <a:solidFill>
                  <a:schemeClr val="tx1">
                    <a:tint val="75000"/>
                  </a:schemeClr>
                </a:solidFill>
                <a:latin typeface="Garamond" pitchFamily="18" charset="0"/>
                <a:ea typeface="+mn-ea"/>
                <a:cs typeface="+mn-cs"/>
              </a:defRPr>
            </a:lvl1pPr>
          </a:lstStyle>
          <a:p>
            <a:fld id="{97F33F24-5111-4524-9375-24241E4B6E0C}" type="slidenum">
              <a:rPr lang="en-US" smtClean="0"/>
              <a:pPr/>
              <a:t>‹#›</a:t>
            </a:fld>
            <a:endParaRPr lang="en-US" dirty="0"/>
          </a:p>
        </p:txBody>
      </p:sp>
      <p:sp>
        <p:nvSpPr>
          <p:cNvPr id="6" name="Footer Placeholder 4"/>
          <p:cNvSpPr>
            <a:spLocks noGrp="1"/>
          </p:cNvSpPr>
          <p:nvPr>
            <p:ph type="ftr" sz="quarter" idx="3"/>
          </p:nvPr>
        </p:nvSpPr>
        <p:spPr>
          <a:xfrm>
            <a:off x="1828800" y="6492875"/>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r>
              <a:rPr lang="en-US" b="1" dirty="0"/>
              <a:t>Copyright © 2014 Pearson Education, Inc. Publishing as Prentice Hall.  </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Slide Number Placeholder 3"/>
          <p:cNvSpPr>
            <a:spLocks noGrp="1"/>
          </p:cNvSpPr>
          <p:nvPr>
            <p:ph type="sldNum" sz="quarter" idx="11"/>
          </p:nvPr>
        </p:nvSpPr>
        <p:spPr>
          <a:xfrm>
            <a:off x="8458200" y="6492875"/>
            <a:ext cx="685800" cy="365125"/>
          </a:xfrm>
        </p:spPr>
        <p:txBody>
          <a:bodyPr/>
          <a:lstStyle/>
          <a:p>
            <a:fld id="{97F33F24-5111-4524-9375-24241E4B6E0C}" type="slidenum">
              <a:rPr lang="en-US" smtClean="0"/>
              <a:pPr/>
              <a:t>‹#›</a:t>
            </a:fld>
            <a:endParaRPr lang="en-US" dirty="0"/>
          </a:p>
        </p:txBody>
      </p:sp>
      <p:sp>
        <p:nvSpPr>
          <p:cNvPr id="5" name="Rounded Rectangle 4"/>
          <p:cNvSpPr/>
          <p:nvPr userDrawn="1"/>
        </p:nvSpPr>
        <p:spPr>
          <a:xfrm>
            <a:off x="457200" y="345375"/>
            <a:ext cx="8229600" cy="1143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itle 1"/>
          <p:cNvSpPr>
            <a:spLocks noGrp="1"/>
          </p:cNvSpPr>
          <p:nvPr>
            <p:ph type="title"/>
          </p:nvPr>
        </p:nvSpPr>
        <p:spPr>
          <a:xfrm>
            <a:off x="457200" y="274638"/>
            <a:ext cx="8229600" cy="1143000"/>
          </a:xfrm>
        </p:spPr>
        <p:txBody>
          <a:bodyPr/>
          <a:lstStyle>
            <a:lvl1pPr>
              <a:defRPr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en-US" dirty="0"/>
              <a:t>Click to edit Master title style</a:t>
            </a:r>
          </a:p>
        </p:txBody>
      </p:sp>
      <p:sp>
        <p:nvSpPr>
          <p:cNvPr id="9" name="Text Placeholder 8"/>
          <p:cNvSpPr>
            <a:spLocks noGrp="1"/>
          </p:cNvSpPr>
          <p:nvPr>
            <p:ph type="body" sz="quarter" idx="12"/>
          </p:nvPr>
        </p:nvSpPr>
        <p:spPr>
          <a:xfrm>
            <a:off x="533400" y="1676400"/>
            <a:ext cx="8077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3"/>
          </p:nvPr>
        </p:nvSpPr>
        <p:spPr>
          <a:xfrm>
            <a:off x="1828800" y="6492875"/>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r>
              <a:rPr lang="en-US" b="1"/>
              <a:t>Copyright © 2014 Pearson Education, Inc. Publishing as Prentice Hall.  </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Content Placeholder 2"/>
          <p:cNvSpPr>
            <a:spLocks noGrp="1"/>
          </p:cNvSpPr>
          <p:nvPr>
            <p:ph sz="half" idx="1"/>
          </p:nvPr>
        </p:nvSpPr>
        <p:spPr>
          <a:xfrm>
            <a:off x="457200" y="1600200"/>
            <a:ext cx="4038600" cy="4525963"/>
          </a:xfrm>
        </p:spPr>
        <p:txBody>
          <a:bodyPr/>
          <a:lstStyle>
            <a:lvl1pPr>
              <a:defRPr sz="3200">
                <a:latin typeface="+mn-lt"/>
                <a:cs typeface="Arial" pitchFamily="34" charset="0"/>
              </a:defRPr>
            </a:lvl1pPr>
            <a:lvl2pPr>
              <a:defRPr sz="2800">
                <a:latin typeface="+mn-lt"/>
                <a:cs typeface="Arial" pitchFamily="34" charset="0"/>
              </a:defRPr>
            </a:lvl2pPr>
            <a:lvl3pPr>
              <a:defRPr sz="2400">
                <a:latin typeface="+mn-lt"/>
                <a:cs typeface="Arial" pitchFamily="34" charset="0"/>
              </a:defRPr>
            </a:lvl3pPr>
            <a:lvl4pPr>
              <a:defRPr sz="1800">
                <a:latin typeface="+mn-lt"/>
                <a:cs typeface="Arial" pitchFamily="34" charset="0"/>
              </a:defRPr>
            </a:lvl4pPr>
            <a:lvl5pPr>
              <a:defRPr sz="1800">
                <a:latin typeface="+mn-lt"/>
                <a:cs typeface="Arial"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atin typeface="+mn-lt"/>
                <a:cs typeface="Arial" pitchFamily="34" charset="0"/>
              </a:defRPr>
            </a:lvl1pPr>
            <a:lvl2pPr>
              <a:defRPr sz="2800">
                <a:latin typeface="+mn-lt"/>
                <a:cs typeface="Arial" pitchFamily="34" charset="0"/>
              </a:defRPr>
            </a:lvl2pPr>
            <a:lvl3pPr>
              <a:defRPr sz="2400">
                <a:latin typeface="+mn-lt"/>
                <a:cs typeface="Arial" pitchFamily="34" charset="0"/>
              </a:defRPr>
            </a:lvl3pPr>
            <a:lvl4pPr>
              <a:defRPr sz="1800">
                <a:latin typeface="+mn-lt"/>
                <a:cs typeface="Arial" pitchFamily="34" charset="0"/>
              </a:defRPr>
            </a:lvl4pPr>
            <a:lvl5pPr>
              <a:defRPr sz="1800">
                <a:latin typeface="+mn-lt"/>
                <a:cs typeface="Arial"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p:cNvSpPr>
            <a:spLocks noGrp="1"/>
          </p:cNvSpPr>
          <p:nvPr>
            <p:ph type="sldNum" sz="quarter" idx="4"/>
          </p:nvPr>
        </p:nvSpPr>
        <p:spPr>
          <a:xfrm>
            <a:off x="8458200" y="6492875"/>
            <a:ext cx="685800" cy="365125"/>
          </a:xfrm>
          <a:prstGeom prst="rect">
            <a:avLst/>
          </a:prstGeom>
        </p:spPr>
        <p:txBody>
          <a:bodyPr vert="horz" lIns="91440" tIns="45720" rIns="91440" bIns="45720" rtlCol="0" anchor="ctr"/>
          <a:lstStyle>
            <a:lvl1pPr algn="r">
              <a:defRPr lang="en-US" sz="1200" b="1" kern="1200" smtClean="0">
                <a:solidFill>
                  <a:schemeClr val="tx1">
                    <a:tint val="75000"/>
                  </a:schemeClr>
                </a:solidFill>
                <a:latin typeface="Garamond" pitchFamily="18" charset="0"/>
                <a:ea typeface="+mn-ea"/>
                <a:cs typeface="+mn-cs"/>
              </a:defRPr>
            </a:lvl1pPr>
          </a:lstStyle>
          <a:p>
            <a:fld id="{97F33F24-5111-4524-9375-24241E4B6E0C}" type="slidenum">
              <a:rPr lang="en-US" smtClean="0"/>
              <a:pPr/>
              <a:t>‹#›</a:t>
            </a:fld>
            <a:endParaRPr lang="en-US" dirty="0"/>
          </a:p>
        </p:txBody>
      </p:sp>
      <p:sp>
        <p:nvSpPr>
          <p:cNvPr id="7" name="Rounded Rectangle 6"/>
          <p:cNvSpPr/>
          <p:nvPr userDrawn="1"/>
        </p:nvSpPr>
        <p:spPr>
          <a:xfrm>
            <a:off x="457200" y="345375"/>
            <a:ext cx="8229600" cy="1143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itle 1"/>
          <p:cNvSpPr>
            <a:spLocks noGrp="1"/>
          </p:cNvSpPr>
          <p:nvPr>
            <p:ph type="title"/>
          </p:nvPr>
        </p:nvSpPr>
        <p:spPr>
          <a:xfrm>
            <a:off x="457200" y="274638"/>
            <a:ext cx="8229600" cy="1143000"/>
          </a:xfrm>
        </p:spPr>
        <p:txBody>
          <a:bodyPr/>
          <a:lstStyle>
            <a:lvl1pPr>
              <a:defRPr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en-US" dirty="0"/>
              <a:t>Click to edit Master title style</a:t>
            </a:r>
          </a:p>
        </p:txBody>
      </p:sp>
      <p:sp>
        <p:nvSpPr>
          <p:cNvPr id="10" name="Footer Placeholder 4"/>
          <p:cNvSpPr>
            <a:spLocks noGrp="1"/>
          </p:cNvSpPr>
          <p:nvPr>
            <p:ph type="ftr" sz="quarter" idx="3"/>
          </p:nvPr>
        </p:nvSpPr>
        <p:spPr>
          <a:xfrm>
            <a:off x="1828800" y="6492875"/>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r>
              <a:rPr lang="en-US" b="1" dirty="0"/>
              <a:t>Copyright © 2014 Pearson Education, Inc. Publishing as Prentice Hall.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Slide Number Placeholder 5"/>
          <p:cNvSpPr>
            <a:spLocks noGrp="1"/>
          </p:cNvSpPr>
          <p:nvPr>
            <p:ph type="sldNum" sz="quarter" idx="4"/>
          </p:nvPr>
        </p:nvSpPr>
        <p:spPr>
          <a:xfrm>
            <a:off x="8458200" y="6492875"/>
            <a:ext cx="685800" cy="365125"/>
          </a:xfrm>
          <a:prstGeom prst="rect">
            <a:avLst/>
          </a:prstGeom>
        </p:spPr>
        <p:txBody>
          <a:bodyPr vert="horz" lIns="91440" tIns="45720" rIns="91440" bIns="45720" rtlCol="0" anchor="ctr"/>
          <a:lstStyle>
            <a:lvl1pPr algn="r">
              <a:defRPr lang="en-US" sz="1200" b="1" kern="1200" smtClean="0">
                <a:solidFill>
                  <a:schemeClr val="tx1">
                    <a:tint val="75000"/>
                  </a:schemeClr>
                </a:solidFill>
                <a:latin typeface="Garamond" pitchFamily="18" charset="0"/>
                <a:ea typeface="+mn-ea"/>
                <a:cs typeface="+mn-cs"/>
              </a:defRPr>
            </a:lvl1pPr>
          </a:lstStyle>
          <a:p>
            <a:fld id="{97F33F24-5111-4524-9375-24241E4B6E0C}" type="slidenum">
              <a:rPr lang="en-US" smtClean="0"/>
              <a:pPr/>
              <a:t>‹#›</a:t>
            </a:fld>
            <a:endParaRPr lang="en-US" dirty="0"/>
          </a:p>
        </p:txBody>
      </p:sp>
      <p:sp>
        <p:nvSpPr>
          <p:cNvPr id="8" name="Rounded Rectangle 7"/>
          <p:cNvSpPr/>
          <p:nvPr userDrawn="1"/>
        </p:nvSpPr>
        <p:spPr>
          <a:xfrm>
            <a:off x="457200" y="345375"/>
            <a:ext cx="8229600" cy="1143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itle 1"/>
          <p:cNvSpPr>
            <a:spLocks noGrp="1"/>
          </p:cNvSpPr>
          <p:nvPr>
            <p:ph type="title"/>
          </p:nvPr>
        </p:nvSpPr>
        <p:spPr>
          <a:xfrm>
            <a:off x="457200" y="274638"/>
            <a:ext cx="8229600" cy="1143000"/>
          </a:xfrm>
        </p:spPr>
        <p:txBody>
          <a:bodyPr/>
          <a:lstStyle>
            <a:lvl1pPr>
              <a:defRPr b="1"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defRPr>
            </a:lvl1pPr>
          </a:lstStyle>
          <a:p>
            <a:r>
              <a:rPr lang="en-US" dirty="0"/>
              <a:t>Click to edit Master title style</a:t>
            </a:r>
          </a:p>
        </p:txBody>
      </p:sp>
      <p:sp>
        <p:nvSpPr>
          <p:cNvPr id="10" name="Footer Placeholder 4"/>
          <p:cNvSpPr>
            <a:spLocks noGrp="1"/>
          </p:cNvSpPr>
          <p:nvPr>
            <p:ph type="ftr" sz="quarter" idx="3"/>
          </p:nvPr>
        </p:nvSpPr>
        <p:spPr>
          <a:xfrm>
            <a:off x="1828800" y="6492875"/>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r>
              <a:rPr lang="en-US" b="1" dirty="0"/>
              <a:t>Copyright © 2014 Pearson Education, Inc. Publishing as Prentice Hall.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Footer Placeholder 4"/>
          <p:cNvSpPr>
            <a:spLocks noGrp="1"/>
          </p:cNvSpPr>
          <p:nvPr>
            <p:ph type="ftr" sz="quarter" idx="3"/>
          </p:nvPr>
        </p:nvSpPr>
        <p:spPr>
          <a:xfrm>
            <a:off x="1828800" y="6492875"/>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r>
              <a:rPr lang="en-US" b="1" dirty="0"/>
              <a:t>Copyright © 2014 Pearson Education, Inc. Publishing as Prentice Hall.  </a:t>
            </a:r>
            <a:endParaRPr lang="en-US" dirty="0"/>
          </a:p>
        </p:txBody>
      </p:sp>
      <p:sp>
        <p:nvSpPr>
          <p:cNvPr id="6" name="Slide Number Placeholder 5"/>
          <p:cNvSpPr>
            <a:spLocks noGrp="1"/>
          </p:cNvSpPr>
          <p:nvPr>
            <p:ph type="sldNum" sz="quarter" idx="4"/>
          </p:nvPr>
        </p:nvSpPr>
        <p:spPr>
          <a:xfrm>
            <a:off x="8458200" y="6492875"/>
            <a:ext cx="685800" cy="365125"/>
          </a:xfrm>
          <a:prstGeom prst="rect">
            <a:avLst/>
          </a:prstGeom>
        </p:spPr>
        <p:txBody>
          <a:bodyPr vert="horz" lIns="91440" tIns="45720" rIns="91440" bIns="45720" rtlCol="0" anchor="ctr"/>
          <a:lstStyle>
            <a:lvl1pPr algn="r">
              <a:defRPr lang="en-US" sz="1200" b="1" kern="1200" smtClean="0">
                <a:solidFill>
                  <a:schemeClr val="tx1">
                    <a:tint val="75000"/>
                  </a:schemeClr>
                </a:solidFill>
                <a:latin typeface="Garamond" pitchFamily="18" charset="0"/>
                <a:ea typeface="+mn-ea"/>
                <a:cs typeface="+mn-cs"/>
              </a:defRPr>
            </a:lvl1pPr>
          </a:lstStyle>
          <a:p>
            <a:fld id="{97F33F24-5111-4524-9375-24241E4B6E0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1905000" y="6492875"/>
            <a:ext cx="5486400" cy="365125"/>
          </a:xfrm>
          <a:prstGeom prst="rect">
            <a:avLst/>
          </a:prstGeom>
        </p:spPr>
        <p:txBody>
          <a:bodyPr vert="horz" lIns="91440" tIns="45720" rIns="91440" bIns="45720" rtlCol="0" anchor="ctr"/>
          <a:lstStyle>
            <a:lvl1pPr algn="ctr">
              <a:defRPr sz="1200">
                <a:solidFill>
                  <a:schemeClr val="tx1">
                    <a:tint val="75000"/>
                  </a:schemeClr>
                </a:solidFill>
                <a:latin typeface="Garamond" pitchFamily="18" charset="0"/>
              </a:defRPr>
            </a:lvl1pPr>
          </a:lstStyle>
          <a:p>
            <a:r>
              <a:rPr lang="en-US" b="1"/>
              <a:t>Copyright © 2014 Pearson Education, Inc. Publishing as Prentice Hall.  </a:t>
            </a:r>
            <a:endParaRPr lang="en-US" dirty="0"/>
          </a:p>
        </p:txBody>
      </p:sp>
      <p:sp>
        <p:nvSpPr>
          <p:cNvPr id="6" name="Slide Number Placeholder 5"/>
          <p:cNvSpPr>
            <a:spLocks noGrp="1"/>
          </p:cNvSpPr>
          <p:nvPr>
            <p:ph type="sldNum" sz="quarter" idx="4"/>
          </p:nvPr>
        </p:nvSpPr>
        <p:spPr>
          <a:xfrm>
            <a:off x="8458200" y="6492875"/>
            <a:ext cx="685800" cy="365125"/>
          </a:xfrm>
          <a:prstGeom prst="rect">
            <a:avLst/>
          </a:prstGeom>
        </p:spPr>
        <p:txBody>
          <a:bodyPr vert="horz" lIns="91440" tIns="45720" rIns="91440" bIns="45720" rtlCol="0" anchor="ctr"/>
          <a:lstStyle>
            <a:lvl1pPr algn="r">
              <a:defRPr lang="en-US" sz="1200" b="1" kern="1200" smtClean="0">
                <a:solidFill>
                  <a:schemeClr val="tx1">
                    <a:tint val="75000"/>
                  </a:schemeClr>
                </a:solidFill>
                <a:latin typeface="Garamond" pitchFamily="18" charset="0"/>
                <a:ea typeface="+mn-ea"/>
                <a:cs typeface="+mn-cs"/>
              </a:defRPr>
            </a:lvl1pPr>
          </a:lstStyle>
          <a:p>
            <a:fld id="{97F33F24-5111-4524-9375-24241E4B6E0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6" r:id="rId2"/>
    <p:sldLayoutId id="2147483652" r:id="rId3"/>
    <p:sldLayoutId id="2147483654" r:id="rId4"/>
    <p:sldLayoutId id="2147483655" r:id="rId5"/>
  </p:sldLayoutIdLst>
  <p:hf sldNum="0" hdr="0" ftr="0" dt="0"/>
  <p:txStyles>
    <p:titleStyle>
      <a:lvl1pPr algn="ctr" defTabSz="914400" rtl="0" eaLnBrk="1" latinLnBrk="0" hangingPunct="1">
        <a:spcBef>
          <a:spcPct val="0"/>
        </a:spcBef>
        <a:buNone/>
        <a:defRPr sz="4400" b="1" kern="1200">
          <a:solidFill>
            <a:schemeClr val="tx1"/>
          </a:solidFill>
          <a:latin typeface="Calibri" pitchFamily="34" charset="0"/>
          <a:ea typeface="+mj-ea"/>
          <a:cs typeface="Calibr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alibri" pitchFamily="34" charset="0"/>
          <a:ea typeface="+mn-ea"/>
          <a:cs typeface="Calibri"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pitchFamily="34" charset="0"/>
          <a:ea typeface="+mn-ea"/>
          <a:cs typeface="Calibri"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pitchFamily="34" charset="0"/>
          <a:ea typeface="+mn-ea"/>
          <a:cs typeface="Calibri"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pitchFamily="34" charset="0"/>
          <a:ea typeface="+mn-ea"/>
          <a:cs typeface="Calibr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pitchFamily="34" charset="0"/>
          <a:ea typeface="+mn-ea"/>
          <a:cs typeface="Calibr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TextBox 7"/>
          <p:cNvSpPr txBox="1"/>
          <p:nvPr/>
        </p:nvSpPr>
        <p:spPr>
          <a:xfrm>
            <a:off x="3048000" y="2117725"/>
            <a:ext cx="3352800" cy="3046988"/>
          </a:xfrm>
          <a:prstGeom prst="rect">
            <a:avLst/>
          </a:prstGeom>
          <a:noFill/>
        </p:spPr>
        <p:txBody>
          <a:bodyPr wrap="square" rtlCol="0">
            <a:spAutoFit/>
          </a:bodyPr>
          <a:lstStyle/>
          <a:p>
            <a:r>
              <a:rPr lang="en-US" sz="4800" b="1" dirty="0">
                <a:cs typeface="Arial" pitchFamily="34" charset="0"/>
              </a:rPr>
              <a:t>Data Model PowerPivot </a:t>
            </a:r>
          </a:p>
          <a:p>
            <a:r>
              <a:rPr lang="en-US" sz="4800" b="1" dirty="0">
                <a:cs typeface="Arial" pitchFamily="34" charset="0"/>
              </a:rPr>
              <a:t>and </a:t>
            </a:r>
          </a:p>
          <a:p>
            <a:r>
              <a:rPr lang="en-US" sz="4800" b="1" dirty="0">
                <a:cs typeface="Arial" pitchFamily="34" charset="0"/>
              </a:rPr>
              <a:t>Dashboards</a:t>
            </a:r>
            <a:endParaRPr lang="en-US" sz="4800" b="1" dirty="0">
              <a:solidFill>
                <a:prstClr val="black"/>
              </a:solidFill>
              <a:latin typeface="Garamond" pitchFamily="18"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Explore the New Data Model</a:t>
            </a: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228600" y="1676400"/>
            <a:ext cx="8219204" cy="4587875"/>
          </a:xfrm>
          <a:prstGeom prst="rect">
            <a:avLst/>
          </a:prstGeom>
        </p:spPr>
      </p:pic>
    </p:spTree>
    <p:extLst>
      <p:ext uri="{BB962C8B-B14F-4D97-AF65-F5344CB8AC3E}">
        <p14:creationId xmlns:p14="http://schemas.microsoft.com/office/powerpoint/2010/main" val="2628682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Explore the New Data Model</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491767" y="1587929"/>
            <a:ext cx="6160464" cy="4584271"/>
          </a:xfrm>
          <a:prstGeom prst="rect">
            <a:avLst/>
          </a:prstGeom>
        </p:spPr>
      </p:pic>
    </p:spTree>
    <p:extLst>
      <p:ext uri="{BB962C8B-B14F-4D97-AF65-F5344CB8AC3E}">
        <p14:creationId xmlns:p14="http://schemas.microsoft.com/office/powerpoint/2010/main" val="2324398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1143000"/>
          </a:xfrm>
        </p:spPr>
        <p:txBody>
          <a:bodyPr>
            <a:normAutofit fontScale="90000"/>
          </a:bodyPr>
          <a:lstStyle/>
          <a:p>
            <a:r>
              <a:rPr lang="en-US" dirty="0"/>
              <a:t>Create Advanced Data Models Using PowerPivot</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48390" y="1837189"/>
            <a:ext cx="7647219" cy="4411211"/>
          </a:xfrm>
          <a:prstGeom prst="rect">
            <a:avLst/>
          </a:prstGeom>
        </p:spPr>
      </p:pic>
    </p:spTree>
    <p:extLst>
      <p:ext uri="{BB962C8B-B14F-4D97-AF65-F5344CB8AC3E}">
        <p14:creationId xmlns:p14="http://schemas.microsoft.com/office/powerpoint/2010/main" val="2857139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1143000"/>
          </a:xfrm>
        </p:spPr>
        <p:txBody>
          <a:bodyPr>
            <a:normAutofit fontScale="90000"/>
          </a:bodyPr>
          <a:lstStyle/>
          <a:p>
            <a:r>
              <a:rPr lang="en-US" dirty="0"/>
              <a:t>Create Advanced Data Models Using PowerPivot</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33176" y="2181098"/>
            <a:ext cx="5677649" cy="4219702"/>
          </a:xfrm>
          <a:prstGeom prst="rect">
            <a:avLst/>
          </a:prstGeom>
        </p:spPr>
      </p:pic>
      <p:sp>
        <p:nvSpPr>
          <p:cNvPr id="6" name="TextBox 5"/>
          <p:cNvSpPr txBox="1"/>
          <p:nvPr/>
        </p:nvSpPr>
        <p:spPr>
          <a:xfrm>
            <a:off x="712192" y="1567113"/>
            <a:ext cx="7719614" cy="584775"/>
          </a:xfrm>
          <a:prstGeom prst="rect">
            <a:avLst/>
          </a:prstGeom>
          <a:noFill/>
        </p:spPr>
        <p:txBody>
          <a:bodyPr wrap="none" rtlCol="0">
            <a:spAutoFit/>
          </a:bodyPr>
          <a:lstStyle/>
          <a:p>
            <a:r>
              <a:rPr lang="en-US" sz="3200" dirty="0"/>
              <a:t>=RELATED(</a:t>
            </a:r>
            <a:r>
              <a:rPr lang="en-US" sz="3200" dirty="0" err="1"/>
              <a:t>tblProducts</a:t>
            </a:r>
            <a:r>
              <a:rPr lang="en-US" sz="3200" dirty="0"/>
              <a:t>[</a:t>
            </a:r>
            <a:r>
              <a:rPr lang="en-US" sz="3200" dirty="0" err="1"/>
              <a:t>UnitPrice</a:t>
            </a:r>
            <a:r>
              <a:rPr lang="en-US" sz="3200" dirty="0"/>
              <a:t>])*[Quantity]</a:t>
            </a:r>
          </a:p>
        </p:txBody>
      </p:sp>
    </p:spTree>
    <p:extLst>
      <p:ext uri="{BB962C8B-B14F-4D97-AF65-F5344CB8AC3E}">
        <p14:creationId xmlns:p14="http://schemas.microsoft.com/office/powerpoint/2010/main" val="1256764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1143000"/>
          </a:xfrm>
        </p:spPr>
        <p:txBody>
          <a:bodyPr>
            <a:normAutofit fontScale="90000"/>
          </a:bodyPr>
          <a:lstStyle/>
          <a:p>
            <a:r>
              <a:rPr lang="en-US" dirty="0"/>
              <a:t>Create Advanced Data Models Using PowerPivot</a:t>
            </a:r>
          </a:p>
        </p:txBody>
      </p:sp>
      <p:sp>
        <p:nvSpPr>
          <p:cNvPr id="5" name="Text Placeholder 4"/>
          <p:cNvSpPr>
            <a:spLocks noGrp="1"/>
          </p:cNvSpPr>
          <p:nvPr>
            <p:ph type="body" sz="quarter" idx="12"/>
          </p:nvPr>
        </p:nvSpPr>
        <p:spPr/>
        <p:txBody>
          <a:bodyPr/>
          <a:lstStyle/>
          <a:p>
            <a:pPr marL="0" indent="0">
              <a:buNone/>
            </a:pPr>
            <a:r>
              <a:rPr lang="en-US" dirty="0"/>
              <a:t>Calculated fields:</a:t>
            </a:r>
          </a:p>
          <a:p>
            <a:pPr lvl="1"/>
            <a:r>
              <a:rPr lang="en-US" dirty="0"/>
              <a:t>Implicit calculated field</a:t>
            </a:r>
          </a:p>
          <a:p>
            <a:pPr lvl="2"/>
            <a:r>
              <a:rPr lang="en-US" dirty="0"/>
              <a:t>Drag field into Values area</a:t>
            </a:r>
          </a:p>
          <a:p>
            <a:pPr lvl="2"/>
            <a:r>
              <a:rPr lang="en-US" dirty="0"/>
              <a:t>Functions: AVERAGE, SUM, COUNT, MAX</a:t>
            </a:r>
          </a:p>
          <a:p>
            <a:pPr lvl="2"/>
            <a:r>
              <a:rPr lang="en-US" dirty="0"/>
              <a:t>New field not created</a:t>
            </a:r>
          </a:p>
          <a:p>
            <a:pPr lvl="1"/>
            <a:r>
              <a:rPr lang="en-US" dirty="0"/>
              <a:t>Explicit calculated field</a:t>
            </a:r>
          </a:p>
          <a:p>
            <a:pPr lvl="2"/>
            <a:r>
              <a:rPr lang="en-US" dirty="0"/>
              <a:t>Formula typed in Calculation area</a:t>
            </a:r>
          </a:p>
          <a:p>
            <a:pPr lvl="2"/>
            <a:r>
              <a:rPr lang="en-US" dirty="0"/>
              <a:t>Wide variety of functions available</a:t>
            </a:r>
          </a:p>
        </p:txBody>
      </p:sp>
    </p:spTree>
    <p:extLst>
      <p:ext uri="{BB962C8B-B14F-4D97-AF65-F5344CB8AC3E}">
        <p14:creationId xmlns:p14="http://schemas.microsoft.com/office/powerpoint/2010/main" val="1694767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1143000"/>
          </a:xfrm>
        </p:spPr>
        <p:txBody>
          <a:bodyPr>
            <a:normAutofit fontScale="90000"/>
          </a:bodyPr>
          <a:lstStyle/>
          <a:p>
            <a:r>
              <a:rPr lang="en-US" dirty="0"/>
              <a:t>Create Advanced Data Models Using PowerPivot</a:t>
            </a: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47545" y="1876361"/>
            <a:ext cx="7848910" cy="4325112"/>
          </a:xfrm>
          <a:prstGeom prst="rect">
            <a:avLst/>
          </a:prstGeom>
        </p:spPr>
      </p:pic>
    </p:spTree>
    <p:extLst>
      <p:ext uri="{BB962C8B-B14F-4D97-AF65-F5344CB8AC3E}">
        <p14:creationId xmlns:p14="http://schemas.microsoft.com/office/powerpoint/2010/main" val="3892932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1143000"/>
          </a:xfrm>
        </p:spPr>
        <p:txBody>
          <a:bodyPr>
            <a:normAutofit fontScale="90000"/>
          </a:bodyPr>
          <a:lstStyle/>
          <a:p>
            <a:r>
              <a:rPr lang="en-US" dirty="0"/>
              <a:t>Create Advanced Data Models Using PowerPivot</a:t>
            </a:r>
          </a:p>
        </p:txBody>
      </p:sp>
      <p:sp>
        <p:nvSpPr>
          <p:cNvPr id="5" name="Text Placeholder 4"/>
          <p:cNvSpPr>
            <a:spLocks noGrp="1"/>
          </p:cNvSpPr>
          <p:nvPr>
            <p:ph type="body" sz="quarter" idx="12"/>
          </p:nvPr>
        </p:nvSpPr>
        <p:spPr/>
        <p:txBody>
          <a:bodyPr/>
          <a:lstStyle/>
          <a:p>
            <a:r>
              <a:rPr lang="en-US" dirty="0"/>
              <a:t>Key performance indicators:</a:t>
            </a:r>
          </a:p>
          <a:p>
            <a:pPr lvl="1"/>
            <a:r>
              <a:rPr lang="en-US" dirty="0"/>
              <a:t>Base value </a:t>
            </a:r>
          </a:p>
          <a:p>
            <a:pPr lvl="1"/>
            <a:r>
              <a:rPr lang="en-US" dirty="0"/>
              <a:t>Target value</a:t>
            </a:r>
          </a:p>
          <a:p>
            <a:pPr lvl="1"/>
            <a:r>
              <a:rPr lang="en-US" dirty="0"/>
              <a:t>Status threshold</a:t>
            </a:r>
          </a:p>
          <a:p>
            <a:r>
              <a:rPr lang="en-US" dirty="0"/>
              <a:t>Positive KPI</a:t>
            </a:r>
          </a:p>
          <a:p>
            <a:r>
              <a:rPr lang="en-US" dirty="0"/>
              <a:t>Negative KPI</a:t>
            </a:r>
          </a:p>
          <a:p>
            <a:r>
              <a:rPr lang="en-US" dirty="0"/>
              <a:t>Bidirectional KPI</a:t>
            </a:r>
          </a:p>
        </p:txBody>
      </p:sp>
    </p:spTree>
    <p:extLst>
      <p:ext uri="{BB962C8B-B14F-4D97-AF65-F5344CB8AC3E}">
        <p14:creationId xmlns:p14="http://schemas.microsoft.com/office/powerpoint/2010/main" val="3750201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1143000"/>
          </a:xfrm>
        </p:spPr>
        <p:txBody>
          <a:bodyPr>
            <a:normAutofit fontScale="90000"/>
          </a:bodyPr>
          <a:lstStyle/>
          <a:p>
            <a:r>
              <a:rPr lang="en-US" dirty="0"/>
              <a:t>Create Advanced Data Models Using PowerPivot</a:t>
            </a: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69761" y="1744260"/>
            <a:ext cx="8004477" cy="4528354"/>
          </a:xfrm>
          <a:prstGeom prst="rect">
            <a:avLst/>
          </a:prstGeom>
        </p:spPr>
      </p:pic>
    </p:spTree>
    <p:extLst>
      <p:ext uri="{BB962C8B-B14F-4D97-AF65-F5344CB8AC3E}">
        <p14:creationId xmlns:p14="http://schemas.microsoft.com/office/powerpoint/2010/main" val="3278339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1143000"/>
          </a:xfrm>
        </p:spPr>
        <p:txBody>
          <a:bodyPr>
            <a:normAutofit fontScale="90000"/>
          </a:bodyPr>
          <a:lstStyle/>
          <a:p>
            <a:r>
              <a:rPr lang="en-US" dirty="0"/>
              <a:t>Create PivotTables and PivotCharts with PowerPivot</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98866" y="1671107"/>
            <a:ext cx="7546269" cy="4501093"/>
          </a:xfrm>
          <a:prstGeom prst="rect">
            <a:avLst/>
          </a:prstGeom>
        </p:spPr>
      </p:pic>
    </p:spTree>
    <p:extLst>
      <p:ext uri="{BB962C8B-B14F-4D97-AF65-F5344CB8AC3E}">
        <p14:creationId xmlns:p14="http://schemas.microsoft.com/office/powerpoint/2010/main" val="686415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1143000"/>
          </a:xfrm>
        </p:spPr>
        <p:txBody>
          <a:bodyPr>
            <a:normAutofit fontScale="90000"/>
          </a:bodyPr>
          <a:lstStyle/>
          <a:p>
            <a:r>
              <a:rPr lang="en-US" dirty="0"/>
              <a:t>Create PivotTables and PivotCharts with PowerPivot</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4134" y="1746250"/>
            <a:ext cx="7915731" cy="4578350"/>
          </a:xfrm>
          <a:prstGeom prst="rect">
            <a:avLst/>
          </a:prstGeom>
        </p:spPr>
      </p:pic>
    </p:spTree>
    <p:extLst>
      <p:ext uri="{BB962C8B-B14F-4D97-AF65-F5344CB8AC3E}">
        <p14:creationId xmlns:p14="http://schemas.microsoft.com/office/powerpoint/2010/main" val="598737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Objectives</a:t>
            </a:r>
          </a:p>
        </p:txBody>
      </p:sp>
      <p:sp>
        <p:nvSpPr>
          <p:cNvPr id="8" name="Content Placeholder 7"/>
          <p:cNvSpPr>
            <a:spLocks noGrp="1"/>
          </p:cNvSpPr>
          <p:nvPr>
            <p:ph type="body" sz="quarter" idx="12"/>
          </p:nvPr>
        </p:nvSpPr>
        <p:spPr/>
        <p:txBody>
          <a:bodyPr>
            <a:normAutofit lnSpcReduction="10000"/>
          </a:bodyPr>
          <a:lstStyle/>
          <a:p>
            <a:pPr>
              <a:spcAft>
                <a:spcPts val="1200"/>
              </a:spcAft>
            </a:pPr>
            <a:r>
              <a:rPr lang="en-US" sz="3600" b="1" dirty="0"/>
              <a:t>Understand the basics of dashboard design</a:t>
            </a:r>
          </a:p>
          <a:p>
            <a:pPr>
              <a:spcAft>
                <a:spcPts val="1200"/>
              </a:spcAft>
            </a:pPr>
            <a:r>
              <a:rPr lang="en-US" sz="3600" b="1" dirty="0"/>
              <a:t>Explore the new data model</a:t>
            </a:r>
          </a:p>
          <a:p>
            <a:pPr>
              <a:spcAft>
                <a:spcPts val="1200"/>
              </a:spcAft>
            </a:pPr>
            <a:r>
              <a:rPr lang="en-US" sz="3600" b="1" dirty="0"/>
              <a:t>Create advanced data models using PowerPivot</a:t>
            </a:r>
          </a:p>
          <a:p>
            <a:pPr>
              <a:spcAft>
                <a:spcPts val="1200"/>
              </a:spcAft>
            </a:pPr>
            <a:r>
              <a:rPr lang="en-US" sz="3600" b="1" dirty="0"/>
              <a:t>Create PivotTables and PivotCharts with PowerPivot</a:t>
            </a: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1143000"/>
          </a:xfrm>
        </p:spPr>
        <p:txBody>
          <a:bodyPr>
            <a:normAutofit fontScale="90000"/>
          </a:bodyPr>
          <a:lstStyle/>
          <a:p>
            <a:r>
              <a:rPr lang="en-US" dirty="0"/>
              <a:t>Create PivotTables and PivotCharts with PowerPivot</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651904" y="1687385"/>
            <a:ext cx="5840192" cy="4561015"/>
          </a:xfrm>
          <a:prstGeom prst="rect">
            <a:avLst/>
          </a:prstGeom>
        </p:spPr>
      </p:pic>
    </p:spTree>
    <p:extLst>
      <p:ext uri="{BB962C8B-B14F-4D97-AF65-F5344CB8AC3E}">
        <p14:creationId xmlns:p14="http://schemas.microsoft.com/office/powerpoint/2010/main" val="3610555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1143000"/>
          </a:xfrm>
        </p:spPr>
        <p:txBody>
          <a:bodyPr>
            <a:normAutofit fontScale="90000"/>
          </a:bodyPr>
          <a:lstStyle/>
          <a:p>
            <a:r>
              <a:rPr lang="en-US" dirty="0"/>
              <a:t>Create PivotTables and PivotCharts with PowerPivot</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430136" y="1651635"/>
            <a:ext cx="6283727" cy="4683125"/>
          </a:xfrm>
          <a:prstGeom prst="rect">
            <a:avLst/>
          </a:prstGeom>
        </p:spPr>
      </p:pic>
    </p:spTree>
    <p:extLst>
      <p:ext uri="{BB962C8B-B14F-4D97-AF65-F5344CB8AC3E}">
        <p14:creationId xmlns:p14="http://schemas.microsoft.com/office/powerpoint/2010/main" val="631837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1143000"/>
          </a:xfrm>
        </p:spPr>
        <p:txBody>
          <a:bodyPr>
            <a:normAutofit fontScale="90000"/>
          </a:bodyPr>
          <a:lstStyle/>
          <a:p>
            <a:r>
              <a:rPr lang="en-US" dirty="0"/>
              <a:t>Create PivotTables and PivotCharts with PowerPivot</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39400" y="2671283"/>
            <a:ext cx="7718800" cy="2281718"/>
          </a:xfrm>
          <a:prstGeom prst="rect">
            <a:avLst/>
          </a:prstGeom>
        </p:spPr>
      </p:pic>
    </p:spTree>
    <p:extLst>
      <p:ext uri="{BB962C8B-B14F-4D97-AF65-F5344CB8AC3E}">
        <p14:creationId xmlns:p14="http://schemas.microsoft.com/office/powerpoint/2010/main" val="839235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1143000"/>
          </a:xfrm>
        </p:spPr>
        <p:txBody>
          <a:bodyPr>
            <a:normAutofit fontScale="90000"/>
          </a:bodyPr>
          <a:lstStyle/>
          <a:p>
            <a:r>
              <a:rPr lang="en-US" dirty="0"/>
              <a:t>Use Apps for Office for Data Visualizations</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98869" y="1719199"/>
            <a:ext cx="7346262" cy="4376801"/>
          </a:xfrm>
          <a:prstGeom prst="rect">
            <a:avLst/>
          </a:prstGeom>
        </p:spPr>
      </p:pic>
    </p:spTree>
    <p:extLst>
      <p:ext uri="{BB962C8B-B14F-4D97-AF65-F5344CB8AC3E}">
        <p14:creationId xmlns:p14="http://schemas.microsoft.com/office/powerpoint/2010/main" val="2153870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1143000"/>
          </a:xfrm>
        </p:spPr>
        <p:txBody>
          <a:bodyPr>
            <a:normAutofit fontScale="90000"/>
          </a:bodyPr>
          <a:lstStyle/>
          <a:p>
            <a:r>
              <a:rPr lang="en-US" dirty="0"/>
              <a:t>Use Apps for Office for Data Visualizations</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2242987" y="1676399"/>
            <a:ext cx="5142930" cy="4724401"/>
          </a:xfrm>
          <a:prstGeom prst="rect">
            <a:avLst/>
          </a:prstGeom>
        </p:spPr>
      </p:pic>
    </p:spTree>
    <p:extLst>
      <p:ext uri="{BB962C8B-B14F-4D97-AF65-F5344CB8AC3E}">
        <p14:creationId xmlns:p14="http://schemas.microsoft.com/office/powerpoint/2010/main" val="4288064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Prepare a Dashboard for Production</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2515002" y="1699736"/>
            <a:ext cx="4113996" cy="4472464"/>
          </a:xfrm>
          <a:prstGeom prst="rect">
            <a:avLst/>
          </a:prstGeom>
        </p:spPr>
      </p:pic>
    </p:spTree>
    <p:extLst>
      <p:ext uri="{BB962C8B-B14F-4D97-AF65-F5344CB8AC3E}">
        <p14:creationId xmlns:p14="http://schemas.microsoft.com/office/powerpoint/2010/main" val="231583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Prepare a Dashboard for Production</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91618" y="1752600"/>
            <a:ext cx="7592992" cy="4563745"/>
          </a:xfrm>
          <a:prstGeom prst="rect">
            <a:avLst/>
          </a:prstGeom>
        </p:spPr>
      </p:pic>
    </p:spTree>
    <p:extLst>
      <p:ext uri="{BB962C8B-B14F-4D97-AF65-F5344CB8AC3E}">
        <p14:creationId xmlns:p14="http://schemas.microsoft.com/office/powerpoint/2010/main" val="729203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t>Generate Visual Reports with Power View</a:t>
            </a:r>
          </a:p>
        </p:txBody>
      </p:sp>
      <p:sp>
        <p:nvSpPr>
          <p:cNvPr id="5" name="Text Placeholder 4"/>
          <p:cNvSpPr>
            <a:spLocks noGrp="1"/>
          </p:cNvSpPr>
          <p:nvPr>
            <p:ph type="body" sz="quarter" idx="12"/>
          </p:nvPr>
        </p:nvSpPr>
        <p:spPr/>
        <p:txBody>
          <a:bodyPr/>
          <a:lstStyle/>
          <a:p>
            <a:pPr marL="0" indent="0">
              <a:buNone/>
            </a:pPr>
            <a:r>
              <a:rPr lang="en-US" dirty="0"/>
              <a:t>Power View:</a:t>
            </a:r>
          </a:p>
          <a:p>
            <a:pPr lvl="1"/>
            <a:r>
              <a:rPr lang="en-US" dirty="0"/>
              <a:t>Data visualizations</a:t>
            </a:r>
          </a:p>
          <a:p>
            <a:pPr lvl="2"/>
            <a:r>
              <a:rPr lang="en-US" dirty="0"/>
              <a:t>Tables</a:t>
            </a:r>
          </a:p>
          <a:p>
            <a:pPr lvl="2"/>
            <a:r>
              <a:rPr lang="en-US" dirty="0"/>
              <a:t>Charts</a:t>
            </a:r>
          </a:p>
          <a:p>
            <a:pPr lvl="2"/>
            <a:r>
              <a:rPr lang="en-US" dirty="0"/>
              <a:t>Maps</a:t>
            </a:r>
          </a:p>
          <a:p>
            <a:pPr lvl="2"/>
            <a:r>
              <a:rPr lang="en-US" dirty="0"/>
              <a:t>And more</a:t>
            </a:r>
          </a:p>
          <a:p>
            <a:pPr lvl="1"/>
            <a:r>
              <a:rPr lang="en-US" dirty="0"/>
              <a:t>Refresh and filter data</a:t>
            </a:r>
          </a:p>
          <a:p>
            <a:pPr lvl="2"/>
            <a:r>
              <a:rPr lang="en-US" dirty="0"/>
              <a:t>Slicers</a:t>
            </a:r>
          </a:p>
          <a:p>
            <a:pPr lvl="1"/>
            <a:r>
              <a:rPr lang="en-US" dirty="0"/>
              <a:t>Microsoft Silverlight–free plug-in</a:t>
            </a:r>
          </a:p>
        </p:txBody>
      </p:sp>
    </p:spTree>
    <p:extLst>
      <p:ext uri="{BB962C8B-B14F-4D97-AF65-F5344CB8AC3E}">
        <p14:creationId xmlns:p14="http://schemas.microsoft.com/office/powerpoint/2010/main" val="2248901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t>Generate Visual Reports with Power View</a:t>
            </a: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60515" y="1685717"/>
            <a:ext cx="7222971" cy="4562683"/>
          </a:xfrm>
          <a:prstGeom prst="rect">
            <a:avLst/>
          </a:prstGeom>
        </p:spPr>
      </p:pic>
    </p:spTree>
    <p:extLst>
      <p:ext uri="{BB962C8B-B14F-4D97-AF65-F5344CB8AC3E}">
        <p14:creationId xmlns:p14="http://schemas.microsoft.com/office/powerpoint/2010/main" val="436491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t>Generate Visual Reports with Power View</a:t>
            </a:r>
          </a:p>
        </p:txBody>
      </p:sp>
      <p:sp>
        <p:nvSpPr>
          <p:cNvPr id="5" name="Text Placeholder 4"/>
          <p:cNvSpPr>
            <a:spLocks noGrp="1"/>
          </p:cNvSpPr>
          <p:nvPr>
            <p:ph type="body" sz="quarter" idx="12"/>
          </p:nvPr>
        </p:nvSpPr>
        <p:spPr/>
        <p:txBody>
          <a:bodyPr/>
          <a:lstStyle/>
          <a:p>
            <a:r>
              <a:rPr lang="en-US" dirty="0"/>
              <a:t>Multiples:</a:t>
            </a:r>
          </a:p>
          <a:p>
            <a:pPr lvl="1"/>
            <a:r>
              <a:rPr lang="en-US" dirty="0"/>
              <a:t>Identical charts</a:t>
            </a:r>
          </a:p>
          <a:p>
            <a:pPr lvl="1"/>
            <a:r>
              <a:rPr lang="en-US" dirty="0"/>
              <a:t>Same x- and y-axes</a:t>
            </a:r>
          </a:p>
          <a:p>
            <a:pPr lvl="1"/>
            <a:r>
              <a:rPr lang="en-US" dirty="0"/>
              <a:t>Different values</a:t>
            </a:r>
          </a:p>
          <a:p>
            <a:r>
              <a:rPr lang="en-US" dirty="0"/>
              <a:t>Vertical multiples–width of container, wrap down, can add scroll bar</a:t>
            </a:r>
          </a:p>
          <a:p>
            <a:r>
              <a:rPr lang="en-US" dirty="0"/>
              <a:t>Horizontal multiples–width of container, adds scroll bar if needed</a:t>
            </a:r>
          </a:p>
        </p:txBody>
      </p:sp>
    </p:spTree>
    <p:extLst>
      <p:ext uri="{BB962C8B-B14F-4D97-AF65-F5344CB8AC3E}">
        <p14:creationId xmlns:p14="http://schemas.microsoft.com/office/powerpoint/2010/main" val="3853167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Objectives</a:t>
            </a:r>
          </a:p>
        </p:txBody>
      </p:sp>
      <p:sp>
        <p:nvSpPr>
          <p:cNvPr id="4" name="Text Placeholder 3"/>
          <p:cNvSpPr>
            <a:spLocks noGrp="1"/>
          </p:cNvSpPr>
          <p:nvPr>
            <p:ph type="body" sz="quarter" idx="12"/>
          </p:nvPr>
        </p:nvSpPr>
        <p:spPr/>
        <p:txBody>
          <a:bodyPr>
            <a:normAutofit/>
          </a:bodyPr>
          <a:lstStyle/>
          <a:p>
            <a:pPr>
              <a:spcAft>
                <a:spcPts val="1200"/>
              </a:spcAft>
            </a:pPr>
            <a:r>
              <a:rPr lang="en-US" sz="3600" b="1" dirty="0"/>
              <a:t>Use Apps for Office for data visualizations</a:t>
            </a:r>
          </a:p>
          <a:p>
            <a:pPr>
              <a:spcAft>
                <a:spcPts val="1200"/>
              </a:spcAft>
            </a:pPr>
            <a:r>
              <a:rPr lang="en-US" sz="3600" b="1" dirty="0"/>
              <a:t>Prepare a dashboard for production</a:t>
            </a:r>
          </a:p>
          <a:p>
            <a:pPr>
              <a:spcAft>
                <a:spcPts val="1200"/>
              </a:spcAft>
            </a:pPr>
            <a:r>
              <a:rPr lang="en-US" sz="3600" b="1" dirty="0"/>
              <a:t>Generate visual reports with Power View</a:t>
            </a:r>
          </a:p>
        </p:txBody>
      </p:sp>
    </p:spTree>
    <p:extLst>
      <p:ext uri="{BB962C8B-B14F-4D97-AF65-F5344CB8AC3E}">
        <p14:creationId xmlns:p14="http://schemas.microsoft.com/office/powerpoint/2010/main" val="3674272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t>Generate Visual Reports with Power View</a:t>
            </a: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45807" y="1676400"/>
            <a:ext cx="7651122" cy="4419600"/>
          </a:xfrm>
          <a:prstGeom prst="rect">
            <a:avLst/>
          </a:prstGeom>
        </p:spPr>
      </p:pic>
    </p:spTree>
    <p:extLst>
      <p:ext uri="{BB962C8B-B14F-4D97-AF65-F5344CB8AC3E}">
        <p14:creationId xmlns:p14="http://schemas.microsoft.com/office/powerpoint/2010/main" val="458895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t>Generate Visual Reports with Power View</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82049" y="1707357"/>
            <a:ext cx="7379903" cy="4388643"/>
          </a:xfrm>
          <a:prstGeom prst="rect">
            <a:avLst/>
          </a:prstGeom>
        </p:spPr>
      </p:pic>
    </p:spTree>
    <p:extLst>
      <p:ext uri="{BB962C8B-B14F-4D97-AF65-F5344CB8AC3E}">
        <p14:creationId xmlns:p14="http://schemas.microsoft.com/office/powerpoint/2010/main" val="631625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t>Generate Visual Reports with Power View</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492607" y="1661767"/>
            <a:ext cx="6158785" cy="4586633"/>
          </a:xfrm>
          <a:prstGeom prst="rect">
            <a:avLst/>
          </a:prstGeom>
        </p:spPr>
      </p:pic>
    </p:spTree>
    <p:extLst>
      <p:ext uri="{BB962C8B-B14F-4D97-AF65-F5344CB8AC3E}">
        <p14:creationId xmlns:p14="http://schemas.microsoft.com/office/powerpoint/2010/main" val="3883962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dirty="0"/>
              <a:t>Generate Visual Reports with Power View</a:t>
            </a: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558039" y="1763935"/>
            <a:ext cx="6027922" cy="4484465"/>
          </a:xfrm>
          <a:prstGeom prst="rect">
            <a:avLst/>
          </a:prstGeom>
        </p:spPr>
      </p:pic>
    </p:spTree>
    <p:extLst>
      <p:ext uri="{BB962C8B-B14F-4D97-AF65-F5344CB8AC3E}">
        <p14:creationId xmlns:p14="http://schemas.microsoft.com/office/powerpoint/2010/main" val="2028164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229600" cy="1143000"/>
          </a:xfrm>
        </p:spPr>
        <p:txBody>
          <a:bodyPr>
            <a:normAutofit fontScale="90000"/>
          </a:bodyPr>
          <a:lstStyle/>
          <a:p>
            <a:r>
              <a:rPr lang="en-US" dirty="0"/>
              <a:t>Understand the Basics of Dashboard Design</a:t>
            </a:r>
          </a:p>
        </p:txBody>
      </p:sp>
      <p:sp>
        <p:nvSpPr>
          <p:cNvPr id="4" name="Text Placeholder 3"/>
          <p:cNvSpPr>
            <a:spLocks noGrp="1"/>
          </p:cNvSpPr>
          <p:nvPr>
            <p:ph type="body" sz="quarter" idx="12"/>
          </p:nvPr>
        </p:nvSpPr>
        <p:spPr/>
        <p:txBody>
          <a:bodyPr/>
          <a:lstStyle/>
          <a:p>
            <a:r>
              <a:rPr lang="en-US" dirty="0"/>
              <a:t>Business intelligence (BI)–software applications used to analyze organization’s data for management decision making</a:t>
            </a:r>
          </a:p>
          <a:p>
            <a:r>
              <a:rPr lang="en-US" dirty="0"/>
              <a:t>Digital dashboards–deliver BI in graphical format</a:t>
            </a:r>
          </a:p>
        </p:txBody>
      </p:sp>
    </p:spTree>
    <p:extLst>
      <p:ext uri="{BB962C8B-B14F-4D97-AF65-F5344CB8AC3E}">
        <p14:creationId xmlns:p14="http://schemas.microsoft.com/office/powerpoint/2010/main" val="3247559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229600" cy="1143000"/>
          </a:xfrm>
        </p:spPr>
        <p:txBody>
          <a:bodyPr>
            <a:normAutofit fontScale="90000"/>
          </a:bodyPr>
          <a:lstStyle/>
          <a:p>
            <a:r>
              <a:rPr lang="en-US" dirty="0"/>
              <a:t>Understand the Basics of Dashboard Design</a:t>
            </a:r>
          </a:p>
        </p:txBody>
      </p:sp>
      <p:sp>
        <p:nvSpPr>
          <p:cNvPr id="4" name="Text Placeholder 3"/>
          <p:cNvSpPr>
            <a:spLocks noGrp="1"/>
          </p:cNvSpPr>
          <p:nvPr>
            <p:ph type="body" sz="quarter" idx="12"/>
          </p:nvPr>
        </p:nvSpPr>
        <p:spPr/>
        <p:txBody>
          <a:bodyPr>
            <a:normAutofit lnSpcReduction="10000"/>
          </a:bodyPr>
          <a:lstStyle/>
          <a:p>
            <a:pPr marL="0" indent="0">
              <a:buNone/>
            </a:pPr>
            <a:r>
              <a:rPr lang="en-US" dirty="0"/>
              <a:t>Dashboard:</a:t>
            </a:r>
          </a:p>
          <a:p>
            <a:pPr lvl="1"/>
            <a:r>
              <a:rPr lang="en-US" dirty="0"/>
              <a:t>Single screen</a:t>
            </a:r>
          </a:p>
          <a:p>
            <a:pPr lvl="1"/>
            <a:r>
              <a:rPr lang="en-US" dirty="0"/>
              <a:t>Visually oriented</a:t>
            </a:r>
          </a:p>
          <a:p>
            <a:pPr lvl="1"/>
            <a:r>
              <a:rPr lang="en-US" dirty="0"/>
              <a:t>Intuitive, easy to navigate</a:t>
            </a:r>
          </a:p>
          <a:p>
            <a:pPr lvl="1"/>
            <a:r>
              <a:rPr lang="en-US" dirty="0"/>
              <a:t>Interactive controls for customization</a:t>
            </a:r>
          </a:p>
          <a:p>
            <a:pPr lvl="1"/>
            <a:r>
              <a:rPr lang="en-US" dirty="0"/>
              <a:t>Integration of multiple data types</a:t>
            </a:r>
          </a:p>
          <a:p>
            <a:pPr lvl="1"/>
            <a:r>
              <a:rPr lang="en-US" dirty="0"/>
              <a:t>Data frequently updated</a:t>
            </a:r>
          </a:p>
          <a:p>
            <a:pPr lvl="1"/>
            <a:r>
              <a:rPr lang="en-US" dirty="0"/>
              <a:t>Information oriented around specific problem</a:t>
            </a:r>
          </a:p>
          <a:p>
            <a:pPr lvl="1"/>
            <a:r>
              <a:rPr lang="en-US" dirty="0"/>
              <a:t>Extra training should not be there</a:t>
            </a:r>
          </a:p>
        </p:txBody>
      </p:sp>
    </p:spTree>
    <p:extLst>
      <p:ext uri="{BB962C8B-B14F-4D97-AF65-F5344CB8AC3E}">
        <p14:creationId xmlns:p14="http://schemas.microsoft.com/office/powerpoint/2010/main" val="4188763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04800"/>
            <a:ext cx="8229600" cy="1143000"/>
          </a:xfrm>
        </p:spPr>
        <p:txBody>
          <a:bodyPr>
            <a:normAutofit fontScale="90000"/>
          </a:bodyPr>
          <a:lstStyle/>
          <a:p>
            <a:r>
              <a:rPr lang="en-US" dirty="0"/>
              <a:t>Understand the Basics of Dashboard Design</a:t>
            </a:r>
          </a:p>
        </p:txBody>
      </p:sp>
      <p:sp>
        <p:nvSpPr>
          <p:cNvPr id="4" name="Text Placeholder 3"/>
          <p:cNvSpPr>
            <a:spLocks noGrp="1"/>
          </p:cNvSpPr>
          <p:nvPr>
            <p:ph type="body" sz="quarter" idx="12"/>
          </p:nvPr>
        </p:nvSpPr>
        <p:spPr/>
        <p:txBody>
          <a:bodyPr/>
          <a:lstStyle/>
          <a:p>
            <a:r>
              <a:rPr lang="en-US" dirty="0"/>
              <a:t>Keep it simple</a:t>
            </a:r>
          </a:p>
          <a:p>
            <a:r>
              <a:rPr lang="en-US" dirty="0"/>
              <a:t>Make sure it is well defined</a:t>
            </a:r>
          </a:p>
          <a:p>
            <a:r>
              <a:rPr lang="en-US" dirty="0"/>
              <a:t>Know your users</a:t>
            </a:r>
          </a:p>
          <a:p>
            <a:r>
              <a:rPr lang="en-US" dirty="0"/>
              <a:t>Define key performance indicators (KPI)</a:t>
            </a:r>
          </a:p>
          <a:p>
            <a:r>
              <a:rPr lang="en-US" dirty="0"/>
              <a:t>Use strategic placement</a:t>
            </a:r>
          </a:p>
          <a:p>
            <a:r>
              <a:rPr lang="en-US" dirty="0"/>
              <a:t>Design with white space</a:t>
            </a:r>
          </a:p>
        </p:txBody>
      </p:sp>
    </p:spTree>
    <p:extLst>
      <p:ext uri="{BB962C8B-B14F-4D97-AF65-F5344CB8AC3E}">
        <p14:creationId xmlns:p14="http://schemas.microsoft.com/office/powerpoint/2010/main" val="2447863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6DDE6-F65A-486C-B778-4C7CC7BB6543}"/>
              </a:ext>
            </a:extLst>
          </p:cNvPr>
          <p:cNvSpPr>
            <a:spLocks noGrp="1"/>
          </p:cNvSpPr>
          <p:nvPr>
            <p:ph type="title"/>
          </p:nvPr>
        </p:nvSpPr>
        <p:spPr>
          <a:xfrm>
            <a:off x="457200" y="685800"/>
            <a:ext cx="8229600" cy="1249362"/>
          </a:xfrm>
        </p:spPr>
        <p:txBody>
          <a:bodyPr>
            <a:normAutofit fontScale="90000"/>
          </a:bodyPr>
          <a:lstStyle/>
          <a:p>
            <a:r>
              <a:rPr lang="en-US" dirty="0"/>
              <a:t>What is Power Pivot &amp; why is it useful?</a:t>
            </a:r>
            <a:br>
              <a:rPr lang="en-US" dirty="0"/>
            </a:br>
            <a:endParaRPr lang="en-US" dirty="0"/>
          </a:p>
        </p:txBody>
      </p:sp>
      <p:sp>
        <p:nvSpPr>
          <p:cNvPr id="3" name="Text Placeholder 2">
            <a:extLst>
              <a:ext uri="{FF2B5EF4-FFF2-40B4-BE49-F238E27FC236}">
                <a16:creationId xmlns:a16="http://schemas.microsoft.com/office/drawing/2014/main" id="{E0433FBC-F159-4B2A-94D5-4F393D8A5D11}"/>
              </a:ext>
            </a:extLst>
          </p:cNvPr>
          <p:cNvSpPr>
            <a:spLocks noGrp="1"/>
          </p:cNvSpPr>
          <p:nvPr>
            <p:ph type="body" sz="quarter" idx="12"/>
          </p:nvPr>
        </p:nvSpPr>
        <p:spPr>
          <a:xfrm>
            <a:off x="533400" y="1676400"/>
            <a:ext cx="8382000" cy="4572000"/>
          </a:xfrm>
        </p:spPr>
        <p:txBody>
          <a:bodyPr>
            <a:normAutofit fontScale="47500" lnSpcReduction="20000"/>
          </a:bodyPr>
          <a:lstStyle/>
          <a:p>
            <a:pPr marL="0" indent="0" algn="just">
              <a:buNone/>
            </a:pPr>
            <a:r>
              <a:rPr lang="en-US" dirty="0"/>
              <a:t>Although an Excel worksheet can handle 1,048,576 rows of data. In reality, it can struggle as you get to 100,000 or even before that depending on what you have in your workbook.</a:t>
            </a:r>
          </a:p>
          <a:p>
            <a:pPr algn="just"/>
            <a:endParaRPr lang="en-US" dirty="0"/>
          </a:p>
          <a:p>
            <a:pPr marL="0" indent="0" algn="just">
              <a:buNone/>
            </a:pPr>
            <a:r>
              <a:rPr lang="en-US" dirty="0"/>
              <a:t>Power Pivot enables us to work with big data beyond the 1,048,576 limitation and still produce smaller, leaner and faster workbooks than a standard PivotTable.</a:t>
            </a:r>
          </a:p>
          <a:p>
            <a:pPr algn="just"/>
            <a:endParaRPr lang="en-US" dirty="0"/>
          </a:p>
          <a:p>
            <a:pPr marL="0" indent="0" algn="just">
              <a:buNone/>
            </a:pPr>
            <a:r>
              <a:rPr lang="en-US" dirty="0"/>
              <a:t>It does this by loading the data into the internal data model of Excel and not onto a worksheet. Relationships can then be created between the different tables of data. No more VLOOKUPs to pull data together into one big list.</a:t>
            </a:r>
          </a:p>
          <a:p>
            <a:pPr algn="just"/>
            <a:endParaRPr lang="en-US" dirty="0"/>
          </a:p>
          <a:p>
            <a:pPr marL="0" indent="0" algn="just">
              <a:buNone/>
            </a:pPr>
            <a:r>
              <a:rPr lang="en-US" dirty="0"/>
              <a:t>We can then create PivotTables based on this model to analyze multiple tables of data.</a:t>
            </a:r>
          </a:p>
          <a:p>
            <a:pPr algn="just"/>
            <a:endParaRPr lang="en-US" dirty="0"/>
          </a:p>
          <a:p>
            <a:pPr marL="0" indent="0" algn="just">
              <a:buNone/>
            </a:pPr>
            <a:r>
              <a:rPr lang="en-US" dirty="0"/>
              <a:t>You can also use a powerful formula language in Power Pivot called DAX. This stands for Data Analysis Expressions.</a:t>
            </a:r>
          </a:p>
          <a:p>
            <a:pPr algn="just"/>
            <a:endParaRPr lang="en-US" dirty="0"/>
          </a:p>
          <a:p>
            <a:pPr marL="0" indent="0" algn="just">
              <a:buNone/>
            </a:pPr>
            <a:r>
              <a:rPr lang="en-US" dirty="0"/>
              <a:t>The DAX language is vast and enables us to perform more complex calculations than we can do with a standard PivotTable.</a:t>
            </a:r>
          </a:p>
          <a:p>
            <a:pPr algn="just"/>
            <a:endParaRPr lang="en-US" dirty="0"/>
          </a:p>
          <a:p>
            <a:pPr marL="0" indent="0" algn="just">
              <a:buNone/>
            </a:pPr>
            <a:r>
              <a:rPr lang="en-US" dirty="0"/>
              <a:t>So what is Power Pivot? </a:t>
            </a:r>
          </a:p>
          <a:p>
            <a:pPr marL="0" indent="0" algn="just">
              <a:buNone/>
            </a:pPr>
            <a:r>
              <a:rPr lang="en-US" dirty="0"/>
              <a:t>It is really a combination of using PivotTables and DAX calculations with the internal data model of Excel for analysis of big data.</a:t>
            </a:r>
          </a:p>
          <a:p>
            <a:pPr algn="just"/>
            <a:endParaRPr lang="en-US" dirty="0"/>
          </a:p>
        </p:txBody>
      </p:sp>
    </p:spTree>
    <p:extLst>
      <p:ext uri="{BB962C8B-B14F-4D97-AF65-F5344CB8AC3E}">
        <p14:creationId xmlns:p14="http://schemas.microsoft.com/office/powerpoint/2010/main" val="1233469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Pivot</a:t>
            </a:r>
          </a:p>
        </p:txBody>
      </p:sp>
      <p:sp>
        <p:nvSpPr>
          <p:cNvPr id="3" name="Text Placeholder 2"/>
          <p:cNvSpPr>
            <a:spLocks noGrp="1"/>
          </p:cNvSpPr>
          <p:nvPr>
            <p:ph type="body" sz="quarter" idx="12"/>
          </p:nvPr>
        </p:nvSpPr>
        <p:spPr/>
        <p:txBody>
          <a:bodyPr>
            <a:normAutofit fontScale="92500"/>
          </a:bodyPr>
          <a:lstStyle/>
          <a:p>
            <a:r>
              <a:rPr lang="en-US" dirty="0" err="1"/>
              <a:t>Powerpivot</a:t>
            </a:r>
            <a:r>
              <a:rPr lang="en-US" dirty="0"/>
              <a:t> self – service business intelligence </a:t>
            </a:r>
          </a:p>
          <a:p>
            <a:r>
              <a:rPr lang="en-US" dirty="0"/>
              <a:t>There is no limitation for rows and columns</a:t>
            </a:r>
          </a:p>
          <a:p>
            <a:r>
              <a:rPr lang="en-US" dirty="0"/>
              <a:t>One can integrate data multiple source</a:t>
            </a:r>
          </a:p>
          <a:p>
            <a:r>
              <a:rPr lang="en-US" dirty="0"/>
              <a:t>Data in </a:t>
            </a:r>
            <a:r>
              <a:rPr lang="en-US" dirty="0" err="1"/>
              <a:t>powerpivot</a:t>
            </a:r>
            <a:r>
              <a:rPr lang="en-US" dirty="0"/>
              <a:t> fully available to rest of excel workbook</a:t>
            </a:r>
          </a:p>
          <a:p>
            <a:r>
              <a:rPr lang="en-US" dirty="0"/>
              <a:t>Power pivot also allow you to perform same function as of excel workbook but </a:t>
            </a:r>
            <a:r>
              <a:rPr lang="en-US" dirty="0" err="1"/>
              <a:t>powerpivot</a:t>
            </a:r>
            <a:r>
              <a:rPr lang="en-US" dirty="0"/>
              <a:t> is a combination of pivot table and complex function(DAX language)</a:t>
            </a:r>
          </a:p>
        </p:txBody>
      </p:sp>
    </p:spTree>
    <p:extLst>
      <p:ext uri="{BB962C8B-B14F-4D97-AF65-F5344CB8AC3E}">
        <p14:creationId xmlns:p14="http://schemas.microsoft.com/office/powerpoint/2010/main" val="1176217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Explore the New Data Model</a:t>
            </a:r>
          </a:p>
        </p:txBody>
      </p:sp>
      <p:sp>
        <p:nvSpPr>
          <p:cNvPr id="4" name="Text Placeholder 3"/>
          <p:cNvSpPr>
            <a:spLocks noGrp="1"/>
          </p:cNvSpPr>
          <p:nvPr>
            <p:ph type="body" sz="quarter" idx="12"/>
          </p:nvPr>
        </p:nvSpPr>
        <p:spPr/>
        <p:txBody>
          <a:bodyPr>
            <a:normAutofit lnSpcReduction="10000"/>
          </a:bodyPr>
          <a:lstStyle/>
          <a:p>
            <a:r>
              <a:rPr lang="en-US" dirty="0"/>
              <a:t>Data model–collection of tables and relationships</a:t>
            </a:r>
          </a:p>
          <a:p>
            <a:r>
              <a:rPr lang="en-US" dirty="0"/>
              <a:t>Relational data–data about person, place, or thing stored in multiple tables</a:t>
            </a:r>
          </a:p>
          <a:p>
            <a:r>
              <a:rPr lang="en-US" dirty="0"/>
              <a:t>Sources:</a:t>
            </a:r>
          </a:p>
          <a:p>
            <a:pPr lvl="1"/>
            <a:r>
              <a:rPr lang="en-US" dirty="0"/>
              <a:t>Access database</a:t>
            </a:r>
          </a:p>
          <a:p>
            <a:pPr lvl="1"/>
            <a:r>
              <a:rPr lang="en-US" dirty="0"/>
              <a:t>SQL Server</a:t>
            </a:r>
          </a:p>
          <a:p>
            <a:pPr lvl="1"/>
            <a:r>
              <a:rPr lang="en-US" dirty="0"/>
              <a:t>Text file</a:t>
            </a:r>
          </a:p>
          <a:p>
            <a:pPr lvl="1"/>
            <a:r>
              <a:rPr lang="en-US" dirty="0"/>
              <a:t>SharePoint list</a:t>
            </a:r>
          </a:p>
        </p:txBody>
      </p:sp>
    </p:spTree>
    <p:extLst>
      <p:ext uri="{BB962C8B-B14F-4D97-AF65-F5344CB8AC3E}">
        <p14:creationId xmlns:p14="http://schemas.microsoft.com/office/powerpoint/2010/main" val="450346724"/>
      </p:ext>
    </p:extLst>
  </p:cSld>
  <p:clrMapOvr>
    <a:masterClrMapping/>
  </p:clrMapOvr>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4E3B30"/>
      </a:dk2>
      <a:lt2>
        <a:srgbClr val="FBEEC9"/>
      </a:lt2>
      <a:accent1>
        <a:srgbClr val="B2600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20791</TotalTime>
  <Words>747</Words>
  <Application>Microsoft Office PowerPoint</Application>
  <PresentationFormat>On-screen Show (4:3)</PresentationFormat>
  <Paragraphs>149</Paragraphs>
  <Slides>33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Garamond</vt:lpstr>
      <vt:lpstr>Office Theme</vt:lpstr>
      <vt:lpstr>PowerPoint Presentation</vt:lpstr>
      <vt:lpstr>Objectives</vt:lpstr>
      <vt:lpstr>Objectives</vt:lpstr>
      <vt:lpstr>Understand the Basics of Dashboard Design</vt:lpstr>
      <vt:lpstr>Understand the Basics of Dashboard Design</vt:lpstr>
      <vt:lpstr>Understand the Basics of Dashboard Design</vt:lpstr>
      <vt:lpstr>What is Power Pivot &amp; why is it useful? </vt:lpstr>
      <vt:lpstr>Power Pivot</vt:lpstr>
      <vt:lpstr>Explore the New Data Model</vt:lpstr>
      <vt:lpstr>Explore the New Data Model</vt:lpstr>
      <vt:lpstr>Explore the New Data Model</vt:lpstr>
      <vt:lpstr>Create Advanced Data Models Using PowerPivot</vt:lpstr>
      <vt:lpstr>Create Advanced Data Models Using PowerPivot</vt:lpstr>
      <vt:lpstr>Create Advanced Data Models Using PowerPivot</vt:lpstr>
      <vt:lpstr>Create Advanced Data Models Using PowerPivot</vt:lpstr>
      <vt:lpstr>Create Advanced Data Models Using PowerPivot</vt:lpstr>
      <vt:lpstr>Create Advanced Data Models Using PowerPivot</vt:lpstr>
      <vt:lpstr>Create PivotTables and PivotCharts with PowerPivot</vt:lpstr>
      <vt:lpstr>Create PivotTables and PivotCharts with PowerPivot</vt:lpstr>
      <vt:lpstr>Create PivotTables and PivotCharts with PowerPivot</vt:lpstr>
      <vt:lpstr>Create PivotTables and PivotCharts with PowerPivot</vt:lpstr>
      <vt:lpstr>Create PivotTables and PivotCharts with PowerPivot</vt:lpstr>
      <vt:lpstr>Use Apps for Office for Data Visualizations</vt:lpstr>
      <vt:lpstr>Use Apps for Office for Data Visualizations</vt:lpstr>
      <vt:lpstr>Prepare a Dashboard for Production</vt:lpstr>
      <vt:lpstr>Prepare a Dashboard for Production</vt:lpstr>
      <vt:lpstr>Generate Visual Reports with Power View</vt:lpstr>
      <vt:lpstr>Generate Visual Reports with Power View</vt:lpstr>
      <vt:lpstr>Generate Visual Reports with Power View</vt:lpstr>
      <vt:lpstr>Generate Visual Reports with Power View</vt:lpstr>
      <vt:lpstr>Generate Visual Reports with Power View</vt:lpstr>
      <vt:lpstr>Generate Visual Reports with Power View</vt:lpstr>
      <vt:lpstr>Generate Visual Reports with Power 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Your Office</dc:creator>
  <cp:lastModifiedBy>Savleen Kaur</cp:lastModifiedBy>
  <cp:revision>501</cp:revision>
  <dcterms:created xsi:type="dcterms:W3CDTF">2009-09-02T17:31:05Z</dcterms:created>
  <dcterms:modified xsi:type="dcterms:W3CDTF">2020-10-22T10:24:55Z</dcterms:modified>
</cp:coreProperties>
</file>