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2" r:id="rId4"/>
  </p:sldMasterIdLst>
  <p:sldIdLst>
    <p:sldId id="266" r:id="rId5"/>
    <p:sldId id="309" r:id="rId6"/>
    <p:sldId id="310" r:id="rId7"/>
    <p:sldId id="314" r:id="rId8"/>
    <p:sldId id="311" r:id="rId9"/>
    <p:sldId id="315" r:id="rId10"/>
    <p:sldId id="316" r:id="rId11"/>
    <p:sldId id="312" r:id="rId12"/>
    <p:sldId id="313" r:id="rId13"/>
    <p:sldId id="317" r:id="rId14"/>
    <p:sldId id="318" r:id="rId15"/>
    <p:sldId id="319" r:id="rId16"/>
    <p:sldId id="320" r:id="rId17"/>
    <p:sldId id="321" r:id="rId18"/>
    <p:sldId id="323" r:id="rId19"/>
    <p:sldId id="324" r:id="rId20"/>
    <p:sldId id="325" r:id="rId21"/>
    <p:sldId id="326" r:id="rId22"/>
    <p:sldId id="32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nseerat Brar" initials="GB" lastIdx="1" clrIdx="0">
    <p:extLst>
      <p:ext uri="{19B8F6BF-5375-455C-9EA6-DF929625EA0E}">
        <p15:presenceInfo xmlns:p15="http://schemas.microsoft.com/office/powerpoint/2012/main" userId="7b09e6e8e6c71b3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4-18T12:40:50.069" idx="1">
    <p:pos x="6815" y="3456"/>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029852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9728052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3234427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513729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0400180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97669AF7-7BEB-44E4-9852-375E34362B5B}" type="datetime1">
              <a:rPr lang="en-US" smtClean="0"/>
              <a:t>4/18/2023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3624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D6E202-B606-4609-B914-27C9371A1F6D}" type="datetime1">
              <a:rPr lang="en-US" smtClean="0"/>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901181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4/18/2023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742443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4/18/2023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67341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4/18/2023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32358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4/18/2023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5984748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4/18/2023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37805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2D6E202-B606-4609-B914-27C9371A1F6D}" type="datetime1">
              <a:rPr lang="en-US" smtClean="0"/>
              <a:t>4/18/2023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40164441"/>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Lst>
  <p:hf sldNum="0" hdr="0" ftr="0" dt="0"/>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scialert.net/fulltext/?doi=rjit.2016.66.74#f1"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US" dirty="0"/>
              <a:t>Cloud Database</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endParaRPr lang="en-US" dirty="0"/>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0"/>
            <a:ext cx="6096000" cy="6857990"/>
          </a:xfrm>
          <a:prstGeom prst="rect">
            <a:avLst/>
          </a:prstGeom>
        </p:spPr>
      </p:pic>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D4250-35BB-F120-3A54-7AA05452F010}"/>
              </a:ext>
            </a:extLst>
          </p:cNvPr>
          <p:cNvSpPr>
            <a:spLocks noGrp="1"/>
          </p:cNvSpPr>
          <p:nvPr>
            <p:ph type="title"/>
          </p:nvPr>
        </p:nvSpPr>
        <p:spPr/>
        <p:txBody>
          <a:bodyPr/>
          <a:lstStyle/>
          <a:p>
            <a:r>
              <a:rPr lang="en-IN" dirty="0"/>
              <a:t>Cloud file storage and system</a:t>
            </a:r>
          </a:p>
        </p:txBody>
      </p:sp>
      <p:sp>
        <p:nvSpPr>
          <p:cNvPr id="3" name="Content Placeholder 2">
            <a:extLst>
              <a:ext uri="{FF2B5EF4-FFF2-40B4-BE49-F238E27FC236}">
                <a16:creationId xmlns:a16="http://schemas.microsoft.com/office/drawing/2014/main" id="{DCD7847D-182C-A972-2FFE-66F132780750}"/>
              </a:ext>
            </a:extLst>
          </p:cNvPr>
          <p:cNvSpPr>
            <a:spLocks noGrp="1"/>
          </p:cNvSpPr>
          <p:nvPr>
            <p:ph idx="1"/>
          </p:nvPr>
        </p:nvSpPr>
        <p:spPr/>
        <p:txBody>
          <a:bodyPr>
            <a:normAutofit fontScale="92500" lnSpcReduction="10000"/>
          </a:bodyPr>
          <a:lstStyle/>
          <a:p>
            <a:pPr algn="l"/>
            <a:r>
              <a:rPr lang="en-US" sz="2400" b="0" i="0" dirty="0">
                <a:solidFill>
                  <a:srgbClr val="232F3E"/>
                </a:solidFill>
                <a:effectLst/>
                <a:latin typeface="AmazonEmberBold"/>
              </a:rPr>
              <a:t>What is cloud file storage?</a:t>
            </a:r>
          </a:p>
          <a:p>
            <a:pPr lvl="1"/>
            <a:r>
              <a:rPr lang="en-US" sz="2000" b="0" i="0" dirty="0">
                <a:solidFill>
                  <a:srgbClr val="333333"/>
                </a:solidFill>
                <a:effectLst/>
                <a:latin typeface="AmazonEmber"/>
              </a:rPr>
              <a:t>Cloud file storage is a method for storing data in the cloud that provides servers and applications access to data through shared file systems. This compatibility makes cloud file storage ideal for workloads that rely on shared file systems and provides simple integration without code changes.</a:t>
            </a:r>
          </a:p>
          <a:p>
            <a:pPr algn="l"/>
            <a:r>
              <a:rPr lang="en-US" sz="2400" b="0" i="0" dirty="0">
                <a:solidFill>
                  <a:srgbClr val="232F3E"/>
                </a:solidFill>
                <a:effectLst/>
                <a:latin typeface="AmazonEmberBold"/>
              </a:rPr>
              <a:t>What is a cloud file system?</a:t>
            </a:r>
          </a:p>
          <a:p>
            <a:pPr lvl="1"/>
            <a:r>
              <a:rPr lang="en-US" sz="2000" b="0" i="0" dirty="0">
                <a:solidFill>
                  <a:srgbClr val="333333"/>
                </a:solidFill>
                <a:effectLst/>
                <a:latin typeface="AmazonEmber"/>
              </a:rPr>
              <a:t>A cloud file system is a hierarchical storage system in the cloud that provides shared access to file data. Users can create, delete, modify, read, and write files, as well as organize them logically in directory trees for intuitive access.</a:t>
            </a:r>
          </a:p>
          <a:p>
            <a:pPr algn="l"/>
            <a:r>
              <a:rPr lang="en-US" sz="2400" b="0" i="0" dirty="0">
                <a:solidFill>
                  <a:srgbClr val="232F3E"/>
                </a:solidFill>
                <a:effectLst/>
                <a:latin typeface="AmazonEmberBold"/>
              </a:rPr>
              <a:t>What is cloud file sharing?</a:t>
            </a:r>
          </a:p>
          <a:p>
            <a:pPr lvl="1"/>
            <a:r>
              <a:rPr lang="en-US" sz="2000" b="0" i="0" dirty="0">
                <a:solidFill>
                  <a:srgbClr val="333333"/>
                </a:solidFill>
                <a:effectLst/>
                <a:latin typeface="AmazonEmber"/>
              </a:rPr>
              <a:t>Cloud file sharing is a service that provides simultaneous access for multiple users to a common set of files stored in the cloud. Security for online file storage is managed with user and group permissions so that administrators can control access to the shared file data.</a:t>
            </a:r>
          </a:p>
        </p:txBody>
      </p:sp>
    </p:spTree>
    <p:extLst>
      <p:ext uri="{BB962C8B-B14F-4D97-AF65-F5344CB8AC3E}">
        <p14:creationId xmlns:p14="http://schemas.microsoft.com/office/powerpoint/2010/main" val="2736430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FF38A-059D-5876-4053-79266DB7F25A}"/>
              </a:ext>
            </a:extLst>
          </p:cNvPr>
          <p:cNvSpPr>
            <a:spLocks noGrp="1"/>
          </p:cNvSpPr>
          <p:nvPr>
            <p:ph type="title"/>
          </p:nvPr>
        </p:nvSpPr>
        <p:spPr/>
        <p:txBody>
          <a:bodyPr/>
          <a:lstStyle/>
          <a:p>
            <a:r>
              <a:rPr lang="en-IN" dirty="0"/>
              <a:t>What to expect from cloud storage</a:t>
            </a:r>
          </a:p>
        </p:txBody>
      </p:sp>
      <p:sp>
        <p:nvSpPr>
          <p:cNvPr id="3" name="Content Placeholder 2">
            <a:extLst>
              <a:ext uri="{FF2B5EF4-FFF2-40B4-BE49-F238E27FC236}">
                <a16:creationId xmlns:a16="http://schemas.microsoft.com/office/drawing/2014/main" id="{819728F4-021E-638C-B357-F740B35E3445}"/>
              </a:ext>
            </a:extLst>
          </p:cNvPr>
          <p:cNvSpPr>
            <a:spLocks noGrp="1"/>
          </p:cNvSpPr>
          <p:nvPr>
            <p:ph idx="1"/>
          </p:nvPr>
        </p:nvSpPr>
        <p:spPr/>
        <p:txBody>
          <a:bodyPr>
            <a:normAutofit lnSpcReduction="10000"/>
          </a:bodyPr>
          <a:lstStyle/>
          <a:p>
            <a:pPr algn="l"/>
            <a:r>
              <a:rPr lang="en-US" b="0" i="0" dirty="0">
                <a:solidFill>
                  <a:srgbClr val="333333"/>
                </a:solidFill>
                <a:effectLst/>
                <a:latin typeface="AmazonEmber"/>
              </a:rPr>
              <a:t>An ideal file-based data storage solution in the cloud must deliver the right performance and capacity for today, while also being capable of scaling as business needs change. The solution should include the following features:</a:t>
            </a:r>
          </a:p>
          <a:p>
            <a:pPr algn="l">
              <a:buFont typeface="Arial" panose="020B0604020202020204" pitchFamily="34" charset="0"/>
              <a:buChar char="•"/>
            </a:pPr>
            <a:r>
              <a:rPr lang="en-US" b="0" i="0" dirty="0">
                <a:solidFill>
                  <a:srgbClr val="333333"/>
                </a:solidFill>
                <a:effectLst/>
                <a:latin typeface="AmazonEmberBold"/>
              </a:rPr>
              <a:t>Fully managed:</a:t>
            </a:r>
            <a:r>
              <a:rPr lang="en-US" b="0" i="0" dirty="0">
                <a:solidFill>
                  <a:srgbClr val="333333"/>
                </a:solidFill>
                <a:effectLst/>
                <a:latin typeface="AmazonEmber"/>
              </a:rPr>
              <a:t> Provides a fully managed file system that can be launched in minutes with no physical hardware required or ongoing software maintenance</a:t>
            </a:r>
          </a:p>
          <a:p>
            <a:pPr algn="l">
              <a:buFont typeface="Arial" panose="020B0604020202020204" pitchFamily="34" charset="0"/>
              <a:buChar char="•"/>
            </a:pPr>
            <a:r>
              <a:rPr lang="en-US" b="0" i="0" dirty="0">
                <a:solidFill>
                  <a:srgbClr val="333333"/>
                </a:solidFill>
                <a:effectLst/>
                <a:latin typeface="AmazonEmberBold"/>
              </a:rPr>
              <a:t>Performance:</a:t>
            </a:r>
            <a:r>
              <a:rPr lang="en-US" b="0" i="0" dirty="0">
                <a:solidFill>
                  <a:srgbClr val="333333"/>
                </a:solidFill>
                <a:effectLst/>
                <a:latin typeface="AmazonEmber"/>
              </a:rPr>
              <a:t> Provides consistent throughput, scalable storage space, and low-latency performance</a:t>
            </a:r>
          </a:p>
          <a:p>
            <a:pPr algn="l">
              <a:buFont typeface="Arial" panose="020B0604020202020204" pitchFamily="34" charset="0"/>
              <a:buChar char="•"/>
            </a:pPr>
            <a:r>
              <a:rPr lang="en-US" b="0" i="0" dirty="0">
                <a:solidFill>
                  <a:srgbClr val="333333"/>
                </a:solidFill>
                <a:effectLst/>
                <a:latin typeface="AmazonEmberBold"/>
              </a:rPr>
              <a:t>Compatibility:</a:t>
            </a:r>
            <a:r>
              <a:rPr lang="en-US" b="0" i="0" dirty="0">
                <a:solidFill>
                  <a:srgbClr val="333333"/>
                </a:solidFill>
                <a:effectLst/>
                <a:latin typeface="AmazonEmber"/>
              </a:rPr>
              <a:t> Integrates seamlessly with existing applications with no new code to write</a:t>
            </a:r>
          </a:p>
          <a:p>
            <a:pPr algn="l">
              <a:buFont typeface="Arial" panose="020B0604020202020204" pitchFamily="34" charset="0"/>
              <a:buChar char="•"/>
            </a:pPr>
            <a:r>
              <a:rPr lang="en-US" b="0" i="0" dirty="0">
                <a:solidFill>
                  <a:srgbClr val="333333"/>
                </a:solidFill>
                <a:effectLst/>
                <a:latin typeface="AmazonEmberBold"/>
              </a:rPr>
              <a:t>Security:</a:t>
            </a:r>
            <a:r>
              <a:rPr lang="en-US" b="0" i="0" dirty="0">
                <a:solidFill>
                  <a:srgbClr val="333333"/>
                </a:solidFill>
                <a:effectLst/>
                <a:latin typeface="AmazonEmber"/>
              </a:rPr>
              <a:t> Provides network security and access control permissions for sensitive data protection</a:t>
            </a:r>
          </a:p>
          <a:p>
            <a:pPr algn="l">
              <a:buFont typeface="Arial" panose="020B0604020202020204" pitchFamily="34" charset="0"/>
              <a:buChar char="•"/>
            </a:pPr>
            <a:r>
              <a:rPr lang="en-US" b="0" i="0" dirty="0">
                <a:solidFill>
                  <a:srgbClr val="333333"/>
                </a:solidFill>
                <a:effectLst/>
                <a:latin typeface="AmazonEmberBold"/>
              </a:rPr>
              <a:t>Availability:</a:t>
            </a:r>
            <a:r>
              <a:rPr lang="en-US" b="0" i="0" dirty="0">
                <a:solidFill>
                  <a:srgbClr val="333333"/>
                </a:solidFill>
                <a:effectLst/>
                <a:latin typeface="AmazonEmber"/>
              </a:rPr>
              <a:t> Redundancy across multiple sites and always accessible when needed</a:t>
            </a:r>
          </a:p>
          <a:p>
            <a:pPr algn="l">
              <a:buFont typeface="Arial" panose="020B0604020202020204" pitchFamily="34" charset="0"/>
              <a:buChar char="•"/>
            </a:pPr>
            <a:r>
              <a:rPr lang="en-US" b="0" i="0" dirty="0">
                <a:solidFill>
                  <a:srgbClr val="333333"/>
                </a:solidFill>
                <a:effectLst/>
                <a:latin typeface="AmazonEmberBold"/>
              </a:rPr>
              <a:t>Affordability:</a:t>
            </a:r>
            <a:r>
              <a:rPr lang="en-US" b="0" i="0" dirty="0">
                <a:solidFill>
                  <a:srgbClr val="333333"/>
                </a:solidFill>
                <a:effectLst/>
                <a:latin typeface="AmazonEmber"/>
              </a:rPr>
              <a:t> Pay only for capacity used with no upfront provisioning costs or licensing fees</a:t>
            </a:r>
          </a:p>
          <a:p>
            <a:endParaRPr lang="en-IN" dirty="0"/>
          </a:p>
        </p:txBody>
      </p:sp>
    </p:spTree>
    <p:extLst>
      <p:ext uri="{BB962C8B-B14F-4D97-AF65-F5344CB8AC3E}">
        <p14:creationId xmlns:p14="http://schemas.microsoft.com/office/powerpoint/2010/main" val="1364551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C2DEF-02F5-8274-1719-D268B222D706}"/>
              </a:ext>
            </a:extLst>
          </p:cNvPr>
          <p:cNvSpPr>
            <a:spLocks noGrp="1"/>
          </p:cNvSpPr>
          <p:nvPr>
            <p:ph type="title"/>
          </p:nvPr>
        </p:nvSpPr>
        <p:spPr/>
        <p:txBody>
          <a:bodyPr/>
          <a:lstStyle/>
          <a:p>
            <a:r>
              <a:rPr lang="en-IN" dirty="0"/>
              <a:t>Types of cloud storage</a:t>
            </a:r>
          </a:p>
        </p:txBody>
      </p:sp>
      <p:sp>
        <p:nvSpPr>
          <p:cNvPr id="3" name="Content Placeholder 2">
            <a:extLst>
              <a:ext uri="{FF2B5EF4-FFF2-40B4-BE49-F238E27FC236}">
                <a16:creationId xmlns:a16="http://schemas.microsoft.com/office/drawing/2014/main" id="{7A786862-BED0-6A37-0EBF-252B3DBAC628}"/>
              </a:ext>
            </a:extLst>
          </p:cNvPr>
          <p:cNvSpPr>
            <a:spLocks noGrp="1"/>
          </p:cNvSpPr>
          <p:nvPr>
            <p:ph idx="1"/>
          </p:nvPr>
        </p:nvSpPr>
        <p:spPr/>
        <p:txBody>
          <a:bodyPr>
            <a:normAutofit/>
          </a:bodyPr>
          <a:lstStyle/>
          <a:p>
            <a:pPr algn="l"/>
            <a:r>
              <a:rPr lang="en-US" b="1" i="0" dirty="0">
                <a:solidFill>
                  <a:srgbClr val="333333"/>
                </a:solidFill>
                <a:effectLst/>
                <a:latin typeface="AmazonEmber"/>
              </a:rPr>
              <a:t>File storage</a:t>
            </a:r>
          </a:p>
          <a:p>
            <a:pPr lvl="1"/>
            <a:r>
              <a:rPr lang="en-US" b="0" i="0" dirty="0">
                <a:effectLst/>
                <a:latin typeface="AmazonEmber"/>
              </a:rPr>
              <a:t>Many applications need to access shared files and require a file system. This type of storage is often supported with a network-attached storage (NAS) server. File storage solutions like Amazon EFS and Amazon </a:t>
            </a:r>
            <a:r>
              <a:rPr lang="en-US" b="0" i="0" dirty="0" err="1">
                <a:effectLst/>
                <a:latin typeface="AmazonEmber"/>
              </a:rPr>
              <a:t>FSx</a:t>
            </a:r>
            <a:r>
              <a:rPr lang="en-US" b="0" i="0" dirty="0">
                <a:effectLst/>
                <a:latin typeface="AmazonEmber"/>
              </a:rPr>
              <a:t> are for use cases like content repositories, development environments, machine learning, data science, media stores, and user home directories. Amazon </a:t>
            </a:r>
            <a:r>
              <a:rPr lang="en-US" b="0" i="0" dirty="0" err="1">
                <a:effectLst/>
                <a:latin typeface="AmazonEmber"/>
              </a:rPr>
              <a:t>FSx</a:t>
            </a:r>
            <a:r>
              <a:rPr lang="en-US" b="0" i="0" dirty="0">
                <a:effectLst/>
                <a:latin typeface="AmazonEmber"/>
              </a:rPr>
              <a:t> for </a:t>
            </a:r>
            <a:r>
              <a:rPr lang="en-US" b="0" i="0" dirty="0" err="1">
                <a:effectLst/>
                <a:latin typeface="AmazonEmber"/>
              </a:rPr>
              <a:t>Lustre</a:t>
            </a:r>
            <a:r>
              <a:rPr lang="en-US" b="0" i="0" dirty="0">
                <a:effectLst/>
                <a:latin typeface="AmazonEmber"/>
              </a:rPr>
              <a:t> is ideal for high-performance computing.</a:t>
            </a:r>
          </a:p>
          <a:p>
            <a:pPr algn="l"/>
            <a:r>
              <a:rPr lang="en-US" b="1" i="0" dirty="0">
                <a:solidFill>
                  <a:srgbClr val="333333"/>
                </a:solidFill>
                <a:effectLst/>
                <a:latin typeface="AmazonEmber"/>
              </a:rPr>
              <a:t>Block storage</a:t>
            </a:r>
          </a:p>
          <a:p>
            <a:pPr lvl="1"/>
            <a:r>
              <a:rPr lang="en-US" b="0" i="0" dirty="0">
                <a:effectLst/>
                <a:latin typeface="AmazonEmber"/>
              </a:rPr>
              <a:t>Other enterprise applications like databases or enterprise resource planning (ERP) systems often require dedicated, low-latency storage for each host. This is similar to direct-attached storage (DAS) or a storage area network (SAN). Block-based cloud storage solutions like Amazon Elastic Block Store (Amazon EBS) are provisioned with each virtual server and offer the millisecond latency required for high-performance workloads.</a:t>
            </a:r>
          </a:p>
          <a:p>
            <a:endParaRPr lang="en-IN" dirty="0"/>
          </a:p>
        </p:txBody>
      </p:sp>
    </p:spTree>
    <p:extLst>
      <p:ext uri="{BB962C8B-B14F-4D97-AF65-F5344CB8AC3E}">
        <p14:creationId xmlns:p14="http://schemas.microsoft.com/office/powerpoint/2010/main" val="285550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C2DEF-02F5-8274-1719-D268B222D706}"/>
              </a:ext>
            </a:extLst>
          </p:cNvPr>
          <p:cNvSpPr>
            <a:spLocks noGrp="1"/>
          </p:cNvSpPr>
          <p:nvPr>
            <p:ph type="title"/>
          </p:nvPr>
        </p:nvSpPr>
        <p:spPr/>
        <p:txBody>
          <a:bodyPr/>
          <a:lstStyle/>
          <a:p>
            <a:r>
              <a:rPr lang="en-IN" dirty="0"/>
              <a:t>Types of cloud storage</a:t>
            </a:r>
          </a:p>
        </p:txBody>
      </p:sp>
      <p:sp>
        <p:nvSpPr>
          <p:cNvPr id="3" name="Content Placeholder 2">
            <a:extLst>
              <a:ext uri="{FF2B5EF4-FFF2-40B4-BE49-F238E27FC236}">
                <a16:creationId xmlns:a16="http://schemas.microsoft.com/office/drawing/2014/main" id="{7A786862-BED0-6A37-0EBF-252B3DBAC628}"/>
              </a:ext>
            </a:extLst>
          </p:cNvPr>
          <p:cNvSpPr>
            <a:spLocks noGrp="1"/>
          </p:cNvSpPr>
          <p:nvPr>
            <p:ph idx="1"/>
          </p:nvPr>
        </p:nvSpPr>
        <p:spPr/>
        <p:txBody>
          <a:bodyPr>
            <a:normAutofit/>
          </a:bodyPr>
          <a:lstStyle/>
          <a:p>
            <a:pPr algn="l"/>
            <a:r>
              <a:rPr lang="en-US" b="1" i="0" dirty="0">
                <a:solidFill>
                  <a:srgbClr val="333333"/>
                </a:solidFill>
                <a:effectLst/>
                <a:latin typeface="AmazonEmber"/>
              </a:rPr>
              <a:t>Object storage</a:t>
            </a:r>
          </a:p>
          <a:p>
            <a:pPr lvl="1"/>
            <a:r>
              <a:rPr lang="en-US" b="0" i="0" dirty="0">
                <a:effectLst/>
                <a:latin typeface="AmazonEmber"/>
              </a:rPr>
              <a:t>Applications developed in the cloud often take advantage of object storage's vast scalability and metadata characteristics. Object storage solutions like Amazon Simple Storage Service (Amazon S3) are ideal for building modern applications from scratch that require scale and flexibility, and can also be used to import existing data stores for analytics, backup, or archive. Object storage is built for the internet and comprises buckets and objects. A bucket is a container for objects. An object is a file and any metadata that describes that file. Costs can be lower with object storage because of the scale; it delivers faster retrieval times without folder hierarchy; and its metadata classification allows for greater data analytics.</a:t>
            </a:r>
          </a:p>
        </p:txBody>
      </p:sp>
    </p:spTree>
    <p:extLst>
      <p:ext uri="{BB962C8B-B14F-4D97-AF65-F5344CB8AC3E}">
        <p14:creationId xmlns:p14="http://schemas.microsoft.com/office/powerpoint/2010/main" val="419602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B3E19-D60D-1FA3-20FA-A1F187420A78}"/>
              </a:ext>
            </a:extLst>
          </p:cNvPr>
          <p:cNvSpPr>
            <a:spLocks noGrp="1"/>
          </p:cNvSpPr>
          <p:nvPr>
            <p:ph type="title"/>
          </p:nvPr>
        </p:nvSpPr>
        <p:spPr/>
        <p:txBody>
          <a:bodyPr/>
          <a:lstStyle/>
          <a:p>
            <a:r>
              <a:rPr lang="en-IN" dirty="0"/>
              <a:t>Google file systems</a:t>
            </a:r>
          </a:p>
        </p:txBody>
      </p:sp>
      <p:sp>
        <p:nvSpPr>
          <p:cNvPr id="3" name="Content Placeholder 2">
            <a:extLst>
              <a:ext uri="{FF2B5EF4-FFF2-40B4-BE49-F238E27FC236}">
                <a16:creationId xmlns:a16="http://schemas.microsoft.com/office/drawing/2014/main" id="{2AAC9B0C-8B78-747B-821F-EB51646E265B}"/>
              </a:ext>
            </a:extLst>
          </p:cNvPr>
          <p:cNvSpPr>
            <a:spLocks noGrp="1"/>
          </p:cNvSpPr>
          <p:nvPr>
            <p:ph idx="1"/>
          </p:nvPr>
        </p:nvSpPr>
        <p:spPr>
          <a:xfrm>
            <a:off x="1069848" y="1713297"/>
            <a:ext cx="10058400" cy="4458903"/>
          </a:xfrm>
        </p:spPr>
        <p:txBody>
          <a:bodyPr>
            <a:normAutofit fontScale="92500" lnSpcReduction="10000"/>
          </a:bodyPr>
          <a:lstStyle/>
          <a:p>
            <a:r>
              <a:rPr lang="en-US" b="0" i="0" dirty="0">
                <a:solidFill>
                  <a:srgbClr val="222222"/>
                </a:solidFill>
                <a:effectLst/>
                <a:latin typeface="open sans" panose="020B0606030504020204" pitchFamily="34" charset="0"/>
              </a:rPr>
              <a:t>The GFS is composed of clusters. A cluster is a set of networked computers. </a:t>
            </a:r>
            <a:r>
              <a:rPr lang="en-US" b="0" i="0" u="none" strike="noStrike" dirty="0">
                <a:solidFill>
                  <a:srgbClr val="0880E8"/>
                </a:solidFill>
                <a:effectLst/>
                <a:latin typeface="open sans" panose="020B0606030504020204" pitchFamily="34" charset="0"/>
                <a:hlinkClick r:id="rId2"/>
              </a:rPr>
              <a:t>Figure 1</a:t>
            </a:r>
            <a:r>
              <a:rPr lang="en-US" b="0" i="0" dirty="0">
                <a:solidFill>
                  <a:srgbClr val="222222"/>
                </a:solidFill>
                <a:effectLst/>
                <a:latin typeface="open sans" panose="020B0606030504020204" pitchFamily="34" charset="0"/>
              </a:rPr>
              <a:t> shows that, GFS clusters contain three types of interdependent entities which are: Client, master and chunk server. </a:t>
            </a:r>
          </a:p>
          <a:p>
            <a:r>
              <a:rPr lang="en-US" b="0" i="0" dirty="0">
                <a:solidFill>
                  <a:srgbClr val="222222"/>
                </a:solidFill>
                <a:effectLst/>
                <a:latin typeface="open sans" panose="020B0606030504020204" pitchFamily="34" charset="0"/>
              </a:rPr>
              <a:t>Clients could be: Computers or applications manipulating existing files or creating new files on the system. The master server is the orchestrator or manager of the cluster system that maintain the operation log. </a:t>
            </a:r>
          </a:p>
          <a:p>
            <a:r>
              <a:rPr lang="en-US" b="0" i="0" dirty="0">
                <a:solidFill>
                  <a:srgbClr val="222222"/>
                </a:solidFill>
                <a:effectLst/>
                <a:latin typeface="open sans" panose="020B0606030504020204" pitchFamily="34" charset="0"/>
              </a:rPr>
              <a:t>Operation log keeps track of the activities made by the master itself which helps reducing the service interruptions to a minimum level. </a:t>
            </a:r>
          </a:p>
          <a:p>
            <a:r>
              <a:rPr lang="en-US" b="0" i="0" dirty="0">
                <a:solidFill>
                  <a:srgbClr val="222222"/>
                </a:solidFill>
                <a:effectLst/>
                <a:latin typeface="open sans" panose="020B0606030504020204" pitchFamily="34" charset="0"/>
              </a:rPr>
              <a:t>At startup, master server retrieves information about contents and inventories from chunk servers. Then after, the master server keeps tracks of the location of the chunks with the cluster. </a:t>
            </a:r>
          </a:p>
          <a:p>
            <a:r>
              <a:rPr lang="en-US" b="0" i="0" dirty="0">
                <a:solidFill>
                  <a:srgbClr val="222222"/>
                </a:solidFill>
                <a:effectLst/>
                <a:latin typeface="open sans" panose="020B0606030504020204" pitchFamily="34" charset="0"/>
              </a:rPr>
              <a:t>The GFS architecture keeps the messages that the master server sends and receives very small. The master server itself doesn’t handle file data at all, this is done by chunk servers. Chunk servers are the core engine of the GFS. They store file chunks of 64 MB size. Chunk servers coordinate with the master server and send requested chunks to clients directly.</a:t>
            </a:r>
            <a:endParaRPr lang="en-IN" dirty="0"/>
          </a:p>
        </p:txBody>
      </p:sp>
    </p:spTree>
    <p:extLst>
      <p:ext uri="{BB962C8B-B14F-4D97-AF65-F5344CB8AC3E}">
        <p14:creationId xmlns:p14="http://schemas.microsoft.com/office/powerpoint/2010/main" val="4293676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DA841-70DD-99D8-5D75-399114A29D76}"/>
              </a:ext>
            </a:extLst>
          </p:cNvPr>
          <p:cNvSpPr>
            <a:spLocks noGrp="1"/>
          </p:cNvSpPr>
          <p:nvPr>
            <p:ph type="title"/>
          </p:nvPr>
        </p:nvSpPr>
        <p:spPr/>
        <p:txBody>
          <a:bodyPr/>
          <a:lstStyle/>
          <a:p>
            <a:pPr algn="ctr"/>
            <a:r>
              <a:rPr lang="en-IN" dirty="0"/>
              <a:t>GFS architecture</a:t>
            </a:r>
          </a:p>
        </p:txBody>
      </p:sp>
      <p:sp>
        <p:nvSpPr>
          <p:cNvPr id="3" name="Content Placeholder 2">
            <a:extLst>
              <a:ext uri="{FF2B5EF4-FFF2-40B4-BE49-F238E27FC236}">
                <a16:creationId xmlns:a16="http://schemas.microsoft.com/office/drawing/2014/main" id="{082A3B96-F85D-15D5-9B7E-FEE981286F0A}"/>
              </a:ext>
            </a:extLst>
          </p:cNvPr>
          <p:cNvSpPr>
            <a:spLocks noGrp="1"/>
          </p:cNvSpPr>
          <p:nvPr>
            <p:ph idx="1"/>
          </p:nvPr>
        </p:nvSpPr>
        <p:spPr/>
        <p:txBody>
          <a:bodyPr/>
          <a:lstStyle/>
          <a:p>
            <a:endParaRPr lang="en-IN" dirty="0"/>
          </a:p>
        </p:txBody>
      </p:sp>
      <p:pic>
        <p:nvPicPr>
          <p:cNvPr id="3074" name="Picture 2" descr="Google File System - GeeksforGeeks">
            <a:extLst>
              <a:ext uri="{FF2B5EF4-FFF2-40B4-BE49-F238E27FC236}">
                <a16:creationId xmlns:a16="http://schemas.microsoft.com/office/drawing/2014/main" id="{1234C117-8F68-148E-D56C-6A55C222DC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737" y="1900308"/>
            <a:ext cx="9534525"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3444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F04A9-741B-4258-2435-537649CC72F2}"/>
              </a:ext>
            </a:extLst>
          </p:cNvPr>
          <p:cNvSpPr>
            <a:spLocks noGrp="1"/>
          </p:cNvSpPr>
          <p:nvPr>
            <p:ph type="title"/>
          </p:nvPr>
        </p:nvSpPr>
        <p:spPr/>
        <p:txBody>
          <a:bodyPr/>
          <a:lstStyle/>
          <a:p>
            <a:r>
              <a:rPr lang="en-IN" dirty="0"/>
              <a:t>Hadoop file system</a:t>
            </a:r>
          </a:p>
        </p:txBody>
      </p:sp>
      <p:sp>
        <p:nvSpPr>
          <p:cNvPr id="3" name="Content Placeholder 2">
            <a:extLst>
              <a:ext uri="{FF2B5EF4-FFF2-40B4-BE49-F238E27FC236}">
                <a16:creationId xmlns:a16="http://schemas.microsoft.com/office/drawing/2014/main" id="{4C6EC2E2-D90C-0B5F-CD91-BFB9B1D6659F}"/>
              </a:ext>
            </a:extLst>
          </p:cNvPr>
          <p:cNvSpPr>
            <a:spLocks noGrp="1"/>
          </p:cNvSpPr>
          <p:nvPr>
            <p:ph idx="1"/>
          </p:nvPr>
        </p:nvSpPr>
        <p:spPr/>
        <p:txBody>
          <a:bodyPr>
            <a:normAutofit/>
          </a:bodyPr>
          <a:lstStyle/>
          <a:p>
            <a:pPr algn="just"/>
            <a:r>
              <a:rPr lang="en-US" b="0" i="0" dirty="0">
                <a:solidFill>
                  <a:srgbClr val="000000"/>
                </a:solidFill>
                <a:effectLst/>
                <a:latin typeface="Nunito" pitchFamily="2" charset="0"/>
              </a:rPr>
              <a:t>HDFS follows the master-slave architecture and it has the following elements.</a:t>
            </a:r>
          </a:p>
          <a:p>
            <a:pPr algn="l"/>
            <a:r>
              <a:rPr lang="en-US" b="0" i="0" dirty="0" err="1">
                <a:effectLst/>
                <a:latin typeface="Heebo" pitchFamily="2" charset="-79"/>
                <a:cs typeface="Heebo" pitchFamily="2" charset="-79"/>
              </a:rPr>
              <a:t>Namenode</a:t>
            </a:r>
            <a:endParaRPr lang="en-US" b="0" i="0" dirty="0">
              <a:effectLst/>
              <a:latin typeface="Heebo" pitchFamily="2" charset="-79"/>
              <a:cs typeface="Heebo" pitchFamily="2" charset="-79"/>
            </a:endParaRPr>
          </a:p>
          <a:p>
            <a:pPr lvl="1" algn="just"/>
            <a:r>
              <a:rPr lang="en-US" b="0" i="0" dirty="0">
                <a:solidFill>
                  <a:srgbClr val="000000"/>
                </a:solidFill>
                <a:effectLst/>
                <a:latin typeface="Nunito" pitchFamily="2" charset="0"/>
              </a:rPr>
              <a:t>The </a:t>
            </a:r>
            <a:r>
              <a:rPr lang="en-US" b="0" i="0" dirty="0" err="1">
                <a:solidFill>
                  <a:srgbClr val="000000"/>
                </a:solidFill>
                <a:effectLst/>
                <a:latin typeface="Nunito" pitchFamily="2" charset="0"/>
              </a:rPr>
              <a:t>namenode</a:t>
            </a:r>
            <a:r>
              <a:rPr lang="en-US" b="0" i="0" dirty="0">
                <a:solidFill>
                  <a:srgbClr val="000000"/>
                </a:solidFill>
                <a:effectLst/>
                <a:latin typeface="Nunito" pitchFamily="2" charset="0"/>
              </a:rPr>
              <a:t> is the commodity hardware that contains the GNU/Linux operating system and the </a:t>
            </a:r>
            <a:r>
              <a:rPr lang="en-US" b="0" i="0" dirty="0" err="1">
                <a:solidFill>
                  <a:srgbClr val="000000"/>
                </a:solidFill>
                <a:effectLst/>
                <a:latin typeface="Nunito" pitchFamily="2" charset="0"/>
              </a:rPr>
              <a:t>namenode</a:t>
            </a:r>
            <a:r>
              <a:rPr lang="en-US" b="0" i="0" dirty="0">
                <a:solidFill>
                  <a:srgbClr val="000000"/>
                </a:solidFill>
                <a:effectLst/>
                <a:latin typeface="Nunito" pitchFamily="2" charset="0"/>
              </a:rPr>
              <a:t> software. It is a software that can be run on commodity hardware. The system having the </a:t>
            </a:r>
            <a:r>
              <a:rPr lang="en-US" b="0" i="0" dirty="0" err="1">
                <a:solidFill>
                  <a:srgbClr val="000000"/>
                </a:solidFill>
                <a:effectLst/>
                <a:latin typeface="Nunito" pitchFamily="2" charset="0"/>
              </a:rPr>
              <a:t>namenode</a:t>
            </a:r>
            <a:r>
              <a:rPr lang="en-US" b="0" i="0" dirty="0">
                <a:solidFill>
                  <a:srgbClr val="000000"/>
                </a:solidFill>
                <a:effectLst/>
                <a:latin typeface="Nunito" pitchFamily="2" charset="0"/>
              </a:rPr>
              <a:t> acts as the master server and it does the following tasks −</a:t>
            </a:r>
          </a:p>
          <a:p>
            <a:pPr lvl="1" algn="just">
              <a:buFont typeface="Arial" panose="020B0604020202020204" pitchFamily="34" charset="0"/>
              <a:buChar char="•"/>
            </a:pPr>
            <a:r>
              <a:rPr lang="en-US" b="0" i="0" dirty="0">
                <a:solidFill>
                  <a:srgbClr val="000000"/>
                </a:solidFill>
                <a:effectLst/>
                <a:latin typeface="Nunito" pitchFamily="2" charset="0"/>
              </a:rPr>
              <a:t>Manages the file system namespace.</a:t>
            </a:r>
          </a:p>
          <a:p>
            <a:pPr lvl="1" algn="just">
              <a:buFont typeface="Arial" panose="020B0604020202020204" pitchFamily="34" charset="0"/>
              <a:buChar char="•"/>
            </a:pPr>
            <a:r>
              <a:rPr lang="en-US" b="0" i="0" dirty="0">
                <a:solidFill>
                  <a:srgbClr val="000000"/>
                </a:solidFill>
                <a:effectLst/>
                <a:latin typeface="Nunito" pitchFamily="2" charset="0"/>
              </a:rPr>
              <a:t>Regulates client’s access to files.</a:t>
            </a:r>
          </a:p>
          <a:p>
            <a:pPr lvl="1" algn="just">
              <a:buFont typeface="Arial" panose="020B0604020202020204" pitchFamily="34" charset="0"/>
              <a:buChar char="•"/>
            </a:pPr>
            <a:r>
              <a:rPr lang="en-US" b="0" i="0" dirty="0">
                <a:solidFill>
                  <a:srgbClr val="000000"/>
                </a:solidFill>
                <a:effectLst/>
                <a:latin typeface="Nunito" pitchFamily="2" charset="0"/>
              </a:rPr>
              <a:t>It also executes file system operations such as renaming, closing, and opening files and directories.</a:t>
            </a:r>
          </a:p>
          <a:p>
            <a:endParaRPr lang="en-IN" dirty="0"/>
          </a:p>
        </p:txBody>
      </p:sp>
    </p:spTree>
    <p:extLst>
      <p:ext uri="{BB962C8B-B14F-4D97-AF65-F5344CB8AC3E}">
        <p14:creationId xmlns:p14="http://schemas.microsoft.com/office/powerpoint/2010/main" val="1890879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F04A9-741B-4258-2435-537649CC72F2}"/>
              </a:ext>
            </a:extLst>
          </p:cNvPr>
          <p:cNvSpPr>
            <a:spLocks noGrp="1"/>
          </p:cNvSpPr>
          <p:nvPr>
            <p:ph type="title"/>
          </p:nvPr>
        </p:nvSpPr>
        <p:spPr/>
        <p:txBody>
          <a:bodyPr/>
          <a:lstStyle/>
          <a:p>
            <a:r>
              <a:rPr lang="en-IN" dirty="0"/>
              <a:t>Hadoop file system</a:t>
            </a:r>
          </a:p>
        </p:txBody>
      </p:sp>
      <p:sp>
        <p:nvSpPr>
          <p:cNvPr id="3" name="Content Placeholder 2">
            <a:extLst>
              <a:ext uri="{FF2B5EF4-FFF2-40B4-BE49-F238E27FC236}">
                <a16:creationId xmlns:a16="http://schemas.microsoft.com/office/drawing/2014/main" id="{4C6EC2E2-D90C-0B5F-CD91-BFB9B1D6659F}"/>
              </a:ext>
            </a:extLst>
          </p:cNvPr>
          <p:cNvSpPr>
            <a:spLocks noGrp="1"/>
          </p:cNvSpPr>
          <p:nvPr>
            <p:ph idx="1"/>
          </p:nvPr>
        </p:nvSpPr>
        <p:spPr/>
        <p:txBody>
          <a:bodyPr>
            <a:normAutofit/>
          </a:bodyPr>
          <a:lstStyle/>
          <a:p>
            <a:pPr algn="l"/>
            <a:r>
              <a:rPr lang="en-US" b="0" i="0" dirty="0" err="1">
                <a:effectLst/>
                <a:latin typeface="Heebo" pitchFamily="2" charset="-79"/>
                <a:cs typeface="Heebo" pitchFamily="2" charset="-79"/>
              </a:rPr>
              <a:t>Datanode</a:t>
            </a:r>
            <a:endParaRPr lang="en-US" b="0" i="0" dirty="0">
              <a:effectLst/>
              <a:latin typeface="Heebo" pitchFamily="2" charset="-79"/>
              <a:cs typeface="Heebo" pitchFamily="2" charset="-79"/>
            </a:endParaRPr>
          </a:p>
          <a:p>
            <a:pPr lvl="1" algn="just"/>
            <a:r>
              <a:rPr lang="en-US" b="0" i="0" dirty="0">
                <a:solidFill>
                  <a:srgbClr val="000000"/>
                </a:solidFill>
                <a:effectLst/>
                <a:latin typeface="Nunito" pitchFamily="2" charset="0"/>
              </a:rPr>
              <a:t>The </a:t>
            </a:r>
            <a:r>
              <a:rPr lang="en-US" b="0" i="0" dirty="0" err="1">
                <a:solidFill>
                  <a:srgbClr val="000000"/>
                </a:solidFill>
                <a:effectLst/>
                <a:latin typeface="Nunito" pitchFamily="2" charset="0"/>
              </a:rPr>
              <a:t>datanode</a:t>
            </a:r>
            <a:r>
              <a:rPr lang="en-US" b="0" i="0" dirty="0">
                <a:solidFill>
                  <a:srgbClr val="000000"/>
                </a:solidFill>
                <a:effectLst/>
                <a:latin typeface="Nunito" pitchFamily="2" charset="0"/>
              </a:rPr>
              <a:t> is a commodity hardware having the GNU/Linux operating system and </a:t>
            </a:r>
            <a:r>
              <a:rPr lang="en-US" b="0" i="0" dirty="0" err="1">
                <a:solidFill>
                  <a:srgbClr val="000000"/>
                </a:solidFill>
                <a:effectLst/>
                <a:latin typeface="Nunito" pitchFamily="2" charset="0"/>
              </a:rPr>
              <a:t>datanode</a:t>
            </a:r>
            <a:r>
              <a:rPr lang="en-US" b="0" i="0" dirty="0">
                <a:solidFill>
                  <a:srgbClr val="000000"/>
                </a:solidFill>
                <a:effectLst/>
                <a:latin typeface="Nunito" pitchFamily="2" charset="0"/>
              </a:rPr>
              <a:t> software. For every node (Commodity hardware/System) in a cluster, there will be a </a:t>
            </a:r>
            <a:r>
              <a:rPr lang="en-US" b="0" i="0" dirty="0" err="1">
                <a:solidFill>
                  <a:srgbClr val="000000"/>
                </a:solidFill>
                <a:effectLst/>
                <a:latin typeface="Nunito" pitchFamily="2" charset="0"/>
              </a:rPr>
              <a:t>datanode</a:t>
            </a:r>
            <a:r>
              <a:rPr lang="en-US" b="0" i="0" dirty="0">
                <a:solidFill>
                  <a:srgbClr val="000000"/>
                </a:solidFill>
                <a:effectLst/>
                <a:latin typeface="Nunito" pitchFamily="2" charset="0"/>
              </a:rPr>
              <a:t>. These nodes manage the data storage of their system.</a:t>
            </a:r>
          </a:p>
          <a:p>
            <a:pPr lvl="1" algn="just">
              <a:buFont typeface="Arial" panose="020B0604020202020204" pitchFamily="34" charset="0"/>
              <a:buChar char="•"/>
            </a:pPr>
            <a:r>
              <a:rPr lang="en-US" b="0" i="0" dirty="0" err="1">
                <a:solidFill>
                  <a:srgbClr val="000000"/>
                </a:solidFill>
                <a:effectLst/>
                <a:latin typeface="Nunito" pitchFamily="2" charset="0"/>
              </a:rPr>
              <a:t>Datanodes</a:t>
            </a:r>
            <a:r>
              <a:rPr lang="en-US" b="0" i="0" dirty="0">
                <a:solidFill>
                  <a:srgbClr val="000000"/>
                </a:solidFill>
                <a:effectLst/>
                <a:latin typeface="Nunito" pitchFamily="2" charset="0"/>
              </a:rPr>
              <a:t> perform read-write operations on the file systems, as per client request.</a:t>
            </a:r>
          </a:p>
          <a:p>
            <a:pPr lvl="1" algn="just">
              <a:buFont typeface="Arial" panose="020B0604020202020204" pitchFamily="34" charset="0"/>
              <a:buChar char="•"/>
            </a:pPr>
            <a:r>
              <a:rPr lang="en-US" b="0" i="0" dirty="0">
                <a:solidFill>
                  <a:srgbClr val="000000"/>
                </a:solidFill>
                <a:effectLst/>
                <a:latin typeface="Nunito" pitchFamily="2" charset="0"/>
              </a:rPr>
              <a:t>They also perform operations such as block creation, deletion, and replication according to the instructions of the </a:t>
            </a:r>
            <a:r>
              <a:rPr lang="en-US" b="0" i="0" dirty="0" err="1">
                <a:solidFill>
                  <a:srgbClr val="000000"/>
                </a:solidFill>
                <a:effectLst/>
                <a:latin typeface="Nunito" pitchFamily="2" charset="0"/>
              </a:rPr>
              <a:t>namenode</a:t>
            </a:r>
            <a:r>
              <a:rPr lang="en-US" b="0" i="0" dirty="0">
                <a:solidFill>
                  <a:srgbClr val="000000"/>
                </a:solidFill>
                <a:effectLst/>
                <a:latin typeface="Nunito" pitchFamily="2" charset="0"/>
              </a:rPr>
              <a:t>.</a:t>
            </a:r>
          </a:p>
          <a:p>
            <a:pPr algn="l"/>
            <a:r>
              <a:rPr lang="en-US" b="0" i="0" dirty="0">
                <a:effectLst/>
                <a:latin typeface="Heebo" pitchFamily="2" charset="-79"/>
                <a:cs typeface="Heebo" pitchFamily="2" charset="-79"/>
              </a:rPr>
              <a:t>Block</a:t>
            </a:r>
          </a:p>
          <a:p>
            <a:pPr lvl="1" algn="just"/>
            <a:r>
              <a:rPr lang="en-US" b="0" i="0" dirty="0">
                <a:solidFill>
                  <a:srgbClr val="000000"/>
                </a:solidFill>
                <a:effectLst/>
                <a:latin typeface="Nunito" pitchFamily="2" charset="0"/>
              </a:rPr>
              <a:t>Generally the user data is stored in the files of HDFS. The file in a file system will be divided into one or more segments and/or stored in individual data nodes. These file segments are called as blocks. In other words, the minimum amount of data that HDFS can read or write is called a Block. The default block size is 64MB, but it can be increased as per the need to change in HDFS configuration.</a:t>
            </a:r>
          </a:p>
        </p:txBody>
      </p:sp>
    </p:spTree>
    <p:extLst>
      <p:ext uri="{BB962C8B-B14F-4D97-AF65-F5344CB8AC3E}">
        <p14:creationId xmlns:p14="http://schemas.microsoft.com/office/powerpoint/2010/main" val="715001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B8ABA-DA80-F077-9C7D-4178AFD5C2D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E561264-872A-C6D1-24E9-E483078AFC0D}"/>
              </a:ext>
            </a:extLst>
          </p:cNvPr>
          <p:cNvSpPr>
            <a:spLocks noGrp="1"/>
          </p:cNvSpPr>
          <p:nvPr>
            <p:ph idx="1"/>
          </p:nvPr>
        </p:nvSpPr>
        <p:spPr/>
        <p:txBody>
          <a:bodyPr/>
          <a:lstStyle/>
          <a:p>
            <a:endParaRPr lang="en-IN" dirty="0"/>
          </a:p>
        </p:txBody>
      </p:sp>
      <p:pic>
        <p:nvPicPr>
          <p:cNvPr id="4098" name="Picture 2" descr="HDFS Architecture Guide">
            <a:extLst>
              <a:ext uri="{FF2B5EF4-FFF2-40B4-BE49-F238E27FC236}">
                <a16:creationId xmlns:a16="http://schemas.microsoft.com/office/drawing/2014/main" id="{CF80980A-7477-C1D7-2DB2-EC0A02FA7E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75" y="552450"/>
            <a:ext cx="8324850" cy="575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1038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39B02-62C1-ACB9-23B9-1FAC976A13DF}"/>
              </a:ext>
            </a:extLst>
          </p:cNvPr>
          <p:cNvSpPr>
            <a:spLocks noGrp="1"/>
          </p:cNvSpPr>
          <p:nvPr>
            <p:ph type="title"/>
          </p:nvPr>
        </p:nvSpPr>
        <p:spPr/>
        <p:txBody>
          <a:bodyPr/>
          <a:lstStyle/>
          <a:p>
            <a:pPr algn="ctr"/>
            <a:r>
              <a:rPr lang="en-IN" dirty="0"/>
              <a:t>Comparison</a:t>
            </a:r>
          </a:p>
        </p:txBody>
      </p:sp>
      <p:graphicFrame>
        <p:nvGraphicFramePr>
          <p:cNvPr id="4" name="Content Placeholder 3">
            <a:extLst>
              <a:ext uri="{FF2B5EF4-FFF2-40B4-BE49-F238E27FC236}">
                <a16:creationId xmlns:a16="http://schemas.microsoft.com/office/drawing/2014/main" id="{374A66DC-FF43-754B-8E3B-66FED871EB28}"/>
              </a:ext>
            </a:extLst>
          </p:cNvPr>
          <p:cNvGraphicFramePr>
            <a:graphicFrameLocks noGrp="1"/>
          </p:cNvGraphicFramePr>
          <p:nvPr>
            <p:ph idx="1"/>
            <p:extLst>
              <p:ext uri="{D42A27DB-BD31-4B8C-83A1-F6EECF244321}">
                <p14:modId xmlns:p14="http://schemas.microsoft.com/office/powerpoint/2010/main" val="1761275510"/>
              </p:ext>
            </p:extLst>
          </p:nvPr>
        </p:nvGraphicFramePr>
        <p:xfrm>
          <a:off x="327259" y="1674797"/>
          <a:ext cx="11579192" cy="4497401"/>
        </p:xfrm>
        <a:graphic>
          <a:graphicData uri="http://schemas.openxmlformats.org/drawingml/2006/table">
            <a:tbl>
              <a:tblPr>
                <a:tableStyleId>{69CF1AB2-1976-4502-BF36-3FF5EA218861}</a:tableStyleId>
              </a:tblPr>
              <a:tblGrid>
                <a:gridCol w="5774609">
                  <a:extLst>
                    <a:ext uri="{9D8B030D-6E8A-4147-A177-3AD203B41FA5}">
                      <a16:colId xmlns:a16="http://schemas.microsoft.com/office/drawing/2014/main" val="1469668285"/>
                    </a:ext>
                  </a:extLst>
                </a:gridCol>
                <a:gridCol w="5804583">
                  <a:extLst>
                    <a:ext uri="{9D8B030D-6E8A-4147-A177-3AD203B41FA5}">
                      <a16:colId xmlns:a16="http://schemas.microsoft.com/office/drawing/2014/main" val="3781221234"/>
                    </a:ext>
                  </a:extLst>
                </a:gridCol>
              </a:tblGrid>
              <a:tr h="481573">
                <a:tc>
                  <a:txBody>
                    <a:bodyPr/>
                    <a:lstStyle/>
                    <a:p>
                      <a:pPr algn="ctr"/>
                      <a:r>
                        <a:rPr lang="en-US" sz="1300" b="1" dirty="0">
                          <a:solidFill>
                            <a:schemeClr val="tx1"/>
                          </a:solidFill>
                          <a:effectLst/>
                        </a:rPr>
                        <a:t>H</a:t>
                      </a:r>
                      <a:r>
                        <a:rPr lang="en-US" sz="1300" dirty="0">
                          <a:solidFill>
                            <a:schemeClr val="tx1"/>
                          </a:solidFill>
                          <a:effectLst/>
                        </a:rPr>
                        <a:t>adoop </a:t>
                      </a:r>
                      <a:r>
                        <a:rPr lang="en-US" sz="1300" b="1" dirty="0">
                          <a:solidFill>
                            <a:schemeClr val="tx1"/>
                          </a:solidFill>
                          <a:effectLst/>
                        </a:rPr>
                        <a:t>D</a:t>
                      </a:r>
                      <a:r>
                        <a:rPr lang="en-US" sz="1300" dirty="0">
                          <a:solidFill>
                            <a:schemeClr val="tx1"/>
                          </a:solidFill>
                          <a:effectLst/>
                        </a:rPr>
                        <a:t>istributed </a:t>
                      </a:r>
                      <a:r>
                        <a:rPr lang="en-US" sz="1300" b="1" dirty="0">
                          <a:solidFill>
                            <a:schemeClr val="tx1"/>
                          </a:solidFill>
                          <a:effectLst/>
                        </a:rPr>
                        <a:t>F</a:t>
                      </a:r>
                      <a:r>
                        <a:rPr lang="en-US" sz="1300" dirty="0">
                          <a:solidFill>
                            <a:schemeClr val="tx1"/>
                          </a:solidFill>
                          <a:effectLst/>
                        </a:rPr>
                        <a:t>ile </a:t>
                      </a:r>
                      <a:r>
                        <a:rPr lang="en-US" sz="1300" b="1" dirty="0">
                          <a:solidFill>
                            <a:schemeClr val="tx1"/>
                          </a:solidFill>
                          <a:effectLst/>
                        </a:rPr>
                        <a:t>S</a:t>
                      </a:r>
                      <a:r>
                        <a:rPr lang="en-US" sz="1300" dirty="0">
                          <a:solidFill>
                            <a:schemeClr val="tx1"/>
                          </a:solidFill>
                          <a:effectLst/>
                        </a:rPr>
                        <a:t>ystem</a:t>
                      </a:r>
                    </a:p>
                    <a:p>
                      <a:pPr algn="ctr"/>
                      <a:r>
                        <a:rPr lang="en-US" sz="1300" dirty="0">
                          <a:solidFill>
                            <a:schemeClr val="tx1"/>
                          </a:solidFill>
                          <a:effectLst/>
                        </a:rPr>
                        <a:t>HDFS</a:t>
                      </a:r>
                    </a:p>
                  </a:txBody>
                  <a:tcPr marL="18382" marR="18382" marT="18382" marB="18382"/>
                </a:tc>
                <a:tc>
                  <a:txBody>
                    <a:bodyPr/>
                    <a:lstStyle/>
                    <a:p>
                      <a:pPr algn="ctr"/>
                      <a:r>
                        <a:rPr lang="en-IN" sz="1300" b="1">
                          <a:solidFill>
                            <a:schemeClr val="tx1"/>
                          </a:solidFill>
                          <a:effectLst/>
                        </a:rPr>
                        <a:t>G</a:t>
                      </a:r>
                      <a:r>
                        <a:rPr lang="en-IN" sz="1300">
                          <a:solidFill>
                            <a:schemeClr val="tx1"/>
                          </a:solidFill>
                          <a:effectLst/>
                        </a:rPr>
                        <a:t>oogle </a:t>
                      </a:r>
                      <a:r>
                        <a:rPr lang="en-IN" sz="1300" b="1">
                          <a:solidFill>
                            <a:schemeClr val="tx1"/>
                          </a:solidFill>
                          <a:effectLst/>
                        </a:rPr>
                        <a:t>F</a:t>
                      </a:r>
                      <a:r>
                        <a:rPr lang="en-IN" sz="1300">
                          <a:solidFill>
                            <a:schemeClr val="tx1"/>
                          </a:solidFill>
                          <a:effectLst/>
                        </a:rPr>
                        <a:t>ile </a:t>
                      </a:r>
                      <a:r>
                        <a:rPr lang="en-IN" sz="1300" b="1">
                          <a:solidFill>
                            <a:schemeClr val="tx1"/>
                          </a:solidFill>
                          <a:effectLst/>
                        </a:rPr>
                        <a:t>S</a:t>
                      </a:r>
                      <a:r>
                        <a:rPr lang="en-IN" sz="1300">
                          <a:solidFill>
                            <a:schemeClr val="tx1"/>
                          </a:solidFill>
                          <a:effectLst/>
                        </a:rPr>
                        <a:t>ystem</a:t>
                      </a:r>
                    </a:p>
                    <a:p>
                      <a:pPr algn="ctr"/>
                      <a:r>
                        <a:rPr lang="en-IN" sz="1300">
                          <a:solidFill>
                            <a:schemeClr val="tx1"/>
                          </a:solidFill>
                          <a:effectLst/>
                        </a:rPr>
                        <a:t>GFS</a:t>
                      </a:r>
                    </a:p>
                  </a:txBody>
                  <a:tcPr marL="18382" marR="18382" marT="18382" marB="18382"/>
                </a:tc>
                <a:extLst>
                  <a:ext uri="{0D108BD9-81ED-4DB2-BD59-A6C34878D82A}">
                    <a16:rowId xmlns:a16="http://schemas.microsoft.com/office/drawing/2014/main" val="1165105165"/>
                  </a:ext>
                </a:extLst>
              </a:tr>
              <a:tr h="261192">
                <a:tc>
                  <a:txBody>
                    <a:bodyPr/>
                    <a:lstStyle/>
                    <a:p>
                      <a:pPr algn="ctr"/>
                      <a:r>
                        <a:rPr lang="en-IN" sz="1300">
                          <a:solidFill>
                            <a:schemeClr val="tx1"/>
                          </a:solidFill>
                          <a:effectLst/>
                        </a:rPr>
                        <a:t>Cross Platform</a:t>
                      </a:r>
                    </a:p>
                  </a:txBody>
                  <a:tcPr marL="18382" marR="18382" marT="18382" marB="18382" anchor="ctr"/>
                </a:tc>
                <a:tc>
                  <a:txBody>
                    <a:bodyPr/>
                    <a:lstStyle/>
                    <a:p>
                      <a:pPr algn="ctr"/>
                      <a:r>
                        <a:rPr lang="en-IN" sz="1300">
                          <a:solidFill>
                            <a:schemeClr val="tx1"/>
                          </a:solidFill>
                          <a:effectLst/>
                        </a:rPr>
                        <a:t>Linux</a:t>
                      </a:r>
                    </a:p>
                  </a:txBody>
                  <a:tcPr marL="18382" marR="18382" marT="18382" marB="18382" anchor="ctr"/>
                </a:tc>
                <a:extLst>
                  <a:ext uri="{0D108BD9-81ED-4DB2-BD59-A6C34878D82A}">
                    <a16:rowId xmlns:a16="http://schemas.microsoft.com/office/drawing/2014/main" val="51972217"/>
                  </a:ext>
                </a:extLst>
              </a:tr>
              <a:tr h="261192">
                <a:tc>
                  <a:txBody>
                    <a:bodyPr/>
                    <a:lstStyle/>
                    <a:p>
                      <a:r>
                        <a:rPr lang="en-IN" sz="1300">
                          <a:solidFill>
                            <a:schemeClr val="tx1"/>
                          </a:solidFill>
                          <a:effectLst/>
                        </a:rPr>
                        <a:t>Developed in Java environment</a:t>
                      </a:r>
                    </a:p>
                  </a:txBody>
                  <a:tcPr marL="18382" marR="18382" marT="18382" marB="18382"/>
                </a:tc>
                <a:tc>
                  <a:txBody>
                    <a:bodyPr/>
                    <a:lstStyle/>
                    <a:p>
                      <a:r>
                        <a:rPr lang="en-US" sz="1300">
                          <a:solidFill>
                            <a:schemeClr val="tx1"/>
                          </a:solidFill>
                          <a:effectLst/>
                        </a:rPr>
                        <a:t>Developed in c,c++ environment</a:t>
                      </a:r>
                    </a:p>
                  </a:txBody>
                  <a:tcPr marL="18382" marR="18382" marT="18382" marB="18382"/>
                </a:tc>
                <a:extLst>
                  <a:ext uri="{0D108BD9-81ED-4DB2-BD59-A6C34878D82A}">
                    <a16:rowId xmlns:a16="http://schemas.microsoft.com/office/drawing/2014/main" val="3645170494"/>
                  </a:ext>
                </a:extLst>
              </a:tr>
              <a:tr h="481573">
                <a:tc>
                  <a:txBody>
                    <a:bodyPr/>
                    <a:lstStyle/>
                    <a:p>
                      <a:r>
                        <a:rPr lang="en-US" sz="1300" dirty="0">
                          <a:solidFill>
                            <a:schemeClr val="tx1"/>
                          </a:solidFill>
                          <a:effectLst/>
                        </a:rPr>
                        <a:t>At first its developed by Yahoo and now its an open source Framework</a:t>
                      </a:r>
                    </a:p>
                  </a:txBody>
                  <a:tcPr marL="18382" marR="18382" marT="18382" marB="18382"/>
                </a:tc>
                <a:tc>
                  <a:txBody>
                    <a:bodyPr/>
                    <a:lstStyle/>
                    <a:p>
                      <a:r>
                        <a:rPr lang="en-IN" sz="1300">
                          <a:solidFill>
                            <a:schemeClr val="tx1"/>
                          </a:solidFill>
                          <a:effectLst/>
                        </a:rPr>
                        <a:t>Its developed by Google</a:t>
                      </a:r>
                    </a:p>
                  </a:txBody>
                  <a:tcPr marL="18382" marR="18382" marT="18382" marB="18382"/>
                </a:tc>
                <a:extLst>
                  <a:ext uri="{0D108BD9-81ED-4DB2-BD59-A6C34878D82A}">
                    <a16:rowId xmlns:a16="http://schemas.microsoft.com/office/drawing/2014/main" val="1653884546"/>
                  </a:ext>
                </a:extLst>
              </a:tr>
              <a:tr h="261192">
                <a:tc>
                  <a:txBody>
                    <a:bodyPr/>
                    <a:lstStyle/>
                    <a:p>
                      <a:r>
                        <a:rPr lang="en-US" sz="1300">
                          <a:solidFill>
                            <a:schemeClr val="tx1"/>
                          </a:solidFill>
                          <a:effectLst/>
                        </a:rPr>
                        <a:t>It has Name node and Data Node</a:t>
                      </a:r>
                    </a:p>
                  </a:txBody>
                  <a:tcPr marL="18382" marR="18382" marT="18382" marB="18382"/>
                </a:tc>
                <a:tc>
                  <a:txBody>
                    <a:bodyPr/>
                    <a:lstStyle/>
                    <a:p>
                      <a:r>
                        <a:rPr lang="en-US" sz="1300">
                          <a:solidFill>
                            <a:schemeClr val="tx1"/>
                          </a:solidFill>
                          <a:effectLst/>
                        </a:rPr>
                        <a:t>It has Master-node and Chunk server</a:t>
                      </a:r>
                    </a:p>
                  </a:txBody>
                  <a:tcPr marL="18382" marR="18382" marT="18382" marB="18382"/>
                </a:tc>
                <a:extLst>
                  <a:ext uri="{0D108BD9-81ED-4DB2-BD59-A6C34878D82A}">
                    <a16:rowId xmlns:a16="http://schemas.microsoft.com/office/drawing/2014/main" val="3566879388"/>
                  </a:ext>
                </a:extLst>
              </a:tr>
              <a:tr h="261192">
                <a:tc>
                  <a:txBody>
                    <a:bodyPr/>
                    <a:lstStyle/>
                    <a:p>
                      <a:r>
                        <a:rPr lang="en-US" sz="1300" dirty="0">
                          <a:solidFill>
                            <a:schemeClr val="tx1"/>
                          </a:solidFill>
                          <a:effectLst/>
                        </a:rPr>
                        <a:t>128 MB will be the default block size</a:t>
                      </a:r>
                    </a:p>
                  </a:txBody>
                  <a:tcPr marL="18382" marR="18382" marT="18382" marB="18382"/>
                </a:tc>
                <a:tc>
                  <a:txBody>
                    <a:bodyPr/>
                    <a:lstStyle/>
                    <a:p>
                      <a:r>
                        <a:rPr lang="en-US" sz="1300">
                          <a:solidFill>
                            <a:schemeClr val="tx1"/>
                          </a:solidFill>
                          <a:effectLst/>
                        </a:rPr>
                        <a:t>64 MB will be the default block size</a:t>
                      </a:r>
                    </a:p>
                  </a:txBody>
                  <a:tcPr marL="18382" marR="18382" marT="18382" marB="18382"/>
                </a:tc>
                <a:extLst>
                  <a:ext uri="{0D108BD9-81ED-4DB2-BD59-A6C34878D82A}">
                    <a16:rowId xmlns:a16="http://schemas.microsoft.com/office/drawing/2014/main" val="1230364469"/>
                  </a:ext>
                </a:extLst>
              </a:tr>
              <a:tr h="481573">
                <a:tc>
                  <a:txBody>
                    <a:bodyPr/>
                    <a:lstStyle/>
                    <a:p>
                      <a:r>
                        <a:rPr lang="en-US" sz="1300" dirty="0">
                          <a:solidFill>
                            <a:schemeClr val="tx1"/>
                          </a:solidFill>
                          <a:effectLst/>
                        </a:rPr>
                        <a:t>Name node receive heartbeat from Data node</a:t>
                      </a:r>
                    </a:p>
                  </a:txBody>
                  <a:tcPr marL="18382" marR="18382" marT="18382" marB="18382"/>
                </a:tc>
                <a:tc>
                  <a:txBody>
                    <a:bodyPr/>
                    <a:lstStyle/>
                    <a:p>
                      <a:r>
                        <a:rPr lang="en-US" sz="1300">
                          <a:solidFill>
                            <a:schemeClr val="tx1"/>
                          </a:solidFill>
                          <a:effectLst/>
                        </a:rPr>
                        <a:t>Master node receive heartbeat from Chunk server</a:t>
                      </a:r>
                    </a:p>
                  </a:txBody>
                  <a:tcPr marL="18382" marR="18382" marT="18382" marB="18382"/>
                </a:tc>
                <a:extLst>
                  <a:ext uri="{0D108BD9-81ED-4DB2-BD59-A6C34878D82A}">
                    <a16:rowId xmlns:a16="http://schemas.microsoft.com/office/drawing/2014/main" val="4004790594"/>
                  </a:ext>
                </a:extLst>
              </a:tr>
              <a:tr h="261192">
                <a:tc>
                  <a:txBody>
                    <a:bodyPr/>
                    <a:lstStyle/>
                    <a:p>
                      <a:r>
                        <a:rPr lang="en-IN" sz="1300">
                          <a:solidFill>
                            <a:schemeClr val="tx1"/>
                          </a:solidFill>
                          <a:effectLst/>
                        </a:rPr>
                        <a:t>Commodities hardware were used</a:t>
                      </a:r>
                    </a:p>
                  </a:txBody>
                  <a:tcPr marL="18382" marR="18382" marT="18382" marB="18382"/>
                </a:tc>
                <a:tc>
                  <a:txBody>
                    <a:bodyPr/>
                    <a:lstStyle/>
                    <a:p>
                      <a:r>
                        <a:rPr lang="en-IN" sz="1300">
                          <a:solidFill>
                            <a:schemeClr val="tx1"/>
                          </a:solidFill>
                          <a:effectLst/>
                        </a:rPr>
                        <a:t>Commodities hardware werused</a:t>
                      </a:r>
                    </a:p>
                  </a:txBody>
                  <a:tcPr marL="18382" marR="18382" marT="18382" marB="18382"/>
                </a:tc>
                <a:extLst>
                  <a:ext uri="{0D108BD9-81ED-4DB2-BD59-A6C34878D82A}">
                    <a16:rowId xmlns:a16="http://schemas.microsoft.com/office/drawing/2014/main" val="3491745529"/>
                  </a:ext>
                </a:extLst>
              </a:tr>
              <a:tr h="261192">
                <a:tc>
                  <a:txBody>
                    <a:bodyPr/>
                    <a:lstStyle/>
                    <a:p>
                      <a:r>
                        <a:rPr lang="en-US" sz="1300">
                          <a:solidFill>
                            <a:schemeClr val="tx1"/>
                          </a:solidFill>
                          <a:effectLst/>
                        </a:rPr>
                        <a:t>WORM – Write Once and Read Many times</a:t>
                      </a:r>
                    </a:p>
                  </a:txBody>
                  <a:tcPr marL="18382" marR="18382" marT="18382" marB="18382"/>
                </a:tc>
                <a:tc>
                  <a:txBody>
                    <a:bodyPr/>
                    <a:lstStyle/>
                    <a:p>
                      <a:r>
                        <a:rPr lang="en-US" sz="1300">
                          <a:solidFill>
                            <a:schemeClr val="tx1"/>
                          </a:solidFill>
                          <a:effectLst/>
                        </a:rPr>
                        <a:t>Multiple writer , multiple reader model</a:t>
                      </a:r>
                    </a:p>
                  </a:txBody>
                  <a:tcPr marL="18382" marR="18382" marT="18382" marB="18382"/>
                </a:tc>
                <a:extLst>
                  <a:ext uri="{0D108BD9-81ED-4DB2-BD59-A6C34878D82A}">
                    <a16:rowId xmlns:a16="http://schemas.microsoft.com/office/drawing/2014/main" val="4068335129"/>
                  </a:ext>
                </a:extLst>
              </a:tr>
              <a:tr h="701954">
                <a:tc>
                  <a:txBody>
                    <a:bodyPr/>
                    <a:lstStyle/>
                    <a:p>
                      <a:r>
                        <a:rPr lang="en-US" sz="1300">
                          <a:solidFill>
                            <a:schemeClr val="tx1"/>
                          </a:solidFill>
                          <a:effectLst/>
                        </a:rPr>
                        <a:t>Deleted files are renamed into particular folder and then it will removed via garbage</a:t>
                      </a:r>
                    </a:p>
                  </a:txBody>
                  <a:tcPr marL="18382" marR="18382" marT="18382" marB="18382"/>
                </a:tc>
                <a:tc>
                  <a:txBody>
                    <a:bodyPr/>
                    <a:lstStyle/>
                    <a:p>
                      <a:r>
                        <a:rPr lang="en-US" sz="1300">
                          <a:solidFill>
                            <a:schemeClr val="tx1"/>
                          </a:solidFill>
                          <a:effectLst/>
                        </a:rPr>
                        <a:t>Deleted files are not reclaimed immediately and are renamed in hidden name space and it will deleted after three days if it’s not in use</a:t>
                      </a:r>
                    </a:p>
                  </a:txBody>
                  <a:tcPr marL="18382" marR="18382" marT="18382" marB="18382"/>
                </a:tc>
                <a:extLst>
                  <a:ext uri="{0D108BD9-81ED-4DB2-BD59-A6C34878D82A}">
                    <a16:rowId xmlns:a16="http://schemas.microsoft.com/office/drawing/2014/main" val="2040270037"/>
                  </a:ext>
                </a:extLst>
              </a:tr>
              <a:tr h="261192">
                <a:tc>
                  <a:txBody>
                    <a:bodyPr/>
                    <a:lstStyle/>
                    <a:p>
                      <a:r>
                        <a:rPr lang="en-IN" sz="1300">
                          <a:solidFill>
                            <a:schemeClr val="tx1"/>
                          </a:solidFill>
                          <a:effectLst/>
                        </a:rPr>
                        <a:t>No Network stack issue</a:t>
                      </a:r>
                    </a:p>
                  </a:txBody>
                  <a:tcPr marL="18382" marR="18382" marT="18382" marB="18382"/>
                </a:tc>
                <a:tc>
                  <a:txBody>
                    <a:bodyPr/>
                    <a:lstStyle/>
                    <a:p>
                      <a:r>
                        <a:rPr lang="en-IN" sz="1300">
                          <a:solidFill>
                            <a:schemeClr val="tx1"/>
                          </a:solidFill>
                          <a:effectLst/>
                        </a:rPr>
                        <a:t>Network stack Issue</a:t>
                      </a:r>
                    </a:p>
                  </a:txBody>
                  <a:tcPr marL="18382" marR="18382" marT="18382" marB="18382"/>
                </a:tc>
                <a:extLst>
                  <a:ext uri="{0D108BD9-81ED-4DB2-BD59-A6C34878D82A}">
                    <a16:rowId xmlns:a16="http://schemas.microsoft.com/office/drawing/2014/main" val="1082764077"/>
                  </a:ext>
                </a:extLst>
              </a:tr>
              <a:tr h="261192">
                <a:tc>
                  <a:txBody>
                    <a:bodyPr/>
                    <a:lstStyle/>
                    <a:p>
                      <a:r>
                        <a:rPr lang="en-IN" sz="1300">
                          <a:solidFill>
                            <a:schemeClr val="tx1"/>
                          </a:solidFill>
                          <a:effectLst/>
                        </a:rPr>
                        <a:t>Journal ,editlog</a:t>
                      </a:r>
                    </a:p>
                  </a:txBody>
                  <a:tcPr marL="18382" marR="18382" marT="18382" marB="18382"/>
                </a:tc>
                <a:tc>
                  <a:txBody>
                    <a:bodyPr/>
                    <a:lstStyle/>
                    <a:p>
                      <a:r>
                        <a:rPr lang="en-IN" sz="1300">
                          <a:solidFill>
                            <a:schemeClr val="tx1"/>
                          </a:solidFill>
                          <a:effectLst/>
                        </a:rPr>
                        <a:t>Oprational log</a:t>
                      </a:r>
                    </a:p>
                  </a:txBody>
                  <a:tcPr marL="18382" marR="18382" marT="18382" marB="18382"/>
                </a:tc>
                <a:extLst>
                  <a:ext uri="{0D108BD9-81ED-4DB2-BD59-A6C34878D82A}">
                    <a16:rowId xmlns:a16="http://schemas.microsoft.com/office/drawing/2014/main" val="378910415"/>
                  </a:ext>
                </a:extLst>
              </a:tr>
              <a:tr h="261192">
                <a:tc>
                  <a:txBody>
                    <a:bodyPr/>
                    <a:lstStyle/>
                    <a:p>
                      <a:r>
                        <a:rPr lang="en-IN" sz="1300">
                          <a:solidFill>
                            <a:schemeClr val="tx1"/>
                          </a:solidFill>
                          <a:effectLst/>
                        </a:rPr>
                        <a:t>only append is possible</a:t>
                      </a:r>
                    </a:p>
                  </a:txBody>
                  <a:tcPr marL="18382" marR="18382" marT="18382" marB="18382"/>
                </a:tc>
                <a:tc>
                  <a:txBody>
                    <a:bodyPr/>
                    <a:lstStyle/>
                    <a:p>
                      <a:r>
                        <a:rPr lang="en-IN" sz="1300" dirty="0">
                          <a:solidFill>
                            <a:schemeClr val="tx1"/>
                          </a:solidFill>
                          <a:effectLst/>
                        </a:rPr>
                        <a:t>random file write possible</a:t>
                      </a:r>
                    </a:p>
                  </a:txBody>
                  <a:tcPr marL="18382" marR="18382" marT="18382" marB="18382"/>
                </a:tc>
                <a:extLst>
                  <a:ext uri="{0D108BD9-81ED-4DB2-BD59-A6C34878D82A}">
                    <a16:rowId xmlns:a16="http://schemas.microsoft.com/office/drawing/2014/main" val="487354926"/>
                  </a:ext>
                </a:extLst>
              </a:tr>
            </a:tbl>
          </a:graphicData>
        </a:graphic>
      </p:graphicFrame>
    </p:spTree>
    <p:extLst>
      <p:ext uri="{BB962C8B-B14F-4D97-AF65-F5344CB8AC3E}">
        <p14:creationId xmlns:p14="http://schemas.microsoft.com/office/powerpoint/2010/main" val="2655153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C4B7-CBD8-DFD3-F411-DD8FA71D6A1F}"/>
              </a:ext>
            </a:extLst>
          </p:cNvPr>
          <p:cNvSpPr>
            <a:spLocks noGrp="1"/>
          </p:cNvSpPr>
          <p:nvPr>
            <p:ph type="title"/>
          </p:nvPr>
        </p:nvSpPr>
        <p:spPr/>
        <p:txBody>
          <a:bodyPr/>
          <a:lstStyle/>
          <a:p>
            <a:r>
              <a:rPr lang="en-IN" dirty="0"/>
              <a:t>What is Cloud Database?</a:t>
            </a:r>
          </a:p>
        </p:txBody>
      </p:sp>
      <p:sp>
        <p:nvSpPr>
          <p:cNvPr id="3" name="Content Placeholder 2">
            <a:extLst>
              <a:ext uri="{FF2B5EF4-FFF2-40B4-BE49-F238E27FC236}">
                <a16:creationId xmlns:a16="http://schemas.microsoft.com/office/drawing/2014/main" id="{3932B2E7-8FB1-9E50-BE74-1ABAF2305454}"/>
              </a:ext>
            </a:extLst>
          </p:cNvPr>
          <p:cNvSpPr>
            <a:spLocks noGrp="1"/>
          </p:cNvSpPr>
          <p:nvPr>
            <p:ph idx="1"/>
          </p:nvPr>
        </p:nvSpPr>
        <p:spPr/>
        <p:txBody>
          <a:bodyPr/>
          <a:lstStyle/>
          <a:p>
            <a:r>
              <a:rPr lang="en-US" b="0" i="0" dirty="0">
                <a:solidFill>
                  <a:srgbClr val="202124"/>
                </a:solidFill>
                <a:effectLst/>
                <a:latin typeface="Google Sans"/>
              </a:rPr>
              <a:t>A cloud database is a database built to run in a public or hybrid cloud environment to help organize, store, and manage data within an organization. Cloud databases can be offered as a managed database-as-a-service (DBaaS) or deployed on a cloud-based virtual machine (VM) and self-managed by an in-house IT team.  </a:t>
            </a:r>
            <a:endParaRPr lang="en-IN" dirty="0"/>
          </a:p>
        </p:txBody>
      </p:sp>
    </p:spTree>
    <p:extLst>
      <p:ext uri="{BB962C8B-B14F-4D97-AF65-F5344CB8AC3E}">
        <p14:creationId xmlns:p14="http://schemas.microsoft.com/office/powerpoint/2010/main" val="1380457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D73C2-302F-FF8E-0E09-5812C4DF3E9A}"/>
              </a:ext>
            </a:extLst>
          </p:cNvPr>
          <p:cNvSpPr>
            <a:spLocks noGrp="1"/>
          </p:cNvSpPr>
          <p:nvPr>
            <p:ph type="title"/>
          </p:nvPr>
        </p:nvSpPr>
        <p:spPr/>
        <p:txBody>
          <a:bodyPr/>
          <a:lstStyle/>
          <a:p>
            <a:r>
              <a:rPr lang="en-IN" dirty="0"/>
              <a:t>Types of Cloud databases</a:t>
            </a:r>
          </a:p>
        </p:txBody>
      </p:sp>
      <p:sp>
        <p:nvSpPr>
          <p:cNvPr id="3" name="Content Placeholder 2">
            <a:extLst>
              <a:ext uri="{FF2B5EF4-FFF2-40B4-BE49-F238E27FC236}">
                <a16:creationId xmlns:a16="http://schemas.microsoft.com/office/drawing/2014/main" id="{7481790A-313D-C711-F7D5-8EAAFD93ACA4}"/>
              </a:ext>
            </a:extLst>
          </p:cNvPr>
          <p:cNvSpPr>
            <a:spLocks noGrp="1"/>
          </p:cNvSpPr>
          <p:nvPr>
            <p:ph idx="1"/>
          </p:nvPr>
        </p:nvSpPr>
        <p:spPr/>
        <p:txBody>
          <a:bodyPr>
            <a:normAutofit/>
          </a:bodyPr>
          <a:lstStyle/>
          <a:p>
            <a:pPr algn="l">
              <a:buFont typeface="Arial" panose="020B0604020202020204" pitchFamily="34" charset="0"/>
              <a:buChar char="•"/>
            </a:pPr>
            <a:r>
              <a:rPr lang="en-US" b="1" i="0" dirty="0">
                <a:solidFill>
                  <a:srgbClr val="5F6368"/>
                </a:solidFill>
                <a:effectLst/>
                <a:latin typeface="Google Sans Text"/>
              </a:rPr>
              <a:t>Relational cloud databases</a:t>
            </a:r>
            <a:r>
              <a:rPr lang="en-US" b="0" i="0" dirty="0">
                <a:solidFill>
                  <a:srgbClr val="5F6368"/>
                </a:solidFill>
                <a:effectLst/>
                <a:latin typeface="Google Sans Text"/>
              </a:rPr>
              <a:t> consist of one or more tables of columns and rows and allow you to organize data in predefined relationships to understand how data is logically related. These databases typically use a fixed data schema, and you can use structured query language (SQL) to query and manipulate data. They are highly consistent, reliable, and best suited to dealing with large amounts of structured data. </a:t>
            </a:r>
          </a:p>
          <a:p>
            <a:pPr algn="l"/>
            <a:r>
              <a:rPr lang="en-US" b="0" i="0" dirty="0">
                <a:solidFill>
                  <a:srgbClr val="5F6368"/>
                </a:solidFill>
                <a:effectLst/>
                <a:latin typeface="Google Sans Text"/>
              </a:rPr>
              <a:t>Examples of relational databases include SQL Server, Oracle, MySQL, PostgreSQL, Spanner, and Cloud SQL.</a:t>
            </a:r>
          </a:p>
          <a:p>
            <a:endParaRPr lang="en-IN" dirty="0"/>
          </a:p>
        </p:txBody>
      </p:sp>
    </p:spTree>
    <p:extLst>
      <p:ext uri="{BB962C8B-B14F-4D97-AF65-F5344CB8AC3E}">
        <p14:creationId xmlns:p14="http://schemas.microsoft.com/office/powerpoint/2010/main" val="2341227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1FB98-CBC2-FC5D-F0F5-72300EDBC929}"/>
              </a:ext>
            </a:extLst>
          </p:cNvPr>
          <p:cNvSpPr>
            <a:spLocks noGrp="1"/>
          </p:cNvSpPr>
          <p:nvPr>
            <p:ph type="title"/>
          </p:nvPr>
        </p:nvSpPr>
        <p:spPr/>
        <p:txBody>
          <a:bodyPr/>
          <a:lstStyle/>
          <a:p>
            <a:r>
              <a:rPr lang="en-IN" dirty="0"/>
              <a:t>When to use relational database</a:t>
            </a:r>
          </a:p>
        </p:txBody>
      </p:sp>
      <p:sp>
        <p:nvSpPr>
          <p:cNvPr id="3" name="Content Placeholder 2">
            <a:extLst>
              <a:ext uri="{FF2B5EF4-FFF2-40B4-BE49-F238E27FC236}">
                <a16:creationId xmlns:a16="http://schemas.microsoft.com/office/drawing/2014/main" id="{AD818E8A-5A8D-A4D8-E274-8D16D45BB72D}"/>
              </a:ext>
            </a:extLst>
          </p:cNvPr>
          <p:cNvSpPr>
            <a:spLocks noGrp="1"/>
          </p:cNvSpPr>
          <p:nvPr>
            <p:ph idx="1"/>
          </p:nvPr>
        </p:nvSpPr>
        <p:spPr/>
        <p:txBody>
          <a:bodyPr>
            <a:normAutofit/>
          </a:bodyPr>
          <a:lstStyle/>
          <a:p>
            <a:pPr algn="l"/>
            <a:r>
              <a:rPr lang="en-US" b="0" i="0" dirty="0">
                <a:solidFill>
                  <a:srgbClr val="42494F"/>
                </a:solidFill>
                <a:effectLst/>
                <a:latin typeface="Akzidenz Grotesk BQ Light"/>
              </a:rPr>
              <a:t>If you’re creating a project where the data is predictable, in terms of structure, size, and frequency of access, relational databases are still the best choice.</a:t>
            </a:r>
          </a:p>
          <a:p>
            <a:pPr algn="l"/>
            <a:r>
              <a:rPr lang="en-US" b="0" i="0" dirty="0">
                <a:solidFill>
                  <a:srgbClr val="42494F"/>
                </a:solidFill>
                <a:effectLst/>
                <a:latin typeface="Akzidenz Grotesk BQ Light"/>
              </a:rPr>
              <a:t>Normalization can help reduce the size of the data on disk by limiting duplicate data and anomalies, decreasing the risk of requiring vertical scaling in future.</a:t>
            </a:r>
          </a:p>
          <a:p>
            <a:pPr algn="l"/>
            <a:r>
              <a:rPr lang="en-US" b="0" i="0" dirty="0">
                <a:solidFill>
                  <a:srgbClr val="42494F"/>
                </a:solidFill>
                <a:effectLst/>
                <a:latin typeface="Akzidenz Grotesk BQ Light"/>
              </a:rPr>
              <a:t>Relational databases are also the best choice if relationships between entities are important.</a:t>
            </a:r>
          </a:p>
          <a:p>
            <a:pPr algn="l"/>
            <a:r>
              <a:rPr lang="en-US" b="0" i="0" dirty="0">
                <a:solidFill>
                  <a:srgbClr val="42494F"/>
                </a:solidFill>
                <a:effectLst/>
                <a:latin typeface="Akzidenz Grotesk BQ Light"/>
              </a:rPr>
              <a:t>Non-relational databases can store documents within the documents, which helps keep data that will be accessed together in the same place. But if this isn’t right for your needs, a relational database is still the answer. For example, if you have a large dataset with complex structure and relationships, embedding might not create clear enough relationships.</a:t>
            </a:r>
          </a:p>
          <a:p>
            <a:pPr algn="l"/>
            <a:r>
              <a:rPr lang="en-US" b="0" i="0" dirty="0">
                <a:solidFill>
                  <a:srgbClr val="42494F"/>
                </a:solidFill>
                <a:effectLst/>
                <a:latin typeface="Akzidenz Grotesk BQ Light"/>
              </a:rPr>
              <a:t>The amount of time that RDMSs have been around also means there is wide support available, from tools to integration with data from other systems.</a:t>
            </a:r>
          </a:p>
          <a:p>
            <a:endParaRPr lang="en-IN" dirty="0"/>
          </a:p>
        </p:txBody>
      </p:sp>
    </p:spTree>
    <p:extLst>
      <p:ext uri="{BB962C8B-B14F-4D97-AF65-F5344CB8AC3E}">
        <p14:creationId xmlns:p14="http://schemas.microsoft.com/office/powerpoint/2010/main" val="684626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D73C2-302F-FF8E-0E09-5812C4DF3E9A}"/>
              </a:ext>
            </a:extLst>
          </p:cNvPr>
          <p:cNvSpPr>
            <a:spLocks noGrp="1"/>
          </p:cNvSpPr>
          <p:nvPr>
            <p:ph type="title"/>
          </p:nvPr>
        </p:nvSpPr>
        <p:spPr/>
        <p:txBody>
          <a:bodyPr/>
          <a:lstStyle/>
          <a:p>
            <a:r>
              <a:rPr lang="en-IN" dirty="0"/>
              <a:t>Types of Cloud databases</a:t>
            </a:r>
          </a:p>
        </p:txBody>
      </p:sp>
      <p:sp>
        <p:nvSpPr>
          <p:cNvPr id="3" name="Content Placeholder 2">
            <a:extLst>
              <a:ext uri="{FF2B5EF4-FFF2-40B4-BE49-F238E27FC236}">
                <a16:creationId xmlns:a16="http://schemas.microsoft.com/office/drawing/2014/main" id="{7481790A-313D-C711-F7D5-8EAAFD93ACA4}"/>
              </a:ext>
            </a:extLst>
          </p:cNvPr>
          <p:cNvSpPr>
            <a:spLocks noGrp="1"/>
          </p:cNvSpPr>
          <p:nvPr>
            <p:ph idx="1"/>
          </p:nvPr>
        </p:nvSpPr>
        <p:spPr/>
        <p:txBody>
          <a:bodyPr>
            <a:normAutofit/>
          </a:bodyPr>
          <a:lstStyle/>
          <a:p>
            <a:pPr algn="l">
              <a:buFont typeface="Arial" panose="020B0604020202020204" pitchFamily="34" charset="0"/>
              <a:buChar char="•"/>
            </a:pPr>
            <a:r>
              <a:rPr lang="en-US" b="1" i="0" dirty="0">
                <a:solidFill>
                  <a:srgbClr val="5F6368"/>
                </a:solidFill>
                <a:effectLst/>
                <a:latin typeface="Google Sans Text"/>
              </a:rPr>
              <a:t>Non-relational cloud databases</a:t>
            </a:r>
            <a:r>
              <a:rPr lang="en-US" b="0" i="0" dirty="0">
                <a:solidFill>
                  <a:srgbClr val="5F6368"/>
                </a:solidFill>
                <a:effectLst/>
                <a:latin typeface="Google Sans Text"/>
              </a:rPr>
              <a:t> store and manage unstructured data, such as email and mobile message text, documents, surveys, rich media files, and sensor data. They don’t follow a clearly-defined schema like relational databases and allow you to save and organize information regardless of its format. </a:t>
            </a:r>
          </a:p>
          <a:p>
            <a:pPr algn="l"/>
            <a:r>
              <a:rPr lang="en-US" b="0" i="0" dirty="0">
                <a:solidFill>
                  <a:srgbClr val="5F6368"/>
                </a:solidFill>
                <a:effectLst/>
                <a:latin typeface="Google Sans Text"/>
              </a:rPr>
              <a:t>Examples of non-relational databases include MongoDB, Redis, Cassandra, </a:t>
            </a:r>
            <a:r>
              <a:rPr lang="en-US" b="0" i="0" dirty="0" err="1">
                <a:solidFill>
                  <a:srgbClr val="5F6368"/>
                </a:solidFill>
                <a:effectLst/>
                <a:latin typeface="Google Sans Text"/>
              </a:rPr>
              <a:t>Hbase</a:t>
            </a:r>
            <a:r>
              <a:rPr lang="en-US" b="0" i="0" dirty="0">
                <a:solidFill>
                  <a:srgbClr val="5F6368"/>
                </a:solidFill>
                <a:effectLst/>
                <a:latin typeface="Google Sans Text"/>
              </a:rPr>
              <a:t>, and Cloud Bigtable.</a:t>
            </a:r>
          </a:p>
        </p:txBody>
      </p:sp>
    </p:spTree>
    <p:extLst>
      <p:ext uri="{BB962C8B-B14F-4D97-AF65-F5344CB8AC3E}">
        <p14:creationId xmlns:p14="http://schemas.microsoft.com/office/powerpoint/2010/main" val="959558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183EC-64EA-29F9-93D9-746AE4061CE5}"/>
              </a:ext>
            </a:extLst>
          </p:cNvPr>
          <p:cNvSpPr>
            <a:spLocks noGrp="1"/>
          </p:cNvSpPr>
          <p:nvPr>
            <p:ph type="title"/>
          </p:nvPr>
        </p:nvSpPr>
        <p:spPr/>
        <p:txBody>
          <a:bodyPr/>
          <a:lstStyle/>
          <a:p>
            <a:r>
              <a:rPr lang="en-IN" dirty="0"/>
              <a:t>When to use </a:t>
            </a:r>
            <a:r>
              <a:rPr lang="en-IN" dirty="0" err="1"/>
              <a:t>Nosql</a:t>
            </a:r>
            <a:r>
              <a:rPr lang="en-IN" dirty="0"/>
              <a:t> database</a:t>
            </a:r>
          </a:p>
        </p:txBody>
      </p:sp>
      <p:sp>
        <p:nvSpPr>
          <p:cNvPr id="3" name="Content Placeholder 2">
            <a:extLst>
              <a:ext uri="{FF2B5EF4-FFF2-40B4-BE49-F238E27FC236}">
                <a16:creationId xmlns:a16="http://schemas.microsoft.com/office/drawing/2014/main" id="{CF987571-C35A-C826-7E5D-D2A5F75A2B4C}"/>
              </a:ext>
            </a:extLst>
          </p:cNvPr>
          <p:cNvSpPr>
            <a:spLocks noGrp="1"/>
          </p:cNvSpPr>
          <p:nvPr>
            <p:ph idx="1"/>
          </p:nvPr>
        </p:nvSpPr>
        <p:spPr/>
        <p:txBody>
          <a:bodyPr/>
          <a:lstStyle/>
          <a:p>
            <a:pPr algn="l"/>
            <a:r>
              <a:rPr lang="en-US" b="0" i="0" dirty="0">
                <a:solidFill>
                  <a:srgbClr val="42494F"/>
                </a:solidFill>
                <a:effectLst/>
                <a:latin typeface="Akzidenz Grotesk BQ Light"/>
              </a:rPr>
              <a:t>As discussed, there are many types of non-relational databases, each having their own advantages and disadvantages.</a:t>
            </a:r>
          </a:p>
          <a:p>
            <a:pPr algn="l"/>
            <a:r>
              <a:rPr lang="en-US" b="0" i="0" dirty="0">
                <a:solidFill>
                  <a:srgbClr val="42494F"/>
                </a:solidFill>
                <a:effectLst/>
                <a:latin typeface="Akzidenz Grotesk BQ Light"/>
              </a:rPr>
              <a:t>However, non-relational databases still maintain some </a:t>
            </a:r>
            <a:r>
              <a:rPr lang="en-US" b="0" i="0" u="none" strike="noStrike" dirty="0">
                <a:solidFill>
                  <a:srgbClr val="13AA52"/>
                </a:solidFill>
                <a:effectLst/>
                <a:latin typeface="Akzidenz Grotesk BQ Light"/>
              </a:rPr>
              <a:t>consistent advantages</a:t>
            </a:r>
            <a:r>
              <a:rPr lang="en-US" b="0" i="0" dirty="0">
                <a:solidFill>
                  <a:srgbClr val="42494F"/>
                </a:solidFill>
                <a:effectLst/>
                <a:latin typeface="Akzidenz Grotesk BQ Light"/>
              </a:rPr>
              <a:t>. If the data you are storing needs to be flexible in terms of shape or size, or if it needs to be open to change in future, then a non-relational database is the answer.</a:t>
            </a:r>
          </a:p>
          <a:p>
            <a:pPr algn="l"/>
            <a:r>
              <a:rPr lang="en-US" b="0" i="0" dirty="0">
                <a:solidFill>
                  <a:srgbClr val="42494F"/>
                </a:solidFill>
                <a:effectLst/>
                <a:latin typeface="Akzidenz Grotesk BQ Light"/>
              </a:rPr>
              <a:t>Modern </a:t>
            </a:r>
            <a:r>
              <a:rPr lang="en-US" b="0" i="0" u="none" strike="noStrike" dirty="0">
                <a:solidFill>
                  <a:srgbClr val="13AA52"/>
                </a:solidFill>
                <a:effectLst/>
                <a:latin typeface="Akzidenz Grotesk BQ Light"/>
              </a:rPr>
              <a:t>NoSQL databases</a:t>
            </a:r>
            <a:r>
              <a:rPr lang="en-US" b="0" i="0" dirty="0">
                <a:solidFill>
                  <a:srgbClr val="42494F"/>
                </a:solidFill>
                <a:effectLst/>
                <a:latin typeface="Akzidenz Grotesk BQ Light"/>
              </a:rPr>
              <a:t> have been designed for the cloud, making them naturally good for horizontal scaling where a lot of smaller servers can be spun up to handle increased load.</a:t>
            </a:r>
          </a:p>
          <a:p>
            <a:endParaRPr lang="en-IN" dirty="0"/>
          </a:p>
        </p:txBody>
      </p:sp>
    </p:spTree>
    <p:extLst>
      <p:ext uri="{BB962C8B-B14F-4D97-AF65-F5344CB8AC3E}">
        <p14:creationId xmlns:p14="http://schemas.microsoft.com/office/powerpoint/2010/main" val="342983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7085F42-C0DB-EEE0-07FC-2811893C5DAC}"/>
              </a:ext>
            </a:extLst>
          </p:cNvPr>
          <p:cNvGraphicFramePr>
            <a:graphicFrameLocks noGrp="1"/>
          </p:cNvGraphicFramePr>
          <p:nvPr>
            <p:ph idx="1"/>
            <p:extLst>
              <p:ext uri="{D42A27DB-BD31-4B8C-83A1-F6EECF244321}">
                <p14:modId xmlns:p14="http://schemas.microsoft.com/office/powerpoint/2010/main" val="143384391"/>
              </p:ext>
            </p:extLst>
          </p:nvPr>
        </p:nvGraphicFramePr>
        <p:xfrm>
          <a:off x="577515" y="365760"/>
          <a:ext cx="10741794" cy="5668532"/>
        </p:xfrm>
        <a:graphic>
          <a:graphicData uri="http://schemas.openxmlformats.org/drawingml/2006/table">
            <a:tbl>
              <a:tblPr>
                <a:tableStyleId>{69CF1AB2-1976-4502-BF36-3FF5EA218861}</a:tableStyleId>
              </a:tblPr>
              <a:tblGrid>
                <a:gridCol w="5370897">
                  <a:extLst>
                    <a:ext uri="{9D8B030D-6E8A-4147-A177-3AD203B41FA5}">
                      <a16:colId xmlns:a16="http://schemas.microsoft.com/office/drawing/2014/main" val="2536680129"/>
                    </a:ext>
                  </a:extLst>
                </a:gridCol>
                <a:gridCol w="5370897">
                  <a:extLst>
                    <a:ext uri="{9D8B030D-6E8A-4147-A177-3AD203B41FA5}">
                      <a16:colId xmlns:a16="http://schemas.microsoft.com/office/drawing/2014/main" val="3408316282"/>
                    </a:ext>
                  </a:extLst>
                </a:gridCol>
              </a:tblGrid>
              <a:tr h="346601">
                <a:tc>
                  <a:txBody>
                    <a:bodyPr/>
                    <a:lstStyle/>
                    <a:p>
                      <a:pPr algn="l" fontAlgn="t"/>
                      <a:r>
                        <a:rPr lang="en-IN" sz="1800" b="1" dirty="0">
                          <a:effectLst/>
                        </a:rPr>
                        <a:t>Consider a NoSQL datastore when:</a:t>
                      </a:r>
                    </a:p>
                  </a:txBody>
                  <a:tcPr marL="24855" marR="24855" marT="12427" marB="12427"/>
                </a:tc>
                <a:tc>
                  <a:txBody>
                    <a:bodyPr/>
                    <a:lstStyle/>
                    <a:p>
                      <a:pPr algn="l" fontAlgn="t"/>
                      <a:r>
                        <a:rPr lang="en-US" sz="1800" b="1" dirty="0">
                          <a:effectLst/>
                        </a:rPr>
                        <a:t>Consider a relational database when:</a:t>
                      </a:r>
                    </a:p>
                  </a:txBody>
                  <a:tcPr marL="24855" marR="24855" marT="12427" marB="12427"/>
                </a:tc>
                <a:extLst>
                  <a:ext uri="{0D108BD9-81ED-4DB2-BD59-A6C34878D82A}">
                    <a16:rowId xmlns:a16="http://schemas.microsoft.com/office/drawing/2014/main" val="408680293"/>
                  </a:ext>
                </a:extLst>
              </a:tr>
              <a:tr h="1594366">
                <a:tc>
                  <a:txBody>
                    <a:bodyPr/>
                    <a:lstStyle/>
                    <a:p>
                      <a:pPr algn="l" fontAlgn="t"/>
                      <a:r>
                        <a:rPr lang="en-US" sz="1800" dirty="0">
                          <a:effectLst/>
                        </a:rPr>
                        <a:t>You have high volume workloads that require predictable latency at large scale (e.g. latency measured in milliseconds while performing millions of transactions per second)</a:t>
                      </a:r>
                    </a:p>
                  </a:txBody>
                  <a:tcPr marL="24855" marR="24855" marT="12427" marB="12427"/>
                </a:tc>
                <a:tc>
                  <a:txBody>
                    <a:bodyPr/>
                    <a:lstStyle/>
                    <a:p>
                      <a:pPr algn="l" fontAlgn="t"/>
                      <a:r>
                        <a:rPr lang="en-US" sz="1800">
                          <a:effectLst/>
                        </a:rPr>
                        <a:t>Your workload volume generally fits within thousands of transactions per second</a:t>
                      </a:r>
                    </a:p>
                  </a:txBody>
                  <a:tcPr marL="24855" marR="24855" marT="12427" marB="12427"/>
                </a:tc>
                <a:extLst>
                  <a:ext uri="{0D108BD9-81ED-4DB2-BD59-A6C34878D82A}">
                    <a16:rowId xmlns:a16="http://schemas.microsoft.com/office/drawing/2014/main" val="3453641731"/>
                  </a:ext>
                </a:extLst>
              </a:tr>
              <a:tr h="658542">
                <a:tc>
                  <a:txBody>
                    <a:bodyPr/>
                    <a:lstStyle/>
                    <a:p>
                      <a:pPr algn="l" fontAlgn="t"/>
                      <a:r>
                        <a:rPr lang="en-US" sz="1800" dirty="0">
                          <a:effectLst/>
                        </a:rPr>
                        <a:t>Your data is dynamic and frequently changes</a:t>
                      </a:r>
                    </a:p>
                  </a:txBody>
                  <a:tcPr marL="24855" marR="24855" marT="12427" marB="12427"/>
                </a:tc>
                <a:tc>
                  <a:txBody>
                    <a:bodyPr/>
                    <a:lstStyle/>
                    <a:p>
                      <a:pPr algn="l" fontAlgn="t"/>
                      <a:r>
                        <a:rPr lang="en-US" sz="1800">
                          <a:effectLst/>
                        </a:rPr>
                        <a:t>Your data is highly structured and requires referential integrity</a:t>
                      </a:r>
                    </a:p>
                  </a:txBody>
                  <a:tcPr marL="24855" marR="24855" marT="12427" marB="12427"/>
                </a:tc>
                <a:extLst>
                  <a:ext uri="{0D108BD9-81ED-4DB2-BD59-A6C34878D82A}">
                    <a16:rowId xmlns:a16="http://schemas.microsoft.com/office/drawing/2014/main" val="2660438199"/>
                  </a:ext>
                </a:extLst>
              </a:tr>
              <a:tr h="658542">
                <a:tc>
                  <a:txBody>
                    <a:bodyPr/>
                    <a:lstStyle/>
                    <a:p>
                      <a:pPr algn="l" fontAlgn="t"/>
                      <a:r>
                        <a:rPr lang="en-US" sz="1800">
                          <a:effectLst/>
                        </a:rPr>
                        <a:t>Relationships can be de-normalized data models</a:t>
                      </a:r>
                    </a:p>
                  </a:txBody>
                  <a:tcPr marL="24855" marR="24855" marT="12427" marB="12427"/>
                </a:tc>
                <a:tc>
                  <a:txBody>
                    <a:bodyPr/>
                    <a:lstStyle/>
                    <a:p>
                      <a:pPr algn="l" fontAlgn="t"/>
                      <a:r>
                        <a:rPr lang="en-US" sz="1800" dirty="0">
                          <a:effectLst/>
                        </a:rPr>
                        <a:t>Relationships are expressed through table joins on normalized data models</a:t>
                      </a:r>
                    </a:p>
                  </a:txBody>
                  <a:tcPr marL="24855" marR="24855" marT="12427" marB="12427"/>
                </a:tc>
                <a:extLst>
                  <a:ext uri="{0D108BD9-81ED-4DB2-BD59-A6C34878D82A}">
                    <a16:rowId xmlns:a16="http://schemas.microsoft.com/office/drawing/2014/main" val="3086000699"/>
                  </a:ext>
                </a:extLst>
              </a:tr>
              <a:tr h="554563">
                <a:tc>
                  <a:txBody>
                    <a:bodyPr/>
                    <a:lstStyle/>
                    <a:p>
                      <a:pPr algn="l" fontAlgn="t"/>
                      <a:r>
                        <a:rPr lang="en-US" sz="1800">
                          <a:effectLst/>
                        </a:rPr>
                        <a:t>Data retrieval is simple and expressed without table joins</a:t>
                      </a:r>
                    </a:p>
                  </a:txBody>
                  <a:tcPr marL="24855" marR="24855" marT="12427" marB="12427"/>
                </a:tc>
                <a:tc>
                  <a:txBody>
                    <a:bodyPr/>
                    <a:lstStyle/>
                    <a:p>
                      <a:pPr algn="l" fontAlgn="t"/>
                      <a:r>
                        <a:rPr lang="en-US" sz="1800">
                          <a:effectLst/>
                        </a:rPr>
                        <a:t>You work with complex queries and reports</a:t>
                      </a:r>
                    </a:p>
                  </a:txBody>
                  <a:tcPr marL="24855" marR="24855" marT="12427" marB="12427"/>
                </a:tc>
                <a:extLst>
                  <a:ext uri="{0D108BD9-81ED-4DB2-BD59-A6C34878D82A}">
                    <a16:rowId xmlns:a16="http://schemas.microsoft.com/office/drawing/2014/main" val="1702394797"/>
                  </a:ext>
                </a:extLst>
              </a:tr>
              <a:tr h="1074464">
                <a:tc>
                  <a:txBody>
                    <a:bodyPr/>
                    <a:lstStyle/>
                    <a:p>
                      <a:pPr algn="l" fontAlgn="t"/>
                      <a:r>
                        <a:rPr lang="en-US" sz="1800">
                          <a:effectLst/>
                        </a:rPr>
                        <a:t>Data is typically replicated across geographies and requires finer control over consistency, availability, and performance</a:t>
                      </a:r>
                    </a:p>
                  </a:txBody>
                  <a:tcPr marL="24855" marR="24855" marT="12427" marB="12427"/>
                </a:tc>
                <a:tc>
                  <a:txBody>
                    <a:bodyPr/>
                    <a:lstStyle/>
                    <a:p>
                      <a:pPr algn="l" fontAlgn="t"/>
                      <a:r>
                        <a:rPr lang="en-US" sz="1800">
                          <a:effectLst/>
                        </a:rPr>
                        <a:t>Data is typically centralized, or can be replicated regions asynchronously</a:t>
                      </a:r>
                    </a:p>
                  </a:txBody>
                  <a:tcPr marL="24855" marR="24855" marT="12427" marB="12427"/>
                </a:tc>
                <a:extLst>
                  <a:ext uri="{0D108BD9-81ED-4DB2-BD59-A6C34878D82A}">
                    <a16:rowId xmlns:a16="http://schemas.microsoft.com/office/drawing/2014/main" val="1960338821"/>
                  </a:ext>
                </a:extLst>
              </a:tr>
              <a:tr h="762523">
                <a:tc>
                  <a:txBody>
                    <a:bodyPr/>
                    <a:lstStyle/>
                    <a:p>
                      <a:pPr algn="l" fontAlgn="t"/>
                      <a:r>
                        <a:rPr lang="en-US" sz="1800">
                          <a:effectLst/>
                        </a:rPr>
                        <a:t>Your application will be deployed to commodity hardware, such as with public clouds</a:t>
                      </a:r>
                    </a:p>
                  </a:txBody>
                  <a:tcPr marL="24855" marR="24855" marT="12427" marB="12427"/>
                </a:tc>
                <a:tc>
                  <a:txBody>
                    <a:bodyPr/>
                    <a:lstStyle/>
                    <a:p>
                      <a:pPr algn="l" fontAlgn="t"/>
                      <a:r>
                        <a:rPr lang="en-US" sz="1800" dirty="0">
                          <a:effectLst/>
                        </a:rPr>
                        <a:t>Your application will be deployed to large, high-end hardware</a:t>
                      </a:r>
                    </a:p>
                  </a:txBody>
                  <a:tcPr marL="24855" marR="24855" marT="12427" marB="12427"/>
                </a:tc>
                <a:extLst>
                  <a:ext uri="{0D108BD9-81ED-4DB2-BD59-A6C34878D82A}">
                    <a16:rowId xmlns:a16="http://schemas.microsoft.com/office/drawing/2014/main" val="4203297342"/>
                  </a:ext>
                </a:extLst>
              </a:tr>
            </a:tbl>
          </a:graphicData>
        </a:graphic>
      </p:graphicFrame>
    </p:spTree>
    <p:extLst>
      <p:ext uri="{BB962C8B-B14F-4D97-AF65-F5344CB8AC3E}">
        <p14:creationId xmlns:p14="http://schemas.microsoft.com/office/powerpoint/2010/main" val="753321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8B87C-F98B-8755-490A-1583E4EE29E0}"/>
              </a:ext>
            </a:extLst>
          </p:cNvPr>
          <p:cNvSpPr>
            <a:spLocks noGrp="1"/>
          </p:cNvSpPr>
          <p:nvPr>
            <p:ph type="title"/>
          </p:nvPr>
        </p:nvSpPr>
        <p:spPr/>
        <p:txBody>
          <a:bodyPr/>
          <a:lstStyle/>
          <a:p>
            <a:r>
              <a:rPr lang="en-IN" dirty="0"/>
              <a:t>Database as a service</a:t>
            </a:r>
          </a:p>
        </p:txBody>
      </p:sp>
      <p:sp>
        <p:nvSpPr>
          <p:cNvPr id="3" name="Content Placeholder 2">
            <a:extLst>
              <a:ext uri="{FF2B5EF4-FFF2-40B4-BE49-F238E27FC236}">
                <a16:creationId xmlns:a16="http://schemas.microsoft.com/office/drawing/2014/main" id="{D0430F4F-46F9-687C-27EE-C0454337016F}"/>
              </a:ext>
            </a:extLst>
          </p:cNvPr>
          <p:cNvSpPr>
            <a:spLocks noGrp="1"/>
          </p:cNvSpPr>
          <p:nvPr>
            <p:ph sz="quarter" idx="13"/>
          </p:nvPr>
        </p:nvSpPr>
        <p:spPr/>
        <p:txBody>
          <a:bodyPr>
            <a:normAutofit lnSpcReduction="10000"/>
          </a:bodyPr>
          <a:lstStyle/>
          <a:p>
            <a:pPr algn="l" fontAlgn="base"/>
            <a:r>
              <a:rPr lang="en-US" b="0" i="0" dirty="0">
                <a:solidFill>
                  <a:srgbClr val="273239"/>
                </a:solidFill>
                <a:effectLst/>
                <a:latin typeface="Nunito" pitchFamily="2" charset="0"/>
              </a:rPr>
              <a:t>Like</a:t>
            </a:r>
            <a:r>
              <a:rPr lang="en-US" b="0" i="0" u="sng" dirty="0">
                <a:solidFill>
                  <a:srgbClr val="273239"/>
                </a:solidFill>
                <a:effectLst/>
                <a:latin typeface="Nunito" pitchFamily="2" charset="0"/>
              </a:rPr>
              <a:t> SaaS, PaaS and IaaS </a:t>
            </a:r>
            <a:r>
              <a:rPr lang="en-US" b="0" i="0" dirty="0">
                <a:solidFill>
                  <a:srgbClr val="273239"/>
                </a:solidFill>
                <a:effectLst/>
                <a:latin typeface="Nunito" pitchFamily="2" charset="0"/>
              </a:rPr>
              <a:t>of cloud computing we can consider DBaaS (also known as Managed Database Service) as a cloud computing service. It allows users associated with database activities to access and use a cloud database system without purchasing it.</a:t>
            </a:r>
          </a:p>
          <a:p>
            <a:pPr algn="l" fontAlgn="base"/>
            <a:r>
              <a:rPr lang="en-US" b="0" i="0" dirty="0">
                <a:solidFill>
                  <a:srgbClr val="273239"/>
                </a:solidFill>
                <a:effectLst/>
                <a:latin typeface="Nunito" pitchFamily="2" charset="0"/>
              </a:rPr>
              <a:t>DBaaS and cloud database comes under Software as a Service (SaaS) whose demand is growing so fast</a:t>
            </a:r>
            <a:br>
              <a:rPr lang="en-US" b="0" i="0" dirty="0">
                <a:solidFill>
                  <a:srgbClr val="273239"/>
                </a:solidFill>
                <a:effectLst/>
                <a:latin typeface="Nunito" pitchFamily="2" charset="0"/>
              </a:rPr>
            </a:br>
            <a:r>
              <a:rPr lang="en-US" b="0" i="0" dirty="0">
                <a:solidFill>
                  <a:srgbClr val="273239"/>
                </a:solidFill>
                <a:effectLst/>
                <a:latin typeface="Nunito" pitchFamily="2" charset="0"/>
              </a:rPr>
              <a:t>In simple we can say Database as a Service (DBaaS) is self service/ on demand database consumption coupled with automation of operations. As we know cloud computing services are like pay per use so DBaaS also based on same payment structure like how much you will use just pay for your usage. This DBaaS provides same function as like standard traditional and relational database models. So using DBaaS, organizations can avoid data base configuration, management, upgradation and security.</a:t>
            </a:r>
          </a:p>
          <a:p>
            <a:endParaRPr lang="en-IN" dirty="0"/>
          </a:p>
        </p:txBody>
      </p:sp>
    </p:spTree>
    <p:extLst>
      <p:ext uri="{BB962C8B-B14F-4D97-AF65-F5344CB8AC3E}">
        <p14:creationId xmlns:p14="http://schemas.microsoft.com/office/powerpoint/2010/main" val="2597850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9F86B-DA93-0CEE-2555-EB1044D2FD8C}"/>
              </a:ext>
            </a:extLst>
          </p:cNvPr>
          <p:cNvSpPr>
            <a:spLocks noGrp="1"/>
          </p:cNvSpPr>
          <p:nvPr>
            <p:ph type="title"/>
          </p:nvPr>
        </p:nvSpPr>
        <p:spPr/>
        <p:txBody>
          <a:bodyPr/>
          <a:lstStyle/>
          <a:p>
            <a:r>
              <a:rPr lang="en-IN" dirty="0"/>
              <a:t>Key Characteristics of DBaaS </a:t>
            </a:r>
            <a:br>
              <a:rPr lang="en-IN" dirty="0"/>
            </a:br>
            <a:endParaRPr lang="en-IN" dirty="0"/>
          </a:p>
        </p:txBody>
      </p:sp>
      <p:sp>
        <p:nvSpPr>
          <p:cNvPr id="3" name="Content Placeholder 2">
            <a:extLst>
              <a:ext uri="{FF2B5EF4-FFF2-40B4-BE49-F238E27FC236}">
                <a16:creationId xmlns:a16="http://schemas.microsoft.com/office/drawing/2014/main" id="{0F9FACE4-5AEC-DB1F-9A75-49754EFC7846}"/>
              </a:ext>
            </a:extLst>
          </p:cNvPr>
          <p:cNvSpPr>
            <a:spLocks noGrp="1"/>
          </p:cNvSpPr>
          <p:nvPr>
            <p:ph idx="1"/>
          </p:nvPr>
        </p:nvSpPr>
        <p:spPr/>
        <p:txBody>
          <a:bodyPr>
            <a:normAutofit/>
          </a:bodyPr>
          <a:lstStyle/>
          <a:p>
            <a:pPr algn="l" fontAlgn="base">
              <a:buFont typeface="Arial" panose="020B0604020202020204" pitchFamily="34" charset="0"/>
              <a:buChar char="•"/>
            </a:pPr>
            <a:r>
              <a:rPr lang="en-US" b="0" i="0" dirty="0">
                <a:solidFill>
                  <a:srgbClr val="273239"/>
                </a:solidFill>
                <a:effectLst/>
                <a:latin typeface="Nunito" pitchFamily="2" charset="0"/>
              </a:rPr>
              <a:t>A fully managed info service helps to line up, manage, and administer your info within the cloud and conjointly offer services for hardware provisioning and Backup.</a:t>
            </a:r>
          </a:p>
          <a:p>
            <a:pPr algn="l" fontAlgn="base">
              <a:buFont typeface="Arial" panose="020B0604020202020204" pitchFamily="34" charset="0"/>
              <a:buChar char="•"/>
            </a:pPr>
            <a:r>
              <a:rPr lang="en-US" b="0" i="0" dirty="0">
                <a:solidFill>
                  <a:srgbClr val="273239"/>
                </a:solidFill>
                <a:effectLst/>
                <a:latin typeface="Nunito" pitchFamily="2" charset="0"/>
              </a:rPr>
              <a:t>DBaaS permits the availability of info’s effortlessly to Database shoppers from numerous backgrounds and IT expertise.</a:t>
            </a:r>
          </a:p>
          <a:p>
            <a:pPr algn="l" fontAlgn="base">
              <a:buFont typeface="Arial" panose="020B0604020202020204" pitchFamily="34" charset="0"/>
              <a:buChar char="•"/>
            </a:pPr>
            <a:r>
              <a:rPr lang="en-US" b="0" i="0" dirty="0">
                <a:solidFill>
                  <a:srgbClr val="273239"/>
                </a:solidFill>
                <a:effectLst/>
                <a:latin typeface="Nunito" pitchFamily="2" charset="0"/>
              </a:rPr>
              <a:t>Provides on demand services.</a:t>
            </a:r>
          </a:p>
          <a:p>
            <a:pPr algn="l" fontAlgn="base">
              <a:buFont typeface="Arial" panose="020B0604020202020204" pitchFamily="34" charset="0"/>
              <a:buChar char="•"/>
            </a:pPr>
            <a:r>
              <a:rPr lang="en-US" b="0" i="0" dirty="0">
                <a:solidFill>
                  <a:srgbClr val="273239"/>
                </a:solidFill>
                <a:effectLst/>
                <a:latin typeface="Nunito" pitchFamily="2" charset="0"/>
              </a:rPr>
              <a:t>Supported the resources offered, it delivers a versatile info platform that tailors itself to the environment’s current desires.</a:t>
            </a:r>
          </a:p>
          <a:p>
            <a:pPr algn="l" fontAlgn="base">
              <a:buFont typeface="Arial" panose="020B0604020202020204" pitchFamily="34" charset="0"/>
              <a:buChar char="•"/>
            </a:pPr>
            <a:r>
              <a:rPr lang="en-US" b="0" i="0" dirty="0">
                <a:solidFill>
                  <a:srgbClr val="273239"/>
                </a:solidFill>
                <a:effectLst/>
                <a:latin typeface="Nunito" pitchFamily="2" charset="0"/>
              </a:rPr>
              <a:t>A team of consultants at your disposal, endlessly watching the Databases.</a:t>
            </a:r>
          </a:p>
          <a:p>
            <a:pPr algn="l" fontAlgn="base">
              <a:buFont typeface="Arial" panose="020B0604020202020204" pitchFamily="34" charset="0"/>
              <a:buChar char="•"/>
            </a:pPr>
            <a:r>
              <a:rPr lang="en-US" b="0" i="0" dirty="0">
                <a:solidFill>
                  <a:srgbClr val="273239"/>
                </a:solidFill>
                <a:effectLst/>
                <a:latin typeface="Nunito" pitchFamily="2" charset="0"/>
              </a:rPr>
              <a:t>Automates info administration and watching.</a:t>
            </a:r>
          </a:p>
          <a:p>
            <a:pPr algn="l" fontAlgn="base">
              <a:buFont typeface="Arial" panose="020B0604020202020204" pitchFamily="34" charset="0"/>
              <a:buChar char="•"/>
            </a:pPr>
            <a:r>
              <a:rPr lang="en-US" b="0" i="0" dirty="0">
                <a:solidFill>
                  <a:srgbClr val="273239"/>
                </a:solidFill>
                <a:effectLst/>
                <a:latin typeface="Nunito" pitchFamily="2" charset="0"/>
              </a:rPr>
              <a:t>Leverages existing servers and storage.</a:t>
            </a:r>
          </a:p>
          <a:p>
            <a:endParaRPr lang="en-IN" dirty="0"/>
          </a:p>
        </p:txBody>
      </p:sp>
    </p:spTree>
    <p:extLst>
      <p:ext uri="{BB962C8B-B14F-4D97-AF65-F5344CB8AC3E}">
        <p14:creationId xmlns:p14="http://schemas.microsoft.com/office/powerpoint/2010/main" val="5088848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Wood Type</Template>
  <TotalTime>78</TotalTime>
  <Words>2133</Words>
  <Application>Microsoft Office PowerPoint</Application>
  <PresentationFormat>Widescreen</PresentationFormat>
  <Paragraphs>117</Paragraphs>
  <Slides>19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19</vt:i4>
      </vt:variant>
    </vt:vector>
  </HeadingPairs>
  <TitlesOfParts>
    <vt:vector size="32" baseType="lpstr">
      <vt:lpstr>Akzidenz Grotesk BQ Light</vt:lpstr>
      <vt:lpstr>AmazonEmber</vt:lpstr>
      <vt:lpstr>AmazonEmberBold</vt:lpstr>
      <vt:lpstr>Arial</vt:lpstr>
      <vt:lpstr>Google Sans</vt:lpstr>
      <vt:lpstr>Google Sans Text</vt:lpstr>
      <vt:lpstr>Heebo</vt:lpstr>
      <vt:lpstr>Nunito</vt:lpstr>
      <vt:lpstr>open sans</vt:lpstr>
      <vt:lpstr>Rockwell</vt:lpstr>
      <vt:lpstr>Rockwell Condensed</vt:lpstr>
      <vt:lpstr>Wingdings</vt:lpstr>
      <vt:lpstr>Wood Type</vt:lpstr>
      <vt:lpstr>Cloud Database</vt:lpstr>
      <vt:lpstr>What is Cloud Database?</vt:lpstr>
      <vt:lpstr>Types of Cloud databases</vt:lpstr>
      <vt:lpstr>When to use relational database</vt:lpstr>
      <vt:lpstr>Types of Cloud databases</vt:lpstr>
      <vt:lpstr>When to use Nosql database</vt:lpstr>
      <vt:lpstr>PowerPoint Presentation</vt:lpstr>
      <vt:lpstr>Database as a service</vt:lpstr>
      <vt:lpstr>Key Characteristics of DBaaS  </vt:lpstr>
      <vt:lpstr>Cloud file storage and system</vt:lpstr>
      <vt:lpstr>What to expect from cloud storage</vt:lpstr>
      <vt:lpstr>Types of cloud storage</vt:lpstr>
      <vt:lpstr>Types of cloud storage</vt:lpstr>
      <vt:lpstr>Google file systems</vt:lpstr>
      <vt:lpstr>GFS architecture</vt:lpstr>
      <vt:lpstr>Hadoop file system</vt:lpstr>
      <vt:lpstr>Hadoop file system</vt:lpstr>
      <vt:lpstr>PowerPoint Presentation</vt:lpstr>
      <vt:lpstr>Comparison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Database</dc:title>
  <dc:creator>Gunseerat Brar</dc:creator>
  <cp:lastModifiedBy>Gunseerat Brar</cp:lastModifiedBy>
  <cp:revision>1</cp:revision>
  <dcterms:created xsi:type="dcterms:W3CDTF">2023-04-18T06:05:20Z</dcterms:created>
  <dcterms:modified xsi:type="dcterms:W3CDTF">2023-04-18T07:23:43Z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