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79" r:id="rId5"/>
    <p:sldId id="259" r:id="rId6"/>
    <p:sldId id="280" r:id="rId7"/>
    <p:sldId id="281" r:id="rId8"/>
    <p:sldId id="260" r:id="rId9"/>
    <p:sldId id="282" r:id="rId10"/>
    <p:sldId id="283" r:id="rId11"/>
    <p:sldId id="263" r:id="rId12"/>
    <p:sldId id="284" r:id="rId13"/>
    <p:sldId id="285" r:id="rId14"/>
    <p:sldId id="286" r:id="rId15"/>
    <p:sldId id="287" r:id="rId16"/>
    <p:sldId id="288" r:id="rId17"/>
    <p:sldId id="289" r:id="rId18"/>
    <p:sldId id="264" r:id="rId19"/>
    <p:sldId id="265" r:id="rId20"/>
    <p:sldId id="290" r:id="rId21"/>
    <p:sldId id="266" r:id="rId22"/>
    <p:sldId id="267" r:id="rId23"/>
    <p:sldId id="268" r:id="rId24"/>
    <p:sldId id="269" r:id="rId25"/>
    <p:sldId id="270" r:id="rId26"/>
    <p:sldId id="271"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66" d="100"/>
          <a:sy n="66" d="100"/>
        </p:scale>
        <p:origin x="632"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belugacdn.com/blog/cdn/what-is-cd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1950" y="561658"/>
            <a:ext cx="9144000" cy="2387600"/>
          </a:xfrm>
        </p:spPr>
        <p:txBody>
          <a:bodyPr/>
          <a:lstStyle/>
          <a:p>
            <a:r>
              <a:rPr lang="en-IN" altLang="en-US" sz="11500" b="1" dirty="0">
                <a:ln w="22225">
                  <a:solidFill>
                    <a:schemeClr val="accent2"/>
                  </a:solidFill>
                  <a:prstDash val="solid"/>
                </a:ln>
                <a:solidFill>
                  <a:schemeClr val="accent2">
                    <a:lumMod val="40000"/>
                    <a:lumOff val="60000"/>
                  </a:schemeClr>
                </a:solidFill>
                <a:effectLst/>
              </a:rPr>
              <a:t>UNIT 4</a:t>
            </a:r>
          </a:p>
        </p:txBody>
      </p:sp>
      <p:sp>
        <p:nvSpPr>
          <p:cNvPr id="3" name="Subtitle 2"/>
          <p:cNvSpPr>
            <a:spLocks noGrp="1"/>
          </p:cNvSpPr>
          <p:nvPr>
            <p:ph type="subTitle" idx="1"/>
          </p:nvPr>
        </p:nvSpPr>
        <p:spPr/>
        <p:txBody>
          <a:bodyPr/>
          <a:lstStyle/>
          <a:p>
            <a:r>
              <a:rPr lang="en-US" sz="4800">
                <a:solidFill>
                  <a:schemeClr val="tx1"/>
                </a:solidFill>
                <a:effectLst>
                  <a:outerShdw blurRad="38100" dist="19050" dir="2700000" algn="tl" rotWithShape="0">
                    <a:schemeClr val="dk1">
                      <a:alpha val="40000"/>
                    </a:schemeClr>
                  </a:outerShdw>
                </a:effectLst>
              </a:rPr>
              <a:t>Cloud Computing Technologies and Applications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DF776-E0C8-286E-1C2A-E246504A86F2}"/>
              </a:ext>
            </a:extLst>
          </p:cNvPr>
          <p:cNvSpPr>
            <a:spLocks noGrp="1"/>
          </p:cNvSpPr>
          <p:nvPr>
            <p:ph type="title"/>
          </p:nvPr>
        </p:nvSpPr>
        <p:spPr/>
        <p:txBody>
          <a:bodyPr>
            <a:normAutofit/>
          </a:bodyPr>
          <a:lstStyle/>
          <a:p>
            <a:pPr algn="ctr"/>
            <a:r>
              <a:rPr lang="en-US" b="1" i="0" dirty="0">
                <a:solidFill>
                  <a:srgbClr val="000000"/>
                </a:solidFill>
                <a:effectLst/>
                <a:latin typeface="Inter"/>
              </a:rPr>
              <a:t>Static Rules-based Switching vs. Dynamic Switching</a:t>
            </a:r>
            <a:endParaRPr lang="en-IN" dirty="0"/>
          </a:p>
        </p:txBody>
      </p:sp>
      <p:sp>
        <p:nvSpPr>
          <p:cNvPr id="3" name="Content Placeholder 2">
            <a:extLst>
              <a:ext uri="{FF2B5EF4-FFF2-40B4-BE49-F238E27FC236}">
                <a16:creationId xmlns:a16="http://schemas.microsoft.com/office/drawing/2014/main" id="{FB9CAEEB-7AC7-C756-6386-BAD95B19972B}"/>
              </a:ext>
            </a:extLst>
          </p:cNvPr>
          <p:cNvSpPr>
            <a:spLocks noGrp="1"/>
          </p:cNvSpPr>
          <p:nvPr>
            <p:ph idx="1"/>
          </p:nvPr>
        </p:nvSpPr>
        <p:spPr/>
        <p:txBody>
          <a:bodyPr/>
          <a:lstStyle/>
          <a:p>
            <a:pPr algn="l" fontAlgn="base"/>
            <a:r>
              <a:rPr lang="en-US" b="1" i="0" dirty="0">
                <a:solidFill>
                  <a:srgbClr val="000000"/>
                </a:solidFill>
                <a:effectLst/>
                <a:latin typeface="inherit"/>
              </a:rPr>
              <a:t>Static Rules-based switching</a:t>
            </a:r>
            <a:r>
              <a:rPr lang="en-US" b="0" i="0" dirty="0">
                <a:solidFill>
                  <a:srgbClr val="000000"/>
                </a:solidFill>
                <a:effectLst/>
                <a:latin typeface="Inter"/>
              </a:rPr>
              <a:t> is a naïve form of CDN switching where a rules-engine is programmed with simple instructions like “if CDN-A fails, then divert traffic to CDN-B.” This does not accommodate a lot of intelligence and needs to be monitored tightly to ensure that situations not governed by the rules do not crash the system.</a:t>
            </a:r>
          </a:p>
          <a:p>
            <a:pPr algn="l" fontAlgn="base"/>
            <a:r>
              <a:rPr lang="en-US" b="0" i="0" dirty="0">
                <a:solidFill>
                  <a:srgbClr val="000000"/>
                </a:solidFill>
                <a:effectLst/>
                <a:latin typeface="Inter"/>
              </a:rPr>
              <a:t>In </a:t>
            </a:r>
            <a:r>
              <a:rPr lang="en-US" b="1" i="0" dirty="0">
                <a:solidFill>
                  <a:srgbClr val="000000"/>
                </a:solidFill>
                <a:effectLst/>
                <a:latin typeface="inherit"/>
              </a:rPr>
              <a:t>Dynamic rules-based switching</a:t>
            </a:r>
            <a:r>
              <a:rPr lang="en-US" b="0" i="0" dirty="0">
                <a:solidFill>
                  <a:srgbClr val="000000"/>
                </a:solidFill>
                <a:effectLst/>
                <a:latin typeface="Inter"/>
              </a:rPr>
              <a:t>, the decision to switch CDNs is based on continuously collected from the players, CDNs themselves, and other business rules. As these factors change dynamically during the day, the decisions change adaptively.</a:t>
            </a:r>
          </a:p>
          <a:p>
            <a:endParaRPr lang="en-IN" dirty="0"/>
          </a:p>
        </p:txBody>
      </p:sp>
    </p:spTree>
    <p:extLst>
      <p:ext uri="{BB962C8B-B14F-4D97-AF65-F5344CB8AC3E}">
        <p14:creationId xmlns:p14="http://schemas.microsoft.com/office/powerpoint/2010/main" val="1319939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Meta CDN	</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dirty="0" err="1">
                <a:solidFill>
                  <a:schemeClr val="tx1">
                    <a:lumMod val="75000"/>
                    <a:lumOff val="25000"/>
                  </a:schemeClr>
                </a:solidFill>
              </a:rPr>
              <a:t>MetaCDN</a:t>
            </a:r>
            <a:r>
              <a:rPr lang="en-US" dirty="0">
                <a:solidFill>
                  <a:schemeClr val="tx1">
                    <a:lumMod val="75000"/>
                    <a:lumOff val="25000"/>
                  </a:schemeClr>
                </a:solidFill>
              </a:rPr>
              <a:t>, a system that exploits ‘Storage Cloud’ resources, creating an integrated overlay network that provides a low cost, high performance CDN for content creators. </a:t>
            </a:r>
            <a:r>
              <a:rPr lang="en-US" dirty="0" err="1">
                <a:solidFill>
                  <a:schemeClr val="tx1">
                    <a:lumMod val="75000"/>
                    <a:lumOff val="25000"/>
                  </a:schemeClr>
                </a:solidFill>
              </a:rPr>
              <a:t>MetaCDN</a:t>
            </a:r>
            <a:r>
              <a:rPr lang="en-US" dirty="0">
                <a:solidFill>
                  <a:schemeClr val="tx1">
                    <a:lumMod val="75000"/>
                    <a:lumOff val="25000"/>
                  </a:schemeClr>
                </a:solidFill>
              </a:rPr>
              <a:t> removes the complexity of dealing with multiple storage providers, by intelligently matching and placing users’ content onto one or many storage providers based on their quality of service, coverage and budget preferences. </a:t>
            </a:r>
            <a:r>
              <a:rPr lang="en-US" dirty="0" err="1">
                <a:solidFill>
                  <a:schemeClr val="tx1">
                    <a:lumMod val="75000"/>
                    <a:lumOff val="25000"/>
                  </a:schemeClr>
                </a:solidFill>
              </a:rPr>
              <a:t>MetaCDN</a:t>
            </a:r>
            <a:r>
              <a:rPr lang="en-US" dirty="0">
                <a:solidFill>
                  <a:schemeClr val="tx1">
                    <a:lumMod val="75000"/>
                    <a:lumOff val="25000"/>
                  </a:schemeClr>
                </a:solidFill>
              </a:rPr>
              <a:t> makes it trivial for content creators and consumers to harness the performance and coverage of numerous ‘Storage Clouds’ by providing a single unified namespace that makes it easy to integrate into origin websites, and is transparent for end-users.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0C3EE-AEE0-7697-5DB0-CED11AAB94F6}"/>
              </a:ext>
            </a:extLst>
          </p:cNvPr>
          <p:cNvSpPr>
            <a:spLocks noGrp="1"/>
          </p:cNvSpPr>
          <p:nvPr>
            <p:ph type="title"/>
          </p:nvPr>
        </p:nvSpPr>
        <p:spPr/>
        <p:txBody>
          <a:bodyPr/>
          <a:lstStyle/>
          <a:p>
            <a:r>
              <a:rPr lang="en-US" b="1" i="0" dirty="0">
                <a:solidFill>
                  <a:srgbClr val="333333"/>
                </a:solidFill>
                <a:effectLst/>
                <a:latin typeface="Poppins" panose="00000500000000000000" pitchFamily="2" charset="0"/>
              </a:rPr>
              <a:t>What is Origin Pull CDN?</a:t>
            </a:r>
            <a:br>
              <a:rPr lang="en-US" b="1" i="0" dirty="0">
                <a:solidFill>
                  <a:srgbClr val="333333"/>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51C683B7-8AD6-A7CF-B772-B5F095D2605F}"/>
              </a:ext>
            </a:extLst>
          </p:cNvPr>
          <p:cNvSpPr>
            <a:spLocks noGrp="1"/>
          </p:cNvSpPr>
          <p:nvPr>
            <p:ph idx="1"/>
          </p:nvPr>
        </p:nvSpPr>
        <p:spPr/>
        <p:txBody>
          <a:bodyPr>
            <a:normAutofit/>
          </a:bodyPr>
          <a:lstStyle/>
          <a:p>
            <a:pPr algn="l"/>
            <a:r>
              <a:rPr lang="en-US" b="1" i="0" dirty="0">
                <a:solidFill>
                  <a:srgbClr val="333333"/>
                </a:solidFill>
                <a:effectLst/>
                <a:latin typeface="Adobe Arabic" panose="02040503050201020203" pitchFamily="18" charset="-78"/>
                <a:cs typeface="Adobe Arabic" panose="02040503050201020203" pitchFamily="18" charset="-78"/>
              </a:rPr>
              <a:t>Origin Pull CDN</a:t>
            </a:r>
            <a:r>
              <a:rPr lang="en-US" b="0" i="0" dirty="0">
                <a:solidFill>
                  <a:srgbClr val="333333"/>
                </a:solidFill>
                <a:effectLst/>
                <a:latin typeface="Adobe Arabic" panose="02040503050201020203" pitchFamily="18" charset="-78"/>
                <a:cs typeface="Adobe Arabic" panose="02040503050201020203" pitchFamily="18" charset="-78"/>
              </a:rPr>
              <a:t>, by its name, means that the </a:t>
            </a:r>
            <a:r>
              <a:rPr lang="en-US" b="0" i="0" dirty="0" err="1">
                <a:solidFill>
                  <a:srgbClr val="333333"/>
                </a:solidFill>
                <a:effectLst/>
                <a:latin typeface="Adobe Arabic" panose="02040503050201020203" pitchFamily="18" charset="-78"/>
                <a:cs typeface="Adobe Arabic" panose="02040503050201020203" pitchFamily="18" charset="-78"/>
              </a:rPr>
              <a:t>PoP</a:t>
            </a:r>
            <a:r>
              <a:rPr lang="en-US" b="0" i="0" dirty="0">
                <a:solidFill>
                  <a:srgbClr val="333333"/>
                </a:solidFill>
                <a:effectLst/>
                <a:latin typeface="Adobe Arabic" panose="02040503050201020203" pitchFamily="18" charset="-78"/>
                <a:cs typeface="Adobe Arabic" panose="02040503050201020203" pitchFamily="18" charset="-78"/>
              </a:rPr>
              <a:t> server will be pulling the web page data and other elements from the origin server. The CDN itself will be the one deciding which content will be delivered to the web visitor when a web request is made.</a:t>
            </a:r>
          </a:p>
          <a:p>
            <a:pPr algn="l"/>
            <a:r>
              <a:rPr lang="en-US" b="0" i="0" dirty="0">
                <a:solidFill>
                  <a:srgbClr val="333333"/>
                </a:solidFill>
                <a:effectLst/>
                <a:latin typeface="Adobe Arabic" panose="02040503050201020203" pitchFamily="18" charset="-78"/>
                <a:cs typeface="Adobe Arabic" panose="02040503050201020203" pitchFamily="18" charset="-78"/>
              </a:rPr>
              <a:t>How does it work? Well, you, the website owner or developer, will be the one responsible for leaving the content on the host origin server and you are the one who will rewrite URLs so that it points to the </a:t>
            </a:r>
            <a:r>
              <a:rPr lang="en-US" b="0" i="0" u="none" strike="noStrike" dirty="0">
                <a:solidFill>
                  <a:srgbClr val="337AB7"/>
                </a:solidFill>
                <a:effectLst/>
                <a:latin typeface="Adobe Arabic" panose="02040503050201020203" pitchFamily="18" charset="-78"/>
                <a:cs typeface="Adobe Arabic" panose="02040503050201020203" pitchFamily="18" charset="-78"/>
                <a:hlinkClick r:id="rId2"/>
              </a:rPr>
              <a:t>CDN</a:t>
            </a:r>
            <a:r>
              <a:rPr lang="en-US" b="0" i="0" dirty="0">
                <a:solidFill>
                  <a:srgbClr val="333333"/>
                </a:solidFill>
                <a:effectLst/>
                <a:latin typeface="Adobe Arabic" panose="02040503050201020203" pitchFamily="18" charset="-78"/>
                <a:cs typeface="Adobe Arabic" panose="02040503050201020203" pitchFamily="18" charset="-78"/>
              </a:rPr>
              <a:t>.</a:t>
            </a:r>
          </a:p>
          <a:p>
            <a:pPr algn="l"/>
            <a:r>
              <a:rPr lang="en-US" b="0" i="0" dirty="0">
                <a:solidFill>
                  <a:srgbClr val="333333"/>
                </a:solidFill>
                <a:effectLst/>
                <a:latin typeface="Adobe Arabic" panose="02040503050201020203" pitchFamily="18" charset="-78"/>
                <a:cs typeface="Adobe Arabic" panose="02040503050201020203" pitchFamily="18" charset="-78"/>
              </a:rPr>
              <a:t>When a web request is made, that is the moment that the </a:t>
            </a:r>
            <a:r>
              <a:rPr lang="en-US" b="0" i="0" dirty="0" err="1">
                <a:solidFill>
                  <a:srgbClr val="333333"/>
                </a:solidFill>
                <a:effectLst/>
                <a:latin typeface="Adobe Arabic" panose="02040503050201020203" pitchFamily="18" charset="-78"/>
                <a:cs typeface="Adobe Arabic" panose="02040503050201020203" pitchFamily="18" charset="-78"/>
              </a:rPr>
              <a:t>PoP</a:t>
            </a:r>
            <a:r>
              <a:rPr lang="en-US" b="0" i="0" dirty="0">
                <a:solidFill>
                  <a:srgbClr val="333333"/>
                </a:solidFill>
                <a:effectLst/>
                <a:latin typeface="Adobe Arabic" panose="02040503050201020203" pitchFamily="18" charset="-78"/>
                <a:cs typeface="Adobe Arabic" panose="02040503050201020203" pitchFamily="18" charset="-78"/>
              </a:rPr>
              <a:t> server will pull the web data and the other elements of your web page from the origin host server. This version will then be cached by the </a:t>
            </a:r>
            <a:r>
              <a:rPr lang="en-US" b="0" i="0" dirty="0" err="1">
                <a:solidFill>
                  <a:srgbClr val="333333"/>
                </a:solidFill>
                <a:effectLst/>
                <a:latin typeface="Adobe Arabic" panose="02040503050201020203" pitchFamily="18" charset="-78"/>
                <a:cs typeface="Adobe Arabic" panose="02040503050201020203" pitchFamily="18" charset="-78"/>
              </a:rPr>
              <a:t>PoP</a:t>
            </a:r>
            <a:r>
              <a:rPr lang="en-US" b="0" i="0" dirty="0">
                <a:solidFill>
                  <a:srgbClr val="333333"/>
                </a:solidFill>
                <a:effectLst/>
                <a:latin typeface="Adobe Arabic" panose="02040503050201020203" pitchFamily="18" charset="-78"/>
                <a:cs typeface="Adobe Arabic" panose="02040503050201020203" pitchFamily="18" charset="-78"/>
              </a:rPr>
              <a:t> server until it expires or is purged from the server.</a:t>
            </a:r>
          </a:p>
        </p:txBody>
      </p:sp>
    </p:spTree>
    <p:extLst>
      <p:ext uri="{BB962C8B-B14F-4D97-AF65-F5344CB8AC3E}">
        <p14:creationId xmlns:p14="http://schemas.microsoft.com/office/powerpoint/2010/main" val="368111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What are Push and Pull CDNs">
            <a:extLst>
              <a:ext uri="{FF2B5EF4-FFF2-40B4-BE49-F238E27FC236}">
                <a16:creationId xmlns:a16="http://schemas.microsoft.com/office/drawing/2014/main" id="{332C0D54-E08F-D279-4814-1D14496BE9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7615" y="1135781"/>
            <a:ext cx="6496770" cy="40242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207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8021-F20F-133B-6196-A5FC49DDC6EC}"/>
              </a:ext>
            </a:extLst>
          </p:cNvPr>
          <p:cNvSpPr>
            <a:spLocks noGrp="1"/>
          </p:cNvSpPr>
          <p:nvPr>
            <p:ph type="title"/>
          </p:nvPr>
        </p:nvSpPr>
        <p:spPr/>
        <p:txBody>
          <a:bodyPr/>
          <a:lstStyle/>
          <a:p>
            <a:r>
              <a:rPr lang="en-US" b="1" i="0" dirty="0">
                <a:solidFill>
                  <a:srgbClr val="333333"/>
                </a:solidFill>
                <a:effectLst/>
                <a:latin typeface="Poppins" panose="00000500000000000000" pitchFamily="2" charset="0"/>
              </a:rPr>
              <a:t>When to use Origin Pull CDN?</a:t>
            </a:r>
            <a:endParaRPr lang="en-IN" dirty="0"/>
          </a:p>
        </p:txBody>
      </p:sp>
      <p:sp>
        <p:nvSpPr>
          <p:cNvPr id="3" name="Content Placeholder 2">
            <a:extLst>
              <a:ext uri="{FF2B5EF4-FFF2-40B4-BE49-F238E27FC236}">
                <a16:creationId xmlns:a16="http://schemas.microsoft.com/office/drawing/2014/main" id="{B958F542-ED91-85FB-9811-1150E1BAE4BD}"/>
              </a:ext>
            </a:extLst>
          </p:cNvPr>
          <p:cNvSpPr>
            <a:spLocks noGrp="1"/>
          </p:cNvSpPr>
          <p:nvPr>
            <p:ph idx="1"/>
          </p:nvPr>
        </p:nvSpPr>
        <p:spPr>
          <a:xfrm>
            <a:off x="838200" y="1835250"/>
            <a:ext cx="10515600" cy="4351338"/>
          </a:xfrm>
        </p:spPr>
        <p:txBody>
          <a:bodyPr>
            <a:normAutofit fontScale="85000" lnSpcReduction="10000"/>
          </a:bodyPr>
          <a:lstStyle/>
          <a:p>
            <a:pPr algn="l"/>
            <a:r>
              <a:rPr lang="en-US" b="0" i="0" dirty="0">
                <a:solidFill>
                  <a:srgbClr val="333333"/>
                </a:solidFill>
                <a:effectLst/>
                <a:latin typeface="Poppins" panose="00000500000000000000" pitchFamily="2" charset="0"/>
              </a:rPr>
              <a:t>The main benefit of using origin pull CDN is that it is pretty easy to configure it’s the </a:t>
            </a:r>
            <a:r>
              <a:rPr lang="en-US" b="0" i="0" dirty="0" err="1">
                <a:solidFill>
                  <a:srgbClr val="333333"/>
                </a:solidFill>
                <a:effectLst/>
                <a:latin typeface="Poppins" panose="00000500000000000000" pitchFamily="2" charset="0"/>
              </a:rPr>
              <a:t>PoP</a:t>
            </a:r>
            <a:r>
              <a:rPr lang="en-US" b="0" i="0" dirty="0">
                <a:solidFill>
                  <a:srgbClr val="333333"/>
                </a:solidFill>
                <a:effectLst/>
                <a:latin typeface="Poppins" panose="00000500000000000000" pitchFamily="2" charset="0"/>
              </a:rPr>
              <a:t> server that does most of the lifting here. Also, because it only pulls data when there is a web request, you are saving on precious server space as well.</a:t>
            </a:r>
          </a:p>
          <a:p>
            <a:pPr algn="l"/>
            <a:r>
              <a:rPr lang="en-US" b="0" i="0" dirty="0">
                <a:solidFill>
                  <a:srgbClr val="333333"/>
                </a:solidFill>
                <a:effectLst/>
                <a:latin typeface="Poppins" panose="00000500000000000000" pitchFamily="2" charset="0"/>
              </a:rPr>
              <a:t>The disadvantage, however, is that it can also lead to some problems especially if you are negligent in updating your Time to Live settings or forgets to purge your </a:t>
            </a:r>
            <a:r>
              <a:rPr lang="en-US" b="0" i="0" dirty="0" err="1">
                <a:solidFill>
                  <a:srgbClr val="333333"/>
                </a:solidFill>
                <a:effectLst/>
                <a:latin typeface="Poppins" panose="00000500000000000000" pitchFamily="2" charset="0"/>
              </a:rPr>
              <a:t>PoP</a:t>
            </a:r>
            <a:r>
              <a:rPr lang="en-US" b="0" i="0" dirty="0">
                <a:solidFill>
                  <a:srgbClr val="333333"/>
                </a:solidFill>
                <a:effectLst/>
                <a:latin typeface="Poppins" panose="00000500000000000000" pitchFamily="2" charset="0"/>
              </a:rPr>
              <a:t> servers. What happens is that it can cause redundant traffic because web page data are re-queried even before they were changed.</a:t>
            </a:r>
          </a:p>
          <a:p>
            <a:pPr algn="l"/>
            <a:r>
              <a:rPr lang="en-US" b="0" i="0" dirty="0">
                <a:solidFill>
                  <a:srgbClr val="333333"/>
                </a:solidFill>
                <a:effectLst/>
                <a:latin typeface="Poppins" panose="00000500000000000000" pitchFamily="2" charset="0"/>
              </a:rPr>
              <a:t>Origin Pull CDN can also be slower at times, especially if the web page is requested for the first time because that is the moment that the </a:t>
            </a:r>
            <a:r>
              <a:rPr lang="en-US" b="0" i="0" dirty="0" err="1">
                <a:solidFill>
                  <a:srgbClr val="333333"/>
                </a:solidFill>
                <a:effectLst/>
                <a:latin typeface="Poppins" panose="00000500000000000000" pitchFamily="2" charset="0"/>
              </a:rPr>
              <a:t>PoP</a:t>
            </a:r>
            <a:r>
              <a:rPr lang="en-US" b="0" i="0" dirty="0">
                <a:solidFill>
                  <a:srgbClr val="333333"/>
                </a:solidFill>
                <a:effectLst/>
                <a:latin typeface="Poppins" panose="00000500000000000000" pitchFamily="2" charset="0"/>
              </a:rPr>
              <a:t> server will be pulling data from the Origin server before delivering the content to the web visitor.</a:t>
            </a:r>
          </a:p>
          <a:p>
            <a:endParaRPr lang="en-IN" dirty="0"/>
          </a:p>
        </p:txBody>
      </p:sp>
    </p:spTree>
    <p:extLst>
      <p:ext uri="{BB962C8B-B14F-4D97-AF65-F5344CB8AC3E}">
        <p14:creationId xmlns:p14="http://schemas.microsoft.com/office/powerpoint/2010/main" val="425070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6C6F9-E3A4-125E-E6F3-08FB46EC8B46}"/>
              </a:ext>
            </a:extLst>
          </p:cNvPr>
          <p:cNvSpPr>
            <a:spLocks noGrp="1"/>
          </p:cNvSpPr>
          <p:nvPr>
            <p:ph type="title"/>
          </p:nvPr>
        </p:nvSpPr>
        <p:spPr/>
        <p:txBody>
          <a:bodyPr/>
          <a:lstStyle/>
          <a:p>
            <a:r>
              <a:rPr lang="en-US" b="1" i="0" dirty="0">
                <a:solidFill>
                  <a:srgbClr val="333333"/>
                </a:solidFill>
                <a:effectLst/>
                <a:latin typeface="Poppins" panose="00000500000000000000" pitchFamily="2" charset="0"/>
              </a:rPr>
              <a:t>What is Push CDN?</a:t>
            </a:r>
            <a:endParaRPr lang="en-IN" dirty="0"/>
          </a:p>
        </p:txBody>
      </p:sp>
      <p:sp>
        <p:nvSpPr>
          <p:cNvPr id="3" name="Content Placeholder 2">
            <a:extLst>
              <a:ext uri="{FF2B5EF4-FFF2-40B4-BE49-F238E27FC236}">
                <a16:creationId xmlns:a16="http://schemas.microsoft.com/office/drawing/2014/main" id="{CF73A4B8-FCFF-8495-7677-ADB674EA9FFE}"/>
              </a:ext>
            </a:extLst>
          </p:cNvPr>
          <p:cNvSpPr>
            <a:spLocks noGrp="1"/>
          </p:cNvSpPr>
          <p:nvPr>
            <p:ph idx="1"/>
          </p:nvPr>
        </p:nvSpPr>
        <p:spPr/>
        <p:txBody>
          <a:bodyPr>
            <a:normAutofit/>
          </a:bodyPr>
          <a:lstStyle/>
          <a:p>
            <a:pPr algn="l"/>
            <a:r>
              <a:rPr lang="en-US" b="0" i="0" dirty="0">
                <a:solidFill>
                  <a:srgbClr val="333333"/>
                </a:solidFill>
                <a:effectLst/>
                <a:latin typeface="Poppins" panose="00000500000000000000" pitchFamily="2" charset="0"/>
              </a:rPr>
              <a:t>Push CDN, on the other hand, is the complete opposite of </a:t>
            </a:r>
            <a:r>
              <a:rPr lang="en-US" b="1" i="0" dirty="0">
                <a:solidFill>
                  <a:srgbClr val="333333"/>
                </a:solidFill>
                <a:effectLst/>
                <a:latin typeface="Poppins" panose="00000500000000000000" pitchFamily="2" charset="0"/>
              </a:rPr>
              <a:t>Origin Pull CDN</a:t>
            </a:r>
            <a:r>
              <a:rPr lang="en-US" b="0" i="0" dirty="0">
                <a:solidFill>
                  <a:srgbClr val="333333"/>
                </a:solidFill>
                <a:effectLst/>
                <a:latin typeface="Poppins" panose="00000500000000000000" pitchFamily="2" charset="0"/>
              </a:rPr>
              <a:t> and not only by name. In Pull CDN, the </a:t>
            </a:r>
            <a:r>
              <a:rPr lang="en-US" b="0" i="0" dirty="0" err="1">
                <a:solidFill>
                  <a:srgbClr val="333333"/>
                </a:solidFill>
                <a:effectLst/>
                <a:latin typeface="Poppins" panose="00000500000000000000" pitchFamily="2" charset="0"/>
              </a:rPr>
              <a:t>PoP</a:t>
            </a:r>
            <a:r>
              <a:rPr lang="en-US" b="0" i="0" dirty="0">
                <a:solidFill>
                  <a:srgbClr val="333333"/>
                </a:solidFill>
                <a:effectLst/>
                <a:latin typeface="Poppins" panose="00000500000000000000" pitchFamily="2" charset="0"/>
              </a:rPr>
              <a:t> server is responsible for the content being delivered. With Push CDN, it all falls on you, the website owner or developer.</a:t>
            </a:r>
          </a:p>
          <a:p>
            <a:pPr algn="l"/>
            <a:r>
              <a:rPr lang="en-US" b="0" i="0" dirty="0">
                <a:solidFill>
                  <a:srgbClr val="333333"/>
                </a:solidFill>
                <a:effectLst/>
                <a:latin typeface="Poppins" panose="00000500000000000000" pitchFamily="2" charset="0"/>
              </a:rPr>
              <a:t>Instead of waiting for the </a:t>
            </a:r>
            <a:r>
              <a:rPr lang="en-US" b="0" i="0" dirty="0" err="1">
                <a:solidFill>
                  <a:srgbClr val="333333"/>
                </a:solidFill>
                <a:effectLst/>
                <a:latin typeface="Poppins" panose="00000500000000000000" pitchFamily="2" charset="0"/>
              </a:rPr>
              <a:t>PoP</a:t>
            </a:r>
            <a:r>
              <a:rPr lang="en-US" b="0" i="0" dirty="0">
                <a:solidFill>
                  <a:srgbClr val="333333"/>
                </a:solidFill>
                <a:effectLst/>
                <a:latin typeface="Poppins" panose="00000500000000000000" pitchFamily="2" charset="0"/>
              </a:rPr>
              <a:t> server to pull the web page data when a request is made, you are already pushing the content you want on the </a:t>
            </a:r>
            <a:r>
              <a:rPr lang="en-US" b="0" i="0" dirty="0" err="1">
                <a:solidFill>
                  <a:srgbClr val="333333"/>
                </a:solidFill>
                <a:effectLst/>
                <a:latin typeface="Poppins" panose="00000500000000000000" pitchFamily="2" charset="0"/>
              </a:rPr>
              <a:t>PoP</a:t>
            </a:r>
            <a:r>
              <a:rPr lang="en-US" b="0" i="0" dirty="0">
                <a:solidFill>
                  <a:srgbClr val="333333"/>
                </a:solidFill>
                <a:effectLst/>
                <a:latin typeface="Poppins" panose="00000500000000000000" pitchFamily="2" charset="0"/>
              </a:rPr>
              <a:t> servers even before any request is made. These contents and its data and elements will be cached until it is deleted or purged.</a:t>
            </a:r>
          </a:p>
          <a:p>
            <a:endParaRPr lang="en-IN" dirty="0"/>
          </a:p>
        </p:txBody>
      </p:sp>
    </p:spTree>
    <p:extLst>
      <p:ext uri="{BB962C8B-B14F-4D97-AF65-F5344CB8AC3E}">
        <p14:creationId xmlns:p14="http://schemas.microsoft.com/office/powerpoint/2010/main" val="1887208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What are Push and Pull CDNs">
            <a:extLst>
              <a:ext uri="{FF2B5EF4-FFF2-40B4-BE49-F238E27FC236}">
                <a16:creationId xmlns:a16="http://schemas.microsoft.com/office/drawing/2014/main" id="{4C5E58CF-01D0-C9E2-EBCE-EDF6C06CB2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6502" y="920723"/>
            <a:ext cx="6536256" cy="404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665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3B373-EB7B-5DBB-78EE-4C3EEA47D932}"/>
              </a:ext>
            </a:extLst>
          </p:cNvPr>
          <p:cNvSpPr>
            <a:spLocks noGrp="1"/>
          </p:cNvSpPr>
          <p:nvPr>
            <p:ph type="title"/>
          </p:nvPr>
        </p:nvSpPr>
        <p:spPr/>
        <p:txBody>
          <a:bodyPr/>
          <a:lstStyle/>
          <a:p>
            <a:r>
              <a:rPr lang="en-IN" dirty="0"/>
              <a:t>Peer to Peer CDN</a:t>
            </a:r>
          </a:p>
        </p:txBody>
      </p:sp>
      <p:sp>
        <p:nvSpPr>
          <p:cNvPr id="3" name="Content Placeholder 2">
            <a:extLst>
              <a:ext uri="{FF2B5EF4-FFF2-40B4-BE49-F238E27FC236}">
                <a16:creationId xmlns:a16="http://schemas.microsoft.com/office/drawing/2014/main" id="{BEA2A1FB-4B83-49CB-C98B-05793C54782C}"/>
              </a:ext>
            </a:extLst>
          </p:cNvPr>
          <p:cNvSpPr>
            <a:spLocks noGrp="1"/>
          </p:cNvSpPr>
          <p:nvPr>
            <p:ph idx="1"/>
          </p:nvPr>
        </p:nvSpPr>
        <p:spPr/>
        <p:txBody>
          <a:bodyPr/>
          <a:lstStyle/>
          <a:p>
            <a:endParaRPr lang="en-IN" dirty="0"/>
          </a:p>
        </p:txBody>
      </p:sp>
      <p:pic>
        <p:nvPicPr>
          <p:cNvPr id="1026" name="Picture 2" descr="How do Peer to Peer (P2P) content delivery networks (CDN) work? - Quora">
            <a:extLst>
              <a:ext uri="{FF2B5EF4-FFF2-40B4-BE49-F238E27FC236}">
                <a16:creationId xmlns:a16="http://schemas.microsoft.com/office/drawing/2014/main" id="{36EB471B-AF30-7950-D3A4-F1F5A11595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3548" y="1556936"/>
            <a:ext cx="8399714" cy="4171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98154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US">
                <a:solidFill>
                  <a:schemeClr val="tx1">
                    <a:lumMod val="75000"/>
                    <a:lumOff val="25000"/>
                  </a:schemeClr>
                </a:solidFill>
                <a:sym typeface="+mn-ea"/>
              </a:rPr>
              <a:t>Mobile Cloud Computing</a:t>
            </a:r>
            <a:r>
              <a:rPr lang="en-IN" altLang="en-US">
                <a:solidFill>
                  <a:schemeClr val="tx1">
                    <a:lumMod val="75000"/>
                    <a:lumOff val="25000"/>
                  </a:schemeClr>
                </a:solidFill>
                <a:sym typeface="+mn-ea"/>
              </a:rPr>
              <a:t> (MCC)</a:t>
            </a:r>
            <a:endParaRPr lang="en-US"/>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Mobile cloud computing (MCC) is the method of using cloud technology to deliver mobile apps. </a:t>
            </a:r>
          </a:p>
          <a:p>
            <a:r>
              <a:rPr lang="en-US">
                <a:solidFill>
                  <a:schemeClr val="tx1">
                    <a:lumMod val="75000"/>
                    <a:lumOff val="25000"/>
                  </a:schemeClr>
                </a:solidFill>
              </a:rPr>
              <a:t>Complex mobile apps today perform tasks such as </a:t>
            </a:r>
            <a:r>
              <a:rPr lang="en-US">
                <a:solidFill>
                  <a:schemeClr val="tx1">
                    <a:lumMod val="75000"/>
                    <a:lumOff val="25000"/>
                  </a:schemeClr>
                </a:solidFill>
                <a:highlight>
                  <a:srgbClr val="FFFF00"/>
                </a:highlight>
              </a:rPr>
              <a:t>authentication, location-aware functions, and providing targeted content and communication </a:t>
            </a:r>
            <a:r>
              <a:rPr lang="en-US">
                <a:solidFill>
                  <a:schemeClr val="tx1">
                    <a:lumMod val="75000"/>
                    <a:lumOff val="25000"/>
                  </a:schemeClr>
                </a:solidFill>
              </a:rPr>
              <a:t>for end users.</a:t>
            </a:r>
          </a:p>
          <a:p>
            <a:r>
              <a:rPr lang="en-IN" altLang="en-US">
                <a:solidFill>
                  <a:schemeClr val="tx1">
                    <a:lumMod val="75000"/>
                    <a:lumOff val="25000"/>
                  </a:schemeClr>
                </a:solidFill>
              </a:rPr>
              <a:t>Examples of MCC</a:t>
            </a:r>
          </a:p>
          <a:p>
            <a:r>
              <a:rPr lang="en-US">
                <a:solidFill>
                  <a:schemeClr val="tx1">
                    <a:lumMod val="75000"/>
                    <a:lumOff val="25000"/>
                  </a:schemeClr>
                </a:solidFill>
              </a:rPr>
              <a:t>Finance and Commerce: Using your phone or tablet to track your account balance, making a purchase on ecommerce platforms such as Amazon, Shopify, etc., is an example of mobile cloud computing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normAutofit fontScale="90000"/>
          </a:bodyPr>
          <a:lstStyle/>
          <a:p>
            <a:br>
              <a:rPr lang="en-US" dirty="0">
                <a:solidFill>
                  <a:srgbClr val="FF0000"/>
                </a:solidFill>
              </a:rPr>
            </a:br>
            <a:r>
              <a:rPr lang="en-US" dirty="0">
                <a:solidFill>
                  <a:srgbClr val="FF0000"/>
                </a:solidFill>
              </a:rPr>
              <a:t>Types of Cloud-Based Resources in MCC are:</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endParaRPr lang="en-US" dirty="0">
              <a:solidFill>
                <a:schemeClr val="tx1">
                  <a:lumMod val="75000"/>
                  <a:lumOff val="25000"/>
                </a:schemeClr>
              </a:solidFill>
            </a:endParaRPr>
          </a:p>
          <a:p>
            <a:r>
              <a:rPr lang="en-US" dirty="0">
                <a:solidFill>
                  <a:schemeClr val="tx1">
                    <a:lumMod val="75000"/>
                    <a:lumOff val="25000"/>
                  </a:schemeClr>
                </a:solidFill>
              </a:rPr>
              <a:t>    Distant Immobile Cloud Computing</a:t>
            </a:r>
          </a:p>
          <a:p>
            <a:r>
              <a:rPr lang="en-US" dirty="0">
                <a:solidFill>
                  <a:schemeClr val="tx1">
                    <a:lumMod val="75000"/>
                    <a:lumOff val="25000"/>
                  </a:schemeClr>
                </a:solidFill>
              </a:rPr>
              <a:t>    Hybrid Cloud Computing</a:t>
            </a:r>
          </a:p>
          <a:p>
            <a:r>
              <a:rPr lang="en-US" dirty="0">
                <a:solidFill>
                  <a:schemeClr val="tx1">
                    <a:lumMod val="75000"/>
                    <a:lumOff val="25000"/>
                  </a:schemeClr>
                </a:solidFill>
              </a:rPr>
              <a:t>    Distant Mobile Clouds</a:t>
            </a:r>
          </a:p>
          <a:p>
            <a:r>
              <a:rPr lang="en-US" dirty="0">
                <a:solidFill>
                  <a:schemeClr val="tx1">
                    <a:lumMod val="75000"/>
                    <a:lumOff val="25000"/>
                  </a:schemeClr>
                </a:solidFill>
              </a:rPr>
              <a:t>    Proximate Immobile Computing Entities</a:t>
            </a:r>
          </a:p>
          <a:p>
            <a:r>
              <a:rPr lang="en-US" dirty="0">
                <a:solidFill>
                  <a:schemeClr val="tx1">
                    <a:lumMod val="75000"/>
                    <a:lumOff val="25000"/>
                  </a:schemeClr>
                </a:solidFill>
              </a:rPr>
              <a:t>    Proximate Mobile Computing Entities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Table of Content</a:t>
            </a:r>
          </a:p>
        </p:txBody>
      </p:sp>
      <p:sp>
        <p:nvSpPr>
          <p:cNvPr id="3" name="Content Placeholder 2"/>
          <p:cNvSpPr>
            <a:spLocks noGrp="1"/>
          </p:cNvSpPr>
          <p:nvPr>
            <p:ph idx="1"/>
          </p:nvPr>
        </p:nvSpPr>
        <p:spPr>
          <a:xfrm>
            <a:off x="147320" y="1113790"/>
            <a:ext cx="11960860" cy="5659120"/>
          </a:xfr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a:lstStyle/>
          <a:p>
            <a:pPr marL="0" indent="0" algn="l">
              <a:buNone/>
            </a:pPr>
            <a:r>
              <a:rPr lang="en-US" sz="4000">
                <a:solidFill>
                  <a:schemeClr val="tx1">
                    <a:lumMod val="75000"/>
                    <a:lumOff val="25000"/>
                  </a:schemeClr>
                </a:solidFill>
              </a:rPr>
              <a:t>Cloud Computing Technologies and Applications : </a:t>
            </a:r>
          </a:p>
          <a:p>
            <a:pPr marL="0" indent="0" algn="l">
              <a:buNone/>
            </a:pPr>
            <a:endParaRPr lang="en-US" sz="4000">
              <a:solidFill>
                <a:schemeClr val="tx1">
                  <a:lumMod val="75000"/>
                  <a:lumOff val="25000"/>
                </a:schemeClr>
              </a:solidFill>
            </a:endParaRPr>
          </a:p>
          <a:p>
            <a:pPr algn="l"/>
            <a:r>
              <a:rPr lang="en-US" sz="4000">
                <a:solidFill>
                  <a:schemeClr val="tx1">
                    <a:lumMod val="75000"/>
                    <a:lumOff val="25000"/>
                  </a:schemeClr>
                </a:solidFill>
              </a:rPr>
              <a:t> Content Delivery Network</a:t>
            </a:r>
            <a:r>
              <a:rPr lang="en-IN" altLang="en-US" sz="4000">
                <a:solidFill>
                  <a:schemeClr val="tx1">
                    <a:lumMod val="75000"/>
                    <a:lumOff val="25000"/>
                  </a:schemeClr>
                </a:solidFill>
              </a:rPr>
              <a:t> (CDN)</a:t>
            </a:r>
            <a:r>
              <a:rPr lang="en-US" sz="4000">
                <a:solidFill>
                  <a:schemeClr val="tx1">
                    <a:lumMod val="75000"/>
                    <a:lumOff val="25000"/>
                  </a:schemeClr>
                </a:solidFill>
              </a:rPr>
              <a:t> Services, </a:t>
            </a:r>
          </a:p>
          <a:p>
            <a:pPr algn="l"/>
            <a:r>
              <a:rPr lang="en-US" sz="4000">
                <a:solidFill>
                  <a:schemeClr val="tx1">
                    <a:lumMod val="75000"/>
                    <a:lumOff val="25000"/>
                  </a:schemeClr>
                </a:solidFill>
              </a:rPr>
              <a:t>Multi-CDN, Features of Meta CDN, </a:t>
            </a:r>
          </a:p>
          <a:p>
            <a:pPr algn="l"/>
            <a:r>
              <a:rPr lang="en-US" sz="4000">
                <a:solidFill>
                  <a:schemeClr val="tx1">
                    <a:lumMod val="75000"/>
                    <a:lumOff val="25000"/>
                  </a:schemeClr>
                </a:solidFill>
              </a:rPr>
              <a:t>Mobile Cloud Computing</a:t>
            </a:r>
            <a:r>
              <a:rPr lang="en-IN" altLang="en-US" sz="4000">
                <a:solidFill>
                  <a:schemeClr val="tx1">
                    <a:lumMod val="75000"/>
                    <a:lumOff val="25000"/>
                  </a:schemeClr>
                </a:solidFill>
              </a:rPr>
              <a:t> (MCC)</a:t>
            </a:r>
            <a:r>
              <a:rPr lang="en-US" sz="4000">
                <a:solidFill>
                  <a:schemeClr val="tx1">
                    <a:lumMod val="75000"/>
                    <a:lumOff val="25000"/>
                  </a:schemeClr>
                </a:solidFill>
              </a:rPr>
              <a:t>, </a:t>
            </a:r>
          </a:p>
          <a:p>
            <a:pPr algn="l"/>
            <a:r>
              <a:rPr lang="en-US" sz="4000">
                <a:solidFill>
                  <a:schemeClr val="tx1">
                    <a:lumMod val="75000"/>
                    <a:lumOff val="25000"/>
                  </a:schemeClr>
                </a:solidFill>
              </a:rPr>
              <a:t>InterCloud Issues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E215-D305-A26B-505A-6B37B3D0AEB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87CBE93-6619-976D-BCDD-CDBDF360CEE2}"/>
              </a:ext>
            </a:extLst>
          </p:cNvPr>
          <p:cNvSpPr>
            <a:spLocks noGrp="1"/>
          </p:cNvSpPr>
          <p:nvPr>
            <p:ph idx="1"/>
          </p:nvPr>
        </p:nvSpPr>
        <p:spPr/>
        <p:txBody>
          <a:bodyPr/>
          <a:lstStyle/>
          <a:p>
            <a:endParaRPr lang="en-IN"/>
          </a:p>
        </p:txBody>
      </p:sp>
      <p:pic>
        <p:nvPicPr>
          <p:cNvPr id="1026" name="Picture 2" descr="undefined">
            <a:extLst>
              <a:ext uri="{FF2B5EF4-FFF2-40B4-BE49-F238E27FC236}">
                <a16:creationId xmlns:a16="http://schemas.microsoft.com/office/drawing/2014/main" id="{3DDA05FE-B63A-9596-CDF0-922350A067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825" y="0"/>
            <a:ext cx="99123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149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93215" y="311150"/>
            <a:ext cx="8712200" cy="623633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58545" y="-118745"/>
            <a:ext cx="9039225" cy="709485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Applications"/>
          <p:cNvPicPr>
            <a:picLocks noGrp="1" noChangeAspect="1"/>
          </p:cNvPicPr>
          <p:nvPr>
            <p:ph idx="1"/>
          </p:nvPr>
        </p:nvPicPr>
        <p:blipFill>
          <a:blip r:embed="rId2"/>
          <a:stretch>
            <a:fillRect/>
          </a:stretch>
        </p:blipFill>
        <p:spPr>
          <a:xfrm>
            <a:off x="3419475" y="1186815"/>
            <a:ext cx="6301105" cy="567118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Mobile-cloud-computing-architecture"/>
          <p:cNvPicPr>
            <a:picLocks noGrp="1" noChangeAspect="1"/>
          </p:cNvPicPr>
          <p:nvPr>
            <p:ph idx="1"/>
          </p:nvPr>
        </p:nvPicPr>
        <p:blipFill>
          <a:blip r:embed="rId2"/>
          <a:stretch>
            <a:fillRect/>
          </a:stretch>
        </p:blipFill>
        <p:spPr>
          <a:xfrm>
            <a:off x="1892300" y="1464310"/>
            <a:ext cx="8125460" cy="453453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US"/>
              <a:t>InterCloud Issues</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normAutofit lnSpcReduction="10000"/>
          </a:bodyPr>
          <a:lstStyle/>
          <a:p>
            <a:r>
              <a:rPr lang="en-US">
                <a:solidFill>
                  <a:schemeClr val="tx1">
                    <a:lumMod val="75000"/>
                    <a:lumOff val="25000"/>
                  </a:schemeClr>
                </a:solidFill>
              </a:rPr>
              <a:t>Intercloud or ‘cloud of clouds’ is a common term used for cloud computing. </a:t>
            </a:r>
          </a:p>
          <a:p>
            <a:r>
              <a:rPr lang="en-US">
                <a:solidFill>
                  <a:schemeClr val="tx1">
                    <a:lumMod val="75000"/>
                    <a:lumOff val="25000"/>
                  </a:schemeClr>
                </a:solidFill>
              </a:rPr>
              <a:t>An intercloud architecture moves data between the infrastructure of multiple cloud service providers (CSPs). </a:t>
            </a:r>
          </a:p>
          <a:p>
            <a:r>
              <a:rPr lang="en-US">
                <a:solidFill>
                  <a:schemeClr val="tx1">
                    <a:lumMod val="75000"/>
                    <a:lumOff val="25000"/>
                  </a:schemeClr>
                </a:solidFill>
              </a:rPr>
              <a:t>Intercloud systems enable organizations to take complete control of their application on the cloud and use corporate data anywhere, anytime. It offers seamless connectivity and addresses common organizational issues, like security, performance, and flexibility.</a:t>
            </a:r>
          </a:p>
          <a:p>
            <a:endParaRPr lang="en-US">
              <a:solidFill>
                <a:schemeClr val="tx1">
                  <a:lumMod val="75000"/>
                  <a:lumOff val="25000"/>
                </a:schemeClr>
              </a:solidFill>
            </a:endParaRPr>
          </a:p>
          <a:p>
            <a:r>
              <a:rPr lang="en-US">
                <a:solidFill>
                  <a:schemeClr val="tx1">
                    <a:lumMod val="75000"/>
                    <a:lumOff val="25000"/>
                  </a:schemeClr>
                </a:solidFill>
              </a:rPr>
              <a:t>The concept of Intercloud was first introduced to the world in 2008 when Cisco- the global leader in IT and networking, started it as a research project.</a:t>
            </a:r>
          </a:p>
          <a:p>
            <a:r>
              <a:rPr lang="en-US">
                <a:solidFill>
                  <a:schemeClr val="tx1">
                    <a:lumMod val="75000"/>
                    <a:lumOff val="25000"/>
                  </a:schemeClr>
                </a:solidFill>
              </a:rPr>
              <a:t>Later, it was taken over by IEEE (Institute of Electrical and Electronics Engineers) to improve the functionality of existing cloud networks.</a:t>
            </a:r>
          </a:p>
          <a:p>
            <a:r>
              <a:rPr lang="en-US">
                <a:solidFill>
                  <a:schemeClr val="tx1">
                    <a:lumMod val="75000"/>
                    <a:lumOff val="25000"/>
                  </a:schemeClr>
                </a:solidFill>
              </a:rPr>
              <a:t>Later in early 2009, it gained popularity and was regarded as the data center of the future.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endParaRPr lang="en-US"/>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Intercloud is a cloud deployment model that links multiple public cloud services together as one holistic and actively orchestrated architecture.</a:t>
            </a:r>
          </a:p>
          <a:p>
            <a:endParaRPr lang="en-US">
              <a:solidFill>
                <a:schemeClr val="tx1">
                  <a:lumMod val="75000"/>
                  <a:lumOff val="25000"/>
                </a:schemeClr>
              </a:solidFill>
            </a:endParaRPr>
          </a:p>
          <a:p>
            <a:r>
              <a:rPr lang="en-US">
                <a:solidFill>
                  <a:schemeClr val="tx1">
                    <a:lumMod val="75000"/>
                    <a:lumOff val="25000"/>
                  </a:schemeClr>
                </a:solidFill>
              </a:rPr>
              <a:t>For example, Amazon, Google, Microsoft, Salesforce.com, and others have established data centers for hosting cloud application services such as social networking, gaming portals, and business applications.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Issues </a:t>
            </a:r>
          </a:p>
        </p:txBody>
      </p:sp>
      <p:sp>
        <p:nvSpPr>
          <p:cNvPr id="3" name="Content Placeholder 2"/>
          <p:cNvSpPr>
            <a:spLocks noGrp="1"/>
          </p:cNvSpPr>
          <p:nvPr>
            <p:ph idx="1"/>
          </p:nvPr>
        </p:nvSpPr>
        <p:spPr>
          <a:xfrm>
            <a:off x="147320" y="1113790"/>
            <a:ext cx="11960860" cy="5659120"/>
          </a:xfrm>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Lack of interoperability and adopted standards together with intricate regulatory context, </a:t>
            </a:r>
          </a:p>
          <a:p>
            <a:r>
              <a:rPr lang="en-US">
                <a:solidFill>
                  <a:schemeClr val="tx1">
                    <a:lumMod val="75000"/>
                    <a:lumOff val="25000"/>
                  </a:schemeClr>
                </a:solidFill>
              </a:rPr>
              <a:t>inflexible pricing models and </a:t>
            </a:r>
          </a:p>
          <a:p>
            <a:r>
              <a:rPr lang="en-US">
                <a:solidFill>
                  <a:schemeClr val="tx1">
                    <a:lumMod val="75000"/>
                    <a:lumOff val="25000"/>
                  </a:schemeClr>
                </a:solidFill>
              </a:rPr>
              <a:t>not adequate SLAs are recognised as the main obstacles to Cloud adoption.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US">
                <a:solidFill>
                  <a:schemeClr val="tx1">
                    <a:lumMod val="75000"/>
                    <a:lumOff val="25000"/>
                  </a:schemeClr>
                </a:solidFill>
                <a:sym typeface="+mn-ea"/>
              </a:rPr>
              <a:t>Content Delivery Network</a:t>
            </a:r>
            <a:r>
              <a:rPr lang="en-IN" altLang="en-US">
                <a:solidFill>
                  <a:schemeClr val="tx1">
                    <a:lumMod val="75000"/>
                    <a:lumOff val="25000"/>
                  </a:schemeClr>
                </a:solidFill>
                <a:sym typeface="+mn-ea"/>
              </a:rPr>
              <a:t> (CDN)</a:t>
            </a:r>
            <a:r>
              <a:rPr lang="en-US">
                <a:solidFill>
                  <a:schemeClr val="tx1">
                    <a:lumMod val="75000"/>
                    <a:lumOff val="25000"/>
                  </a:schemeClr>
                </a:solidFill>
                <a:sym typeface="+mn-ea"/>
              </a:rPr>
              <a:t> Services</a:t>
            </a:r>
            <a:r>
              <a:rPr lang="en-IN" altLang="en-US">
                <a:solidFill>
                  <a:schemeClr val="tx1">
                    <a:lumMod val="75000"/>
                    <a:lumOff val="25000"/>
                  </a:schemeClr>
                </a:solidFill>
                <a:sym typeface="+mn-ea"/>
              </a:rPr>
              <a:t> in CLoud</a:t>
            </a:r>
          </a:p>
        </p:txBody>
      </p:sp>
      <p:sp>
        <p:nvSpPr>
          <p:cNvPr id="3" name="Content Placeholder 2"/>
          <p:cNvSpPr>
            <a:spLocks noGrp="1"/>
          </p:cNvSpPr>
          <p:nvPr>
            <p:ph idx="1"/>
          </p:nvPr>
        </p:nvSpPr>
        <p:spPr>
          <a:xfrm>
            <a:off x="147320" y="1113790"/>
            <a:ext cx="11960860" cy="5659120"/>
          </a:xfr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a:lstStyle/>
          <a:p>
            <a:r>
              <a:rPr lang="en-US">
                <a:solidFill>
                  <a:schemeClr val="tx1">
                    <a:lumMod val="75000"/>
                    <a:lumOff val="25000"/>
                  </a:schemeClr>
                </a:solidFill>
              </a:rPr>
              <a:t>A content delivery network (CDN) is a geographically dispersed network of servers and data centers. </a:t>
            </a:r>
          </a:p>
          <a:p>
            <a:r>
              <a:rPr lang="en-US">
                <a:solidFill>
                  <a:schemeClr val="tx1">
                    <a:lumMod val="75000"/>
                    <a:lumOff val="25000"/>
                  </a:schemeClr>
                </a:solidFill>
              </a:rPr>
              <a:t>The primary goal of a CDN is to improve web performance by reducing the time needed to send content and rich media to users</a:t>
            </a:r>
            <a:r>
              <a:rPr lang="en-IN" altLang="en-US">
                <a:solidFill>
                  <a:schemeClr val="tx1">
                    <a:lumMod val="75000"/>
                    <a:lumOff val="25000"/>
                  </a:schemeClr>
                </a:solidFill>
              </a:rPr>
              <a:t>.</a:t>
            </a:r>
          </a:p>
          <a:p>
            <a:r>
              <a:rPr lang="en-IN" altLang="en-US">
                <a:solidFill>
                  <a:schemeClr val="tx1">
                    <a:lumMod val="75000"/>
                    <a:lumOff val="25000"/>
                  </a:schemeClr>
                </a:solidFill>
              </a:rPr>
              <a:t>CDN architecture is also designed to reduce network latency caused by hauling traffic over long distances and across several networks.</a:t>
            </a:r>
          </a:p>
          <a:p>
            <a:r>
              <a:rPr lang="en-IN" altLang="en-US">
                <a:solidFill>
                  <a:schemeClr val="tx1">
                    <a:lumMod val="75000"/>
                    <a:lumOff val="25000"/>
                  </a:schemeClr>
                </a:solidFill>
              </a:rPr>
              <a:t>CDN servers are often referred to as "edge servers" since all CDN servers are located on the "edge network" — closer to end-users than a host server from which an application or a website originates.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46225" y="292735"/>
            <a:ext cx="8173085" cy="62725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US"/>
          </a:p>
        </p:txBody>
      </p:sp>
      <p:pic>
        <p:nvPicPr>
          <p:cNvPr id="4" name="Content Placeholder 3" descr="Content-Delivery-Network"/>
          <p:cNvPicPr>
            <a:picLocks noGrp="1" noChangeAspect="1"/>
          </p:cNvPicPr>
          <p:nvPr>
            <p:ph idx="1"/>
          </p:nvPr>
        </p:nvPicPr>
        <p:blipFill>
          <a:blip r:embed="rId2"/>
          <a:stretch>
            <a:fillRect/>
          </a:stretch>
        </p:blipFill>
        <p:spPr>
          <a:xfrm>
            <a:off x="1355090" y="365125"/>
            <a:ext cx="9481820" cy="6334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DB66-C7D0-DB6A-664F-B8D3AE0CF4AF}"/>
              </a:ext>
            </a:extLst>
          </p:cNvPr>
          <p:cNvSpPr>
            <a:spLocks noGrp="1"/>
          </p:cNvSpPr>
          <p:nvPr>
            <p:ph type="title"/>
          </p:nvPr>
        </p:nvSpPr>
        <p:spPr/>
        <p:txBody>
          <a:bodyPr/>
          <a:lstStyle/>
          <a:p>
            <a:r>
              <a:rPr lang="en-IN" dirty="0"/>
              <a:t>Why switch to CDN?</a:t>
            </a:r>
          </a:p>
        </p:txBody>
      </p:sp>
      <p:sp>
        <p:nvSpPr>
          <p:cNvPr id="3" name="Content Placeholder 2">
            <a:extLst>
              <a:ext uri="{FF2B5EF4-FFF2-40B4-BE49-F238E27FC236}">
                <a16:creationId xmlns:a16="http://schemas.microsoft.com/office/drawing/2014/main" id="{478963BA-5924-DA09-214D-6A69E063797B}"/>
              </a:ext>
            </a:extLst>
          </p:cNvPr>
          <p:cNvSpPr>
            <a:spLocks noGrp="1"/>
          </p:cNvSpPr>
          <p:nvPr>
            <p:ph idx="1"/>
          </p:nvPr>
        </p:nvSpPr>
        <p:spPr>
          <a:xfrm>
            <a:off x="838200" y="1347537"/>
            <a:ext cx="10515600" cy="5226518"/>
          </a:xfrm>
        </p:spPr>
        <p:txBody>
          <a:bodyPr>
            <a:normAutofit fontScale="92500" lnSpcReduction="20000"/>
          </a:bodyPr>
          <a:lstStyle/>
          <a:p>
            <a:pPr marL="0" indent="0" algn="just">
              <a:buNone/>
            </a:pPr>
            <a:r>
              <a:rPr lang="en-US" dirty="0"/>
              <a:t>Today’s Internet architecture is based on centralized servers delivering files to all points on the Internet. Bottlenecks can occur with this approach</a:t>
            </a:r>
          </a:p>
          <a:p>
            <a:pPr algn="just"/>
            <a:r>
              <a:rPr lang="en-US" dirty="0"/>
              <a:t>Network link congestion—This is the data transmission delay associated with the capacity (bandwidth) of the telecommunication network. More users, richer media, and more complex applications consumes more bandwidth, resulting in increased congestion.</a:t>
            </a:r>
          </a:p>
          <a:p>
            <a:pPr algn="just"/>
            <a:r>
              <a:rPr lang="en-US" dirty="0"/>
              <a:t>Network equipment congestion—As network traffic increases, routers and switches must process more information packets. Packets collect in queues for processing. Overloaded network equipment discards queued data packets. They are then retransmitted, adding to traffic.</a:t>
            </a:r>
          </a:p>
          <a:p>
            <a:pPr algn="just"/>
            <a:r>
              <a:rPr lang="en-US" dirty="0"/>
              <a:t>Web server congestion—The larger the traffic flow on a Web site, the more requests for data must be served and processed by the server. Until the data is served, the requests sit in a queue, resulting in delay and a slow Web experience.</a:t>
            </a:r>
          </a:p>
          <a:p>
            <a:pPr algn="just"/>
            <a:r>
              <a:rPr lang="en-US" dirty="0"/>
              <a:t>Distance delay in the network—This is due to the time associated with data traveling over long distances.</a:t>
            </a:r>
            <a:endParaRPr lang="en-IN" dirty="0"/>
          </a:p>
        </p:txBody>
      </p:sp>
    </p:spTree>
    <p:extLst>
      <p:ext uri="{BB962C8B-B14F-4D97-AF65-F5344CB8AC3E}">
        <p14:creationId xmlns:p14="http://schemas.microsoft.com/office/powerpoint/2010/main" val="1884668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4242-7991-55DE-CE2F-7230E21ACBF0}"/>
              </a:ext>
            </a:extLst>
          </p:cNvPr>
          <p:cNvSpPr>
            <a:spLocks noGrp="1"/>
          </p:cNvSpPr>
          <p:nvPr>
            <p:ph type="title"/>
          </p:nvPr>
        </p:nvSpPr>
        <p:spPr/>
        <p:txBody>
          <a:bodyPr/>
          <a:lstStyle/>
          <a:p>
            <a:r>
              <a:rPr lang="en-IN" dirty="0"/>
              <a:t>Elements of content delivery networks</a:t>
            </a:r>
          </a:p>
        </p:txBody>
      </p:sp>
      <p:sp>
        <p:nvSpPr>
          <p:cNvPr id="3" name="Content Placeholder 2">
            <a:extLst>
              <a:ext uri="{FF2B5EF4-FFF2-40B4-BE49-F238E27FC236}">
                <a16:creationId xmlns:a16="http://schemas.microsoft.com/office/drawing/2014/main" id="{70B15D84-E4AA-4665-3383-790C664F26ED}"/>
              </a:ext>
            </a:extLst>
          </p:cNvPr>
          <p:cNvSpPr>
            <a:spLocks noGrp="1"/>
          </p:cNvSpPr>
          <p:nvPr>
            <p:ph idx="1"/>
          </p:nvPr>
        </p:nvSpPr>
        <p:spPr>
          <a:xfrm>
            <a:off x="838200" y="1559293"/>
            <a:ext cx="10515600" cy="4617670"/>
          </a:xfrm>
        </p:spPr>
        <p:txBody>
          <a:bodyPr>
            <a:normAutofit lnSpcReduction="10000"/>
          </a:bodyPr>
          <a:lstStyle/>
          <a:p>
            <a:r>
              <a:rPr lang="en-US" dirty="0"/>
              <a:t>Content Distribution and Management—Configures CDN devices, manages content, assigns network policies, and monitors network performance</a:t>
            </a:r>
          </a:p>
          <a:p>
            <a:r>
              <a:rPr lang="en-US" dirty="0"/>
              <a:t>Content Routing—Reliably redirects user requests to the best location in the CDN</a:t>
            </a:r>
          </a:p>
          <a:p>
            <a:r>
              <a:rPr lang="en-US" dirty="0"/>
              <a:t>Content Switching—Intelligently switches and balances traffic load across multiple servers </a:t>
            </a:r>
          </a:p>
          <a:p>
            <a:r>
              <a:rPr lang="en-US" dirty="0"/>
              <a:t>Content Edge-Delivery—Delivers content from the network edge to the desktop </a:t>
            </a:r>
          </a:p>
          <a:p>
            <a:r>
              <a:rPr lang="en-US" dirty="0"/>
              <a:t>Intelligent Network Services—Provides network services such as security, QoS and Multicast in the network infrastructure</a:t>
            </a:r>
            <a:endParaRPr lang="en-IN" dirty="0"/>
          </a:p>
        </p:txBody>
      </p:sp>
    </p:spTree>
    <p:extLst>
      <p:ext uri="{BB962C8B-B14F-4D97-AF65-F5344CB8AC3E}">
        <p14:creationId xmlns:p14="http://schemas.microsoft.com/office/powerpoint/2010/main" val="363496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320" y="67310"/>
            <a:ext cx="11960860" cy="901065"/>
          </a:xfrm>
        </p:spPr>
        <p:style>
          <a:lnRef idx="2">
            <a:schemeClr val="accent2"/>
          </a:lnRef>
          <a:fillRef idx="1">
            <a:schemeClr val="lt1"/>
          </a:fillRef>
          <a:effectRef idx="0">
            <a:schemeClr val="accent2"/>
          </a:effectRef>
          <a:fontRef idx="minor">
            <a:schemeClr val="dk1"/>
          </a:fontRef>
        </p:style>
        <p:txBody>
          <a:bodyPr/>
          <a:lstStyle/>
          <a:p>
            <a:r>
              <a:rPr lang="en-IN" altLang="en-US"/>
              <a:t>Multi-CDN</a:t>
            </a:r>
          </a:p>
        </p:txBody>
      </p:sp>
      <p:sp>
        <p:nvSpPr>
          <p:cNvPr id="3" name="Content Placeholder 2"/>
          <p:cNvSpPr>
            <a:spLocks noGrp="1"/>
          </p:cNvSpPr>
          <p:nvPr>
            <p:ph idx="1"/>
          </p:nvPr>
        </p:nvSpPr>
        <p:spPr>
          <a:xfrm>
            <a:off x="147320" y="1046414"/>
            <a:ext cx="11960860" cy="5659120"/>
          </a:xfrm>
        </p:spPr>
        <p:style>
          <a:lnRef idx="2">
            <a:schemeClr val="accent1"/>
          </a:lnRef>
          <a:fillRef idx="1">
            <a:schemeClr val="lt1"/>
          </a:fillRef>
          <a:effectRef idx="0">
            <a:schemeClr val="accent1"/>
          </a:effectRef>
          <a:fontRef idx="minor">
            <a:schemeClr val="dk1"/>
          </a:fontRef>
        </p:style>
        <p:txBody>
          <a:bodyPr/>
          <a:lstStyle/>
          <a:p>
            <a:r>
              <a:rPr lang="en-US" dirty="0">
                <a:solidFill>
                  <a:schemeClr val="tx1">
                    <a:lumMod val="75000"/>
                    <a:lumOff val="25000"/>
                  </a:schemeClr>
                </a:solidFill>
              </a:rPr>
              <a:t>A multi-CDN is the combination of multiple CDNs (content delivery networks) from different providers into a single network.</a:t>
            </a:r>
          </a:p>
          <a:p>
            <a:r>
              <a:rPr lang="en-US" dirty="0">
                <a:solidFill>
                  <a:schemeClr val="tx1">
                    <a:lumMod val="75000"/>
                    <a:lumOff val="25000"/>
                  </a:schemeClr>
                </a:solidFill>
              </a:rPr>
              <a:t>A multi-CDN strategy can help you reduce latency, improve performance and save costs</a:t>
            </a:r>
          </a:p>
          <a:p>
            <a:pPr algn="l" fontAlgn="base"/>
            <a:r>
              <a:rPr lang="en-US" b="0" i="0" dirty="0">
                <a:solidFill>
                  <a:srgbClr val="000000"/>
                </a:solidFill>
                <a:effectLst/>
                <a:latin typeface="Inter"/>
              </a:rPr>
              <a:t>The need for a multi-CDN strategy arises when an organization’s traffic load increases beyond their current capacity limitations on one CDN provider or if they are looking to distribute their content geographically across providers strategically.</a:t>
            </a:r>
          </a:p>
          <a:p>
            <a:pPr algn="l" fontAlgn="base"/>
            <a:r>
              <a:rPr lang="en-US" b="0" i="0" dirty="0">
                <a:solidFill>
                  <a:srgbClr val="000000"/>
                </a:solidFill>
                <a:effectLst/>
                <a:latin typeface="Inter"/>
              </a:rPr>
              <a:t>This is because of the many advantages to hosting content from different CDN providers – geographical redundancy, security, increased performance, and cost savings (multi-CDN can help reduce bandwidth costs by balancing out loads) and taking advantage of the pricing differences between different CDN vendors for different situations, time-slots, etc.</a:t>
            </a:r>
          </a:p>
          <a:p>
            <a:endParaRPr lang="en-US" dirty="0">
              <a:solidFill>
                <a:schemeClr val="tx1">
                  <a:lumMod val="75000"/>
                  <a:lumOff val="25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DA5AB-1003-571E-1D22-CB446C0D763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1F6B48B-75BE-8EE3-9428-C7C857A0BCC5}"/>
              </a:ext>
            </a:extLst>
          </p:cNvPr>
          <p:cNvSpPr>
            <a:spLocks noGrp="1"/>
          </p:cNvSpPr>
          <p:nvPr>
            <p:ph idx="1"/>
          </p:nvPr>
        </p:nvSpPr>
        <p:spPr>
          <a:xfrm>
            <a:off x="838200" y="4978332"/>
            <a:ext cx="10515600" cy="1634223"/>
          </a:xfrm>
        </p:spPr>
        <p:txBody>
          <a:bodyPr>
            <a:normAutofit fontScale="85000" lnSpcReduction="10000"/>
          </a:bodyPr>
          <a:lstStyle/>
          <a:p>
            <a:pPr algn="just" fontAlgn="base"/>
            <a:r>
              <a:rPr lang="en-US" sz="2400" b="0" i="0" dirty="0">
                <a:solidFill>
                  <a:srgbClr val="000000"/>
                </a:solidFill>
                <a:effectLst/>
                <a:latin typeface="Inter"/>
              </a:rPr>
              <a:t>In a multi-CDN architecture, a website/streaming service’s content (images, video files, etc.) is cached across multiple CDN providers in different geographic regions.</a:t>
            </a:r>
          </a:p>
          <a:p>
            <a:pPr algn="just" fontAlgn="base"/>
            <a:r>
              <a:rPr lang="en-US" sz="2400" b="0" i="0" dirty="0">
                <a:solidFill>
                  <a:srgbClr val="000000"/>
                </a:solidFill>
                <a:effectLst/>
                <a:latin typeface="Inter"/>
              </a:rPr>
              <a:t>With the help of intelligent load balancing algorithms and data collected at different points of the delivery pipeline, the incoming traffic from the video players (clients) is distributed across these multiple CDN providers, which provides greater redundancy and performance benefits.</a:t>
            </a:r>
          </a:p>
        </p:txBody>
      </p:sp>
      <p:pic>
        <p:nvPicPr>
          <p:cNvPr id="1026" name="Picture 2" descr="TOFFS Secured Multi-CDN Platform | TOFFS Technologies">
            <a:extLst>
              <a:ext uri="{FF2B5EF4-FFF2-40B4-BE49-F238E27FC236}">
                <a16:creationId xmlns:a16="http://schemas.microsoft.com/office/drawing/2014/main" id="{E18D3EC2-915B-99F6-6996-E6F444D33A1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31"/>
          <a:stretch/>
        </p:blipFill>
        <p:spPr bwMode="auto">
          <a:xfrm>
            <a:off x="1219200" y="365125"/>
            <a:ext cx="9753600" cy="4613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14079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TotalTime>
  <Words>1630</Words>
  <Application>Microsoft Office PowerPoint</Application>
  <PresentationFormat>Widescreen</PresentationFormat>
  <Paragraphs>77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Adobe Arabic</vt:lpstr>
      <vt:lpstr>Arial</vt:lpstr>
      <vt:lpstr>Calibri</vt:lpstr>
      <vt:lpstr>Calibri Light</vt:lpstr>
      <vt:lpstr>inherit</vt:lpstr>
      <vt:lpstr>Inter</vt:lpstr>
      <vt:lpstr>Poppins</vt:lpstr>
      <vt:lpstr>Office Theme</vt:lpstr>
      <vt:lpstr>UNIT 4</vt:lpstr>
      <vt:lpstr>Table of Content</vt:lpstr>
      <vt:lpstr>Content Delivery Network (CDN) Services in CLoud</vt:lpstr>
      <vt:lpstr>PowerPoint Presentation</vt:lpstr>
      <vt:lpstr>PowerPoint Presentation</vt:lpstr>
      <vt:lpstr>Why switch to CDN?</vt:lpstr>
      <vt:lpstr>Elements of content delivery networks</vt:lpstr>
      <vt:lpstr>Multi-CDN</vt:lpstr>
      <vt:lpstr>PowerPoint Presentation</vt:lpstr>
      <vt:lpstr>Static Rules-based Switching vs. Dynamic Switching</vt:lpstr>
      <vt:lpstr>Meta CDN </vt:lpstr>
      <vt:lpstr>What is Origin Pull CDN? </vt:lpstr>
      <vt:lpstr>PowerPoint Presentation</vt:lpstr>
      <vt:lpstr>When to use Origin Pull CDN?</vt:lpstr>
      <vt:lpstr>What is Push CDN?</vt:lpstr>
      <vt:lpstr>PowerPoint Presentation</vt:lpstr>
      <vt:lpstr>Peer to Peer CDN</vt:lpstr>
      <vt:lpstr>Mobile Cloud Computing (MCC)</vt:lpstr>
      <vt:lpstr> Types of Cloud-Based Resources in MCC are: </vt:lpstr>
      <vt:lpstr>PowerPoint Presentation</vt:lpstr>
      <vt:lpstr>PowerPoint Presentation</vt:lpstr>
      <vt:lpstr>PowerPoint Presentation</vt:lpstr>
      <vt:lpstr>PowerPoint Presentation</vt:lpstr>
      <vt:lpstr>PowerPoint Presentation</vt:lpstr>
      <vt:lpstr>InterCloud Issues</vt:lpstr>
      <vt:lpstr>PowerPoint Presentation</vt:lpstr>
      <vt:lpstr>Issues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KUM</dc:creator>
  <cp:lastModifiedBy>Gunseerat Brar</cp:lastModifiedBy>
  <cp:revision>11</cp:revision>
  <dcterms:created xsi:type="dcterms:W3CDTF">2023-03-11T16:40:00Z</dcterms:created>
  <dcterms:modified xsi:type="dcterms:W3CDTF">2023-03-29T06:35:00Z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A63C549AF9A34D7F82A1DDDE11A21728</vt:lpwstr>
  </property>
  <property fmtid="{D5CDD505-2E9C-101B-9397-08002B2CF9AE}" pid="3" name="KSOProductBuildVer">
    <vt:lpwstr>1033-11.2.0.11417</vt:lpwstr>
  </property>
</Properties>
</file>