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18288000" cy="10287000"/>
  <p:notesSz cx="6858000" cy="9144000"/>
  <p:embeddedFontLst>
    <p:embeddedFont>
      <p:font typeface="Lustria" charset="1" panose="02000603060000020004"/>
      <p:regular r:id="rId6"/>
    </p:embeddedFont>
    <p:embeddedFont>
      <p:font typeface="Arimo" charset="1" panose="020B0604020202020204"/>
      <p:regular r:id="rId7"/>
    </p:embeddedFont>
    <p:embeddedFont>
      <p:font typeface="Arimo Bold" charset="1" panose="020B0704020202020204"/>
      <p:regular r:id="rId8"/>
    </p:embeddedFont>
    <p:embeddedFont>
      <p:font typeface="Arimo Italics" charset="1" panose="020B0604020202090204"/>
      <p:regular r:id="rId9"/>
    </p:embeddedFont>
    <p:embeddedFont>
      <p:font typeface="Arimo Bold Italics" charset="1" panose="020B0704020202090204"/>
      <p:regular r:id="rId10"/>
    </p:embeddedFont>
    <p:embeddedFont>
      <p:font typeface="League Script" charset="1" panose="00000000000000000000"/>
      <p:regular r:id="rId11"/>
    </p:embeddedFont>
    <p:embeddedFont>
      <p:font typeface="Garet Book" charset="1" panose="0000000000000000000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slides/slide11.xml" Type="http://schemas.openxmlformats.org/officeDocument/2006/relationships/slide"/><Relationship Id="rId24" Target="slides/slide12.xml" Type="http://schemas.openxmlformats.org/officeDocument/2006/relationships/slide"/><Relationship Id="rId25" Target="slides/slide13.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0077B6"/>
        </a:solidFill>
      </p:bgPr>
    </p:bg>
    <p:spTree>
      <p:nvGrpSpPr>
        <p:cNvPr id="1" name=""/>
        <p:cNvGrpSpPr/>
        <p:nvPr/>
      </p:nvGrpSpPr>
      <p:grpSpPr>
        <a:xfrm>
          <a:off x="0" y="0"/>
          <a:ext cx="0" cy="0"/>
          <a:chOff x="0" y="0"/>
          <a:chExt cx="0" cy="0"/>
        </a:xfrm>
      </p:grpSpPr>
      <p:sp>
        <p:nvSpPr>
          <p:cNvPr name="TextBox 2" id="2"/>
          <p:cNvSpPr txBox="true"/>
          <p:nvPr/>
        </p:nvSpPr>
        <p:spPr>
          <a:xfrm rot="0">
            <a:off x="1722301" y="1986585"/>
            <a:ext cx="14843398" cy="5504204"/>
          </a:xfrm>
          <a:prstGeom prst="rect">
            <a:avLst/>
          </a:prstGeom>
        </p:spPr>
        <p:txBody>
          <a:bodyPr anchor="t" rtlCol="false" tIns="0" lIns="0" bIns="0" rIns="0">
            <a:spAutoFit/>
          </a:bodyPr>
          <a:lstStyle/>
          <a:p>
            <a:pPr algn="ctr">
              <a:lnSpc>
                <a:spcPts val="14200"/>
              </a:lnSpc>
            </a:pPr>
            <a:r>
              <a:rPr lang="en-US" sz="14200">
                <a:solidFill>
                  <a:srgbClr val="F1F1EE"/>
                </a:solidFill>
                <a:latin typeface="League Script"/>
              </a:rPr>
              <a:t>Cloud Infrastructure Management</a:t>
            </a:r>
          </a:p>
        </p:txBody>
      </p:sp>
      <p:sp>
        <p:nvSpPr>
          <p:cNvPr name="TextBox 3" id="3"/>
          <p:cNvSpPr txBox="true"/>
          <p:nvPr/>
        </p:nvSpPr>
        <p:spPr>
          <a:xfrm rot="0">
            <a:off x="1028700" y="9206520"/>
            <a:ext cx="5913783" cy="580390"/>
          </a:xfrm>
          <a:prstGeom prst="rect">
            <a:avLst/>
          </a:prstGeom>
        </p:spPr>
        <p:txBody>
          <a:bodyPr anchor="t" rtlCol="false" tIns="0" lIns="0" bIns="0" rIns="0">
            <a:spAutoFit/>
          </a:bodyPr>
          <a:lstStyle/>
          <a:p>
            <a:pPr>
              <a:lnSpc>
                <a:spcPts val="4759"/>
              </a:lnSpc>
            </a:pPr>
            <a:r>
              <a:rPr lang="en-US" sz="3399">
                <a:solidFill>
                  <a:srgbClr val="F1F1EE"/>
                </a:solidFill>
                <a:latin typeface="Garet Book"/>
              </a:rPr>
              <a:t>©22157</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65150"/>
            <a:ext cx="14709416" cy="1035680"/>
          </a:xfrm>
          <a:prstGeom prst="rect">
            <a:avLst/>
          </a:prstGeom>
        </p:spPr>
        <p:txBody>
          <a:bodyPr anchor="t" rtlCol="false" tIns="0" lIns="0" bIns="0" rIns="0">
            <a:spAutoFit/>
          </a:bodyPr>
          <a:lstStyle/>
          <a:p>
            <a:pPr>
              <a:lnSpc>
                <a:spcPts val="8540"/>
              </a:lnSpc>
            </a:pPr>
            <a:r>
              <a:rPr lang="en-US" sz="6100">
                <a:solidFill>
                  <a:srgbClr val="0077B6"/>
                </a:solidFill>
                <a:latin typeface="Lustria Bold"/>
              </a:rPr>
              <a:t>Cloud infrastructure management tools</a:t>
            </a:r>
          </a:p>
        </p:txBody>
      </p:sp>
      <p:sp>
        <p:nvSpPr>
          <p:cNvPr name="TextBox 5" id="5"/>
          <p:cNvSpPr txBox="true"/>
          <p:nvPr/>
        </p:nvSpPr>
        <p:spPr>
          <a:xfrm rot="0">
            <a:off x="1028700" y="1724025"/>
            <a:ext cx="14709416" cy="4831081"/>
          </a:xfrm>
          <a:prstGeom prst="rect">
            <a:avLst/>
          </a:prstGeom>
        </p:spPr>
        <p:txBody>
          <a:bodyPr anchor="t" rtlCol="false" tIns="0" lIns="0" bIns="0" rIns="0">
            <a:spAutoFit/>
          </a:bodyPr>
          <a:lstStyle/>
          <a:p>
            <a:pPr algn="just" marL="798825" indent="-399412" lvl="1">
              <a:lnSpc>
                <a:spcPts val="5549"/>
              </a:lnSpc>
              <a:buFont typeface="Arial"/>
              <a:buChar char="•"/>
            </a:pPr>
            <a:r>
              <a:rPr lang="en-US" sz="3699">
                <a:solidFill>
                  <a:srgbClr val="0077B6"/>
                </a:solidFill>
                <a:latin typeface="Garet Book"/>
              </a:rPr>
              <a:t>Visibility and monitoring: Cloud infrastructure management tools allow operators to “see” their environments. More importantly, they include or integrate with monitoring tools that:</a:t>
            </a:r>
            <a:r>
              <a:rPr lang="en-US" sz="3699">
                <a:solidFill>
                  <a:srgbClr val="0077B6"/>
                </a:solidFill>
                <a:latin typeface="Garet Book"/>
              </a:rPr>
              <a:t> </a:t>
            </a:r>
          </a:p>
          <a:p>
            <a:pPr algn="just" marL="798825" indent="-399412" lvl="1">
              <a:lnSpc>
                <a:spcPts val="5549"/>
              </a:lnSpc>
              <a:buFont typeface="Arial"/>
              <a:buChar char="•"/>
            </a:pPr>
            <a:r>
              <a:rPr lang="en-US" sz="3699">
                <a:solidFill>
                  <a:srgbClr val="0077B6"/>
                </a:solidFill>
                <a:latin typeface="Garet Book"/>
              </a:rPr>
              <a:t>Check system health </a:t>
            </a:r>
          </a:p>
          <a:p>
            <a:pPr algn="just" marL="798825" indent="-399412" lvl="1">
              <a:lnSpc>
                <a:spcPts val="5549"/>
              </a:lnSpc>
              <a:buFont typeface="Arial"/>
              <a:buChar char="•"/>
            </a:pPr>
            <a:r>
              <a:rPr lang="en-US" sz="3699">
                <a:solidFill>
                  <a:srgbClr val="0077B6"/>
                </a:solidFill>
                <a:latin typeface="Garet Book"/>
              </a:rPr>
              <a:t>Deliver real-time alerts and notifications </a:t>
            </a:r>
          </a:p>
          <a:p>
            <a:pPr algn="just" marL="798825" indent="-399412" lvl="1">
              <a:lnSpc>
                <a:spcPts val="5549"/>
              </a:lnSpc>
              <a:buFont typeface="Arial"/>
              <a:buChar char="•"/>
            </a:pPr>
            <a:r>
              <a:rPr lang="en-US" sz="3699">
                <a:solidFill>
                  <a:srgbClr val="0077B6"/>
                </a:solidFill>
                <a:latin typeface="Garet Book"/>
              </a:rPr>
              <a:t>Create reporting and analytics </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65150"/>
            <a:ext cx="14709416" cy="1035680"/>
          </a:xfrm>
          <a:prstGeom prst="rect">
            <a:avLst/>
          </a:prstGeom>
        </p:spPr>
        <p:txBody>
          <a:bodyPr anchor="t" rtlCol="false" tIns="0" lIns="0" bIns="0" rIns="0">
            <a:spAutoFit/>
          </a:bodyPr>
          <a:lstStyle/>
          <a:p>
            <a:pPr>
              <a:lnSpc>
                <a:spcPts val="8540"/>
              </a:lnSpc>
            </a:pPr>
            <a:r>
              <a:rPr lang="en-US" sz="6100">
                <a:solidFill>
                  <a:srgbClr val="0077B6"/>
                </a:solidFill>
                <a:latin typeface="Lustria Bold"/>
              </a:rPr>
              <a:t>Cloud infrastructure management tools</a:t>
            </a:r>
          </a:p>
        </p:txBody>
      </p:sp>
      <p:sp>
        <p:nvSpPr>
          <p:cNvPr name="TextBox 5" id="5"/>
          <p:cNvSpPr txBox="true"/>
          <p:nvPr/>
        </p:nvSpPr>
        <p:spPr>
          <a:xfrm rot="0">
            <a:off x="1028700" y="1714500"/>
            <a:ext cx="14709416" cy="5099686"/>
          </a:xfrm>
          <a:prstGeom prst="rect">
            <a:avLst/>
          </a:prstGeom>
        </p:spPr>
        <p:txBody>
          <a:bodyPr anchor="t" rtlCol="false" tIns="0" lIns="0" bIns="0" rIns="0">
            <a:spAutoFit/>
          </a:bodyPr>
          <a:lstStyle/>
          <a:p>
            <a:pPr algn="just" marL="842004" indent="-421002" lvl="1">
              <a:lnSpc>
                <a:spcPts val="5849"/>
              </a:lnSpc>
              <a:buFont typeface="Arial"/>
              <a:buChar char="•"/>
            </a:pPr>
            <a:r>
              <a:rPr lang="en-US" sz="3899">
                <a:solidFill>
                  <a:srgbClr val="0077B6"/>
                </a:solidFill>
                <a:latin typeface="Garet Book"/>
              </a:rPr>
              <a:t>Resource allocation: Related to cost optimization, resource allocation features enable granular control over how users consume cloud infrastructure, including self-service provisioning. This is similar to budgeting: dividing up shared resources appropriately and in some cases creating criteria for going over budget.</a:t>
            </a:r>
            <a:r>
              <a:rPr lang="en-US" sz="3899">
                <a:solidFill>
                  <a:srgbClr val="0077B6"/>
                </a:solidFill>
                <a:latin typeface="Garet Book"/>
              </a:rPr>
              <a:t>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65150"/>
            <a:ext cx="14709416" cy="1035680"/>
          </a:xfrm>
          <a:prstGeom prst="rect">
            <a:avLst/>
          </a:prstGeom>
        </p:spPr>
        <p:txBody>
          <a:bodyPr anchor="t" rtlCol="false" tIns="0" lIns="0" bIns="0" rIns="0">
            <a:spAutoFit/>
          </a:bodyPr>
          <a:lstStyle/>
          <a:p>
            <a:pPr>
              <a:lnSpc>
                <a:spcPts val="8540"/>
              </a:lnSpc>
            </a:pPr>
            <a:r>
              <a:rPr lang="en-US" sz="6100">
                <a:solidFill>
                  <a:srgbClr val="0077B6"/>
                </a:solidFill>
                <a:latin typeface="Lustria Bold"/>
              </a:rPr>
              <a:t>Cloud infrastructure management tools</a:t>
            </a:r>
          </a:p>
        </p:txBody>
      </p:sp>
      <p:sp>
        <p:nvSpPr>
          <p:cNvPr name="TextBox 5" id="5"/>
          <p:cNvSpPr txBox="true"/>
          <p:nvPr/>
        </p:nvSpPr>
        <p:spPr>
          <a:xfrm rot="0">
            <a:off x="1028700" y="1714500"/>
            <a:ext cx="14709416" cy="5833111"/>
          </a:xfrm>
          <a:prstGeom prst="rect">
            <a:avLst/>
          </a:prstGeom>
        </p:spPr>
        <p:txBody>
          <a:bodyPr anchor="t" rtlCol="false" tIns="0" lIns="0" bIns="0" rIns="0">
            <a:spAutoFit/>
          </a:bodyPr>
          <a:lstStyle/>
          <a:p>
            <a:pPr algn="just" marL="842004" indent="-421002" lvl="1">
              <a:lnSpc>
                <a:spcPts val="5849"/>
              </a:lnSpc>
              <a:buFont typeface="Arial"/>
              <a:buChar char="•"/>
            </a:pPr>
            <a:r>
              <a:rPr lang="en-US" sz="3899">
                <a:solidFill>
                  <a:srgbClr val="0077B6"/>
                </a:solidFill>
                <a:latin typeface="Garet Book"/>
              </a:rPr>
              <a:t>Cost optimization: Managing costs is a critical capability of cloud infrastructure management tools. Without this component, enterprises run an increased risk of “sticker shock” when the cloud bill arrives. Proactively monitoring costs via strategies such as turning off unused or unnecessary resources is key to maximizing the ROI of cloud infrastructure.</a:t>
            </a:r>
            <a:r>
              <a:rPr lang="en-US" sz="3899">
                <a:solidFill>
                  <a:srgbClr val="0077B6"/>
                </a:solidFill>
                <a:latin typeface="Garet Book"/>
              </a:rPr>
              <a:t> </a:t>
            </a:r>
          </a:p>
          <a:p>
            <a:pPr algn="just">
              <a:lnSpc>
                <a:spcPts val="5849"/>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65150"/>
            <a:ext cx="14709416" cy="1035680"/>
          </a:xfrm>
          <a:prstGeom prst="rect">
            <a:avLst/>
          </a:prstGeom>
        </p:spPr>
        <p:txBody>
          <a:bodyPr anchor="t" rtlCol="false" tIns="0" lIns="0" bIns="0" rIns="0">
            <a:spAutoFit/>
          </a:bodyPr>
          <a:lstStyle/>
          <a:p>
            <a:pPr>
              <a:lnSpc>
                <a:spcPts val="8540"/>
              </a:lnSpc>
            </a:pPr>
            <a:r>
              <a:rPr lang="en-US" sz="6100">
                <a:solidFill>
                  <a:srgbClr val="0077B6"/>
                </a:solidFill>
                <a:latin typeface="Lustria Bold"/>
              </a:rPr>
              <a:t>Cloud infrastructure management tools</a:t>
            </a:r>
          </a:p>
        </p:txBody>
      </p:sp>
      <p:sp>
        <p:nvSpPr>
          <p:cNvPr name="TextBox 5" id="5"/>
          <p:cNvSpPr txBox="true"/>
          <p:nvPr/>
        </p:nvSpPr>
        <p:spPr>
          <a:xfrm rot="0">
            <a:off x="1028700" y="1714500"/>
            <a:ext cx="14709416" cy="7299961"/>
          </a:xfrm>
          <a:prstGeom prst="rect">
            <a:avLst/>
          </a:prstGeom>
        </p:spPr>
        <p:txBody>
          <a:bodyPr anchor="t" rtlCol="false" tIns="0" lIns="0" bIns="0" rIns="0">
            <a:spAutoFit/>
          </a:bodyPr>
          <a:lstStyle/>
          <a:p>
            <a:pPr algn="just" marL="842004" indent="-421002" lvl="1">
              <a:lnSpc>
                <a:spcPts val="5849"/>
              </a:lnSpc>
              <a:buFont typeface="Arial"/>
              <a:buChar char="•"/>
            </a:pPr>
            <a:r>
              <a:rPr lang="en-US" sz="3899">
                <a:solidFill>
                  <a:srgbClr val="0077B6"/>
                </a:solidFill>
                <a:latin typeface="Garet Book"/>
              </a:rPr>
              <a:t>Automation: Cloud infrastructure management tools sometimes offer automation capabilities for various operational tasks, such as configuration management, auto-provisioning and auto-scaling.</a:t>
            </a:r>
            <a:r>
              <a:rPr lang="en-US" sz="3899">
                <a:solidFill>
                  <a:srgbClr val="0077B6"/>
                </a:solidFill>
                <a:latin typeface="Garet Book"/>
              </a:rPr>
              <a:t> </a:t>
            </a:r>
          </a:p>
          <a:p>
            <a:pPr algn="just" marL="842004" indent="-421002" lvl="1">
              <a:lnSpc>
                <a:spcPts val="5849"/>
              </a:lnSpc>
              <a:buFont typeface="Arial"/>
              <a:buChar char="•"/>
            </a:pPr>
            <a:r>
              <a:rPr lang="en-US" sz="3899">
                <a:solidFill>
                  <a:srgbClr val="0077B6"/>
                </a:solidFill>
                <a:latin typeface="Garet Book"/>
              </a:rPr>
              <a:t>Security: Cloud infrastructure management tools are another part of a holistic cloud security strategy. They are one mechanism for properly configuring a cloud provider’s native security controls based on a particular setup and needs.</a:t>
            </a:r>
          </a:p>
          <a:p>
            <a:pPr algn="just">
              <a:lnSpc>
                <a:spcPts val="5849"/>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382265"/>
            <a:ext cx="15375455" cy="1510034"/>
          </a:xfrm>
          <a:prstGeom prst="rect">
            <a:avLst/>
          </a:prstGeom>
        </p:spPr>
        <p:txBody>
          <a:bodyPr anchor="t" rtlCol="false" tIns="0" lIns="0" bIns="0" rIns="0">
            <a:spAutoFit/>
          </a:bodyPr>
          <a:lstStyle/>
          <a:p>
            <a:pPr>
              <a:lnSpc>
                <a:spcPts val="12319"/>
              </a:lnSpc>
            </a:pPr>
            <a:r>
              <a:rPr lang="en-US" sz="8799">
                <a:solidFill>
                  <a:srgbClr val="0077B6"/>
                </a:solidFill>
                <a:latin typeface="Lustria Bold"/>
              </a:rPr>
              <a:t>What is cloud infrastructure?</a:t>
            </a:r>
          </a:p>
        </p:txBody>
      </p:sp>
      <p:sp>
        <p:nvSpPr>
          <p:cNvPr name="TextBox 5" id="5"/>
          <p:cNvSpPr txBox="true"/>
          <p:nvPr/>
        </p:nvSpPr>
        <p:spPr>
          <a:xfrm rot="0">
            <a:off x="1028700" y="2168524"/>
            <a:ext cx="14709416" cy="7303770"/>
          </a:xfrm>
          <a:prstGeom prst="rect">
            <a:avLst/>
          </a:prstGeom>
        </p:spPr>
        <p:txBody>
          <a:bodyPr anchor="t" rtlCol="false" tIns="0" lIns="0" bIns="0" rIns="0">
            <a:spAutoFit/>
          </a:bodyPr>
          <a:lstStyle/>
          <a:p>
            <a:pPr algn="just">
              <a:lnSpc>
                <a:spcPts val="4199"/>
              </a:lnSpc>
            </a:pPr>
            <a:r>
              <a:rPr lang="en-US" sz="2799">
                <a:solidFill>
                  <a:srgbClr val="0077B6"/>
                </a:solidFill>
                <a:latin typeface="Garet Book"/>
              </a:rPr>
              <a:t>Cloud infrastructure consists of all of the hardware and software elements needed for cloud computing, including:  </a:t>
            </a:r>
          </a:p>
          <a:p>
            <a:pPr algn="just" marL="604519" indent="-302260" lvl="1">
              <a:lnSpc>
                <a:spcPts val="4199"/>
              </a:lnSpc>
              <a:buFont typeface="Arial"/>
              <a:buChar char="•"/>
            </a:pPr>
            <a:r>
              <a:rPr lang="en-US" sz="2799">
                <a:solidFill>
                  <a:srgbClr val="0077B6"/>
                </a:solidFill>
                <a:latin typeface="Garet Book"/>
              </a:rPr>
              <a:t>Compute (server) </a:t>
            </a:r>
          </a:p>
          <a:p>
            <a:pPr algn="just" marL="604519" indent="-302260" lvl="1">
              <a:lnSpc>
                <a:spcPts val="4199"/>
              </a:lnSpc>
              <a:buFont typeface="Arial"/>
              <a:buChar char="•"/>
            </a:pPr>
            <a:r>
              <a:rPr lang="en-US" sz="2799">
                <a:solidFill>
                  <a:srgbClr val="0077B6"/>
                </a:solidFill>
                <a:latin typeface="Garet Book"/>
              </a:rPr>
              <a:t>Networking </a:t>
            </a:r>
          </a:p>
          <a:p>
            <a:pPr algn="just" marL="604519" indent="-302260" lvl="1">
              <a:lnSpc>
                <a:spcPts val="4199"/>
              </a:lnSpc>
              <a:buFont typeface="Arial"/>
              <a:buChar char="•"/>
            </a:pPr>
            <a:r>
              <a:rPr lang="en-US" sz="2799">
                <a:solidFill>
                  <a:srgbClr val="0077B6"/>
                </a:solidFill>
                <a:latin typeface="Garet Book"/>
              </a:rPr>
              <a:t>Storage </a:t>
            </a:r>
          </a:p>
          <a:p>
            <a:pPr algn="just" marL="604519" indent="-302260" lvl="1">
              <a:lnSpc>
                <a:spcPts val="4199"/>
              </a:lnSpc>
              <a:buFont typeface="Arial"/>
              <a:buChar char="•"/>
            </a:pPr>
            <a:r>
              <a:rPr lang="en-US" sz="2799">
                <a:solidFill>
                  <a:srgbClr val="0077B6"/>
                </a:solidFill>
                <a:latin typeface="Garet Book"/>
              </a:rPr>
              <a:t>Virtualization resources </a:t>
            </a:r>
          </a:p>
          <a:p>
            <a:pPr algn="just">
              <a:lnSpc>
                <a:spcPts val="4199"/>
              </a:lnSpc>
            </a:pPr>
            <a:r>
              <a:rPr lang="en-US" sz="2799">
                <a:solidFill>
                  <a:srgbClr val="0077B6"/>
                </a:solidFill>
                <a:latin typeface="Garet Book"/>
              </a:rPr>
              <a:t>Cloud infrastructure types usually also include a user interface (UI) for managing these virtual resources. </a:t>
            </a:r>
          </a:p>
          <a:p>
            <a:pPr algn="just">
              <a:lnSpc>
                <a:spcPts val="4199"/>
              </a:lnSpc>
            </a:pPr>
            <a:r>
              <a:rPr lang="en-US" sz="2799">
                <a:solidFill>
                  <a:srgbClr val="0077B6"/>
                </a:solidFill>
                <a:latin typeface="Garet Book"/>
              </a:rPr>
              <a:t>Infrastructure as a Service, or IaaS, is a prominent and accessible example of this model. With IaaS, a team or enterprise acquires the computing infrastructure it needs over the Internet, including computing power (whether on physical or, more likely, virtual machines), storage and plenty of related needs such as load balancers and firewalls. </a:t>
            </a:r>
          </a:p>
          <a:p>
            <a:pPr algn="just">
              <a:lnSpc>
                <a:spcPts val="4199"/>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27050"/>
            <a:ext cx="14709416" cy="2787649"/>
          </a:xfrm>
          <a:prstGeom prst="rect">
            <a:avLst/>
          </a:prstGeom>
        </p:spPr>
        <p:txBody>
          <a:bodyPr anchor="t" rtlCol="false" tIns="0" lIns="0" bIns="0" rIns="0">
            <a:spAutoFit/>
          </a:bodyPr>
          <a:lstStyle/>
          <a:p>
            <a:pPr>
              <a:lnSpc>
                <a:spcPts val="11200"/>
              </a:lnSpc>
            </a:pPr>
            <a:r>
              <a:rPr lang="en-US" sz="8000">
                <a:solidFill>
                  <a:srgbClr val="0077B6"/>
                </a:solidFill>
                <a:latin typeface="Lustria Bold"/>
              </a:rPr>
              <a:t>What is cloud infrastructure management?</a:t>
            </a:r>
          </a:p>
        </p:txBody>
      </p:sp>
      <p:sp>
        <p:nvSpPr>
          <p:cNvPr name="TextBox 5" id="5"/>
          <p:cNvSpPr txBox="true"/>
          <p:nvPr/>
        </p:nvSpPr>
        <p:spPr>
          <a:xfrm rot="0">
            <a:off x="1028700" y="3076575"/>
            <a:ext cx="14709416" cy="6705600"/>
          </a:xfrm>
          <a:prstGeom prst="rect">
            <a:avLst/>
          </a:prstGeom>
        </p:spPr>
        <p:txBody>
          <a:bodyPr anchor="t" rtlCol="false" tIns="0" lIns="0" bIns="0" rIns="0">
            <a:spAutoFit/>
          </a:bodyPr>
          <a:lstStyle/>
          <a:p>
            <a:pPr algn="just">
              <a:lnSpc>
                <a:spcPts val="4499"/>
              </a:lnSpc>
            </a:pPr>
          </a:p>
          <a:p>
            <a:pPr algn="just">
              <a:lnSpc>
                <a:spcPts val="4499"/>
              </a:lnSpc>
            </a:pPr>
            <a:r>
              <a:rPr lang="en-US" sz="2999">
                <a:solidFill>
                  <a:srgbClr val="0077B6"/>
                </a:solidFill>
                <a:latin typeface="Garet Book"/>
              </a:rPr>
              <a:t>Cloud infrastructure management comprises the processes and tools needed to effectively allocate and deliver key resources when and where they are required. The UI, or dashboard, is a good example of such a tool; it acts as a control panel for provisioning, configuring and managing cloud infrastructure. Cloud infrastructure management is useful in delivering cloud services to both: </a:t>
            </a:r>
          </a:p>
          <a:p>
            <a:pPr algn="just">
              <a:lnSpc>
                <a:spcPts val="4499"/>
              </a:lnSpc>
            </a:pPr>
            <a:r>
              <a:rPr lang="en-US" sz="2999">
                <a:solidFill>
                  <a:srgbClr val="0077B6"/>
                </a:solidFill>
                <a:latin typeface="Garet Book"/>
              </a:rPr>
              <a:t> </a:t>
            </a:r>
          </a:p>
          <a:p>
            <a:pPr algn="just" marL="647698" indent="-323849" lvl="1">
              <a:lnSpc>
                <a:spcPts val="4499"/>
              </a:lnSpc>
              <a:buFont typeface="Arial"/>
              <a:buChar char="•"/>
            </a:pPr>
            <a:r>
              <a:rPr lang="en-US" sz="2999">
                <a:solidFill>
                  <a:srgbClr val="0077B6"/>
                </a:solidFill>
                <a:latin typeface="Garet Book"/>
              </a:rPr>
              <a:t>Internal users, such as developers or any other roles that consume cloud resources. </a:t>
            </a:r>
          </a:p>
          <a:p>
            <a:pPr algn="just" marL="647698" indent="-323849" lvl="1">
              <a:lnSpc>
                <a:spcPts val="4499"/>
              </a:lnSpc>
              <a:buFont typeface="Arial"/>
              <a:buChar char="•"/>
            </a:pPr>
            <a:r>
              <a:rPr lang="en-US" sz="2999">
                <a:solidFill>
                  <a:srgbClr val="0077B6"/>
                </a:solidFill>
                <a:latin typeface="Garet Book"/>
              </a:rPr>
              <a:t>External users, such as customers and business partners.</a:t>
            </a:r>
          </a:p>
          <a:p>
            <a:pPr algn="just">
              <a:lnSpc>
                <a:spcPts val="44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pic>
        <p:nvPicPr>
          <p:cNvPr name="Picture 4" id="4"/>
          <p:cNvPicPr>
            <a:picLocks noChangeAspect="true"/>
          </p:cNvPicPr>
          <p:nvPr/>
        </p:nvPicPr>
        <p:blipFill>
          <a:blip r:embed="rId2"/>
          <a:srcRect l="0" t="0" r="0" b="0"/>
          <a:stretch>
            <a:fillRect/>
          </a:stretch>
        </p:blipFill>
        <p:spPr>
          <a:xfrm flipH="false" flipV="false" rot="0">
            <a:off x="1141793" y="3031119"/>
            <a:ext cx="15221997" cy="6227181"/>
          </a:xfrm>
          <a:prstGeom prst="rect">
            <a:avLst/>
          </a:prstGeom>
        </p:spPr>
      </p:pic>
      <p:sp>
        <p:nvSpPr>
          <p:cNvPr name="TextBox 5" id="5"/>
          <p:cNvSpPr txBox="true"/>
          <p:nvPr/>
        </p:nvSpPr>
        <p:spPr>
          <a:xfrm rot="0">
            <a:off x="1028700" y="227124"/>
            <a:ext cx="14709416" cy="2503166"/>
          </a:xfrm>
          <a:prstGeom prst="rect">
            <a:avLst/>
          </a:prstGeom>
        </p:spPr>
        <p:txBody>
          <a:bodyPr anchor="t" rtlCol="false" tIns="0" lIns="0" bIns="0" rIns="0">
            <a:spAutoFit/>
          </a:bodyPr>
          <a:lstStyle/>
          <a:p>
            <a:pPr algn="ctr">
              <a:lnSpc>
                <a:spcPts val="10080"/>
              </a:lnSpc>
            </a:pPr>
            <a:r>
              <a:rPr lang="en-US" sz="7200">
                <a:solidFill>
                  <a:srgbClr val="0077B6"/>
                </a:solidFill>
                <a:latin typeface="Lustria Bold"/>
              </a:rPr>
              <a:t>Benefits to cloud infrastructure managment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27050"/>
            <a:ext cx="14709416" cy="2787649"/>
          </a:xfrm>
          <a:prstGeom prst="rect">
            <a:avLst/>
          </a:prstGeom>
        </p:spPr>
        <p:txBody>
          <a:bodyPr anchor="t" rtlCol="false" tIns="0" lIns="0" bIns="0" rIns="0">
            <a:spAutoFit/>
          </a:bodyPr>
          <a:lstStyle/>
          <a:p>
            <a:pPr>
              <a:lnSpc>
                <a:spcPts val="11200"/>
              </a:lnSpc>
            </a:pPr>
            <a:r>
              <a:rPr lang="en-US" sz="8000">
                <a:solidFill>
                  <a:srgbClr val="0077B6"/>
                </a:solidFill>
                <a:latin typeface="Lustria Bold"/>
              </a:rPr>
              <a:t>Why cloud infrastructure management?</a:t>
            </a:r>
          </a:p>
        </p:txBody>
      </p:sp>
      <p:sp>
        <p:nvSpPr>
          <p:cNvPr name="TextBox 5" id="5"/>
          <p:cNvSpPr txBox="true"/>
          <p:nvPr/>
        </p:nvSpPr>
        <p:spPr>
          <a:xfrm rot="0">
            <a:off x="1028700" y="3076575"/>
            <a:ext cx="14709416" cy="6143625"/>
          </a:xfrm>
          <a:prstGeom prst="rect">
            <a:avLst/>
          </a:prstGeom>
        </p:spPr>
        <p:txBody>
          <a:bodyPr anchor="t" rtlCol="false" tIns="0" lIns="0" bIns="0" rIns="0">
            <a:spAutoFit/>
          </a:bodyPr>
          <a:lstStyle/>
          <a:p>
            <a:pPr algn="just">
              <a:lnSpc>
                <a:spcPts val="4499"/>
              </a:lnSpc>
            </a:pPr>
          </a:p>
          <a:p>
            <a:pPr algn="just">
              <a:lnSpc>
                <a:spcPts val="4499"/>
              </a:lnSpc>
            </a:pPr>
            <a:r>
              <a:rPr lang="en-US" sz="2999">
                <a:solidFill>
                  <a:srgbClr val="0077B6"/>
                </a:solidFill>
                <a:latin typeface="Garet Book"/>
              </a:rPr>
              <a:t>Cloud infrastructure management is a must for achieving the significant promise of cloud computing overall. Properly managed and optimized, the cloud offers enterprises greater flexibility and scalability for their applications and infrastructure, while keeping costs under control. Because organizations and end users consume virtual resources via the cloud—and can even pay for these resources on an as-needed basis—they minimize the costs required to buy and maintain the physical infrastructure these virtual resources mirror.  </a:t>
            </a:r>
          </a:p>
          <a:p>
            <a:pPr algn="just">
              <a:lnSpc>
                <a:spcPts val="4499"/>
              </a:lnSpc>
            </a:pPr>
            <a:r>
              <a:rPr lang="en-US" sz="2999">
                <a:solidFill>
                  <a:srgbClr val="0077B6"/>
                </a:solidFill>
                <a:latin typeface="Garet Book"/>
              </a:rPr>
              <a:t> </a:t>
            </a:r>
          </a:p>
          <a:p>
            <a:pPr algn="just">
              <a:lnSpc>
                <a:spcPts val="449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27050"/>
            <a:ext cx="14709416" cy="2787649"/>
          </a:xfrm>
          <a:prstGeom prst="rect">
            <a:avLst/>
          </a:prstGeom>
        </p:spPr>
        <p:txBody>
          <a:bodyPr anchor="t" rtlCol="false" tIns="0" lIns="0" bIns="0" rIns="0">
            <a:spAutoFit/>
          </a:bodyPr>
          <a:lstStyle/>
          <a:p>
            <a:pPr>
              <a:lnSpc>
                <a:spcPts val="11200"/>
              </a:lnSpc>
            </a:pPr>
            <a:r>
              <a:rPr lang="en-US" sz="8000">
                <a:solidFill>
                  <a:srgbClr val="0077B6"/>
                </a:solidFill>
                <a:latin typeface="Lustria Bold"/>
              </a:rPr>
              <a:t>Why cloud infrastructure management?</a:t>
            </a:r>
          </a:p>
        </p:txBody>
      </p:sp>
      <p:sp>
        <p:nvSpPr>
          <p:cNvPr name="TextBox 5" id="5"/>
          <p:cNvSpPr txBox="true"/>
          <p:nvPr/>
        </p:nvSpPr>
        <p:spPr>
          <a:xfrm rot="0">
            <a:off x="1028700" y="3076575"/>
            <a:ext cx="14709416" cy="6143625"/>
          </a:xfrm>
          <a:prstGeom prst="rect">
            <a:avLst/>
          </a:prstGeom>
        </p:spPr>
        <p:txBody>
          <a:bodyPr anchor="t" rtlCol="false" tIns="0" lIns="0" bIns="0" rIns="0">
            <a:spAutoFit/>
          </a:bodyPr>
          <a:lstStyle/>
          <a:p>
            <a:pPr algn="just">
              <a:lnSpc>
                <a:spcPts val="4499"/>
              </a:lnSpc>
            </a:pPr>
          </a:p>
          <a:p>
            <a:pPr algn="just">
              <a:lnSpc>
                <a:spcPts val="4499"/>
              </a:lnSpc>
            </a:pPr>
            <a:r>
              <a:rPr lang="en-US" sz="2999">
                <a:solidFill>
                  <a:srgbClr val="0077B6"/>
                </a:solidFill>
                <a:latin typeface="Garet Book"/>
              </a:rPr>
              <a:t>Cloud infrastructure management is a must for achieving the significant promise of cloud computing overall. Properly managed and optimized, the cloud offers enterprises greater flexibility and scalability for their applications and infrastructure, while keeping costs under control. Because organizations and end users consume virtual resources via the cloud—and can even pay for these resources on an as-needed basis—they minimize the costs required to buy and maintain the physical infrastructure these virtual resources mirror.  </a:t>
            </a:r>
          </a:p>
          <a:p>
            <a:pPr algn="just">
              <a:lnSpc>
                <a:spcPts val="4499"/>
              </a:lnSpc>
            </a:pPr>
            <a:r>
              <a:rPr lang="en-US" sz="2999">
                <a:solidFill>
                  <a:srgbClr val="0077B6"/>
                </a:solidFill>
                <a:latin typeface="Garet Book"/>
              </a:rPr>
              <a:t> </a:t>
            </a:r>
          </a:p>
          <a:p>
            <a:pPr algn="just">
              <a:lnSpc>
                <a:spcPts val="449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46100"/>
            <a:ext cx="14709416" cy="2503166"/>
          </a:xfrm>
          <a:prstGeom prst="rect">
            <a:avLst/>
          </a:prstGeom>
        </p:spPr>
        <p:txBody>
          <a:bodyPr anchor="t" rtlCol="false" tIns="0" lIns="0" bIns="0" rIns="0">
            <a:spAutoFit/>
          </a:bodyPr>
          <a:lstStyle/>
          <a:p>
            <a:pPr>
              <a:lnSpc>
                <a:spcPts val="10080"/>
              </a:lnSpc>
            </a:pPr>
            <a:r>
              <a:rPr lang="en-US" sz="7200">
                <a:solidFill>
                  <a:srgbClr val="0077B6"/>
                </a:solidFill>
                <a:latin typeface="Lustria Bold"/>
              </a:rPr>
              <a:t>What does cloud infrastructure management do?</a:t>
            </a:r>
          </a:p>
        </p:txBody>
      </p:sp>
      <p:sp>
        <p:nvSpPr>
          <p:cNvPr name="TextBox 5" id="5"/>
          <p:cNvSpPr txBox="true"/>
          <p:nvPr/>
        </p:nvSpPr>
        <p:spPr>
          <a:xfrm rot="0">
            <a:off x="1028700" y="3076575"/>
            <a:ext cx="14709416" cy="6705600"/>
          </a:xfrm>
          <a:prstGeom prst="rect">
            <a:avLst/>
          </a:prstGeom>
        </p:spPr>
        <p:txBody>
          <a:bodyPr anchor="t" rtlCol="false" tIns="0" lIns="0" bIns="0" rIns="0">
            <a:spAutoFit/>
          </a:bodyPr>
          <a:lstStyle/>
          <a:p>
            <a:pPr algn="just" marL="647698" indent="-323849" lvl="1">
              <a:lnSpc>
                <a:spcPts val="4499"/>
              </a:lnSpc>
              <a:buFont typeface="Arial"/>
              <a:buChar char="•"/>
            </a:pPr>
            <a:r>
              <a:rPr lang="en-US" sz="2999">
                <a:solidFill>
                  <a:srgbClr val="0077B6"/>
                </a:solidFill>
                <a:latin typeface="Garet Book"/>
              </a:rPr>
              <a:t>It enables businesses to create, configure, scale and retire cloud infrastructure as needed. </a:t>
            </a:r>
          </a:p>
          <a:p>
            <a:pPr algn="just" marL="647698" indent="-323849" lvl="1">
              <a:lnSpc>
                <a:spcPts val="4499"/>
              </a:lnSpc>
              <a:buFont typeface="Arial"/>
              <a:buChar char="•"/>
            </a:pPr>
            <a:r>
              <a:rPr lang="en-US" sz="2999">
                <a:solidFill>
                  <a:srgbClr val="0077B6"/>
                </a:solidFill>
                <a:latin typeface="Garet Book"/>
              </a:rPr>
              <a:t>Cloud infrastructure management is like a command center or central nervous system for cloud environments. </a:t>
            </a:r>
          </a:p>
          <a:p>
            <a:pPr algn="just" marL="647698" indent="-323849" lvl="1">
              <a:lnSpc>
                <a:spcPts val="4499"/>
              </a:lnSpc>
              <a:buFont typeface="Arial"/>
              <a:buChar char="•"/>
            </a:pPr>
            <a:r>
              <a:rPr lang="en-US" sz="2999">
                <a:solidFill>
                  <a:srgbClr val="0077B6"/>
                </a:solidFill>
                <a:latin typeface="Garet Book"/>
              </a:rPr>
              <a:t>Cloud infrastructure management allows for maximized operational flexibility and agility while maintaining cost efficiencies, by providing the capabilities needed to securely manage consolidated resources. </a:t>
            </a:r>
          </a:p>
          <a:p>
            <a:pPr algn="just" marL="647698" indent="-323849" lvl="1">
              <a:lnSpc>
                <a:spcPts val="4499"/>
              </a:lnSpc>
              <a:buFont typeface="Arial"/>
              <a:buChar char="•"/>
            </a:pPr>
            <a:r>
              <a:rPr lang="en-US" sz="2999">
                <a:solidFill>
                  <a:srgbClr val="0077B6"/>
                </a:solidFill>
                <a:latin typeface="Garet Book"/>
              </a:rPr>
              <a:t>Without it, these distributed infrastructure models create operational complexity that is challenging for people to manage manually on their own. </a:t>
            </a:r>
          </a:p>
          <a:p>
            <a:pPr algn="just" marL="647698" indent="-323849" lvl="1">
              <a:lnSpc>
                <a:spcPts val="4499"/>
              </a:lnSpc>
              <a:buFont typeface="Arial"/>
              <a:buChar char="•"/>
            </a:pPr>
            <a:r>
              <a:rPr lang="en-US" sz="2999">
                <a:solidFill>
                  <a:srgbClr val="0077B6"/>
                </a:solidFill>
                <a:latin typeface="Garet Book"/>
              </a:rPr>
              <a:t>Effective cloud infrastructure management allows even smaller teams to deliver web-scale services. </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46100"/>
            <a:ext cx="14709416" cy="2503166"/>
          </a:xfrm>
          <a:prstGeom prst="rect">
            <a:avLst/>
          </a:prstGeom>
        </p:spPr>
        <p:txBody>
          <a:bodyPr anchor="t" rtlCol="false" tIns="0" lIns="0" bIns="0" rIns="0">
            <a:spAutoFit/>
          </a:bodyPr>
          <a:lstStyle/>
          <a:p>
            <a:pPr>
              <a:lnSpc>
                <a:spcPts val="10080"/>
              </a:lnSpc>
            </a:pPr>
            <a:r>
              <a:rPr lang="en-US" sz="7200">
                <a:solidFill>
                  <a:srgbClr val="0077B6"/>
                </a:solidFill>
                <a:latin typeface="Lustria Bold"/>
              </a:rPr>
              <a:t>What does cloud infrastructure management do?</a:t>
            </a:r>
          </a:p>
        </p:txBody>
      </p:sp>
      <p:sp>
        <p:nvSpPr>
          <p:cNvPr name="TextBox 5" id="5"/>
          <p:cNvSpPr txBox="true"/>
          <p:nvPr/>
        </p:nvSpPr>
        <p:spPr>
          <a:xfrm rot="0">
            <a:off x="1028700" y="3076575"/>
            <a:ext cx="14709416" cy="6705600"/>
          </a:xfrm>
          <a:prstGeom prst="rect">
            <a:avLst/>
          </a:prstGeom>
        </p:spPr>
        <p:txBody>
          <a:bodyPr anchor="t" rtlCol="false" tIns="0" lIns="0" bIns="0" rIns="0">
            <a:spAutoFit/>
          </a:bodyPr>
          <a:lstStyle/>
          <a:p>
            <a:pPr algn="just" marL="647698" indent="-323849" lvl="1">
              <a:lnSpc>
                <a:spcPts val="4499"/>
              </a:lnSpc>
              <a:buFont typeface="Arial"/>
              <a:buChar char="•"/>
            </a:pPr>
            <a:r>
              <a:rPr lang="en-US" sz="2999">
                <a:solidFill>
                  <a:srgbClr val="0077B6"/>
                </a:solidFill>
                <a:latin typeface="Garet Book"/>
              </a:rPr>
              <a:t>It enables businesses to create, configure, scale and retire cloud infrastructure as needed. </a:t>
            </a:r>
          </a:p>
          <a:p>
            <a:pPr algn="just" marL="647698" indent="-323849" lvl="1">
              <a:lnSpc>
                <a:spcPts val="4499"/>
              </a:lnSpc>
              <a:buFont typeface="Arial"/>
              <a:buChar char="•"/>
            </a:pPr>
            <a:r>
              <a:rPr lang="en-US" sz="2999">
                <a:solidFill>
                  <a:srgbClr val="0077B6"/>
                </a:solidFill>
                <a:latin typeface="Garet Book"/>
              </a:rPr>
              <a:t>Cloud infrastructure management is like a command center or central nervous system for cloud environments. </a:t>
            </a:r>
          </a:p>
          <a:p>
            <a:pPr algn="just" marL="647698" indent="-323849" lvl="1">
              <a:lnSpc>
                <a:spcPts val="4499"/>
              </a:lnSpc>
              <a:buFont typeface="Arial"/>
              <a:buChar char="•"/>
            </a:pPr>
            <a:r>
              <a:rPr lang="en-US" sz="2999">
                <a:solidFill>
                  <a:srgbClr val="0077B6"/>
                </a:solidFill>
                <a:latin typeface="Garet Book"/>
              </a:rPr>
              <a:t>Cloud infrastructure management allows for maximized operational flexibility and agility while maintaining cost efficiencies, by providing the capabilities needed to securely manage consolidated resources. </a:t>
            </a:r>
          </a:p>
          <a:p>
            <a:pPr algn="just" marL="647698" indent="-323849" lvl="1">
              <a:lnSpc>
                <a:spcPts val="4499"/>
              </a:lnSpc>
              <a:buFont typeface="Arial"/>
              <a:buChar char="•"/>
            </a:pPr>
            <a:r>
              <a:rPr lang="en-US" sz="2999">
                <a:solidFill>
                  <a:srgbClr val="0077B6"/>
                </a:solidFill>
                <a:latin typeface="Garet Book"/>
              </a:rPr>
              <a:t>Without it, these distributed infrastructure models create operational complexity that is challenging for people to manage manually on their own. </a:t>
            </a:r>
          </a:p>
          <a:p>
            <a:pPr algn="just" marL="647698" indent="-323849" lvl="1">
              <a:lnSpc>
                <a:spcPts val="4499"/>
              </a:lnSpc>
              <a:buFont typeface="Arial"/>
              <a:buChar char="•"/>
            </a:pPr>
            <a:r>
              <a:rPr lang="en-US" sz="2999">
                <a:solidFill>
                  <a:srgbClr val="0077B6"/>
                </a:solidFill>
                <a:latin typeface="Garet Book"/>
              </a:rPr>
              <a:t>Effective cloud infrastructure management allows even smaller teams to deliver web-scale services. </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1F1EE"/>
        </a:solidFill>
      </p:bgPr>
    </p:bg>
    <p:spTree>
      <p:nvGrpSpPr>
        <p:cNvPr id="1" name=""/>
        <p:cNvGrpSpPr/>
        <p:nvPr/>
      </p:nvGrpSpPr>
      <p:grpSpPr>
        <a:xfrm>
          <a:off x="0" y="0"/>
          <a:ext cx="0" cy="0"/>
          <a:chOff x="0" y="0"/>
          <a:chExt cx="0" cy="0"/>
        </a:xfrm>
      </p:grpSpPr>
      <p:grpSp>
        <p:nvGrpSpPr>
          <p:cNvPr name="Group 2" id="2"/>
          <p:cNvGrpSpPr/>
          <p:nvPr/>
        </p:nvGrpSpPr>
        <p:grpSpPr>
          <a:xfrm rot="0">
            <a:off x="17070651" y="0"/>
            <a:ext cx="1217349" cy="10287000"/>
            <a:chOff x="0" y="0"/>
            <a:chExt cx="411795" cy="3479800"/>
          </a:xfrm>
        </p:grpSpPr>
        <p:sp>
          <p:nvSpPr>
            <p:cNvPr name="Freeform 3" id="3"/>
            <p:cNvSpPr/>
            <p:nvPr/>
          </p:nvSpPr>
          <p:spPr>
            <a:xfrm>
              <a:off x="0" y="0"/>
              <a:ext cx="411795" cy="3479800"/>
            </a:xfrm>
            <a:custGeom>
              <a:avLst/>
              <a:gdLst/>
              <a:ahLst/>
              <a:cxnLst/>
              <a:rect r="r" b="b" t="t" l="l"/>
              <a:pathLst>
                <a:path h="3479800" w="411795">
                  <a:moveTo>
                    <a:pt x="0" y="0"/>
                  </a:moveTo>
                  <a:lnTo>
                    <a:pt x="411795" y="0"/>
                  </a:lnTo>
                  <a:lnTo>
                    <a:pt x="411795" y="3479800"/>
                  </a:lnTo>
                  <a:lnTo>
                    <a:pt x="0" y="3479800"/>
                  </a:lnTo>
                  <a:close/>
                </a:path>
              </a:pathLst>
            </a:custGeom>
            <a:solidFill>
              <a:srgbClr val="0077B6"/>
            </a:solidFill>
          </p:spPr>
        </p:sp>
      </p:grpSp>
      <p:sp>
        <p:nvSpPr>
          <p:cNvPr name="TextBox 4" id="4"/>
          <p:cNvSpPr txBox="true"/>
          <p:nvPr/>
        </p:nvSpPr>
        <p:spPr>
          <a:xfrm rot="0">
            <a:off x="1028700" y="565150"/>
            <a:ext cx="14709416" cy="1035680"/>
          </a:xfrm>
          <a:prstGeom prst="rect">
            <a:avLst/>
          </a:prstGeom>
        </p:spPr>
        <p:txBody>
          <a:bodyPr anchor="t" rtlCol="false" tIns="0" lIns="0" bIns="0" rIns="0">
            <a:spAutoFit/>
          </a:bodyPr>
          <a:lstStyle/>
          <a:p>
            <a:pPr>
              <a:lnSpc>
                <a:spcPts val="8540"/>
              </a:lnSpc>
            </a:pPr>
            <a:r>
              <a:rPr lang="en-US" sz="6100">
                <a:solidFill>
                  <a:srgbClr val="0077B6"/>
                </a:solidFill>
                <a:latin typeface="Lustria Bold"/>
              </a:rPr>
              <a:t>Cloud infrastructure management tools</a:t>
            </a:r>
          </a:p>
        </p:txBody>
      </p:sp>
      <p:sp>
        <p:nvSpPr>
          <p:cNvPr name="TextBox 5" id="5"/>
          <p:cNvSpPr txBox="true"/>
          <p:nvPr/>
        </p:nvSpPr>
        <p:spPr>
          <a:xfrm rot="0">
            <a:off x="1028700" y="1733550"/>
            <a:ext cx="14709416" cy="7399021"/>
          </a:xfrm>
          <a:prstGeom prst="rect">
            <a:avLst/>
          </a:prstGeom>
        </p:spPr>
        <p:txBody>
          <a:bodyPr anchor="t" rtlCol="false" tIns="0" lIns="0" bIns="0" rIns="0">
            <a:spAutoFit/>
          </a:bodyPr>
          <a:lstStyle/>
          <a:p>
            <a:pPr algn="just" marL="712467" indent="-356233" lvl="1">
              <a:lnSpc>
                <a:spcPts val="4949"/>
              </a:lnSpc>
              <a:buFont typeface="Arial"/>
              <a:buChar char="•"/>
            </a:pPr>
            <a:r>
              <a:rPr lang="en-US" sz="3299">
                <a:solidFill>
                  <a:srgbClr val="0077B6"/>
                </a:solidFill>
                <a:latin typeface="Garet Book"/>
              </a:rPr>
              <a:t>Provisioning and configuration: Developers, systems engineers and other IT professionals use these tools to set up and configure the hardware and software resources they need. This would include: </a:t>
            </a:r>
          </a:p>
          <a:p>
            <a:pPr algn="just" marL="712467" indent="-356233" lvl="1">
              <a:lnSpc>
                <a:spcPts val="4949"/>
              </a:lnSpc>
              <a:buFont typeface="Arial"/>
              <a:buChar char="•"/>
            </a:pPr>
            <a:r>
              <a:rPr lang="en-US" sz="3299">
                <a:solidFill>
                  <a:srgbClr val="0077B6"/>
                </a:solidFill>
                <a:latin typeface="Garet Book"/>
              </a:rPr>
              <a:t>Spinning up a new server </a:t>
            </a:r>
          </a:p>
          <a:p>
            <a:pPr algn="just" marL="712467" indent="-356233" lvl="1">
              <a:lnSpc>
                <a:spcPts val="4949"/>
              </a:lnSpc>
              <a:buFont typeface="Arial"/>
              <a:buChar char="•"/>
            </a:pPr>
            <a:r>
              <a:rPr lang="en-US" sz="3299">
                <a:solidFill>
                  <a:srgbClr val="0077B6"/>
                </a:solidFill>
                <a:latin typeface="Garet Book"/>
              </a:rPr>
              <a:t>Installing an operating system or other software </a:t>
            </a:r>
          </a:p>
          <a:p>
            <a:pPr algn="just" marL="712467" indent="-356233" lvl="1">
              <a:lnSpc>
                <a:spcPts val="4949"/>
              </a:lnSpc>
              <a:buFont typeface="Arial"/>
              <a:buChar char="•"/>
            </a:pPr>
            <a:r>
              <a:rPr lang="en-US" sz="3299">
                <a:solidFill>
                  <a:srgbClr val="0077B6"/>
                </a:solidFill>
                <a:latin typeface="Garet Book"/>
              </a:rPr>
              <a:t>Allocating storage resources and other cloud infrastructure needs </a:t>
            </a:r>
          </a:p>
          <a:p>
            <a:pPr algn="just" marL="712467" indent="-356233" lvl="1">
              <a:lnSpc>
                <a:spcPts val="4949"/>
              </a:lnSpc>
              <a:buFont typeface="Arial"/>
              <a:buChar char="•"/>
            </a:pPr>
            <a:r>
              <a:rPr lang="en-US" sz="3299">
                <a:solidFill>
                  <a:srgbClr val="0077B6"/>
                </a:solidFill>
                <a:latin typeface="Garet Book"/>
              </a:rPr>
              <a:t>This also includes features for enabling and managing self-service provisioning, in which end users use a dashboard or other mechanisms for standing up their own resources as needed, based on predetermined rules.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DAFaDcvWjOE</dc:identifier>
  <dcterms:modified xsi:type="dcterms:W3CDTF">2011-08-01T06:04:30Z</dcterms:modified>
  <cp:revision>1</cp:revision>
  <dc:title>Cloud Infrastructure Management</dc:title>
</cp:coreProperties>
</file>