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b675481c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cb675481c7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cb675481c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cb675481c7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b675481c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cb675481c7_0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b675481c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cb675481c7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b675481c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cb675481c7_0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cb675481c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cb675481c7_0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b675481c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cb675481c7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cb675481c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cb675481c7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cb675481c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cb675481c7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b675481c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cb675481c7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cb675481c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cb675481c7_0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b675481c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cb675481c7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cb675481c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cb675481c7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b675481c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cb675481c7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b675481c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cb675481c7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b675481c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cb675481c7_0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cb675481c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cb675481c7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cb675481c7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cb675481c7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cb675481c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cb675481c7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b675481c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cb675481c7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b675481c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cb675481c7_0_3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b675481c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cb675481c7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b675481c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cb675481c7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b675481c7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cb675481c7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b675481c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cb675481c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cb675481c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cb675481c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b675481c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cb675481c7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b675481c7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cb675481c7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b675481c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cb675481c7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b675481c7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cb675481c7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b675481c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cb675481c7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b675481c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cb675481c7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17"/>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 name="Google Shape;74;p17"/>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8"/>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9"/>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 name="Google Shape;86;p19"/>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7" name="Google Shape;87;p19"/>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8" name="Google Shape;88;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20"/>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2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94" name="Google Shape;94;p20"/>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95" name="Google Shape;95;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 name="Google Shape;100;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 name="Google Shape;105;p22"/>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06" name="Google Shape;106;p22"/>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07" name="Google Shape;107;p22"/>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108" name="Google Shape;108;p22"/>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109" name="Google Shape;109;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 name="Google Shape;114;p23"/>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5" name="Google Shape;115;p23"/>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2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 name="Google Shape;121;p24"/>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7.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Virtualization</a:t>
            </a:r>
            <a:endParaRPr/>
          </a:p>
        </p:txBody>
      </p:sp>
      <p:sp>
        <p:nvSpPr>
          <p:cNvPr id="130" name="Google Shape;130;p25"/>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nvSpPr>
        <p:spPr>
          <a:xfrm>
            <a:off x="1214437" y="1821656"/>
            <a:ext cx="7143600" cy="531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4000"/>
              <a:buFont typeface="Calibri"/>
              <a:buNone/>
            </a:pPr>
            <a:r>
              <a:rPr b="1" i="0" lang="en" sz="4000" u="none" cap="none" strike="noStrike">
                <a:solidFill>
                  <a:schemeClr val="dk1"/>
                </a:solidFill>
                <a:latin typeface="Calibri"/>
                <a:ea typeface="Calibri"/>
                <a:cs typeface="Calibri"/>
                <a:sym typeface="Calibri"/>
              </a:rPr>
              <a:t>Overview of x86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Before Virtualization</a:t>
            </a:r>
            <a:br>
              <a:rPr b="0" i="0" lang="en" sz="4400" u="none">
                <a:solidFill>
                  <a:schemeClr val="dk1"/>
                </a:solidFill>
                <a:latin typeface="Calibri"/>
                <a:ea typeface="Calibri"/>
                <a:cs typeface="Calibri"/>
                <a:sym typeface="Calibri"/>
              </a:rPr>
            </a:br>
            <a:endParaRPr/>
          </a:p>
        </p:txBody>
      </p:sp>
      <p:sp>
        <p:nvSpPr>
          <p:cNvPr id="189" name="Google Shape;189;p35"/>
          <p:cNvSpPr txBox="1"/>
          <p:nvPr>
            <p:ph idx="1" type="body"/>
          </p:nvPr>
        </p:nvSpPr>
        <p:spPr>
          <a:xfrm>
            <a:off x="1117600" y="914400"/>
            <a:ext cx="6781800" cy="3200400"/>
          </a:xfrm>
          <a:prstGeom prst="rect">
            <a:avLst/>
          </a:prstGeom>
          <a:noFill/>
          <a:ln>
            <a:noFill/>
          </a:ln>
        </p:spPr>
        <p:txBody>
          <a:bodyPr anchorCtr="0" anchor="t" bIns="45700" lIns="91425" spcFirstLastPara="1" rIns="91425" wrap="square" tIns="45700">
            <a:noAutofit/>
          </a:bodyPr>
          <a:lstStyle/>
          <a:p>
            <a:pPr indent="-482600" lvl="0" marL="514350" marR="0" rtl="0" algn="just">
              <a:lnSpc>
                <a:spcPct val="100000"/>
              </a:lnSpc>
              <a:spcBef>
                <a:spcPts val="0"/>
              </a:spcBef>
              <a:spcAft>
                <a:spcPts val="0"/>
              </a:spcAft>
              <a:buClr>
                <a:schemeClr val="dk1"/>
              </a:buClr>
              <a:buSzPts val="2700"/>
              <a:buFont typeface="Arial"/>
              <a:buAutoNum type="alphaLcParenR"/>
            </a:pPr>
            <a:r>
              <a:rPr b="0" i="0" lang="en" sz="2700" u="none">
                <a:solidFill>
                  <a:schemeClr val="dk1"/>
                </a:solidFill>
                <a:latin typeface="Calibri"/>
                <a:ea typeface="Calibri"/>
                <a:cs typeface="Calibri"/>
                <a:sym typeface="Calibri"/>
              </a:rPr>
              <a:t>There is one OS image per machine</a:t>
            </a:r>
            <a:endParaRPr sz="2700"/>
          </a:p>
          <a:p>
            <a:pPr indent="-482600" lvl="0" marL="514350" marR="0" rtl="0" algn="just">
              <a:lnSpc>
                <a:spcPct val="100000"/>
              </a:lnSpc>
              <a:spcBef>
                <a:spcPts val="640"/>
              </a:spcBef>
              <a:spcAft>
                <a:spcPts val="0"/>
              </a:spcAft>
              <a:buClr>
                <a:schemeClr val="dk1"/>
              </a:buClr>
              <a:buSzPts val="2700"/>
              <a:buFont typeface="Arial"/>
              <a:buAutoNum type="alphaLcParenR"/>
            </a:pPr>
            <a:r>
              <a:rPr b="0" i="0" lang="en" sz="2700" u="none">
                <a:solidFill>
                  <a:schemeClr val="dk1"/>
                </a:solidFill>
                <a:latin typeface="Calibri"/>
                <a:ea typeface="Calibri"/>
                <a:cs typeface="Calibri"/>
                <a:sym typeface="Calibri"/>
              </a:rPr>
              <a:t>Software and hardware are tightly bound</a:t>
            </a:r>
            <a:endParaRPr sz="2700"/>
          </a:p>
          <a:p>
            <a:pPr indent="-482600" lvl="0" marL="514350" marR="0" rtl="0" algn="just">
              <a:lnSpc>
                <a:spcPct val="100000"/>
              </a:lnSpc>
              <a:spcBef>
                <a:spcPts val="640"/>
              </a:spcBef>
              <a:spcAft>
                <a:spcPts val="0"/>
              </a:spcAft>
              <a:buClr>
                <a:schemeClr val="dk1"/>
              </a:buClr>
              <a:buSzPts val="2700"/>
              <a:buFont typeface="Arial"/>
              <a:buAutoNum type="alphaLcParenR"/>
            </a:pPr>
            <a:r>
              <a:rPr b="0" i="0" lang="en" sz="2700" u="none">
                <a:solidFill>
                  <a:schemeClr val="dk1"/>
                </a:solidFill>
                <a:latin typeface="Calibri"/>
                <a:ea typeface="Calibri"/>
                <a:cs typeface="Calibri"/>
                <a:sym typeface="Calibri"/>
              </a:rPr>
              <a:t>Multiple applications that run on same machine usually create complexity</a:t>
            </a:r>
            <a:endParaRPr sz="2700"/>
          </a:p>
          <a:p>
            <a:pPr indent="-482600" lvl="0" marL="514350" marR="0" rtl="0" algn="just">
              <a:lnSpc>
                <a:spcPct val="100000"/>
              </a:lnSpc>
              <a:spcBef>
                <a:spcPts val="640"/>
              </a:spcBef>
              <a:spcAft>
                <a:spcPts val="0"/>
              </a:spcAft>
              <a:buClr>
                <a:schemeClr val="dk1"/>
              </a:buClr>
              <a:buSzPts val="2700"/>
              <a:buFont typeface="Arial"/>
              <a:buAutoNum type="alphaLcParenR"/>
            </a:pPr>
            <a:r>
              <a:rPr b="0" i="0" lang="en" sz="2700" u="none">
                <a:solidFill>
                  <a:schemeClr val="dk1"/>
                </a:solidFill>
                <a:latin typeface="Calibri"/>
                <a:ea typeface="Calibri"/>
                <a:cs typeface="Calibri"/>
                <a:sym typeface="Calibri"/>
              </a:rPr>
              <a:t>Resources are not used optimally</a:t>
            </a:r>
            <a:endParaRPr sz="2700"/>
          </a:p>
          <a:p>
            <a:pPr indent="-482600" lvl="0" marL="514350" marR="0" rtl="0" algn="just">
              <a:lnSpc>
                <a:spcPct val="100000"/>
              </a:lnSpc>
              <a:spcBef>
                <a:spcPts val="640"/>
              </a:spcBef>
              <a:spcAft>
                <a:spcPts val="0"/>
              </a:spcAft>
              <a:buClr>
                <a:schemeClr val="dk1"/>
              </a:buClr>
              <a:buSzPts val="2700"/>
              <a:buFont typeface="Arial"/>
              <a:buAutoNum type="alphaLcParenR"/>
            </a:pPr>
            <a:r>
              <a:rPr b="0" i="0" lang="en" sz="2700" u="none">
                <a:solidFill>
                  <a:schemeClr val="dk1"/>
                </a:solidFill>
                <a:latin typeface="Calibri"/>
                <a:ea typeface="Calibri"/>
                <a:cs typeface="Calibri"/>
                <a:sym typeface="Calibri"/>
              </a:rPr>
              <a:t>Infrastructure is neither flexible nor economically effective</a:t>
            </a:r>
            <a:endParaRPr sz="2700"/>
          </a:p>
          <a:p>
            <a:pPr indent="-139700" lvl="0" marL="342900" marR="0" rtl="0" algn="l">
              <a:spcBef>
                <a:spcPts val="640"/>
              </a:spcBef>
              <a:spcAft>
                <a:spcPts val="0"/>
              </a:spcAft>
              <a:buClr>
                <a:schemeClr val="dk1"/>
              </a:buClr>
              <a:buSzPts val="3200"/>
              <a:buFont typeface="Arial"/>
              <a:buNone/>
            </a:pPr>
            <a:r>
              <a:t/>
            </a:r>
            <a:endParaRPr b="0" i="0" sz="27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After Virtualization</a:t>
            </a:r>
            <a:br>
              <a:rPr b="0" i="0" lang="en" sz="4400" u="none">
                <a:solidFill>
                  <a:schemeClr val="dk1"/>
                </a:solidFill>
                <a:latin typeface="Calibri"/>
                <a:ea typeface="Calibri"/>
                <a:cs typeface="Calibri"/>
                <a:sym typeface="Calibri"/>
              </a:rPr>
            </a:br>
            <a:endParaRPr/>
          </a:p>
        </p:txBody>
      </p:sp>
      <p:sp>
        <p:nvSpPr>
          <p:cNvPr id="195" name="Google Shape;195;p36"/>
          <p:cNvSpPr txBox="1"/>
          <p:nvPr>
            <p:ph idx="1" type="body"/>
          </p:nvPr>
        </p:nvSpPr>
        <p:spPr>
          <a:xfrm>
            <a:off x="1041400" y="914400"/>
            <a:ext cx="6705600" cy="3394500"/>
          </a:xfrm>
          <a:prstGeom prst="rect">
            <a:avLst/>
          </a:prstGeom>
          <a:noFill/>
          <a:ln>
            <a:noFill/>
          </a:ln>
        </p:spPr>
        <p:txBody>
          <a:bodyPr anchorCtr="0" anchor="t" bIns="45700" lIns="91425" spcFirstLastPara="1" rIns="91425" wrap="square" tIns="45700">
            <a:noAutofit/>
          </a:bodyPr>
          <a:lstStyle/>
          <a:p>
            <a:pPr indent="-514350" lvl="0" marL="514350" marR="0" rtl="0" algn="just">
              <a:lnSpc>
                <a:spcPct val="100000"/>
              </a:lnSpc>
              <a:spcBef>
                <a:spcPts val="0"/>
              </a:spcBef>
              <a:spcAft>
                <a:spcPts val="0"/>
              </a:spcAft>
              <a:buClr>
                <a:schemeClr val="dk1"/>
              </a:buClr>
              <a:buSzPts val="3200"/>
              <a:buFont typeface="Arial"/>
              <a:buAutoNum type="alphaLcParenR"/>
            </a:pPr>
            <a:r>
              <a:rPr b="0" i="0" lang="en" sz="3200" u="none">
                <a:solidFill>
                  <a:schemeClr val="dk1"/>
                </a:solidFill>
                <a:latin typeface="Calibri"/>
                <a:ea typeface="Calibri"/>
                <a:cs typeface="Calibri"/>
                <a:sym typeface="Calibri"/>
              </a:rPr>
              <a:t>Provisioning of VMs can be done on any system</a:t>
            </a:r>
            <a:endParaRPr/>
          </a:p>
          <a:p>
            <a:pPr indent="-514350" lvl="0" marL="514350" marR="0" rtl="0" algn="just">
              <a:lnSpc>
                <a:spcPct val="100000"/>
              </a:lnSpc>
              <a:spcBef>
                <a:spcPts val="640"/>
              </a:spcBef>
              <a:spcAft>
                <a:spcPts val="0"/>
              </a:spcAft>
              <a:buClr>
                <a:schemeClr val="dk1"/>
              </a:buClr>
              <a:buSzPts val="3200"/>
              <a:buFont typeface="Arial"/>
              <a:buAutoNum type="alphaLcParenR"/>
            </a:pPr>
            <a:r>
              <a:rPr b="0" i="0" lang="en" sz="3200" u="none">
                <a:solidFill>
                  <a:schemeClr val="dk1"/>
                </a:solidFill>
                <a:latin typeface="Calibri"/>
                <a:ea typeface="Calibri"/>
                <a:cs typeface="Calibri"/>
                <a:sym typeface="Calibri"/>
              </a:rPr>
              <a:t>OS and application work as a single unit</a:t>
            </a:r>
            <a:endParaRPr/>
          </a:p>
          <a:p>
            <a:pPr indent="-514350" lvl="0" marL="514350" marR="0" rtl="0" algn="just">
              <a:lnSpc>
                <a:spcPct val="100000"/>
              </a:lnSpc>
              <a:spcBef>
                <a:spcPts val="640"/>
              </a:spcBef>
              <a:spcAft>
                <a:spcPts val="0"/>
              </a:spcAft>
              <a:buClr>
                <a:schemeClr val="dk1"/>
              </a:buClr>
              <a:buSzPts val="3200"/>
              <a:buFont typeface="Arial"/>
              <a:buAutoNum type="alphaLcParenR"/>
            </a:pPr>
            <a:r>
              <a:rPr b="0" i="0" lang="en" sz="3200" u="none">
                <a:solidFill>
                  <a:schemeClr val="dk1"/>
                </a:solidFill>
                <a:latin typeface="Calibri"/>
                <a:ea typeface="Calibri"/>
                <a:cs typeface="Calibri"/>
                <a:sym typeface="Calibri"/>
              </a:rPr>
              <a:t>OS and applications are independent of hardware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 sz="4400" u="none">
                <a:solidFill>
                  <a:schemeClr val="dk1"/>
                </a:solidFill>
                <a:latin typeface="Calibri"/>
                <a:ea typeface="Calibri"/>
                <a:cs typeface="Calibri"/>
                <a:sym typeface="Calibri"/>
              </a:rPr>
              <a:t>Types of Virtualization</a:t>
            </a:r>
            <a:endParaRPr/>
          </a:p>
        </p:txBody>
      </p:sp>
      <p:sp>
        <p:nvSpPr>
          <p:cNvPr id="201" name="Google Shape;201;p37"/>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solidFill>
                <a:srgbClr val="88888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p>
            <a:pPr indent="-514350" lvl="0" marL="514350" rtl="0" algn="ctr">
              <a:lnSpc>
                <a:spcPct val="100000"/>
              </a:lnSpc>
              <a:spcBef>
                <a:spcPts val="0"/>
              </a:spcBef>
              <a:spcAft>
                <a:spcPts val="0"/>
              </a:spcAft>
              <a:buClr>
                <a:schemeClr val="dk1"/>
              </a:buClr>
              <a:buSzPts val="4400"/>
              <a:buFont typeface="Calibri"/>
              <a:buNone/>
            </a:pPr>
            <a:r>
              <a:rPr b="1" i="0" lang="en" sz="4400" u="none">
                <a:solidFill>
                  <a:schemeClr val="dk1"/>
                </a:solidFill>
                <a:latin typeface="Calibri"/>
                <a:ea typeface="Calibri"/>
                <a:cs typeface="Calibri"/>
                <a:sym typeface="Calibri"/>
              </a:rPr>
              <a:t>CPU Virtualization</a:t>
            </a:r>
            <a:br>
              <a:rPr b="1" i="0" lang="en" sz="4400" u="none">
                <a:solidFill>
                  <a:schemeClr val="dk1"/>
                </a:solidFill>
                <a:latin typeface="Calibri"/>
                <a:ea typeface="Calibri"/>
                <a:cs typeface="Calibri"/>
                <a:sym typeface="Calibri"/>
              </a:rPr>
            </a:br>
            <a:r>
              <a:rPr b="1" i="0" lang="en" sz="4400" u="none">
                <a:solidFill>
                  <a:schemeClr val="dk1"/>
                </a:solidFill>
                <a:latin typeface="Calibri"/>
                <a:ea typeface="Calibri"/>
                <a:cs typeface="Calibri"/>
                <a:sym typeface="Calibri"/>
              </a:rPr>
              <a:t>                  </a:t>
            </a:r>
            <a:br>
              <a:rPr b="1" i="0" lang="en" sz="4400" u="none">
                <a:solidFill>
                  <a:schemeClr val="dk1"/>
                </a:solidFill>
                <a:latin typeface="Calibri"/>
                <a:ea typeface="Calibri"/>
                <a:cs typeface="Calibri"/>
                <a:sym typeface="Calibri"/>
              </a:rPr>
            </a:br>
            <a:endParaRPr/>
          </a:p>
        </p:txBody>
      </p:sp>
      <p:sp>
        <p:nvSpPr>
          <p:cNvPr id="207" name="Google Shape;207;p38"/>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98989"/>
              </a:buClr>
              <a:buSzPts val="3200"/>
              <a:buNone/>
            </a:pPr>
            <a:r>
              <a:rPr b="1" i="0" lang="en" sz="3200" u="none">
                <a:solidFill>
                  <a:srgbClr val="898989"/>
                </a:solidFill>
                <a:latin typeface="Calibri"/>
                <a:ea typeface="Calibri"/>
                <a:cs typeface="Calibri"/>
                <a:sym typeface="Calibri"/>
              </a:rPr>
              <a:t>Also called  as x86 virtualization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213" name="Google Shape;213;p39"/>
          <p:cNvPicPr preferRelativeResize="0"/>
          <p:nvPr>
            <p:ph idx="1" type="body"/>
          </p:nvPr>
        </p:nvPicPr>
        <p:blipFill rotWithShape="1">
          <a:blip r:embed="rId3">
            <a:alphaModFix/>
          </a:blip>
          <a:srcRect b="0" l="0" r="0" t="0"/>
          <a:stretch/>
        </p:blipFill>
        <p:spPr>
          <a:xfrm>
            <a:off x="1995487" y="994171"/>
            <a:ext cx="5214900" cy="30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r>
              <a:rPr b="1" i="0" lang="en" sz="4000" u="none">
                <a:solidFill>
                  <a:schemeClr val="dk1"/>
                </a:solidFill>
                <a:latin typeface="Calibri"/>
                <a:ea typeface="Calibri"/>
                <a:cs typeface="Calibri"/>
                <a:sym typeface="Calibri"/>
              </a:rPr>
              <a:t>x86 Privilege Level Architecture</a:t>
            </a: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endParaRPr/>
          </a:p>
        </p:txBody>
      </p:sp>
      <p:pic>
        <p:nvPicPr>
          <p:cNvPr id="219" name="Google Shape;219;p40"/>
          <p:cNvPicPr preferRelativeResize="0"/>
          <p:nvPr>
            <p:ph idx="1" type="body"/>
          </p:nvPr>
        </p:nvPicPr>
        <p:blipFill rotWithShape="1">
          <a:blip r:embed="rId3">
            <a:alphaModFix/>
          </a:blip>
          <a:srcRect b="0" l="0" r="0" t="0"/>
          <a:stretch/>
        </p:blipFill>
        <p:spPr>
          <a:xfrm>
            <a:off x="2071687" y="1053703"/>
            <a:ext cx="4929300" cy="28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457200" y="666752"/>
            <a:ext cx="8229600" cy="625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 sz="4000" u="none">
                <a:solidFill>
                  <a:schemeClr val="dk1"/>
                </a:solidFill>
                <a:latin typeface="Calibri"/>
                <a:ea typeface="Calibri"/>
                <a:cs typeface="Calibri"/>
                <a:sym typeface="Calibri"/>
              </a:rPr>
              <a:t>Challenges of x86 Hardware Virtualization</a:t>
            </a: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endParaRPr/>
          </a:p>
        </p:txBody>
      </p:sp>
      <p:sp>
        <p:nvSpPr>
          <p:cNvPr id="225" name="Google Shape;225;p41"/>
          <p:cNvSpPr txBox="1"/>
          <p:nvPr>
            <p:ph idx="1" type="body"/>
          </p:nvPr>
        </p:nvSpPr>
        <p:spPr>
          <a:xfrm>
            <a:off x="990600" y="1028700"/>
            <a:ext cx="6807300" cy="3394500"/>
          </a:xfrm>
          <a:prstGeom prst="rect">
            <a:avLst/>
          </a:prstGeom>
          <a:noFill/>
          <a:ln>
            <a:noFill/>
          </a:ln>
        </p:spPr>
        <p:txBody>
          <a:bodyPr anchorCtr="0" anchor="t" bIns="45700" lIns="91425" spcFirstLastPara="1" rIns="91425" wrap="square" tIns="45700">
            <a:noAutofit/>
          </a:bodyPr>
          <a:lstStyle/>
          <a:p>
            <a:pPr indent="-317500" lvl="0" marL="342900" marR="0" rtl="0" algn="just">
              <a:lnSpc>
                <a:spcPct val="100000"/>
              </a:lnSpc>
              <a:spcBef>
                <a:spcPts val="0"/>
              </a:spcBef>
              <a:spcAft>
                <a:spcPts val="0"/>
              </a:spcAft>
              <a:buClr>
                <a:schemeClr val="dk1"/>
              </a:buClr>
              <a:buSzPts val="2400"/>
              <a:buFont typeface="Arial"/>
              <a:buChar char="•"/>
            </a:pPr>
            <a:r>
              <a:rPr b="0" i="0" lang="en" sz="2400" u="none">
                <a:solidFill>
                  <a:schemeClr val="dk1"/>
                </a:solidFill>
                <a:latin typeface="Calibri"/>
                <a:ea typeface="Calibri"/>
                <a:cs typeface="Calibri"/>
                <a:sym typeface="Calibri"/>
              </a:rPr>
              <a:t>x86 operating systems are designed to run directly on the Bare-metal hardware, so they naturally assume that they </a:t>
            </a:r>
            <a:r>
              <a:rPr b="1" i="0" lang="en" sz="2400" u="none">
                <a:solidFill>
                  <a:schemeClr val="dk1"/>
                </a:solidFill>
                <a:latin typeface="Calibri"/>
                <a:ea typeface="Calibri"/>
                <a:cs typeface="Calibri"/>
                <a:sym typeface="Calibri"/>
              </a:rPr>
              <a:t>fully own </a:t>
            </a:r>
            <a:r>
              <a:rPr b="0" i="0" lang="en" sz="2400" u="none">
                <a:solidFill>
                  <a:schemeClr val="dk1"/>
                </a:solidFill>
                <a:latin typeface="Calibri"/>
                <a:ea typeface="Calibri"/>
                <a:cs typeface="Calibri"/>
                <a:sym typeface="Calibri"/>
              </a:rPr>
              <a:t>the computer hardware. </a:t>
            </a:r>
            <a:endParaRPr sz="2800"/>
          </a:p>
          <a:p>
            <a:pPr indent="-317500" lvl="0" marL="342900" marR="0" rtl="0" algn="just">
              <a:lnSpc>
                <a:spcPct val="100000"/>
              </a:lnSpc>
              <a:spcBef>
                <a:spcPts val="560"/>
              </a:spcBef>
              <a:spcAft>
                <a:spcPts val="0"/>
              </a:spcAft>
              <a:buClr>
                <a:schemeClr val="dk1"/>
              </a:buClr>
              <a:buSzPts val="2400"/>
              <a:buFont typeface="Arial"/>
              <a:buChar char="•"/>
            </a:pPr>
            <a:r>
              <a:rPr b="0" i="0" lang="en" sz="2400" u="none">
                <a:solidFill>
                  <a:schemeClr val="dk1"/>
                </a:solidFill>
                <a:latin typeface="Calibri"/>
                <a:ea typeface="Calibri"/>
                <a:cs typeface="Calibri"/>
                <a:sym typeface="Calibri"/>
              </a:rPr>
              <a:t>Some sensitive instructions can’t effectively be virtualized as they have different semantics when they are not executed in Ring 0.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31" name="Google Shape;231;p42"/>
          <p:cNvSpPr txBox="1"/>
          <p:nvPr>
            <p:ph idx="1" type="body"/>
          </p:nvPr>
        </p:nvSpPr>
        <p:spPr>
          <a:xfrm>
            <a:off x="990600" y="1200150"/>
            <a:ext cx="6781800" cy="3394500"/>
          </a:xfrm>
          <a:prstGeom prst="rect">
            <a:avLst/>
          </a:prstGeom>
          <a:noFill/>
          <a:ln>
            <a:noFill/>
          </a:ln>
        </p:spPr>
        <p:txBody>
          <a:bodyPr anchorCtr="0" anchor="t" bIns="45700" lIns="91425" spcFirstLastPara="1" rIns="91425" wrap="square" tIns="45700">
            <a:noAutofit/>
          </a:bodyPr>
          <a:lstStyle/>
          <a:p>
            <a:pPr indent="-317500" lvl="0" marL="342900" rtl="0" algn="just">
              <a:spcBef>
                <a:spcPts val="560"/>
              </a:spcBef>
              <a:spcAft>
                <a:spcPts val="0"/>
              </a:spcAft>
              <a:buSzPts val="2400"/>
              <a:buChar char="•"/>
            </a:pPr>
            <a:r>
              <a:rPr lang="en" sz="2400"/>
              <a:t>The difficulty in trapping and translating these sensitive and privileged instruction requests at runtime was the challenge that originally made x86 architecture virtualization look impossible.</a:t>
            </a:r>
            <a:endParaRPr/>
          </a:p>
          <a:p>
            <a:pPr indent="0" lvl="0" marL="0" marR="0" rtl="0" algn="just">
              <a:lnSpc>
                <a:spcPct val="100000"/>
              </a:lnSpc>
              <a:spcBef>
                <a:spcPts val="640"/>
              </a:spcBef>
              <a:spcAft>
                <a:spcPts val="0"/>
              </a:spcAft>
              <a:buNone/>
            </a:pPr>
            <a:r>
              <a:rPr b="0" i="0" lang="en" sz="2700" u="none">
                <a:solidFill>
                  <a:schemeClr val="dk1"/>
                </a:solidFill>
                <a:latin typeface="Calibri"/>
                <a:ea typeface="Calibri"/>
                <a:cs typeface="Calibri"/>
                <a:sym typeface="Calibri"/>
              </a:rPr>
              <a:t>Three alternative techniques now exist for handling sensitive and privileged instructions to virtualizes the CPU in x86 architecture.</a:t>
            </a:r>
            <a:br>
              <a:rPr b="0" i="0" lang="en" sz="3200" u="none">
                <a:solidFill>
                  <a:schemeClr val="dk1"/>
                </a:solidFill>
                <a:latin typeface="Calibri"/>
                <a:ea typeface="Calibri"/>
                <a:cs typeface="Calibri"/>
                <a:sym typeface="Calibri"/>
              </a:rPr>
            </a:b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37" name="Google Shape;237;p43"/>
          <p:cNvSpPr txBox="1"/>
          <p:nvPr>
            <p:ph idx="1" type="body"/>
          </p:nvPr>
        </p:nvSpPr>
        <p:spPr>
          <a:xfrm>
            <a:off x="1041400" y="971550"/>
            <a:ext cx="67563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 sz="2800" u="none">
                <a:solidFill>
                  <a:schemeClr val="dk1"/>
                </a:solidFill>
                <a:latin typeface="Calibri"/>
                <a:ea typeface="Calibri"/>
                <a:cs typeface="Calibri"/>
                <a:sym typeface="Calibri"/>
              </a:rPr>
              <a:t> a) Full virtualization using Binary Translation</a:t>
            </a:r>
            <a:br>
              <a:rPr b="0" i="0" lang="en" sz="2800" u="none">
                <a:solidFill>
                  <a:schemeClr val="dk1"/>
                </a:solidFill>
                <a:latin typeface="Calibri"/>
                <a:ea typeface="Calibri"/>
                <a:cs typeface="Calibri"/>
                <a:sym typeface="Calibri"/>
              </a:rPr>
            </a:br>
            <a:endParaRPr sz="2800"/>
          </a:p>
          <a:p>
            <a:pPr indent="-342900" lvl="0" marL="342900" marR="0" rtl="0" algn="l">
              <a:lnSpc>
                <a:spcPct val="100000"/>
              </a:lnSpc>
              <a:spcBef>
                <a:spcPts val="640"/>
              </a:spcBef>
              <a:spcAft>
                <a:spcPts val="0"/>
              </a:spcAft>
              <a:buClr>
                <a:schemeClr val="dk1"/>
              </a:buClr>
              <a:buSzPts val="3200"/>
              <a:buFont typeface="Arial"/>
              <a:buNone/>
            </a:pPr>
            <a:r>
              <a:rPr b="0" i="0" lang="en" sz="2800" u="none">
                <a:solidFill>
                  <a:schemeClr val="dk1"/>
                </a:solidFill>
                <a:latin typeface="Calibri"/>
                <a:ea typeface="Calibri"/>
                <a:cs typeface="Calibri"/>
                <a:sym typeface="Calibri"/>
              </a:rPr>
              <a:t> b) Paravirtualization or OS-Enabled virtualization </a:t>
            </a:r>
            <a:br>
              <a:rPr b="0" i="0" lang="en" sz="2800" u="none">
                <a:solidFill>
                  <a:schemeClr val="dk1"/>
                </a:solidFill>
                <a:latin typeface="Calibri"/>
                <a:ea typeface="Calibri"/>
                <a:cs typeface="Calibri"/>
                <a:sym typeface="Calibri"/>
              </a:rPr>
            </a:br>
            <a:endParaRPr sz="2800"/>
          </a:p>
          <a:p>
            <a:pPr indent="-342900" lvl="0" marL="342900" marR="0" rtl="0" algn="l">
              <a:lnSpc>
                <a:spcPct val="100000"/>
              </a:lnSpc>
              <a:spcBef>
                <a:spcPts val="640"/>
              </a:spcBef>
              <a:spcAft>
                <a:spcPts val="0"/>
              </a:spcAft>
              <a:buClr>
                <a:schemeClr val="dk1"/>
              </a:buClr>
              <a:buSzPts val="3200"/>
              <a:buFont typeface="Arial"/>
              <a:buNone/>
            </a:pPr>
            <a:r>
              <a:rPr b="0" i="0" lang="en" sz="2800" u="none">
                <a:solidFill>
                  <a:schemeClr val="dk1"/>
                </a:solidFill>
                <a:latin typeface="Calibri"/>
                <a:ea typeface="Calibri"/>
                <a:cs typeface="Calibri"/>
                <a:sym typeface="Calibri"/>
              </a:rPr>
              <a:t>c) Hardware Assisted Virtualization </a:t>
            </a:r>
            <a:br>
              <a:rPr b="0" i="0" lang="en" sz="2800" u="none">
                <a:solidFill>
                  <a:schemeClr val="dk1"/>
                </a:solidFill>
                <a:latin typeface="Calibri"/>
                <a:ea typeface="Calibri"/>
                <a:cs typeface="Calibri"/>
                <a:sym typeface="Calibri"/>
              </a:rPr>
            </a:b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Learning Objectives</a:t>
            </a:r>
            <a:endParaRPr/>
          </a:p>
        </p:txBody>
      </p:sp>
      <p:sp>
        <p:nvSpPr>
          <p:cNvPr id="136" name="Google Shape;136;p26"/>
          <p:cNvSpPr txBox="1"/>
          <p:nvPr>
            <p:ph idx="1" type="body"/>
          </p:nvPr>
        </p:nvSpPr>
        <p:spPr>
          <a:xfrm>
            <a:off x="1041400" y="1063219"/>
            <a:ext cx="68073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cap="none" strike="noStrike">
                <a:solidFill>
                  <a:schemeClr val="dk1"/>
                </a:solidFill>
                <a:latin typeface="Calibri"/>
                <a:ea typeface="Calibri"/>
                <a:cs typeface="Calibri"/>
                <a:sym typeface="Calibri"/>
              </a:rPr>
              <a:t>Analyze details  of virtualization concept</a:t>
            </a:r>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cap="none" strike="noStrike">
                <a:solidFill>
                  <a:schemeClr val="dk1"/>
                </a:solidFill>
                <a:latin typeface="Calibri"/>
                <a:ea typeface="Calibri"/>
                <a:cs typeface="Calibri"/>
                <a:sym typeface="Calibri"/>
              </a:rPr>
              <a:t>Understand different types of virtualization techniques</a:t>
            </a:r>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cap="none" strike="noStrike">
                <a:solidFill>
                  <a:schemeClr val="dk1"/>
                </a:solidFill>
                <a:latin typeface="Calibri"/>
                <a:ea typeface="Calibri"/>
                <a:cs typeface="Calibri"/>
                <a:sym typeface="Calibri"/>
              </a:rPr>
              <a:t>Explore interoperability standards</a:t>
            </a:r>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cap="none" strike="noStrike">
                <a:solidFill>
                  <a:schemeClr val="dk1"/>
                </a:solidFill>
                <a:latin typeface="Calibri"/>
                <a:ea typeface="Calibri"/>
                <a:cs typeface="Calibri"/>
                <a:sym typeface="Calibri"/>
              </a:rPr>
              <a:t>Concept of VLAN,VSAN and VM</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457200" y="49172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r>
              <a:rPr b="1" i="0" lang="en" sz="4000" u="none">
                <a:solidFill>
                  <a:schemeClr val="dk1"/>
                </a:solidFill>
                <a:latin typeface="Calibri"/>
                <a:ea typeface="Calibri"/>
                <a:cs typeface="Calibri"/>
                <a:sym typeface="Calibri"/>
              </a:rPr>
              <a:t>Full Virtualization using Binary Translation</a:t>
            </a: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endParaRPr/>
          </a:p>
        </p:txBody>
      </p:sp>
      <p:pic>
        <p:nvPicPr>
          <p:cNvPr id="243" name="Google Shape;243;p44"/>
          <p:cNvPicPr preferRelativeResize="0"/>
          <p:nvPr>
            <p:ph idx="1" type="body"/>
          </p:nvPr>
        </p:nvPicPr>
        <p:blipFill rotWithShape="1">
          <a:blip r:embed="rId3">
            <a:alphaModFix/>
          </a:blip>
          <a:srcRect b="0" l="0" r="0" t="0"/>
          <a:stretch/>
        </p:blipFill>
        <p:spPr>
          <a:xfrm>
            <a:off x="1071562" y="1446609"/>
            <a:ext cx="7072200" cy="321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 sz="3300" u="none">
                <a:solidFill>
                  <a:schemeClr val="dk1"/>
                </a:solidFill>
                <a:latin typeface="Calibri"/>
                <a:ea typeface="Calibri"/>
                <a:cs typeface="Calibri"/>
                <a:sym typeface="Calibri"/>
              </a:rPr>
              <a:t>Full Virtualization using Binary Translation</a:t>
            </a:r>
            <a:endParaRPr sz="3300"/>
          </a:p>
        </p:txBody>
      </p:sp>
      <p:sp>
        <p:nvSpPr>
          <p:cNvPr id="249" name="Google Shape;249;p45"/>
          <p:cNvSpPr txBox="1"/>
          <p:nvPr>
            <p:ph idx="1" type="body"/>
          </p:nvPr>
        </p:nvSpPr>
        <p:spPr>
          <a:xfrm>
            <a:off x="939800" y="1200150"/>
            <a:ext cx="6959700" cy="3394500"/>
          </a:xfrm>
          <a:prstGeom prst="rect">
            <a:avLst/>
          </a:prstGeom>
          <a:noFill/>
          <a:ln>
            <a:noFill/>
          </a:ln>
        </p:spPr>
        <p:txBody>
          <a:bodyPr anchorCtr="0" anchor="t" bIns="45700" lIns="91425" spcFirstLastPara="1" rIns="91425" wrap="square" tIns="45700">
            <a:noAutofit/>
          </a:bodyPr>
          <a:lstStyle/>
          <a:p>
            <a:pPr indent="-292100" lvl="0" marL="342900" marR="0" rtl="0" algn="just">
              <a:lnSpc>
                <a:spcPct val="100000"/>
              </a:lnSpc>
              <a:spcBef>
                <a:spcPts val="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 This approach translates kernel code to replace non virtualizable instructions with new sequences of instructions that have the intended effect on the virtual hardware. Meanwhile, user level code is directly executed on the processor for high performance virtualization.</a:t>
            </a:r>
            <a:endParaRPr sz="2400"/>
          </a:p>
          <a:p>
            <a:pPr indent="-292100" lvl="0" marL="342900" marR="0" rtl="0" algn="just">
              <a:lnSpc>
                <a:spcPct val="100000"/>
              </a:lnSpc>
              <a:spcBef>
                <a:spcPts val="560"/>
              </a:spcBef>
              <a:spcAft>
                <a:spcPts val="0"/>
              </a:spcAft>
              <a:buClr>
                <a:schemeClr val="dk1"/>
              </a:buClr>
              <a:buSzPts val="2000"/>
              <a:buFont typeface="Arial"/>
              <a:buChar char="•"/>
            </a:pPr>
            <a:r>
              <a:rPr b="0" i="0" lang="en" sz="2000" u="none">
                <a:solidFill>
                  <a:schemeClr val="dk1"/>
                </a:solidFill>
                <a:latin typeface="Calibri"/>
                <a:ea typeface="Calibri"/>
                <a:cs typeface="Calibri"/>
                <a:sym typeface="Calibri"/>
              </a:rPr>
              <a:t>Each virtual machine monitor provides each Virtual Machine with all the services of the physical system, including a virtual BIOS, virtual devices and virtualized memory management.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457200" y="5488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r>
              <a:rPr b="1" i="0" lang="en" sz="4000" u="none">
                <a:solidFill>
                  <a:schemeClr val="dk1"/>
                </a:solidFill>
                <a:latin typeface="Calibri"/>
                <a:ea typeface="Calibri"/>
                <a:cs typeface="Calibri"/>
                <a:sym typeface="Calibri"/>
              </a:rPr>
              <a:t> Para virtualization or OS-Assisted Virtualization  </a:t>
            </a: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endParaRPr/>
          </a:p>
        </p:txBody>
      </p:sp>
      <p:pic>
        <p:nvPicPr>
          <p:cNvPr id="255" name="Google Shape;255;p46"/>
          <p:cNvPicPr preferRelativeResize="0"/>
          <p:nvPr>
            <p:ph idx="1" type="body"/>
          </p:nvPr>
        </p:nvPicPr>
        <p:blipFill rotWithShape="1">
          <a:blip r:embed="rId3">
            <a:alphaModFix/>
          </a:blip>
          <a:srcRect b="0" l="0" r="0" t="0"/>
          <a:stretch/>
        </p:blipFill>
        <p:spPr>
          <a:xfrm>
            <a:off x="1071562" y="1393031"/>
            <a:ext cx="6858000" cy="3107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61" name="Google Shape;261;p47"/>
          <p:cNvSpPr txBox="1"/>
          <p:nvPr>
            <p:ph idx="1" type="body"/>
          </p:nvPr>
        </p:nvSpPr>
        <p:spPr>
          <a:xfrm>
            <a:off x="965200" y="800100"/>
            <a:ext cx="6883500" cy="3394500"/>
          </a:xfrm>
          <a:prstGeom prst="rect">
            <a:avLst/>
          </a:prstGeom>
          <a:noFill/>
          <a:ln>
            <a:noFill/>
          </a:ln>
        </p:spPr>
        <p:txBody>
          <a:bodyPr anchorCtr="0" anchor="t" bIns="45700" lIns="91425" spcFirstLastPara="1" rIns="91425" wrap="square" tIns="45700">
            <a:noAutofit/>
          </a:bodyPr>
          <a:lstStyle/>
          <a:p>
            <a:pPr indent="-298450" lvl="0" marL="342900" marR="0" rtl="0" algn="just">
              <a:lnSpc>
                <a:spcPct val="100000"/>
              </a:lnSpc>
              <a:spcBef>
                <a:spcPts val="0"/>
              </a:spcBef>
              <a:spcAft>
                <a:spcPts val="0"/>
              </a:spcAft>
              <a:buClr>
                <a:schemeClr val="dk1"/>
              </a:buClr>
              <a:buSzPts val="2100"/>
              <a:buFont typeface="Arial"/>
              <a:buChar char="•"/>
            </a:pPr>
            <a:r>
              <a:rPr b="0" i="0" lang="en" sz="2100" u="none">
                <a:solidFill>
                  <a:schemeClr val="dk1"/>
                </a:solidFill>
                <a:latin typeface="Calibri"/>
                <a:ea typeface="Calibri"/>
                <a:cs typeface="Calibri"/>
                <a:sym typeface="Calibri"/>
              </a:rPr>
              <a:t>Paravirtualization refers to communication between the guest OS and the hypervisor to improve performance and efficiency.</a:t>
            </a:r>
            <a:endParaRPr sz="2500"/>
          </a:p>
          <a:p>
            <a:pPr indent="-298450" lvl="0" marL="342900" marR="0" rtl="0" algn="just">
              <a:lnSpc>
                <a:spcPct val="100000"/>
              </a:lnSpc>
              <a:spcBef>
                <a:spcPts val="560"/>
              </a:spcBef>
              <a:spcAft>
                <a:spcPts val="0"/>
              </a:spcAft>
              <a:buClr>
                <a:schemeClr val="dk1"/>
              </a:buClr>
              <a:buSzPts val="2100"/>
              <a:buFont typeface="Arial"/>
              <a:buChar char="•"/>
            </a:pPr>
            <a:r>
              <a:rPr b="0" i="0" lang="en" sz="2100" u="none">
                <a:solidFill>
                  <a:schemeClr val="dk1"/>
                </a:solidFill>
                <a:latin typeface="Calibri"/>
                <a:ea typeface="Calibri"/>
                <a:cs typeface="Calibri"/>
                <a:sym typeface="Calibri"/>
              </a:rPr>
              <a:t>Paravirtualization involve modifying the OS kernel to replace non virtualizable instructions with hypercalls that communicate directly with the virtualization layer hypervisor. The hypervisor also provides hypercall interfaces for other critical kernel operations such as memory management, interrupt handling and time keeping.</a:t>
            </a:r>
            <a:br>
              <a:rPr b="0" i="0" lang="en" sz="2100" u="none">
                <a:solidFill>
                  <a:schemeClr val="dk1"/>
                </a:solidFill>
                <a:latin typeface="Calibri"/>
                <a:ea typeface="Calibri"/>
                <a:cs typeface="Calibri"/>
                <a:sym typeface="Calibri"/>
              </a:rPr>
            </a:br>
            <a:br>
              <a:rPr b="0" i="0" lang="en" sz="2100" u="none">
                <a:solidFill>
                  <a:schemeClr val="dk1"/>
                </a:solidFill>
                <a:latin typeface="Calibri"/>
                <a:ea typeface="Calibri"/>
                <a:cs typeface="Calibri"/>
                <a:sym typeface="Calibri"/>
              </a:rPr>
            </a:br>
            <a:br>
              <a:rPr b="0" i="0" lang="en" sz="2100" u="none">
                <a:solidFill>
                  <a:schemeClr val="dk1"/>
                </a:solidFill>
                <a:latin typeface="Calibri"/>
                <a:ea typeface="Calibri"/>
                <a:cs typeface="Calibri"/>
                <a:sym typeface="Calibri"/>
              </a:rPr>
            </a:b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br>
              <a:rPr b="1" i="0" lang="en" sz="4000" u="none">
                <a:solidFill>
                  <a:schemeClr val="dk1"/>
                </a:solidFill>
                <a:latin typeface="Calibri"/>
                <a:ea typeface="Calibri"/>
                <a:cs typeface="Calibri"/>
                <a:sym typeface="Calibri"/>
              </a:rPr>
            </a:br>
            <a:r>
              <a:rPr b="1" i="0" lang="en" sz="4000" u="none">
                <a:solidFill>
                  <a:schemeClr val="dk1"/>
                </a:solidFill>
                <a:latin typeface="Calibri"/>
                <a:ea typeface="Calibri"/>
                <a:cs typeface="Calibri"/>
                <a:sym typeface="Calibri"/>
              </a:rPr>
              <a:t>Hardware Assisted Virtualization</a:t>
            </a:r>
            <a:br>
              <a:rPr b="1" i="0" lang="en" sz="4000" u="none">
                <a:solidFill>
                  <a:schemeClr val="dk1"/>
                </a:solidFill>
                <a:latin typeface="Calibri"/>
                <a:ea typeface="Calibri"/>
                <a:cs typeface="Calibri"/>
                <a:sym typeface="Calibri"/>
              </a:rPr>
            </a:br>
            <a:br>
              <a:rPr b="1" i="0" lang="en" sz="4000" u="none">
                <a:solidFill>
                  <a:schemeClr val="dk1"/>
                </a:solidFill>
                <a:latin typeface="Calibri"/>
                <a:ea typeface="Calibri"/>
                <a:cs typeface="Calibri"/>
                <a:sym typeface="Calibri"/>
              </a:rPr>
            </a:br>
            <a:endParaRPr/>
          </a:p>
        </p:txBody>
      </p:sp>
      <p:pic>
        <p:nvPicPr>
          <p:cNvPr id="267" name="Google Shape;267;p48"/>
          <p:cNvPicPr preferRelativeResize="0"/>
          <p:nvPr>
            <p:ph idx="1" type="body"/>
          </p:nvPr>
        </p:nvPicPr>
        <p:blipFill rotWithShape="1">
          <a:blip r:embed="rId3">
            <a:alphaModFix/>
          </a:blip>
          <a:srcRect b="0" l="0" r="0" t="0"/>
          <a:stretch/>
        </p:blipFill>
        <p:spPr>
          <a:xfrm>
            <a:off x="785812" y="842963"/>
            <a:ext cx="7500900" cy="348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73" name="Google Shape;273;p49"/>
          <p:cNvSpPr txBox="1"/>
          <p:nvPr>
            <p:ph idx="1" type="body"/>
          </p:nvPr>
        </p:nvSpPr>
        <p:spPr>
          <a:xfrm>
            <a:off x="990600" y="1200150"/>
            <a:ext cx="6858000" cy="3394500"/>
          </a:xfrm>
          <a:prstGeom prst="rect">
            <a:avLst/>
          </a:prstGeom>
          <a:noFill/>
          <a:ln>
            <a:noFill/>
          </a:ln>
        </p:spPr>
        <p:txBody>
          <a:bodyPr anchorCtr="0" anchor="t" bIns="45700" lIns="91425" spcFirstLastPara="1" rIns="91425" wrap="square" tIns="45700">
            <a:noAutofit/>
          </a:bodyPr>
          <a:lstStyle/>
          <a:p>
            <a:pPr indent="-323850" lvl="0" marL="342900" marR="0" rtl="0" algn="just">
              <a:lnSpc>
                <a:spcPct val="100000"/>
              </a:lnSpc>
              <a:spcBef>
                <a:spcPts val="0"/>
              </a:spcBef>
              <a:spcAft>
                <a:spcPts val="0"/>
              </a:spcAft>
              <a:buClr>
                <a:schemeClr val="dk1"/>
              </a:buClr>
              <a:buSzPts val="2500"/>
              <a:buFont typeface="Arial"/>
              <a:buChar char="•"/>
            </a:pPr>
            <a:r>
              <a:rPr b="0" i="0" lang="en" sz="2500" u="none">
                <a:solidFill>
                  <a:schemeClr val="dk1"/>
                </a:solidFill>
                <a:latin typeface="Calibri"/>
                <a:ea typeface="Calibri"/>
                <a:cs typeface="Calibri"/>
                <a:sym typeface="Calibri"/>
              </a:rPr>
              <a:t> In this privileged and sensitive calls are set to automatically trap to the hypervisor, removing the need for either binary translation or</a:t>
            </a:r>
            <a:br>
              <a:rPr b="0" i="0" lang="en" sz="2500" u="none">
                <a:solidFill>
                  <a:schemeClr val="dk1"/>
                </a:solidFill>
                <a:latin typeface="Calibri"/>
                <a:ea typeface="Calibri"/>
                <a:cs typeface="Calibri"/>
                <a:sym typeface="Calibri"/>
              </a:rPr>
            </a:br>
            <a:r>
              <a:rPr b="0" i="0" lang="en" sz="2500" u="none">
                <a:solidFill>
                  <a:schemeClr val="dk1"/>
                </a:solidFill>
                <a:latin typeface="Calibri"/>
                <a:ea typeface="Calibri"/>
                <a:cs typeface="Calibri"/>
                <a:sym typeface="Calibri"/>
              </a:rPr>
              <a:t>paravirtualization. The guest state is stored in</a:t>
            </a:r>
            <a:br>
              <a:rPr b="0" i="0" lang="en" sz="2500" u="none">
                <a:solidFill>
                  <a:schemeClr val="dk1"/>
                </a:solidFill>
                <a:latin typeface="Calibri"/>
                <a:ea typeface="Calibri"/>
                <a:cs typeface="Calibri"/>
                <a:sym typeface="Calibri"/>
              </a:rPr>
            </a:br>
            <a:r>
              <a:rPr b="0" i="0" lang="en" sz="2500" u="none">
                <a:solidFill>
                  <a:schemeClr val="dk1"/>
                </a:solidFill>
                <a:latin typeface="Calibri"/>
                <a:ea typeface="Calibri"/>
                <a:cs typeface="Calibri"/>
                <a:sym typeface="Calibri"/>
              </a:rPr>
              <a:t>Virtual Machine Control Structures (VT-x) or</a:t>
            </a:r>
            <a:br>
              <a:rPr b="0" i="0" lang="en" sz="2500" u="none">
                <a:solidFill>
                  <a:schemeClr val="dk1"/>
                </a:solidFill>
                <a:latin typeface="Calibri"/>
                <a:ea typeface="Calibri"/>
                <a:cs typeface="Calibri"/>
                <a:sym typeface="Calibri"/>
              </a:rPr>
            </a:br>
            <a:r>
              <a:rPr b="0" i="0" lang="en" sz="2500" u="none">
                <a:solidFill>
                  <a:schemeClr val="dk1"/>
                </a:solidFill>
                <a:latin typeface="Calibri"/>
                <a:ea typeface="Calibri"/>
                <a:cs typeface="Calibri"/>
                <a:sym typeface="Calibri"/>
              </a:rPr>
              <a:t>Virtual Machine Control Blocks (AMD-V).</a:t>
            </a:r>
            <a:br>
              <a:rPr b="0" i="0" lang="en" sz="2500" u="none">
                <a:solidFill>
                  <a:schemeClr val="dk1"/>
                </a:solidFill>
                <a:latin typeface="Calibri"/>
                <a:ea typeface="Calibri"/>
                <a:cs typeface="Calibri"/>
                <a:sym typeface="Calibri"/>
              </a:rPr>
            </a:br>
            <a:r>
              <a:rPr b="0" i="0" lang="en" sz="2500" u="none">
                <a:solidFill>
                  <a:schemeClr val="dk1"/>
                </a:solidFill>
                <a:latin typeface="Calibri"/>
                <a:ea typeface="Calibri"/>
                <a:cs typeface="Calibri"/>
                <a:sym typeface="Calibri"/>
              </a:rPr>
              <a:t>Processors with Intel-VT and AMD-V</a:t>
            </a:r>
            <a:br>
              <a:rPr b="0" i="0" lang="en" sz="2500" u="none">
                <a:solidFill>
                  <a:schemeClr val="dk1"/>
                </a:solidFill>
                <a:latin typeface="Calibri"/>
                <a:ea typeface="Calibri"/>
                <a:cs typeface="Calibri"/>
                <a:sym typeface="Calibri"/>
              </a:rPr>
            </a:br>
            <a:br>
              <a:rPr b="0" i="0" lang="en" sz="2500" u="none">
                <a:solidFill>
                  <a:schemeClr val="dk1"/>
                </a:solidFill>
                <a:latin typeface="Calibri"/>
                <a:ea typeface="Calibri"/>
                <a:cs typeface="Calibri"/>
                <a:sym typeface="Calibri"/>
              </a:rPr>
            </a:br>
            <a:endParaRPr sz="2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idx="1" type="body"/>
          </p:nvPr>
        </p:nvSpPr>
        <p:spPr>
          <a:xfrm>
            <a:off x="914400" y="1200150"/>
            <a:ext cx="69087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 In this privileged and sensitive calls are set to automatically trap to the hypervisor, removing the need for either binary translation or</a:t>
            </a:r>
            <a:br>
              <a:rPr b="0" i="0" lang="en" sz="3200" u="none">
                <a:solidFill>
                  <a:schemeClr val="dk1"/>
                </a:solidFill>
                <a:latin typeface="Calibri"/>
                <a:ea typeface="Calibri"/>
                <a:cs typeface="Calibri"/>
                <a:sym typeface="Calibri"/>
              </a:rPr>
            </a:br>
            <a:r>
              <a:rPr b="0" i="0" lang="en" sz="3200" u="none">
                <a:solidFill>
                  <a:schemeClr val="dk1"/>
                </a:solidFill>
                <a:latin typeface="Calibri"/>
                <a:ea typeface="Calibri"/>
                <a:cs typeface="Calibri"/>
                <a:sym typeface="Calibri"/>
              </a:rPr>
              <a:t>paravirtualization. </a:t>
            </a:r>
            <a:br>
              <a:rPr b="0" i="0" lang="en" sz="3200" u="none">
                <a:solidFill>
                  <a:schemeClr val="dk1"/>
                </a:solidFill>
                <a:latin typeface="Calibri"/>
                <a:ea typeface="Calibri"/>
                <a:cs typeface="Calibri"/>
                <a:sym typeface="Calibri"/>
              </a:rPr>
            </a:br>
            <a:br>
              <a:rPr b="0" i="0" lang="en" sz="3200" u="none">
                <a:solidFill>
                  <a:schemeClr val="dk1"/>
                </a:solidFill>
                <a:latin typeface="Calibri"/>
                <a:ea typeface="Calibri"/>
                <a:cs typeface="Calibri"/>
                <a:sym typeface="Calibri"/>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http://images.anandtech.com/reviews/it/2008/virtualization-nuts-bolts/Shadowpt.gif" id="283" name="Google Shape;283;p51"/>
          <p:cNvPicPr preferRelativeResize="0"/>
          <p:nvPr/>
        </p:nvPicPr>
        <p:blipFill rotWithShape="1">
          <a:blip r:embed="rId3">
            <a:alphaModFix/>
          </a:blip>
          <a:srcRect b="0" l="0" r="0" t="0"/>
          <a:stretch/>
        </p:blipFill>
        <p:spPr>
          <a:xfrm>
            <a:off x="500062" y="1726406"/>
            <a:ext cx="8215312" cy="2366963"/>
          </a:xfrm>
          <a:prstGeom prst="rect">
            <a:avLst/>
          </a:prstGeom>
          <a:noFill/>
          <a:ln>
            <a:noFill/>
          </a:ln>
        </p:spPr>
      </p:pic>
      <p:sp>
        <p:nvSpPr>
          <p:cNvPr id="284" name="Google Shape;284;p51"/>
          <p:cNvSpPr txBox="1"/>
          <p:nvPr/>
        </p:nvSpPr>
        <p:spPr>
          <a:xfrm>
            <a:off x="925502" y="471488"/>
            <a:ext cx="6948600" cy="669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800"/>
              <a:buFont typeface="Calibri"/>
              <a:buNone/>
            </a:pPr>
            <a:r>
              <a:rPr b="1" i="0" lang="en" sz="3200" u="none" cap="none" strike="noStrike">
                <a:solidFill>
                  <a:schemeClr val="dk1"/>
                </a:solidFill>
                <a:latin typeface="Calibri"/>
                <a:ea typeface="Calibri"/>
                <a:cs typeface="Calibri"/>
                <a:sym typeface="Calibri"/>
              </a:rPr>
              <a:t>Memory virtualization</a:t>
            </a:r>
            <a:r>
              <a:rPr b="0" i="0" lang="en"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800"/>
              <a:buFont typeface="Calibri"/>
              <a:buNone/>
            </a:pPr>
            <a:r>
              <a:rPr b="0" i="0" lang="en" sz="2800" u="none" cap="none" strike="noStrike">
                <a:solidFill>
                  <a:schemeClr val="dk1"/>
                </a:solidFill>
                <a:latin typeface="Calibri"/>
                <a:ea typeface="Calibri"/>
                <a:cs typeface="Calibri"/>
                <a:sym typeface="Calibri"/>
              </a:rPr>
              <a:t>This associates allotment of physical memory and dynamical allotment among all VMs</a:t>
            </a:r>
            <a:r>
              <a:rPr b="0" i="0" lang="en" sz="2200" u="none" cap="none" strike="noStrike">
                <a:solidFill>
                  <a:schemeClr val="dk1"/>
                </a:solidFill>
                <a:latin typeface="Calibri"/>
                <a:ea typeface="Calibri"/>
                <a:cs typeface="Calibri"/>
                <a:sym typeface="Calibri"/>
              </a:rPr>
              <a: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nvSpPr>
        <p:spPr>
          <a:xfrm>
            <a:off x="990600" y="471488"/>
            <a:ext cx="6858000" cy="1315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 sz="3500" u="sng" cap="none" strike="noStrike">
                <a:solidFill>
                  <a:schemeClr val="dk1"/>
                </a:solidFill>
              </a:rPr>
              <a:t>Device and I/O virtualization:  </a:t>
            </a:r>
            <a:endParaRPr b="1" i="0" sz="3500" u="sng" cap="none" strike="noStrike">
              <a:solidFill>
                <a:schemeClr val="dk1"/>
              </a:solidFill>
            </a:endParaRPr>
          </a:p>
          <a:p>
            <a:pPr indent="0" lvl="0" marL="0" marR="0" rtl="0" algn="l">
              <a:lnSpc>
                <a:spcPct val="100000"/>
              </a:lnSpc>
              <a:spcBef>
                <a:spcPts val="0"/>
              </a:spcBef>
              <a:spcAft>
                <a:spcPts val="0"/>
              </a:spcAft>
              <a:buClr>
                <a:schemeClr val="dk1"/>
              </a:buClr>
              <a:buSzPts val="1800"/>
              <a:buFont typeface="Calibri"/>
              <a:buNone/>
            </a:pPr>
            <a:r>
              <a:rPr i="0" lang="en" sz="2200" u="none" cap="none" strike="noStrike">
                <a:solidFill>
                  <a:schemeClr val="dk1"/>
                </a:solidFill>
              </a:rPr>
              <a:t>These include handling the routing of I/O requests between the shared physical hardware and virtual devices</a:t>
            </a:r>
            <a:endParaRPr sz="1800"/>
          </a:p>
          <a:p>
            <a:pPr indent="0" lvl="0" marL="0" marR="0" rtl="0" algn="l">
              <a:lnSpc>
                <a:spcPct val="100000"/>
              </a:lnSpc>
              <a:spcBef>
                <a:spcPts val="0"/>
              </a:spcBef>
              <a:spcAft>
                <a:spcPts val="0"/>
              </a:spcAft>
              <a:buClr>
                <a:schemeClr val="dk1"/>
              </a:buClr>
              <a:buSzPts val="1800"/>
              <a:buFont typeface="Calibri"/>
              <a:buNone/>
            </a:pPr>
            <a:r>
              <a:t/>
            </a:r>
            <a:endParaRPr i="0" sz="2200" u="none" cap="none" strike="noStrike">
              <a:solidFill>
                <a:schemeClr val="dk1"/>
              </a:solidFill>
            </a:endParaRPr>
          </a:p>
          <a:p>
            <a:pPr indent="0" lvl="0" marL="0" marR="0" rtl="0" algn="l">
              <a:lnSpc>
                <a:spcPct val="100000"/>
              </a:lnSpc>
              <a:spcBef>
                <a:spcPts val="0"/>
              </a:spcBef>
              <a:spcAft>
                <a:spcPts val="0"/>
              </a:spcAft>
              <a:buClr>
                <a:schemeClr val="dk1"/>
              </a:buClr>
              <a:buSzPts val="1800"/>
              <a:buFont typeface="Calibri"/>
              <a:buNone/>
            </a:pPr>
            <a:r>
              <a:rPr i="0" lang="en" sz="2200" u="none" cap="none" strike="noStrike">
                <a:solidFill>
                  <a:schemeClr val="dk1"/>
                </a:solidFill>
              </a:rPr>
              <a:t>Example: Virtual NICs</a:t>
            </a:r>
            <a:endParaRPr sz="1800"/>
          </a:p>
        </p:txBody>
      </p:sp>
      <p:pic>
        <p:nvPicPr>
          <p:cNvPr descr="http://gallery.techarena.in/data/516/medium/Device_and_IO_virtualization.JPG" id="290" name="Google Shape;290;p52"/>
          <p:cNvPicPr preferRelativeResize="0"/>
          <p:nvPr/>
        </p:nvPicPr>
        <p:blipFill rotWithShape="1">
          <a:blip r:embed="rId3">
            <a:alphaModFix/>
          </a:blip>
          <a:srcRect b="0" l="0" r="0" t="0"/>
          <a:stretch/>
        </p:blipFill>
        <p:spPr>
          <a:xfrm>
            <a:off x="2289175" y="1653778"/>
            <a:ext cx="4298158" cy="319921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nvSpPr>
        <p:spPr>
          <a:xfrm>
            <a:off x="1168400" y="921600"/>
            <a:ext cx="6680100" cy="330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Calibri"/>
              <a:buNone/>
            </a:pPr>
            <a:r>
              <a:rPr b="0" i="0" lang="en" sz="2300" u="sng">
                <a:solidFill>
                  <a:schemeClr val="dk1"/>
                </a:solidFill>
                <a:latin typeface="Calibri"/>
                <a:ea typeface="Calibri"/>
                <a:cs typeface="Calibri"/>
                <a:sym typeface="Calibri"/>
              </a:rPr>
              <a:t>Client or Desktop virtualization:</a:t>
            </a:r>
            <a:endParaRPr sz="1700"/>
          </a:p>
          <a:p>
            <a:pPr indent="0" lvl="0" marL="0" marR="0" rtl="0" algn="just">
              <a:lnSpc>
                <a:spcPct val="100000"/>
              </a:lnSpc>
              <a:spcBef>
                <a:spcPts val="0"/>
              </a:spcBef>
              <a:spcAft>
                <a:spcPts val="0"/>
              </a:spcAft>
              <a:buClr>
                <a:schemeClr val="dk1"/>
              </a:buClr>
              <a:buSzPts val="2000"/>
              <a:buFont typeface="Calibri"/>
              <a:buNone/>
            </a:pPr>
            <a:r>
              <a:rPr b="0" i="0" lang="en" sz="2300" u="none">
                <a:solidFill>
                  <a:schemeClr val="dk1"/>
                </a:solidFill>
                <a:latin typeface="Calibri"/>
                <a:ea typeface="Calibri"/>
                <a:cs typeface="Calibri"/>
                <a:sym typeface="Calibri"/>
              </a:rPr>
              <a:t>	It is like a separation of PC desktop environment from a physical machine through the client server model of computing</a:t>
            </a:r>
            <a:endParaRPr b="0" i="0" sz="23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Calibri"/>
              <a:buNone/>
            </a:pPr>
            <a:r>
              <a:rPr b="0" i="0" lang="en" sz="2300" u="none">
                <a:solidFill>
                  <a:schemeClr val="dk1"/>
                </a:solidFill>
                <a:latin typeface="Calibri"/>
                <a:ea typeface="Calibri"/>
                <a:cs typeface="Calibri"/>
                <a:sym typeface="Calibri"/>
              </a:rPr>
              <a:t>There are 2 types:</a:t>
            </a:r>
            <a:endParaRPr sz="1700"/>
          </a:p>
          <a:p>
            <a:pPr indent="-146050" lvl="0" marL="0" marR="0" rtl="0" algn="just">
              <a:lnSpc>
                <a:spcPct val="100000"/>
              </a:lnSpc>
              <a:spcBef>
                <a:spcPts val="0"/>
              </a:spcBef>
              <a:spcAft>
                <a:spcPts val="0"/>
              </a:spcAft>
              <a:buClr>
                <a:schemeClr val="dk1"/>
              </a:buClr>
              <a:buSzPts val="2300"/>
              <a:buFont typeface="Calibri"/>
              <a:buAutoNum type="romanLcParenR"/>
            </a:pPr>
            <a:r>
              <a:rPr b="0" i="0" lang="en" sz="2300" u="none">
                <a:solidFill>
                  <a:schemeClr val="dk1"/>
                </a:solidFill>
                <a:latin typeface="Calibri"/>
                <a:ea typeface="Calibri"/>
                <a:cs typeface="Calibri"/>
                <a:sym typeface="Calibri"/>
              </a:rPr>
              <a:t>Remote (server-hosted) : OS is hosted on a server in the data center</a:t>
            </a:r>
            <a:endParaRPr sz="1700"/>
          </a:p>
          <a:p>
            <a:pPr indent="-146050" lvl="0" marL="0" marR="0" rtl="0" algn="just">
              <a:lnSpc>
                <a:spcPct val="100000"/>
              </a:lnSpc>
              <a:spcBef>
                <a:spcPts val="0"/>
              </a:spcBef>
              <a:spcAft>
                <a:spcPts val="0"/>
              </a:spcAft>
              <a:buClr>
                <a:schemeClr val="dk1"/>
              </a:buClr>
              <a:buSzPts val="2300"/>
              <a:buFont typeface="Calibri"/>
              <a:buAutoNum type="romanLcParenR"/>
            </a:pPr>
            <a:r>
              <a:rPr b="0" i="0" lang="en" sz="2300" u="none">
                <a:solidFill>
                  <a:schemeClr val="dk1"/>
                </a:solidFill>
                <a:latin typeface="Calibri"/>
                <a:ea typeface="Calibri"/>
                <a:cs typeface="Calibri"/>
                <a:sym typeface="Calibri"/>
              </a:rPr>
              <a:t>Local (Client-hosted): OS runs locally on the user’s PC hardware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Virtualization technology</a:t>
            </a:r>
            <a:endParaRPr/>
          </a:p>
        </p:txBody>
      </p:sp>
      <p:sp>
        <p:nvSpPr>
          <p:cNvPr id="142" name="Google Shape;142;p27"/>
          <p:cNvSpPr txBox="1"/>
          <p:nvPr>
            <p:ph idx="1" type="body"/>
          </p:nvPr>
        </p:nvSpPr>
        <p:spPr>
          <a:xfrm>
            <a:off x="1016100" y="874463"/>
            <a:ext cx="68832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A massively growing concept of computing and IT</a:t>
            </a:r>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A creation of new virtual version of any product or service</a:t>
            </a:r>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Example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1" name="Google Shape;301;p5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7" name="Google Shape;307;p55"/>
          <p:cNvSpPr txBox="1"/>
          <p:nvPr>
            <p:ph idx="1" type="body"/>
          </p:nvPr>
        </p:nvSpPr>
        <p:spPr>
          <a:xfrm>
            <a:off x="990600" y="514350"/>
            <a:ext cx="6842700" cy="33945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Font typeface="Calibri"/>
              <a:buNone/>
            </a:pPr>
            <a:r>
              <a:t/>
            </a:r>
            <a:endParaRPr sz="2300"/>
          </a:p>
          <a:p>
            <a:pPr indent="0" lvl="0" marL="0" rtl="0" algn="just">
              <a:spcBef>
                <a:spcPts val="0"/>
              </a:spcBef>
              <a:spcAft>
                <a:spcPts val="0"/>
              </a:spcAft>
              <a:buClr>
                <a:schemeClr val="dk1"/>
              </a:buClr>
              <a:buSzPts val="2000"/>
              <a:buFont typeface="Calibri"/>
              <a:buNone/>
            </a:pPr>
            <a:r>
              <a:rPr lang="en" sz="2300" u="sng"/>
              <a:t>Application Virtualization</a:t>
            </a:r>
            <a:endParaRPr sz="1700">
              <a:latin typeface="Arial"/>
              <a:ea typeface="Arial"/>
              <a:cs typeface="Arial"/>
              <a:sym typeface="Arial"/>
            </a:endParaRPr>
          </a:p>
          <a:p>
            <a:pPr indent="0" lvl="0" marL="0" rtl="0" algn="just">
              <a:spcBef>
                <a:spcPts val="0"/>
              </a:spcBef>
              <a:spcAft>
                <a:spcPts val="0"/>
              </a:spcAft>
              <a:buClr>
                <a:schemeClr val="dk1"/>
              </a:buClr>
              <a:buSzPts val="2000"/>
              <a:buFont typeface="Calibri"/>
              <a:buNone/>
            </a:pPr>
            <a:r>
              <a:rPr lang="en" sz="2300"/>
              <a:t>It is the execution of running software from a remote server rather than the user’s computer</a:t>
            </a:r>
            <a:endParaRPr sz="1700">
              <a:latin typeface="Arial"/>
              <a:ea typeface="Arial"/>
              <a:cs typeface="Arial"/>
              <a:sym typeface="Arial"/>
            </a:endParaRPr>
          </a:p>
          <a:p>
            <a:pPr indent="0" lvl="0" marL="0" rtl="0" algn="just">
              <a:spcBef>
                <a:spcPts val="0"/>
              </a:spcBef>
              <a:spcAft>
                <a:spcPts val="0"/>
              </a:spcAft>
              <a:buClr>
                <a:schemeClr val="dk1"/>
              </a:buClr>
              <a:buSzPts val="2000"/>
              <a:buFont typeface="Calibri"/>
              <a:buNone/>
            </a:pPr>
            <a:r>
              <a:t/>
            </a:r>
            <a:endParaRPr sz="1700">
              <a:latin typeface="Arial"/>
              <a:ea typeface="Arial"/>
              <a:cs typeface="Arial"/>
              <a:sym typeface="Arial"/>
            </a:endParaRPr>
          </a:p>
          <a:p>
            <a:pPr indent="0" lvl="0" marL="0" rtl="0" algn="l">
              <a:spcBef>
                <a:spcPts val="360"/>
              </a:spcBef>
              <a:spcAft>
                <a:spcPts val="0"/>
              </a:spcAft>
              <a:buNone/>
            </a:pPr>
            <a:r>
              <a:t/>
            </a:r>
            <a:endParaRPr/>
          </a:p>
        </p:txBody>
      </p:sp>
      <p:pic>
        <p:nvPicPr>
          <p:cNvPr id="308" name="Google Shape;308;p55"/>
          <p:cNvPicPr preferRelativeResize="0"/>
          <p:nvPr/>
        </p:nvPicPr>
        <p:blipFill>
          <a:blip r:embed="rId3">
            <a:alphaModFix/>
          </a:blip>
          <a:stretch>
            <a:fillRect/>
          </a:stretch>
        </p:blipFill>
        <p:spPr>
          <a:xfrm>
            <a:off x="1804482" y="2028982"/>
            <a:ext cx="5214950" cy="223497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14" name="Google Shape;314;p56"/>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315" name="Google Shape;315;p56"/>
          <p:cNvPicPr preferRelativeResize="0"/>
          <p:nvPr/>
        </p:nvPicPr>
        <p:blipFill rotWithShape="1">
          <a:blip r:embed="rId3">
            <a:alphaModFix/>
          </a:blip>
          <a:srcRect b="15597" l="0" r="0" t="0"/>
          <a:stretch/>
        </p:blipFill>
        <p:spPr>
          <a:xfrm>
            <a:off x="892625" y="533400"/>
            <a:ext cx="7053949" cy="4341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48" name="Google Shape;148;p28"/>
          <p:cNvSpPr txBox="1"/>
          <p:nvPr>
            <p:ph idx="1" type="body"/>
          </p:nvPr>
        </p:nvSpPr>
        <p:spPr>
          <a:xfrm>
            <a:off x="990600" y="857250"/>
            <a:ext cx="6807300" cy="33945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100000"/>
              </a:lnSpc>
              <a:spcBef>
                <a:spcPts val="0"/>
              </a:spcBef>
              <a:spcAft>
                <a:spcPts val="0"/>
              </a:spcAft>
              <a:buClr>
                <a:schemeClr val="dk1"/>
              </a:buClr>
              <a:buSzPts val="2700"/>
              <a:buFont typeface="Arial"/>
              <a:buChar char="•"/>
            </a:pPr>
            <a:r>
              <a:rPr b="0" i="0" lang="en" sz="2700" u="none">
                <a:solidFill>
                  <a:schemeClr val="dk1"/>
                </a:solidFill>
                <a:latin typeface="Calibri"/>
                <a:ea typeface="Calibri"/>
                <a:cs typeface="Calibri"/>
                <a:sym typeface="Calibri"/>
              </a:rPr>
              <a:t>Virtualization is separation of resources and requests</a:t>
            </a:r>
            <a:endParaRPr sz="2700"/>
          </a:p>
          <a:p>
            <a:pPr indent="-311150" lvl="0" marL="342900" marR="0" rtl="0" algn="l">
              <a:lnSpc>
                <a:spcPct val="100000"/>
              </a:lnSpc>
              <a:spcBef>
                <a:spcPts val="640"/>
              </a:spcBef>
              <a:spcAft>
                <a:spcPts val="0"/>
              </a:spcAft>
              <a:buClr>
                <a:schemeClr val="dk1"/>
              </a:buClr>
              <a:buSzPts val="2700"/>
              <a:buFont typeface="Arial"/>
              <a:buChar char="•"/>
            </a:pPr>
            <a:r>
              <a:rPr b="0" i="0" lang="en" sz="2700" u="none">
                <a:solidFill>
                  <a:schemeClr val="dk1"/>
                </a:solidFill>
                <a:latin typeface="Calibri"/>
                <a:ea typeface="Calibri"/>
                <a:cs typeface="Calibri"/>
                <a:sym typeface="Calibri"/>
              </a:rPr>
              <a:t>Example is virtual memory</a:t>
            </a:r>
            <a:endParaRPr sz="2700"/>
          </a:p>
          <a:p>
            <a:pPr indent="-311150" lvl="0" marL="342900" marR="0" rtl="0" algn="l">
              <a:lnSpc>
                <a:spcPct val="100000"/>
              </a:lnSpc>
              <a:spcBef>
                <a:spcPts val="640"/>
              </a:spcBef>
              <a:spcAft>
                <a:spcPts val="0"/>
              </a:spcAft>
              <a:buClr>
                <a:schemeClr val="dk1"/>
              </a:buClr>
              <a:buSzPts val="2700"/>
              <a:buFont typeface="Arial"/>
              <a:buChar char="•"/>
            </a:pPr>
            <a:r>
              <a:rPr b="0" i="0" lang="en" sz="2700" u="none">
                <a:solidFill>
                  <a:schemeClr val="dk1"/>
                </a:solidFill>
                <a:latin typeface="Calibri"/>
                <a:ea typeface="Calibri"/>
                <a:cs typeface="Calibri"/>
                <a:sym typeface="Calibri"/>
              </a:rPr>
              <a:t>The combination of virtual infrastructure  offers a layers of abstraction between computing, networking hardware, storage and various applications that is running on it</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Virtual Machine</a:t>
            </a:r>
            <a:endParaRPr/>
          </a:p>
        </p:txBody>
      </p:sp>
      <p:sp>
        <p:nvSpPr>
          <p:cNvPr id="154" name="Google Shape;154;p29"/>
          <p:cNvSpPr txBox="1"/>
          <p:nvPr>
            <p:ph idx="1" type="body"/>
          </p:nvPr>
        </p:nvSpPr>
        <p:spPr>
          <a:xfrm>
            <a:off x="1041400" y="914400"/>
            <a:ext cx="6756300" cy="3394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A closely detached software device that could run its own operating systems and application as if it is running on physical computer.</a:t>
            </a:r>
            <a:endParaRPr/>
          </a:p>
          <a:p>
            <a:pPr indent="-342900" lvl="0" marL="342900" marR="0" rtl="0" algn="just">
              <a:lnSpc>
                <a:spcPct val="100000"/>
              </a:lnSpc>
              <a:spcBef>
                <a:spcPts val="64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It contains its own virtual RAM, hard disk, CPU and Network interface card.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Guest Operating System</a:t>
            </a:r>
            <a:endParaRPr/>
          </a:p>
        </p:txBody>
      </p:sp>
      <p:sp>
        <p:nvSpPr>
          <p:cNvPr id="160" name="Google Shape;160;p30"/>
          <p:cNvSpPr txBox="1"/>
          <p:nvPr>
            <p:ph idx="1" type="body"/>
          </p:nvPr>
        </p:nvSpPr>
        <p:spPr>
          <a:xfrm>
            <a:off x="1016000" y="914400"/>
            <a:ext cx="6832500" cy="33945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Operating System running in a VM environment or on different physical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Hypervisor</a:t>
            </a:r>
            <a:endParaRPr/>
          </a:p>
        </p:txBody>
      </p:sp>
      <p:sp>
        <p:nvSpPr>
          <p:cNvPr id="166" name="Google Shape;166;p31"/>
          <p:cNvSpPr txBox="1"/>
          <p:nvPr>
            <p:ph idx="1" type="body"/>
          </p:nvPr>
        </p:nvSpPr>
        <p:spPr>
          <a:xfrm>
            <a:off x="1041400" y="1009650"/>
            <a:ext cx="6781800" cy="3394500"/>
          </a:xfrm>
          <a:prstGeom prst="rect">
            <a:avLst/>
          </a:prstGeom>
          <a:noFill/>
          <a:ln>
            <a:noFill/>
          </a:ln>
        </p:spPr>
        <p:txBody>
          <a:bodyPr anchorCtr="0" anchor="t" bIns="45700" lIns="91425" spcFirstLastPara="1" rIns="91425" wrap="square" tIns="45700">
            <a:noAutofit/>
          </a:bodyPr>
          <a:lstStyle/>
          <a:p>
            <a:pPr indent="-323850" lvl="0" marL="342900" marR="0" rtl="0" algn="just">
              <a:lnSpc>
                <a:spcPct val="100000"/>
              </a:lnSpc>
              <a:spcBef>
                <a:spcPts val="0"/>
              </a:spcBef>
              <a:spcAft>
                <a:spcPts val="0"/>
              </a:spcAft>
              <a:buClr>
                <a:schemeClr val="dk1"/>
              </a:buClr>
              <a:buSzPts val="2900"/>
              <a:buFont typeface="Arial"/>
              <a:buChar char="•"/>
            </a:pPr>
            <a:r>
              <a:rPr b="0" i="0" lang="en" sz="2900" u="none">
                <a:solidFill>
                  <a:schemeClr val="dk1"/>
                </a:solidFill>
                <a:latin typeface="Calibri"/>
                <a:ea typeface="Calibri"/>
                <a:cs typeface="Calibri"/>
                <a:sym typeface="Calibri"/>
              </a:rPr>
              <a:t>A hypervisor or </a:t>
            </a:r>
            <a:r>
              <a:rPr b="1" i="0" lang="en" sz="2900" u="none">
                <a:solidFill>
                  <a:schemeClr val="dk1"/>
                </a:solidFill>
                <a:latin typeface="Calibri"/>
                <a:ea typeface="Calibri"/>
                <a:cs typeface="Calibri"/>
                <a:sym typeface="Calibri"/>
              </a:rPr>
              <a:t>virtual machine monitor</a:t>
            </a:r>
            <a:r>
              <a:rPr b="0" i="0" lang="en" sz="2900" u="none">
                <a:solidFill>
                  <a:schemeClr val="dk1"/>
                </a:solidFill>
                <a:latin typeface="Calibri"/>
                <a:ea typeface="Calibri"/>
                <a:cs typeface="Calibri"/>
                <a:sym typeface="Calibri"/>
              </a:rPr>
              <a:t> (VMM) is a software that creates and runs </a:t>
            </a:r>
            <a:r>
              <a:rPr b="1" i="0" lang="en" sz="2900" u="none">
                <a:solidFill>
                  <a:schemeClr val="dk1"/>
                </a:solidFill>
                <a:latin typeface="Calibri"/>
                <a:ea typeface="Calibri"/>
                <a:cs typeface="Calibri"/>
                <a:sym typeface="Calibri"/>
              </a:rPr>
              <a:t>virtual machines</a:t>
            </a:r>
            <a:r>
              <a:rPr b="0" i="0" lang="en" sz="2900" u="none">
                <a:solidFill>
                  <a:schemeClr val="dk1"/>
                </a:solidFill>
                <a:latin typeface="Calibri"/>
                <a:ea typeface="Calibri"/>
                <a:cs typeface="Calibri"/>
                <a:sym typeface="Calibri"/>
              </a:rPr>
              <a:t>. </a:t>
            </a:r>
            <a:endParaRPr sz="2900"/>
          </a:p>
          <a:p>
            <a:pPr indent="-323850" lvl="0" marL="342900" marR="0" rtl="0" algn="just">
              <a:lnSpc>
                <a:spcPct val="100000"/>
              </a:lnSpc>
              <a:spcBef>
                <a:spcPts val="640"/>
              </a:spcBef>
              <a:spcAft>
                <a:spcPts val="0"/>
              </a:spcAft>
              <a:buClr>
                <a:schemeClr val="dk1"/>
              </a:buClr>
              <a:buSzPts val="2900"/>
              <a:buFont typeface="Arial"/>
              <a:buChar char="•"/>
            </a:pPr>
            <a:r>
              <a:rPr b="0" i="0" lang="en" sz="2900" u="none">
                <a:solidFill>
                  <a:schemeClr val="dk1"/>
                </a:solidFill>
                <a:latin typeface="Calibri"/>
                <a:ea typeface="Calibri"/>
                <a:cs typeface="Calibri"/>
                <a:sym typeface="Calibri"/>
              </a:rPr>
              <a:t>A computer on which a hypervisor is running one or more </a:t>
            </a:r>
            <a:r>
              <a:rPr b="1" i="0" lang="en" sz="2900" u="none">
                <a:solidFill>
                  <a:schemeClr val="dk1"/>
                </a:solidFill>
                <a:latin typeface="Calibri"/>
                <a:ea typeface="Calibri"/>
                <a:cs typeface="Calibri"/>
                <a:sym typeface="Calibri"/>
              </a:rPr>
              <a:t>virtual machines</a:t>
            </a:r>
            <a:r>
              <a:rPr b="0" i="0" lang="en" sz="2900" u="none">
                <a:solidFill>
                  <a:schemeClr val="dk1"/>
                </a:solidFill>
                <a:latin typeface="Calibri"/>
                <a:ea typeface="Calibri"/>
                <a:cs typeface="Calibri"/>
                <a:sym typeface="Calibri"/>
              </a:rPr>
              <a:t> is defined as a Host </a:t>
            </a:r>
            <a:r>
              <a:rPr b="1" i="0" lang="en" sz="2900" u="none">
                <a:solidFill>
                  <a:schemeClr val="dk1"/>
                </a:solidFill>
                <a:latin typeface="Calibri"/>
                <a:ea typeface="Calibri"/>
                <a:cs typeface="Calibri"/>
                <a:sym typeface="Calibri"/>
              </a:rPr>
              <a:t>machine</a:t>
            </a:r>
            <a:r>
              <a:rPr b="0" i="0" lang="en" sz="2900" u="none">
                <a:solidFill>
                  <a:schemeClr val="dk1"/>
                </a:solidFill>
                <a:latin typeface="Calibri"/>
                <a:ea typeface="Calibri"/>
                <a:cs typeface="Calibri"/>
                <a:sym typeface="Calibri"/>
              </a:rPr>
              <a:t>.</a:t>
            </a:r>
            <a:endParaRPr sz="2900"/>
          </a:p>
          <a:p>
            <a:pPr indent="-323850" lvl="0" marL="342900" marR="0" rtl="0" algn="just">
              <a:lnSpc>
                <a:spcPct val="100000"/>
              </a:lnSpc>
              <a:spcBef>
                <a:spcPts val="640"/>
              </a:spcBef>
              <a:spcAft>
                <a:spcPts val="0"/>
              </a:spcAft>
              <a:buClr>
                <a:schemeClr val="dk1"/>
              </a:buClr>
              <a:buSzPts val="2900"/>
              <a:buFont typeface="Arial"/>
              <a:buChar char="•"/>
            </a:pPr>
            <a:r>
              <a:rPr b="0" i="0" lang="en" sz="2900" u="none">
                <a:solidFill>
                  <a:schemeClr val="dk1"/>
                </a:solidFill>
                <a:latin typeface="Calibri"/>
                <a:ea typeface="Calibri"/>
                <a:cs typeface="Calibri"/>
                <a:sym typeface="Calibri"/>
              </a:rPr>
              <a:t>E.g. Oracle Virtual Box</a:t>
            </a:r>
            <a:endParaRPr sz="2900"/>
          </a:p>
          <a:p>
            <a:pPr indent="-139700" lvl="0" marL="342900" marR="0" rtl="0" algn="l">
              <a:spcBef>
                <a:spcPts val="640"/>
              </a:spcBef>
              <a:spcAft>
                <a:spcPts val="0"/>
              </a:spcAft>
              <a:buClr>
                <a:schemeClr val="dk1"/>
              </a:buClr>
              <a:buSzPts val="3200"/>
              <a:buFont typeface="Arial"/>
              <a:buNone/>
            </a:pPr>
            <a:r>
              <a:t/>
            </a:r>
            <a:endParaRPr b="0" i="0" sz="29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 sz="4400" u="none">
                <a:solidFill>
                  <a:schemeClr val="dk1"/>
                </a:solidFill>
                <a:latin typeface="Calibri"/>
                <a:ea typeface="Calibri"/>
                <a:cs typeface="Calibri"/>
                <a:sym typeface="Calibri"/>
              </a:rPr>
              <a:t>Hosted Virtualization</a:t>
            </a:r>
            <a:endParaRPr/>
          </a:p>
        </p:txBody>
      </p:sp>
      <p:sp>
        <p:nvSpPr>
          <p:cNvPr id="172" name="Google Shape;172;p32"/>
          <p:cNvSpPr txBox="1"/>
          <p:nvPr>
            <p:ph idx="1" type="body"/>
          </p:nvPr>
        </p:nvSpPr>
        <p:spPr>
          <a:xfrm>
            <a:off x="965200" y="914400"/>
            <a:ext cx="68325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A virtualization method  where virtualization and partitioning services run on top of an OS</a:t>
            </a:r>
            <a:endParaRPr/>
          </a:p>
          <a:p>
            <a:pPr indent="-342900" lvl="0" marL="342900" marR="0" rtl="0" algn="l">
              <a:lnSpc>
                <a:spcPct val="100000"/>
              </a:lnSpc>
              <a:spcBef>
                <a:spcPts val="640"/>
              </a:spcBef>
              <a:spcAft>
                <a:spcPts val="0"/>
              </a:spcAft>
              <a:buClr>
                <a:schemeClr val="dk1"/>
              </a:buClr>
              <a:buSzPts val="3200"/>
              <a:buFont typeface="Arial"/>
              <a:buChar char="•"/>
            </a:pPr>
            <a:r>
              <a:rPr b="0" i="0" lang="en" sz="3200" u="none">
                <a:solidFill>
                  <a:schemeClr val="dk1"/>
                </a:solidFill>
                <a:latin typeface="Calibri"/>
                <a:ea typeface="Calibri"/>
                <a:cs typeface="Calibri"/>
                <a:sym typeface="Calibri"/>
              </a:rPr>
              <a:t> E.g. VMware Workstation.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descr="C:\Users\Pradeep\Desktop\Capture.JPG" id="178" name="Google Shape;178;p33"/>
          <p:cNvPicPr preferRelativeResize="0"/>
          <p:nvPr>
            <p:ph idx="1" type="body"/>
          </p:nvPr>
        </p:nvPicPr>
        <p:blipFill rotWithShape="1">
          <a:blip r:embed="rId3">
            <a:alphaModFix/>
          </a:blip>
          <a:srcRect b="0" l="0" r="0" t="0"/>
          <a:stretch/>
        </p:blipFill>
        <p:spPr>
          <a:xfrm>
            <a:off x="642937" y="482203"/>
            <a:ext cx="7715100" cy="386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