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12192000"/>
  <p:notesSz cx="6858000" cy="9144000"/>
  <p:embeddedFontLst>
    <p:embeddedFont>
      <p:font typeface="Inter"/>
      <p:regular r:id="rId45"/>
      <p:bold r:id="rId46"/>
    </p:embeddedFont>
    <p:embeddedFont>
      <p:font typeface="Corbel"/>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Inter-bold.fntdata"/><Relationship Id="rId45" Type="http://schemas.openxmlformats.org/officeDocument/2006/relationships/font" Target="fonts/Inter-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Corbel-bold.fntdata"/><Relationship Id="rId47" Type="http://schemas.openxmlformats.org/officeDocument/2006/relationships/font" Target="fonts/Corbel-regular.fntdata"/><Relationship Id="rId49" Type="http://schemas.openxmlformats.org/officeDocument/2006/relationships/font" Target="fonts/Corbel-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Corbel-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10cb99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1110cb99a7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10cb99a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1110cb99a71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10cb99a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110cb99a71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10cb99a7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1110cb99a71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10cb99a7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110cb99a71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10cb99a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1110cb99a71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10cb99a7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1110cb99a71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10cb99a7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1110cb99a71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10cb99a71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10cb99a7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10cb99a71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10cb99a7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10cb99a71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10cb99a7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10cb99a71_0_2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10cb99a7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15" name="Google Shape;15;p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4060136" y="-859736"/>
            <a:ext cx="4038600" cy="987287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75" name="Google Shape;75;p1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81" name="Google Shape;81;p1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
          <p:cNvSpPr/>
          <p:nvPr/>
        </p:nvSpPr>
        <p:spPr>
          <a:xfrm>
            <a:off x="231140" y="243840"/>
            <a:ext cx="11724640"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7200"/>
              <a:buFont typeface="Corbel"/>
              <a:buNone/>
              <a:defRPr b="1" sz="7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26" name="Google Shape;26;p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FFFFFF"/>
                </a:solidFill>
                <a:latin typeface="Corbel"/>
                <a:ea typeface="Corbel"/>
                <a:cs typeface="Corbel"/>
                <a:sym typeface="Corbel"/>
              </a:defRPr>
            </a:lvl1pPr>
            <a:lvl2pPr indent="0" lvl="1" marL="0" marR="0" algn="r">
              <a:spcBef>
                <a:spcPts val="0"/>
              </a:spcBef>
              <a:spcAft>
                <a:spcPts val="0"/>
              </a:spcAft>
              <a:buNone/>
              <a:defRPr sz="1200">
                <a:solidFill>
                  <a:srgbClr val="FFFFFF"/>
                </a:solidFill>
                <a:latin typeface="Corbel"/>
                <a:ea typeface="Corbel"/>
                <a:cs typeface="Corbel"/>
                <a:sym typeface="Corbel"/>
              </a:defRPr>
            </a:lvl2pPr>
            <a:lvl3pPr indent="0" lvl="2" marL="0" marR="0" algn="r">
              <a:spcBef>
                <a:spcPts val="0"/>
              </a:spcBef>
              <a:spcAft>
                <a:spcPts val="0"/>
              </a:spcAft>
              <a:buNone/>
              <a:defRPr sz="1200">
                <a:solidFill>
                  <a:srgbClr val="FFFFFF"/>
                </a:solidFill>
                <a:latin typeface="Corbel"/>
                <a:ea typeface="Corbel"/>
                <a:cs typeface="Corbel"/>
                <a:sym typeface="Corbel"/>
              </a:defRPr>
            </a:lvl3pPr>
            <a:lvl4pPr indent="0" lvl="3" marL="0" marR="0" algn="r">
              <a:spcBef>
                <a:spcPts val="0"/>
              </a:spcBef>
              <a:spcAft>
                <a:spcPts val="0"/>
              </a:spcAft>
              <a:buNone/>
              <a:defRPr sz="1200">
                <a:solidFill>
                  <a:srgbClr val="FFFFFF"/>
                </a:solidFill>
                <a:latin typeface="Corbel"/>
                <a:ea typeface="Corbel"/>
                <a:cs typeface="Corbel"/>
                <a:sym typeface="Corbel"/>
              </a:defRPr>
            </a:lvl4pPr>
            <a:lvl5pPr indent="0" lvl="4" marL="0" marR="0" algn="r">
              <a:spcBef>
                <a:spcPts val="0"/>
              </a:spcBef>
              <a:spcAft>
                <a:spcPts val="0"/>
              </a:spcAft>
              <a:buNone/>
              <a:defRPr sz="1200">
                <a:solidFill>
                  <a:srgbClr val="FFFFFF"/>
                </a:solidFill>
                <a:latin typeface="Corbel"/>
                <a:ea typeface="Corbel"/>
                <a:cs typeface="Corbel"/>
                <a:sym typeface="Corbel"/>
              </a:defRPr>
            </a:lvl5pPr>
            <a:lvl6pPr indent="0" lvl="5" marL="0" marR="0" algn="r">
              <a:spcBef>
                <a:spcPts val="0"/>
              </a:spcBef>
              <a:spcAft>
                <a:spcPts val="0"/>
              </a:spcAft>
              <a:buNone/>
              <a:defRPr sz="1200">
                <a:solidFill>
                  <a:srgbClr val="FFFFFF"/>
                </a:solidFill>
                <a:latin typeface="Corbel"/>
                <a:ea typeface="Corbel"/>
                <a:cs typeface="Corbel"/>
                <a:sym typeface="Corbel"/>
              </a:defRPr>
            </a:lvl6pPr>
            <a:lvl7pPr indent="0" lvl="6" marL="0" marR="0" algn="r">
              <a:spcBef>
                <a:spcPts val="0"/>
              </a:spcBef>
              <a:spcAft>
                <a:spcPts val="0"/>
              </a:spcAft>
              <a:buNone/>
              <a:defRPr sz="1200">
                <a:solidFill>
                  <a:srgbClr val="FFFFFF"/>
                </a:solidFill>
                <a:latin typeface="Corbel"/>
                <a:ea typeface="Corbel"/>
                <a:cs typeface="Corbel"/>
                <a:sym typeface="Corbel"/>
              </a:defRPr>
            </a:lvl7pPr>
            <a:lvl8pPr indent="0" lvl="7" marL="0" marR="0" algn="r">
              <a:spcBef>
                <a:spcPts val="0"/>
              </a:spcBef>
              <a:spcAft>
                <a:spcPts val="0"/>
              </a:spcAft>
              <a:buNone/>
              <a:defRPr sz="1200">
                <a:solidFill>
                  <a:srgbClr val="FFFFFF"/>
                </a:solidFill>
                <a:latin typeface="Corbel"/>
                <a:ea typeface="Corbel"/>
                <a:cs typeface="Corbel"/>
                <a:sym typeface="Corbel"/>
              </a:defRPr>
            </a:lvl8pPr>
            <a:lvl9pPr indent="0" lvl="8" marL="0" marR="0" algn="r">
              <a:spcBef>
                <a:spcPts val="0"/>
              </a:spcBef>
              <a:spcAft>
                <a:spcPts val="0"/>
              </a:spcAft>
              <a:buNone/>
              <a:defRPr sz="1200">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cxnSp>
        <p:nvCxnSpPr>
          <p:cNvPr id="29" name="Google Shape;29;p4"/>
          <p:cNvCxnSpPr/>
          <p:nvPr/>
        </p:nvCxnSpPr>
        <p:spPr>
          <a:xfrm>
            <a:off x="1978660" y="3733800"/>
            <a:ext cx="8229601"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accent1"/>
              </a:buClr>
              <a:buSzPts val="7200"/>
              <a:buFont typeface="Corbel"/>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400"/>
              </a:spcBef>
              <a:spcAft>
                <a:spcPts val="0"/>
              </a:spcAft>
              <a:buSzPts val="1760"/>
              <a:buNone/>
              <a:defRPr sz="2200">
                <a:solidFill>
                  <a:schemeClr val="accent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33" name="Google Shape;33;p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cxnSp>
        <p:nvCxnSpPr>
          <p:cNvPr id="36" name="Google Shape;36;p5"/>
          <p:cNvCxnSpPr/>
          <p:nvPr/>
        </p:nvCxnSpPr>
        <p:spPr>
          <a:xfrm>
            <a:off x="1981200" y="4020408"/>
            <a:ext cx="8229601"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143000" y="2057399"/>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0" name="Google Shape;40;p6"/>
          <p:cNvSpPr txBox="1"/>
          <p:nvPr>
            <p:ph idx="2" type="body"/>
          </p:nvPr>
        </p:nvSpPr>
        <p:spPr>
          <a:xfrm>
            <a:off x="6267612" y="2057400"/>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1" name="Google Shape;41;p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47" name="Google Shape;47;p7"/>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8" name="Google Shape;48;p7"/>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49" name="Google Shape;49;p7"/>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0" name="Google Shape;50;p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61" name="Google Shape;61;p9"/>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2" name="Google Shape;62;p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413248" y="1069847"/>
            <a:ext cx="6099048" cy="4800600"/>
          </a:xfrm>
          <a:prstGeom prst="rect">
            <a:avLst/>
          </a:prstGeom>
          <a:noFill/>
          <a:ln>
            <a:noFill/>
          </a:ln>
        </p:spPr>
      </p:sp>
      <p:sp>
        <p:nvSpPr>
          <p:cNvPr id="68" name="Google Shape;68;p10"/>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9" name="Google Shape;69;p1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orbel"/>
              <a:buNone/>
              <a:defRPr b="0" i="0" sz="4400" u="none" cap="none" strike="noStrik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accent1"/>
                </a:solidFill>
                <a:latin typeface="Corbel"/>
                <a:ea typeface="Corbel"/>
                <a:cs typeface="Corbel"/>
                <a:sym typeface="Corbel"/>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accent1"/>
                </a:solidFill>
                <a:latin typeface="Corbel"/>
                <a:ea typeface="Corbel"/>
                <a:cs typeface="Corbel"/>
                <a:sym typeface="Corbel"/>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accent1"/>
                </a:solidFill>
                <a:latin typeface="Corbel"/>
                <a:ea typeface="Corbel"/>
                <a:cs typeface="Corbel"/>
                <a:sym typeface="Corbel"/>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9pPr>
          </a:lstStyle>
          <a:p/>
        </p:txBody>
      </p:sp>
      <p:sp>
        <p:nvSpPr>
          <p:cNvPr id="9" name="Google Shape;9;p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0" name="Google Shape;10;p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accent1"/>
                </a:solidFill>
                <a:latin typeface="Corbel"/>
                <a:ea typeface="Corbel"/>
                <a:cs typeface="Corbel"/>
                <a:sym typeface="Corbel"/>
              </a:defRPr>
            </a:lvl1pPr>
            <a:lvl2pPr indent="0" lvl="1" marL="0" marR="0" rtl="0" algn="r">
              <a:spcBef>
                <a:spcPts val="0"/>
              </a:spcBef>
              <a:spcAft>
                <a:spcPts val="0"/>
              </a:spcAft>
              <a:buNone/>
              <a:defRPr b="0" i="0" sz="1200" u="none" cap="none" strike="noStrike">
                <a:solidFill>
                  <a:schemeClr val="accent1"/>
                </a:solidFill>
                <a:latin typeface="Corbel"/>
                <a:ea typeface="Corbel"/>
                <a:cs typeface="Corbel"/>
                <a:sym typeface="Corbel"/>
              </a:defRPr>
            </a:lvl2pPr>
            <a:lvl3pPr indent="0" lvl="2" marL="0" marR="0" rtl="0" algn="r">
              <a:spcBef>
                <a:spcPts val="0"/>
              </a:spcBef>
              <a:spcAft>
                <a:spcPts val="0"/>
              </a:spcAft>
              <a:buNone/>
              <a:defRPr b="0" i="0" sz="1200" u="none" cap="none" strike="noStrike">
                <a:solidFill>
                  <a:schemeClr val="accent1"/>
                </a:solidFill>
                <a:latin typeface="Corbel"/>
                <a:ea typeface="Corbel"/>
                <a:cs typeface="Corbel"/>
                <a:sym typeface="Corbel"/>
              </a:defRPr>
            </a:lvl3pPr>
            <a:lvl4pPr indent="0" lvl="3" marL="0" marR="0" rtl="0" algn="r">
              <a:spcBef>
                <a:spcPts val="0"/>
              </a:spcBef>
              <a:spcAft>
                <a:spcPts val="0"/>
              </a:spcAft>
              <a:buNone/>
              <a:defRPr b="0" i="0" sz="1200" u="none" cap="none" strike="noStrike">
                <a:solidFill>
                  <a:schemeClr val="accent1"/>
                </a:solidFill>
                <a:latin typeface="Corbel"/>
                <a:ea typeface="Corbel"/>
                <a:cs typeface="Corbel"/>
                <a:sym typeface="Corbel"/>
              </a:defRPr>
            </a:lvl4pPr>
            <a:lvl5pPr indent="0" lvl="4" marL="0" marR="0" rtl="0" algn="r">
              <a:spcBef>
                <a:spcPts val="0"/>
              </a:spcBef>
              <a:spcAft>
                <a:spcPts val="0"/>
              </a:spcAft>
              <a:buNone/>
              <a:defRPr b="0" i="0" sz="1200" u="none" cap="none" strike="noStrike">
                <a:solidFill>
                  <a:schemeClr val="accent1"/>
                </a:solidFill>
                <a:latin typeface="Corbel"/>
                <a:ea typeface="Corbel"/>
                <a:cs typeface="Corbel"/>
                <a:sym typeface="Corbel"/>
              </a:defRPr>
            </a:lvl5pPr>
            <a:lvl6pPr indent="0" lvl="5" marL="0" marR="0" rtl="0" algn="r">
              <a:spcBef>
                <a:spcPts val="0"/>
              </a:spcBef>
              <a:spcAft>
                <a:spcPts val="0"/>
              </a:spcAft>
              <a:buNone/>
              <a:defRPr b="0" i="0" sz="1200" u="none" cap="none" strike="noStrike">
                <a:solidFill>
                  <a:schemeClr val="accent1"/>
                </a:solidFill>
                <a:latin typeface="Corbel"/>
                <a:ea typeface="Corbel"/>
                <a:cs typeface="Corbel"/>
                <a:sym typeface="Corbel"/>
              </a:defRPr>
            </a:lvl6pPr>
            <a:lvl7pPr indent="0" lvl="6" marL="0" marR="0" rtl="0" algn="r">
              <a:spcBef>
                <a:spcPts val="0"/>
              </a:spcBef>
              <a:spcAft>
                <a:spcPts val="0"/>
              </a:spcAft>
              <a:buNone/>
              <a:defRPr b="0" i="0" sz="1200" u="none" cap="none" strike="noStrike">
                <a:solidFill>
                  <a:schemeClr val="accent1"/>
                </a:solidFill>
                <a:latin typeface="Corbel"/>
                <a:ea typeface="Corbel"/>
                <a:cs typeface="Corbel"/>
                <a:sym typeface="Corbel"/>
              </a:defRPr>
            </a:lvl7pPr>
            <a:lvl8pPr indent="0" lvl="7" marL="0" marR="0" rtl="0" algn="r">
              <a:spcBef>
                <a:spcPts val="0"/>
              </a:spcBef>
              <a:spcAft>
                <a:spcPts val="0"/>
              </a:spcAft>
              <a:buNone/>
              <a:defRPr b="0" i="0" sz="1200" u="none" cap="none" strike="noStrike">
                <a:solidFill>
                  <a:schemeClr val="accent1"/>
                </a:solidFill>
                <a:latin typeface="Corbel"/>
                <a:ea typeface="Corbel"/>
                <a:cs typeface="Corbel"/>
                <a:sym typeface="Corbel"/>
              </a:defRPr>
            </a:lvl8pPr>
            <a:lvl9pPr indent="0" lvl="8" marL="0" marR="0" rtl="0" algn="r">
              <a:spcBef>
                <a:spcPts val="0"/>
              </a:spcBef>
              <a:spcAft>
                <a:spcPts val="0"/>
              </a:spcAft>
              <a:buNone/>
              <a:defRPr b="0"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401833" y="293956"/>
            <a:ext cx="10972800" cy="7414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orbel"/>
              <a:buNone/>
            </a:pPr>
            <a:r>
              <a:rPr lang="en-IN">
                <a:solidFill>
                  <a:srgbClr val="FF0000"/>
                </a:solidFill>
              </a:rPr>
              <a:t>In this chapter we will learn</a:t>
            </a:r>
            <a:endParaRPr>
              <a:solidFill>
                <a:srgbClr val="FF0000"/>
              </a:solidFill>
            </a:endParaRPr>
          </a:p>
        </p:txBody>
      </p:sp>
      <p:sp>
        <p:nvSpPr>
          <p:cNvPr id="89" name="Google Shape;89;p13"/>
          <p:cNvSpPr txBox="1"/>
          <p:nvPr>
            <p:ph idx="1" type="body"/>
          </p:nvPr>
        </p:nvSpPr>
        <p:spPr>
          <a:xfrm>
            <a:off x="1584960" y="1035424"/>
            <a:ext cx="10220960" cy="545950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SzPct val="80000"/>
              <a:buNone/>
            </a:pPr>
            <a:r>
              <a:rPr b="1" lang="en-IN" sz="2400"/>
              <a:t>Exploring the cloud computing stack</a:t>
            </a:r>
            <a:endParaRPr sz="2400"/>
          </a:p>
          <a:p>
            <a:pPr indent="0" lvl="0" marL="0" rtl="0" algn="l">
              <a:lnSpc>
                <a:spcPct val="90000"/>
              </a:lnSpc>
              <a:spcBef>
                <a:spcPts val="1400"/>
              </a:spcBef>
              <a:spcAft>
                <a:spcPts val="0"/>
              </a:spcAft>
              <a:buSzPct val="80000"/>
              <a:buNone/>
            </a:pPr>
            <a:r>
              <a:rPr b="1" lang="en-IN" sz="2400"/>
              <a:t>Connecting to cloud</a:t>
            </a:r>
            <a:endParaRPr/>
          </a:p>
          <a:p>
            <a:pPr indent="0" lvl="0" marL="0" rtl="0" algn="l">
              <a:lnSpc>
                <a:spcPct val="90000"/>
              </a:lnSpc>
              <a:spcBef>
                <a:spcPts val="1400"/>
              </a:spcBef>
              <a:spcAft>
                <a:spcPts val="0"/>
              </a:spcAft>
              <a:buSzPct val="80000"/>
              <a:buNone/>
            </a:pPr>
            <a:r>
              <a:rPr b="1" lang="en-IN" sz="2400"/>
              <a:t>Understanding cloud architecture </a:t>
            </a:r>
            <a:endParaRPr/>
          </a:p>
          <a:p>
            <a:pPr indent="0" lvl="0" marL="0" rtl="0" algn="l">
              <a:lnSpc>
                <a:spcPct val="90000"/>
              </a:lnSpc>
              <a:spcBef>
                <a:spcPts val="1400"/>
              </a:spcBef>
              <a:spcAft>
                <a:spcPts val="0"/>
              </a:spcAft>
              <a:buSzPct val="80000"/>
              <a:buNone/>
            </a:pPr>
            <a:r>
              <a:rPr lang="en-IN" sz="2400"/>
              <a:t>	Workload distribution architecture,</a:t>
            </a:r>
            <a:endParaRPr/>
          </a:p>
          <a:p>
            <a:pPr indent="0" lvl="0" marL="0" rtl="0" algn="l">
              <a:lnSpc>
                <a:spcPct val="90000"/>
              </a:lnSpc>
              <a:spcBef>
                <a:spcPts val="1400"/>
              </a:spcBef>
              <a:spcAft>
                <a:spcPts val="0"/>
              </a:spcAft>
              <a:buSzPct val="80000"/>
              <a:buNone/>
            </a:pPr>
            <a:r>
              <a:rPr lang="en-IN" sz="2400"/>
              <a:t>	Cloud bursting architecture, </a:t>
            </a:r>
            <a:endParaRPr/>
          </a:p>
          <a:p>
            <a:pPr indent="0" lvl="0" marL="0" rtl="0" algn="l">
              <a:lnSpc>
                <a:spcPct val="90000"/>
              </a:lnSpc>
              <a:spcBef>
                <a:spcPts val="1400"/>
              </a:spcBef>
              <a:spcAft>
                <a:spcPts val="0"/>
              </a:spcAft>
              <a:buSzPct val="80000"/>
              <a:buNone/>
            </a:pPr>
            <a:r>
              <a:rPr lang="en-IN" sz="2400"/>
              <a:t>	Disk provisioning architecture, </a:t>
            </a:r>
            <a:endParaRPr/>
          </a:p>
          <a:p>
            <a:pPr indent="0" lvl="0" marL="0" rtl="0" algn="l">
              <a:lnSpc>
                <a:spcPct val="90000"/>
              </a:lnSpc>
              <a:spcBef>
                <a:spcPts val="1400"/>
              </a:spcBef>
              <a:spcAft>
                <a:spcPts val="0"/>
              </a:spcAft>
              <a:buSzPct val="80000"/>
              <a:buNone/>
            </a:pPr>
            <a:r>
              <a:rPr lang="en-IN" sz="2400"/>
              <a:t>	Dynamic failure detection and recovery architecture</a:t>
            </a:r>
            <a:endParaRPr/>
          </a:p>
          <a:p>
            <a:pPr indent="0" lvl="0" marL="0" rtl="0" algn="l">
              <a:lnSpc>
                <a:spcPct val="90000"/>
              </a:lnSpc>
              <a:spcBef>
                <a:spcPts val="1400"/>
              </a:spcBef>
              <a:spcAft>
                <a:spcPts val="0"/>
              </a:spcAft>
              <a:buSzPct val="80000"/>
              <a:buNone/>
            </a:pPr>
            <a:r>
              <a:rPr b="1" lang="en-IN" sz="2400"/>
              <a:t>Capacity planning</a:t>
            </a:r>
            <a:endParaRPr sz="2400"/>
          </a:p>
          <a:p>
            <a:pPr indent="0" lvl="0" marL="0" rtl="0" algn="l">
              <a:lnSpc>
                <a:spcPct val="90000"/>
              </a:lnSpc>
              <a:spcBef>
                <a:spcPts val="1400"/>
              </a:spcBef>
              <a:spcAft>
                <a:spcPts val="0"/>
              </a:spcAft>
              <a:buSzPct val="80000"/>
              <a:buNone/>
            </a:pPr>
            <a:r>
              <a:rPr b="1" lang="en-IN" sz="2400"/>
              <a:t>Cloud mechanisms </a:t>
            </a:r>
            <a:r>
              <a:rPr lang="en-IN" sz="2400"/>
              <a:t>: </a:t>
            </a:r>
            <a:endParaRPr/>
          </a:p>
          <a:p>
            <a:pPr indent="0" lvl="0" marL="0" rtl="0" algn="l">
              <a:lnSpc>
                <a:spcPct val="90000"/>
              </a:lnSpc>
              <a:spcBef>
                <a:spcPts val="1400"/>
              </a:spcBef>
              <a:spcAft>
                <a:spcPts val="0"/>
              </a:spcAft>
              <a:buSzPct val="80000"/>
              <a:buNone/>
            </a:pPr>
            <a:r>
              <a:rPr lang="en-IN" sz="2400"/>
              <a:t>	Automated scaling listerner, </a:t>
            </a:r>
            <a:endParaRPr/>
          </a:p>
          <a:p>
            <a:pPr indent="0" lvl="0" marL="0" rtl="0" algn="l">
              <a:lnSpc>
                <a:spcPct val="90000"/>
              </a:lnSpc>
              <a:spcBef>
                <a:spcPts val="1400"/>
              </a:spcBef>
              <a:spcAft>
                <a:spcPts val="0"/>
              </a:spcAft>
              <a:buSzPct val="80000"/>
              <a:buNone/>
            </a:pPr>
            <a:r>
              <a:rPr lang="en-IN" sz="2400"/>
              <a:t>	Load balancer, </a:t>
            </a:r>
            <a:endParaRPr/>
          </a:p>
          <a:p>
            <a:pPr indent="0" lvl="0" marL="0" rtl="0" algn="l">
              <a:lnSpc>
                <a:spcPct val="90000"/>
              </a:lnSpc>
              <a:spcBef>
                <a:spcPts val="1400"/>
              </a:spcBef>
              <a:spcAft>
                <a:spcPts val="0"/>
              </a:spcAft>
              <a:buSzPct val="80000"/>
              <a:buNone/>
            </a:pPr>
            <a:r>
              <a:rPr lang="en-IN" sz="2400"/>
              <a:t>	Pay-per-use monitor, Audit monitor, SLA monitor, </a:t>
            </a:r>
            <a:endParaRPr/>
          </a:p>
          <a:p>
            <a:pPr indent="0" lvl="0" marL="0" rtl="0" algn="l">
              <a:lnSpc>
                <a:spcPct val="90000"/>
              </a:lnSpc>
              <a:spcBef>
                <a:spcPts val="1400"/>
              </a:spcBef>
              <a:spcAft>
                <a:spcPts val="0"/>
              </a:spcAft>
              <a:buSzPct val="80000"/>
              <a:buNone/>
            </a:pPr>
            <a:r>
              <a:rPr lang="en-IN" sz="2400"/>
              <a:t>	Fail-over Systems, Resource Cluster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IN"/>
              <a:t>Capacity planning</a:t>
            </a:r>
            <a:endParaRPr/>
          </a:p>
        </p:txBody>
      </p:sp>
      <p:sp>
        <p:nvSpPr>
          <p:cNvPr id="162" name="Google Shape;162;p22"/>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760"/>
              <a:buChar char="•"/>
            </a:pPr>
            <a:r>
              <a:rPr b="0" i="0" lang="en-IN">
                <a:solidFill>
                  <a:srgbClr val="000000"/>
                </a:solidFill>
                <a:latin typeface="Inter"/>
                <a:ea typeface="Inter"/>
                <a:cs typeface="Inter"/>
                <a:sym typeface="Inter"/>
              </a:rPr>
              <a:t>For available resources, capacity planning seeks a heavy demand. It determines whether the systems are working properly, used to measure their performance, determine the usage of patterns and predict future demand of cloud-capacity. This also adds an expertise planning for improvement and optimizes performance. The goal of capacity planning is to maintain the workload without improving the efficiency. Tuning of performance and work optimization is not the major target of capacity planners.</a:t>
            </a:r>
            <a:endParaRPr/>
          </a:p>
          <a:p>
            <a:pPr indent="-182880" lvl="0" marL="228600" rtl="0" algn="l">
              <a:lnSpc>
                <a:spcPct val="90000"/>
              </a:lnSpc>
              <a:spcBef>
                <a:spcPts val="1400"/>
              </a:spcBef>
              <a:spcAft>
                <a:spcPts val="0"/>
              </a:spcAft>
              <a:buSzPts val="1760"/>
              <a:buChar char="•"/>
            </a:pPr>
            <a:r>
              <a:rPr b="0" i="0" lang="en-IN">
                <a:solidFill>
                  <a:srgbClr val="000000"/>
                </a:solidFill>
                <a:latin typeface="Inter"/>
                <a:ea typeface="Inter"/>
                <a:cs typeface="Inter"/>
                <a:sym typeface="Inter"/>
              </a:rPr>
              <a:t>It measures the maximum amount of task that it can perform. The capacity planning for cloud technology offers the systems with more enhanced capabilities including some new challenges over a purely physical system.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IN"/>
              <a:t>Steps in Capacity planning</a:t>
            </a:r>
            <a:endParaRPr/>
          </a:p>
        </p:txBody>
      </p:sp>
      <p:sp>
        <p:nvSpPr>
          <p:cNvPr id="168" name="Google Shape;168;p23"/>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760"/>
              <a:buFont typeface="Arial"/>
              <a:buChar char="•"/>
            </a:pPr>
            <a:r>
              <a:rPr b="0" i="0" lang="en-IN">
                <a:solidFill>
                  <a:srgbClr val="000000"/>
                </a:solidFill>
                <a:latin typeface="Inter"/>
                <a:ea typeface="Inter"/>
                <a:cs typeface="Inter"/>
                <a:sym typeface="Inter"/>
              </a:rPr>
              <a:t>Determine the distinctiveness of the present system.</a:t>
            </a:r>
            <a:endParaRPr/>
          </a:p>
          <a:p>
            <a:pPr indent="-182880" lvl="0" marL="228600" rtl="0" algn="l">
              <a:lnSpc>
                <a:spcPct val="90000"/>
              </a:lnSpc>
              <a:spcBef>
                <a:spcPts val="1400"/>
              </a:spcBef>
              <a:spcAft>
                <a:spcPts val="0"/>
              </a:spcAft>
              <a:buSzPts val="1760"/>
              <a:buFont typeface="Arial"/>
              <a:buChar char="•"/>
            </a:pPr>
            <a:r>
              <a:rPr b="0" i="0" lang="en-IN">
                <a:solidFill>
                  <a:srgbClr val="000000"/>
                </a:solidFill>
                <a:latin typeface="Inter"/>
                <a:ea typeface="Inter"/>
                <a:cs typeface="Inter"/>
                <a:sym typeface="Inter"/>
              </a:rPr>
              <a:t>Determine the working load for different resources in the system such as CPU, RAM, network, etc.</a:t>
            </a:r>
            <a:endParaRPr/>
          </a:p>
          <a:p>
            <a:pPr indent="-182880" lvl="0" marL="228600" rtl="0" algn="l">
              <a:lnSpc>
                <a:spcPct val="90000"/>
              </a:lnSpc>
              <a:spcBef>
                <a:spcPts val="1400"/>
              </a:spcBef>
              <a:spcAft>
                <a:spcPts val="0"/>
              </a:spcAft>
              <a:buSzPts val="1760"/>
              <a:buFont typeface="Arial"/>
              <a:buChar char="•"/>
            </a:pPr>
            <a:r>
              <a:rPr b="0" i="0" lang="en-IN">
                <a:solidFill>
                  <a:srgbClr val="000000"/>
                </a:solidFill>
                <a:latin typeface="Inter"/>
                <a:ea typeface="Inter"/>
                <a:cs typeface="Inter"/>
                <a:sym typeface="Inter"/>
              </a:rPr>
              <a:t>Load the system until it gets overloaded; &amp; state what's requiring to uphold acceptable performance.</a:t>
            </a:r>
            <a:endParaRPr/>
          </a:p>
          <a:p>
            <a:pPr indent="-182880" lvl="0" marL="228600" rtl="0" algn="l">
              <a:lnSpc>
                <a:spcPct val="90000"/>
              </a:lnSpc>
              <a:spcBef>
                <a:spcPts val="1400"/>
              </a:spcBef>
              <a:spcAft>
                <a:spcPts val="0"/>
              </a:spcAft>
              <a:buSzPts val="1760"/>
              <a:buFont typeface="Arial"/>
              <a:buChar char="•"/>
            </a:pPr>
            <a:r>
              <a:rPr b="0" i="0" lang="en-IN">
                <a:solidFill>
                  <a:srgbClr val="000000"/>
                </a:solidFill>
                <a:latin typeface="Inter"/>
                <a:ea typeface="Inter"/>
                <a:cs typeface="Inter"/>
                <a:sym typeface="Inter"/>
              </a:rPr>
              <a:t>Predict the future based on older statistical reports &amp; other factors.</a:t>
            </a:r>
            <a:endParaRPr/>
          </a:p>
          <a:p>
            <a:pPr indent="-182880" lvl="0" marL="228600" rtl="0" algn="l">
              <a:lnSpc>
                <a:spcPct val="90000"/>
              </a:lnSpc>
              <a:spcBef>
                <a:spcPts val="1400"/>
              </a:spcBef>
              <a:spcAft>
                <a:spcPts val="0"/>
              </a:spcAft>
              <a:buSzPts val="1760"/>
              <a:buFont typeface="Arial"/>
              <a:buChar char="•"/>
            </a:pPr>
            <a:r>
              <a:rPr b="0" i="0" lang="en-IN">
                <a:solidFill>
                  <a:srgbClr val="000000"/>
                </a:solidFill>
                <a:latin typeface="Inter"/>
                <a:ea typeface="Inter"/>
                <a:cs typeface="Inter"/>
                <a:sym typeface="Inter"/>
              </a:rPr>
              <a:t>Deploy resources to meet the predictions &amp; calculations.</a:t>
            </a:r>
            <a:endParaRPr/>
          </a:p>
          <a:p>
            <a:pPr indent="-182880" lvl="0" marL="228600" rtl="0" algn="l">
              <a:lnSpc>
                <a:spcPct val="90000"/>
              </a:lnSpc>
              <a:spcBef>
                <a:spcPts val="1400"/>
              </a:spcBef>
              <a:spcAft>
                <a:spcPts val="0"/>
              </a:spcAft>
              <a:buSzPts val="1760"/>
              <a:buFont typeface="Arial"/>
              <a:buChar char="•"/>
            </a:pPr>
            <a:r>
              <a:rPr b="0" i="0" lang="en-IN">
                <a:solidFill>
                  <a:srgbClr val="000000"/>
                </a:solidFill>
                <a:latin typeface="Inter"/>
                <a:ea typeface="Inter"/>
                <a:cs typeface="Inter"/>
                <a:sym typeface="Inter"/>
              </a:rPr>
              <a:t>Repeat step (i) through (v) as a loop.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Burst In" id="173" name="Google Shape;173;p24"/>
          <p:cNvPicPr preferRelativeResize="0"/>
          <p:nvPr/>
        </p:nvPicPr>
        <p:blipFill rotWithShape="1">
          <a:blip r:embed="rId3">
            <a:alphaModFix/>
          </a:blip>
          <a:srcRect b="0" l="0" r="0" t="0"/>
          <a:stretch/>
        </p:blipFill>
        <p:spPr>
          <a:xfrm>
            <a:off x="1644651" y="-23910925"/>
            <a:ext cx="8772525" cy="2314575"/>
          </a:xfrm>
          <a:prstGeom prst="rect">
            <a:avLst/>
          </a:prstGeom>
          <a:noFill/>
          <a:ln>
            <a:noFill/>
          </a:ln>
        </p:spPr>
      </p:pic>
      <p:pic>
        <p:nvPicPr>
          <p:cNvPr descr="Burst In" id="174" name="Google Shape;174;p24"/>
          <p:cNvPicPr preferRelativeResize="0"/>
          <p:nvPr/>
        </p:nvPicPr>
        <p:blipFill rotWithShape="1">
          <a:blip r:embed="rId4">
            <a:alphaModFix/>
          </a:blip>
          <a:srcRect b="0" l="0" r="0" t="0"/>
          <a:stretch/>
        </p:blipFill>
        <p:spPr>
          <a:xfrm>
            <a:off x="1644651" y="18197513"/>
            <a:ext cx="3971925" cy="6496050"/>
          </a:xfrm>
          <a:prstGeom prst="rect">
            <a:avLst/>
          </a:prstGeom>
          <a:noFill/>
          <a:ln>
            <a:noFill/>
          </a:ln>
        </p:spPr>
      </p:pic>
      <p:sp>
        <p:nvSpPr>
          <p:cNvPr id="175" name="Google Shape;175;p24"/>
          <p:cNvSpPr/>
          <p:nvPr/>
        </p:nvSpPr>
        <p:spPr>
          <a:xfrm>
            <a:off x="1868262" y="663966"/>
            <a:ext cx="8548914" cy="550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4000" u="none" cap="none" strike="noStrike">
                <a:solidFill>
                  <a:srgbClr val="FF0000"/>
                </a:solidFill>
                <a:latin typeface="Corbel"/>
                <a:ea typeface="Corbel"/>
                <a:cs typeface="Corbel"/>
                <a:sym typeface="Corbel"/>
              </a:rPr>
              <a:t>Cloud bursting architecture</a:t>
            </a:r>
            <a:endParaRPr/>
          </a:p>
          <a:p>
            <a:pPr indent="0" lvl="0" marL="0" marR="0" rtl="0" algn="just">
              <a:spcBef>
                <a:spcPts val="0"/>
              </a:spcBef>
              <a:spcAft>
                <a:spcPts val="0"/>
              </a:spcAft>
              <a:buNone/>
            </a:pPr>
            <a:r>
              <a:rPr b="0" i="0" lang="en-IN" sz="2400" u="none" cap="none" strike="noStrike">
                <a:solidFill>
                  <a:srgbClr val="000000"/>
                </a:solidFill>
                <a:latin typeface="Corbel"/>
                <a:ea typeface="Corbel"/>
                <a:cs typeface="Corbel"/>
                <a:sym typeface="Corbel"/>
              </a:rPr>
              <a:t>The </a:t>
            </a:r>
            <a:r>
              <a:rPr b="0" i="1" lang="en-IN" sz="2400" u="none" cap="none" strike="noStrike">
                <a:solidFill>
                  <a:srgbClr val="C00000"/>
                </a:solidFill>
                <a:latin typeface="Corbel"/>
                <a:ea typeface="Corbel"/>
                <a:cs typeface="Corbel"/>
                <a:sym typeface="Corbel"/>
              </a:rPr>
              <a:t>cloud bursting architecture</a:t>
            </a:r>
            <a:r>
              <a:rPr b="0" i="0" lang="en-IN" sz="2400" u="none" cap="none" strike="noStrike">
                <a:solidFill>
                  <a:srgbClr val="C00000"/>
                </a:solidFill>
                <a:latin typeface="Corbel"/>
                <a:ea typeface="Corbel"/>
                <a:cs typeface="Corbel"/>
                <a:sym typeface="Corbel"/>
              </a:rPr>
              <a:t> </a:t>
            </a:r>
            <a:r>
              <a:rPr b="0" i="0" lang="en-IN" sz="2400" u="none" cap="none" strike="noStrike">
                <a:solidFill>
                  <a:srgbClr val="1F497D"/>
                </a:solidFill>
                <a:latin typeface="Corbel"/>
                <a:ea typeface="Corbel"/>
                <a:cs typeface="Corbel"/>
                <a:sym typeface="Corbel"/>
              </a:rPr>
              <a:t>establishes</a:t>
            </a:r>
            <a:r>
              <a:rPr b="0" i="0" lang="en-IN" sz="2400" u="none" cap="none" strike="noStrike">
                <a:solidFill>
                  <a:srgbClr val="C00000"/>
                </a:solidFill>
                <a:latin typeface="Corbel"/>
                <a:ea typeface="Corbel"/>
                <a:cs typeface="Corbel"/>
                <a:sym typeface="Corbel"/>
              </a:rPr>
              <a:t> </a:t>
            </a:r>
            <a:r>
              <a:rPr b="0" i="0" lang="en-IN" sz="2400" u="none" cap="none" strike="noStrike">
                <a:solidFill>
                  <a:srgbClr val="1F497D"/>
                </a:solidFill>
                <a:latin typeface="Corbel"/>
                <a:ea typeface="Corbel"/>
                <a:cs typeface="Corbel"/>
                <a:sym typeface="Corbel"/>
              </a:rPr>
              <a:t>a form of dynamic scaling that scales or </a:t>
            </a:r>
            <a:r>
              <a:rPr b="0" i="0" lang="en-IN" sz="2400" u="none" cap="none" strike="noStrike">
                <a:solidFill>
                  <a:srgbClr val="FF0000"/>
                </a:solidFill>
                <a:latin typeface="Corbel"/>
                <a:ea typeface="Corbel"/>
                <a:cs typeface="Corbel"/>
                <a:sym typeface="Corbel"/>
              </a:rPr>
              <a:t>“bursts out” </a:t>
            </a:r>
            <a:r>
              <a:rPr b="0" i="0" lang="en-IN" sz="2400" u="none" cap="none" strike="noStrike">
                <a:solidFill>
                  <a:srgbClr val="1F497D"/>
                </a:solidFill>
                <a:latin typeface="Corbel"/>
                <a:ea typeface="Corbel"/>
                <a:cs typeface="Corbel"/>
                <a:sym typeface="Corbel"/>
              </a:rPr>
              <a:t>on-premise IT resources into a cloud whenever predefined capacity thresholds have been reached.</a:t>
            </a:r>
            <a:r>
              <a:rPr b="0" i="0" lang="en-IN" sz="2400" u="none" cap="none" strike="noStrike">
                <a:solidFill>
                  <a:srgbClr val="000000"/>
                </a:solidFill>
                <a:latin typeface="Corbel"/>
                <a:ea typeface="Corbel"/>
                <a:cs typeface="Corbel"/>
                <a:sym typeface="Corbel"/>
              </a:rPr>
              <a:t> The corresponding cloud-based IT resources are redundantly pre-deployed but remain inactive until cloud bursting occurs. After they are no longer required, the cloud-based IT resources are released and the architecture </a:t>
            </a:r>
            <a:r>
              <a:rPr b="0" i="0" lang="en-IN" sz="2400" u="none" cap="none" strike="noStrike">
                <a:solidFill>
                  <a:srgbClr val="FF0000"/>
                </a:solidFill>
                <a:latin typeface="Corbel"/>
                <a:ea typeface="Corbel"/>
                <a:cs typeface="Corbel"/>
                <a:sym typeface="Corbel"/>
              </a:rPr>
              <a:t>“bursts in”</a:t>
            </a:r>
            <a:r>
              <a:rPr b="0" i="0" lang="en-IN" sz="2400" u="none" cap="none" strike="noStrike">
                <a:solidFill>
                  <a:srgbClr val="000000"/>
                </a:solidFill>
                <a:latin typeface="Corbel"/>
                <a:ea typeface="Corbel"/>
                <a:cs typeface="Corbel"/>
                <a:sym typeface="Corbel"/>
              </a:rPr>
              <a:t> back to the on-premise environment. </a:t>
            </a:r>
            <a:endParaRPr/>
          </a:p>
          <a:p>
            <a:pPr indent="0" lvl="0" marL="0" marR="0" rtl="0" algn="just">
              <a:spcBef>
                <a:spcPts val="0"/>
              </a:spcBef>
              <a:spcAft>
                <a:spcPts val="0"/>
              </a:spcAft>
              <a:buNone/>
            </a:pPr>
            <a:r>
              <a:rPr b="0" i="0" lang="en-IN" sz="2400" u="none" cap="none" strike="noStrike">
                <a:solidFill>
                  <a:srgbClr val="0070C0"/>
                </a:solidFill>
                <a:latin typeface="Corbel"/>
                <a:ea typeface="Corbel"/>
                <a:cs typeface="Corbel"/>
                <a:sym typeface="Corbel"/>
              </a:rPr>
              <a:t>Cloud bursting is a flexible scaling architecture that provides cloud consumers with the option of using cloud-based IT resources only to meet higher usage demands.</a:t>
            </a:r>
            <a:r>
              <a:rPr b="0" i="0" lang="en-IN" sz="2400" u="none" cap="none" strike="noStrike">
                <a:solidFill>
                  <a:srgbClr val="000000"/>
                </a:solidFill>
                <a:latin typeface="Corbel"/>
                <a:ea typeface="Corbel"/>
                <a:cs typeface="Corbel"/>
                <a:sym typeface="Corbel"/>
              </a:rPr>
              <a:t> The foundation of this architectural model is based on the automated scaling listener</a:t>
            </a:r>
            <a:r>
              <a:rPr b="0" i="1" lang="en-IN" sz="2400" u="none" cap="none" strike="noStrike">
                <a:solidFill>
                  <a:srgbClr val="000000"/>
                </a:solidFill>
                <a:latin typeface="Corbel"/>
                <a:ea typeface="Corbel"/>
                <a:cs typeface="Corbel"/>
                <a:sym typeface="Corbel"/>
              </a:rPr>
              <a:t> </a:t>
            </a:r>
            <a:r>
              <a:rPr b="0" i="0" lang="en-IN" sz="2400" u="none" cap="none" strike="noStrike">
                <a:solidFill>
                  <a:srgbClr val="000000"/>
                </a:solidFill>
                <a:latin typeface="Corbel"/>
                <a:ea typeface="Corbel"/>
                <a:cs typeface="Corbel"/>
                <a:sym typeface="Corbel"/>
              </a:rPr>
              <a:t>and resource replication mechanisms.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http://www.informit.com/content/images/chap11_9780133387520/elementLinks/th11fig12.jpg" id="180" name="Google Shape;180;p25"/>
          <p:cNvPicPr preferRelativeResize="0"/>
          <p:nvPr/>
        </p:nvPicPr>
        <p:blipFill rotWithShape="1">
          <a:blip r:embed="rId3">
            <a:alphaModFix/>
          </a:blip>
          <a:srcRect b="0" l="0" r="0" t="0"/>
          <a:stretch/>
        </p:blipFill>
        <p:spPr>
          <a:xfrm>
            <a:off x="2319240" y="368710"/>
            <a:ext cx="7539453" cy="3826274"/>
          </a:xfrm>
          <a:prstGeom prst="rect">
            <a:avLst/>
          </a:prstGeom>
          <a:noFill/>
          <a:ln>
            <a:noFill/>
          </a:ln>
        </p:spPr>
      </p:pic>
      <p:sp>
        <p:nvSpPr>
          <p:cNvPr id="181" name="Google Shape;181;p25"/>
          <p:cNvSpPr/>
          <p:nvPr/>
        </p:nvSpPr>
        <p:spPr>
          <a:xfrm>
            <a:off x="1847558" y="3736875"/>
            <a:ext cx="8482818" cy="286232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IN" sz="2000" u="none" cap="none" strike="noStrike">
                <a:solidFill>
                  <a:srgbClr val="000000"/>
                </a:solidFill>
                <a:latin typeface="Corbel"/>
                <a:ea typeface="Corbel"/>
                <a:cs typeface="Corbel"/>
                <a:sym typeface="Corbel"/>
              </a:rPr>
              <a:t>The automated scaling listener determines when to redirect requests to cloud-based IT resources, and resource replication is used to maintain synchronicity between on-premise and cloud-based IT resources in relation to state information</a:t>
            </a:r>
            <a:endParaRPr/>
          </a:p>
          <a:p>
            <a:pPr indent="0" lvl="0" marL="0" marR="0" rtl="0" algn="just">
              <a:spcBef>
                <a:spcPts val="0"/>
              </a:spcBef>
              <a:spcAft>
                <a:spcPts val="0"/>
              </a:spcAft>
              <a:buNone/>
            </a:pPr>
            <a:r>
              <a:rPr b="0" i="0" lang="en-IN" sz="2000" u="none" cap="none" strike="noStrike">
                <a:solidFill>
                  <a:srgbClr val="000000"/>
                </a:solidFill>
                <a:latin typeface="Corbel"/>
                <a:ea typeface="Corbel"/>
                <a:cs typeface="Corbel"/>
                <a:sym typeface="Corbel"/>
              </a:rPr>
              <a:t>An automated scaling listener monitors the usage of on-premise Service A, and redirects Service Consumer C’s request to Service A’s redundant implementation in the cloud (Cloud Service A) once Service A’s usage threshold has been exceeded (1). A resource replication system is used to keep state management databases synchronized (2).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p:nvPr/>
        </p:nvSpPr>
        <p:spPr>
          <a:xfrm>
            <a:off x="2460813" y="649051"/>
            <a:ext cx="7368988"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IN" sz="3200" u="none" cap="none" strike="noStrike">
                <a:solidFill>
                  <a:srgbClr val="FF0000"/>
                </a:solidFill>
                <a:latin typeface="Corbel"/>
                <a:ea typeface="Corbel"/>
                <a:cs typeface="Corbel"/>
                <a:sym typeface="Corbel"/>
              </a:rPr>
              <a:t>Elastic Disk Provisioning Architecture</a:t>
            </a:r>
            <a:endParaRPr/>
          </a:p>
        </p:txBody>
      </p:sp>
      <p:sp>
        <p:nvSpPr>
          <p:cNvPr id="187" name="Google Shape;187;p26"/>
          <p:cNvSpPr/>
          <p:nvPr/>
        </p:nvSpPr>
        <p:spPr>
          <a:xfrm>
            <a:off x="1264024" y="1502767"/>
            <a:ext cx="9372600" cy="34163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IN" sz="2400" u="none" cap="none" strike="noStrike">
                <a:solidFill>
                  <a:srgbClr val="000000"/>
                </a:solidFill>
                <a:latin typeface="Corbel"/>
                <a:ea typeface="Corbel"/>
                <a:cs typeface="Corbel"/>
                <a:sym typeface="Corbel"/>
              </a:rPr>
              <a:t>Cloud consumers are commonly charged for cloud-based storage space based on fixed-disk storage allocation, meaning the charges are predetermined by disk capacity and not aligned with actual data storage consumption. Figure demonstrates this by illustrating a scenario in which a cloud consumer provisions a virtual server with the Windows Server operating system and three 150 GB hard drives. The cloud consumer is billed for using 450 GB of storage space after installing the operating system, even though the operating system only requires 15 GB of storage space.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7"/>
          <p:cNvPicPr preferRelativeResize="0"/>
          <p:nvPr/>
        </p:nvPicPr>
        <p:blipFill rotWithShape="1">
          <a:blip r:embed="rId3">
            <a:alphaModFix/>
          </a:blip>
          <a:srcRect b="0" l="0" r="0" t="0"/>
          <a:stretch/>
        </p:blipFill>
        <p:spPr>
          <a:xfrm>
            <a:off x="1909482" y="1430785"/>
            <a:ext cx="8767482" cy="4715522"/>
          </a:xfrm>
          <a:prstGeom prst="rect">
            <a:avLst/>
          </a:prstGeom>
          <a:noFill/>
          <a:ln>
            <a:noFill/>
          </a:ln>
        </p:spPr>
      </p:pic>
      <p:sp>
        <p:nvSpPr>
          <p:cNvPr id="193" name="Google Shape;193;p27"/>
          <p:cNvSpPr/>
          <p:nvPr/>
        </p:nvSpPr>
        <p:spPr>
          <a:xfrm>
            <a:off x="2460813" y="649051"/>
            <a:ext cx="7368988"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IN" sz="3200" u="none" cap="none" strike="noStrike">
                <a:solidFill>
                  <a:srgbClr val="FF0000"/>
                </a:solidFill>
                <a:latin typeface="Corbel"/>
                <a:ea typeface="Corbel"/>
                <a:cs typeface="Corbel"/>
                <a:sym typeface="Corbel"/>
              </a:rPr>
              <a:t>Elastic Disk Provisioning Architecture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p:nvPr/>
        </p:nvSpPr>
        <p:spPr>
          <a:xfrm>
            <a:off x="1116106" y="991779"/>
            <a:ext cx="9843247" cy="415498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IN" sz="2400" u="none" cap="none" strike="noStrike">
                <a:solidFill>
                  <a:srgbClr val="000000"/>
                </a:solidFill>
                <a:latin typeface="Corbel"/>
                <a:ea typeface="Corbel"/>
                <a:cs typeface="Corbel"/>
                <a:sym typeface="Corbel"/>
              </a:rPr>
              <a:t>The elastic disk provisioning architecture establishes a dynamic storage provisioning system that ensures that the cloud consumer is granularly billed for the exact amount of storage that it actually uses. This system uses thin-provisioning technology for the dynamic allocation of storage space, and is further supported by runtime usage monitoring to collect accurate usage data for billing purposes. </a:t>
            </a:r>
            <a:endParaRPr/>
          </a:p>
          <a:p>
            <a:pPr indent="0" lvl="0" marL="0" marR="0" rtl="0" algn="just">
              <a:spcBef>
                <a:spcPts val="0"/>
              </a:spcBef>
              <a:spcAft>
                <a:spcPts val="0"/>
              </a:spcAft>
              <a:buNone/>
            </a:pPr>
            <a:r>
              <a:t/>
            </a:r>
            <a:endParaRPr b="0" i="0" sz="2400" u="none" cap="none" strike="noStrike">
              <a:solidFill>
                <a:srgbClr val="000000"/>
              </a:solidFill>
              <a:latin typeface="Corbel"/>
              <a:ea typeface="Corbel"/>
              <a:cs typeface="Corbel"/>
              <a:sym typeface="Corbel"/>
            </a:endParaRPr>
          </a:p>
          <a:p>
            <a:pPr indent="0" lvl="0" marL="0" marR="0" rtl="0" algn="just">
              <a:spcBef>
                <a:spcPts val="0"/>
              </a:spcBef>
              <a:spcAft>
                <a:spcPts val="0"/>
              </a:spcAft>
              <a:buNone/>
            </a:pPr>
            <a:r>
              <a:rPr b="0" i="0" lang="en-IN" sz="2400" u="none" cap="none" strike="noStrike">
                <a:solidFill>
                  <a:srgbClr val="000000"/>
                </a:solidFill>
                <a:latin typeface="Corbel"/>
                <a:ea typeface="Corbel"/>
                <a:cs typeface="Corbel"/>
                <a:sym typeface="Corbel"/>
              </a:rPr>
              <a:t>Thin-provisioning software is installed on virtual servers that process dynamic storage allocation via the hypervisor, while the pay-per-use monitor tracks and reports granular billing-related disk usage data. </a:t>
            </a:r>
            <a:endParaRPr/>
          </a:p>
          <a:p>
            <a:pPr indent="0" lvl="0" marL="0" marR="0" rtl="0" algn="just">
              <a:spcBef>
                <a:spcPts val="0"/>
              </a:spcBef>
              <a:spcAft>
                <a:spcPts val="0"/>
              </a:spcAft>
              <a:buNone/>
            </a:pPr>
            <a:r>
              <a:t/>
            </a:r>
            <a:endParaRPr b="0" i="0" sz="2400" u="none" cap="none" strike="noStrike">
              <a:solidFill>
                <a:srgbClr val="000000"/>
              </a:solidFill>
              <a:latin typeface="Corbel"/>
              <a:ea typeface="Corbel"/>
              <a:cs typeface="Corbel"/>
              <a:sym typeface="Corbel"/>
            </a:endParaRPr>
          </a:p>
        </p:txBody>
      </p:sp>
      <p:sp>
        <p:nvSpPr>
          <p:cNvPr id="199" name="Google Shape;199;p28"/>
          <p:cNvSpPr/>
          <p:nvPr/>
        </p:nvSpPr>
        <p:spPr>
          <a:xfrm>
            <a:off x="2460813" y="299427"/>
            <a:ext cx="7368988"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IN" sz="3200" u="none" cap="none" strike="noStrike">
                <a:solidFill>
                  <a:srgbClr val="FF0000"/>
                </a:solidFill>
                <a:latin typeface="Corbel"/>
                <a:ea typeface="Corbel"/>
                <a:cs typeface="Corbel"/>
                <a:sym typeface="Corbel"/>
              </a:rPr>
              <a:t>Elastic Disk Provisioning Architecture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9"/>
          <p:cNvPicPr preferRelativeResize="0"/>
          <p:nvPr/>
        </p:nvPicPr>
        <p:blipFill rotWithShape="1">
          <a:blip r:embed="rId3">
            <a:alphaModFix/>
          </a:blip>
          <a:srcRect b="0" l="0" r="0" t="0"/>
          <a:stretch/>
        </p:blipFill>
        <p:spPr>
          <a:xfrm>
            <a:off x="0" y="763178"/>
            <a:ext cx="5392271" cy="3828620"/>
          </a:xfrm>
          <a:prstGeom prst="rect">
            <a:avLst/>
          </a:prstGeom>
          <a:noFill/>
          <a:ln>
            <a:noFill/>
          </a:ln>
        </p:spPr>
      </p:pic>
      <p:sp>
        <p:nvSpPr>
          <p:cNvPr id="205" name="Google Shape;205;p29"/>
          <p:cNvSpPr/>
          <p:nvPr/>
        </p:nvSpPr>
        <p:spPr>
          <a:xfrm>
            <a:off x="3240740" y="164957"/>
            <a:ext cx="8364071"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IN" sz="3200" u="none" cap="none" strike="noStrike">
                <a:solidFill>
                  <a:srgbClr val="FF0000"/>
                </a:solidFill>
                <a:latin typeface="Corbel"/>
                <a:ea typeface="Corbel"/>
                <a:cs typeface="Corbel"/>
                <a:sym typeface="Corbel"/>
              </a:rPr>
              <a:t>Elastic Disk Provisioning Architecture</a:t>
            </a:r>
            <a:endParaRPr/>
          </a:p>
        </p:txBody>
      </p:sp>
      <p:sp>
        <p:nvSpPr>
          <p:cNvPr id="206" name="Google Shape;206;p29"/>
          <p:cNvSpPr/>
          <p:nvPr/>
        </p:nvSpPr>
        <p:spPr>
          <a:xfrm>
            <a:off x="5392271" y="763178"/>
            <a:ext cx="6391109" cy="40934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2000" u="none" cap="none" strike="noStrike">
                <a:solidFill>
                  <a:srgbClr val="000000"/>
                </a:solidFill>
                <a:latin typeface="Corbel"/>
                <a:ea typeface="Corbel"/>
                <a:cs typeface="Corbel"/>
                <a:sym typeface="Corbel"/>
              </a:rPr>
              <a:t>A request is received from a cloud consumer, and the provisioning of a new virtual server instance begins </a:t>
            </a:r>
            <a:endParaRPr/>
          </a:p>
          <a:p>
            <a:pPr indent="-342900" lvl="0" marL="342900" marR="0" rtl="0" algn="l">
              <a:spcBef>
                <a:spcPts val="0"/>
              </a:spcBef>
              <a:spcAft>
                <a:spcPts val="0"/>
              </a:spcAft>
              <a:buClr>
                <a:srgbClr val="000000"/>
              </a:buClr>
              <a:buSzPts val="2000"/>
              <a:buFont typeface="Corbel"/>
              <a:buAutoNum type="arabicParenBoth"/>
            </a:pPr>
            <a:r>
              <a:rPr lang="en-IN" sz="2000">
                <a:solidFill>
                  <a:srgbClr val="000000"/>
                </a:solidFill>
                <a:latin typeface="Corbel"/>
                <a:ea typeface="Corbel"/>
                <a:cs typeface="Corbel"/>
                <a:sym typeface="Corbel"/>
              </a:rPr>
              <a:t>As part of the provisioning process, the hard disks are chosen as dynamic or thin-provisioned disks. </a:t>
            </a:r>
            <a:endParaRPr/>
          </a:p>
          <a:p>
            <a:pPr indent="-342900" lvl="0" marL="342900" marR="0" rtl="0" algn="l">
              <a:spcBef>
                <a:spcPts val="0"/>
              </a:spcBef>
              <a:spcAft>
                <a:spcPts val="0"/>
              </a:spcAft>
              <a:buClr>
                <a:srgbClr val="000000"/>
              </a:buClr>
              <a:buSzPts val="2000"/>
              <a:buFont typeface="Corbel"/>
              <a:buAutoNum type="arabicParenBoth"/>
            </a:pPr>
            <a:r>
              <a:rPr lang="en-IN" sz="2000">
                <a:solidFill>
                  <a:srgbClr val="000000"/>
                </a:solidFill>
                <a:latin typeface="Corbel"/>
                <a:ea typeface="Corbel"/>
                <a:cs typeface="Corbel"/>
                <a:sym typeface="Corbel"/>
              </a:rPr>
              <a:t>The hypervisor calls a dynamic disk allocation component to create thin disks for the virtual server.</a:t>
            </a:r>
            <a:endParaRPr/>
          </a:p>
          <a:p>
            <a:pPr indent="0" lvl="0" marL="0" marR="0" rtl="0" algn="l">
              <a:spcBef>
                <a:spcPts val="0"/>
              </a:spcBef>
              <a:spcAft>
                <a:spcPts val="0"/>
              </a:spcAft>
              <a:buNone/>
            </a:pPr>
            <a:r>
              <a:rPr lang="en-IN" sz="2000">
                <a:solidFill>
                  <a:srgbClr val="000000"/>
                </a:solidFill>
                <a:latin typeface="Corbel"/>
                <a:ea typeface="Corbel"/>
                <a:cs typeface="Corbel"/>
                <a:sym typeface="Corbel"/>
              </a:rPr>
              <a:t>(3) Virtual server disks are created via the thin-provisioning program and saved in a folder of near-zero size. </a:t>
            </a:r>
            <a:endParaRPr/>
          </a:p>
          <a:p>
            <a:pPr indent="0" lvl="0" marL="0" marR="0" rtl="0" algn="l">
              <a:spcBef>
                <a:spcPts val="0"/>
              </a:spcBef>
              <a:spcAft>
                <a:spcPts val="0"/>
              </a:spcAft>
              <a:buNone/>
            </a:pPr>
            <a:r>
              <a:rPr lang="en-IN" sz="2000">
                <a:solidFill>
                  <a:srgbClr val="000000"/>
                </a:solidFill>
                <a:latin typeface="Corbel"/>
                <a:ea typeface="Corbel"/>
                <a:cs typeface="Corbel"/>
                <a:sym typeface="Corbel"/>
              </a:rPr>
              <a:t>(4)The size of this folder and its files grow as operating applications are installed and additional files are copied onto the virtual server. </a:t>
            </a:r>
            <a:endParaRPr/>
          </a:p>
          <a:p>
            <a:pPr indent="0" lvl="0" marL="0" marR="0" rtl="0" algn="l">
              <a:spcBef>
                <a:spcPts val="0"/>
              </a:spcBef>
              <a:spcAft>
                <a:spcPts val="0"/>
              </a:spcAft>
              <a:buNone/>
            </a:pPr>
            <a:r>
              <a:rPr lang="en-IN" sz="2000">
                <a:solidFill>
                  <a:srgbClr val="000000"/>
                </a:solidFill>
                <a:latin typeface="Corbel"/>
                <a:ea typeface="Corbel"/>
                <a:cs typeface="Corbel"/>
                <a:sym typeface="Corbel"/>
              </a:rPr>
              <a:t>(5) The pay-per-use monitor tracks the actual dynamically allocated storage for billing purposes.</a:t>
            </a:r>
            <a:endParaRPr/>
          </a:p>
        </p:txBody>
      </p:sp>
      <p:sp>
        <p:nvSpPr>
          <p:cNvPr id="207" name="Google Shape;207;p29"/>
          <p:cNvSpPr/>
          <p:nvPr/>
        </p:nvSpPr>
        <p:spPr>
          <a:xfrm>
            <a:off x="578224" y="4870052"/>
            <a:ext cx="11026587"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000000"/>
                </a:solidFill>
                <a:latin typeface="Corbel"/>
                <a:ea typeface="Corbel"/>
                <a:cs typeface="Corbel"/>
                <a:sym typeface="Corbel"/>
              </a:rPr>
              <a:t>The following mechanisms can be included in this architecture in addition to the cloud storage device, virtual server, hypervisor, and pay-per-use monitor:</a:t>
            </a:r>
            <a:endParaRPr/>
          </a:p>
          <a:p>
            <a:pPr indent="0" lvl="0" marL="0" marR="0" rtl="0" algn="l">
              <a:spcBef>
                <a:spcPts val="0"/>
              </a:spcBef>
              <a:spcAft>
                <a:spcPts val="0"/>
              </a:spcAft>
              <a:buNone/>
            </a:pPr>
            <a:r>
              <a:rPr lang="en-IN" sz="1800">
                <a:solidFill>
                  <a:srgbClr val="FF0000"/>
                </a:solidFill>
                <a:latin typeface="Corbel"/>
                <a:ea typeface="Corbel"/>
                <a:cs typeface="Corbel"/>
                <a:sym typeface="Corbel"/>
              </a:rPr>
              <a:t>Cloud Usage Monitor </a:t>
            </a:r>
            <a:r>
              <a:rPr lang="en-IN" sz="1800">
                <a:solidFill>
                  <a:srgbClr val="000000"/>
                </a:solidFill>
                <a:latin typeface="Corbel"/>
                <a:ea typeface="Corbel"/>
                <a:cs typeface="Corbel"/>
                <a:sym typeface="Corbel"/>
              </a:rPr>
              <a:t>– Specialized cloud usage monitors can be used to track and log storage usage fluctuations.</a:t>
            </a:r>
            <a:endParaRPr/>
          </a:p>
          <a:p>
            <a:pPr indent="0" lvl="0" marL="0" marR="0" rtl="0" algn="l">
              <a:spcBef>
                <a:spcPts val="0"/>
              </a:spcBef>
              <a:spcAft>
                <a:spcPts val="0"/>
              </a:spcAft>
              <a:buNone/>
            </a:pPr>
            <a:r>
              <a:rPr lang="en-IN" sz="1800">
                <a:solidFill>
                  <a:srgbClr val="FF0000"/>
                </a:solidFill>
                <a:latin typeface="Corbel"/>
                <a:ea typeface="Corbel"/>
                <a:cs typeface="Corbel"/>
                <a:sym typeface="Corbel"/>
              </a:rPr>
              <a:t>Resource Replication</a:t>
            </a:r>
            <a:r>
              <a:rPr lang="en-IN" sz="1800">
                <a:solidFill>
                  <a:srgbClr val="000000"/>
                </a:solidFill>
                <a:latin typeface="Corbel"/>
                <a:ea typeface="Corbel"/>
                <a:cs typeface="Corbel"/>
                <a:sym typeface="Corbel"/>
              </a:rPr>
              <a:t> – Resource replication is part of an elastic disk provisioning system when conversion of dynamic thin-disk storage into static thick-disk storage is required.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p:nvPr/>
        </p:nvSpPr>
        <p:spPr>
          <a:xfrm>
            <a:off x="3321424" y="178405"/>
            <a:ext cx="6333564"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orbel"/>
                <a:ea typeface="Corbel"/>
                <a:cs typeface="Corbel"/>
                <a:sym typeface="Corbel"/>
              </a:rPr>
              <a:t>Resource Pooling Architecture</a:t>
            </a:r>
            <a:endParaRPr/>
          </a:p>
        </p:txBody>
      </p:sp>
      <p:sp>
        <p:nvSpPr>
          <p:cNvPr id="213" name="Google Shape;213;p30"/>
          <p:cNvSpPr/>
          <p:nvPr/>
        </p:nvSpPr>
        <p:spPr>
          <a:xfrm>
            <a:off x="887507" y="905907"/>
            <a:ext cx="10461812" cy="532453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000">
                <a:solidFill>
                  <a:srgbClr val="000000"/>
                </a:solidFill>
                <a:latin typeface="Corbel"/>
                <a:ea typeface="Corbel"/>
                <a:cs typeface="Corbel"/>
                <a:sym typeface="Corbel"/>
              </a:rPr>
              <a:t>A resource pooling architecture is based on the use of one or more resource pools, in which identical IT resources are grouped and maintained by a system that automatically ensures that they remain synchronized.</a:t>
            </a:r>
            <a:endParaRPr/>
          </a:p>
          <a:p>
            <a:pPr indent="-127000" lvl="0" marL="0" marR="0" rtl="0" algn="l">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Physical server pools</a:t>
            </a:r>
            <a:r>
              <a:rPr lang="en-IN" sz="2000">
                <a:solidFill>
                  <a:srgbClr val="000000"/>
                </a:solidFill>
                <a:latin typeface="Corbel"/>
                <a:ea typeface="Corbel"/>
                <a:cs typeface="Corbel"/>
                <a:sym typeface="Corbel"/>
              </a:rPr>
              <a:t> are composed of networked servers that have been installed with operating systems and other necessary programs and/or applications and are ready for immediate use.</a:t>
            </a:r>
            <a:endParaRPr/>
          </a:p>
          <a:p>
            <a:pPr indent="-127000" lvl="0" marL="0" marR="0" rtl="0" algn="l">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Virtual server pools</a:t>
            </a:r>
            <a:r>
              <a:rPr lang="en-IN" sz="2000">
                <a:solidFill>
                  <a:srgbClr val="000000"/>
                </a:solidFill>
                <a:latin typeface="Corbel"/>
                <a:ea typeface="Corbel"/>
                <a:cs typeface="Corbel"/>
                <a:sym typeface="Corbel"/>
              </a:rPr>
              <a:t> are usually configured using one of several available templates chosen by the cloud consumer during provisioning. For example, a cloud consumer can set up a pool of mid-tier Windows servers with 4 GB of RAM or a pool of low-tier Ubuntu servers with 2 GB of RAM.</a:t>
            </a:r>
            <a:endParaRPr/>
          </a:p>
          <a:p>
            <a:pPr indent="-127000" lvl="0" marL="0" marR="0" rtl="0" algn="l">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Storage pools, or cloud storage device pools</a:t>
            </a:r>
            <a:r>
              <a:rPr lang="en-IN" sz="2000">
                <a:solidFill>
                  <a:srgbClr val="000000"/>
                </a:solidFill>
                <a:latin typeface="Corbel"/>
                <a:ea typeface="Corbel"/>
                <a:cs typeface="Corbel"/>
                <a:sym typeface="Corbel"/>
              </a:rPr>
              <a:t>, consist of file-based or block-based storage structures that contain empty and/or filled cloud storage devices. </a:t>
            </a:r>
            <a:endParaRPr/>
          </a:p>
          <a:p>
            <a:pPr indent="-127000" lvl="0" marL="0" marR="0" rtl="0" algn="l">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Network pools (or interconnect pools) </a:t>
            </a:r>
            <a:r>
              <a:rPr lang="en-IN" sz="2000">
                <a:solidFill>
                  <a:srgbClr val="000000"/>
                </a:solidFill>
                <a:latin typeface="Corbel"/>
                <a:ea typeface="Corbel"/>
                <a:cs typeface="Corbel"/>
                <a:sym typeface="Corbel"/>
              </a:rPr>
              <a:t>are composed of different preconfigured network connectivity devices. For example, a pool of virtual firewall devices or physical network switches can be created for redundant connectivity, load balancing, or link aggregation.</a:t>
            </a:r>
            <a:endParaRPr/>
          </a:p>
          <a:p>
            <a:pPr indent="-127000" lvl="0" marL="0" marR="0" rtl="0" algn="l">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CPU pools </a:t>
            </a:r>
            <a:r>
              <a:rPr lang="en-IN" sz="2000">
                <a:solidFill>
                  <a:srgbClr val="000000"/>
                </a:solidFill>
                <a:latin typeface="Corbel"/>
                <a:ea typeface="Corbel"/>
                <a:cs typeface="Corbel"/>
                <a:sym typeface="Corbel"/>
              </a:rPr>
              <a:t>are ready to be allocated to virtual servers, and are typically broken down into individual processing cores.</a:t>
            </a:r>
            <a:endParaRPr/>
          </a:p>
          <a:p>
            <a:pPr indent="-127000" lvl="0" marL="0" marR="0" rtl="0" algn="l">
              <a:spcBef>
                <a:spcPts val="0"/>
              </a:spcBef>
              <a:spcAft>
                <a:spcPts val="0"/>
              </a:spcAft>
              <a:buClr>
                <a:srgbClr val="FF0000"/>
              </a:buClr>
              <a:buSzPts val="2000"/>
              <a:buFont typeface="Arial"/>
              <a:buChar char="•"/>
            </a:pPr>
            <a:r>
              <a:rPr lang="en-IN" sz="2000">
                <a:solidFill>
                  <a:srgbClr val="FF0000"/>
                </a:solidFill>
                <a:latin typeface="Corbel"/>
                <a:ea typeface="Corbel"/>
                <a:cs typeface="Corbel"/>
                <a:sym typeface="Corbel"/>
              </a:rPr>
              <a:t>Pools of physical RAM</a:t>
            </a:r>
            <a:r>
              <a:rPr lang="en-IN" sz="2000">
                <a:solidFill>
                  <a:srgbClr val="000000"/>
                </a:solidFill>
                <a:latin typeface="Corbel"/>
                <a:ea typeface="Corbel"/>
                <a:cs typeface="Corbel"/>
                <a:sym typeface="Corbel"/>
              </a:rPr>
              <a:t> can be used in newly provisioned physical servers or to vertically scale physical servers.</a:t>
            </a:r>
            <a:endParaRPr sz="1800">
              <a:solidFill>
                <a:srgbClr val="000000"/>
              </a:solidFill>
              <a:latin typeface="Corbel"/>
              <a:ea typeface="Corbel"/>
              <a:cs typeface="Corbel"/>
              <a:sym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p:nvPr/>
        </p:nvSpPr>
        <p:spPr>
          <a:xfrm>
            <a:off x="6269964" y="763180"/>
            <a:ext cx="5657577" cy="17851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200">
                <a:solidFill>
                  <a:srgbClr val="000000"/>
                </a:solidFill>
                <a:latin typeface="Corbel"/>
                <a:ea typeface="Corbel"/>
                <a:cs typeface="Corbel"/>
                <a:sym typeface="Corbel"/>
              </a:rPr>
              <a:t>Dedicated pools can be created for each type of IT resource and individual pools can be grouped into a larger pool, in which case each individual pool becomes a sub-pool. An example of simple resource pool can bee seen below.</a:t>
            </a:r>
            <a:endParaRPr/>
          </a:p>
        </p:txBody>
      </p:sp>
      <p:pic>
        <p:nvPicPr>
          <p:cNvPr id="219" name="Google Shape;219;p31"/>
          <p:cNvPicPr preferRelativeResize="0"/>
          <p:nvPr/>
        </p:nvPicPr>
        <p:blipFill rotWithShape="1">
          <a:blip r:embed="rId3">
            <a:alphaModFix/>
          </a:blip>
          <a:srcRect b="0" l="0" r="0" t="0"/>
          <a:stretch/>
        </p:blipFill>
        <p:spPr>
          <a:xfrm>
            <a:off x="381000" y="873372"/>
            <a:ext cx="5715000" cy="1344269"/>
          </a:xfrm>
          <a:prstGeom prst="rect">
            <a:avLst/>
          </a:prstGeom>
          <a:noFill/>
          <a:ln>
            <a:noFill/>
          </a:ln>
        </p:spPr>
      </p:pic>
      <p:sp>
        <p:nvSpPr>
          <p:cNvPr id="220" name="Google Shape;220;p31"/>
          <p:cNvSpPr/>
          <p:nvPr/>
        </p:nvSpPr>
        <p:spPr>
          <a:xfrm>
            <a:off x="3321424" y="178405"/>
            <a:ext cx="6333564"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rgbClr val="FF0000"/>
                </a:solidFill>
                <a:latin typeface="Corbel"/>
                <a:ea typeface="Corbel"/>
                <a:cs typeface="Corbel"/>
                <a:sym typeface="Corbel"/>
              </a:rPr>
              <a:t>Resource Pooling Architecture</a:t>
            </a:r>
            <a:endParaRPr/>
          </a:p>
        </p:txBody>
      </p:sp>
      <p:pic>
        <p:nvPicPr>
          <p:cNvPr id="221" name="Google Shape;221;p31"/>
          <p:cNvPicPr preferRelativeResize="0"/>
          <p:nvPr/>
        </p:nvPicPr>
        <p:blipFill rotWithShape="1">
          <a:blip r:embed="rId4">
            <a:alphaModFix/>
          </a:blip>
          <a:srcRect b="0" l="0" r="0" t="0"/>
          <a:stretch/>
        </p:blipFill>
        <p:spPr>
          <a:xfrm>
            <a:off x="438422" y="2931460"/>
            <a:ext cx="5657578" cy="3884912"/>
          </a:xfrm>
          <a:prstGeom prst="rect">
            <a:avLst/>
          </a:prstGeom>
          <a:noFill/>
          <a:ln>
            <a:noFill/>
          </a:ln>
        </p:spPr>
      </p:pic>
      <p:sp>
        <p:nvSpPr>
          <p:cNvPr id="222" name="Google Shape;222;p31"/>
          <p:cNvSpPr/>
          <p:nvPr/>
        </p:nvSpPr>
        <p:spPr>
          <a:xfrm>
            <a:off x="6096000" y="3535088"/>
            <a:ext cx="5831541" cy="26776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2400">
                <a:solidFill>
                  <a:srgbClr val="000000"/>
                </a:solidFill>
                <a:latin typeface="Corbel"/>
                <a:ea typeface="Corbel"/>
                <a:cs typeface="Corbel"/>
                <a:sym typeface="Corbel"/>
              </a:rPr>
              <a:t>Resource pools can become highly complex, with multiple pools created for specific cloud consumers or applications. A hierarchical structure can be established to form parent, sibling, and nested pools in order to facilitate the organization of diverse resource pooling requirements.</a:t>
            </a:r>
            <a:endParaRPr sz="2000">
              <a:solidFill>
                <a:srgbClr val="000000"/>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1990165" y="409109"/>
            <a:ext cx="8229600" cy="752304"/>
          </a:xfrm>
          <a:prstGeom prst="rect">
            <a:avLst/>
          </a:prstGeom>
          <a:noFill/>
          <a:ln>
            <a:noFill/>
          </a:ln>
        </p:spPr>
        <p:txBody>
          <a:bodyPr anchorCtr="0" anchor="ctr" bIns="45700" lIns="91425" spcFirstLastPara="1" rIns="91425" wrap="square" tIns="45700">
            <a:normAutofit fontScale="97500"/>
          </a:bodyPr>
          <a:lstStyle/>
          <a:p>
            <a:pPr indent="0" lvl="0" marL="0" marR="0" rtl="0" algn="ctr">
              <a:spcBef>
                <a:spcPts val="0"/>
              </a:spcBef>
              <a:spcAft>
                <a:spcPts val="0"/>
              </a:spcAft>
              <a:buNone/>
            </a:pPr>
            <a:r>
              <a:rPr b="0" i="0" lang="en-IN" sz="4400" u="none" cap="none" strike="noStrike">
                <a:solidFill>
                  <a:srgbClr val="000000"/>
                </a:solidFill>
                <a:latin typeface="Corbel"/>
                <a:ea typeface="Corbel"/>
                <a:cs typeface="Corbel"/>
                <a:sym typeface="Corbel"/>
              </a:rPr>
              <a:t>Cloud computing stack</a:t>
            </a:r>
            <a:endParaRPr b="0" i="0" sz="4400" u="none" cap="none" strike="noStrike">
              <a:solidFill>
                <a:srgbClr val="000000"/>
              </a:solidFill>
              <a:latin typeface="Corbel"/>
              <a:ea typeface="Corbel"/>
              <a:cs typeface="Corbel"/>
              <a:sym typeface="Corbel"/>
            </a:endParaRPr>
          </a:p>
        </p:txBody>
      </p:sp>
      <p:pic>
        <p:nvPicPr>
          <p:cNvPr descr="Cloud-Service-Models.png" id="95" name="Google Shape;95;p14"/>
          <p:cNvPicPr preferRelativeResize="0"/>
          <p:nvPr/>
        </p:nvPicPr>
        <p:blipFill rotWithShape="1">
          <a:blip r:embed="rId3">
            <a:alphaModFix/>
          </a:blip>
          <a:srcRect b="0" l="0" r="0" t="0"/>
          <a:stretch/>
        </p:blipFill>
        <p:spPr>
          <a:xfrm>
            <a:off x="1830075" y="1448374"/>
            <a:ext cx="8674457" cy="46282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p:nvPr/>
        </p:nvSpPr>
        <p:spPr>
          <a:xfrm>
            <a:off x="1756012" y="200883"/>
            <a:ext cx="8625384" cy="329320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rgbClr val="FF0000"/>
                </a:solidFill>
                <a:latin typeface="Corbel"/>
                <a:ea typeface="Corbel"/>
                <a:cs typeface="Corbel"/>
                <a:sym typeface="Corbel"/>
              </a:rPr>
              <a:t>Dynamic Failure Detection and Recovery Architecture</a:t>
            </a:r>
            <a:endParaRPr/>
          </a:p>
          <a:p>
            <a:pPr indent="0" lvl="0" marL="0" marR="0" rtl="0" algn="just">
              <a:spcBef>
                <a:spcPts val="0"/>
              </a:spcBef>
              <a:spcAft>
                <a:spcPts val="0"/>
              </a:spcAft>
              <a:buNone/>
            </a:pPr>
            <a:r>
              <a:rPr lang="en-IN" sz="1800">
                <a:solidFill>
                  <a:srgbClr val="000000"/>
                </a:solidFill>
                <a:latin typeface="Corbel"/>
                <a:ea typeface="Corbel"/>
                <a:cs typeface="Corbel"/>
                <a:sym typeface="Corbel"/>
              </a:rPr>
              <a:t>Cloud-based environments can be comprised of vast quantities of IT resources that are simultaneously accessed by numerous cloud consumers. Any of those IT resources can experience failure conditions that require more than manual intervention to resolve. Manually administering and solving IT resource failures is generally inefficient.</a:t>
            </a:r>
            <a:endParaRPr/>
          </a:p>
          <a:p>
            <a:pPr indent="0" lvl="0" marL="0" marR="0" rtl="0" algn="just">
              <a:spcBef>
                <a:spcPts val="0"/>
              </a:spcBef>
              <a:spcAft>
                <a:spcPts val="0"/>
              </a:spcAft>
              <a:buNone/>
            </a:pPr>
            <a:r>
              <a:rPr lang="en-IN" sz="1800">
                <a:solidFill>
                  <a:srgbClr val="000000"/>
                </a:solidFill>
                <a:latin typeface="Corbel"/>
                <a:ea typeface="Corbel"/>
                <a:cs typeface="Corbel"/>
                <a:sym typeface="Corbel"/>
              </a:rPr>
              <a:t>The dynamic failure detection and recovery architecture establishes a resilient watchdog system to monitor and respond to a wide range of pre-defined failure scenarios. This system notifies and escalates the failure conditions that it cannot automatically resolve itself. It relies on specialized cloud storage usage monitor called the intelligent watchdog monitor to actively track IT resources and take pre-defined tasks and actions to predefined events.</a:t>
            </a:r>
            <a:endParaRPr/>
          </a:p>
        </p:txBody>
      </p:sp>
      <p:pic>
        <p:nvPicPr>
          <p:cNvPr descr="Dynamic Failure Detection and Recovery: The intelligent watchdog monitor keeps track of cloud consumer requests (1) and detects that a cloud service has failed (2)." id="228" name="Google Shape;228;p32"/>
          <p:cNvPicPr preferRelativeResize="0"/>
          <p:nvPr/>
        </p:nvPicPr>
        <p:blipFill rotWithShape="1">
          <a:blip r:embed="rId3">
            <a:alphaModFix/>
          </a:blip>
          <a:srcRect b="0" l="0" r="0" t="0"/>
          <a:stretch/>
        </p:blipFill>
        <p:spPr>
          <a:xfrm>
            <a:off x="2143600" y="3282310"/>
            <a:ext cx="5507815" cy="3575690"/>
          </a:xfrm>
          <a:prstGeom prst="rect">
            <a:avLst/>
          </a:prstGeom>
          <a:noFill/>
          <a:ln>
            <a:noFill/>
          </a:ln>
        </p:spPr>
      </p:pic>
      <p:sp>
        <p:nvSpPr>
          <p:cNvPr id="229" name="Google Shape;229;p32"/>
          <p:cNvSpPr/>
          <p:nvPr/>
        </p:nvSpPr>
        <p:spPr>
          <a:xfrm>
            <a:off x="8169085" y="3421720"/>
            <a:ext cx="2599899"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000000"/>
                </a:solidFill>
                <a:latin typeface="Corbel"/>
                <a:ea typeface="Corbel"/>
                <a:cs typeface="Corbel"/>
                <a:sym typeface="Corbel"/>
              </a:rPr>
              <a:t>(1)The intelligent watchdog monitor keeps track of cloud consumer requests, </a:t>
            </a:r>
            <a:endParaRPr/>
          </a:p>
          <a:p>
            <a:pPr indent="0" lvl="0" marL="0" marR="0" rtl="0" algn="l">
              <a:spcBef>
                <a:spcPts val="0"/>
              </a:spcBef>
              <a:spcAft>
                <a:spcPts val="0"/>
              </a:spcAft>
              <a:buNone/>
            </a:pPr>
            <a:r>
              <a:rPr lang="en-IN" sz="1800">
                <a:solidFill>
                  <a:srgbClr val="000000"/>
                </a:solidFill>
                <a:latin typeface="Corbel"/>
                <a:ea typeface="Corbel"/>
                <a:cs typeface="Corbel"/>
                <a:sym typeface="Corbel"/>
              </a:rPr>
              <a:t>(2) and detects that a cloud service has failed.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descr="Dynamic Failure Detection and Recovery: The intelligent watchdog monitor notifies the resilient watchdog system (3), which restores the cloud service based on predefined policies (4)." id="234" name="Google Shape;234;p33"/>
          <p:cNvPicPr preferRelativeResize="0"/>
          <p:nvPr/>
        </p:nvPicPr>
        <p:blipFill rotWithShape="1">
          <a:blip r:embed="rId3">
            <a:alphaModFix/>
          </a:blip>
          <a:srcRect b="0" l="0" r="0" t="0"/>
          <a:stretch/>
        </p:blipFill>
        <p:spPr>
          <a:xfrm>
            <a:off x="1870645" y="1"/>
            <a:ext cx="4624911" cy="3002506"/>
          </a:xfrm>
          <a:prstGeom prst="rect">
            <a:avLst/>
          </a:prstGeom>
          <a:noFill/>
          <a:ln>
            <a:noFill/>
          </a:ln>
        </p:spPr>
      </p:pic>
      <p:sp>
        <p:nvSpPr>
          <p:cNvPr id="235" name="Google Shape;235;p33"/>
          <p:cNvSpPr/>
          <p:nvPr/>
        </p:nvSpPr>
        <p:spPr>
          <a:xfrm>
            <a:off x="6969457" y="167523"/>
            <a:ext cx="2872854" cy="175432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1800">
                <a:solidFill>
                  <a:srgbClr val="000000"/>
                </a:solidFill>
                <a:latin typeface="Corbel"/>
                <a:ea typeface="Corbel"/>
                <a:cs typeface="Corbel"/>
                <a:sym typeface="Corbel"/>
              </a:rPr>
              <a:t>The intelligent watchdog monitor notifies the resilient watchdog system (3), which restores the cloud service based on predefined policies (4). </a:t>
            </a:r>
            <a:endParaRPr/>
          </a:p>
        </p:txBody>
      </p:sp>
      <p:pic>
        <p:nvPicPr>
          <p:cNvPr descr="Dynamic Failure Detection and Recovery: In the event of any failures, the active monitor refers to its predefined policies to recover the service step by step, escalating the processes as the problem proves to be deeper than expected." id="236" name="Google Shape;236;p33"/>
          <p:cNvPicPr preferRelativeResize="0"/>
          <p:nvPr/>
        </p:nvPicPr>
        <p:blipFill rotWithShape="1">
          <a:blip r:embed="rId4">
            <a:alphaModFix/>
          </a:blip>
          <a:srcRect b="0" l="0" r="0" t="0"/>
          <a:stretch/>
        </p:blipFill>
        <p:spPr>
          <a:xfrm>
            <a:off x="4358456" y="2471973"/>
            <a:ext cx="6309545" cy="4215430"/>
          </a:xfrm>
          <a:prstGeom prst="rect">
            <a:avLst/>
          </a:prstGeom>
          <a:noFill/>
          <a:ln>
            <a:noFill/>
          </a:ln>
        </p:spPr>
      </p:pic>
      <p:sp>
        <p:nvSpPr>
          <p:cNvPr id="237" name="Google Shape;237;p33"/>
          <p:cNvSpPr/>
          <p:nvPr/>
        </p:nvSpPr>
        <p:spPr>
          <a:xfrm>
            <a:off x="1715070" y="3086124"/>
            <a:ext cx="2586251" cy="258532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1800">
                <a:solidFill>
                  <a:srgbClr val="000000"/>
                </a:solidFill>
                <a:latin typeface="Corbel"/>
                <a:ea typeface="Corbel"/>
                <a:cs typeface="Corbel"/>
                <a:sym typeface="Corbel"/>
              </a:rPr>
              <a:t>In the event of any failures, the active monitor refers to its predefined policies to recover the service step by step, escalating the processes as the problem proves to be deeper than expected.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p:nvPr/>
        </p:nvSpPr>
        <p:spPr>
          <a:xfrm>
            <a:off x="1790046" y="829589"/>
            <a:ext cx="8316686" cy="446276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3600">
                <a:solidFill>
                  <a:srgbClr val="FF0000"/>
                </a:solidFill>
                <a:latin typeface="Corbel"/>
                <a:ea typeface="Corbel"/>
                <a:cs typeface="Corbel"/>
                <a:sym typeface="Corbel"/>
              </a:rPr>
              <a:t>Pay-Per-Use Monitor</a:t>
            </a:r>
            <a:endParaRPr/>
          </a:p>
          <a:p>
            <a:pPr indent="0" lvl="0" marL="0" marR="0" rtl="0" algn="l">
              <a:spcBef>
                <a:spcPts val="0"/>
              </a:spcBef>
              <a:spcAft>
                <a:spcPts val="0"/>
              </a:spcAft>
              <a:buNone/>
            </a:pPr>
            <a:r>
              <a:rPr lang="en-IN" sz="800">
                <a:solidFill>
                  <a:srgbClr val="000000"/>
                </a:solidFill>
                <a:latin typeface="Corbel"/>
                <a:ea typeface="Corbel"/>
                <a:cs typeface="Corbel"/>
                <a:sym typeface="Corbel"/>
              </a:rPr>
              <a:t>  </a:t>
            </a:r>
            <a:endParaRPr sz="1900">
              <a:solidFill>
                <a:srgbClr val="000000"/>
              </a:solidFill>
              <a:latin typeface="Corbel"/>
              <a:ea typeface="Corbel"/>
              <a:cs typeface="Corbel"/>
              <a:sym typeface="Corbel"/>
            </a:endParaRPr>
          </a:p>
          <a:p>
            <a:pPr indent="0" lvl="0" marL="0" marR="0" rtl="0" algn="l">
              <a:spcBef>
                <a:spcPts val="0"/>
              </a:spcBef>
              <a:spcAft>
                <a:spcPts val="0"/>
              </a:spcAft>
              <a:buNone/>
            </a:pPr>
            <a:r>
              <a:rPr lang="en-IN" sz="2400">
                <a:solidFill>
                  <a:srgbClr val="000000"/>
                </a:solidFill>
                <a:latin typeface="Corbel"/>
                <a:ea typeface="Corbel"/>
                <a:cs typeface="Corbel"/>
                <a:sym typeface="Corbel"/>
              </a:rPr>
              <a:t>The pay-per-use monitor mechanism </a:t>
            </a:r>
            <a:r>
              <a:rPr lang="en-IN" sz="2400">
                <a:solidFill>
                  <a:srgbClr val="C00000"/>
                </a:solidFill>
                <a:latin typeface="Corbel"/>
                <a:ea typeface="Corbel"/>
                <a:cs typeface="Corbel"/>
                <a:sym typeface="Corbel"/>
              </a:rPr>
              <a:t>measures cloud-based IT resource usage</a:t>
            </a:r>
            <a:r>
              <a:rPr lang="en-IN" sz="2400">
                <a:solidFill>
                  <a:srgbClr val="000000"/>
                </a:solidFill>
                <a:latin typeface="Corbel"/>
                <a:ea typeface="Corbel"/>
                <a:cs typeface="Corbel"/>
                <a:sym typeface="Corbel"/>
              </a:rPr>
              <a:t> in accordance with predefined pricing parameters and generates usage logs for fee calculations and billing purposes. </a:t>
            </a:r>
            <a:endParaRPr/>
          </a:p>
          <a:p>
            <a:pPr indent="0" lvl="0" marL="0" marR="0" rtl="0" algn="l">
              <a:spcBef>
                <a:spcPts val="0"/>
              </a:spcBef>
              <a:spcAft>
                <a:spcPts val="0"/>
              </a:spcAft>
              <a:buNone/>
            </a:pPr>
            <a:r>
              <a:rPr lang="en-IN" sz="2400">
                <a:solidFill>
                  <a:srgbClr val="0070C0"/>
                </a:solidFill>
                <a:latin typeface="Corbel"/>
                <a:ea typeface="Corbel"/>
                <a:cs typeface="Corbel"/>
                <a:sym typeface="Corbel"/>
              </a:rPr>
              <a:t>Some typical monitoring variables are:-</a:t>
            </a:r>
            <a:endParaRPr/>
          </a:p>
          <a:p>
            <a:pPr indent="-152400" lvl="1" marL="457200" marR="0" rtl="0" algn="l">
              <a:spcBef>
                <a:spcPts val="0"/>
              </a:spcBef>
              <a:spcAft>
                <a:spcPts val="0"/>
              </a:spcAft>
              <a:buClr>
                <a:srgbClr val="000000"/>
              </a:buClr>
              <a:buSzPts val="2400"/>
              <a:buFont typeface="Corbel"/>
              <a:buChar char="•"/>
            </a:pPr>
            <a:r>
              <a:rPr b="0" i="0" lang="en-IN" sz="2400" u="none" cap="none" strike="noStrike">
                <a:solidFill>
                  <a:srgbClr val="000000"/>
                </a:solidFill>
                <a:latin typeface="Corbel"/>
                <a:ea typeface="Corbel"/>
                <a:cs typeface="Corbel"/>
                <a:sym typeface="Corbel"/>
              </a:rPr>
              <a:t>request/response message quantity </a:t>
            </a:r>
            <a:endParaRPr/>
          </a:p>
          <a:p>
            <a:pPr indent="-152400" lvl="1" marL="457200" marR="0" rtl="0" algn="l">
              <a:spcBef>
                <a:spcPts val="0"/>
              </a:spcBef>
              <a:spcAft>
                <a:spcPts val="0"/>
              </a:spcAft>
              <a:buClr>
                <a:srgbClr val="000000"/>
              </a:buClr>
              <a:buSzPts val="2400"/>
              <a:buFont typeface="Corbel"/>
              <a:buChar char="•"/>
            </a:pPr>
            <a:r>
              <a:rPr b="0" i="0" lang="en-IN" sz="2400" u="none" cap="none" strike="noStrike">
                <a:solidFill>
                  <a:srgbClr val="000000"/>
                </a:solidFill>
                <a:latin typeface="Corbel"/>
                <a:ea typeface="Corbel"/>
                <a:cs typeface="Corbel"/>
                <a:sym typeface="Corbel"/>
              </a:rPr>
              <a:t>transmitted data volume </a:t>
            </a:r>
            <a:endParaRPr/>
          </a:p>
          <a:p>
            <a:pPr indent="-152400" lvl="1" marL="457200" marR="0" rtl="0" algn="l">
              <a:spcBef>
                <a:spcPts val="0"/>
              </a:spcBef>
              <a:spcAft>
                <a:spcPts val="0"/>
              </a:spcAft>
              <a:buClr>
                <a:srgbClr val="000000"/>
              </a:buClr>
              <a:buSzPts val="2400"/>
              <a:buFont typeface="Corbel"/>
              <a:buChar char="•"/>
            </a:pPr>
            <a:r>
              <a:rPr b="0" i="0" lang="en-IN" sz="2400" u="none" cap="none" strike="noStrike">
                <a:solidFill>
                  <a:srgbClr val="000000"/>
                </a:solidFill>
                <a:latin typeface="Corbel"/>
                <a:ea typeface="Corbel"/>
                <a:cs typeface="Corbel"/>
                <a:sym typeface="Corbel"/>
              </a:rPr>
              <a:t>bandwidth consumption </a:t>
            </a:r>
            <a:endParaRPr/>
          </a:p>
          <a:p>
            <a:pPr indent="0" lvl="0" marL="0" marR="0" rtl="0" algn="l">
              <a:spcBef>
                <a:spcPts val="0"/>
              </a:spcBef>
              <a:spcAft>
                <a:spcPts val="0"/>
              </a:spcAft>
              <a:buNone/>
            </a:pPr>
            <a:r>
              <a:rPr lang="en-IN" sz="2400">
                <a:solidFill>
                  <a:srgbClr val="000000"/>
                </a:solidFill>
                <a:latin typeface="Corbel"/>
                <a:ea typeface="Corbel"/>
                <a:cs typeface="Corbel"/>
                <a:sym typeface="Corbel"/>
              </a:rPr>
              <a:t>The </a:t>
            </a:r>
            <a:r>
              <a:rPr lang="en-IN" sz="2400">
                <a:solidFill>
                  <a:srgbClr val="002060"/>
                </a:solidFill>
                <a:latin typeface="Corbel"/>
                <a:ea typeface="Corbel"/>
                <a:cs typeface="Corbel"/>
                <a:sym typeface="Corbel"/>
              </a:rPr>
              <a:t>data collected by the pay-per-use monitor is processed by a billing management system that calculates the payment fees.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descr="https://patterns.arcitura.com/wp-content/uploads/2018/08/fig2-123.png" id="247" name="Google Shape;247;p35"/>
          <p:cNvPicPr preferRelativeResize="0"/>
          <p:nvPr/>
        </p:nvPicPr>
        <p:blipFill rotWithShape="1">
          <a:blip r:embed="rId3">
            <a:alphaModFix/>
          </a:blip>
          <a:srcRect b="0" l="0" r="0" t="0"/>
          <a:stretch/>
        </p:blipFill>
        <p:spPr>
          <a:xfrm>
            <a:off x="1777156" y="0"/>
            <a:ext cx="5668450" cy="7352724"/>
          </a:xfrm>
          <a:prstGeom prst="rect">
            <a:avLst/>
          </a:prstGeom>
          <a:noFill/>
          <a:ln>
            <a:noFill/>
          </a:ln>
        </p:spPr>
      </p:pic>
      <p:sp>
        <p:nvSpPr>
          <p:cNvPr id="248" name="Google Shape;248;p35"/>
          <p:cNvSpPr/>
          <p:nvPr/>
        </p:nvSpPr>
        <p:spPr>
          <a:xfrm>
            <a:off x="7452306" y="522514"/>
            <a:ext cx="3215694" cy="590931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00"/>
              </a:buClr>
              <a:buSzPts val="1800"/>
              <a:buFont typeface="Corbel"/>
              <a:buAutoNum type="arabicParenR"/>
            </a:pPr>
            <a:r>
              <a:rPr lang="en-IN" sz="1800">
                <a:solidFill>
                  <a:srgbClr val="000000"/>
                </a:solidFill>
                <a:latin typeface="Corbel"/>
                <a:ea typeface="Corbel"/>
                <a:cs typeface="Corbel"/>
                <a:sym typeface="Corbel"/>
              </a:rPr>
              <a:t>A cloud consumer requests the creation of a new instance of a cloud service </a:t>
            </a:r>
            <a:endParaRPr/>
          </a:p>
          <a:p>
            <a:pPr indent="-342900" lvl="0" marL="342900" marR="0" rtl="0" algn="l">
              <a:spcBef>
                <a:spcPts val="0"/>
              </a:spcBef>
              <a:spcAft>
                <a:spcPts val="0"/>
              </a:spcAft>
              <a:buClr>
                <a:srgbClr val="000000"/>
              </a:buClr>
              <a:buSzPts val="1800"/>
              <a:buFont typeface="Corbel"/>
              <a:buAutoNum type="arabicParenR"/>
            </a:pPr>
            <a:r>
              <a:rPr lang="en-IN" sz="1800">
                <a:solidFill>
                  <a:srgbClr val="000000"/>
                </a:solidFill>
                <a:latin typeface="Corbel"/>
                <a:ea typeface="Corbel"/>
                <a:cs typeface="Corbel"/>
                <a:sym typeface="Corbel"/>
              </a:rPr>
              <a:t>The IT resource is instantiated and they pay-per-use monitor mechanism receives a “start” event notification from the resource software </a:t>
            </a:r>
            <a:endParaRPr/>
          </a:p>
          <a:p>
            <a:pPr indent="-342900" lvl="0" marL="342900" marR="0" rtl="0" algn="l">
              <a:spcBef>
                <a:spcPts val="0"/>
              </a:spcBef>
              <a:spcAft>
                <a:spcPts val="0"/>
              </a:spcAft>
              <a:buClr>
                <a:srgbClr val="000000"/>
              </a:buClr>
              <a:buSzPts val="1800"/>
              <a:buFont typeface="Corbel"/>
              <a:buAutoNum type="arabicParenR"/>
            </a:pPr>
            <a:r>
              <a:rPr lang="en-IN" sz="1800">
                <a:solidFill>
                  <a:srgbClr val="000000"/>
                </a:solidFill>
                <a:latin typeface="Corbel"/>
                <a:ea typeface="Corbel"/>
                <a:cs typeface="Corbel"/>
                <a:sym typeface="Corbel"/>
              </a:rPr>
              <a:t>The pay-per-use monitor stores the value timestamp in the log database </a:t>
            </a:r>
            <a:endParaRPr/>
          </a:p>
          <a:p>
            <a:pPr indent="-342900" lvl="0" marL="342900" marR="0" rtl="0" algn="l">
              <a:spcBef>
                <a:spcPts val="0"/>
              </a:spcBef>
              <a:spcAft>
                <a:spcPts val="0"/>
              </a:spcAft>
              <a:buClr>
                <a:srgbClr val="000000"/>
              </a:buClr>
              <a:buSzPts val="1800"/>
              <a:buFont typeface="Corbel"/>
              <a:buAutoNum type="arabicParenR"/>
            </a:pPr>
            <a:r>
              <a:rPr lang="en-IN" sz="1800">
                <a:solidFill>
                  <a:srgbClr val="000000"/>
                </a:solidFill>
                <a:latin typeface="Corbel"/>
                <a:ea typeface="Corbel"/>
                <a:cs typeface="Corbel"/>
                <a:sym typeface="Corbel"/>
              </a:rPr>
              <a:t>The cloud consumer later requests that the cloud service instance be stopped </a:t>
            </a:r>
            <a:endParaRPr/>
          </a:p>
          <a:p>
            <a:pPr indent="-342900" lvl="0" marL="342900" marR="0" rtl="0" algn="l">
              <a:spcBef>
                <a:spcPts val="0"/>
              </a:spcBef>
              <a:spcAft>
                <a:spcPts val="0"/>
              </a:spcAft>
              <a:buClr>
                <a:srgbClr val="000000"/>
              </a:buClr>
              <a:buSzPts val="1800"/>
              <a:buFont typeface="Corbel"/>
              <a:buAutoNum type="arabicParenR"/>
            </a:pPr>
            <a:r>
              <a:rPr lang="en-IN" sz="1800">
                <a:solidFill>
                  <a:srgbClr val="000000"/>
                </a:solidFill>
                <a:latin typeface="Corbel"/>
                <a:ea typeface="Corbel"/>
                <a:cs typeface="Corbel"/>
                <a:sym typeface="Corbel"/>
              </a:rPr>
              <a:t>The pay-per-use monitor receives a “stop” event notification from the resource software and stores the value timestamp in the log database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p:nvPr/>
        </p:nvSpPr>
        <p:spPr>
          <a:xfrm>
            <a:off x="1523999" y="131776"/>
            <a:ext cx="9144000" cy="353943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3600">
                <a:solidFill>
                  <a:srgbClr val="FF0000"/>
                </a:solidFill>
                <a:latin typeface="Corbel"/>
                <a:ea typeface="Corbel"/>
                <a:cs typeface="Corbel"/>
                <a:sym typeface="Corbel"/>
              </a:rPr>
              <a:t>Audit Monitor</a:t>
            </a:r>
            <a:endParaRPr/>
          </a:p>
          <a:p>
            <a:pPr indent="0" lvl="0" marL="0" marR="0" rtl="0" algn="just">
              <a:spcBef>
                <a:spcPts val="0"/>
              </a:spcBef>
              <a:spcAft>
                <a:spcPts val="0"/>
              </a:spcAft>
              <a:buNone/>
            </a:pPr>
            <a:r>
              <a:rPr lang="en-IN" sz="2400">
                <a:solidFill>
                  <a:srgbClr val="000000"/>
                </a:solidFill>
                <a:latin typeface="Corbel"/>
                <a:ea typeface="Corbel"/>
                <a:cs typeface="Corbel"/>
                <a:sym typeface="Corbel"/>
              </a:rPr>
              <a:t>The audit monitor mechanism is </a:t>
            </a:r>
            <a:r>
              <a:rPr lang="en-IN" sz="2400">
                <a:solidFill>
                  <a:srgbClr val="0070C0"/>
                </a:solidFill>
                <a:latin typeface="Corbel"/>
                <a:ea typeface="Corbel"/>
                <a:cs typeface="Corbel"/>
                <a:sym typeface="Corbel"/>
              </a:rPr>
              <a:t>used to collect audit tracking data for networks and IT resources in support of, or dictated by, regulatory and contractual obligations.</a:t>
            </a:r>
            <a:r>
              <a:rPr lang="en-IN" sz="2400">
                <a:solidFill>
                  <a:srgbClr val="000000"/>
                </a:solidFill>
                <a:latin typeface="Corbel"/>
                <a:ea typeface="Corbel"/>
                <a:cs typeface="Corbel"/>
                <a:sym typeface="Corbel"/>
              </a:rPr>
              <a:t> The figure depicts an audit monitor implemented as a monitoring agent that intercepts </a:t>
            </a:r>
            <a:r>
              <a:rPr lang="en-IN" sz="2400">
                <a:solidFill>
                  <a:srgbClr val="C00000"/>
                </a:solidFill>
                <a:latin typeface="Corbel"/>
                <a:ea typeface="Corbel"/>
                <a:cs typeface="Corbel"/>
                <a:sym typeface="Corbel"/>
              </a:rPr>
              <a:t>“login”</a:t>
            </a:r>
            <a:r>
              <a:rPr lang="en-IN" sz="2400">
                <a:solidFill>
                  <a:srgbClr val="000000"/>
                </a:solidFill>
                <a:latin typeface="Corbel"/>
                <a:ea typeface="Corbel"/>
                <a:cs typeface="Corbel"/>
                <a:sym typeface="Corbel"/>
              </a:rPr>
              <a:t> requests and </a:t>
            </a:r>
            <a:r>
              <a:rPr lang="en-IN" sz="2400">
                <a:solidFill>
                  <a:srgbClr val="C00000"/>
                </a:solidFill>
                <a:latin typeface="Corbel"/>
                <a:ea typeface="Corbel"/>
                <a:cs typeface="Corbel"/>
                <a:sym typeface="Corbel"/>
              </a:rPr>
              <a:t>stores the requestor’s security credentials, </a:t>
            </a:r>
            <a:r>
              <a:rPr lang="en-IN" sz="2400">
                <a:solidFill>
                  <a:srgbClr val="000000"/>
                </a:solidFill>
                <a:latin typeface="Corbel"/>
                <a:ea typeface="Corbel"/>
                <a:cs typeface="Corbel"/>
                <a:sym typeface="Corbel"/>
              </a:rPr>
              <a:t>as well as both failed and successful login attempts, in a log database for future audit reporting purposes.</a:t>
            </a:r>
            <a:endParaRPr/>
          </a:p>
          <a:p>
            <a:pPr indent="0" lvl="0" marL="0" marR="0" rtl="0" algn="just">
              <a:spcBef>
                <a:spcPts val="0"/>
              </a:spcBef>
              <a:spcAft>
                <a:spcPts val="0"/>
              </a:spcAft>
              <a:buNone/>
            </a:pPr>
            <a:r>
              <a:t/>
            </a:r>
            <a:endParaRPr sz="2000">
              <a:solidFill>
                <a:srgbClr val="000000"/>
              </a:solidFill>
              <a:latin typeface="Corbel"/>
              <a:ea typeface="Corbel"/>
              <a:cs typeface="Corbel"/>
              <a:sym typeface="Corbel"/>
            </a:endParaRPr>
          </a:p>
        </p:txBody>
      </p:sp>
      <p:pic>
        <p:nvPicPr>
          <p:cNvPr descr="Audit Monitor" id="254" name="Google Shape;254;p36"/>
          <p:cNvPicPr preferRelativeResize="0"/>
          <p:nvPr/>
        </p:nvPicPr>
        <p:blipFill rotWithShape="1">
          <a:blip r:embed="rId3">
            <a:alphaModFix/>
          </a:blip>
          <a:srcRect b="0" l="0" r="0" t="0"/>
          <a:stretch/>
        </p:blipFill>
        <p:spPr>
          <a:xfrm>
            <a:off x="1644651" y="-4062413"/>
            <a:ext cx="352425" cy="1009650"/>
          </a:xfrm>
          <a:prstGeom prst="rect">
            <a:avLst/>
          </a:prstGeom>
          <a:noFill/>
          <a:ln>
            <a:noFill/>
          </a:ln>
        </p:spPr>
      </p:pic>
      <p:pic>
        <p:nvPicPr>
          <p:cNvPr descr="https://patterns.arcitura.com/wp-content/uploads/2018/08/fig2-78.png" id="255" name="Google Shape;255;p36"/>
          <p:cNvPicPr preferRelativeResize="0"/>
          <p:nvPr/>
        </p:nvPicPr>
        <p:blipFill rotWithShape="1">
          <a:blip r:embed="rId4">
            <a:alphaModFix/>
          </a:blip>
          <a:srcRect b="0" l="0" r="0" t="0"/>
          <a:stretch/>
        </p:blipFill>
        <p:spPr>
          <a:xfrm>
            <a:off x="2983315" y="3321424"/>
            <a:ext cx="6225369" cy="301051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p:nvPr/>
        </p:nvSpPr>
        <p:spPr>
          <a:xfrm>
            <a:off x="1906138" y="259308"/>
            <a:ext cx="8065827" cy="3785652"/>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000000"/>
              </a:buClr>
              <a:buSzPts val="2000"/>
              <a:buFont typeface="Corbel"/>
              <a:buAutoNum type="arabicParenR"/>
            </a:pPr>
            <a:r>
              <a:rPr lang="en-IN" sz="2000">
                <a:solidFill>
                  <a:srgbClr val="000000"/>
                </a:solidFill>
                <a:latin typeface="Corbel"/>
                <a:ea typeface="Corbel"/>
                <a:cs typeface="Corbel"/>
                <a:sym typeface="Corbel"/>
              </a:rPr>
              <a:t>A cloud service consumer requests access to a cloud service by sending a login request message with security credentials. </a:t>
            </a:r>
            <a:endParaRPr/>
          </a:p>
          <a:p>
            <a:pPr indent="-457200" lvl="0" marL="457200" marR="0" rtl="0" algn="l">
              <a:spcBef>
                <a:spcPts val="0"/>
              </a:spcBef>
              <a:spcAft>
                <a:spcPts val="0"/>
              </a:spcAft>
              <a:buClr>
                <a:srgbClr val="000000"/>
              </a:buClr>
              <a:buSzPts val="2000"/>
              <a:buFont typeface="Corbel"/>
              <a:buAutoNum type="arabicParenR"/>
            </a:pPr>
            <a:r>
              <a:rPr lang="en-IN" sz="2000">
                <a:solidFill>
                  <a:srgbClr val="000000"/>
                </a:solidFill>
                <a:latin typeface="Corbel"/>
                <a:ea typeface="Corbel"/>
                <a:cs typeface="Corbel"/>
                <a:sym typeface="Corbel"/>
              </a:rPr>
              <a:t>The audit monitor intercepts the message </a:t>
            </a:r>
            <a:endParaRPr/>
          </a:p>
          <a:p>
            <a:pPr indent="-457200" lvl="0" marL="457200" marR="0" rtl="0" algn="l">
              <a:spcBef>
                <a:spcPts val="0"/>
              </a:spcBef>
              <a:spcAft>
                <a:spcPts val="0"/>
              </a:spcAft>
              <a:buClr>
                <a:srgbClr val="000000"/>
              </a:buClr>
              <a:buSzPts val="2000"/>
              <a:buFont typeface="Corbel"/>
              <a:buAutoNum type="arabicParenR"/>
            </a:pPr>
            <a:r>
              <a:rPr lang="en-IN" sz="2000">
                <a:solidFill>
                  <a:srgbClr val="000000"/>
                </a:solidFill>
                <a:latin typeface="Corbel"/>
                <a:ea typeface="Corbel"/>
                <a:cs typeface="Corbel"/>
                <a:sym typeface="Corbel"/>
              </a:rPr>
              <a:t>And forwards it to the authentication service. </a:t>
            </a:r>
            <a:endParaRPr/>
          </a:p>
          <a:p>
            <a:pPr indent="-457200" lvl="0" marL="457200" marR="0" rtl="0" algn="l">
              <a:spcBef>
                <a:spcPts val="0"/>
              </a:spcBef>
              <a:spcAft>
                <a:spcPts val="0"/>
              </a:spcAft>
              <a:buClr>
                <a:srgbClr val="000000"/>
              </a:buClr>
              <a:buSzPts val="2000"/>
              <a:buFont typeface="Corbel"/>
              <a:buAutoNum type="arabicParenR"/>
            </a:pPr>
            <a:r>
              <a:rPr lang="en-IN" sz="2000">
                <a:solidFill>
                  <a:srgbClr val="000000"/>
                </a:solidFill>
                <a:latin typeface="Corbel"/>
                <a:ea typeface="Corbel"/>
                <a:cs typeface="Corbel"/>
                <a:sym typeface="Corbel"/>
              </a:rPr>
              <a:t>The authentication service processes the security credentials. A response message is generated for the cloud service consumer, in addition to the results from the login attempt. </a:t>
            </a:r>
            <a:endParaRPr/>
          </a:p>
          <a:p>
            <a:pPr indent="-457200" lvl="0" marL="457200" marR="0" rtl="0" algn="l">
              <a:spcBef>
                <a:spcPts val="0"/>
              </a:spcBef>
              <a:spcAft>
                <a:spcPts val="0"/>
              </a:spcAft>
              <a:buClr>
                <a:srgbClr val="000000"/>
              </a:buClr>
              <a:buSzPts val="2000"/>
              <a:buFont typeface="Corbel"/>
              <a:buAutoNum type="arabicParenR"/>
            </a:pPr>
            <a:r>
              <a:rPr lang="en-IN" sz="2000">
                <a:solidFill>
                  <a:srgbClr val="000000"/>
                </a:solidFill>
                <a:latin typeface="Corbel"/>
                <a:ea typeface="Corbel"/>
                <a:cs typeface="Corbel"/>
                <a:sym typeface="Corbel"/>
              </a:rPr>
              <a:t>The audit monitor intercepts the response message and stores the entire collected login event details in the log database, as per the organization’s audit policy requirements. </a:t>
            </a:r>
            <a:endParaRPr/>
          </a:p>
          <a:p>
            <a:pPr indent="-457200" lvl="0" marL="457200" marR="0" rtl="0" algn="l">
              <a:spcBef>
                <a:spcPts val="0"/>
              </a:spcBef>
              <a:spcAft>
                <a:spcPts val="0"/>
              </a:spcAft>
              <a:buClr>
                <a:srgbClr val="000000"/>
              </a:buClr>
              <a:buSzPts val="2000"/>
              <a:buFont typeface="Corbel"/>
              <a:buAutoNum type="arabicParenR"/>
            </a:pPr>
            <a:r>
              <a:rPr lang="en-IN" sz="2000">
                <a:solidFill>
                  <a:srgbClr val="000000"/>
                </a:solidFill>
                <a:latin typeface="Corbel"/>
                <a:ea typeface="Corbel"/>
                <a:cs typeface="Corbel"/>
                <a:sym typeface="Corbel"/>
              </a:rPr>
              <a:t>Access has been granted, and a response is sent back to the cloud service consumer.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p:nvPr/>
        </p:nvSpPr>
        <p:spPr>
          <a:xfrm>
            <a:off x="1344706" y="354842"/>
            <a:ext cx="9211235" cy="513986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3600">
                <a:solidFill>
                  <a:srgbClr val="FF0000"/>
                </a:solidFill>
                <a:latin typeface="Corbel"/>
                <a:ea typeface="Corbel"/>
                <a:cs typeface="Corbel"/>
                <a:sym typeface="Corbel"/>
              </a:rPr>
              <a:t>SLA Management System</a:t>
            </a:r>
            <a:endParaRPr sz="3600">
              <a:solidFill>
                <a:srgbClr val="FF0000"/>
              </a:solidFill>
              <a:latin typeface="Corbel"/>
              <a:ea typeface="Corbel"/>
              <a:cs typeface="Corbel"/>
              <a:sym typeface="Corbel"/>
            </a:endParaRPr>
          </a:p>
          <a:p>
            <a:pPr indent="0" lvl="0" marL="0" marR="0" rtl="0" algn="just">
              <a:spcBef>
                <a:spcPts val="0"/>
              </a:spcBef>
              <a:spcAft>
                <a:spcPts val="0"/>
              </a:spcAft>
              <a:buNone/>
            </a:pPr>
            <a:r>
              <a:rPr lang="en-IN" sz="2400">
                <a:solidFill>
                  <a:srgbClr val="000000"/>
                </a:solidFill>
                <a:latin typeface="Corbel"/>
                <a:ea typeface="Corbel"/>
                <a:cs typeface="Corbel"/>
                <a:sym typeface="Corbel"/>
              </a:rPr>
              <a:t>The SLA management system mechanism represents a range of commercially available cloud management products that provide features pertaining to the administration, collection, storage, reporting, and runtime notification of SLA data.</a:t>
            </a:r>
            <a:endParaRPr/>
          </a:p>
          <a:p>
            <a:pPr indent="0" lvl="0" marL="0" marR="0" rtl="0" algn="just">
              <a:spcBef>
                <a:spcPts val="0"/>
              </a:spcBef>
              <a:spcAft>
                <a:spcPts val="0"/>
              </a:spcAft>
              <a:buNone/>
            </a:pPr>
            <a:r>
              <a:rPr lang="en-IN" sz="2400">
                <a:solidFill>
                  <a:srgbClr val="000000"/>
                </a:solidFill>
                <a:latin typeface="Corbel"/>
                <a:ea typeface="Corbel"/>
                <a:cs typeface="Corbel"/>
                <a:sym typeface="Corbel"/>
              </a:rPr>
              <a:t>An SLA management system deployment will generally include a repository used to store and retrieve collected SLA data based on pre-defined metrics and reporting parameters. It will further rely on one or more SLA monitor mechanisms to collect the SLA data that can then be made available in near-realtime to usage and administration portals to provide ongoing feedback regarding active cloud services (Figure 1). The metrics monitored for individual cloud services are aligned with the SLA guarantees in corresponding cloud provisioning contracts.</a:t>
            </a:r>
            <a:endParaRPr sz="2000">
              <a:solidFill>
                <a:srgbClr val="000000"/>
              </a:solidFill>
              <a:latin typeface="Corbel"/>
              <a:ea typeface="Corbel"/>
              <a:cs typeface="Corbel"/>
              <a:sym typeface="Corbe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descr="https://patterns.arcitura.com/wp-content/uploads/2018/08/fig2-138.png" id="270" name="Google Shape;270;p39"/>
          <p:cNvPicPr preferRelativeResize="0"/>
          <p:nvPr/>
        </p:nvPicPr>
        <p:blipFill rotWithShape="1">
          <a:blip r:embed="rId3">
            <a:alphaModFix/>
          </a:blip>
          <a:srcRect b="34467" l="0" r="0" t="0"/>
          <a:stretch/>
        </p:blipFill>
        <p:spPr>
          <a:xfrm>
            <a:off x="1667133" y="336177"/>
            <a:ext cx="4402777" cy="6078071"/>
          </a:xfrm>
          <a:prstGeom prst="rect">
            <a:avLst/>
          </a:prstGeom>
          <a:noFill/>
          <a:ln>
            <a:noFill/>
          </a:ln>
        </p:spPr>
      </p:pic>
      <p:sp>
        <p:nvSpPr>
          <p:cNvPr id="271" name="Google Shape;271;p39"/>
          <p:cNvSpPr/>
          <p:nvPr/>
        </p:nvSpPr>
        <p:spPr>
          <a:xfrm>
            <a:off x="6484961" y="0"/>
            <a:ext cx="3678072" cy="5355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000000"/>
                </a:solidFill>
                <a:latin typeface="Corbel"/>
                <a:ea typeface="Corbel"/>
                <a:cs typeface="Corbel"/>
                <a:sym typeface="Corbel"/>
              </a:rPr>
              <a:t>A cloud service consumer interacts with a cloud service (1). </a:t>
            </a:r>
            <a:endParaRPr/>
          </a:p>
          <a:p>
            <a:pPr indent="0" lvl="0" marL="0" marR="0" rtl="0" algn="l">
              <a:spcBef>
                <a:spcPts val="0"/>
              </a:spcBef>
              <a:spcAft>
                <a:spcPts val="0"/>
              </a:spcAft>
              <a:buNone/>
            </a:pPr>
            <a:r>
              <a:rPr lang="en-IN" sz="1800">
                <a:solidFill>
                  <a:srgbClr val="000000"/>
                </a:solidFill>
                <a:latin typeface="Corbel"/>
                <a:ea typeface="Corbel"/>
                <a:cs typeface="Corbel"/>
                <a:sym typeface="Corbel"/>
              </a:rPr>
              <a:t>An SLA monitor intercepts the exchanged messages, evaluates the interaction, and collects relevant runtime data in relation to quality-of-service guarantees defined in the cloud service’s SLA (2A). </a:t>
            </a:r>
            <a:endParaRPr/>
          </a:p>
          <a:p>
            <a:pPr indent="0" lvl="0" marL="0" marR="0" rtl="0" algn="l">
              <a:spcBef>
                <a:spcPts val="0"/>
              </a:spcBef>
              <a:spcAft>
                <a:spcPts val="0"/>
              </a:spcAft>
              <a:buNone/>
            </a:pPr>
            <a:r>
              <a:rPr lang="en-IN" sz="1800">
                <a:solidFill>
                  <a:srgbClr val="000000"/>
                </a:solidFill>
                <a:latin typeface="Corbel"/>
                <a:ea typeface="Corbel"/>
                <a:cs typeface="Corbel"/>
                <a:sym typeface="Corbel"/>
              </a:rPr>
              <a:t>The data collected is stored in a repository (2B) that is part of the SLA management system (3). </a:t>
            </a:r>
            <a:endParaRPr/>
          </a:p>
          <a:p>
            <a:pPr indent="0" lvl="0" marL="0" marR="0" rtl="0" algn="l">
              <a:spcBef>
                <a:spcPts val="0"/>
              </a:spcBef>
              <a:spcAft>
                <a:spcPts val="0"/>
              </a:spcAft>
              <a:buNone/>
            </a:pPr>
            <a:r>
              <a:rPr lang="en-IN" sz="1800">
                <a:solidFill>
                  <a:srgbClr val="000000"/>
                </a:solidFill>
                <a:latin typeface="Corbel"/>
                <a:ea typeface="Corbel"/>
                <a:cs typeface="Corbel"/>
                <a:sym typeface="Corbel"/>
              </a:rPr>
              <a:t>Queries can be issued and reports can be generated for an external cloud resource administrator via a usage and administration portal (4) or for an internal cloud resource administrator via the SLA management system’s native user-interface (5).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p:nvPr/>
        </p:nvSpPr>
        <p:spPr>
          <a:xfrm>
            <a:off x="1524000" y="218364"/>
            <a:ext cx="8884693" cy="175432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1800">
                <a:solidFill>
                  <a:srgbClr val="000000"/>
                </a:solidFill>
                <a:latin typeface="Corbel"/>
                <a:ea typeface="Corbel"/>
                <a:cs typeface="Corbel"/>
                <a:sym typeface="Corbel"/>
              </a:rPr>
              <a:t>The SLA monitor mechanism is used to specifically observe the runtime performance of cloud services to ensure that they are fulfilling the contractual QoS requirements published in SLAs (Figure 1). The data collected by the SLA monitor is processed by an SLA management system to be aggregated into SLA reporting metrics. This system can proactively repair or failover cloud services when exception conditions occur, such as when the SLA monitor reports a cloud service as “down.”</a:t>
            </a:r>
            <a:endParaRPr/>
          </a:p>
        </p:txBody>
      </p:sp>
      <p:pic>
        <p:nvPicPr>
          <p:cNvPr descr="https://patterns.arcitura.com/wp-content/uploads/2018/08/fig2-137.png" id="277" name="Google Shape;277;p40"/>
          <p:cNvPicPr preferRelativeResize="0"/>
          <p:nvPr/>
        </p:nvPicPr>
        <p:blipFill rotWithShape="1">
          <a:blip r:embed="rId3">
            <a:alphaModFix/>
          </a:blip>
          <a:srcRect b="0" l="0" r="0" t="0"/>
          <a:stretch/>
        </p:blipFill>
        <p:spPr>
          <a:xfrm>
            <a:off x="2034418" y="1787858"/>
            <a:ext cx="8032093" cy="478652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idx="1" type="body"/>
          </p:nvPr>
        </p:nvSpPr>
        <p:spPr>
          <a:xfrm>
            <a:off x="592200" y="592200"/>
            <a:ext cx="10946100" cy="550380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5100"/>
              <a:buNone/>
            </a:pPr>
            <a:r>
              <a:rPr b="1" lang="en-IN" sz="5100"/>
              <a:t>Automated Scaling Listener</a:t>
            </a:r>
            <a:endParaRPr/>
          </a:p>
          <a:p>
            <a:pPr indent="-373380" lvl="0" marL="342900" rtl="0" algn="l">
              <a:spcBef>
                <a:spcPts val="544"/>
              </a:spcBef>
              <a:spcAft>
                <a:spcPts val="0"/>
              </a:spcAft>
              <a:buClr>
                <a:schemeClr val="dk1"/>
              </a:buClr>
              <a:buSzPts val="3200"/>
              <a:buChar char="•"/>
            </a:pPr>
            <a:r>
              <a:rPr lang="en-IN"/>
              <a:t>The automated scaling listener mechanism is a service agent that monitors and tracks communications between cloud service consumers and cloud services for dynamic scaling purposes. Automated scaling listeners are deployed within the cloud, typically near the firewall, from where they automatically track workload status information. </a:t>
            </a:r>
            <a:endParaRPr/>
          </a:p>
          <a:p>
            <a:pPr indent="-373380" lvl="0" marL="342900" rtl="0" algn="l">
              <a:spcBef>
                <a:spcPts val="544"/>
              </a:spcBef>
              <a:spcAft>
                <a:spcPts val="0"/>
              </a:spcAft>
              <a:buClr>
                <a:schemeClr val="dk1"/>
              </a:buClr>
              <a:buSzPts val="3200"/>
              <a:buChar char="•"/>
            </a:pPr>
            <a:r>
              <a:rPr lang="en-IN"/>
              <a:t>Workloads can be determined by the volume of cloud consumer-generated requests or via back-end processing demands triggered by certain types of requests. For example, a small amount of incoming data can result in a large amount of processing.</a:t>
            </a:r>
            <a:endParaRPr/>
          </a:p>
          <a:p>
            <a:pPr indent="-170180" lvl="0" marL="342900" rtl="0" algn="l">
              <a:spcBef>
                <a:spcPts val="544"/>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pSp>
        <p:nvGrpSpPr>
          <p:cNvPr id="100" name="Google Shape;100;p15"/>
          <p:cNvGrpSpPr/>
          <p:nvPr/>
        </p:nvGrpSpPr>
        <p:grpSpPr>
          <a:xfrm>
            <a:off x="609600" y="645460"/>
            <a:ext cx="10972017" cy="5477606"/>
            <a:chOff x="0" y="0"/>
            <a:chExt cx="10972017" cy="5477606"/>
          </a:xfrm>
        </p:grpSpPr>
        <p:sp>
          <p:nvSpPr>
            <p:cNvPr id="101" name="Google Shape;101;p15"/>
            <p:cNvSpPr/>
            <p:nvPr/>
          </p:nvSpPr>
          <p:spPr>
            <a:xfrm rot="5400000">
              <a:off x="6065258" y="-4069903"/>
              <a:ext cx="800766" cy="9012751"/>
            </a:xfrm>
            <a:prstGeom prst="round2SameRect">
              <a:avLst>
                <a:gd fmla="val 16667" name="adj1"/>
                <a:gd fmla="val 0" name="adj2"/>
              </a:avLst>
            </a:prstGeom>
            <a:solidFill>
              <a:srgbClr val="E0E5CB">
                <a:alpha val="89803"/>
              </a:srgbClr>
            </a:solidFill>
            <a:ln cap="flat" cmpd="sng" w="10000">
              <a:solidFill>
                <a:srgbClr val="E0E5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nvSpPr>
          <p:spPr>
            <a:xfrm>
              <a:off x="1959266" y="75179"/>
              <a:ext cx="8973661" cy="722586"/>
            </a:xfrm>
            <a:prstGeom prst="rect">
              <a:avLst/>
            </a:prstGeom>
            <a:noFill/>
            <a:ln>
              <a:noFill/>
            </a:ln>
          </p:spPr>
          <p:txBody>
            <a:bodyPr anchorCtr="0" anchor="ctr" bIns="123825" lIns="247650" spcFirstLastPara="1" rIns="247650" wrap="square" tIns="123825">
              <a:noAutofit/>
            </a:bodyPr>
            <a:lstStyle/>
            <a:p>
              <a:pPr indent="-171450" lvl="1" marL="171450" marR="0" rtl="0" algn="just">
                <a:lnSpc>
                  <a:spcPct val="100000"/>
                </a:lnSpc>
                <a:spcBef>
                  <a:spcPts val="0"/>
                </a:spcBef>
                <a:spcAft>
                  <a:spcPts val="0"/>
                </a:spcAft>
                <a:buClr>
                  <a:schemeClr val="dk1"/>
                </a:buClr>
                <a:buSzPts val="1800"/>
                <a:buFont typeface="Corbel"/>
                <a:buChar char="•"/>
              </a:pPr>
              <a:r>
                <a:rPr b="1" i="0" lang="en-IN" sz="1800" u="none" cap="none" strike="noStrike">
                  <a:solidFill>
                    <a:schemeClr val="dk1"/>
                  </a:solidFill>
                  <a:latin typeface="Corbel"/>
                  <a:ea typeface="Corbel"/>
                  <a:cs typeface="Corbel"/>
                  <a:sym typeface="Corbel"/>
                </a:rPr>
                <a:t>Composability</a:t>
              </a:r>
              <a:r>
                <a:rPr b="0" i="0" lang="en-IN" sz="1800" u="none" cap="none" strike="noStrike">
                  <a:solidFill>
                    <a:schemeClr val="dk1"/>
                  </a:solidFill>
                  <a:latin typeface="Corbel"/>
                  <a:ea typeface="Corbel"/>
                  <a:cs typeface="Corbel"/>
                  <a:sym typeface="Corbel"/>
                </a:rPr>
                <a:t> is a system design principle that deals with the inter-relationships of components. A highly </a:t>
              </a:r>
              <a:r>
                <a:rPr b="1" i="0" lang="en-IN" sz="1800" u="none" cap="none" strike="noStrike">
                  <a:solidFill>
                    <a:schemeClr val="dk1"/>
                  </a:solidFill>
                  <a:latin typeface="Corbel"/>
                  <a:ea typeface="Corbel"/>
                  <a:cs typeface="Corbel"/>
                  <a:sym typeface="Corbel"/>
                </a:rPr>
                <a:t>composable</a:t>
              </a:r>
              <a:r>
                <a:rPr b="0" i="0" lang="en-IN" sz="1800" u="none" cap="none" strike="noStrike">
                  <a:solidFill>
                    <a:schemeClr val="dk1"/>
                  </a:solidFill>
                  <a:latin typeface="Corbel"/>
                  <a:ea typeface="Corbel"/>
                  <a:cs typeface="Corbel"/>
                  <a:sym typeface="Corbel"/>
                </a:rPr>
                <a:t> system provides components that can be selected and assembled in various combinations to satisfy specific user requirements.</a:t>
              </a:r>
              <a:endParaRPr/>
            </a:p>
          </p:txBody>
        </p:sp>
        <p:sp>
          <p:nvSpPr>
            <p:cNvPr id="103" name="Google Shape;103;p15"/>
            <p:cNvSpPr/>
            <p:nvPr/>
          </p:nvSpPr>
          <p:spPr>
            <a:xfrm>
              <a:off x="0" y="0"/>
              <a:ext cx="1958484" cy="869740"/>
            </a:xfrm>
            <a:prstGeom prst="roundRect">
              <a:avLst>
                <a:gd fmla="val 16667" name="adj"/>
              </a:avLst>
            </a:prstGeom>
            <a:gradFill>
              <a:gsLst>
                <a:gs pos="0">
                  <a:srgbClr val="A4B724"/>
                </a:gs>
                <a:gs pos="90000">
                  <a:srgbClr val="A6BA20"/>
                </a:gs>
                <a:gs pos="100000">
                  <a:srgbClr val="9DB212"/>
                </a:gs>
              </a:gsLst>
              <a:path path="circle">
                <a:fillToRect b="50%" l="50%" r="50%" t="50%"/>
              </a:path>
              <a:tileRect/>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txBox="1"/>
            <p:nvPr/>
          </p:nvSpPr>
          <p:spPr>
            <a:xfrm>
              <a:off x="42457" y="42457"/>
              <a:ext cx="1873570" cy="784826"/>
            </a:xfrm>
            <a:prstGeom prst="rect">
              <a:avLst/>
            </a:prstGeom>
            <a:noFill/>
            <a:ln>
              <a:noFill/>
            </a:ln>
          </p:spPr>
          <p:txBody>
            <a:bodyPr anchorCtr="0" anchor="ctr" bIns="34275" lIns="68575" spcFirstLastPara="1" rIns="68575" wrap="square" tIns="34275">
              <a:noAutofit/>
            </a:bodyPr>
            <a:lstStyle/>
            <a:p>
              <a:pPr indent="0" lvl="0" marL="0" marR="0" rtl="0" algn="just">
                <a:lnSpc>
                  <a:spcPct val="100000"/>
                </a:lnSpc>
                <a:spcBef>
                  <a:spcPts val="0"/>
                </a:spcBef>
                <a:spcAft>
                  <a:spcPts val="0"/>
                </a:spcAft>
                <a:buClr>
                  <a:schemeClr val="lt1"/>
                </a:buClr>
                <a:buSzPts val="1800"/>
                <a:buFont typeface="Corbel"/>
                <a:buNone/>
              </a:pPr>
              <a:r>
                <a:rPr b="1" i="0" lang="en-IN" sz="1800" u="none" cap="none" strike="noStrike">
                  <a:solidFill>
                    <a:schemeClr val="lt1"/>
                  </a:solidFill>
                  <a:latin typeface="Corbel"/>
                  <a:ea typeface="Corbel"/>
                  <a:cs typeface="Corbel"/>
                  <a:sym typeface="Corbel"/>
                </a:rPr>
                <a:t>Composability</a:t>
              </a:r>
              <a:endParaRPr b="1" i="0" sz="1800" u="none" cap="none" strike="noStrike">
                <a:solidFill>
                  <a:schemeClr val="lt1"/>
                </a:solidFill>
                <a:latin typeface="Corbel"/>
                <a:ea typeface="Corbel"/>
                <a:cs typeface="Corbel"/>
                <a:sym typeface="Corbel"/>
              </a:endParaRPr>
            </a:p>
          </p:txBody>
        </p:sp>
        <p:sp>
          <p:nvSpPr>
            <p:cNvPr id="105" name="Google Shape;105;p15"/>
            <p:cNvSpPr/>
            <p:nvPr/>
          </p:nvSpPr>
          <p:spPr>
            <a:xfrm rot="5400000">
              <a:off x="6102210" y="-3105287"/>
              <a:ext cx="824868" cy="8909973"/>
            </a:xfrm>
            <a:prstGeom prst="round2SameRect">
              <a:avLst>
                <a:gd fmla="val 16667" name="adj1"/>
                <a:gd fmla="val 0" name="adj2"/>
              </a:avLst>
            </a:prstGeom>
            <a:solidFill>
              <a:srgbClr val="E0E5CB">
                <a:alpha val="89803"/>
              </a:srgbClr>
            </a:solidFill>
            <a:ln cap="flat" cmpd="sng" w="10000">
              <a:solidFill>
                <a:srgbClr val="E0E5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nvSpPr>
          <p:spPr>
            <a:xfrm>
              <a:off x="2059658" y="977532"/>
              <a:ext cx="8869706" cy="744334"/>
            </a:xfrm>
            <a:prstGeom prst="rect">
              <a:avLst/>
            </a:prstGeom>
            <a:noFill/>
            <a:ln>
              <a:noFill/>
            </a:ln>
          </p:spPr>
          <p:txBody>
            <a:bodyPr anchorCtr="0" anchor="ctr" bIns="123825" lIns="247650" spcFirstLastPara="1" rIns="247650" wrap="square" tIns="123825">
              <a:noAutofit/>
            </a:bodyPr>
            <a:lstStyle/>
            <a:p>
              <a:pPr indent="-171450" lvl="1" marL="171450" marR="0" rtl="0" algn="just">
                <a:lnSpc>
                  <a:spcPct val="100000"/>
                </a:lnSpc>
                <a:spcBef>
                  <a:spcPts val="0"/>
                </a:spcBef>
                <a:spcAft>
                  <a:spcPts val="0"/>
                </a:spcAft>
                <a:buClr>
                  <a:schemeClr val="dk1"/>
                </a:buClr>
                <a:buSzPts val="1800"/>
                <a:buFont typeface="Corbel"/>
                <a:buChar char="•"/>
              </a:pPr>
              <a:r>
                <a:rPr b="0" i="0" lang="en-IN" sz="1800" u="none" cap="none" strike="noStrike">
                  <a:solidFill>
                    <a:schemeClr val="dk1"/>
                  </a:solidFill>
                  <a:latin typeface="Corbel"/>
                  <a:ea typeface="Corbel"/>
                  <a:cs typeface="Corbel"/>
                  <a:sym typeface="Corbel"/>
                </a:rPr>
                <a:t>Virtual servers described in terms of a machine image or instance have characteristics that often can be described in terms of real servers delivering a certain number of microprocessor (CPU) cycles, memory access, and network bandwidth to customers.</a:t>
              </a:r>
              <a:endParaRPr/>
            </a:p>
          </p:txBody>
        </p:sp>
        <p:sp>
          <p:nvSpPr>
            <p:cNvPr id="107" name="Google Shape;107;p15"/>
            <p:cNvSpPr/>
            <p:nvPr/>
          </p:nvSpPr>
          <p:spPr>
            <a:xfrm>
              <a:off x="0" y="913333"/>
              <a:ext cx="2058876" cy="869740"/>
            </a:xfrm>
            <a:prstGeom prst="roundRect">
              <a:avLst>
                <a:gd fmla="val 16667" name="adj"/>
              </a:avLst>
            </a:prstGeom>
            <a:gradFill>
              <a:gsLst>
                <a:gs pos="0">
                  <a:srgbClr val="A4B724"/>
                </a:gs>
                <a:gs pos="90000">
                  <a:srgbClr val="A6BA20"/>
                </a:gs>
                <a:gs pos="100000">
                  <a:srgbClr val="9DB212"/>
                </a:gs>
              </a:gsLst>
              <a:path path="circle">
                <a:fillToRect b="50%" l="50%" r="50%" t="50%"/>
              </a:path>
              <a:tileRect/>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nvSpPr>
          <p:spPr>
            <a:xfrm>
              <a:off x="42457" y="955790"/>
              <a:ext cx="1973962" cy="784826"/>
            </a:xfrm>
            <a:prstGeom prst="rect">
              <a:avLst/>
            </a:prstGeom>
            <a:noFill/>
            <a:ln>
              <a:noFill/>
            </a:ln>
          </p:spPr>
          <p:txBody>
            <a:bodyPr anchorCtr="0" anchor="ctr" bIns="36175" lIns="72375" spcFirstLastPara="1" rIns="72375" wrap="square" tIns="36175">
              <a:noAutofit/>
            </a:bodyPr>
            <a:lstStyle/>
            <a:p>
              <a:pPr indent="0" lvl="0" marL="0" marR="0" rtl="0" algn="just">
                <a:lnSpc>
                  <a:spcPct val="100000"/>
                </a:lnSpc>
                <a:spcBef>
                  <a:spcPts val="0"/>
                </a:spcBef>
                <a:spcAft>
                  <a:spcPts val="0"/>
                </a:spcAft>
                <a:buClr>
                  <a:schemeClr val="lt1"/>
                </a:buClr>
                <a:buSzPts val="1900"/>
                <a:buFont typeface="Corbel"/>
                <a:buNone/>
              </a:pPr>
              <a:r>
                <a:rPr b="1" i="0" lang="en-IN" sz="1900" u="none" cap="none" strike="noStrike">
                  <a:solidFill>
                    <a:schemeClr val="lt1"/>
                  </a:solidFill>
                  <a:latin typeface="Corbel"/>
                  <a:ea typeface="Corbel"/>
                  <a:cs typeface="Corbel"/>
                  <a:sym typeface="Corbel"/>
                </a:rPr>
                <a:t>Infrastructure</a:t>
              </a:r>
              <a:endParaRPr/>
            </a:p>
          </p:txBody>
        </p:sp>
        <p:sp>
          <p:nvSpPr>
            <p:cNvPr id="109" name="Google Shape;109;p15"/>
            <p:cNvSpPr/>
            <p:nvPr/>
          </p:nvSpPr>
          <p:spPr>
            <a:xfrm rot="5400000">
              <a:off x="6143178" y="-2173258"/>
              <a:ext cx="777005" cy="8872371"/>
            </a:xfrm>
            <a:prstGeom prst="round2SameRect">
              <a:avLst>
                <a:gd fmla="val 16667" name="adj1"/>
                <a:gd fmla="val 0" name="adj2"/>
              </a:avLst>
            </a:prstGeom>
            <a:solidFill>
              <a:srgbClr val="E0E5CB">
                <a:alpha val="89803"/>
              </a:srgbClr>
            </a:solidFill>
            <a:ln cap="flat" cmpd="sng" w="10000">
              <a:solidFill>
                <a:srgbClr val="E0E5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2095495" y="1912355"/>
              <a:ext cx="8834441" cy="701145"/>
            </a:xfrm>
            <a:prstGeom prst="rect">
              <a:avLst/>
            </a:prstGeom>
            <a:noFill/>
            <a:ln>
              <a:noFill/>
            </a:ln>
          </p:spPr>
          <p:txBody>
            <a:bodyPr anchorCtr="0" anchor="ctr" bIns="123825" lIns="247650" spcFirstLastPara="1" rIns="247650" wrap="square" tIns="123825">
              <a:noAutofit/>
            </a:bodyPr>
            <a:lstStyle/>
            <a:p>
              <a:pPr indent="-171450" lvl="1" marL="171450" marR="0" rtl="0" algn="just">
                <a:lnSpc>
                  <a:spcPct val="100000"/>
                </a:lnSpc>
                <a:spcBef>
                  <a:spcPts val="0"/>
                </a:spcBef>
                <a:spcAft>
                  <a:spcPts val="0"/>
                </a:spcAft>
                <a:buClr>
                  <a:schemeClr val="dk1"/>
                </a:buClr>
                <a:buSzPts val="1800"/>
                <a:buFont typeface="Corbel"/>
                <a:buChar char="•"/>
              </a:pPr>
              <a:r>
                <a:rPr b="0" i="0" lang="en-IN" sz="1800" u="none" cap="none" strike="noStrike">
                  <a:solidFill>
                    <a:schemeClr val="dk1"/>
                  </a:solidFill>
                  <a:latin typeface="Corbel"/>
                  <a:ea typeface="Corbel"/>
                  <a:cs typeface="Corbel"/>
                  <a:sym typeface="Corbel"/>
                </a:rPr>
                <a:t>Provisioning various platforms to users to customize and develop applications. Development, testing, deployments are made easier through this medium.</a:t>
              </a:r>
              <a:endParaRPr/>
            </a:p>
          </p:txBody>
        </p:sp>
        <p:sp>
          <p:nvSpPr>
            <p:cNvPr id="111" name="Google Shape;111;p15"/>
            <p:cNvSpPr/>
            <p:nvPr/>
          </p:nvSpPr>
          <p:spPr>
            <a:xfrm>
              <a:off x="0" y="1826560"/>
              <a:ext cx="2094713" cy="869740"/>
            </a:xfrm>
            <a:prstGeom prst="roundRect">
              <a:avLst>
                <a:gd fmla="val 16667" name="adj"/>
              </a:avLst>
            </a:prstGeom>
            <a:gradFill>
              <a:gsLst>
                <a:gs pos="0">
                  <a:srgbClr val="A4B724"/>
                </a:gs>
                <a:gs pos="90000">
                  <a:srgbClr val="A6BA20"/>
                </a:gs>
                <a:gs pos="100000">
                  <a:srgbClr val="9DB212"/>
                </a:gs>
              </a:gsLst>
              <a:path path="circle">
                <a:fillToRect b="50%" l="50%" r="50%" t="50%"/>
              </a:path>
              <a:tileRect/>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txBox="1"/>
            <p:nvPr/>
          </p:nvSpPr>
          <p:spPr>
            <a:xfrm>
              <a:off x="42457" y="1869017"/>
              <a:ext cx="2009799" cy="784826"/>
            </a:xfrm>
            <a:prstGeom prst="rect">
              <a:avLst/>
            </a:prstGeom>
            <a:noFill/>
            <a:ln>
              <a:noFill/>
            </a:ln>
          </p:spPr>
          <p:txBody>
            <a:bodyPr anchorCtr="0" anchor="ctr" bIns="36175" lIns="72375" spcFirstLastPara="1" rIns="72375" wrap="square" tIns="36175">
              <a:noAutofit/>
            </a:bodyPr>
            <a:lstStyle/>
            <a:p>
              <a:pPr indent="0" lvl="0" marL="0" marR="0" rtl="0" algn="just">
                <a:lnSpc>
                  <a:spcPct val="100000"/>
                </a:lnSpc>
                <a:spcBef>
                  <a:spcPts val="0"/>
                </a:spcBef>
                <a:spcAft>
                  <a:spcPts val="0"/>
                </a:spcAft>
                <a:buClr>
                  <a:schemeClr val="lt1"/>
                </a:buClr>
                <a:buSzPts val="1900"/>
                <a:buFont typeface="Corbel"/>
                <a:buNone/>
              </a:pPr>
              <a:r>
                <a:rPr b="1" i="0" lang="en-IN" sz="1900" u="none" cap="none" strike="noStrike">
                  <a:solidFill>
                    <a:schemeClr val="lt1"/>
                  </a:solidFill>
                  <a:latin typeface="Corbel"/>
                  <a:ea typeface="Corbel"/>
                  <a:cs typeface="Corbel"/>
                  <a:sym typeface="Corbel"/>
                </a:rPr>
                <a:t>Platforms</a:t>
              </a:r>
              <a:endParaRPr/>
            </a:p>
          </p:txBody>
        </p:sp>
        <p:sp>
          <p:nvSpPr>
            <p:cNvPr id="113" name="Google Shape;113;p15"/>
            <p:cNvSpPr/>
            <p:nvPr/>
          </p:nvSpPr>
          <p:spPr>
            <a:xfrm rot="5400000">
              <a:off x="6126759" y="-1277591"/>
              <a:ext cx="773769" cy="8907491"/>
            </a:xfrm>
            <a:prstGeom prst="round2SameRect">
              <a:avLst>
                <a:gd fmla="val 16667" name="adj1"/>
                <a:gd fmla="val 0" name="adj2"/>
              </a:avLst>
            </a:prstGeom>
            <a:solidFill>
              <a:srgbClr val="E0E5CB">
                <a:alpha val="89803"/>
              </a:srgbClr>
            </a:solidFill>
            <a:ln cap="flat" cmpd="sng" w="10000">
              <a:solidFill>
                <a:srgbClr val="E0E5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2059898" y="2827042"/>
              <a:ext cx="8869719" cy="698225"/>
            </a:xfrm>
            <a:prstGeom prst="rect">
              <a:avLst/>
            </a:prstGeom>
            <a:noFill/>
            <a:ln>
              <a:noFill/>
            </a:ln>
          </p:spPr>
          <p:txBody>
            <a:bodyPr anchorCtr="0" anchor="ctr" bIns="123825" lIns="247650" spcFirstLastPara="1" rIns="247650" wrap="square" tIns="123825">
              <a:noAutofit/>
            </a:bodyPr>
            <a:lstStyle/>
            <a:p>
              <a:pPr indent="-171450" lvl="1" marL="171450" marR="0" rtl="0" algn="just">
                <a:lnSpc>
                  <a:spcPct val="100000"/>
                </a:lnSpc>
                <a:spcBef>
                  <a:spcPts val="0"/>
                </a:spcBef>
                <a:spcAft>
                  <a:spcPts val="0"/>
                </a:spcAft>
                <a:buClr>
                  <a:schemeClr val="dk1"/>
                </a:buClr>
                <a:buSzPts val="1800"/>
                <a:buFont typeface="Corbel"/>
                <a:buChar char="•"/>
              </a:pPr>
              <a:r>
                <a:rPr b="0" i="0" lang="en-IN" sz="1800" u="none" cap="none" strike="noStrike">
                  <a:solidFill>
                    <a:schemeClr val="dk1"/>
                  </a:solidFill>
                  <a:latin typeface="Corbel"/>
                  <a:ea typeface="Corbel"/>
                  <a:cs typeface="Corbel"/>
                  <a:sym typeface="Corbel"/>
                </a:rPr>
                <a:t>The machines that are installed in order to run services in cloud. These are platform instances in particular that can be provisioned to cloud users.</a:t>
              </a:r>
              <a:endParaRPr/>
            </a:p>
          </p:txBody>
        </p:sp>
        <p:sp>
          <p:nvSpPr>
            <p:cNvPr id="115" name="Google Shape;115;p15"/>
            <p:cNvSpPr/>
            <p:nvPr/>
          </p:nvSpPr>
          <p:spPr>
            <a:xfrm>
              <a:off x="0" y="2739788"/>
              <a:ext cx="2059117" cy="869740"/>
            </a:xfrm>
            <a:prstGeom prst="roundRect">
              <a:avLst>
                <a:gd fmla="val 16667" name="adj"/>
              </a:avLst>
            </a:prstGeom>
            <a:gradFill>
              <a:gsLst>
                <a:gs pos="0">
                  <a:srgbClr val="A4B724"/>
                </a:gs>
                <a:gs pos="90000">
                  <a:srgbClr val="A6BA20"/>
                </a:gs>
                <a:gs pos="100000">
                  <a:srgbClr val="9DB212"/>
                </a:gs>
              </a:gsLst>
              <a:path path="circle">
                <a:fillToRect b="50%" l="50%" r="50%" t="50%"/>
              </a:path>
              <a:tileRect/>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nvSpPr>
          <p:spPr>
            <a:xfrm>
              <a:off x="42457" y="2782245"/>
              <a:ext cx="1974203" cy="784826"/>
            </a:xfrm>
            <a:prstGeom prst="rect">
              <a:avLst/>
            </a:prstGeom>
            <a:noFill/>
            <a:ln>
              <a:noFill/>
            </a:ln>
          </p:spPr>
          <p:txBody>
            <a:bodyPr anchorCtr="0" anchor="ctr" bIns="36175" lIns="72375" spcFirstLastPara="1" rIns="72375" wrap="square" tIns="36175">
              <a:noAutofit/>
            </a:bodyPr>
            <a:lstStyle/>
            <a:p>
              <a:pPr indent="0" lvl="0" marL="0" marR="0" rtl="0" algn="just">
                <a:lnSpc>
                  <a:spcPct val="100000"/>
                </a:lnSpc>
                <a:spcBef>
                  <a:spcPts val="0"/>
                </a:spcBef>
                <a:spcAft>
                  <a:spcPts val="0"/>
                </a:spcAft>
                <a:buClr>
                  <a:schemeClr val="lt1"/>
                </a:buClr>
                <a:buSzPts val="1900"/>
                <a:buFont typeface="Corbel"/>
                <a:buNone/>
              </a:pPr>
              <a:r>
                <a:rPr b="1" i="0" lang="en-IN" sz="1900" u="none" cap="none" strike="noStrike">
                  <a:solidFill>
                    <a:schemeClr val="lt1"/>
                  </a:solidFill>
                  <a:latin typeface="Corbel"/>
                  <a:ea typeface="Corbel"/>
                  <a:cs typeface="Corbel"/>
                  <a:sym typeface="Corbel"/>
                </a:rPr>
                <a:t>Virtual Appliances</a:t>
              </a:r>
              <a:endParaRPr/>
            </a:p>
          </p:txBody>
        </p:sp>
        <p:sp>
          <p:nvSpPr>
            <p:cNvPr id="117" name="Google Shape;117;p15"/>
            <p:cNvSpPr/>
            <p:nvPr/>
          </p:nvSpPr>
          <p:spPr>
            <a:xfrm rot="5400000">
              <a:off x="6024491" y="-380194"/>
              <a:ext cx="911362" cy="8980775"/>
            </a:xfrm>
            <a:prstGeom prst="round2SameRect">
              <a:avLst>
                <a:gd fmla="val 16667" name="adj1"/>
                <a:gd fmla="val 0" name="adj2"/>
              </a:avLst>
            </a:prstGeom>
            <a:solidFill>
              <a:srgbClr val="E0E5CB">
                <a:alpha val="89803"/>
              </a:srgbClr>
            </a:solidFill>
            <a:ln cap="flat" cmpd="sng" w="10000">
              <a:solidFill>
                <a:srgbClr val="E0E5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txBox="1"/>
            <p:nvPr/>
          </p:nvSpPr>
          <p:spPr>
            <a:xfrm>
              <a:off x="1989785" y="3699001"/>
              <a:ext cx="8936286" cy="822384"/>
            </a:xfrm>
            <a:prstGeom prst="rect">
              <a:avLst/>
            </a:prstGeom>
            <a:noFill/>
            <a:ln>
              <a:noFill/>
            </a:ln>
          </p:spPr>
          <p:txBody>
            <a:bodyPr anchorCtr="0" anchor="ctr" bIns="123825" lIns="247650" spcFirstLastPara="1" rIns="247650" wrap="square" tIns="123825">
              <a:noAutofit/>
            </a:bodyPr>
            <a:lstStyle/>
            <a:p>
              <a:pPr indent="-171450" lvl="1" marL="171450" marR="0" rtl="0" algn="just">
                <a:lnSpc>
                  <a:spcPct val="100000"/>
                </a:lnSpc>
                <a:spcBef>
                  <a:spcPts val="0"/>
                </a:spcBef>
                <a:spcAft>
                  <a:spcPts val="0"/>
                </a:spcAft>
                <a:buClr>
                  <a:schemeClr val="dk1"/>
                </a:buClr>
                <a:buSzPts val="1800"/>
                <a:buFont typeface="Corbel"/>
                <a:buChar char="•"/>
              </a:pPr>
              <a:r>
                <a:rPr b="0" i="0" lang="en-IN" sz="1800" u="none" cap="none" strike="noStrike">
                  <a:solidFill>
                    <a:schemeClr val="dk1"/>
                  </a:solidFill>
                  <a:latin typeface="Corbel"/>
                  <a:ea typeface="Corbel"/>
                  <a:cs typeface="Corbel"/>
                  <a:sym typeface="Corbel"/>
                </a:rPr>
                <a:t>Common XML based set of protocols used as the messaging format are the Simple Object Access Protocol (SOAP) protocol as the object model, and a set of discovery and description protocols based on the Web Services Description Language (WSDL) to manage transactions in cloud.</a:t>
              </a:r>
              <a:endParaRPr/>
            </a:p>
          </p:txBody>
        </p:sp>
        <p:sp>
          <p:nvSpPr>
            <p:cNvPr id="119" name="Google Shape;119;p15"/>
            <p:cNvSpPr/>
            <p:nvPr/>
          </p:nvSpPr>
          <p:spPr>
            <a:xfrm>
              <a:off x="0" y="3673827"/>
              <a:ext cx="1989002" cy="869740"/>
            </a:xfrm>
            <a:prstGeom prst="roundRect">
              <a:avLst>
                <a:gd fmla="val 16667" name="adj"/>
              </a:avLst>
            </a:prstGeom>
            <a:gradFill>
              <a:gsLst>
                <a:gs pos="0">
                  <a:srgbClr val="A4B724"/>
                </a:gs>
                <a:gs pos="90000">
                  <a:srgbClr val="A6BA20"/>
                </a:gs>
                <a:gs pos="100000">
                  <a:srgbClr val="9DB212"/>
                </a:gs>
              </a:gsLst>
              <a:path path="circle">
                <a:fillToRect b="50%" l="50%" r="50%" t="50%"/>
              </a:path>
              <a:tileRect/>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txBox="1"/>
            <p:nvPr/>
          </p:nvSpPr>
          <p:spPr>
            <a:xfrm>
              <a:off x="42457" y="3716284"/>
              <a:ext cx="1904088" cy="784826"/>
            </a:xfrm>
            <a:prstGeom prst="rect">
              <a:avLst/>
            </a:prstGeom>
            <a:noFill/>
            <a:ln>
              <a:noFill/>
            </a:ln>
          </p:spPr>
          <p:txBody>
            <a:bodyPr anchorCtr="0" anchor="ctr" bIns="36175" lIns="72375" spcFirstLastPara="1" rIns="72375" wrap="square" tIns="36175">
              <a:noAutofit/>
            </a:bodyPr>
            <a:lstStyle/>
            <a:p>
              <a:pPr indent="0" lvl="0" marL="0" marR="0" rtl="0" algn="just">
                <a:lnSpc>
                  <a:spcPct val="100000"/>
                </a:lnSpc>
                <a:spcBef>
                  <a:spcPts val="0"/>
                </a:spcBef>
                <a:spcAft>
                  <a:spcPts val="0"/>
                </a:spcAft>
                <a:buClr>
                  <a:schemeClr val="lt1"/>
                </a:buClr>
                <a:buSzPts val="1900"/>
                <a:buFont typeface="Corbel"/>
                <a:buNone/>
              </a:pPr>
              <a:r>
                <a:rPr b="1" i="0" lang="en-IN" sz="1900" u="none" cap="none" strike="noStrike">
                  <a:solidFill>
                    <a:schemeClr val="lt1"/>
                  </a:solidFill>
                  <a:latin typeface="Corbel"/>
                  <a:ea typeface="Corbel"/>
                  <a:cs typeface="Corbel"/>
                  <a:sym typeface="Corbel"/>
                </a:rPr>
                <a:t>Communication Protocols</a:t>
              </a:r>
              <a:endParaRPr/>
            </a:p>
          </p:txBody>
        </p:sp>
        <p:sp>
          <p:nvSpPr>
            <p:cNvPr id="121" name="Google Shape;121;p15"/>
            <p:cNvSpPr/>
            <p:nvPr/>
          </p:nvSpPr>
          <p:spPr>
            <a:xfrm rot="5400000">
              <a:off x="6093320" y="587590"/>
              <a:ext cx="779698" cy="8913284"/>
            </a:xfrm>
            <a:prstGeom prst="round2SameRect">
              <a:avLst>
                <a:gd fmla="val 16667" name="adj1"/>
                <a:gd fmla="val 0" name="adj2"/>
              </a:avLst>
            </a:prstGeom>
            <a:solidFill>
              <a:srgbClr val="E0E5CB">
                <a:alpha val="89803"/>
              </a:srgbClr>
            </a:solidFill>
            <a:ln cap="flat" cmpd="sng" w="10000">
              <a:solidFill>
                <a:srgbClr val="E0E5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txBox="1"/>
            <p:nvPr/>
          </p:nvSpPr>
          <p:spPr>
            <a:xfrm>
              <a:off x="2026527" y="4692445"/>
              <a:ext cx="8875222" cy="703574"/>
            </a:xfrm>
            <a:prstGeom prst="rect">
              <a:avLst/>
            </a:prstGeom>
            <a:noFill/>
            <a:ln>
              <a:noFill/>
            </a:ln>
          </p:spPr>
          <p:txBody>
            <a:bodyPr anchorCtr="0" anchor="ctr" bIns="123825" lIns="247650" spcFirstLastPara="1" rIns="247650" wrap="square" tIns="123825">
              <a:noAutofit/>
            </a:bodyPr>
            <a:lstStyle/>
            <a:p>
              <a:pPr indent="-171450" lvl="1" marL="171450" marR="0" rtl="0" algn="just">
                <a:lnSpc>
                  <a:spcPct val="100000"/>
                </a:lnSpc>
                <a:spcBef>
                  <a:spcPts val="0"/>
                </a:spcBef>
                <a:spcAft>
                  <a:spcPts val="0"/>
                </a:spcAft>
                <a:buClr>
                  <a:schemeClr val="dk1"/>
                </a:buClr>
                <a:buSzPts val="1800"/>
                <a:buFont typeface="Corbel"/>
                <a:buChar char="•"/>
              </a:pPr>
              <a:r>
                <a:rPr b="0" i="0" lang="en-IN" sz="1800" u="none" cap="none" strike="noStrike">
                  <a:solidFill>
                    <a:schemeClr val="dk1"/>
                  </a:solidFill>
                  <a:latin typeface="Corbel"/>
                  <a:ea typeface="Corbel"/>
                  <a:cs typeface="Corbel"/>
                  <a:sym typeface="Corbel"/>
                </a:rPr>
                <a:t>Services running in the cloud</a:t>
              </a:r>
              <a:endParaRPr/>
            </a:p>
          </p:txBody>
        </p:sp>
        <p:sp>
          <p:nvSpPr>
            <p:cNvPr id="123" name="Google Shape;123;p15"/>
            <p:cNvSpPr/>
            <p:nvPr/>
          </p:nvSpPr>
          <p:spPr>
            <a:xfrm>
              <a:off x="0" y="4607866"/>
              <a:ext cx="2025745" cy="869740"/>
            </a:xfrm>
            <a:prstGeom prst="roundRect">
              <a:avLst>
                <a:gd fmla="val 16667" name="adj"/>
              </a:avLst>
            </a:prstGeom>
            <a:gradFill>
              <a:gsLst>
                <a:gs pos="0">
                  <a:srgbClr val="A4B724"/>
                </a:gs>
                <a:gs pos="90000">
                  <a:srgbClr val="A6BA20"/>
                </a:gs>
                <a:gs pos="100000">
                  <a:srgbClr val="9DB212"/>
                </a:gs>
              </a:gsLst>
              <a:path path="circle">
                <a:fillToRect b="50%" l="50%" r="50%" t="50%"/>
              </a:path>
              <a:tileRect/>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txBox="1"/>
            <p:nvPr/>
          </p:nvSpPr>
          <p:spPr>
            <a:xfrm>
              <a:off x="42457" y="4650323"/>
              <a:ext cx="1940831" cy="784826"/>
            </a:xfrm>
            <a:prstGeom prst="rect">
              <a:avLst/>
            </a:prstGeom>
            <a:noFill/>
            <a:ln>
              <a:noFill/>
            </a:ln>
          </p:spPr>
          <p:txBody>
            <a:bodyPr anchorCtr="0" anchor="ctr" bIns="36175" lIns="72375" spcFirstLastPara="1" rIns="72375" wrap="square" tIns="36175">
              <a:noAutofit/>
            </a:bodyPr>
            <a:lstStyle/>
            <a:p>
              <a:pPr indent="0" lvl="0" marL="0" marR="0" rtl="0" algn="just">
                <a:lnSpc>
                  <a:spcPct val="100000"/>
                </a:lnSpc>
                <a:spcBef>
                  <a:spcPts val="0"/>
                </a:spcBef>
                <a:spcAft>
                  <a:spcPts val="0"/>
                </a:spcAft>
                <a:buClr>
                  <a:schemeClr val="lt1"/>
                </a:buClr>
                <a:buSzPts val="1900"/>
                <a:buFont typeface="Corbel"/>
                <a:buNone/>
              </a:pPr>
              <a:r>
                <a:rPr b="1" i="0" lang="en-IN" sz="1900" u="none" cap="none" strike="noStrike">
                  <a:solidFill>
                    <a:schemeClr val="lt1"/>
                  </a:solidFill>
                  <a:latin typeface="Corbel"/>
                  <a:ea typeface="Corbel"/>
                  <a:cs typeface="Corbel"/>
                  <a:sym typeface="Corbel"/>
                </a:rPr>
                <a:t>Applications</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idx="1" type="body"/>
          </p:nvPr>
        </p:nvSpPr>
        <p:spPr>
          <a:xfrm>
            <a:off x="649500" y="764125"/>
            <a:ext cx="11003400" cy="5331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t>Automated scaling listeners can provide different types of responses to workload fluctuation conditions, such as:</a:t>
            </a:r>
            <a:endParaRPr/>
          </a:p>
          <a:p>
            <a:pPr indent="-342900" lvl="0" marL="342900" rtl="0" algn="l">
              <a:spcBef>
                <a:spcPts val="480"/>
              </a:spcBef>
              <a:spcAft>
                <a:spcPts val="0"/>
              </a:spcAft>
              <a:buClr>
                <a:schemeClr val="dk1"/>
              </a:buClr>
              <a:buSzPts val="2400"/>
              <a:buChar char="•"/>
            </a:pPr>
            <a:r>
              <a:rPr lang="en-IN" sz="2400"/>
              <a:t>Automatically scaling IT resources out or in based on parameters previously defined by the cloud consumer (commonly referred to as auto-scaling).</a:t>
            </a:r>
            <a:endParaRPr/>
          </a:p>
          <a:p>
            <a:pPr indent="-342900" lvl="0" marL="342900" rtl="0" algn="l">
              <a:spcBef>
                <a:spcPts val="480"/>
              </a:spcBef>
              <a:spcAft>
                <a:spcPts val="0"/>
              </a:spcAft>
              <a:buClr>
                <a:schemeClr val="dk1"/>
              </a:buClr>
              <a:buSzPts val="2400"/>
              <a:buChar char="•"/>
            </a:pPr>
            <a:r>
              <a:rPr lang="en-IN" sz="2400"/>
              <a:t>Automatic notification of the cloud consumer when workloads exceed current thresholds or fall below allocated resources. This way, the cloud consumer can choose to adjust its current IT resource allocation.</a:t>
            </a:r>
            <a:endParaRPr/>
          </a:p>
          <a:p>
            <a:pPr indent="-342900" lvl="0" marL="342900" rtl="0" algn="l">
              <a:spcBef>
                <a:spcPts val="480"/>
              </a:spcBef>
              <a:spcAft>
                <a:spcPts val="0"/>
              </a:spcAft>
              <a:buClr>
                <a:schemeClr val="dk1"/>
              </a:buClr>
              <a:buSzPts val="2400"/>
              <a:buChar char="•"/>
            </a:pPr>
            <a:r>
              <a:rPr lang="en-IN" sz="2400"/>
              <a:t>Different cloud provider vendors have different names for service agents that act as automated scaling listeners.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descr="https://patterns.arcitura.com/wp-content/uploads/2018/08/fig2-80.png" id="292" name="Google Shape;292;p43"/>
          <p:cNvPicPr preferRelativeResize="0"/>
          <p:nvPr/>
        </p:nvPicPr>
        <p:blipFill rotWithShape="1">
          <a:blip r:embed="rId3">
            <a:alphaModFix/>
          </a:blip>
          <a:srcRect b="0" l="0" r="0" t="0"/>
          <a:stretch/>
        </p:blipFill>
        <p:spPr>
          <a:xfrm>
            <a:off x="937865" y="660374"/>
            <a:ext cx="7773228" cy="552941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p:nvPr/>
        </p:nvSpPr>
        <p:spPr>
          <a:xfrm>
            <a:off x="300111" y="252680"/>
            <a:ext cx="11535600" cy="6001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1" i="0" lang="en-IN" sz="2400" u="none" cap="none" strike="noStrike">
                <a:solidFill>
                  <a:schemeClr val="dk1"/>
                </a:solidFill>
                <a:latin typeface="Calibri"/>
                <a:ea typeface="Calibri"/>
                <a:cs typeface="Calibri"/>
                <a:sym typeface="Calibri"/>
              </a:rPr>
              <a:t>Load Balancer</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400"/>
              <a:buFont typeface="Calibri"/>
              <a:buNone/>
            </a:pPr>
            <a:r>
              <a:rPr b="0" i="0" lang="en-IN" sz="2400" u="none" cap="none" strike="noStrike">
                <a:solidFill>
                  <a:schemeClr val="dk1"/>
                </a:solidFill>
                <a:latin typeface="Calibri"/>
                <a:ea typeface="Calibri"/>
                <a:cs typeface="Calibri"/>
                <a:sym typeface="Calibri"/>
              </a:rPr>
              <a:t>The load balancer mechanism is a runtime agent with logic fundamentally based on the premise of employing horizontal scaling to balance a workload across two or more IT resources to increase performance and capacity beyond what a single IT resource can provide. Beyond simple division of labor algorithms, load balancers can perform a range of specialized runtime workload distribution functions that include:</a:t>
            </a:r>
            <a:endParaRPr/>
          </a:p>
          <a:p>
            <a:pPr indent="-152400" lvl="0" marL="0" marR="0" rtl="0" algn="just">
              <a:lnSpc>
                <a:spcPct val="100000"/>
              </a:lnSpc>
              <a:spcBef>
                <a:spcPts val="0"/>
              </a:spcBef>
              <a:spcAft>
                <a:spcPts val="0"/>
              </a:spcAft>
              <a:buClr>
                <a:schemeClr val="dk1"/>
              </a:buClr>
              <a:buSzPts val="2400"/>
              <a:buFont typeface="Calibri"/>
              <a:buChar char="•"/>
            </a:pPr>
            <a:r>
              <a:rPr b="0" i="1" lang="en-IN" sz="2400" u="none" cap="none" strike="noStrike">
                <a:solidFill>
                  <a:schemeClr val="dk1"/>
                </a:solidFill>
                <a:latin typeface="Calibri"/>
                <a:ea typeface="Calibri"/>
                <a:cs typeface="Calibri"/>
                <a:sym typeface="Calibri"/>
              </a:rPr>
              <a:t>Asymmetric Distribution</a:t>
            </a:r>
            <a:r>
              <a:rPr b="0" i="0" lang="en-IN" sz="2400" u="none" cap="none" strike="noStrike">
                <a:solidFill>
                  <a:schemeClr val="dk1"/>
                </a:solidFill>
                <a:latin typeface="Calibri"/>
                <a:ea typeface="Calibri"/>
                <a:cs typeface="Calibri"/>
                <a:sym typeface="Calibri"/>
              </a:rPr>
              <a:t> – larger workloads are issued to IT resources with higher processing capacities </a:t>
            </a:r>
            <a:endParaRPr/>
          </a:p>
          <a:p>
            <a:pPr indent="-152400" lvl="0" marL="0" marR="0" rtl="0" algn="just">
              <a:lnSpc>
                <a:spcPct val="100000"/>
              </a:lnSpc>
              <a:spcBef>
                <a:spcPts val="0"/>
              </a:spcBef>
              <a:spcAft>
                <a:spcPts val="0"/>
              </a:spcAft>
              <a:buClr>
                <a:schemeClr val="dk1"/>
              </a:buClr>
              <a:buSzPts val="2400"/>
              <a:buFont typeface="Calibri"/>
              <a:buChar char="•"/>
            </a:pPr>
            <a:r>
              <a:rPr b="0" i="1" lang="en-IN" sz="2400" u="none" cap="none" strike="noStrike">
                <a:solidFill>
                  <a:schemeClr val="dk1"/>
                </a:solidFill>
                <a:latin typeface="Calibri"/>
                <a:ea typeface="Calibri"/>
                <a:cs typeface="Calibri"/>
                <a:sym typeface="Calibri"/>
              </a:rPr>
              <a:t>Workload Prioritization</a:t>
            </a:r>
            <a:r>
              <a:rPr b="0" i="0" lang="en-IN" sz="2400" u="none" cap="none" strike="noStrike">
                <a:solidFill>
                  <a:schemeClr val="dk1"/>
                </a:solidFill>
                <a:latin typeface="Calibri"/>
                <a:ea typeface="Calibri"/>
                <a:cs typeface="Calibri"/>
                <a:sym typeface="Calibri"/>
              </a:rPr>
              <a:t> – workloads are scheduled, queued, discarded, and distributed workloads according to their priority levels </a:t>
            </a:r>
            <a:endParaRPr/>
          </a:p>
          <a:p>
            <a:pPr indent="-152400" lvl="0" marL="0" marR="0" rtl="0" algn="just">
              <a:lnSpc>
                <a:spcPct val="100000"/>
              </a:lnSpc>
              <a:spcBef>
                <a:spcPts val="0"/>
              </a:spcBef>
              <a:spcAft>
                <a:spcPts val="0"/>
              </a:spcAft>
              <a:buClr>
                <a:schemeClr val="dk1"/>
              </a:buClr>
              <a:buSzPts val="2400"/>
              <a:buFont typeface="Calibri"/>
              <a:buChar char="•"/>
            </a:pPr>
            <a:r>
              <a:rPr b="0" i="1" lang="en-IN" sz="2400" u="none" cap="none" strike="noStrike">
                <a:solidFill>
                  <a:schemeClr val="dk1"/>
                </a:solidFill>
                <a:latin typeface="Calibri"/>
                <a:ea typeface="Calibri"/>
                <a:cs typeface="Calibri"/>
                <a:sym typeface="Calibri"/>
              </a:rPr>
              <a:t>Content-Aware Distribution</a:t>
            </a:r>
            <a:r>
              <a:rPr b="0" i="0" lang="en-IN" sz="2400" u="none" cap="none" strike="noStrike">
                <a:solidFill>
                  <a:schemeClr val="dk1"/>
                </a:solidFill>
                <a:latin typeface="Calibri"/>
                <a:ea typeface="Calibri"/>
                <a:cs typeface="Calibri"/>
                <a:sym typeface="Calibri"/>
              </a:rPr>
              <a:t> – requests are distributed to different IT resources as dictated by the request content </a:t>
            </a:r>
            <a:endParaRPr/>
          </a:p>
          <a:p>
            <a:pPr indent="0" lvl="0" marL="0" marR="0" rtl="0" algn="just">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pic>
        <p:nvPicPr>
          <p:cNvPr descr="Load Balancer" id="298" name="Google Shape;298;p44"/>
          <p:cNvPicPr preferRelativeResize="0"/>
          <p:nvPr/>
        </p:nvPicPr>
        <p:blipFill rotWithShape="1">
          <a:blip r:embed="rId3">
            <a:alphaModFix/>
          </a:blip>
          <a:srcRect b="0" l="0" r="0" t="0"/>
          <a:stretch/>
        </p:blipFill>
        <p:spPr>
          <a:xfrm>
            <a:off x="160867" y="-10479088"/>
            <a:ext cx="390525" cy="1104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descr="https://patterns.arcitura.com/wp-content/uploads/2018/08/fig2-116.png" id="303" name="Google Shape;303;p45"/>
          <p:cNvPicPr preferRelativeResize="0"/>
          <p:nvPr/>
        </p:nvPicPr>
        <p:blipFill rotWithShape="1">
          <a:blip r:embed="rId3">
            <a:alphaModFix/>
          </a:blip>
          <a:srcRect b="0" l="0" r="0" t="0"/>
          <a:stretch/>
        </p:blipFill>
        <p:spPr>
          <a:xfrm>
            <a:off x="1182792" y="0"/>
            <a:ext cx="7358883" cy="4026560"/>
          </a:xfrm>
          <a:prstGeom prst="rect">
            <a:avLst/>
          </a:prstGeom>
          <a:noFill/>
          <a:ln>
            <a:noFill/>
          </a:ln>
        </p:spPr>
      </p:pic>
      <p:sp>
        <p:nvSpPr>
          <p:cNvPr id="304" name="Google Shape;304;p45"/>
          <p:cNvSpPr/>
          <p:nvPr/>
        </p:nvSpPr>
        <p:spPr>
          <a:xfrm>
            <a:off x="431407" y="4067968"/>
            <a:ext cx="11404500" cy="2246700"/>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chemeClr val="dk1"/>
              </a:buClr>
              <a:buSzPts val="2000"/>
              <a:buFont typeface="Arial"/>
              <a:buChar char="•"/>
            </a:pPr>
            <a:r>
              <a:rPr b="0" i="0" lang="en-IN" sz="2000" u="none" cap="none" strike="noStrike">
                <a:solidFill>
                  <a:schemeClr val="dk1"/>
                </a:solidFill>
                <a:latin typeface="Calibri"/>
                <a:ea typeface="Calibri"/>
                <a:cs typeface="Calibri"/>
                <a:sym typeface="Calibri"/>
              </a:rPr>
              <a:t>A load balancer implemented as a service agent transparently distributes incoming workload request messages across two redundant cloud service implementations, which in turn maximizes performance for the clouds service consumers.</a:t>
            </a:r>
            <a:endParaRPr/>
          </a:p>
          <a:p>
            <a:pPr indent="-127000" lvl="0" marL="0" marR="0" rtl="0" algn="l">
              <a:spcBef>
                <a:spcPts val="0"/>
              </a:spcBef>
              <a:spcAft>
                <a:spcPts val="0"/>
              </a:spcAft>
              <a:buClr>
                <a:schemeClr val="dk1"/>
              </a:buClr>
              <a:buSzPts val="2000"/>
              <a:buFont typeface="Arial"/>
              <a:buChar char="•"/>
            </a:pPr>
            <a:r>
              <a:rPr b="0" i="0" lang="en-IN" sz="2000" u="none" cap="none" strike="noStrike">
                <a:solidFill>
                  <a:schemeClr val="dk1"/>
                </a:solidFill>
                <a:latin typeface="Calibri"/>
                <a:ea typeface="Calibri"/>
                <a:cs typeface="Calibri"/>
                <a:sym typeface="Calibri"/>
              </a:rPr>
              <a:t>A load balancer is programmed or configured with a set of performance and QoS rules and parameters with the general objectives of optimizing IT resource usage, avoiding overloads, and maximizing throughput.</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6"/>
          <p:cNvSpPr/>
          <p:nvPr/>
        </p:nvSpPr>
        <p:spPr>
          <a:xfrm>
            <a:off x="375139" y="337624"/>
            <a:ext cx="11235300" cy="4524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IN" sz="2400" u="none" cap="none" strike="noStrike">
                <a:solidFill>
                  <a:schemeClr val="dk1"/>
                </a:solidFill>
                <a:latin typeface="Calibri"/>
                <a:ea typeface="Calibri"/>
                <a:cs typeface="Calibri"/>
                <a:sym typeface="Calibri"/>
              </a:rPr>
              <a:t>The load balancer mechanisms can exist as a:</a:t>
            </a:r>
            <a:endParaRPr/>
          </a:p>
          <a:p>
            <a:pPr indent="-152400" lvl="0" marL="0" marR="0" rtl="0" algn="just">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multi-layer network switch</a:t>
            </a:r>
            <a:endParaRPr/>
          </a:p>
          <a:p>
            <a:pPr indent="-152400" lvl="0" marL="0" marR="0" rtl="0" algn="just">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dedicated hardware appliance</a:t>
            </a:r>
            <a:endParaRPr/>
          </a:p>
          <a:p>
            <a:pPr indent="-152400" lvl="0" marL="0" marR="0" rtl="0" algn="just">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dedicated software-based system (common in server operating systems)</a:t>
            </a:r>
            <a:endParaRPr/>
          </a:p>
          <a:p>
            <a:pPr indent="-152400" lvl="0" marL="0" marR="0" rtl="0" algn="just">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service agent (usually controlled by cloud management software)</a:t>
            </a:r>
            <a:endParaRPr/>
          </a:p>
          <a:p>
            <a:pPr indent="0" lvl="0" marL="0" marR="0" rtl="0" algn="just">
              <a:spcBef>
                <a:spcPts val="0"/>
              </a:spcBef>
              <a:spcAft>
                <a:spcPts val="0"/>
              </a:spcAft>
              <a:buNone/>
            </a:pPr>
            <a:r>
              <a:rPr b="0" i="0" lang="en-IN" sz="2400" u="none" cap="none" strike="noStrike">
                <a:solidFill>
                  <a:schemeClr val="dk1"/>
                </a:solidFill>
                <a:latin typeface="Calibri"/>
                <a:ea typeface="Calibri"/>
                <a:cs typeface="Calibri"/>
                <a:sym typeface="Calibri"/>
              </a:rPr>
              <a:t>The load balancer is typically located on the communication path between the IT resources generating the workload and the IT resources performing the workload processing. This mechanism can be designed as a transparent agent that remains hidden from the cloud service consumers, or as a proxy component that abstracts the IT resources performing their workload.</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592200" y="609600"/>
            <a:ext cx="10755000" cy="1356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Fail over systems</a:t>
            </a:r>
            <a:endParaRPr/>
          </a:p>
        </p:txBody>
      </p:sp>
      <p:sp>
        <p:nvSpPr>
          <p:cNvPr id="315" name="Google Shape;315;p47"/>
          <p:cNvSpPr txBox="1"/>
          <p:nvPr>
            <p:ph idx="1" type="body"/>
          </p:nvPr>
        </p:nvSpPr>
        <p:spPr>
          <a:xfrm>
            <a:off x="592200" y="2057400"/>
            <a:ext cx="10755000" cy="4038600"/>
          </a:xfrm>
          <a:prstGeom prst="rect">
            <a:avLst/>
          </a:prstGeom>
          <a:noFill/>
          <a:ln>
            <a:noFill/>
          </a:ln>
        </p:spPr>
        <p:txBody>
          <a:bodyPr anchorCtr="0" anchor="t" bIns="45700" lIns="91425" spcFirstLastPara="1" rIns="91425" wrap="square" tIns="45700">
            <a:normAutofit/>
          </a:bodyPr>
          <a:lstStyle/>
          <a:p>
            <a:pPr indent="-373380" lvl="0" marL="342900" rtl="0" algn="l">
              <a:spcBef>
                <a:spcPts val="0"/>
              </a:spcBef>
              <a:spcAft>
                <a:spcPts val="0"/>
              </a:spcAft>
              <a:buClr>
                <a:schemeClr val="dk1"/>
              </a:buClr>
              <a:buSzPts val="3200"/>
              <a:buChar char="•"/>
            </a:pPr>
            <a:r>
              <a:rPr lang="en-IN"/>
              <a:t>The failover system mechanism is used to increase the reliability and availability of IT resources by using established clustering technology to provide redundant implementations. </a:t>
            </a:r>
            <a:endParaRPr/>
          </a:p>
          <a:p>
            <a:pPr indent="-373380" lvl="0" marL="342900" rtl="0" algn="l">
              <a:spcBef>
                <a:spcPts val="544"/>
              </a:spcBef>
              <a:spcAft>
                <a:spcPts val="0"/>
              </a:spcAft>
              <a:buClr>
                <a:schemeClr val="dk1"/>
              </a:buClr>
              <a:buSzPts val="3200"/>
              <a:buChar char="•"/>
            </a:pPr>
            <a:r>
              <a:rPr lang="en-IN"/>
              <a:t>A failover system is configured to automatically switch over to a redundant or standby IT resource instance whenever the currently active IT resource becomes unavailable.</a:t>
            </a:r>
            <a:endParaRPr/>
          </a:p>
          <a:p>
            <a:pPr indent="-373380" lvl="0" marL="342900" rtl="0" algn="l">
              <a:spcBef>
                <a:spcPts val="544"/>
              </a:spcBef>
              <a:spcAft>
                <a:spcPts val="0"/>
              </a:spcAft>
              <a:buClr>
                <a:schemeClr val="dk1"/>
              </a:buClr>
              <a:buSzPts val="3200"/>
              <a:buChar char="•"/>
            </a:pPr>
            <a:r>
              <a:rPr lang="en-IN"/>
              <a:t>A failover system can span more than one geographical region so that each location hosts one or more redundant implementations of the same IT resource.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descr="https://patterns.arcitura.com/wp-content/uploads/2018/08/fig2-105.png" id="320" name="Google Shape;320;p48"/>
          <p:cNvPicPr preferRelativeResize="0"/>
          <p:nvPr/>
        </p:nvPicPr>
        <p:blipFill rotWithShape="1">
          <a:blip r:embed="rId3">
            <a:alphaModFix/>
          </a:blip>
          <a:srcRect b="0" l="0" r="0" t="0"/>
          <a:stretch/>
        </p:blipFill>
        <p:spPr>
          <a:xfrm>
            <a:off x="304800" y="457200"/>
            <a:ext cx="5222875" cy="4394579"/>
          </a:xfrm>
          <a:prstGeom prst="rect">
            <a:avLst/>
          </a:prstGeom>
          <a:noFill/>
          <a:ln>
            <a:noFill/>
          </a:ln>
        </p:spPr>
      </p:pic>
      <p:pic>
        <p:nvPicPr>
          <p:cNvPr descr="https://patterns.arcitura.com/wp-content/uploads/2018/08/fig3-50.png" id="321" name="Google Shape;321;p48"/>
          <p:cNvPicPr preferRelativeResize="0"/>
          <p:nvPr/>
        </p:nvPicPr>
        <p:blipFill rotWithShape="1">
          <a:blip r:embed="rId4">
            <a:alphaModFix/>
          </a:blip>
          <a:srcRect b="0" l="0" r="0" t="0"/>
          <a:stretch/>
        </p:blipFill>
        <p:spPr>
          <a:xfrm>
            <a:off x="5871959" y="3083280"/>
            <a:ext cx="5069331" cy="3372111"/>
          </a:xfrm>
          <a:prstGeom prst="rect">
            <a:avLst/>
          </a:prstGeom>
          <a:noFill/>
          <a:ln>
            <a:noFill/>
          </a:ln>
        </p:spPr>
      </p:pic>
      <p:sp>
        <p:nvSpPr>
          <p:cNvPr id="322" name="Google Shape;322;p48"/>
          <p:cNvSpPr/>
          <p:nvPr/>
        </p:nvSpPr>
        <p:spPr>
          <a:xfrm>
            <a:off x="6732896" y="1067724"/>
            <a:ext cx="2061012" cy="1514015"/>
          </a:xfrm>
          <a:custGeom>
            <a:rect b="b" l="l" r="r" t="t"/>
            <a:pathLst>
              <a:path extrusionOk="0" h="1514015" w="1546726">
                <a:moveTo>
                  <a:pt x="0" y="515416"/>
                </a:moveTo>
                <a:cubicBezTo>
                  <a:pt x="4549" y="501768"/>
                  <a:pt x="6023" y="486672"/>
                  <a:pt x="13647" y="474473"/>
                </a:cubicBezTo>
                <a:cubicBezTo>
                  <a:pt x="53140" y="411284"/>
                  <a:pt x="169753" y="304720"/>
                  <a:pt x="204716" y="269757"/>
                </a:cubicBezTo>
                <a:cubicBezTo>
                  <a:pt x="222913" y="251560"/>
                  <a:pt x="243231" y="235261"/>
                  <a:pt x="259307" y="215166"/>
                </a:cubicBezTo>
                <a:cubicBezTo>
                  <a:pt x="299145" y="165368"/>
                  <a:pt x="313210" y="136135"/>
                  <a:pt x="368489" y="105983"/>
                </a:cubicBezTo>
                <a:cubicBezTo>
                  <a:pt x="483120" y="43457"/>
                  <a:pt x="429408" y="81128"/>
                  <a:pt x="518615" y="51392"/>
                </a:cubicBezTo>
                <a:cubicBezTo>
                  <a:pt x="672792" y="0"/>
                  <a:pt x="510621" y="43155"/>
                  <a:pt x="641444" y="10449"/>
                </a:cubicBezTo>
                <a:cubicBezTo>
                  <a:pt x="723331" y="14998"/>
                  <a:pt x="805461" y="16321"/>
                  <a:pt x="887104" y="24097"/>
                </a:cubicBezTo>
                <a:cubicBezTo>
                  <a:pt x="901425" y="25461"/>
                  <a:pt x="916995" y="28535"/>
                  <a:pt x="928047" y="37745"/>
                </a:cubicBezTo>
                <a:cubicBezTo>
                  <a:pt x="980824" y="81726"/>
                  <a:pt x="1041888" y="138019"/>
                  <a:pt x="1078173" y="201518"/>
                </a:cubicBezTo>
                <a:cubicBezTo>
                  <a:pt x="1088267" y="219182"/>
                  <a:pt x="1095001" y="238663"/>
                  <a:pt x="1105468" y="256109"/>
                </a:cubicBezTo>
                <a:cubicBezTo>
                  <a:pt x="1122346" y="284239"/>
                  <a:pt x="1141246" y="311120"/>
                  <a:pt x="1160059" y="337995"/>
                </a:cubicBezTo>
                <a:cubicBezTo>
                  <a:pt x="1173103" y="356630"/>
                  <a:pt x="1189956" y="372702"/>
                  <a:pt x="1201003" y="392586"/>
                </a:cubicBezTo>
                <a:cubicBezTo>
                  <a:pt x="1206695" y="402831"/>
                  <a:pt x="1236374" y="479483"/>
                  <a:pt x="1241946" y="501769"/>
                </a:cubicBezTo>
                <a:cubicBezTo>
                  <a:pt x="1247572" y="524273"/>
                  <a:pt x="1247449" y="548287"/>
                  <a:pt x="1255594" y="570007"/>
                </a:cubicBezTo>
                <a:cubicBezTo>
                  <a:pt x="1261353" y="585365"/>
                  <a:pt x="1273791" y="597303"/>
                  <a:pt x="1282889" y="610951"/>
                </a:cubicBezTo>
                <a:cubicBezTo>
                  <a:pt x="1286255" y="634509"/>
                  <a:pt x="1310185" y="798029"/>
                  <a:pt x="1310185" y="815667"/>
                </a:cubicBezTo>
                <a:cubicBezTo>
                  <a:pt x="1310185" y="1043175"/>
                  <a:pt x="1301086" y="1270592"/>
                  <a:pt x="1296537" y="1498055"/>
                </a:cubicBezTo>
                <a:cubicBezTo>
                  <a:pt x="1193626" y="1463750"/>
                  <a:pt x="1316487" y="1514015"/>
                  <a:pt x="1228298" y="1443464"/>
                </a:cubicBezTo>
                <a:cubicBezTo>
                  <a:pt x="1217064" y="1434477"/>
                  <a:pt x="1201003" y="1434365"/>
                  <a:pt x="1187355" y="1429816"/>
                </a:cubicBezTo>
                <a:cubicBezTo>
                  <a:pt x="1176255" y="1396517"/>
                  <a:pt x="1172867" y="1374385"/>
                  <a:pt x="1146412" y="1347930"/>
                </a:cubicBezTo>
                <a:cubicBezTo>
                  <a:pt x="1134813" y="1336331"/>
                  <a:pt x="1119116" y="1329733"/>
                  <a:pt x="1105468" y="1320634"/>
                </a:cubicBezTo>
                <a:cubicBezTo>
                  <a:pt x="1147061" y="1383024"/>
                  <a:pt x="1163958" y="1431116"/>
                  <a:pt x="1241946" y="1457112"/>
                </a:cubicBezTo>
                <a:lnTo>
                  <a:pt x="1323832" y="1484407"/>
                </a:lnTo>
                <a:cubicBezTo>
                  <a:pt x="1338054" y="1441742"/>
                  <a:pt x="1351848" y="1388391"/>
                  <a:pt x="1392071" y="1361577"/>
                </a:cubicBezTo>
                <a:lnTo>
                  <a:pt x="1433015" y="1334282"/>
                </a:lnTo>
                <a:cubicBezTo>
                  <a:pt x="1441253" y="1321925"/>
                  <a:pt x="1506930" y="1229207"/>
                  <a:pt x="1419367" y="1334282"/>
                </a:cubicBezTo>
                <a:cubicBezTo>
                  <a:pt x="1408866" y="1346883"/>
                  <a:pt x="1403669" y="1363627"/>
                  <a:pt x="1392071" y="1375225"/>
                </a:cubicBezTo>
                <a:cubicBezTo>
                  <a:pt x="1380473" y="1386823"/>
                  <a:pt x="1364776" y="1393422"/>
                  <a:pt x="1351128" y="1402521"/>
                </a:cubicBezTo>
                <a:cubicBezTo>
                  <a:pt x="1346579" y="1416169"/>
                  <a:pt x="1347652" y="1433292"/>
                  <a:pt x="1337480" y="1443464"/>
                </a:cubicBezTo>
                <a:cubicBezTo>
                  <a:pt x="1327308" y="1453636"/>
                  <a:pt x="1309404" y="1450678"/>
                  <a:pt x="1296537" y="1457112"/>
                </a:cubicBezTo>
                <a:cubicBezTo>
                  <a:pt x="1281866" y="1464447"/>
                  <a:pt x="1269242" y="1475309"/>
                  <a:pt x="1255594" y="1484407"/>
                </a:cubicBezTo>
                <a:cubicBezTo>
                  <a:pt x="1155397" y="1451009"/>
                  <a:pt x="1194052" y="1477457"/>
                  <a:pt x="1132764" y="1416169"/>
                </a:cubicBezTo>
                <a:cubicBezTo>
                  <a:pt x="1128215" y="1402521"/>
                  <a:pt x="1108944" y="1385398"/>
                  <a:pt x="1119116" y="1375225"/>
                </a:cubicBezTo>
                <a:cubicBezTo>
                  <a:pt x="1129288" y="1365052"/>
                  <a:pt x="1148089" y="1380893"/>
                  <a:pt x="1160059" y="1388873"/>
                </a:cubicBezTo>
                <a:cubicBezTo>
                  <a:pt x="1176118" y="1399579"/>
                  <a:pt x="1184944" y="1419110"/>
                  <a:pt x="1201003" y="1429816"/>
                </a:cubicBezTo>
                <a:cubicBezTo>
                  <a:pt x="1212973" y="1437796"/>
                  <a:pt x="1229079" y="1437030"/>
                  <a:pt x="1241946" y="1443464"/>
                </a:cubicBezTo>
                <a:cubicBezTo>
                  <a:pt x="1256617" y="1450800"/>
                  <a:pt x="1269241" y="1461661"/>
                  <a:pt x="1282889" y="1470760"/>
                </a:cubicBezTo>
                <a:cubicBezTo>
                  <a:pt x="1310185" y="1461661"/>
                  <a:pt x="1340836" y="1459424"/>
                  <a:pt x="1364776" y="1443464"/>
                </a:cubicBezTo>
                <a:cubicBezTo>
                  <a:pt x="1417689" y="1408189"/>
                  <a:pt x="1390158" y="1421356"/>
                  <a:pt x="1446662" y="1402521"/>
                </a:cubicBezTo>
                <a:cubicBezTo>
                  <a:pt x="1460310" y="1388873"/>
                  <a:pt x="1472778" y="1373933"/>
                  <a:pt x="1487606" y="1361577"/>
                </a:cubicBezTo>
                <a:cubicBezTo>
                  <a:pt x="1500207" y="1351076"/>
                  <a:pt x="1528549" y="1350684"/>
                  <a:pt x="1528549" y="1334282"/>
                </a:cubicBezTo>
                <a:cubicBezTo>
                  <a:pt x="1528549" y="1319896"/>
                  <a:pt x="1501254" y="1325183"/>
                  <a:pt x="1487606" y="1320634"/>
                </a:cubicBezTo>
                <a:cubicBezTo>
                  <a:pt x="1473958" y="1329733"/>
                  <a:pt x="1456909" y="1335122"/>
                  <a:pt x="1446662" y="1347930"/>
                </a:cubicBezTo>
                <a:cubicBezTo>
                  <a:pt x="1437675" y="1359163"/>
                  <a:pt x="1418909" y="1391694"/>
                  <a:pt x="1433015" y="1388873"/>
                </a:cubicBezTo>
                <a:cubicBezTo>
                  <a:pt x="1465183" y="1382439"/>
                  <a:pt x="1546726" y="1326325"/>
                  <a:pt x="1514901" y="1334282"/>
                </a:cubicBezTo>
                <a:lnTo>
                  <a:pt x="1460310" y="1347930"/>
                </a:lnTo>
                <a:cubicBezTo>
                  <a:pt x="1446662" y="1357028"/>
                  <a:pt x="1434038" y="1367890"/>
                  <a:pt x="1419367" y="1375225"/>
                </a:cubicBezTo>
                <a:cubicBezTo>
                  <a:pt x="1406500" y="1381659"/>
                  <a:pt x="1389658" y="1379886"/>
                  <a:pt x="1378424" y="1388873"/>
                </a:cubicBezTo>
                <a:cubicBezTo>
                  <a:pt x="1268631" y="1476707"/>
                  <a:pt x="1413463" y="1398649"/>
                  <a:pt x="1323832" y="1443464"/>
                </a:cubicBezTo>
              </a:path>
            </a:pathLst>
          </a:cu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Service level agreements</a:t>
            </a:r>
            <a:endParaRPr/>
          </a:p>
        </p:txBody>
      </p:sp>
      <p:sp>
        <p:nvSpPr>
          <p:cNvPr id="328" name="Google Shape;328;p49"/>
          <p:cNvSpPr txBox="1"/>
          <p:nvPr>
            <p:ph idx="1" type="body"/>
          </p:nvPr>
        </p:nvSpPr>
        <p:spPr>
          <a:xfrm>
            <a:off x="706825" y="1642875"/>
            <a:ext cx="10755000" cy="4453200"/>
          </a:xfrm>
          <a:prstGeom prst="rect">
            <a:avLst/>
          </a:prstGeom>
        </p:spPr>
        <p:txBody>
          <a:bodyPr anchorCtr="0" anchor="t" bIns="45700" lIns="91425" spcFirstLastPara="1" rIns="91425" wrap="square" tIns="45700">
            <a:noAutofit/>
          </a:bodyPr>
          <a:lstStyle/>
          <a:p>
            <a:pPr indent="0" lvl="0" marL="0" rtl="0" algn="l">
              <a:lnSpc>
                <a:spcPct val="80000"/>
              </a:lnSpc>
              <a:spcBef>
                <a:spcPts val="1400"/>
              </a:spcBef>
              <a:spcAft>
                <a:spcPts val="0"/>
              </a:spcAft>
              <a:buClr>
                <a:schemeClr val="dk1"/>
              </a:buClr>
              <a:buSzPts val="1100"/>
              <a:buFont typeface="Arial"/>
              <a:buNone/>
            </a:pPr>
            <a:r>
              <a:rPr lang="en-IN" sz="2500"/>
              <a:t>A Service Level Agreement (SLA) is the bond for performance negotiated between the cloud services provider and the client. Earlier, in cloud computing all Service Level Agreements were negotiated between a client and the service consumer. Nowadays, with the initiation of large utility-like cloud computing providers, most Service Level Agreements are standardized until a client becomes a large consumer of cloud services. Service level agreements are also defined at different levels which are mentioned below:</a:t>
            </a:r>
            <a:endParaRPr sz="2500"/>
          </a:p>
          <a:p>
            <a:pPr indent="0" lvl="0" marL="0" rtl="0" algn="l">
              <a:lnSpc>
                <a:spcPct val="80000"/>
              </a:lnSpc>
              <a:spcBef>
                <a:spcPts val="1400"/>
              </a:spcBef>
              <a:spcAft>
                <a:spcPts val="0"/>
              </a:spcAft>
              <a:buClr>
                <a:schemeClr val="dk1"/>
              </a:buClr>
              <a:buSzPts val="1100"/>
              <a:buFont typeface="Arial"/>
              <a:buNone/>
            </a:pPr>
            <a:r>
              <a:t/>
            </a:r>
            <a:endParaRPr sz="2500"/>
          </a:p>
          <a:p>
            <a:pPr indent="-339090" lvl="0" marL="457200" rtl="0" algn="l">
              <a:lnSpc>
                <a:spcPct val="80000"/>
              </a:lnSpc>
              <a:spcBef>
                <a:spcPts val="1400"/>
              </a:spcBef>
              <a:spcAft>
                <a:spcPts val="0"/>
              </a:spcAft>
              <a:buSzPts val="1740"/>
              <a:buChar char="•"/>
            </a:pPr>
            <a:r>
              <a:rPr lang="en-IN" sz="2500"/>
              <a:t>Customer-based SLA</a:t>
            </a:r>
            <a:endParaRPr sz="2500"/>
          </a:p>
          <a:p>
            <a:pPr indent="-339090" lvl="0" marL="457200" rtl="0" algn="l">
              <a:lnSpc>
                <a:spcPct val="80000"/>
              </a:lnSpc>
              <a:spcBef>
                <a:spcPts val="0"/>
              </a:spcBef>
              <a:spcAft>
                <a:spcPts val="0"/>
              </a:spcAft>
              <a:buSzPts val="1740"/>
              <a:buChar char="•"/>
            </a:pPr>
            <a:r>
              <a:rPr lang="en-IN" sz="2500"/>
              <a:t>Service-based SLA</a:t>
            </a:r>
            <a:endParaRPr sz="2500"/>
          </a:p>
          <a:p>
            <a:pPr indent="-339090" lvl="0" marL="457200" rtl="0" algn="l">
              <a:lnSpc>
                <a:spcPct val="80000"/>
              </a:lnSpc>
              <a:spcBef>
                <a:spcPts val="0"/>
              </a:spcBef>
              <a:spcAft>
                <a:spcPts val="0"/>
              </a:spcAft>
              <a:buSzPts val="1740"/>
              <a:buChar char="•"/>
            </a:pPr>
            <a:r>
              <a:rPr lang="en-IN" sz="2500"/>
              <a:t>Multi-level SLA</a:t>
            </a:r>
            <a:endParaRPr sz="2500"/>
          </a:p>
          <a:p>
            <a:pPr indent="0" lvl="0" marL="0" rtl="0" algn="l">
              <a:lnSpc>
                <a:spcPct val="80000"/>
              </a:lnSpc>
              <a:spcBef>
                <a:spcPts val="1400"/>
              </a:spcBef>
              <a:spcAft>
                <a:spcPts val="0"/>
              </a:spcAft>
              <a:buNone/>
            </a:pPr>
            <a:r>
              <a:t/>
            </a:r>
            <a:endParaRPr sz="2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idx="1" type="body"/>
          </p:nvPr>
        </p:nvSpPr>
        <p:spPr>
          <a:xfrm>
            <a:off x="1143000" y="573100"/>
            <a:ext cx="9873000" cy="5523000"/>
          </a:xfrm>
          <a:prstGeom prst="rect">
            <a:avLst/>
          </a:prstGeom>
        </p:spPr>
        <p:txBody>
          <a:bodyPr anchorCtr="0" anchor="t" bIns="45700" lIns="91425" spcFirstLastPara="1" rIns="91425" wrap="square" tIns="45700">
            <a:normAutofit/>
          </a:bodyPr>
          <a:lstStyle/>
          <a:p>
            <a:pPr indent="0" lvl="0" marL="0" rtl="0" algn="l">
              <a:spcBef>
                <a:spcPts val="1400"/>
              </a:spcBef>
              <a:spcAft>
                <a:spcPts val="0"/>
              </a:spcAft>
              <a:buNone/>
            </a:pPr>
            <a:r>
              <a:rPr lang="en-IN"/>
              <a:t>Few Service Level Agreements are enforceable as contracts, but mostly are agreements or contracts which are more along the lines of an Operating Level Agreement (OLA) and may not have the restriction of law. It is fine to have an attorney review the documents before making a major agreement to the cloud service provider. Service Level Agreements usually specify some parameters which are mentioned below:</a:t>
            </a:r>
            <a:endParaRPr/>
          </a:p>
          <a:p>
            <a:pPr indent="-320040" lvl="0" marL="457200" rtl="0" algn="l">
              <a:spcBef>
                <a:spcPts val="1400"/>
              </a:spcBef>
              <a:spcAft>
                <a:spcPts val="0"/>
              </a:spcAft>
              <a:buSzPts val="1440"/>
              <a:buChar char="●"/>
            </a:pPr>
            <a:r>
              <a:rPr lang="en-IN"/>
              <a:t>Availability of the Service (uptime)</a:t>
            </a:r>
            <a:endParaRPr/>
          </a:p>
          <a:p>
            <a:pPr indent="-320040" lvl="0" marL="457200" rtl="0" algn="l">
              <a:spcBef>
                <a:spcPts val="0"/>
              </a:spcBef>
              <a:spcAft>
                <a:spcPts val="0"/>
              </a:spcAft>
              <a:buSzPts val="1440"/>
              <a:buChar char="●"/>
            </a:pPr>
            <a:r>
              <a:rPr lang="en-IN"/>
              <a:t>Latency or the response time</a:t>
            </a:r>
            <a:endParaRPr/>
          </a:p>
          <a:p>
            <a:pPr indent="-320040" lvl="0" marL="457200" rtl="0" algn="l">
              <a:spcBef>
                <a:spcPts val="0"/>
              </a:spcBef>
              <a:spcAft>
                <a:spcPts val="0"/>
              </a:spcAft>
              <a:buSzPts val="1440"/>
              <a:buChar char="●"/>
            </a:pPr>
            <a:r>
              <a:rPr lang="en-IN"/>
              <a:t>Service components reliability</a:t>
            </a:r>
            <a:endParaRPr/>
          </a:p>
          <a:p>
            <a:pPr indent="-320040" lvl="0" marL="457200" rtl="0" algn="l">
              <a:spcBef>
                <a:spcPts val="0"/>
              </a:spcBef>
              <a:spcAft>
                <a:spcPts val="0"/>
              </a:spcAft>
              <a:buSzPts val="1440"/>
              <a:buChar char="●"/>
            </a:pPr>
            <a:r>
              <a:rPr lang="en-IN"/>
              <a:t>Each party accountability</a:t>
            </a:r>
            <a:endParaRPr/>
          </a:p>
          <a:p>
            <a:pPr indent="-320040" lvl="0" marL="457200" rtl="0" algn="l">
              <a:spcBef>
                <a:spcPts val="0"/>
              </a:spcBef>
              <a:spcAft>
                <a:spcPts val="0"/>
              </a:spcAft>
              <a:buSzPts val="1440"/>
              <a:buChar char="●"/>
            </a:pPr>
            <a:r>
              <a:rPr lang="en-IN"/>
              <a:t>Warranties</a:t>
            </a:r>
            <a:endParaRPr/>
          </a:p>
          <a:p>
            <a:pPr indent="0" lvl="0" marL="0" rtl="0" algn="l">
              <a:spcBef>
                <a:spcPts val="1400"/>
              </a:spcBef>
              <a:spcAft>
                <a:spcPts val="0"/>
              </a:spcAft>
              <a:buNone/>
            </a:pPr>
            <a:r>
              <a:rPr lang="en-IN"/>
              <a:t>In any case, if a cloud service provider fails to meet the stated targets of minimums then the provider has to pay the penalty to the cloud service consumer as per the agreement. So, Service Level Agreements are like insurance policies in which the corporation has to pay as per the agreements if any casualty occurs.</a:t>
            </a:r>
            <a:endParaRPr/>
          </a:p>
          <a:p>
            <a:pPr indent="0" lvl="0" marL="0" rtl="0" algn="l">
              <a:spcBef>
                <a:spcPts val="14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1"/>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Service Oriented Architecture</a:t>
            </a:r>
            <a:endParaRPr/>
          </a:p>
        </p:txBody>
      </p:sp>
      <p:sp>
        <p:nvSpPr>
          <p:cNvPr id="339" name="Google Shape;339;p51"/>
          <p:cNvSpPr txBox="1"/>
          <p:nvPr>
            <p:ph idx="1" type="body"/>
          </p:nvPr>
        </p:nvSpPr>
        <p:spPr>
          <a:xfrm>
            <a:off x="684525" y="1681075"/>
            <a:ext cx="10796400" cy="4414800"/>
          </a:xfrm>
          <a:prstGeom prst="rect">
            <a:avLst/>
          </a:prstGeom>
        </p:spPr>
        <p:txBody>
          <a:bodyPr anchorCtr="0" anchor="t" bIns="45700" lIns="91425" spcFirstLastPara="1" rIns="91425" wrap="square" tIns="45700">
            <a:normAutofit/>
          </a:bodyPr>
          <a:lstStyle/>
          <a:p>
            <a:pPr indent="-349250" lvl="0" marL="457200" rtl="0" algn="l">
              <a:spcBef>
                <a:spcPts val="1400"/>
              </a:spcBef>
              <a:spcAft>
                <a:spcPts val="0"/>
              </a:spcAft>
              <a:buClr>
                <a:srgbClr val="525252"/>
              </a:buClr>
              <a:buSzPts val="1900"/>
              <a:buFont typeface="Arial"/>
              <a:buChar char="•"/>
            </a:pPr>
            <a:r>
              <a:rPr lang="en-IN" sz="1900">
                <a:solidFill>
                  <a:srgbClr val="525252"/>
                </a:solidFill>
                <a:highlight>
                  <a:srgbClr val="FFFFFF"/>
                </a:highlight>
                <a:latin typeface="Arial"/>
                <a:ea typeface="Arial"/>
                <a:cs typeface="Arial"/>
                <a:sym typeface="Arial"/>
              </a:rPr>
              <a:t>SOA, or service-oriented architecture, defines a way to make software components reusable via service interfaces. These interfaces utilize common communication standards in such a way that they can be rapidly incorporated into new applications without having to perform deep integration each time.</a:t>
            </a:r>
            <a:endParaRPr sz="1900">
              <a:solidFill>
                <a:srgbClr val="525252"/>
              </a:solidFill>
              <a:highlight>
                <a:srgbClr val="FFFFFF"/>
              </a:highlight>
              <a:latin typeface="Arial"/>
              <a:ea typeface="Arial"/>
              <a:cs typeface="Arial"/>
              <a:sym typeface="Arial"/>
            </a:endParaRPr>
          </a:p>
          <a:p>
            <a:pPr indent="0" lvl="0" marL="457200" rtl="0" algn="l">
              <a:spcBef>
                <a:spcPts val="1400"/>
              </a:spcBef>
              <a:spcAft>
                <a:spcPts val="0"/>
              </a:spcAft>
              <a:buNone/>
            </a:pPr>
            <a:r>
              <a:t/>
            </a:r>
            <a:endParaRPr sz="1900">
              <a:solidFill>
                <a:srgbClr val="525252"/>
              </a:solidFill>
              <a:highlight>
                <a:srgbClr val="FFFFFF"/>
              </a:highlight>
              <a:latin typeface="Arial"/>
              <a:ea typeface="Arial"/>
              <a:cs typeface="Arial"/>
              <a:sym typeface="Arial"/>
            </a:endParaRPr>
          </a:p>
          <a:p>
            <a:pPr indent="-349250" lvl="0" marL="457200" rtl="0" algn="l">
              <a:spcBef>
                <a:spcPts val="1400"/>
              </a:spcBef>
              <a:spcAft>
                <a:spcPts val="0"/>
              </a:spcAft>
              <a:buClr>
                <a:srgbClr val="525252"/>
              </a:buClr>
              <a:buSzPts val="1900"/>
              <a:buFont typeface="Arial"/>
              <a:buChar char="•"/>
            </a:pPr>
            <a:r>
              <a:rPr lang="en-IN" sz="1900">
                <a:solidFill>
                  <a:srgbClr val="525252"/>
                </a:solidFill>
                <a:highlight>
                  <a:srgbClr val="FFFFFF"/>
                </a:highlight>
                <a:latin typeface="Arial"/>
                <a:ea typeface="Arial"/>
                <a:cs typeface="Arial"/>
                <a:sym typeface="Arial"/>
              </a:rPr>
              <a:t>Each service in an SOA embodies the code and data integrations required to execute a complete, discrete business function (e.g., checking a customer’s credit, calculating a monthly loan payment, or processing a mortgage application). The service interfaces provide loose coupling, meaning they can be called with little or no knowledge of how the integration is implemented underneath. The services are exposed using standard network protocols—such as SOAP (simple object access protocol)/HTTP or JSON/HTTP—to send requests to read or change data. The services are published in a way that enables developers to quickly find them and reuse them to assemble new applications.</a:t>
            </a:r>
            <a:endParaRPr sz="1900">
              <a:solidFill>
                <a:srgbClr val="525252"/>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609600" y="274638"/>
            <a:ext cx="10972800" cy="975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b="1" lang="en-IN"/>
              <a:t>Understanding cloud architecture </a:t>
            </a:r>
            <a:endParaRPr/>
          </a:p>
        </p:txBody>
      </p:sp>
      <p:sp>
        <p:nvSpPr>
          <p:cNvPr id="130" name="Google Shape;130;p16"/>
          <p:cNvSpPr txBox="1"/>
          <p:nvPr>
            <p:ph idx="1" type="body"/>
          </p:nvPr>
        </p:nvSpPr>
        <p:spPr>
          <a:xfrm>
            <a:off x="609600" y="1250576"/>
            <a:ext cx="10972800" cy="75303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760"/>
              <a:buNone/>
            </a:pPr>
            <a:r>
              <a:rPr lang="en-IN">
                <a:solidFill>
                  <a:srgbClr val="FF0000"/>
                </a:solidFill>
              </a:rPr>
              <a:t>What Kind of Architecture?</a:t>
            </a:r>
            <a:endParaRPr/>
          </a:p>
          <a:p>
            <a:pPr indent="0" lvl="0" marL="0" rtl="0" algn="l">
              <a:lnSpc>
                <a:spcPct val="90000"/>
              </a:lnSpc>
              <a:spcBef>
                <a:spcPts val="1400"/>
              </a:spcBef>
              <a:spcAft>
                <a:spcPts val="0"/>
              </a:spcAft>
              <a:buSzPts val="1760"/>
              <a:buNone/>
            </a:pPr>
            <a:r>
              <a:t/>
            </a:r>
            <a:endParaRPr/>
          </a:p>
        </p:txBody>
      </p:sp>
      <p:pic>
        <p:nvPicPr>
          <p:cNvPr id="131" name="Google Shape;131;p16"/>
          <p:cNvPicPr preferRelativeResize="0"/>
          <p:nvPr/>
        </p:nvPicPr>
        <p:blipFill rotWithShape="1">
          <a:blip r:embed="rId3">
            <a:alphaModFix/>
          </a:blip>
          <a:srcRect b="0" l="0" r="0" t="0"/>
          <a:stretch/>
        </p:blipFill>
        <p:spPr>
          <a:xfrm>
            <a:off x="3850640" y="2037321"/>
            <a:ext cx="4490720" cy="385486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2"/>
          <p:cNvSpPr txBox="1"/>
          <p:nvPr>
            <p:ph type="title"/>
          </p:nvPr>
        </p:nvSpPr>
        <p:spPr>
          <a:xfrm>
            <a:off x="1143000" y="609600"/>
            <a:ext cx="9875400" cy="995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Benefits of SOA</a:t>
            </a:r>
            <a:endParaRPr/>
          </a:p>
        </p:txBody>
      </p:sp>
      <p:sp>
        <p:nvSpPr>
          <p:cNvPr id="345" name="Google Shape;345;p52"/>
          <p:cNvSpPr txBox="1"/>
          <p:nvPr>
            <p:ph idx="1" type="body"/>
          </p:nvPr>
        </p:nvSpPr>
        <p:spPr>
          <a:xfrm>
            <a:off x="687700" y="1604650"/>
            <a:ext cx="10888800" cy="4491300"/>
          </a:xfrm>
          <a:prstGeom prst="rect">
            <a:avLst/>
          </a:prstGeom>
        </p:spPr>
        <p:txBody>
          <a:bodyPr anchorCtr="0" anchor="t" bIns="45700" lIns="91425" spcFirstLastPara="1" rIns="91425" wrap="square" tIns="45700">
            <a:normAutofit lnSpcReduction="10000"/>
          </a:bodyPr>
          <a:lstStyle/>
          <a:p>
            <a:pPr indent="-330200" lvl="0" marL="457200" rtl="0" algn="l">
              <a:lnSpc>
                <a:spcPct val="150000"/>
              </a:lnSpc>
              <a:spcBef>
                <a:spcPts val="1800"/>
              </a:spcBef>
              <a:spcAft>
                <a:spcPts val="0"/>
              </a:spcAft>
              <a:buClr>
                <a:srgbClr val="525252"/>
              </a:buClr>
              <a:buSzPts val="1600"/>
              <a:buFont typeface="Arial"/>
              <a:buChar char="●"/>
            </a:pPr>
            <a:r>
              <a:rPr lang="en-IN" sz="1600">
                <a:solidFill>
                  <a:srgbClr val="525252"/>
                </a:solidFill>
                <a:highlight>
                  <a:srgbClr val="FFFFFF"/>
                </a:highlight>
                <a:latin typeface="Arial"/>
                <a:ea typeface="Arial"/>
                <a:cs typeface="Arial"/>
                <a:sym typeface="Arial"/>
              </a:rPr>
              <a:t>Greater business agility; faster time to market: The efficiency of assembling applications from reusable service interfaces, rather than rewriting and reintegrating with every new development project, enables developers to build applications much more quickly in response to new business opportunities.</a:t>
            </a:r>
            <a:endParaRPr sz="1600">
              <a:solidFill>
                <a:srgbClr val="525252"/>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Clr>
                <a:srgbClr val="525252"/>
              </a:buClr>
              <a:buSzPts val="1600"/>
              <a:buFont typeface="Arial"/>
              <a:buChar char="●"/>
            </a:pPr>
            <a:r>
              <a:rPr lang="en-IN" sz="1600">
                <a:solidFill>
                  <a:srgbClr val="525252"/>
                </a:solidFill>
                <a:highlight>
                  <a:srgbClr val="FFFFFF"/>
                </a:highlight>
                <a:latin typeface="Arial"/>
                <a:ea typeface="Arial"/>
                <a:cs typeface="Arial"/>
                <a:sym typeface="Arial"/>
              </a:rPr>
              <a:t>Ability to leverage legacy functionality in new markets: A well-crafted SOA enables developers to easily take functionality ‘locked’ in one computing platform or environment and extend it to new environments and markets. For example, many companies have used SOA to expose functionality from mainframe-based financial systems to the web, enabling their customers to serve themselves to processes and information previously accessible only through direct interaction with the company’s employees or business partners.</a:t>
            </a:r>
            <a:endParaRPr sz="1600">
              <a:solidFill>
                <a:srgbClr val="525252"/>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Clr>
                <a:srgbClr val="525252"/>
              </a:buClr>
              <a:buSzPts val="1600"/>
              <a:buFont typeface="Arial"/>
              <a:buChar char="●"/>
            </a:pPr>
            <a:r>
              <a:rPr lang="en-IN" sz="1600">
                <a:solidFill>
                  <a:srgbClr val="525252"/>
                </a:solidFill>
                <a:highlight>
                  <a:srgbClr val="FFFFFF"/>
                </a:highlight>
                <a:latin typeface="Arial"/>
                <a:ea typeface="Arial"/>
                <a:cs typeface="Arial"/>
                <a:sym typeface="Arial"/>
              </a:rPr>
              <a:t>Improved collaboration between business and IT: In an SOA, services can be defined in business terms (e.g., ‘generate insurance quote’ or ‘calculate capital equipment ROI’). This enables business analysts to work more effectively with developers on important insights—such as the scope of a business process defined by a service or the business implications of changing a process—that can lead to a better result.</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p:nvPr/>
        </p:nvSpPr>
        <p:spPr>
          <a:xfrm>
            <a:off x="672353" y="412500"/>
            <a:ext cx="11093823" cy="61709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3500" u="none" cap="none" strike="noStrike">
                <a:solidFill>
                  <a:srgbClr val="FF0000"/>
                </a:solidFill>
                <a:latin typeface="Corbel"/>
                <a:ea typeface="Corbel"/>
                <a:cs typeface="Corbel"/>
                <a:sym typeface="Corbel"/>
              </a:rPr>
              <a:t>Workload Distribution Architecture</a:t>
            </a:r>
            <a:endParaRPr/>
          </a:p>
          <a:p>
            <a:pPr indent="-342900" lvl="0" marL="342900" marR="0" rtl="0" algn="just">
              <a:spcBef>
                <a:spcPts val="0"/>
              </a:spcBef>
              <a:spcAft>
                <a:spcPts val="0"/>
              </a:spcAft>
              <a:buClr>
                <a:srgbClr val="000000"/>
              </a:buClr>
              <a:buSzPts val="2400"/>
              <a:buFont typeface="Arial"/>
              <a:buChar char="•"/>
            </a:pPr>
            <a:r>
              <a:rPr b="0" i="0" lang="en-IN" sz="2400" u="none" cap="none" strike="noStrike">
                <a:solidFill>
                  <a:srgbClr val="000000"/>
                </a:solidFill>
                <a:latin typeface="Corbel"/>
                <a:ea typeface="Corbel"/>
                <a:cs typeface="Corbel"/>
                <a:sym typeface="Corbel"/>
              </a:rPr>
              <a:t>Workload distribution architecture uses IT resources that can be horizontally scaled with the use of one or more identical IT resources. </a:t>
            </a:r>
            <a:endParaRPr/>
          </a:p>
          <a:p>
            <a:pPr indent="-342900" lvl="0" marL="342900" marR="0" rtl="0" algn="just">
              <a:spcBef>
                <a:spcPts val="0"/>
              </a:spcBef>
              <a:spcAft>
                <a:spcPts val="0"/>
              </a:spcAft>
              <a:buClr>
                <a:srgbClr val="000000"/>
              </a:buClr>
              <a:buSzPts val="2400"/>
              <a:buFont typeface="Arial"/>
              <a:buChar char="•"/>
            </a:pPr>
            <a:r>
              <a:rPr b="0" i="0" lang="en-IN" sz="2400" u="none" cap="none" strike="noStrike">
                <a:solidFill>
                  <a:srgbClr val="000000"/>
                </a:solidFill>
                <a:latin typeface="Corbel"/>
                <a:ea typeface="Corbel"/>
                <a:cs typeface="Corbel"/>
                <a:sym typeface="Corbel"/>
              </a:rPr>
              <a:t>This is accomplished through the use of a load balancer that provides runtime logic which distributes the workload among the available IT assets evenly. </a:t>
            </a:r>
            <a:endParaRPr/>
          </a:p>
          <a:p>
            <a:pPr indent="-342900" lvl="0" marL="342900" marR="0" rtl="0" algn="just">
              <a:spcBef>
                <a:spcPts val="0"/>
              </a:spcBef>
              <a:spcAft>
                <a:spcPts val="0"/>
              </a:spcAft>
              <a:buClr>
                <a:srgbClr val="000000"/>
              </a:buClr>
              <a:buSzPts val="2400"/>
              <a:buFont typeface="Arial"/>
              <a:buChar char="•"/>
            </a:pPr>
            <a:r>
              <a:rPr b="0" i="0" lang="en-IN" sz="2400" u="none" cap="none" strike="noStrike">
                <a:solidFill>
                  <a:srgbClr val="000000"/>
                </a:solidFill>
                <a:latin typeface="Corbel"/>
                <a:ea typeface="Corbel"/>
                <a:cs typeface="Corbel"/>
                <a:sym typeface="Corbel"/>
              </a:rPr>
              <a:t>This model can be applied to any IT resource and is commonly used with; distributed virtual servers, cloud storage devices, and cloud services. </a:t>
            </a:r>
            <a:endParaRPr/>
          </a:p>
          <a:p>
            <a:pPr indent="-342900" lvl="0" marL="342900" marR="0" rtl="0" algn="just">
              <a:spcBef>
                <a:spcPts val="0"/>
              </a:spcBef>
              <a:spcAft>
                <a:spcPts val="0"/>
              </a:spcAft>
              <a:buClr>
                <a:srgbClr val="000000"/>
              </a:buClr>
              <a:buSzPts val="2400"/>
              <a:buFont typeface="Arial"/>
              <a:buChar char="•"/>
            </a:pPr>
            <a:r>
              <a:rPr b="0" i="0" lang="en-IN" sz="2400" u="none" cap="none" strike="noStrike">
                <a:solidFill>
                  <a:srgbClr val="000000"/>
                </a:solidFill>
                <a:latin typeface="Corbel"/>
                <a:ea typeface="Corbel"/>
                <a:cs typeface="Corbel"/>
                <a:sym typeface="Corbel"/>
              </a:rPr>
              <a:t>In addition to a load balancer and the previously mentioned resources, the following mechanisms can also be a part of this model:</a:t>
            </a:r>
            <a:endParaRPr/>
          </a:p>
          <a:p>
            <a:pPr indent="-342900" lvl="1" marL="800100" marR="0" rtl="0" algn="just">
              <a:spcBef>
                <a:spcPts val="0"/>
              </a:spcBef>
              <a:spcAft>
                <a:spcPts val="0"/>
              </a:spcAft>
              <a:buClr>
                <a:srgbClr val="FF0000"/>
              </a:buClr>
              <a:buSzPts val="2400"/>
              <a:buFont typeface="Arial"/>
              <a:buChar char="•"/>
            </a:pPr>
            <a:r>
              <a:rPr b="0" i="0" lang="en-IN" sz="2400" u="none" cap="none" strike="noStrike">
                <a:solidFill>
                  <a:srgbClr val="FF0000"/>
                </a:solidFill>
                <a:latin typeface="Corbel"/>
                <a:ea typeface="Corbel"/>
                <a:cs typeface="Corbel"/>
                <a:sym typeface="Corbel"/>
              </a:rPr>
              <a:t>Cloud Usage Monitor</a:t>
            </a:r>
            <a:r>
              <a:rPr b="0" i="0" lang="en-IN" sz="2400" u="none" cap="none" strike="noStrike">
                <a:solidFill>
                  <a:srgbClr val="000000"/>
                </a:solidFill>
                <a:latin typeface="Corbel"/>
                <a:ea typeface="Corbel"/>
                <a:cs typeface="Corbel"/>
                <a:sym typeface="Corbel"/>
              </a:rPr>
              <a:t> that can carry out run-time tracking and data processing.</a:t>
            </a:r>
            <a:endParaRPr/>
          </a:p>
          <a:p>
            <a:pPr indent="-342900" lvl="1" marL="800100" marR="0" rtl="0" algn="just">
              <a:spcBef>
                <a:spcPts val="0"/>
              </a:spcBef>
              <a:spcAft>
                <a:spcPts val="0"/>
              </a:spcAft>
              <a:buClr>
                <a:srgbClr val="FF0000"/>
              </a:buClr>
              <a:buSzPts val="2400"/>
              <a:buFont typeface="Arial"/>
              <a:buChar char="•"/>
            </a:pPr>
            <a:r>
              <a:rPr b="0" i="0" lang="en-IN" sz="2400" u="none" cap="none" strike="noStrike">
                <a:solidFill>
                  <a:srgbClr val="FF0000"/>
                </a:solidFill>
                <a:latin typeface="Corbel"/>
                <a:ea typeface="Corbel"/>
                <a:cs typeface="Corbel"/>
                <a:sym typeface="Corbel"/>
              </a:rPr>
              <a:t>Audit Monitor</a:t>
            </a:r>
            <a:r>
              <a:rPr b="0" i="0" lang="en-IN" sz="2400" u="none" cap="none" strike="noStrike">
                <a:solidFill>
                  <a:srgbClr val="000000"/>
                </a:solidFill>
                <a:latin typeface="Corbel"/>
                <a:ea typeface="Corbel"/>
                <a:cs typeface="Corbel"/>
                <a:sym typeface="Corbel"/>
              </a:rPr>
              <a:t> used for monitoring the system as may be required to fulfill legal requirements. </a:t>
            </a:r>
            <a:r>
              <a:rPr b="0" i="0" lang="en-IN" sz="2400" u="none" cap="none" strike="noStrike">
                <a:solidFill>
                  <a:srgbClr val="FF0000"/>
                </a:solidFill>
                <a:latin typeface="Corbel"/>
                <a:ea typeface="Corbel"/>
                <a:cs typeface="Corbel"/>
                <a:sym typeface="Corbel"/>
              </a:rPr>
              <a:t>Hypervisor </a:t>
            </a:r>
            <a:r>
              <a:rPr b="0" i="0" lang="en-IN" sz="2400" u="none" cap="none" strike="noStrike">
                <a:solidFill>
                  <a:srgbClr val="000000"/>
                </a:solidFill>
                <a:latin typeface="Corbel"/>
                <a:ea typeface="Corbel"/>
                <a:cs typeface="Corbel"/>
                <a:sym typeface="Corbel"/>
              </a:rPr>
              <a:t>which is used to manage workloads and virtual hosts that require distribution. </a:t>
            </a:r>
            <a:r>
              <a:rPr b="0" i="0" lang="en-IN" sz="2400" u="none" cap="none" strike="noStrike">
                <a:solidFill>
                  <a:srgbClr val="FF0000"/>
                </a:solidFill>
                <a:latin typeface="Corbel"/>
                <a:ea typeface="Corbel"/>
                <a:cs typeface="Corbel"/>
                <a:sym typeface="Corbel"/>
              </a:rPr>
              <a:t>Logical network perimeter </a:t>
            </a:r>
            <a:r>
              <a:rPr b="0" i="0" lang="en-IN" sz="2400" u="none" cap="none" strike="noStrike">
                <a:solidFill>
                  <a:srgbClr val="000000"/>
                </a:solidFill>
                <a:latin typeface="Corbel"/>
                <a:ea typeface="Corbel"/>
                <a:cs typeface="Corbel"/>
                <a:sym typeface="Corbel"/>
              </a:rPr>
              <a:t>which isolates cloud consumer network boundaries. </a:t>
            </a:r>
            <a:r>
              <a:rPr b="0" i="0" lang="en-IN" sz="2400" u="none" cap="none" strike="noStrike">
                <a:solidFill>
                  <a:srgbClr val="FF0000"/>
                </a:solidFill>
                <a:latin typeface="Corbel"/>
                <a:ea typeface="Corbel"/>
                <a:cs typeface="Corbel"/>
                <a:sym typeface="Corbel"/>
              </a:rPr>
              <a:t>Resource clusters</a:t>
            </a:r>
            <a:r>
              <a:rPr b="0" i="0" lang="en-IN" sz="2400" u="none" cap="none" strike="noStrike">
                <a:solidFill>
                  <a:srgbClr val="000000"/>
                </a:solidFill>
                <a:latin typeface="Corbel"/>
                <a:ea typeface="Corbel"/>
                <a:cs typeface="Corbel"/>
                <a:sym typeface="Corbel"/>
              </a:rPr>
              <a:t> commonly used to support workload balancing between cluster nodes. </a:t>
            </a:r>
            <a:r>
              <a:rPr b="0" i="0" lang="en-IN" sz="2400" u="none" cap="none" strike="noStrike">
                <a:solidFill>
                  <a:srgbClr val="FF0000"/>
                </a:solidFill>
                <a:latin typeface="Corbel"/>
                <a:ea typeface="Corbel"/>
                <a:cs typeface="Corbel"/>
                <a:sym typeface="Corbel"/>
              </a:rPr>
              <a:t>Resource replication </a:t>
            </a:r>
            <a:r>
              <a:rPr b="0" i="0" lang="en-IN" sz="2400" u="none" cap="none" strike="noStrike">
                <a:solidFill>
                  <a:srgbClr val="000000"/>
                </a:solidFill>
                <a:latin typeface="Corbel"/>
                <a:ea typeface="Corbel"/>
                <a:cs typeface="Corbel"/>
                <a:sym typeface="Corbel"/>
              </a:rPr>
              <a:t>which generates new instances of virtualized resources under increased workloads.</a:t>
            </a:r>
            <a:endParaRPr b="0" i="0" sz="1800" u="none" cap="none" strike="noStrike">
              <a:solidFill>
                <a:srgbClr val="000000"/>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http://www.informit.com/content/images/chap11_9780133387520/elementLinks/th11fig01.jpg" id="141" name="Google Shape;141;p18"/>
          <p:cNvPicPr preferRelativeResize="0"/>
          <p:nvPr/>
        </p:nvPicPr>
        <p:blipFill rotWithShape="1">
          <a:blip r:embed="rId3">
            <a:alphaModFix/>
          </a:blip>
          <a:srcRect b="0" l="0" r="0" t="0"/>
          <a:stretch/>
        </p:blipFill>
        <p:spPr>
          <a:xfrm>
            <a:off x="1667436" y="766482"/>
            <a:ext cx="8592671" cy="53330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p:nvPr/>
        </p:nvSpPr>
        <p:spPr>
          <a:xfrm>
            <a:off x="1143000" y="850095"/>
            <a:ext cx="10434917" cy="49552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IN" sz="4000" u="none" cap="none" strike="noStrike">
                <a:solidFill>
                  <a:srgbClr val="FF0000"/>
                </a:solidFill>
                <a:latin typeface="Corbel"/>
                <a:ea typeface="Corbel"/>
                <a:cs typeface="Corbel"/>
                <a:sym typeface="Corbel"/>
              </a:rPr>
              <a:t>Working of Workload Distribution Architecture:- </a:t>
            </a:r>
            <a:endParaRPr b="0" i="0" sz="4000" u="none" cap="none" strike="noStrike">
              <a:solidFill>
                <a:srgbClr val="FF0000"/>
              </a:solidFill>
              <a:latin typeface="Corbel"/>
              <a:ea typeface="Corbel"/>
              <a:cs typeface="Corbel"/>
              <a:sym typeface="Corbel"/>
            </a:endParaRPr>
          </a:p>
          <a:p>
            <a:pPr indent="0" lvl="0" marL="0" marR="0" rtl="0" algn="just">
              <a:spcBef>
                <a:spcPts val="0"/>
              </a:spcBef>
              <a:spcAft>
                <a:spcPts val="0"/>
              </a:spcAft>
              <a:buNone/>
            </a:pPr>
            <a:r>
              <a:rPr b="0" i="0" lang="en-IN" sz="2800" u="none" cap="none" strike="noStrike">
                <a:solidFill>
                  <a:srgbClr val="1F497D"/>
                </a:solidFill>
                <a:latin typeface="Corbel"/>
                <a:ea typeface="Corbel"/>
                <a:cs typeface="Corbel"/>
                <a:sym typeface="Corbel"/>
              </a:rPr>
              <a:t>The workload architecture model basically functions as follows:</a:t>
            </a:r>
            <a:r>
              <a:rPr b="0" i="0" lang="en-IN" sz="2800" u="none" cap="none" strike="noStrike">
                <a:solidFill>
                  <a:srgbClr val="000000"/>
                </a:solidFill>
                <a:latin typeface="Corbel"/>
                <a:ea typeface="Corbel"/>
                <a:cs typeface="Corbel"/>
                <a:sym typeface="Corbel"/>
              </a:rPr>
              <a:t> </a:t>
            </a:r>
            <a:endParaRPr/>
          </a:p>
          <a:p>
            <a:pPr indent="-457200" lvl="0" marL="457200" marR="0" rtl="0" algn="just">
              <a:spcBef>
                <a:spcPts val="0"/>
              </a:spcBef>
              <a:spcAft>
                <a:spcPts val="0"/>
              </a:spcAft>
              <a:buClr>
                <a:srgbClr val="000000"/>
              </a:buClr>
              <a:buSzPts val="2800"/>
              <a:buFont typeface="Arial"/>
              <a:buChar char="•"/>
            </a:pPr>
            <a:r>
              <a:rPr b="0" i="0" lang="en-IN" sz="2800" u="none" cap="none" strike="noStrike">
                <a:solidFill>
                  <a:srgbClr val="000000"/>
                </a:solidFill>
                <a:latin typeface="Corbel"/>
                <a:ea typeface="Corbel"/>
                <a:cs typeface="Corbel"/>
                <a:sym typeface="Corbel"/>
              </a:rPr>
              <a:t>Resource A and resource B are exact copies of the same resource. </a:t>
            </a:r>
            <a:endParaRPr/>
          </a:p>
          <a:p>
            <a:pPr indent="-457200" lvl="0" marL="457200" marR="0" rtl="0" algn="just">
              <a:spcBef>
                <a:spcPts val="0"/>
              </a:spcBef>
              <a:spcAft>
                <a:spcPts val="0"/>
              </a:spcAft>
              <a:buClr>
                <a:srgbClr val="000000"/>
              </a:buClr>
              <a:buSzPts val="2800"/>
              <a:buFont typeface="Arial"/>
              <a:buChar char="•"/>
            </a:pPr>
            <a:r>
              <a:rPr b="0" i="0" lang="en-IN" sz="2800" u="none" cap="none" strike="noStrike">
                <a:solidFill>
                  <a:srgbClr val="000000"/>
                </a:solidFill>
                <a:latin typeface="Corbel"/>
                <a:ea typeface="Corbel"/>
                <a:cs typeface="Corbel"/>
                <a:sym typeface="Corbel"/>
              </a:rPr>
              <a:t>Inbound requests from consumers are handled by the load balancer which forwards the request to the appropriate resource dependent on workload being handled by each resource. </a:t>
            </a:r>
            <a:endParaRPr/>
          </a:p>
          <a:p>
            <a:pPr indent="-457200" lvl="0" marL="457200" marR="0" rtl="0" algn="just">
              <a:spcBef>
                <a:spcPts val="0"/>
              </a:spcBef>
              <a:spcAft>
                <a:spcPts val="0"/>
              </a:spcAft>
              <a:buClr>
                <a:srgbClr val="000000"/>
              </a:buClr>
              <a:buSzPts val="2800"/>
              <a:buFont typeface="Arial"/>
              <a:buChar char="•"/>
            </a:pPr>
            <a:r>
              <a:rPr b="0" i="0" lang="en-IN" sz="2800" u="none" cap="none" strike="noStrike">
                <a:solidFill>
                  <a:srgbClr val="000000"/>
                </a:solidFill>
                <a:latin typeface="Corbel"/>
                <a:ea typeface="Corbel"/>
                <a:cs typeface="Corbel"/>
                <a:sym typeface="Corbel"/>
              </a:rPr>
              <a:t>In other words, if resource A is busier than resource B, it will forward the resource request to resource B. </a:t>
            </a:r>
            <a:endParaRPr/>
          </a:p>
          <a:p>
            <a:pPr indent="-457200" lvl="0" marL="457200" marR="0" rtl="0" algn="just">
              <a:spcBef>
                <a:spcPts val="0"/>
              </a:spcBef>
              <a:spcAft>
                <a:spcPts val="0"/>
              </a:spcAft>
              <a:buClr>
                <a:srgbClr val="000000"/>
              </a:buClr>
              <a:buSzPts val="2800"/>
              <a:buFont typeface="Arial"/>
              <a:buChar char="•"/>
            </a:pPr>
            <a:r>
              <a:rPr b="0" i="0" lang="en-IN" sz="2800" u="none" cap="none" strike="noStrike">
                <a:solidFill>
                  <a:srgbClr val="000000"/>
                </a:solidFill>
                <a:latin typeface="Corbel"/>
                <a:ea typeface="Corbel"/>
                <a:cs typeface="Corbel"/>
                <a:sym typeface="Corbel"/>
              </a:rPr>
              <a:t>In this manner this model distributes the load among the available IT resources based on workload of each resource.</a:t>
            </a:r>
            <a:endParaRPr/>
          </a:p>
          <a:p>
            <a:pPr indent="0" lvl="0" marL="0" marR="0" rtl="0" algn="just">
              <a:spcBef>
                <a:spcPts val="0"/>
              </a:spcBef>
              <a:spcAft>
                <a:spcPts val="0"/>
              </a:spcAft>
              <a:buNone/>
            </a:pPr>
            <a:r>
              <a:t/>
            </a:r>
            <a:endParaRPr b="0" i="0" sz="2400" u="none" cap="none" strike="noStrike">
              <a:solidFill>
                <a:srgbClr val="000000"/>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p:nvPr/>
        </p:nvSpPr>
        <p:spPr>
          <a:xfrm>
            <a:off x="1075765" y="696988"/>
            <a:ext cx="10192869" cy="526297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IN" sz="2100" u="none" cap="none" strike="noStrike">
                <a:solidFill>
                  <a:srgbClr val="000000"/>
                </a:solidFill>
                <a:latin typeface="Corbel"/>
                <a:ea typeface="Corbel"/>
                <a:cs typeface="Corbel"/>
                <a:sym typeface="Corbel"/>
              </a:rPr>
              <a:t>In addition to the base load balancer mechanism, and the virtual server and cloud storage device mechanisms to which load balancing can be applied, the following mechanisms can also be part of this cloud architecture:</a:t>
            </a:r>
            <a:endParaRPr/>
          </a:p>
          <a:p>
            <a:pPr indent="0" lvl="0" marL="0" marR="0" rtl="0" algn="just">
              <a:spcBef>
                <a:spcPts val="0"/>
              </a:spcBef>
              <a:spcAft>
                <a:spcPts val="0"/>
              </a:spcAft>
              <a:buNone/>
            </a:pPr>
            <a:r>
              <a:rPr b="0" i="1" lang="en-IN" sz="2100" u="none" cap="none" strike="noStrike">
                <a:solidFill>
                  <a:srgbClr val="FF0000"/>
                </a:solidFill>
                <a:latin typeface="Corbel"/>
                <a:ea typeface="Corbel"/>
                <a:cs typeface="Corbel"/>
                <a:sym typeface="Corbel"/>
              </a:rPr>
              <a:t>Audit Monitor</a:t>
            </a:r>
            <a:r>
              <a:rPr b="0" i="0" lang="en-IN" sz="2100" u="none" cap="none" strike="noStrike">
                <a:solidFill>
                  <a:srgbClr val="FF0000"/>
                </a:solidFill>
                <a:latin typeface="Corbel"/>
                <a:ea typeface="Corbel"/>
                <a:cs typeface="Corbel"/>
                <a:sym typeface="Corbel"/>
              </a:rPr>
              <a:t> – </a:t>
            </a:r>
            <a:r>
              <a:rPr b="0" i="0" lang="en-IN" sz="2100" u="none" cap="none" strike="noStrike">
                <a:solidFill>
                  <a:srgbClr val="000000"/>
                </a:solidFill>
                <a:latin typeface="Corbel"/>
                <a:ea typeface="Corbel"/>
                <a:cs typeface="Corbel"/>
                <a:sym typeface="Corbel"/>
              </a:rPr>
              <a:t>When distributing runtime workloads, the type and geographical location of the IT resources that process the data can determine whether monitoring is necessary to fulfill legal and regulatory requirements.</a:t>
            </a:r>
            <a:endParaRPr/>
          </a:p>
          <a:p>
            <a:pPr indent="0" lvl="0" marL="0" marR="0" rtl="0" algn="just">
              <a:spcBef>
                <a:spcPts val="0"/>
              </a:spcBef>
              <a:spcAft>
                <a:spcPts val="0"/>
              </a:spcAft>
              <a:buNone/>
            </a:pPr>
            <a:r>
              <a:rPr b="0" i="1" lang="en-IN" sz="2100" u="none" cap="none" strike="noStrike">
                <a:solidFill>
                  <a:srgbClr val="FF0000"/>
                </a:solidFill>
                <a:latin typeface="Corbel"/>
                <a:ea typeface="Corbel"/>
                <a:cs typeface="Corbel"/>
                <a:sym typeface="Corbel"/>
              </a:rPr>
              <a:t>Cloud Usage Monitor</a:t>
            </a:r>
            <a:r>
              <a:rPr b="0" i="0" lang="en-IN" sz="2100" u="none" cap="none" strike="noStrike">
                <a:solidFill>
                  <a:srgbClr val="FF0000"/>
                </a:solidFill>
                <a:latin typeface="Corbel"/>
                <a:ea typeface="Corbel"/>
                <a:cs typeface="Corbel"/>
                <a:sym typeface="Corbel"/>
              </a:rPr>
              <a:t> – </a:t>
            </a:r>
            <a:r>
              <a:rPr b="0" i="0" lang="en-IN" sz="2100" u="none" cap="none" strike="noStrike">
                <a:solidFill>
                  <a:srgbClr val="000000"/>
                </a:solidFill>
                <a:latin typeface="Corbel"/>
                <a:ea typeface="Corbel"/>
                <a:cs typeface="Corbel"/>
                <a:sym typeface="Corbel"/>
              </a:rPr>
              <a:t>Various monitors can be involved to carry out runtime workload tracking and data processing.</a:t>
            </a:r>
            <a:endParaRPr/>
          </a:p>
          <a:p>
            <a:pPr indent="0" lvl="0" marL="0" marR="0" rtl="0" algn="just">
              <a:spcBef>
                <a:spcPts val="0"/>
              </a:spcBef>
              <a:spcAft>
                <a:spcPts val="0"/>
              </a:spcAft>
              <a:buNone/>
            </a:pPr>
            <a:r>
              <a:rPr b="0" i="1" lang="en-IN" sz="2100" u="none" cap="none" strike="noStrike">
                <a:solidFill>
                  <a:srgbClr val="FF0000"/>
                </a:solidFill>
                <a:latin typeface="Corbel"/>
                <a:ea typeface="Corbel"/>
                <a:cs typeface="Corbel"/>
                <a:sym typeface="Corbel"/>
              </a:rPr>
              <a:t>Hypervisor</a:t>
            </a:r>
            <a:r>
              <a:rPr b="0" i="0" lang="en-IN" sz="2100" u="none" cap="none" strike="noStrike">
                <a:solidFill>
                  <a:srgbClr val="FF0000"/>
                </a:solidFill>
                <a:latin typeface="Corbel"/>
                <a:ea typeface="Corbel"/>
                <a:cs typeface="Corbel"/>
                <a:sym typeface="Corbel"/>
              </a:rPr>
              <a:t> –</a:t>
            </a:r>
            <a:r>
              <a:rPr b="0" i="0" lang="en-IN" sz="2100" u="none" cap="none" strike="noStrike">
                <a:solidFill>
                  <a:srgbClr val="000000"/>
                </a:solidFill>
                <a:latin typeface="Corbel"/>
                <a:ea typeface="Corbel"/>
                <a:cs typeface="Corbel"/>
                <a:sym typeface="Corbel"/>
              </a:rPr>
              <a:t> Workloads between hypervisors and the virtual servers that they host may require distribution.</a:t>
            </a:r>
            <a:endParaRPr/>
          </a:p>
          <a:p>
            <a:pPr indent="0" lvl="0" marL="0" marR="0" rtl="0" algn="just">
              <a:spcBef>
                <a:spcPts val="0"/>
              </a:spcBef>
              <a:spcAft>
                <a:spcPts val="0"/>
              </a:spcAft>
              <a:buNone/>
            </a:pPr>
            <a:r>
              <a:rPr b="0" i="1" lang="en-IN" sz="2100" u="none" cap="none" strike="noStrike">
                <a:solidFill>
                  <a:srgbClr val="FF0000"/>
                </a:solidFill>
                <a:latin typeface="Corbel"/>
                <a:ea typeface="Corbel"/>
                <a:cs typeface="Corbel"/>
                <a:sym typeface="Corbel"/>
              </a:rPr>
              <a:t>Logical Network Perimeter</a:t>
            </a:r>
            <a:r>
              <a:rPr b="0" i="0" lang="en-IN" sz="2100" u="none" cap="none" strike="noStrike">
                <a:solidFill>
                  <a:srgbClr val="FF0000"/>
                </a:solidFill>
                <a:latin typeface="Corbel"/>
                <a:ea typeface="Corbel"/>
                <a:cs typeface="Corbel"/>
                <a:sym typeface="Corbel"/>
              </a:rPr>
              <a:t> – </a:t>
            </a:r>
            <a:r>
              <a:rPr b="0" i="0" lang="en-IN" sz="2100" u="none" cap="none" strike="noStrike">
                <a:solidFill>
                  <a:srgbClr val="000000"/>
                </a:solidFill>
                <a:latin typeface="Corbel"/>
                <a:ea typeface="Corbel"/>
                <a:cs typeface="Corbel"/>
                <a:sym typeface="Corbel"/>
              </a:rPr>
              <a:t>The logical network perimeter isolates cloud consumer network boundaries in relation to how and where workloads are distributed.</a:t>
            </a:r>
            <a:endParaRPr/>
          </a:p>
          <a:p>
            <a:pPr indent="0" lvl="0" marL="0" marR="0" rtl="0" algn="just">
              <a:spcBef>
                <a:spcPts val="0"/>
              </a:spcBef>
              <a:spcAft>
                <a:spcPts val="0"/>
              </a:spcAft>
              <a:buNone/>
            </a:pPr>
            <a:r>
              <a:rPr b="0" i="1" lang="en-IN" sz="2100" u="none" cap="none" strike="noStrike">
                <a:solidFill>
                  <a:srgbClr val="FF0000"/>
                </a:solidFill>
                <a:latin typeface="Corbel"/>
                <a:ea typeface="Corbel"/>
                <a:cs typeface="Corbel"/>
                <a:sym typeface="Corbel"/>
              </a:rPr>
              <a:t>Resource Cluster</a:t>
            </a:r>
            <a:r>
              <a:rPr b="0" i="0" lang="en-IN" sz="2100" u="none" cap="none" strike="noStrike">
                <a:solidFill>
                  <a:srgbClr val="FF0000"/>
                </a:solidFill>
                <a:latin typeface="Corbel"/>
                <a:ea typeface="Corbel"/>
                <a:cs typeface="Corbel"/>
                <a:sym typeface="Corbel"/>
              </a:rPr>
              <a:t> – </a:t>
            </a:r>
            <a:r>
              <a:rPr b="0" i="0" lang="en-IN" sz="2100" u="none" cap="none" strike="noStrike">
                <a:solidFill>
                  <a:srgbClr val="000000"/>
                </a:solidFill>
                <a:latin typeface="Corbel"/>
                <a:ea typeface="Corbel"/>
                <a:cs typeface="Corbel"/>
                <a:sym typeface="Corbel"/>
              </a:rPr>
              <a:t>Clustered IT resources in-active/active mode are commonly used to support workload balancing between different cluster nodes.</a:t>
            </a:r>
            <a:endParaRPr/>
          </a:p>
          <a:p>
            <a:pPr indent="0" lvl="0" marL="0" marR="0" rtl="0" algn="just">
              <a:spcBef>
                <a:spcPts val="0"/>
              </a:spcBef>
              <a:spcAft>
                <a:spcPts val="0"/>
              </a:spcAft>
              <a:buNone/>
            </a:pPr>
            <a:r>
              <a:rPr b="0" i="1" lang="en-IN" sz="2100" u="none" cap="none" strike="noStrike">
                <a:solidFill>
                  <a:srgbClr val="FF0000"/>
                </a:solidFill>
                <a:latin typeface="Corbel"/>
                <a:ea typeface="Corbel"/>
                <a:cs typeface="Corbel"/>
                <a:sym typeface="Corbel"/>
              </a:rPr>
              <a:t>Resource Replication</a:t>
            </a:r>
            <a:r>
              <a:rPr b="0" i="0" lang="en-IN" sz="2100" u="none" cap="none" strike="noStrike">
                <a:solidFill>
                  <a:srgbClr val="FF0000"/>
                </a:solidFill>
                <a:latin typeface="Corbel"/>
                <a:ea typeface="Corbel"/>
                <a:cs typeface="Corbel"/>
                <a:sym typeface="Corbel"/>
              </a:rPr>
              <a:t> – </a:t>
            </a:r>
            <a:r>
              <a:rPr b="0" i="0" lang="en-IN" sz="2100" u="none" cap="none" strike="noStrike">
                <a:solidFill>
                  <a:srgbClr val="000000"/>
                </a:solidFill>
                <a:latin typeface="Corbel"/>
                <a:ea typeface="Corbel"/>
                <a:cs typeface="Corbel"/>
                <a:sym typeface="Corbel"/>
              </a:rPr>
              <a:t>This mechanism can generate new instances of virtualized IT resources in response to runtime workload distribution demands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nvSpPr>
        <p:spPr>
          <a:xfrm>
            <a:off x="1988025" y="395786"/>
            <a:ext cx="8258634" cy="50783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800" u="none" cap="none" strike="noStrike">
                <a:solidFill>
                  <a:srgbClr val="FF0000"/>
                </a:solidFill>
                <a:latin typeface="Corbel"/>
                <a:ea typeface="Corbel"/>
                <a:cs typeface="Corbel"/>
                <a:sym typeface="Corbel"/>
              </a:rPr>
              <a:t>Cloud Bursting architecture:-</a:t>
            </a:r>
            <a:endParaRPr/>
          </a:p>
          <a:p>
            <a:pPr indent="0" lvl="0" marL="0" marR="0" rtl="0" algn="ctr">
              <a:spcBef>
                <a:spcPts val="0"/>
              </a:spcBef>
              <a:spcAft>
                <a:spcPts val="0"/>
              </a:spcAft>
              <a:buNone/>
            </a:pPr>
            <a:r>
              <a:t/>
            </a:r>
            <a:endParaRPr b="1" i="0" sz="2800" u="none" cap="none" strike="noStrike">
              <a:solidFill>
                <a:srgbClr val="000000"/>
              </a:solidFill>
              <a:latin typeface="Corbel"/>
              <a:ea typeface="Corbel"/>
              <a:cs typeface="Corbel"/>
              <a:sym typeface="Corbel"/>
            </a:endParaRPr>
          </a:p>
          <a:p>
            <a:pPr indent="0" lvl="0" marL="0" marR="0" rtl="0" algn="ctr">
              <a:spcBef>
                <a:spcPts val="0"/>
              </a:spcBef>
              <a:spcAft>
                <a:spcPts val="0"/>
              </a:spcAft>
              <a:buNone/>
            </a:pPr>
            <a:r>
              <a:rPr b="1" i="0" lang="en-IN" sz="2800" u="none" cap="none" strike="noStrike">
                <a:solidFill>
                  <a:srgbClr val="000000"/>
                </a:solidFill>
                <a:latin typeface="Corbel"/>
                <a:ea typeface="Corbel"/>
                <a:cs typeface="Corbel"/>
                <a:sym typeface="Corbel"/>
              </a:rPr>
              <a:t>Cloud Bursting</a:t>
            </a:r>
            <a:endParaRPr b="1" i="0" sz="2800" u="none" cap="none" strike="noStrike">
              <a:solidFill>
                <a:srgbClr val="000000"/>
              </a:solidFill>
              <a:latin typeface="Corbel"/>
              <a:ea typeface="Corbel"/>
              <a:cs typeface="Corbel"/>
              <a:sym typeface="Corbel"/>
            </a:endParaRPr>
          </a:p>
          <a:p>
            <a:pPr indent="0" lvl="0" marL="0" marR="0" rtl="0" algn="just">
              <a:spcBef>
                <a:spcPts val="0"/>
              </a:spcBef>
              <a:spcAft>
                <a:spcPts val="0"/>
              </a:spcAft>
              <a:buNone/>
            </a:pPr>
            <a:r>
              <a:rPr b="0" i="0" lang="en-IN" sz="2400" u="none" cap="none" strike="noStrike">
                <a:solidFill>
                  <a:srgbClr val="000000"/>
                </a:solidFill>
                <a:latin typeface="Corbel"/>
                <a:ea typeface="Corbel"/>
                <a:cs typeface="Corbel"/>
                <a:sym typeface="Corbel"/>
              </a:rPr>
              <a:t>Cloud bursting is an application deployment model in which </a:t>
            </a:r>
            <a:r>
              <a:rPr b="0" i="0" lang="en-IN" sz="2400" u="none" cap="none" strike="noStrike">
                <a:solidFill>
                  <a:srgbClr val="FF0000"/>
                </a:solidFill>
                <a:latin typeface="Corbel"/>
                <a:ea typeface="Corbel"/>
                <a:cs typeface="Corbel"/>
                <a:sym typeface="Corbel"/>
              </a:rPr>
              <a:t>an application runs in an internal cloud or a proprietary computing architecture </a:t>
            </a:r>
            <a:r>
              <a:rPr b="0" i="0" lang="en-IN" sz="2400" u="none" cap="none" strike="noStrike">
                <a:solidFill>
                  <a:srgbClr val="000000"/>
                </a:solidFill>
                <a:latin typeface="Corbel"/>
                <a:ea typeface="Corbel"/>
                <a:cs typeface="Corbel"/>
                <a:sym typeface="Corbel"/>
              </a:rPr>
              <a:t>which provides hosted services to a limited number of people (also known as a private cloud).</a:t>
            </a:r>
            <a:endParaRPr/>
          </a:p>
          <a:p>
            <a:pPr indent="0" lvl="0" marL="0" marR="0" rtl="0" algn="just">
              <a:spcBef>
                <a:spcPts val="0"/>
              </a:spcBef>
              <a:spcAft>
                <a:spcPts val="0"/>
              </a:spcAft>
              <a:buNone/>
            </a:pPr>
            <a:r>
              <a:rPr b="0" i="0" lang="en-IN" sz="2400" u="none" cap="none" strike="noStrike">
                <a:solidFill>
                  <a:srgbClr val="000000"/>
                </a:solidFill>
                <a:latin typeface="Corbel"/>
                <a:ea typeface="Corbel"/>
                <a:cs typeface="Corbel"/>
                <a:sym typeface="Corbel"/>
              </a:rPr>
              <a:t>This kind of architecture is behind a company’s firewall. The application could also be at a data centre. </a:t>
            </a:r>
            <a:endParaRPr/>
          </a:p>
          <a:p>
            <a:pPr indent="0" lvl="0" marL="0" marR="0" rtl="0" algn="just">
              <a:spcBef>
                <a:spcPts val="0"/>
              </a:spcBef>
              <a:spcAft>
                <a:spcPts val="0"/>
              </a:spcAft>
              <a:buNone/>
            </a:pPr>
            <a:r>
              <a:rPr b="0" i="0" lang="en-IN" sz="2400" u="none" cap="none" strike="noStrike">
                <a:solidFill>
                  <a:srgbClr val="1F497D"/>
                </a:solidFill>
                <a:latin typeface="Corbel"/>
                <a:ea typeface="Corbel"/>
                <a:cs typeface="Corbel"/>
                <a:sym typeface="Corbel"/>
              </a:rPr>
              <a:t>When the demand of the computing processes reaches its capacity and begins to spike, </a:t>
            </a:r>
            <a:r>
              <a:rPr b="0" i="0" lang="en-IN" sz="2400" u="none" cap="none" strike="noStrike">
                <a:solidFill>
                  <a:srgbClr val="FF0000"/>
                </a:solidFill>
                <a:latin typeface="Corbel"/>
                <a:ea typeface="Corbel"/>
                <a:cs typeface="Corbel"/>
                <a:sym typeface="Corbel"/>
              </a:rPr>
              <a:t>it </a:t>
            </a:r>
            <a:r>
              <a:rPr b="1" i="0" lang="en-IN" sz="2400" u="none" cap="none" strike="noStrike">
                <a:solidFill>
                  <a:srgbClr val="FF0000"/>
                </a:solidFill>
                <a:latin typeface="Corbel"/>
                <a:ea typeface="Corbel"/>
                <a:cs typeface="Corbel"/>
                <a:sym typeface="Corbel"/>
              </a:rPr>
              <a:t>“bursts”</a:t>
            </a:r>
            <a:r>
              <a:rPr b="0" i="0" lang="en-IN" sz="2400" u="none" cap="none" strike="noStrike">
                <a:solidFill>
                  <a:srgbClr val="FF0000"/>
                </a:solidFill>
                <a:latin typeface="Corbel"/>
                <a:ea typeface="Corbel"/>
                <a:cs typeface="Corbel"/>
                <a:sym typeface="Corbel"/>
              </a:rPr>
              <a:t> into a public cloud </a:t>
            </a:r>
            <a:r>
              <a:rPr b="0" i="0" lang="en-IN" sz="2400" u="none" cap="none" strike="noStrike">
                <a:solidFill>
                  <a:srgbClr val="1F497D"/>
                </a:solidFill>
                <a:latin typeface="Corbel"/>
                <a:ea typeface="Corbel"/>
                <a:cs typeface="Corbel"/>
                <a:sym typeface="Corbel"/>
              </a:rPr>
              <a:t>(available to the general public) when the demand for computing capacity sharply increases.</a:t>
            </a:r>
            <a:endParaRPr b="0" i="0" sz="2000" u="none" cap="none" strike="noStrike">
              <a:solidFill>
                <a:srgbClr val="1F497D"/>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