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8" d="100"/>
          <a:sy n="78" d="100"/>
        </p:scale>
        <p:origin x="462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10/19/2022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10/19/2022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10/19/2022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1974-BE91-F27B-BEA8-5E14758E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Vs ROM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0EF350-88C4-20AC-50B3-77DC7B12C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987200"/>
              </p:ext>
            </p:extLst>
          </p:nvPr>
        </p:nvGraphicFramePr>
        <p:xfrm>
          <a:off x="1630932" y="1772816"/>
          <a:ext cx="9144000" cy="451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702">
                  <a:extLst>
                    <a:ext uri="{9D8B030D-6E8A-4147-A177-3AD203B41FA5}">
                      <a16:colId xmlns:a16="http://schemas.microsoft.com/office/drawing/2014/main" val="1415956893"/>
                    </a:ext>
                  </a:extLst>
                </a:gridCol>
                <a:gridCol w="4188298">
                  <a:extLst>
                    <a:ext uri="{9D8B030D-6E8A-4147-A177-3AD203B41FA5}">
                      <a16:colId xmlns:a16="http://schemas.microsoft.com/office/drawing/2014/main" val="278758485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41082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1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Accessibility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Easily accessible, directly communicate with the processor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processor can’t directly access the information.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7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Volatility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Volatile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Non-Volatile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85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Temporary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Permanent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2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Preserving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Electricity supply is needed to flow the preserving information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Electricity supply is not needed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23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 is a Chip, inserted over the mother board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Optical drives, made of magnetic tapes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6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8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Chip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Larger than ROM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Smaller than RAM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5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Read-Write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Only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9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06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E27E-37CC-D529-1FB3-423F0ED3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Registers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06D9-C9B2-61E0-B00F-0940183E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 (Memory Address Register): It specifies the memory address of instruction or data item.</a:t>
            </a:r>
          </a:p>
          <a:p>
            <a:r>
              <a:rPr lang="en-US" dirty="0"/>
              <a:t>MBR (Memory Buffer Register): This holds the data read from memory or to be written to memory.</a:t>
            </a:r>
          </a:p>
          <a:p>
            <a:pPr lvl="1"/>
            <a:r>
              <a:rPr lang="en-US" dirty="0"/>
              <a:t>It is also called MDR (Memory Data Register)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75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F888-ABD1-44A5-1CA9-4190BF3A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Control Signals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1280-44FD-FA90-C6C5-0F526972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READ: Copy contents of an addressed word into the MBR</a:t>
            </a:r>
          </a:p>
          <a:p>
            <a:r>
              <a:rPr lang="en-US" dirty="0"/>
              <a:t>WRITE: Copy contents of the MBR into an addressed word</a:t>
            </a:r>
          </a:p>
          <a:p>
            <a:r>
              <a:rPr lang="en-US" dirty="0"/>
              <a:t>NOTHING: The memory expected to retain the contents written into it until those contents have been rewritten.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2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1C7-F85C-7108-C0E4-0A3FDAD1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of memory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38CD-031C-F79B-AAB5-E2E23092A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Capacity:</a:t>
            </a:r>
          </a:p>
          <a:p>
            <a:r>
              <a:rPr lang="en-US" dirty="0"/>
              <a:t>Access Time: It’s the time interval between read/write request and the availability of the data.</a:t>
            </a:r>
          </a:p>
          <a:p>
            <a:r>
              <a:rPr lang="en-US" dirty="0"/>
              <a:t>Cycle time: Minimum time b/w two successive accesses</a:t>
            </a:r>
          </a:p>
          <a:p>
            <a:r>
              <a:rPr lang="en-US" dirty="0"/>
              <a:t>Throughput: The volume of information exchanged per unit of time (Unit: bits per second)</a:t>
            </a:r>
          </a:p>
          <a:p>
            <a:r>
              <a:rPr lang="en-US" dirty="0"/>
              <a:t>Non-volatility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34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BFF1-F747-4ACD-904E-3E47E457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Memory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504E-CAE7-CAC9-0DC2-F4BE4BB7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Content Addressable Memory (CAM) or Associative Storage or Associative Array</a:t>
            </a:r>
          </a:p>
          <a:p>
            <a:r>
              <a:rPr lang="en-US" dirty="0"/>
              <a:t>Optimized for performing searches through data</a:t>
            </a:r>
          </a:p>
          <a:p>
            <a:r>
              <a:rPr lang="en-IN" dirty="0"/>
              <a:t>A hardware search engine, used in very high searching applications</a:t>
            </a:r>
          </a:p>
          <a:p>
            <a:r>
              <a:rPr lang="en-IN" dirty="0"/>
              <a:t>Composed of semiconductor memory (usually SRAM) with added comparison circuitry that enable a search operation to complete in a single clock cycle.</a:t>
            </a:r>
          </a:p>
          <a:p>
            <a:r>
              <a:rPr lang="en-IN" dirty="0"/>
              <a:t>It is widely used in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70987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6B8B-A979-C52B-23EA-D206FA9F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DDD0-3B87-67A0-E19A-7FE6C888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25E0D-0A19-941D-DFCF-8D380E76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2254"/>
            <a:ext cx="12188825" cy="47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9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781F-D916-3B73-D8F5-6F16871F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Chip Organization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8258-0C08-5C08-9C80-9A21BED3A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56" y="1905000"/>
            <a:ext cx="4968552" cy="4267200"/>
          </a:xfrm>
        </p:spPr>
        <p:txBody>
          <a:bodyPr/>
          <a:lstStyle/>
          <a:p>
            <a:r>
              <a:rPr lang="en-US" dirty="0"/>
              <a:t>RAS signal is used for row address selection</a:t>
            </a:r>
          </a:p>
          <a:p>
            <a:r>
              <a:rPr lang="en-US" dirty="0"/>
              <a:t>CAS is used for column address selection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09BEE-33AB-3B80-A79A-FE5CADB3E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6"/>
          <a:stretch/>
        </p:blipFill>
        <p:spPr>
          <a:xfrm>
            <a:off x="5266529" y="1484784"/>
            <a:ext cx="688650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7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BC70-1223-A405-EA29-50214B89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274638"/>
            <a:ext cx="4066660" cy="1020762"/>
          </a:xfrm>
        </p:spPr>
        <p:txBody>
          <a:bodyPr>
            <a:normAutofit/>
          </a:bodyPr>
          <a:lstStyle/>
          <a:p>
            <a:r>
              <a:rPr lang="en-US" dirty="0"/>
              <a:t>Memory Hierarchy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4200-A9B1-273F-F98E-7B4997C77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67779-2BC7-A3A0-B7BC-C353A1D78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24" y="0"/>
            <a:ext cx="7842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1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941B-6DEF-D2DC-8ABF-001635CC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 Access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B3D3-2BA6-63EF-7A91-E270AF95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Access Memory:</a:t>
            </a:r>
          </a:p>
          <a:p>
            <a:pPr lvl="1"/>
            <a:r>
              <a:rPr lang="en-US" dirty="0"/>
              <a:t>The system must search the storage device from the beginning of the memory address until it finds the required piece of data. </a:t>
            </a:r>
          </a:p>
          <a:p>
            <a:pPr lvl="1"/>
            <a:r>
              <a:rPr lang="en-US" dirty="0"/>
              <a:t>Memory device which supports such access is called a sequential Access Memory or Serial Access Memory.</a:t>
            </a:r>
          </a:p>
          <a:p>
            <a:pPr lvl="1"/>
            <a:r>
              <a:rPr lang="en-US" dirty="0"/>
              <a:t>Example: Magnetic Tape</a:t>
            </a:r>
          </a:p>
          <a:p>
            <a:r>
              <a:rPr lang="en-US" dirty="0"/>
              <a:t>Direct Access Memory or Random Access memory:</a:t>
            </a:r>
          </a:p>
          <a:p>
            <a:pPr lvl="1"/>
            <a:r>
              <a:rPr lang="en-IN" dirty="0"/>
              <a:t>System can go directly to the information that the user wants</a:t>
            </a:r>
          </a:p>
          <a:p>
            <a:pPr lvl="1"/>
            <a:r>
              <a:rPr lang="en-IN" dirty="0"/>
              <a:t>Memory device which supports such access, called Direct Access memory</a:t>
            </a:r>
          </a:p>
          <a:p>
            <a:pPr lvl="1"/>
            <a:r>
              <a:rPr lang="en-IN" dirty="0"/>
              <a:t>Example: Magnetic Disk and Optical Disks</a:t>
            </a:r>
          </a:p>
        </p:txBody>
      </p:sp>
    </p:spTree>
    <p:extLst>
      <p:ext uri="{BB962C8B-B14F-4D97-AF65-F5344CB8AC3E}">
        <p14:creationId xmlns:p14="http://schemas.microsoft.com/office/powerpoint/2010/main" val="244359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4112-D42C-1599-1052-C2954A73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DFA5-7DAA-3448-E427-2811803E0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Sequential Access: </a:t>
            </a:r>
          </a:p>
          <a:p>
            <a:pPr lvl="1"/>
            <a:r>
              <a:rPr lang="en-US" dirty="0"/>
              <a:t>The access time in this type of memory depends on the location of the data.</a:t>
            </a:r>
          </a:p>
          <a:p>
            <a:pPr lvl="1"/>
            <a:r>
              <a:rPr lang="en-US" dirty="0"/>
              <a:t>Exp: Magnetic disks, magnetic tapes, optical memories (CD-ROM)</a:t>
            </a:r>
          </a:p>
          <a:p>
            <a:r>
              <a:rPr lang="en-US" dirty="0"/>
              <a:t>Random Access:</a:t>
            </a:r>
          </a:p>
          <a:p>
            <a:pPr lvl="1"/>
            <a:r>
              <a:rPr lang="en-US" dirty="0"/>
              <a:t>Semiconductor memories (RAM, ROM)</a:t>
            </a:r>
          </a:p>
          <a:p>
            <a:r>
              <a:rPr lang="en-US" dirty="0"/>
              <a:t>Direct Access:</a:t>
            </a:r>
          </a:p>
          <a:p>
            <a:pPr lvl="1"/>
            <a:r>
              <a:rPr lang="en-US" dirty="0"/>
              <a:t>Combination of previous two methods</a:t>
            </a:r>
          </a:p>
          <a:p>
            <a:pPr lvl="1"/>
            <a:r>
              <a:rPr lang="en-US" dirty="0"/>
              <a:t>The access time depends on the memory organization and the characteristic of storage technology</a:t>
            </a:r>
          </a:p>
          <a:p>
            <a:r>
              <a:rPr lang="en-US" dirty="0"/>
              <a:t>Associative Access:</a:t>
            </a:r>
          </a:p>
          <a:p>
            <a:pPr lvl="1"/>
            <a:r>
              <a:rPr lang="en-US" dirty="0"/>
              <a:t>This is a special type of random access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98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E49E-FE38-32FF-A096-00CC7A37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Memory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D020-17B9-E20D-9329-6FC5618C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the instructions and data for an executing program.</a:t>
            </a:r>
          </a:p>
          <a:p>
            <a:r>
              <a:rPr lang="en-US" dirty="0"/>
              <a:t>Memory is characterized by the smallest addressable unit</a:t>
            </a:r>
          </a:p>
          <a:p>
            <a:pPr lvl="1"/>
            <a:r>
              <a:rPr lang="en-US" dirty="0"/>
              <a:t>Byte addressable: smallest unit is an 8-bit/Byte</a:t>
            </a:r>
          </a:p>
          <a:p>
            <a:pPr lvl="1"/>
            <a:r>
              <a:rPr lang="en-US" dirty="0"/>
              <a:t>Word addressable: Smallest unit is a word, usually 16 or 32 bits in length</a:t>
            </a:r>
          </a:p>
          <a:p>
            <a:r>
              <a:rPr lang="en-IN" dirty="0"/>
              <a:t>Types of primary Memory:</a:t>
            </a:r>
          </a:p>
          <a:p>
            <a:pPr lvl="1"/>
            <a:r>
              <a:rPr lang="en-IN" dirty="0"/>
              <a:t>RAM</a:t>
            </a:r>
          </a:p>
          <a:p>
            <a:pPr lvl="1"/>
            <a:r>
              <a:rPr lang="en-IN" dirty="0"/>
              <a:t>ROM</a:t>
            </a:r>
          </a:p>
        </p:txBody>
      </p:sp>
    </p:spTree>
    <p:extLst>
      <p:ext uri="{BB962C8B-B14F-4D97-AF65-F5344CB8AC3E}">
        <p14:creationId xmlns:p14="http://schemas.microsoft.com/office/powerpoint/2010/main" val="158493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25B5-AF56-6CEC-1587-1B2DA889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1F7E-06B0-5379-3581-06A4519C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DRAM: It tends to lose its contents, even when powered. Special “refresh circuitry” must be provided.</a:t>
            </a:r>
          </a:p>
          <a:p>
            <a:pPr lvl="1"/>
            <a:r>
              <a:rPr lang="en-US" dirty="0"/>
              <a:t>SDRAM (Synchronous DRAM)</a:t>
            </a:r>
          </a:p>
          <a:p>
            <a:pPr lvl="2"/>
            <a:r>
              <a:rPr lang="en-US" dirty="0"/>
              <a:t>Designed to work with a synchronous bus, one with a clock signal</a:t>
            </a:r>
          </a:p>
          <a:p>
            <a:pPr lvl="2"/>
            <a:r>
              <a:rPr lang="en-US" dirty="0"/>
              <a:t>The bus clock is driven by the CPU system clock</a:t>
            </a:r>
          </a:p>
          <a:p>
            <a:pPr lvl="2"/>
            <a:r>
              <a:rPr lang="en-US" dirty="0"/>
              <a:t>The memory transfers take place on a timing dictated by the memory bus clock rate</a:t>
            </a:r>
          </a:p>
          <a:p>
            <a:pPr lvl="2"/>
            <a:r>
              <a:rPr lang="en-US" dirty="0"/>
              <a:t>In Plain SDRAM, the transfers all take place on rising edges of the memory bus clock</a:t>
            </a:r>
          </a:p>
          <a:p>
            <a:pPr lvl="2"/>
            <a:r>
              <a:rPr lang="en-US" dirty="0"/>
              <a:t>In DDR SDRAM (Double Data Rate Synchronous DRAM), the transfers take place on both the rising and falling clock edges.</a:t>
            </a:r>
          </a:p>
          <a:p>
            <a:r>
              <a:rPr lang="en-IN" dirty="0"/>
              <a:t>SRAM (Static RAM): It will keep its contents as log as it is powered.</a:t>
            </a:r>
          </a:p>
          <a:p>
            <a:pPr lvl="1"/>
            <a:r>
              <a:rPr lang="en-IN" dirty="0"/>
              <a:t>SRAM is faster as compared to DRAM</a:t>
            </a:r>
          </a:p>
          <a:p>
            <a:pPr lvl="1"/>
            <a:r>
              <a:rPr lang="en-IN" dirty="0"/>
              <a:t>More expensive</a:t>
            </a:r>
          </a:p>
          <a:p>
            <a:pPr lvl="1"/>
            <a:r>
              <a:rPr lang="en-IN" dirty="0"/>
              <a:t>Physically larger</a:t>
            </a:r>
          </a:p>
        </p:txBody>
      </p:sp>
    </p:spTree>
    <p:extLst>
      <p:ext uri="{BB962C8B-B14F-4D97-AF65-F5344CB8AC3E}">
        <p14:creationId xmlns:p14="http://schemas.microsoft.com/office/powerpoint/2010/main" val="263827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B98D-6DBF-449A-FB97-A78BA92F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DRAM and SRAM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537294-5252-1086-226D-461B49CE9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322220"/>
              </p:ext>
            </p:extLst>
          </p:nvPr>
        </p:nvGraphicFramePr>
        <p:xfrm>
          <a:off x="1522413" y="1905000"/>
          <a:ext cx="9144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824176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0849880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47539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8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Types of device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Analog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6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Electricity supply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Need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68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Construction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Complicated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0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34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9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Cache memory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467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25BD-1C19-3767-C8B4-D91D7AB3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(Read Only Memory, Random access, Data is permanently stored)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131-DC0C-F7EF-2DF5-F9C3222B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Classification:</a:t>
            </a:r>
          </a:p>
          <a:p>
            <a:r>
              <a:rPr lang="en-IN" dirty="0" err="1"/>
              <a:t>MROsM</a:t>
            </a:r>
            <a:r>
              <a:rPr lang="en-IN" dirty="0"/>
              <a:t> (Masked ROM): the content of the memory are set at manufacture and cannot be changed without destroying the chip</a:t>
            </a:r>
          </a:p>
          <a:p>
            <a:r>
              <a:rPr lang="en-IN" dirty="0"/>
              <a:t>PROM (Programmable ROM): The content are set by a special device called a “PROM Programmer”. Once programmed the contents are fixed.</a:t>
            </a:r>
          </a:p>
          <a:p>
            <a:r>
              <a:rPr lang="en-IN" dirty="0"/>
              <a:t>EPROM (Erasable and Programmable ROM): same as PROM, but the contents can be erased using UV light and reprogrammed by the PROM Programmer</a:t>
            </a:r>
          </a:p>
          <a:p>
            <a:r>
              <a:rPr lang="en-IN" dirty="0"/>
              <a:t>EEPROM (Electrically EPROM): Contents can be erased electrically and reprogrammed by the PROM Programmer.</a:t>
            </a:r>
          </a:p>
        </p:txBody>
      </p:sp>
    </p:spTree>
    <p:extLst>
      <p:ext uri="{BB962C8B-B14F-4D97-AF65-F5344CB8AC3E}">
        <p14:creationId xmlns:p14="http://schemas.microsoft.com/office/powerpoint/2010/main" val="31133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C46E-A1C9-AC58-649A-68AEE45D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Comarison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07622F-2E2E-9D62-8D59-CB85EEF5B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158500"/>
              </p:ext>
            </p:extLst>
          </p:nvPr>
        </p:nvGraphicFramePr>
        <p:xfrm>
          <a:off x="1522413" y="1905000"/>
          <a:ext cx="914400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7829862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259506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185781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646232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40081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Erasure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mechanism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Volatility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Read-Write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Electrically, Byte-level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Electrically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Volatile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37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Read-Only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Possible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Non-Volatile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3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Read-Only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Possible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Electrically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Non-Volatile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EPROM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Read-Mostly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UV light, chip 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Electrically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Non-Volatile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EEPROM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Read-Mostly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Electrically, Byte 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Electrically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Non-Volatile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3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Flash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Read-Mostly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Electrically, Block-level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Electrically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Non-Volatile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16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46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625</TotalTime>
  <Words>874</Words>
  <Application>Microsoft Office PowerPoint</Application>
  <PresentationFormat>Custom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Corbel</vt:lpstr>
      <vt:lpstr>Chalkboard 16x9</vt:lpstr>
      <vt:lpstr>Title Layout</vt:lpstr>
      <vt:lpstr>Memory Hierarchy Design</vt:lpstr>
      <vt:lpstr>Types of Memory Access</vt:lpstr>
      <vt:lpstr>Memory Access Methods</vt:lpstr>
      <vt:lpstr>Primary Memory</vt:lpstr>
      <vt:lpstr>RAM</vt:lpstr>
      <vt:lpstr>Comparison of DRAM and SRAM</vt:lpstr>
      <vt:lpstr>ROM (Read Only Memory, Random access, Data is permanently stored)</vt:lpstr>
      <vt:lpstr>Comarison</vt:lpstr>
      <vt:lpstr>RAM Vs ROM</vt:lpstr>
      <vt:lpstr>Memory Registers</vt:lpstr>
      <vt:lpstr>Memory Control Signals</vt:lpstr>
      <vt:lpstr>Characteristic of memory</vt:lpstr>
      <vt:lpstr>Associative Memory</vt:lpstr>
      <vt:lpstr>Address Space</vt:lpstr>
      <vt:lpstr>Memory Chip Organization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Pushpendra Pateriya</dc:creator>
  <cp:lastModifiedBy>Pushpendra Pateriya</cp:lastModifiedBy>
  <cp:revision>35</cp:revision>
  <dcterms:created xsi:type="dcterms:W3CDTF">2022-10-19T01:02:08Z</dcterms:created>
  <dcterms:modified xsi:type="dcterms:W3CDTF">2022-10-19T11:27:27Z</dcterms:modified>
</cp:coreProperties>
</file>