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99" autoAdjust="0"/>
  </p:normalViewPr>
  <p:slideViewPr>
    <p:cSldViewPr>
      <p:cViewPr varScale="1">
        <p:scale>
          <a:sx n="78" d="100"/>
          <a:sy n="78" d="100"/>
        </p:scale>
        <p:origin x="462" y="84"/>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10/28/2022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10/28/2022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10/28/2022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10/28/2022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10/28/2022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10/28/2022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10/28/2022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10/28/2022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10/28/2022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10/28/2022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10/28/2022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10/28/2022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10/28/2022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COA: Memory Hierarchy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20421-4881-037A-920F-F4CE4DB08A9D}"/>
              </a:ext>
            </a:extLst>
          </p:cNvPr>
          <p:cNvSpPr>
            <a:spLocks noGrp="1"/>
          </p:cNvSpPr>
          <p:nvPr>
            <p:ph type="title"/>
          </p:nvPr>
        </p:nvSpPr>
        <p:spPr/>
        <p:txBody>
          <a:bodyPr/>
          <a:lstStyle/>
          <a:p>
            <a:r>
              <a:rPr lang="en-US" dirty="0"/>
              <a:t>Question [</a:t>
            </a:r>
            <a:r>
              <a:rPr lang="en-IN" b="1" dirty="0"/>
              <a:t>GATE 2004</a:t>
            </a:r>
            <a:r>
              <a:rPr lang="en-US" dirty="0"/>
              <a:t>]</a:t>
            </a:r>
            <a:endParaRPr lang="en-IN" dirty="0"/>
          </a:p>
        </p:txBody>
      </p:sp>
      <p:sp>
        <p:nvSpPr>
          <p:cNvPr id="3" name="Content Placeholder 2">
            <a:extLst>
              <a:ext uri="{FF2B5EF4-FFF2-40B4-BE49-F238E27FC236}">
                <a16:creationId xmlns:a16="http://schemas.microsoft.com/office/drawing/2014/main" id="{A8411A55-7B10-1FFA-87C7-DADBA6560C81}"/>
              </a:ext>
            </a:extLst>
          </p:cNvPr>
          <p:cNvSpPr>
            <a:spLocks noGrp="1"/>
          </p:cNvSpPr>
          <p:nvPr>
            <p:ph idx="1"/>
          </p:nvPr>
        </p:nvSpPr>
        <p:spPr/>
        <p:txBody>
          <a:bodyPr/>
          <a:lstStyle/>
          <a:p>
            <a:r>
              <a:rPr lang="en-US" dirty="0"/>
              <a:t>What is the minimum size of ROM required to store the complete truth table of an 8-bit x 8-bit multiplier?</a:t>
            </a:r>
            <a:br>
              <a:rPr lang="en-US" dirty="0"/>
            </a:br>
            <a:r>
              <a:rPr lang="en-US" b="1" dirty="0"/>
              <a:t>(A)</a:t>
            </a:r>
            <a:r>
              <a:rPr lang="en-US" dirty="0"/>
              <a:t> 32 K x 16 bits</a:t>
            </a:r>
            <a:br>
              <a:rPr lang="en-US" dirty="0"/>
            </a:br>
            <a:r>
              <a:rPr lang="en-US" b="1" dirty="0"/>
              <a:t>(B)</a:t>
            </a:r>
            <a:r>
              <a:rPr lang="en-US" dirty="0"/>
              <a:t> 64 K x 16 bits</a:t>
            </a:r>
            <a:br>
              <a:rPr lang="en-US" dirty="0"/>
            </a:br>
            <a:r>
              <a:rPr lang="en-US" b="1" dirty="0"/>
              <a:t>(C)</a:t>
            </a:r>
            <a:r>
              <a:rPr lang="en-US" dirty="0"/>
              <a:t> 16 K x 32 bits</a:t>
            </a:r>
            <a:br>
              <a:rPr lang="en-US" dirty="0"/>
            </a:br>
            <a:r>
              <a:rPr lang="en-US" b="1" dirty="0"/>
              <a:t>(D)</a:t>
            </a:r>
            <a:r>
              <a:rPr lang="en-US" dirty="0"/>
              <a:t> 64 K x 32 bits</a:t>
            </a:r>
            <a:endParaRPr lang="en-IN" dirty="0"/>
          </a:p>
        </p:txBody>
      </p:sp>
    </p:spTree>
    <p:extLst>
      <p:ext uri="{BB962C8B-B14F-4D97-AF65-F5344CB8AC3E}">
        <p14:creationId xmlns:p14="http://schemas.microsoft.com/office/powerpoint/2010/main" val="61265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765C-ECEB-1FBF-69DE-77591F90751E}"/>
              </a:ext>
            </a:extLst>
          </p:cNvPr>
          <p:cNvSpPr>
            <a:spLocks noGrp="1"/>
          </p:cNvSpPr>
          <p:nvPr>
            <p:ph type="title"/>
          </p:nvPr>
        </p:nvSpPr>
        <p:spPr/>
        <p:txBody>
          <a:bodyPr/>
          <a:lstStyle/>
          <a:p>
            <a:r>
              <a:rPr lang="en-IN" b="1" dirty="0"/>
              <a:t>Answer:</a:t>
            </a:r>
            <a:r>
              <a:rPr lang="en-IN" dirty="0"/>
              <a:t> </a:t>
            </a:r>
            <a:r>
              <a:rPr lang="en-IN" b="1" dirty="0"/>
              <a:t>(B)</a:t>
            </a:r>
            <a:endParaRPr lang="en-IN" dirty="0"/>
          </a:p>
        </p:txBody>
      </p:sp>
      <p:sp>
        <p:nvSpPr>
          <p:cNvPr id="3" name="Content Placeholder 2">
            <a:extLst>
              <a:ext uri="{FF2B5EF4-FFF2-40B4-BE49-F238E27FC236}">
                <a16:creationId xmlns:a16="http://schemas.microsoft.com/office/drawing/2014/main" id="{0DEF0072-B178-61D5-9730-E9E97AC45433}"/>
              </a:ext>
            </a:extLst>
          </p:cNvPr>
          <p:cNvSpPr>
            <a:spLocks noGrp="1"/>
          </p:cNvSpPr>
          <p:nvPr>
            <p:ph idx="1"/>
          </p:nvPr>
        </p:nvSpPr>
        <p:spPr/>
        <p:txBody>
          <a:bodyPr/>
          <a:lstStyle/>
          <a:p>
            <a:r>
              <a:rPr lang="en-US" b="1" dirty="0"/>
              <a:t>Explanation:</a:t>
            </a:r>
            <a:r>
              <a:rPr lang="en-US" dirty="0"/>
              <a:t> Input to ROM – 2 lines ,8 bit each.</a:t>
            </a:r>
            <a:br>
              <a:rPr lang="en-US" dirty="0"/>
            </a:br>
            <a:r>
              <a:rPr lang="en-US" dirty="0"/>
              <a:t>Possible combinations in ROM – (2^8)x(2^8)</a:t>
            </a:r>
          </a:p>
          <a:p>
            <a:r>
              <a:rPr lang="en-US" dirty="0"/>
              <a:t>Size of truth table = (2^8)*(2^8)=2^16=</a:t>
            </a:r>
            <a:r>
              <a:rPr lang="en-US" b="1" dirty="0"/>
              <a:t>64 KB</a:t>
            </a:r>
            <a:endParaRPr lang="en-US" dirty="0"/>
          </a:p>
          <a:p>
            <a:r>
              <a:rPr lang="en-US" dirty="0"/>
              <a:t>Maximum output size = </a:t>
            </a:r>
            <a:r>
              <a:rPr lang="en-US" b="1" dirty="0"/>
              <a:t>16 bit</a:t>
            </a:r>
            <a:endParaRPr lang="en-US" dirty="0"/>
          </a:p>
          <a:p>
            <a:r>
              <a:rPr lang="en-US" b="1" dirty="0"/>
              <a:t>So, Answer is B</a:t>
            </a:r>
            <a:endParaRPr lang="en-US" dirty="0"/>
          </a:p>
          <a:p>
            <a:endParaRPr lang="en-IN" dirty="0"/>
          </a:p>
        </p:txBody>
      </p:sp>
    </p:spTree>
    <p:extLst>
      <p:ext uri="{BB962C8B-B14F-4D97-AF65-F5344CB8AC3E}">
        <p14:creationId xmlns:p14="http://schemas.microsoft.com/office/powerpoint/2010/main" val="377462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F1AEB-4FAE-5EAE-B6A1-FD614FF0BE1C}"/>
              </a:ext>
            </a:extLst>
          </p:cNvPr>
          <p:cNvSpPr>
            <a:spLocks noGrp="1"/>
          </p:cNvSpPr>
          <p:nvPr>
            <p:ph type="title"/>
          </p:nvPr>
        </p:nvSpPr>
        <p:spPr/>
        <p:txBody>
          <a:bodyPr/>
          <a:lstStyle/>
          <a:p>
            <a:r>
              <a:rPr lang="en-US" dirty="0"/>
              <a:t>Question [</a:t>
            </a:r>
            <a:r>
              <a:rPr lang="en-IN" b="1" dirty="0"/>
              <a:t>GATE 2012</a:t>
            </a:r>
            <a:r>
              <a:rPr lang="en-US" dirty="0"/>
              <a:t>]</a:t>
            </a:r>
            <a:endParaRPr lang="en-IN" dirty="0"/>
          </a:p>
        </p:txBody>
      </p:sp>
      <p:sp>
        <p:nvSpPr>
          <p:cNvPr id="3" name="Content Placeholder 2">
            <a:extLst>
              <a:ext uri="{FF2B5EF4-FFF2-40B4-BE49-F238E27FC236}">
                <a16:creationId xmlns:a16="http://schemas.microsoft.com/office/drawing/2014/main" id="{EF975095-2803-F864-D77A-2CE4D2B4A012}"/>
              </a:ext>
            </a:extLst>
          </p:cNvPr>
          <p:cNvSpPr>
            <a:spLocks noGrp="1"/>
          </p:cNvSpPr>
          <p:nvPr>
            <p:ph idx="1"/>
          </p:nvPr>
        </p:nvSpPr>
        <p:spPr/>
        <p:txBody>
          <a:bodyPr/>
          <a:lstStyle/>
          <a:p>
            <a:r>
              <a:rPr lang="en-US" dirty="0"/>
              <a:t>The amount of ROM needed to implement a 4 bit multiplier is</a:t>
            </a:r>
          </a:p>
          <a:p>
            <a:r>
              <a:rPr lang="en-US" b="1" dirty="0"/>
              <a:t>(A)</a:t>
            </a:r>
            <a:r>
              <a:rPr lang="en-US" dirty="0"/>
              <a:t> 64 bits</a:t>
            </a:r>
            <a:br>
              <a:rPr lang="en-US" dirty="0"/>
            </a:br>
            <a:r>
              <a:rPr lang="en-US" b="1" dirty="0"/>
              <a:t>(B)</a:t>
            </a:r>
            <a:r>
              <a:rPr lang="en-US" dirty="0"/>
              <a:t> 128 bits</a:t>
            </a:r>
            <a:br>
              <a:rPr lang="en-US" dirty="0"/>
            </a:br>
            <a:r>
              <a:rPr lang="en-US" b="1" dirty="0"/>
              <a:t>(C)</a:t>
            </a:r>
            <a:r>
              <a:rPr lang="en-US" dirty="0"/>
              <a:t> 1 Kbits</a:t>
            </a:r>
            <a:br>
              <a:rPr lang="en-US" dirty="0"/>
            </a:br>
            <a:r>
              <a:rPr lang="en-US" b="1" dirty="0"/>
              <a:t>(D)</a:t>
            </a:r>
            <a:r>
              <a:rPr lang="en-US" dirty="0"/>
              <a:t> 2 Kbits</a:t>
            </a:r>
          </a:p>
          <a:p>
            <a:endParaRPr lang="en-IN" dirty="0"/>
          </a:p>
        </p:txBody>
      </p:sp>
    </p:spTree>
    <p:extLst>
      <p:ext uri="{BB962C8B-B14F-4D97-AF65-F5344CB8AC3E}">
        <p14:creationId xmlns:p14="http://schemas.microsoft.com/office/powerpoint/2010/main" val="370549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D636-C658-70AD-B776-72CF9F267ACF}"/>
              </a:ext>
            </a:extLst>
          </p:cNvPr>
          <p:cNvSpPr>
            <a:spLocks noGrp="1"/>
          </p:cNvSpPr>
          <p:nvPr>
            <p:ph type="title"/>
          </p:nvPr>
        </p:nvSpPr>
        <p:spPr/>
        <p:txBody>
          <a:bodyPr/>
          <a:lstStyle/>
          <a:p>
            <a:r>
              <a:rPr lang="en-IN" b="1" dirty="0"/>
              <a:t>Answer:</a:t>
            </a:r>
            <a:r>
              <a:rPr lang="en-IN" dirty="0"/>
              <a:t> </a:t>
            </a:r>
            <a:r>
              <a:rPr lang="en-IN" b="1" dirty="0"/>
              <a:t>(D)</a:t>
            </a:r>
            <a:endParaRPr lang="en-IN" dirty="0"/>
          </a:p>
        </p:txBody>
      </p:sp>
      <p:sp>
        <p:nvSpPr>
          <p:cNvPr id="3" name="Content Placeholder 2">
            <a:extLst>
              <a:ext uri="{FF2B5EF4-FFF2-40B4-BE49-F238E27FC236}">
                <a16:creationId xmlns:a16="http://schemas.microsoft.com/office/drawing/2014/main" id="{208FECD9-0492-6F00-94BE-03E67C428D92}"/>
              </a:ext>
            </a:extLst>
          </p:cNvPr>
          <p:cNvSpPr>
            <a:spLocks noGrp="1"/>
          </p:cNvSpPr>
          <p:nvPr>
            <p:ph idx="1"/>
          </p:nvPr>
        </p:nvSpPr>
        <p:spPr/>
        <p:txBody>
          <a:bodyPr/>
          <a:lstStyle/>
          <a:p>
            <a:r>
              <a:rPr lang="en-US" b="1" dirty="0"/>
              <a:t>Explanation:</a:t>
            </a:r>
            <a:r>
              <a:rPr lang="en-US" dirty="0"/>
              <a:t> For a 4 bit multiplier, there are 2</a:t>
            </a:r>
            <a:r>
              <a:rPr lang="en-US" baseline="30000" dirty="0"/>
              <a:t>4</a:t>
            </a:r>
            <a:r>
              <a:rPr lang="en-US" dirty="0"/>
              <a:t> * 2</a:t>
            </a:r>
            <a:r>
              <a:rPr lang="en-US" baseline="30000" dirty="0"/>
              <a:t>4</a:t>
            </a:r>
            <a:r>
              <a:rPr lang="en-US" dirty="0"/>
              <a:t> combinations, i.e., 2</a:t>
            </a:r>
            <a:r>
              <a:rPr lang="en-US" baseline="30000" dirty="0"/>
              <a:t>8</a:t>
            </a:r>
            <a:r>
              <a:rPr lang="en-US" dirty="0"/>
              <a:t> combinations.</a:t>
            </a:r>
            <a:br>
              <a:rPr lang="en-US" dirty="0"/>
            </a:br>
            <a:r>
              <a:rPr lang="en-US" dirty="0"/>
              <a:t>Also, Output of a 4 bit multiplier is 8 bits.</a:t>
            </a:r>
            <a:br>
              <a:rPr lang="en-US" dirty="0"/>
            </a:br>
            <a:r>
              <a:rPr lang="en-US" dirty="0"/>
              <a:t>Thus, the amount of ROM needed = 2</a:t>
            </a:r>
            <a:r>
              <a:rPr lang="en-US" baseline="30000" dirty="0"/>
              <a:t>8</a:t>
            </a:r>
            <a:r>
              <a:rPr lang="en-US" dirty="0"/>
              <a:t> * 8 = 2</a:t>
            </a:r>
            <a:r>
              <a:rPr lang="en-US" baseline="30000" dirty="0"/>
              <a:t>11</a:t>
            </a:r>
            <a:r>
              <a:rPr lang="en-US" dirty="0"/>
              <a:t> = 2048 bits = 2Kbits</a:t>
            </a:r>
            <a:endParaRPr lang="en-IN" dirty="0"/>
          </a:p>
        </p:txBody>
      </p:sp>
    </p:spTree>
    <p:extLst>
      <p:ext uri="{BB962C8B-B14F-4D97-AF65-F5344CB8AC3E}">
        <p14:creationId xmlns:p14="http://schemas.microsoft.com/office/powerpoint/2010/main" val="185713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5674-B759-4A84-6685-04C87AF4C4E3}"/>
              </a:ext>
            </a:extLst>
          </p:cNvPr>
          <p:cNvSpPr>
            <a:spLocks noGrp="1"/>
          </p:cNvSpPr>
          <p:nvPr>
            <p:ph type="title"/>
          </p:nvPr>
        </p:nvSpPr>
        <p:spPr/>
        <p:txBody>
          <a:bodyPr/>
          <a:lstStyle/>
          <a:p>
            <a:r>
              <a:rPr lang="en-US" dirty="0"/>
              <a:t>Question: [</a:t>
            </a:r>
            <a:r>
              <a:rPr lang="en-IN" b="1" dirty="0"/>
              <a:t>GATE 2005</a:t>
            </a:r>
            <a:r>
              <a:rPr lang="en-US" dirty="0"/>
              <a:t>]</a:t>
            </a:r>
            <a:endParaRPr lang="en-IN" dirty="0"/>
          </a:p>
        </p:txBody>
      </p:sp>
      <p:sp>
        <p:nvSpPr>
          <p:cNvPr id="3" name="Content Placeholder 2">
            <a:extLst>
              <a:ext uri="{FF2B5EF4-FFF2-40B4-BE49-F238E27FC236}">
                <a16:creationId xmlns:a16="http://schemas.microsoft.com/office/drawing/2014/main" id="{CA379A90-7863-C71D-75CE-23372015CA0A}"/>
              </a:ext>
            </a:extLst>
          </p:cNvPr>
          <p:cNvSpPr>
            <a:spLocks noGrp="1"/>
          </p:cNvSpPr>
          <p:nvPr>
            <p:ph idx="1"/>
          </p:nvPr>
        </p:nvSpPr>
        <p:spPr/>
        <p:txBody>
          <a:bodyPr/>
          <a:lstStyle/>
          <a:p>
            <a:r>
              <a:rPr lang="en-US" dirty="0"/>
              <a:t>A dynamic RAM has a memory cycle time of 64 </a:t>
            </a:r>
            <a:r>
              <a:rPr lang="en-US" dirty="0" err="1"/>
              <a:t>nsec</a:t>
            </a:r>
            <a:r>
              <a:rPr lang="en-US" dirty="0"/>
              <a:t>. It has to be refreshed 100 times per msec and each refresh takes 100 </a:t>
            </a:r>
            <a:r>
              <a:rPr lang="en-US" dirty="0" err="1"/>
              <a:t>nsec</a:t>
            </a:r>
            <a:r>
              <a:rPr lang="en-US" dirty="0"/>
              <a:t>. What percentage of the memory cycle time is used for refreshing?</a:t>
            </a:r>
            <a:br>
              <a:rPr lang="en-US" dirty="0"/>
            </a:br>
            <a:r>
              <a:rPr lang="en-US" b="1" dirty="0"/>
              <a:t>(A)</a:t>
            </a:r>
            <a:r>
              <a:rPr lang="en-US" dirty="0"/>
              <a:t> 10</a:t>
            </a:r>
            <a:br>
              <a:rPr lang="en-US" dirty="0"/>
            </a:br>
            <a:r>
              <a:rPr lang="en-US" b="1" dirty="0"/>
              <a:t>(B)</a:t>
            </a:r>
            <a:r>
              <a:rPr lang="en-US" dirty="0"/>
              <a:t> 6.4</a:t>
            </a:r>
            <a:br>
              <a:rPr lang="en-US" dirty="0"/>
            </a:br>
            <a:r>
              <a:rPr lang="en-US" b="1" dirty="0"/>
              <a:t>(C)</a:t>
            </a:r>
            <a:r>
              <a:rPr lang="en-US" dirty="0"/>
              <a:t> 1</a:t>
            </a:r>
            <a:br>
              <a:rPr lang="en-US" dirty="0"/>
            </a:br>
            <a:r>
              <a:rPr lang="en-US" b="1" dirty="0"/>
              <a:t>(D)</a:t>
            </a:r>
            <a:r>
              <a:rPr lang="en-US" dirty="0"/>
              <a:t> 0.64</a:t>
            </a:r>
            <a:endParaRPr lang="en-IN" dirty="0"/>
          </a:p>
        </p:txBody>
      </p:sp>
    </p:spTree>
    <p:extLst>
      <p:ext uri="{BB962C8B-B14F-4D97-AF65-F5344CB8AC3E}">
        <p14:creationId xmlns:p14="http://schemas.microsoft.com/office/powerpoint/2010/main" val="151074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5485-E506-ACF0-7121-2E707D9A7BFA}"/>
              </a:ext>
            </a:extLst>
          </p:cNvPr>
          <p:cNvSpPr>
            <a:spLocks noGrp="1"/>
          </p:cNvSpPr>
          <p:nvPr>
            <p:ph type="title"/>
          </p:nvPr>
        </p:nvSpPr>
        <p:spPr/>
        <p:txBody>
          <a:bodyPr/>
          <a:lstStyle/>
          <a:p>
            <a:r>
              <a:rPr lang="en-IN" b="1" dirty="0"/>
              <a:t>Answer:</a:t>
            </a:r>
            <a:r>
              <a:rPr lang="en-IN" dirty="0"/>
              <a:t> </a:t>
            </a:r>
            <a:r>
              <a:rPr lang="en-IN" b="1" dirty="0"/>
              <a:t>(C)</a:t>
            </a:r>
            <a:endParaRPr lang="en-IN" dirty="0"/>
          </a:p>
        </p:txBody>
      </p:sp>
      <p:sp>
        <p:nvSpPr>
          <p:cNvPr id="3" name="Content Placeholder 2">
            <a:extLst>
              <a:ext uri="{FF2B5EF4-FFF2-40B4-BE49-F238E27FC236}">
                <a16:creationId xmlns:a16="http://schemas.microsoft.com/office/drawing/2014/main" id="{B79B33F6-C301-B5F6-ECB3-3ED4724FC4DE}"/>
              </a:ext>
            </a:extLst>
          </p:cNvPr>
          <p:cNvSpPr>
            <a:spLocks noGrp="1"/>
          </p:cNvSpPr>
          <p:nvPr>
            <p:ph idx="1"/>
          </p:nvPr>
        </p:nvSpPr>
        <p:spPr/>
        <p:txBody>
          <a:bodyPr>
            <a:normAutofit fontScale="92500" lnSpcReduction="20000"/>
          </a:bodyPr>
          <a:lstStyle/>
          <a:p>
            <a:r>
              <a:rPr lang="en-US" b="1" dirty="0"/>
              <a:t>Explanation:</a:t>
            </a:r>
            <a:br>
              <a:rPr lang="en-US" dirty="0"/>
            </a:br>
            <a:r>
              <a:rPr lang="en-US" dirty="0"/>
              <a:t>Memory cycle time = 64 ns</a:t>
            </a:r>
            <a:br>
              <a:rPr lang="en-US" dirty="0"/>
            </a:br>
            <a:r>
              <a:rPr lang="en-US" dirty="0"/>
              <a:t>Memory is refreshed 100 times per msec.</a:t>
            </a:r>
            <a:br>
              <a:rPr lang="en-US" dirty="0"/>
            </a:br>
            <a:br>
              <a:rPr lang="en-US" dirty="0"/>
            </a:br>
            <a:r>
              <a:rPr lang="en-US" dirty="0"/>
              <a:t>Number of refreshes in 1 memory cycle (</a:t>
            </a:r>
            <a:r>
              <a:rPr lang="en-US" dirty="0" err="1"/>
              <a:t>i.e</a:t>
            </a:r>
            <a:r>
              <a:rPr lang="en-US" dirty="0"/>
              <a:t> in 64 ns) = (100 * 64 * 10</a:t>
            </a:r>
            <a:r>
              <a:rPr lang="en-US" baseline="30000" dirty="0"/>
              <a:t>-9</a:t>
            </a:r>
            <a:r>
              <a:rPr lang="en-US" dirty="0"/>
              <a:t>) / 10</a:t>
            </a:r>
            <a:r>
              <a:rPr lang="en-US" baseline="30000" dirty="0"/>
              <a:t>-3</a:t>
            </a:r>
            <a:r>
              <a:rPr lang="en-US" dirty="0"/>
              <a:t> = 64 * 10</a:t>
            </a:r>
            <a:r>
              <a:rPr lang="en-US" baseline="30000" dirty="0"/>
              <a:t>-4</a:t>
            </a:r>
            <a:r>
              <a:rPr lang="en-US" dirty="0"/>
              <a:t>.</a:t>
            </a:r>
            <a:br>
              <a:rPr lang="en-US" dirty="0"/>
            </a:br>
            <a:br>
              <a:rPr lang="en-US" dirty="0"/>
            </a:br>
            <a:r>
              <a:rPr lang="en-US" dirty="0"/>
              <a:t>Time taken for each refresh = 100 ns</a:t>
            </a:r>
            <a:br>
              <a:rPr lang="en-US" dirty="0"/>
            </a:br>
            <a:r>
              <a:rPr lang="en-US" dirty="0"/>
              <a:t>Time taken for 64 * 10</a:t>
            </a:r>
            <a:r>
              <a:rPr lang="en-US" baseline="30000" dirty="0"/>
              <a:t>-4</a:t>
            </a:r>
            <a:r>
              <a:rPr lang="en-US" dirty="0"/>
              <a:t> refreshes = 64 * 10</a:t>
            </a:r>
            <a:r>
              <a:rPr lang="en-US" baseline="30000" dirty="0"/>
              <a:t>-4</a:t>
            </a:r>
            <a:r>
              <a:rPr lang="en-US" dirty="0"/>
              <a:t> * 100 * 10</a:t>
            </a:r>
            <a:r>
              <a:rPr lang="en-US" baseline="30000" dirty="0"/>
              <a:t>-9</a:t>
            </a:r>
            <a:r>
              <a:rPr lang="en-US" dirty="0"/>
              <a:t> sec = 64 * 10</a:t>
            </a:r>
            <a:r>
              <a:rPr lang="en-US" baseline="30000" dirty="0"/>
              <a:t>-11</a:t>
            </a:r>
            <a:r>
              <a:rPr lang="en-US" dirty="0"/>
              <a:t> sec.</a:t>
            </a:r>
            <a:br>
              <a:rPr lang="en-US" dirty="0"/>
            </a:br>
            <a:br>
              <a:rPr lang="en-US" dirty="0"/>
            </a:br>
            <a:r>
              <a:rPr lang="en-US" dirty="0"/>
              <a:t>Percentage of the memory cycle time used for refreshing :</a:t>
            </a:r>
            <a:br>
              <a:rPr lang="en-US" dirty="0"/>
            </a:br>
            <a:r>
              <a:rPr lang="en-US" dirty="0"/>
              <a:t>= (Time taken to refresh in 1 memory cycle / Total time) * 100</a:t>
            </a:r>
            <a:br>
              <a:rPr lang="en-US" dirty="0"/>
            </a:br>
            <a:r>
              <a:rPr lang="en-US" dirty="0"/>
              <a:t>= (64 * 10</a:t>
            </a:r>
            <a:r>
              <a:rPr lang="en-US" baseline="30000" dirty="0"/>
              <a:t>-11</a:t>
            </a:r>
            <a:r>
              <a:rPr lang="en-US" dirty="0"/>
              <a:t> / 64 * 10</a:t>
            </a:r>
            <a:r>
              <a:rPr lang="en-US" baseline="30000" dirty="0"/>
              <a:t>-9</a:t>
            </a:r>
            <a:r>
              <a:rPr lang="en-US" dirty="0"/>
              <a:t>) * 100</a:t>
            </a:r>
            <a:br>
              <a:rPr lang="en-US" dirty="0"/>
            </a:br>
            <a:r>
              <a:rPr lang="en-US" dirty="0"/>
              <a:t>= 1 %</a:t>
            </a:r>
            <a:br>
              <a:rPr lang="en-US" dirty="0"/>
            </a:br>
            <a:br>
              <a:rPr lang="en-US" dirty="0"/>
            </a:br>
            <a:r>
              <a:rPr lang="en-US" dirty="0"/>
              <a:t> </a:t>
            </a:r>
            <a:br>
              <a:rPr lang="en-US" dirty="0"/>
            </a:br>
            <a:r>
              <a:rPr lang="en-US" dirty="0"/>
              <a:t>Thus, option (C) is correct.</a:t>
            </a:r>
            <a:endParaRPr lang="en-IN" dirty="0"/>
          </a:p>
        </p:txBody>
      </p:sp>
    </p:spTree>
    <p:extLst>
      <p:ext uri="{BB962C8B-B14F-4D97-AF65-F5344CB8AC3E}">
        <p14:creationId xmlns:p14="http://schemas.microsoft.com/office/powerpoint/2010/main" val="315116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9DD3-F24F-7C09-F1A9-5FBD8E66A82A}"/>
              </a:ext>
            </a:extLst>
          </p:cNvPr>
          <p:cNvSpPr>
            <a:spLocks noGrp="1"/>
          </p:cNvSpPr>
          <p:nvPr>
            <p:ph type="title"/>
          </p:nvPr>
        </p:nvSpPr>
        <p:spPr/>
        <p:txBody>
          <a:bodyPr/>
          <a:lstStyle/>
          <a:p>
            <a:r>
              <a:rPr lang="en-US" dirty="0"/>
              <a:t>Question [</a:t>
            </a:r>
            <a:r>
              <a:rPr lang="en-IN" b="1" dirty="0"/>
              <a:t>GATE 2000</a:t>
            </a:r>
            <a:r>
              <a:rPr lang="en-US" dirty="0"/>
              <a:t>]</a:t>
            </a:r>
            <a:endParaRPr lang="en-IN" dirty="0"/>
          </a:p>
        </p:txBody>
      </p:sp>
      <p:sp>
        <p:nvSpPr>
          <p:cNvPr id="3" name="Content Placeholder 2">
            <a:extLst>
              <a:ext uri="{FF2B5EF4-FFF2-40B4-BE49-F238E27FC236}">
                <a16:creationId xmlns:a16="http://schemas.microsoft.com/office/drawing/2014/main" id="{C4AE9620-C5EC-82C2-F150-584088E7452F}"/>
              </a:ext>
            </a:extLst>
          </p:cNvPr>
          <p:cNvSpPr>
            <a:spLocks noGrp="1"/>
          </p:cNvSpPr>
          <p:nvPr>
            <p:ph idx="1"/>
          </p:nvPr>
        </p:nvSpPr>
        <p:spPr/>
        <p:txBody>
          <a:bodyPr/>
          <a:lstStyle/>
          <a:p>
            <a:r>
              <a:rPr lang="en-US" dirty="0"/>
              <a:t>A graphics card has on board memory of 1 MB. Which of the following modes can the card not support?</a:t>
            </a:r>
          </a:p>
          <a:p>
            <a:r>
              <a:rPr lang="en-US" b="1" dirty="0"/>
              <a:t>(A)</a:t>
            </a:r>
            <a:r>
              <a:rPr lang="en-US" dirty="0"/>
              <a:t> 1600 x 400 resolution with 256 </a:t>
            </a:r>
            <a:r>
              <a:rPr lang="en-US" dirty="0" err="1"/>
              <a:t>colours</a:t>
            </a:r>
            <a:r>
              <a:rPr lang="en-US" dirty="0"/>
              <a:t> on a 17-inch monitor</a:t>
            </a:r>
            <a:br>
              <a:rPr lang="en-US" dirty="0"/>
            </a:br>
            <a:r>
              <a:rPr lang="en-US" b="1" dirty="0"/>
              <a:t>(B)</a:t>
            </a:r>
            <a:r>
              <a:rPr lang="en-US" dirty="0"/>
              <a:t> 1600 x 400 resolution with 16 million </a:t>
            </a:r>
            <a:r>
              <a:rPr lang="en-US" dirty="0" err="1"/>
              <a:t>colours</a:t>
            </a:r>
            <a:r>
              <a:rPr lang="en-US" dirty="0"/>
              <a:t> on a 14-inch monitor</a:t>
            </a:r>
            <a:br>
              <a:rPr lang="en-US" dirty="0"/>
            </a:br>
            <a:r>
              <a:rPr lang="en-US" b="1" dirty="0"/>
              <a:t>(C)</a:t>
            </a:r>
            <a:r>
              <a:rPr lang="en-US" dirty="0"/>
              <a:t> 800 x 400 resolution with 16 million </a:t>
            </a:r>
            <a:r>
              <a:rPr lang="en-US" dirty="0" err="1"/>
              <a:t>colours</a:t>
            </a:r>
            <a:r>
              <a:rPr lang="en-US" dirty="0"/>
              <a:t> on a 17-inch monitor</a:t>
            </a:r>
            <a:br>
              <a:rPr lang="en-US" dirty="0"/>
            </a:br>
            <a:r>
              <a:rPr lang="en-US" b="1" dirty="0"/>
              <a:t>(D)</a:t>
            </a:r>
            <a:r>
              <a:rPr lang="en-US" dirty="0"/>
              <a:t> 800 x 800 resolution with 256 </a:t>
            </a:r>
            <a:r>
              <a:rPr lang="en-US" dirty="0" err="1"/>
              <a:t>colours</a:t>
            </a:r>
            <a:r>
              <a:rPr lang="en-US" dirty="0"/>
              <a:t> on a 14-inch monitor</a:t>
            </a:r>
            <a:br>
              <a:rPr lang="en-US" dirty="0"/>
            </a:br>
            <a:endParaRPr lang="en-US" dirty="0"/>
          </a:p>
          <a:p>
            <a:endParaRPr lang="en-IN" dirty="0"/>
          </a:p>
        </p:txBody>
      </p:sp>
    </p:spTree>
    <p:extLst>
      <p:ext uri="{BB962C8B-B14F-4D97-AF65-F5344CB8AC3E}">
        <p14:creationId xmlns:p14="http://schemas.microsoft.com/office/powerpoint/2010/main" val="73614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9062-A212-D9B9-B872-5CB913D2DA7B}"/>
              </a:ext>
            </a:extLst>
          </p:cNvPr>
          <p:cNvSpPr>
            <a:spLocks noGrp="1"/>
          </p:cNvSpPr>
          <p:nvPr>
            <p:ph type="title"/>
          </p:nvPr>
        </p:nvSpPr>
        <p:spPr/>
        <p:txBody>
          <a:bodyPr/>
          <a:lstStyle/>
          <a:p>
            <a:r>
              <a:rPr lang="en-IN" b="1" dirty="0"/>
              <a:t>Answer:</a:t>
            </a:r>
            <a:r>
              <a:rPr lang="en-IN" dirty="0"/>
              <a:t> (b)</a:t>
            </a:r>
          </a:p>
        </p:txBody>
      </p:sp>
      <p:sp>
        <p:nvSpPr>
          <p:cNvPr id="3" name="Content Placeholder 2">
            <a:extLst>
              <a:ext uri="{FF2B5EF4-FFF2-40B4-BE49-F238E27FC236}">
                <a16:creationId xmlns:a16="http://schemas.microsoft.com/office/drawing/2014/main" id="{0ABD9181-A7CC-A872-676C-49E956720FA5}"/>
              </a:ext>
            </a:extLst>
          </p:cNvPr>
          <p:cNvSpPr>
            <a:spLocks noGrp="1"/>
          </p:cNvSpPr>
          <p:nvPr>
            <p:ph idx="1"/>
          </p:nvPr>
        </p:nvSpPr>
        <p:spPr/>
        <p:txBody>
          <a:bodyPr/>
          <a:lstStyle/>
          <a:p>
            <a:r>
              <a:rPr lang="en-US" b="1" dirty="0"/>
              <a:t>Explanation:</a:t>
            </a:r>
            <a:br>
              <a:rPr lang="en-US" dirty="0"/>
            </a:br>
            <a:r>
              <a:rPr lang="en-US" dirty="0"/>
              <a:t>Monitor size doesn’t matter here. So, we can easily deduce that answer should be (b) as this has the highest memory requirements. Let us verify it.</a:t>
            </a:r>
            <a:br>
              <a:rPr lang="en-US" dirty="0"/>
            </a:br>
            <a:r>
              <a:rPr lang="en-US" dirty="0"/>
              <a:t>Number of bits required to store a 16M colors pixel = ceil(log2(16*1000000)) = 24</a:t>
            </a:r>
            <a:br>
              <a:rPr lang="en-US" dirty="0"/>
            </a:br>
            <a:r>
              <a:rPr lang="en-US" dirty="0"/>
              <a:t>Number of bytes required for 1600 x 400 resolution with 16M colors = (1600 * 400 * 24)/8 which is 192000000 (greater than 1MB).</a:t>
            </a:r>
            <a:endParaRPr lang="en-IN" dirty="0"/>
          </a:p>
        </p:txBody>
      </p:sp>
    </p:spTree>
    <p:extLst>
      <p:ext uri="{BB962C8B-B14F-4D97-AF65-F5344CB8AC3E}">
        <p14:creationId xmlns:p14="http://schemas.microsoft.com/office/powerpoint/2010/main" val="423396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5B54-2F2F-55A7-8AA8-58C229ED2FA7}"/>
              </a:ext>
            </a:extLst>
          </p:cNvPr>
          <p:cNvSpPr>
            <a:spLocks noGrp="1"/>
          </p:cNvSpPr>
          <p:nvPr>
            <p:ph type="title"/>
          </p:nvPr>
        </p:nvSpPr>
        <p:spPr/>
        <p:txBody>
          <a:bodyPr/>
          <a:lstStyle/>
          <a:p>
            <a:r>
              <a:rPr lang="en-US" dirty="0"/>
              <a:t>Question: [</a:t>
            </a:r>
            <a:r>
              <a:rPr lang="en-IN" b="1" dirty="0"/>
              <a:t>GATE 2017 </a:t>
            </a:r>
            <a:r>
              <a:rPr lang="en-US" dirty="0"/>
              <a:t>]</a:t>
            </a:r>
            <a:endParaRPr lang="en-IN" dirty="0"/>
          </a:p>
        </p:txBody>
      </p:sp>
      <p:sp>
        <p:nvSpPr>
          <p:cNvPr id="3" name="Content Placeholder 2">
            <a:extLst>
              <a:ext uri="{FF2B5EF4-FFF2-40B4-BE49-F238E27FC236}">
                <a16:creationId xmlns:a16="http://schemas.microsoft.com/office/drawing/2014/main" id="{8FCF136B-E05F-58B0-414C-BA25EA0873E9}"/>
              </a:ext>
            </a:extLst>
          </p:cNvPr>
          <p:cNvSpPr>
            <a:spLocks noGrp="1"/>
          </p:cNvSpPr>
          <p:nvPr>
            <p:ph idx="1"/>
          </p:nvPr>
        </p:nvSpPr>
        <p:spPr/>
        <p:txBody>
          <a:bodyPr/>
          <a:lstStyle/>
          <a:p>
            <a:r>
              <a:rPr lang="en-US" dirty="0"/>
              <a:t>A cache memory unit with capacity of N words and block size of B words is to be designed. If it is designed as direct mapped cache, the length of the TAG field is 10 bits. If the cache unit is now designed as a 16-way set-associative cache, the length of the TAG field is ______ bits.</a:t>
            </a:r>
          </a:p>
          <a:p>
            <a:r>
              <a:rPr lang="en-US" b="1" dirty="0"/>
              <a:t>(A)</a:t>
            </a:r>
            <a:r>
              <a:rPr lang="en-US" dirty="0"/>
              <a:t> 12</a:t>
            </a:r>
            <a:br>
              <a:rPr lang="en-US" dirty="0"/>
            </a:br>
            <a:r>
              <a:rPr lang="en-US" b="1" dirty="0"/>
              <a:t>(B)</a:t>
            </a:r>
            <a:r>
              <a:rPr lang="en-US" dirty="0"/>
              <a:t> 14</a:t>
            </a:r>
            <a:br>
              <a:rPr lang="en-US" dirty="0"/>
            </a:br>
            <a:r>
              <a:rPr lang="en-US" b="1" dirty="0"/>
              <a:t>(C)</a:t>
            </a:r>
            <a:r>
              <a:rPr lang="en-US" dirty="0"/>
              <a:t> 16</a:t>
            </a:r>
            <a:br>
              <a:rPr lang="en-US" dirty="0"/>
            </a:br>
            <a:r>
              <a:rPr lang="en-US" b="1" dirty="0"/>
              <a:t>(D)</a:t>
            </a:r>
            <a:r>
              <a:rPr lang="en-US" dirty="0"/>
              <a:t> 18</a:t>
            </a:r>
          </a:p>
          <a:p>
            <a:endParaRPr lang="en-IN" dirty="0"/>
          </a:p>
        </p:txBody>
      </p:sp>
    </p:spTree>
    <p:extLst>
      <p:ext uri="{BB962C8B-B14F-4D97-AF65-F5344CB8AC3E}">
        <p14:creationId xmlns:p14="http://schemas.microsoft.com/office/powerpoint/2010/main" val="96841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0309-FB22-0776-B2B6-53C3EF0CD8FA}"/>
              </a:ext>
            </a:extLst>
          </p:cNvPr>
          <p:cNvSpPr>
            <a:spLocks noGrp="1"/>
          </p:cNvSpPr>
          <p:nvPr>
            <p:ph type="title"/>
          </p:nvPr>
        </p:nvSpPr>
        <p:spPr/>
        <p:txBody>
          <a:bodyPr/>
          <a:lstStyle/>
          <a:p>
            <a:r>
              <a:rPr lang="en-IN" b="1" dirty="0"/>
              <a:t>Answer:</a:t>
            </a:r>
            <a:r>
              <a:rPr lang="en-IN" dirty="0"/>
              <a:t> </a:t>
            </a:r>
            <a:r>
              <a:rPr lang="en-IN" b="1" dirty="0"/>
              <a:t>(B)</a:t>
            </a:r>
            <a:endParaRPr lang="en-IN" dirty="0"/>
          </a:p>
        </p:txBody>
      </p:sp>
      <p:sp>
        <p:nvSpPr>
          <p:cNvPr id="3" name="Content Placeholder 2">
            <a:extLst>
              <a:ext uri="{FF2B5EF4-FFF2-40B4-BE49-F238E27FC236}">
                <a16:creationId xmlns:a16="http://schemas.microsoft.com/office/drawing/2014/main" id="{37140A3F-C886-0B82-2A6C-4FD0C39171FA}"/>
              </a:ext>
            </a:extLst>
          </p:cNvPr>
          <p:cNvSpPr>
            <a:spLocks noGrp="1"/>
          </p:cNvSpPr>
          <p:nvPr>
            <p:ph idx="1"/>
          </p:nvPr>
        </p:nvSpPr>
        <p:spPr/>
        <p:txBody>
          <a:bodyPr/>
          <a:lstStyle/>
          <a:p>
            <a:r>
              <a:rPr lang="en-US" b="1" dirty="0"/>
              <a:t>Explanation:</a:t>
            </a:r>
            <a:r>
              <a:rPr lang="en-US" dirty="0"/>
              <a:t> Type of mapping is direct map; for this direct map, 10 bits are required in its Tag.</a:t>
            </a:r>
          </a:p>
          <a:p>
            <a:r>
              <a:rPr lang="en-US" dirty="0"/>
              <a:t>It is updated to 16 way set Associative map then new tag field size = 10 + log</a:t>
            </a:r>
            <a:r>
              <a:rPr lang="en-US" baseline="-25000" dirty="0"/>
              <a:t>2</a:t>
            </a:r>
            <a:r>
              <a:rPr lang="en-US" dirty="0"/>
              <a:t>16 = 14 bits, because for k way set associative map design, log</a:t>
            </a:r>
            <a:r>
              <a:rPr lang="en-US" baseline="-25000" dirty="0"/>
              <a:t>2</a:t>
            </a:r>
            <a:r>
              <a:rPr lang="en-US" dirty="0"/>
              <a:t>k bits are additionally required to the number of bits in tag field for Direct map design.</a:t>
            </a:r>
          </a:p>
          <a:p>
            <a:endParaRPr lang="en-IN" dirty="0"/>
          </a:p>
        </p:txBody>
      </p:sp>
    </p:spTree>
    <p:extLst>
      <p:ext uri="{BB962C8B-B14F-4D97-AF65-F5344CB8AC3E}">
        <p14:creationId xmlns:p14="http://schemas.microsoft.com/office/powerpoint/2010/main" val="137443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E092-18A4-65DB-A5A2-6D821DA611D3}"/>
              </a:ext>
            </a:extLst>
          </p:cNvPr>
          <p:cNvSpPr>
            <a:spLocks noGrp="1"/>
          </p:cNvSpPr>
          <p:nvPr>
            <p:ph type="title"/>
          </p:nvPr>
        </p:nvSpPr>
        <p:spPr/>
        <p:txBody>
          <a:bodyPr/>
          <a:lstStyle/>
          <a:p>
            <a:r>
              <a:rPr lang="en-US" dirty="0"/>
              <a:t>Question [GATE 2009]</a:t>
            </a:r>
            <a:endParaRPr lang="en-IN" dirty="0"/>
          </a:p>
        </p:txBody>
      </p:sp>
      <p:sp>
        <p:nvSpPr>
          <p:cNvPr id="3" name="Content Placeholder 2">
            <a:extLst>
              <a:ext uri="{FF2B5EF4-FFF2-40B4-BE49-F238E27FC236}">
                <a16:creationId xmlns:a16="http://schemas.microsoft.com/office/drawing/2014/main" id="{7D3C4CD4-A75C-5FE3-00C0-5CCA8C7F202D}"/>
              </a:ext>
            </a:extLst>
          </p:cNvPr>
          <p:cNvSpPr>
            <a:spLocks noGrp="1"/>
          </p:cNvSpPr>
          <p:nvPr>
            <p:ph idx="1"/>
          </p:nvPr>
        </p:nvSpPr>
        <p:spPr/>
        <p:txBody>
          <a:bodyPr/>
          <a:lstStyle/>
          <a:p>
            <a:r>
              <a:rPr lang="en-US" dirty="0"/>
              <a:t>Increasing the RAM of a computer typically improves performance because:</a:t>
            </a:r>
            <a:br>
              <a:rPr lang="en-US" dirty="0"/>
            </a:br>
            <a:r>
              <a:rPr lang="en-US" b="1" dirty="0"/>
              <a:t>(A)</a:t>
            </a:r>
            <a:r>
              <a:rPr lang="en-US" dirty="0"/>
              <a:t> Virtual memory increases</a:t>
            </a:r>
            <a:br>
              <a:rPr lang="en-US" dirty="0"/>
            </a:br>
            <a:r>
              <a:rPr lang="en-US" b="1" dirty="0"/>
              <a:t>(B)</a:t>
            </a:r>
            <a:r>
              <a:rPr lang="en-US" dirty="0"/>
              <a:t> Larger RAMs are faster</a:t>
            </a:r>
            <a:br>
              <a:rPr lang="en-US" dirty="0"/>
            </a:br>
            <a:r>
              <a:rPr lang="en-US" b="1" dirty="0"/>
              <a:t>(C)</a:t>
            </a:r>
            <a:r>
              <a:rPr lang="en-US" dirty="0"/>
              <a:t> Fewer page faults occur</a:t>
            </a:r>
            <a:br>
              <a:rPr lang="en-US" dirty="0"/>
            </a:br>
            <a:r>
              <a:rPr lang="en-US" b="1" dirty="0"/>
              <a:t>(D)</a:t>
            </a:r>
            <a:r>
              <a:rPr lang="en-US" dirty="0"/>
              <a:t> Fewer segmentation faults occur</a:t>
            </a:r>
            <a:br>
              <a:rPr lang="en-US" dirty="0"/>
            </a:br>
            <a:endParaRPr lang="en-IN" dirty="0"/>
          </a:p>
        </p:txBody>
      </p:sp>
    </p:spTree>
    <p:extLst>
      <p:ext uri="{BB962C8B-B14F-4D97-AF65-F5344CB8AC3E}">
        <p14:creationId xmlns:p14="http://schemas.microsoft.com/office/powerpoint/2010/main" val="349429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A3AE-5E24-97BA-45FE-8276492E1781}"/>
              </a:ext>
            </a:extLst>
          </p:cNvPr>
          <p:cNvSpPr>
            <a:spLocks noGrp="1"/>
          </p:cNvSpPr>
          <p:nvPr>
            <p:ph type="title"/>
          </p:nvPr>
        </p:nvSpPr>
        <p:spPr/>
        <p:txBody>
          <a:bodyPr/>
          <a:lstStyle/>
          <a:p>
            <a:r>
              <a:rPr lang="en-US" dirty="0"/>
              <a:t>Question</a:t>
            </a:r>
            <a:endParaRPr lang="en-IN" dirty="0"/>
          </a:p>
        </p:txBody>
      </p:sp>
      <p:sp>
        <p:nvSpPr>
          <p:cNvPr id="3" name="Content Placeholder 2">
            <a:extLst>
              <a:ext uri="{FF2B5EF4-FFF2-40B4-BE49-F238E27FC236}">
                <a16:creationId xmlns:a16="http://schemas.microsoft.com/office/drawing/2014/main" id="{96D2364D-9570-EE4D-4D28-00BE82120656}"/>
              </a:ext>
            </a:extLst>
          </p:cNvPr>
          <p:cNvSpPr>
            <a:spLocks noGrp="1"/>
          </p:cNvSpPr>
          <p:nvPr>
            <p:ph idx="1"/>
          </p:nvPr>
        </p:nvSpPr>
        <p:spPr/>
        <p:txBody>
          <a:bodyPr>
            <a:normAutofit lnSpcReduction="10000"/>
          </a:bodyPr>
          <a:lstStyle/>
          <a:p>
            <a:r>
              <a:rPr lang="en-US" dirty="0"/>
              <a:t>Consider a machine with a byte addressable main memory of 2</a:t>
            </a:r>
            <a:r>
              <a:rPr lang="en-US" baseline="30000" dirty="0"/>
              <a:t>16</a:t>
            </a:r>
            <a:r>
              <a:rPr lang="en-US" dirty="0"/>
              <a:t> bytes. Assume that a direct mapped data cache consisting of 32 lines of 64 bytes each is used in the system. A 50 × 50 two-dimensional array of bytes is stored in the main memory starting from memory location 1100H. Assume that the data cache is initially empty. The complete array is accessed twice. Assume that the contents of the data cache do not change in between the two accesses.</a:t>
            </a:r>
            <a:br>
              <a:rPr lang="en-US" dirty="0"/>
            </a:br>
            <a:r>
              <a:rPr lang="en-US" dirty="0"/>
              <a:t>How many data cache misses will occur in total?</a:t>
            </a:r>
          </a:p>
          <a:p>
            <a:r>
              <a:rPr lang="pt-BR" b="1" dirty="0"/>
              <a:t>(A)</a:t>
            </a:r>
            <a:r>
              <a:rPr lang="pt-BR" dirty="0"/>
              <a:t> 40</a:t>
            </a:r>
            <a:br>
              <a:rPr lang="pt-BR" dirty="0"/>
            </a:br>
            <a:r>
              <a:rPr lang="pt-BR" b="1" dirty="0"/>
              <a:t>(B)</a:t>
            </a:r>
            <a:r>
              <a:rPr lang="pt-BR" dirty="0"/>
              <a:t> 50</a:t>
            </a:r>
            <a:br>
              <a:rPr lang="pt-BR" dirty="0"/>
            </a:br>
            <a:r>
              <a:rPr lang="pt-BR" b="1" dirty="0"/>
              <a:t>(C)</a:t>
            </a:r>
            <a:r>
              <a:rPr lang="pt-BR" dirty="0"/>
              <a:t> 56</a:t>
            </a:r>
            <a:br>
              <a:rPr lang="pt-BR" dirty="0"/>
            </a:br>
            <a:r>
              <a:rPr lang="pt-BR" b="1" dirty="0"/>
              <a:t>(D)</a:t>
            </a:r>
            <a:r>
              <a:rPr lang="pt-BR" dirty="0"/>
              <a:t> 59</a:t>
            </a:r>
            <a:br>
              <a:rPr lang="pt-BR" dirty="0"/>
            </a:br>
            <a:endParaRPr lang="en-IN" dirty="0"/>
          </a:p>
        </p:txBody>
      </p:sp>
    </p:spTree>
    <p:extLst>
      <p:ext uri="{BB962C8B-B14F-4D97-AF65-F5344CB8AC3E}">
        <p14:creationId xmlns:p14="http://schemas.microsoft.com/office/powerpoint/2010/main" val="153589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43B7-7832-803A-3038-FB5EFDA3CB44}"/>
              </a:ext>
            </a:extLst>
          </p:cNvPr>
          <p:cNvSpPr>
            <a:spLocks noGrp="1"/>
          </p:cNvSpPr>
          <p:nvPr>
            <p:ph type="title"/>
          </p:nvPr>
        </p:nvSpPr>
        <p:spPr/>
        <p:txBody>
          <a:bodyPr/>
          <a:lstStyle/>
          <a:p>
            <a:r>
              <a:rPr lang="en-IN" b="1" dirty="0"/>
              <a:t>Answer:</a:t>
            </a:r>
            <a:r>
              <a:rPr lang="en-IN" dirty="0"/>
              <a:t> </a:t>
            </a:r>
            <a:r>
              <a:rPr lang="en-IN" b="1" dirty="0"/>
              <a:t>(C)</a:t>
            </a:r>
            <a:endParaRPr lang="en-IN" dirty="0"/>
          </a:p>
        </p:txBody>
      </p:sp>
      <p:sp>
        <p:nvSpPr>
          <p:cNvPr id="3" name="Content Placeholder 2">
            <a:extLst>
              <a:ext uri="{FF2B5EF4-FFF2-40B4-BE49-F238E27FC236}">
                <a16:creationId xmlns:a16="http://schemas.microsoft.com/office/drawing/2014/main" id="{793B5F39-48C3-3620-C9A8-41287A3079B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68586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0762-C372-EB0F-7914-96C549F5F1D5}"/>
              </a:ext>
            </a:extLst>
          </p:cNvPr>
          <p:cNvSpPr>
            <a:spLocks noGrp="1"/>
          </p:cNvSpPr>
          <p:nvPr>
            <p:ph type="title"/>
          </p:nvPr>
        </p:nvSpPr>
        <p:spPr/>
        <p:txBody>
          <a:bodyPr/>
          <a:lstStyle/>
          <a:p>
            <a:r>
              <a:rPr lang="en-US" dirty="0"/>
              <a:t>Question: [</a:t>
            </a:r>
            <a:r>
              <a:rPr lang="en-IN" b="1" dirty="0"/>
              <a:t>GATE 2018</a:t>
            </a:r>
            <a:r>
              <a:rPr lang="en-US" dirty="0"/>
              <a:t>]</a:t>
            </a:r>
            <a:endParaRPr lang="en-IN" dirty="0"/>
          </a:p>
        </p:txBody>
      </p:sp>
      <p:sp>
        <p:nvSpPr>
          <p:cNvPr id="3" name="Content Placeholder 2">
            <a:extLst>
              <a:ext uri="{FF2B5EF4-FFF2-40B4-BE49-F238E27FC236}">
                <a16:creationId xmlns:a16="http://schemas.microsoft.com/office/drawing/2014/main" id="{15AF1BA3-2991-80C0-FEB3-915B8A008D92}"/>
              </a:ext>
            </a:extLst>
          </p:cNvPr>
          <p:cNvSpPr>
            <a:spLocks noGrp="1"/>
          </p:cNvSpPr>
          <p:nvPr>
            <p:ph idx="1"/>
          </p:nvPr>
        </p:nvSpPr>
        <p:spPr/>
        <p:txBody>
          <a:bodyPr/>
          <a:lstStyle/>
          <a:p>
            <a:r>
              <a:rPr lang="en-US" dirty="0"/>
              <a:t>The size of the physical address space of a processor is 2</a:t>
            </a:r>
            <a:r>
              <a:rPr lang="en-US" baseline="30000" dirty="0"/>
              <a:t>P</a:t>
            </a:r>
            <a:r>
              <a:rPr lang="en-US" dirty="0"/>
              <a:t> bytes. The word length is 2</a:t>
            </a:r>
            <a:r>
              <a:rPr lang="en-US" baseline="30000" dirty="0"/>
              <a:t>W</a:t>
            </a:r>
            <a:r>
              <a:rPr lang="en-US" dirty="0"/>
              <a:t> bytes. The capacity of cache memory is 2</a:t>
            </a:r>
            <a:r>
              <a:rPr lang="en-US" baseline="30000" dirty="0"/>
              <a:t>N</a:t>
            </a:r>
            <a:r>
              <a:rPr lang="en-US" dirty="0"/>
              <a:t> bytes. The size of each cache block is 2</a:t>
            </a:r>
            <a:r>
              <a:rPr lang="en-US" baseline="30000" dirty="0"/>
              <a:t>M</a:t>
            </a:r>
            <a:r>
              <a:rPr lang="en-US" dirty="0"/>
              <a:t> words. For a K-way set-associative cache memory, the length (in number of bits) of the tag field is</a:t>
            </a:r>
          </a:p>
          <a:p>
            <a:r>
              <a:rPr lang="en-US" b="1" dirty="0"/>
              <a:t>(A)</a:t>
            </a:r>
            <a:r>
              <a:rPr lang="en-US" dirty="0"/>
              <a:t> P − N − log</a:t>
            </a:r>
            <a:r>
              <a:rPr lang="en-US" baseline="-25000" dirty="0"/>
              <a:t>2</a:t>
            </a:r>
            <a:r>
              <a:rPr lang="en-US" dirty="0"/>
              <a:t>K</a:t>
            </a:r>
            <a:br>
              <a:rPr lang="en-US" dirty="0"/>
            </a:br>
            <a:r>
              <a:rPr lang="en-US" b="1" dirty="0"/>
              <a:t>(B)</a:t>
            </a:r>
            <a:r>
              <a:rPr lang="en-US" dirty="0"/>
              <a:t> P − N + log</a:t>
            </a:r>
            <a:r>
              <a:rPr lang="en-US" baseline="-25000" dirty="0"/>
              <a:t>2</a:t>
            </a:r>
            <a:r>
              <a:rPr lang="en-US" dirty="0"/>
              <a:t>K</a:t>
            </a:r>
            <a:br>
              <a:rPr lang="en-US" dirty="0"/>
            </a:br>
            <a:r>
              <a:rPr lang="en-US" b="1" dirty="0"/>
              <a:t>(C)</a:t>
            </a:r>
            <a:r>
              <a:rPr lang="en-US" dirty="0"/>
              <a:t> P − N − M − W − log</a:t>
            </a:r>
            <a:r>
              <a:rPr lang="en-US" baseline="-25000" dirty="0"/>
              <a:t>2</a:t>
            </a:r>
            <a:r>
              <a:rPr lang="en-US" dirty="0"/>
              <a:t>K</a:t>
            </a:r>
            <a:br>
              <a:rPr lang="en-US" dirty="0"/>
            </a:br>
            <a:r>
              <a:rPr lang="en-US" b="1" dirty="0"/>
              <a:t>(D)</a:t>
            </a:r>
            <a:r>
              <a:rPr lang="en-US" dirty="0"/>
              <a:t> P − N − M − W + log</a:t>
            </a:r>
            <a:r>
              <a:rPr lang="en-US" baseline="-25000" dirty="0"/>
              <a:t>2</a:t>
            </a:r>
            <a:r>
              <a:rPr lang="en-US" dirty="0"/>
              <a:t>K</a:t>
            </a:r>
          </a:p>
          <a:p>
            <a:endParaRPr lang="en-IN" dirty="0"/>
          </a:p>
        </p:txBody>
      </p:sp>
    </p:spTree>
    <p:extLst>
      <p:ext uri="{BB962C8B-B14F-4D97-AF65-F5344CB8AC3E}">
        <p14:creationId xmlns:p14="http://schemas.microsoft.com/office/powerpoint/2010/main" val="141241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4700-737F-52A3-6C32-31F076064A9D}"/>
              </a:ext>
            </a:extLst>
          </p:cNvPr>
          <p:cNvSpPr>
            <a:spLocks noGrp="1"/>
          </p:cNvSpPr>
          <p:nvPr>
            <p:ph type="title"/>
          </p:nvPr>
        </p:nvSpPr>
        <p:spPr/>
        <p:txBody>
          <a:bodyPr/>
          <a:lstStyle/>
          <a:p>
            <a:r>
              <a:rPr lang="en-IN" b="1" dirty="0"/>
              <a:t>Answer:</a:t>
            </a:r>
            <a:r>
              <a:rPr lang="en-IN" dirty="0"/>
              <a:t> </a:t>
            </a:r>
            <a:r>
              <a:rPr lang="en-IN" b="1" dirty="0"/>
              <a:t>(B)</a:t>
            </a:r>
            <a:endParaRPr lang="en-IN" dirty="0"/>
          </a:p>
        </p:txBody>
      </p:sp>
      <p:sp>
        <p:nvSpPr>
          <p:cNvPr id="3" name="Content Placeholder 2">
            <a:extLst>
              <a:ext uri="{FF2B5EF4-FFF2-40B4-BE49-F238E27FC236}">
                <a16:creationId xmlns:a16="http://schemas.microsoft.com/office/drawing/2014/main" id="{F83FA233-3A9D-8974-DD04-B9D09AE1E19F}"/>
              </a:ext>
            </a:extLst>
          </p:cNvPr>
          <p:cNvSpPr>
            <a:spLocks noGrp="1"/>
          </p:cNvSpPr>
          <p:nvPr>
            <p:ph idx="1"/>
          </p:nvPr>
        </p:nvSpPr>
        <p:spPr/>
        <p:txBody>
          <a:bodyPr>
            <a:normAutofit fontScale="92500" lnSpcReduction="20000"/>
          </a:bodyPr>
          <a:lstStyle/>
          <a:p>
            <a:r>
              <a:rPr lang="en-US" b="1" dirty="0"/>
              <a:t>Explanation:</a:t>
            </a:r>
            <a:r>
              <a:rPr lang="en-US" dirty="0"/>
              <a:t> Physical Address Space = 2</a:t>
            </a:r>
            <a:r>
              <a:rPr lang="en-US" baseline="30000" dirty="0"/>
              <a:t>P</a:t>
            </a:r>
            <a:r>
              <a:rPr lang="en-US" dirty="0"/>
              <a:t> Bytes. Word Length is 2</a:t>
            </a:r>
            <a:r>
              <a:rPr lang="en-US" baseline="30000" dirty="0"/>
              <a:t>W</a:t>
            </a:r>
            <a:r>
              <a:rPr lang="en-US" dirty="0"/>
              <a:t> bytes, which means each word is of size 2</a:t>
            </a:r>
            <a:r>
              <a:rPr lang="en-US" baseline="30000" dirty="0"/>
              <a:t>W</a:t>
            </a:r>
            <a:r>
              <a:rPr lang="en-US" dirty="0"/>
              <a:t> bytes.</a:t>
            </a:r>
            <a:br>
              <a:rPr lang="en-US" dirty="0"/>
            </a:br>
            <a:r>
              <a:rPr lang="en-US" dirty="0"/>
              <a:t>Cache memory size = 2</a:t>
            </a:r>
            <a:r>
              <a:rPr lang="en-US" baseline="30000" dirty="0"/>
              <a:t>N</a:t>
            </a:r>
            <a:r>
              <a:rPr lang="en-US" dirty="0"/>
              <a:t> Bytes and Tag Size = 2</a:t>
            </a:r>
            <a:r>
              <a:rPr lang="en-US" baseline="30000" dirty="0"/>
              <a:t>X</a:t>
            </a:r>
            <a:r>
              <a:rPr lang="en-US" dirty="0"/>
              <a:t> Bytes.</a:t>
            </a:r>
            <a:br>
              <a:rPr lang="en-US" dirty="0"/>
            </a:br>
            <a:r>
              <a:rPr lang="en-US" dirty="0"/>
              <a:t>Physical address is P – W bits</a:t>
            </a:r>
            <a:br>
              <a:rPr lang="en-US" dirty="0"/>
            </a:br>
            <a:r>
              <a:rPr lang="en-US" dirty="0"/>
              <a:t>Number of blocks in cache = 2</a:t>
            </a:r>
            <a:r>
              <a:rPr lang="en-US" baseline="30000" dirty="0"/>
              <a:t>(N-W-M)</a:t>
            </a:r>
            <a:endParaRPr lang="en-US" dirty="0"/>
          </a:p>
          <a:p>
            <a:r>
              <a:rPr lang="en-US" dirty="0"/>
              <a:t>It is a K-way set associative cache memory, each set in cache will have K-blocks.</a:t>
            </a:r>
            <a:br>
              <a:rPr lang="en-US" dirty="0"/>
            </a:br>
            <a:r>
              <a:rPr lang="en-US" dirty="0"/>
              <a:t>So, Number of sets = 2</a:t>
            </a:r>
            <a:r>
              <a:rPr lang="en-US" baseline="30000" dirty="0"/>
              <a:t>(N-W-M)</a:t>
            </a:r>
            <a:r>
              <a:rPr lang="en-US" dirty="0"/>
              <a:t>/ K</a:t>
            </a:r>
            <a:br>
              <a:rPr lang="en-US" dirty="0"/>
            </a:br>
            <a:r>
              <a:rPr lang="en-US" dirty="0"/>
              <a:t>SET bits will be N-W-M-</a:t>
            </a:r>
            <a:r>
              <a:rPr lang="en-US" dirty="0" err="1"/>
              <a:t>logk</a:t>
            </a:r>
            <a:br>
              <a:rPr lang="en-US" dirty="0"/>
            </a:br>
            <a:r>
              <a:rPr lang="en-US" dirty="0"/>
              <a:t>Offset bits will be M</a:t>
            </a:r>
          </a:p>
          <a:p>
            <a:r>
              <a:rPr lang="en-US" dirty="0"/>
              <a:t>We know,</a:t>
            </a:r>
            <a:br>
              <a:rPr lang="en-US" dirty="0"/>
            </a:br>
            <a:r>
              <a:rPr lang="en-US" b="1" dirty="0"/>
              <a:t>TAG bits = Main memory bits – SET bits – offset bits</a:t>
            </a:r>
            <a:br>
              <a:rPr lang="en-US" dirty="0"/>
            </a:br>
            <a:r>
              <a:rPr lang="en-US" dirty="0"/>
              <a:t>So, TAG bits(x) = P – W – (N-M-W-</a:t>
            </a:r>
            <a:r>
              <a:rPr lang="en-US" dirty="0" err="1"/>
              <a:t>logk</a:t>
            </a:r>
            <a:r>
              <a:rPr lang="en-US" dirty="0"/>
              <a:t>)- M</a:t>
            </a:r>
            <a:br>
              <a:rPr lang="en-US" dirty="0"/>
            </a:br>
            <a:r>
              <a:rPr lang="en-US" dirty="0"/>
              <a:t>      = P – W – N + M + W + </a:t>
            </a:r>
            <a:r>
              <a:rPr lang="en-US" dirty="0" err="1"/>
              <a:t>logk</a:t>
            </a:r>
            <a:r>
              <a:rPr lang="en-US" dirty="0"/>
              <a:t> – M</a:t>
            </a:r>
            <a:br>
              <a:rPr lang="en-US" dirty="0"/>
            </a:br>
            <a:r>
              <a:rPr lang="en-US" dirty="0"/>
              <a:t>      x = P – N + </a:t>
            </a:r>
            <a:r>
              <a:rPr lang="en-US" dirty="0" err="1"/>
              <a:t>logk</a:t>
            </a:r>
            <a:endParaRPr lang="en-US" dirty="0"/>
          </a:p>
          <a:p>
            <a:endParaRPr lang="en-IN" dirty="0"/>
          </a:p>
        </p:txBody>
      </p:sp>
    </p:spTree>
    <p:extLst>
      <p:ext uri="{BB962C8B-B14F-4D97-AF65-F5344CB8AC3E}">
        <p14:creationId xmlns:p14="http://schemas.microsoft.com/office/powerpoint/2010/main" val="161937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5305-94E7-5A11-3871-BD677C2FAEE4}"/>
              </a:ext>
            </a:extLst>
          </p:cNvPr>
          <p:cNvSpPr>
            <a:spLocks noGrp="1"/>
          </p:cNvSpPr>
          <p:nvPr>
            <p:ph type="title"/>
          </p:nvPr>
        </p:nvSpPr>
        <p:spPr/>
        <p:txBody>
          <a:bodyPr/>
          <a:lstStyle/>
          <a:p>
            <a:r>
              <a:rPr lang="en-US" dirty="0"/>
              <a:t>Disk</a:t>
            </a:r>
            <a:endParaRPr lang="en-IN" dirty="0"/>
          </a:p>
        </p:txBody>
      </p:sp>
      <p:pic>
        <p:nvPicPr>
          <p:cNvPr id="5" name="Content Placeholder 4">
            <a:extLst>
              <a:ext uri="{FF2B5EF4-FFF2-40B4-BE49-F238E27FC236}">
                <a16:creationId xmlns:a16="http://schemas.microsoft.com/office/drawing/2014/main" id="{C39D3519-4360-FDCF-6AD4-52B3877644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044" y="1844824"/>
            <a:ext cx="6457831" cy="4738538"/>
          </a:xfrm>
        </p:spPr>
      </p:pic>
    </p:spTree>
    <p:extLst>
      <p:ext uri="{BB962C8B-B14F-4D97-AF65-F5344CB8AC3E}">
        <p14:creationId xmlns:p14="http://schemas.microsoft.com/office/powerpoint/2010/main" val="161500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49E6-2CA4-1E28-6DF2-3C170E4E1A50}"/>
              </a:ext>
            </a:extLst>
          </p:cNvPr>
          <p:cNvSpPr>
            <a:spLocks noGrp="1"/>
          </p:cNvSpPr>
          <p:nvPr>
            <p:ph type="title"/>
          </p:nvPr>
        </p:nvSpPr>
        <p:spPr/>
        <p:txBody>
          <a:bodyPr/>
          <a:lstStyle/>
          <a:p>
            <a:r>
              <a:rPr lang="en-US" dirty="0"/>
              <a:t>Platter’s Top View</a:t>
            </a:r>
            <a:endParaRPr lang="en-IN" dirty="0"/>
          </a:p>
        </p:txBody>
      </p:sp>
      <p:pic>
        <p:nvPicPr>
          <p:cNvPr id="5" name="Content Placeholder 4">
            <a:extLst>
              <a:ext uri="{FF2B5EF4-FFF2-40B4-BE49-F238E27FC236}">
                <a16:creationId xmlns:a16="http://schemas.microsoft.com/office/drawing/2014/main" id="{D93A75CB-6C11-4FEA-8262-EE2B7FEC72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076" y="1830856"/>
            <a:ext cx="5359055" cy="4773612"/>
          </a:xfrm>
        </p:spPr>
      </p:pic>
    </p:spTree>
    <p:extLst>
      <p:ext uri="{BB962C8B-B14F-4D97-AF65-F5344CB8AC3E}">
        <p14:creationId xmlns:p14="http://schemas.microsoft.com/office/powerpoint/2010/main" val="185651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A071-63B7-1CEB-8616-DCD492EA02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C361CC-5CE9-8ED3-C9F5-64AF47D00C78}"/>
              </a:ext>
            </a:extLst>
          </p:cNvPr>
          <p:cNvSpPr>
            <a:spLocks noGrp="1"/>
          </p:cNvSpPr>
          <p:nvPr>
            <p:ph idx="1"/>
          </p:nvPr>
        </p:nvSpPr>
        <p:spPr/>
        <p:txBody>
          <a:bodyPr/>
          <a:lstStyle/>
          <a:p>
            <a:r>
              <a:rPr lang="en-US" dirty="0"/>
              <a:t>Seek Time: </a:t>
            </a:r>
          </a:p>
          <a:p>
            <a:r>
              <a:rPr lang="en-US" dirty="0"/>
              <a:t>Rotational Latency: </a:t>
            </a:r>
          </a:p>
          <a:p>
            <a:pPr lvl="1"/>
            <a:r>
              <a:rPr lang="en-US" dirty="0"/>
              <a:t>Rotational Latency = ½ * rotation time</a:t>
            </a:r>
          </a:p>
          <a:p>
            <a:r>
              <a:rPr lang="en-IN" dirty="0"/>
              <a:t>Transfer Time:</a:t>
            </a:r>
          </a:p>
          <a:p>
            <a:r>
              <a:rPr lang="en-IN" dirty="0"/>
              <a:t>Disk Access Time: Seek Time + Rotation latency + Transfer Time + Control Overhead</a:t>
            </a:r>
          </a:p>
        </p:txBody>
      </p:sp>
    </p:spTree>
    <p:extLst>
      <p:ext uri="{BB962C8B-B14F-4D97-AF65-F5344CB8AC3E}">
        <p14:creationId xmlns:p14="http://schemas.microsoft.com/office/powerpoint/2010/main" val="348861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015D-ACFF-4E88-AF93-D24EFF28BE2D}"/>
              </a:ext>
            </a:extLst>
          </p:cNvPr>
          <p:cNvSpPr>
            <a:spLocks noGrp="1"/>
          </p:cNvSpPr>
          <p:nvPr>
            <p:ph type="title"/>
          </p:nvPr>
        </p:nvSpPr>
        <p:spPr/>
        <p:txBody>
          <a:bodyPr/>
          <a:lstStyle/>
          <a:p>
            <a:r>
              <a:rPr lang="en-US" dirty="0"/>
              <a:t>Question</a:t>
            </a:r>
            <a:endParaRPr lang="en-IN" dirty="0"/>
          </a:p>
        </p:txBody>
      </p:sp>
      <p:sp>
        <p:nvSpPr>
          <p:cNvPr id="3" name="Content Placeholder 2">
            <a:extLst>
              <a:ext uri="{FF2B5EF4-FFF2-40B4-BE49-F238E27FC236}">
                <a16:creationId xmlns:a16="http://schemas.microsoft.com/office/drawing/2014/main" id="{FACC31D6-A8EF-E114-0CE4-4FEE6B259A08}"/>
              </a:ext>
            </a:extLst>
          </p:cNvPr>
          <p:cNvSpPr>
            <a:spLocks noGrp="1"/>
          </p:cNvSpPr>
          <p:nvPr>
            <p:ph idx="1"/>
          </p:nvPr>
        </p:nvSpPr>
        <p:spPr/>
        <p:txBody>
          <a:bodyPr/>
          <a:lstStyle/>
          <a:p>
            <a:r>
              <a:rPr lang="en-US" dirty="0"/>
              <a:t>A disk pack has 19 surfaces. Storage area on each surface has an inner diameter of 22 cm and outer diameter of 33 cm. Maximum storage density on any track is 2000 bits/cm, minimum spacing between tracks is 0.25 cm. </a:t>
            </a:r>
          </a:p>
          <a:p>
            <a:r>
              <a:rPr lang="en-US" dirty="0"/>
              <a:t>What is the storage capacity of the pack?</a:t>
            </a:r>
          </a:p>
          <a:p>
            <a:r>
              <a:rPr lang="en-US" dirty="0"/>
              <a:t>What is the data transfer rate in bytes per second at a rotational speed of 3600 rpm?</a:t>
            </a:r>
            <a:endParaRPr lang="en-IN" dirty="0"/>
          </a:p>
        </p:txBody>
      </p:sp>
    </p:spTree>
    <p:extLst>
      <p:ext uri="{BB962C8B-B14F-4D97-AF65-F5344CB8AC3E}">
        <p14:creationId xmlns:p14="http://schemas.microsoft.com/office/powerpoint/2010/main" val="161828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C5303-F24A-D030-0E70-B64CADA53C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1C4A39-E43E-DBC5-DC4A-73B40B2F3D1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3AC1672-EB12-784D-4915-6C57012D52C0}"/>
              </a:ext>
            </a:extLst>
          </p:cNvPr>
          <p:cNvPicPr>
            <a:picLocks noChangeAspect="1"/>
          </p:cNvPicPr>
          <p:nvPr/>
        </p:nvPicPr>
        <p:blipFill>
          <a:blip r:embed="rId2"/>
          <a:stretch>
            <a:fillRect/>
          </a:stretch>
        </p:blipFill>
        <p:spPr>
          <a:xfrm>
            <a:off x="-1" y="681753"/>
            <a:ext cx="12188825" cy="5494494"/>
          </a:xfrm>
          <a:prstGeom prst="rect">
            <a:avLst/>
          </a:prstGeom>
        </p:spPr>
      </p:pic>
    </p:spTree>
    <p:extLst>
      <p:ext uri="{BB962C8B-B14F-4D97-AF65-F5344CB8AC3E}">
        <p14:creationId xmlns:p14="http://schemas.microsoft.com/office/powerpoint/2010/main" val="273621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B315-09D3-4264-8031-F0779B0BF1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22A233-CC15-336B-8A4E-EFDE53B3713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F91A86-A984-2692-38E8-CD277433A819}"/>
              </a:ext>
            </a:extLst>
          </p:cNvPr>
          <p:cNvPicPr>
            <a:picLocks noChangeAspect="1"/>
          </p:cNvPicPr>
          <p:nvPr/>
        </p:nvPicPr>
        <p:blipFill rotWithShape="1">
          <a:blip r:embed="rId2"/>
          <a:srcRect l="659" b="34250"/>
          <a:stretch/>
        </p:blipFill>
        <p:spPr>
          <a:xfrm>
            <a:off x="657753" y="1784040"/>
            <a:ext cx="10873318" cy="4509120"/>
          </a:xfrm>
          <a:prstGeom prst="rect">
            <a:avLst/>
          </a:prstGeom>
        </p:spPr>
      </p:pic>
    </p:spTree>
    <p:extLst>
      <p:ext uri="{BB962C8B-B14F-4D97-AF65-F5344CB8AC3E}">
        <p14:creationId xmlns:p14="http://schemas.microsoft.com/office/powerpoint/2010/main" val="419666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89C2-8B7F-F8CE-B97E-B2C130A0B821}"/>
              </a:ext>
            </a:extLst>
          </p:cNvPr>
          <p:cNvSpPr>
            <a:spLocks noGrp="1"/>
          </p:cNvSpPr>
          <p:nvPr>
            <p:ph type="title"/>
          </p:nvPr>
        </p:nvSpPr>
        <p:spPr/>
        <p:txBody>
          <a:bodyPr/>
          <a:lstStyle/>
          <a:p>
            <a:r>
              <a:rPr lang="en-IN" b="1" dirty="0"/>
              <a:t>Answer:</a:t>
            </a:r>
            <a:r>
              <a:rPr lang="en-IN" dirty="0"/>
              <a:t> </a:t>
            </a:r>
            <a:r>
              <a:rPr lang="en-IN" b="1" dirty="0"/>
              <a:t>(C)</a:t>
            </a:r>
            <a:endParaRPr lang="en-IN" dirty="0"/>
          </a:p>
        </p:txBody>
      </p:sp>
      <p:sp>
        <p:nvSpPr>
          <p:cNvPr id="3" name="Content Placeholder 2">
            <a:extLst>
              <a:ext uri="{FF2B5EF4-FFF2-40B4-BE49-F238E27FC236}">
                <a16:creationId xmlns:a16="http://schemas.microsoft.com/office/drawing/2014/main" id="{F10CF030-BE97-9ECD-9883-D7378820170B}"/>
              </a:ext>
            </a:extLst>
          </p:cNvPr>
          <p:cNvSpPr>
            <a:spLocks noGrp="1"/>
          </p:cNvSpPr>
          <p:nvPr>
            <p:ph idx="1"/>
          </p:nvPr>
        </p:nvSpPr>
        <p:spPr/>
        <p:txBody>
          <a:bodyPr/>
          <a:lstStyle/>
          <a:p>
            <a:r>
              <a:rPr lang="en-US" b="1" dirty="0"/>
              <a:t>Explanation:</a:t>
            </a:r>
            <a:r>
              <a:rPr lang="en-US" dirty="0"/>
              <a:t> When RAM size is bigger, the page table would have more entries of pages, hence less number of page faults.</a:t>
            </a:r>
            <a:endParaRPr lang="en-IN" dirty="0"/>
          </a:p>
        </p:txBody>
      </p:sp>
    </p:spTree>
    <p:extLst>
      <p:ext uri="{BB962C8B-B14F-4D97-AF65-F5344CB8AC3E}">
        <p14:creationId xmlns:p14="http://schemas.microsoft.com/office/powerpoint/2010/main" val="6000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5B95-7FF0-0A57-5D10-6D0CF62514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5F7EA3-9455-EB93-39C6-99C18E37C48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890CD55-3E1A-A981-7228-6EDCD0053AD4}"/>
              </a:ext>
            </a:extLst>
          </p:cNvPr>
          <p:cNvPicPr>
            <a:picLocks noChangeAspect="1"/>
          </p:cNvPicPr>
          <p:nvPr/>
        </p:nvPicPr>
        <p:blipFill rotWithShape="1">
          <a:blip r:embed="rId2"/>
          <a:srcRect l="659" t="65750" r="26316"/>
          <a:stretch/>
        </p:blipFill>
        <p:spPr>
          <a:xfrm>
            <a:off x="1522411" y="1672062"/>
            <a:ext cx="7992888" cy="2348880"/>
          </a:xfrm>
          <a:prstGeom prst="rect">
            <a:avLst/>
          </a:prstGeom>
        </p:spPr>
      </p:pic>
    </p:spTree>
    <p:extLst>
      <p:ext uri="{BB962C8B-B14F-4D97-AF65-F5344CB8AC3E}">
        <p14:creationId xmlns:p14="http://schemas.microsoft.com/office/powerpoint/2010/main" val="91874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5275-897A-1E96-18CF-8127AE3DE6CC}"/>
              </a:ext>
            </a:extLst>
          </p:cNvPr>
          <p:cNvSpPr>
            <a:spLocks noGrp="1"/>
          </p:cNvSpPr>
          <p:nvPr>
            <p:ph type="title"/>
          </p:nvPr>
        </p:nvSpPr>
        <p:spPr/>
        <p:txBody>
          <a:bodyPr/>
          <a:lstStyle/>
          <a:p>
            <a:r>
              <a:rPr lang="en-IN" b="1" dirty="0"/>
              <a:t>Question: [GATE 2009]</a:t>
            </a:r>
            <a:endParaRPr lang="en-IN" dirty="0"/>
          </a:p>
        </p:txBody>
      </p:sp>
      <p:sp>
        <p:nvSpPr>
          <p:cNvPr id="3" name="Content Placeholder 2">
            <a:extLst>
              <a:ext uri="{FF2B5EF4-FFF2-40B4-BE49-F238E27FC236}">
                <a16:creationId xmlns:a16="http://schemas.microsoft.com/office/drawing/2014/main" id="{9B0C9C27-FA1F-6204-5076-C2CC79FCB0EC}"/>
              </a:ext>
            </a:extLst>
          </p:cNvPr>
          <p:cNvSpPr>
            <a:spLocks noGrp="1"/>
          </p:cNvSpPr>
          <p:nvPr>
            <p:ph idx="1"/>
          </p:nvPr>
        </p:nvSpPr>
        <p:spPr/>
        <p:txBody>
          <a:bodyPr/>
          <a:lstStyle/>
          <a:p>
            <a:r>
              <a:rPr lang="en-US" dirty="0"/>
              <a:t>How many 32K x 1 RAM chips are needed to provide a memory capacity of 256K-bytes?</a:t>
            </a:r>
            <a:br>
              <a:rPr lang="en-US" dirty="0"/>
            </a:br>
            <a:r>
              <a:rPr lang="en-US" b="1" dirty="0"/>
              <a:t>(A)</a:t>
            </a:r>
            <a:r>
              <a:rPr lang="en-US" dirty="0"/>
              <a:t> 8</a:t>
            </a:r>
            <a:br>
              <a:rPr lang="en-US" dirty="0"/>
            </a:br>
            <a:r>
              <a:rPr lang="en-US" b="1" dirty="0"/>
              <a:t>(B)</a:t>
            </a:r>
            <a:r>
              <a:rPr lang="en-US" dirty="0"/>
              <a:t> 32</a:t>
            </a:r>
            <a:br>
              <a:rPr lang="en-US" dirty="0"/>
            </a:br>
            <a:r>
              <a:rPr lang="en-US" b="1" dirty="0"/>
              <a:t>(C)</a:t>
            </a:r>
            <a:r>
              <a:rPr lang="en-US" dirty="0"/>
              <a:t> 64</a:t>
            </a:r>
            <a:br>
              <a:rPr lang="en-US" dirty="0"/>
            </a:br>
            <a:r>
              <a:rPr lang="en-US" b="1" dirty="0"/>
              <a:t>(D)</a:t>
            </a:r>
            <a:r>
              <a:rPr lang="en-US" dirty="0"/>
              <a:t> 128</a:t>
            </a:r>
            <a:br>
              <a:rPr lang="en-US" dirty="0"/>
            </a:br>
            <a:endParaRPr lang="en-IN" dirty="0"/>
          </a:p>
        </p:txBody>
      </p:sp>
    </p:spTree>
    <p:extLst>
      <p:ext uri="{BB962C8B-B14F-4D97-AF65-F5344CB8AC3E}">
        <p14:creationId xmlns:p14="http://schemas.microsoft.com/office/powerpoint/2010/main" val="64594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89DD-94AF-735A-D68D-663A4917EDD4}"/>
              </a:ext>
            </a:extLst>
          </p:cNvPr>
          <p:cNvSpPr>
            <a:spLocks noGrp="1"/>
          </p:cNvSpPr>
          <p:nvPr>
            <p:ph type="title"/>
          </p:nvPr>
        </p:nvSpPr>
        <p:spPr/>
        <p:txBody>
          <a:bodyPr/>
          <a:lstStyle/>
          <a:p>
            <a:r>
              <a:rPr lang="en-IN" b="1" dirty="0"/>
              <a:t>Answer:</a:t>
            </a:r>
            <a:r>
              <a:rPr lang="en-IN" dirty="0"/>
              <a:t> </a:t>
            </a:r>
            <a:r>
              <a:rPr lang="en-IN" b="1" dirty="0"/>
              <a:t>(C)</a:t>
            </a:r>
            <a:endParaRPr lang="en-IN" dirty="0"/>
          </a:p>
        </p:txBody>
      </p:sp>
      <p:sp>
        <p:nvSpPr>
          <p:cNvPr id="3" name="Content Placeholder 2">
            <a:extLst>
              <a:ext uri="{FF2B5EF4-FFF2-40B4-BE49-F238E27FC236}">
                <a16:creationId xmlns:a16="http://schemas.microsoft.com/office/drawing/2014/main" id="{196A8B19-49A6-3F57-AAC7-E7288FF571D4}"/>
              </a:ext>
            </a:extLst>
          </p:cNvPr>
          <p:cNvSpPr>
            <a:spLocks noGrp="1"/>
          </p:cNvSpPr>
          <p:nvPr>
            <p:ph idx="1"/>
          </p:nvPr>
        </p:nvSpPr>
        <p:spPr/>
        <p:txBody>
          <a:bodyPr/>
          <a:lstStyle/>
          <a:p>
            <a:r>
              <a:rPr lang="en-US" b="1" dirty="0"/>
              <a:t>Explanation:</a:t>
            </a:r>
            <a:r>
              <a:rPr lang="en-US" dirty="0"/>
              <a:t> </a:t>
            </a:r>
          </a:p>
          <a:p>
            <a:r>
              <a:rPr lang="en-US" dirty="0"/>
              <a:t>We need 256 Kbytes, i.e., 256 x 1024 x 8 bits.</a:t>
            </a:r>
            <a:br>
              <a:rPr lang="en-US" dirty="0"/>
            </a:br>
            <a:r>
              <a:rPr lang="en-US" dirty="0"/>
              <a:t>We have RAM chips of capacity 32 Kbits = 32 x 1024 bits.</a:t>
            </a:r>
            <a:br>
              <a:rPr lang="en-US" dirty="0"/>
            </a:br>
            <a:r>
              <a:rPr lang="en-US" dirty="0"/>
              <a:t>(256 * 1024 * 8)/(32 * 1024) = 64</a:t>
            </a:r>
            <a:endParaRPr lang="en-IN" dirty="0"/>
          </a:p>
        </p:txBody>
      </p:sp>
    </p:spTree>
    <p:extLst>
      <p:ext uri="{BB962C8B-B14F-4D97-AF65-F5344CB8AC3E}">
        <p14:creationId xmlns:p14="http://schemas.microsoft.com/office/powerpoint/2010/main" val="18340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55D9-46DC-AE70-01ED-2BD594555501}"/>
              </a:ext>
            </a:extLst>
          </p:cNvPr>
          <p:cNvSpPr>
            <a:spLocks noGrp="1"/>
          </p:cNvSpPr>
          <p:nvPr>
            <p:ph type="title"/>
          </p:nvPr>
        </p:nvSpPr>
        <p:spPr/>
        <p:txBody>
          <a:bodyPr/>
          <a:lstStyle/>
          <a:p>
            <a:r>
              <a:rPr lang="en-US" dirty="0"/>
              <a:t>Question: [</a:t>
            </a:r>
            <a:r>
              <a:rPr lang="en-IN" b="1" dirty="0"/>
              <a:t>GATE 2010</a:t>
            </a:r>
            <a:r>
              <a:rPr lang="en-US" dirty="0"/>
              <a:t>]</a:t>
            </a:r>
            <a:endParaRPr lang="en-IN" dirty="0"/>
          </a:p>
        </p:txBody>
      </p:sp>
      <p:sp>
        <p:nvSpPr>
          <p:cNvPr id="3" name="Content Placeholder 2">
            <a:extLst>
              <a:ext uri="{FF2B5EF4-FFF2-40B4-BE49-F238E27FC236}">
                <a16:creationId xmlns:a16="http://schemas.microsoft.com/office/drawing/2014/main" id="{EE2F2054-609D-FFE0-B242-2467E1CFD35F}"/>
              </a:ext>
            </a:extLst>
          </p:cNvPr>
          <p:cNvSpPr>
            <a:spLocks noGrp="1"/>
          </p:cNvSpPr>
          <p:nvPr>
            <p:ph idx="1"/>
          </p:nvPr>
        </p:nvSpPr>
        <p:spPr/>
        <p:txBody>
          <a:bodyPr/>
          <a:lstStyle/>
          <a:p>
            <a:r>
              <a:rPr lang="en-US" dirty="0"/>
              <a:t>A main memory unit with a capacity of 4 megabytes is built using 1M × 1-bit DRAM chips. Each DRAM chip has 1K rows of cells with 1K cells in each row. The time taken for a single refresh operation is 100 nanoseconds. The time required to perform one refresh operation on all the cells in the memory unit is:-</a:t>
            </a:r>
            <a:br>
              <a:rPr lang="en-US" dirty="0"/>
            </a:br>
            <a:br>
              <a:rPr lang="en-US" dirty="0"/>
            </a:br>
            <a:r>
              <a:rPr lang="en-US" b="1" dirty="0"/>
              <a:t>A.</a:t>
            </a:r>
            <a:r>
              <a:rPr lang="en-US" dirty="0"/>
              <a:t>100 nanoseconds</a:t>
            </a:r>
            <a:br>
              <a:rPr lang="en-US" dirty="0"/>
            </a:br>
            <a:r>
              <a:rPr lang="en-US" b="1" dirty="0"/>
              <a:t>B.</a:t>
            </a:r>
            <a:r>
              <a:rPr lang="en-US" dirty="0"/>
              <a:t>100×2</a:t>
            </a:r>
            <a:r>
              <a:rPr lang="en-US" baseline="30000" dirty="0"/>
              <a:t>10</a:t>
            </a:r>
            <a:r>
              <a:rPr lang="en-US" dirty="0"/>
              <a:t> nanoseconds</a:t>
            </a:r>
            <a:br>
              <a:rPr lang="en-US" dirty="0"/>
            </a:br>
            <a:r>
              <a:rPr lang="en-US" b="1" dirty="0"/>
              <a:t>C.</a:t>
            </a:r>
            <a:r>
              <a:rPr lang="en-US" dirty="0"/>
              <a:t>100×2</a:t>
            </a:r>
            <a:r>
              <a:rPr lang="en-US" baseline="30000" dirty="0"/>
              <a:t>20</a:t>
            </a:r>
            <a:r>
              <a:rPr lang="en-US" dirty="0"/>
              <a:t> nanoseconds</a:t>
            </a:r>
            <a:br>
              <a:rPr lang="en-US" dirty="0"/>
            </a:br>
            <a:r>
              <a:rPr lang="en-US" b="1" dirty="0"/>
              <a:t>D.</a:t>
            </a:r>
            <a:r>
              <a:rPr lang="en-US" dirty="0"/>
              <a:t>3200×2</a:t>
            </a:r>
            <a:r>
              <a:rPr lang="en-US" baseline="30000" dirty="0"/>
              <a:t>20</a:t>
            </a:r>
            <a:r>
              <a:rPr lang="en-US" dirty="0"/>
              <a:t> nanoseconds</a:t>
            </a:r>
            <a:endParaRPr lang="en-IN" dirty="0"/>
          </a:p>
        </p:txBody>
      </p:sp>
    </p:spTree>
    <p:extLst>
      <p:ext uri="{BB962C8B-B14F-4D97-AF65-F5344CB8AC3E}">
        <p14:creationId xmlns:p14="http://schemas.microsoft.com/office/powerpoint/2010/main" val="279242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30BF0-814B-A479-51D9-DF21E559CA50}"/>
              </a:ext>
            </a:extLst>
          </p:cNvPr>
          <p:cNvSpPr>
            <a:spLocks noGrp="1"/>
          </p:cNvSpPr>
          <p:nvPr>
            <p:ph type="title"/>
          </p:nvPr>
        </p:nvSpPr>
        <p:spPr/>
        <p:txBody>
          <a:bodyPr/>
          <a:lstStyle/>
          <a:p>
            <a:r>
              <a:rPr lang="en-US" b="1" dirty="0"/>
              <a:t>Answer:</a:t>
            </a:r>
            <a:r>
              <a:rPr lang="en-US" dirty="0"/>
              <a:t> </a:t>
            </a:r>
            <a:r>
              <a:rPr lang="en-US" b="1" dirty="0"/>
              <a:t>(B)</a:t>
            </a:r>
            <a:endParaRPr lang="en-IN" dirty="0"/>
          </a:p>
        </p:txBody>
      </p:sp>
      <p:sp>
        <p:nvSpPr>
          <p:cNvPr id="3" name="Content Placeholder 2">
            <a:extLst>
              <a:ext uri="{FF2B5EF4-FFF2-40B4-BE49-F238E27FC236}">
                <a16:creationId xmlns:a16="http://schemas.microsoft.com/office/drawing/2014/main" id="{6AB33A8F-0D07-0F14-0DED-855FE4F5EDEE}"/>
              </a:ext>
            </a:extLst>
          </p:cNvPr>
          <p:cNvSpPr>
            <a:spLocks noGrp="1"/>
          </p:cNvSpPr>
          <p:nvPr>
            <p:ph idx="1"/>
          </p:nvPr>
        </p:nvSpPr>
        <p:spPr/>
        <p:txBody>
          <a:bodyPr>
            <a:normAutofit fontScale="92500" lnSpcReduction="20000"/>
          </a:bodyPr>
          <a:lstStyle/>
          <a:p>
            <a:pPr marL="0" indent="0">
              <a:buNone/>
            </a:pPr>
            <a:r>
              <a:rPr lang="en-US" b="1" dirty="0"/>
              <a:t>Explanation:</a:t>
            </a:r>
            <a:r>
              <a:rPr lang="en-US" dirty="0"/>
              <a:t> </a:t>
            </a:r>
          </a:p>
          <a:p>
            <a:r>
              <a:rPr lang="en-US" dirty="0"/>
              <a:t>Number of chips required for 4MB MM = (4 * 2^20 * 8) / (1 * 2^20) = 32 chips</a:t>
            </a:r>
            <a:br>
              <a:rPr lang="en-US" dirty="0"/>
            </a:br>
            <a:r>
              <a:rPr lang="en-US" dirty="0"/>
              <a:t>In a refresh cycle, a whole row of a memory chip is refreshed at once. This implies the given time of 100 ns for one refresh operation refreshes one row of memory chip. Since there are 1K=2^10 such rows, time for refreshing a whole chip would be: 2^10 * 100 ns.</a:t>
            </a:r>
          </a:p>
          <a:p>
            <a:r>
              <a:rPr lang="en-US" dirty="0"/>
              <a:t>Second question arises, how to arrange these chips as there can be many possible arrangements. There is a logical arrangement provided in the problem statement itself as “1M x 1 bit chip”. This indicates that to make a “1M x 32 bits” MM, we need to arrange all 32 chips in a line. It is to be noted that a row in all chips in series can be refreshed in one refresh cycle. This makes the total time to refresh the 4MBytes of memory as same as that of one chip. Hence, time required to refresh MM = 100 * 2^10 ns.</a:t>
            </a:r>
          </a:p>
        </p:txBody>
      </p:sp>
    </p:spTree>
    <p:extLst>
      <p:ext uri="{BB962C8B-B14F-4D97-AF65-F5344CB8AC3E}">
        <p14:creationId xmlns:p14="http://schemas.microsoft.com/office/powerpoint/2010/main" val="205226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1B62-6A6C-51C0-2D7A-D28696FDDE74}"/>
              </a:ext>
            </a:extLst>
          </p:cNvPr>
          <p:cNvSpPr>
            <a:spLocks noGrp="1"/>
          </p:cNvSpPr>
          <p:nvPr>
            <p:ph type="title"/>
          </p:nvPr>
        </p:nvSpPr>
        <p:spPr/>
        <p:txBody>
          <a:bodyPr/>
          <a:lstStyle/>
          <a:p>
            <a:r>
              <a:rPr lang="en-US" dirty="0"/>
              <a:t>Question: [</a:t>
            </a:r>
            <a:r>
              <a:rPr lang="en-IN" b="1" dirty="0"/>
              <a:t>GATE 2016 </a:t>
            </a:r>
            <a:r>
              <a:rPr lang="en-US" dirty="0"/>
              <a:t>]</a:t>
            </a:r>
            <a:endParaRPr lang="en-IN" dirty="0"/>
          </a:p>
        </p:txBody>
      </p:sp>
      <p:sp>
        <p:nvSpPr>
          <p:cNvPr id="3" name="Content Placeholder 2">
            <a:extLst>
              <a:ext uri="{FF2B5EF4-FFF2-40B4-BE49-F238E27FC236}">
                <a16:creationId xmlns:a16="http://schemas.microsoft.com/office/drawing/2014/main" id="{1E2F0694-D70A-ED30-BEF7-D57A35B9297D}"/>
              </a:ext>
            </a:extLst>
          </p:cNvPr>
          <p:cNvSpPr>
            <a:spLocks noGrp="1"/>
          </p:cNvSpPr>
          <p:nvPr>
            <p:ph idx="1"/>
          </p:nvPr>
        </p:nvSpPr>
        <p:spPr/>
        <p:txBody>
          <a:bodyPr/>
          <a:lstStyle/>
          <a:p>
            <a:r>
              <a:rPr lang="en-US" dirty="0"/>
              <a:t>A processor can support a maximum memory of 4 GB, where the memory is word-addressable (a word consists of two bytes). The size of the address bus of the processor is at ____ least bits.</a:t>
            </a:r>
          </a:p>
          <a:p>
            <a:r>
              <a:rPr lang="it-IT" b="1" dirty="0"/>
              <a:t>(A)</a:t>
            </a:r>
            <a:r>
              <a:rPr lang="it-IT" dirty="0"/>
              <a:t> 16</a:t>
            </a:r>
            <a:br>
              <a:rPr lang="it-IT" dirty="0"/>
            </a:br>
            <a:r>
              <a:rPr lang="it-IT" b="1" dirty="0"/>
              <a:t>(B)</a:t>
            </a:r>
            <a:r>
              <a:rPr lang="it-IT" dirty="0"/>
              <a:t> 31</a:t>
            </a:r>
            <a:br>
              <a:rPr lang="it-IT" dirty="0"/>
            </a:br>
            <a:r>
              <a:rPr lang="it-IT" b="1" dirty="0"/>
              <a:t>(C)</a:t>
            </a:r>
            <a:r>
              <a:rPr lang="it-IT" dirty="0"/>
              <a:t> 32</a:t>
            </a:r>
            <a:br>
              <a:rPr lang="it-IT" dirty="0"/>
            </a:br>
            <a:r>
              <a:rPr lang="it-IT" b="1" dirty="0"/>
              <a:t>(D)</a:t>
            </a:r>
            <a:r>
              <a:rPr lang="it-IT" dirty="0"/>
              <a:t> None</a:t>
            </a:r>
            <a:endParaRPr lang="en-IN" dirty="0"/>
          </a:p>
        </p:txBody>
      </p:sp>
    </p:spTree>
    <p:extLst>
      <p:ext uri="{BB962C8B-B14F-4D97-AF65-F5344CB8AC3E}">
        <p14:creationId xmlns:p14="http://schemas.microsoft.com/office/powerpoint/2010/main" val="93602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A708-804C-D80C-8B40-85184FF67D9C}"/>
              </a:ext>
            </a:extLst>
          </p:cNvPr>
          <p:cNvSpPr>
            <a:spLocks noGrp="1"/>
          </p:cNvSpPr>
          <p:nvPr>
            <p:ph type="title"/>
          </p:nvPr>
        </p:nvSpPr>
        <p:spPr/>
        <p:txBody>
          <a:bodyPr/>
          <a:lstStyle/>
          <a:p>
            <a:r>
              <a:rPr lang="en-IN" b="1" dirty="0"/>
              <a:t>Answer:</a:t>
            </a:r>
            <a:r>
              <a:rPr lang="en-IN" dirty="0"/>
              <a:t> </a:t>
            </a:r>
            <a:r>
              <a:rPr lang="en-IN" b="1" dirty="0"/>
              <a:t>(B)</a:t>
            </a:r>
            <a:endParaRPr lang="en-IN" dirty="0"/>
          </a:p>
        </p:txBody>
      </p:sp>
      <p:sp>
        <p:nvSpPr>
          <p:cNvPr id="3" name="Content Placeholder 2">
            <a:extLst>
              <a:ext uri="{FF2B5EF4-FFF2-40B4-BE49-F238E27FC236}">
                <a16:creationId xmlns:a16="http://schemas.microsoft.com/office/drawing/2014/main" id="{4BB925F3-C67D-82A4-AAF2-2A603EBB6FC6}"/>
              </a:ext>
            </a:extLst>
          </p:cNvPr>
          <p:cNvSpPr>
            <a:spLocks noGrp="1"/>
          </p:cNvSpPr>
          <p:nvPr>
            <p:ph idx="1"/>
          </p:nvPr>
        </p:nvSpPr>
        <p:spPr/>
        <p:txBody>
          <a:bodyPr/>
          <a:lstStyle/>
          <a:p>
            <a:r>
              <a:rPr lang="en-US" b="1" dirty="0"/>
              <a:t>Explanation:</a:t>
            </a:r>
            <a:r>
              <a:rPr lang="en-US" dirty="0"/>
              <a:t> Maximum Memory = 4GB = 2</a:t>
            </a:r>
            <a:r>
              <a:rPr lang="en-US" baseline="30000" dirty="0"/>
              <a:t>32</a:t>
            </a:r>
            <a:r>
              <a:rPr lang="en-US" dirty="0"/>
              <a:t> bytes</a:t>
            </a:r>
            <a:br>
              <a:rPr lang="en-US" dirty="0"/>
            </a:br>
            <a:r>
              <a:rPr lang="en-US" dirty="0"/>
              <a:t>Size of a word = 2 bytes</a:t>
            </a:r>
            <a:br>
              <a:rPr lang="en-US" dirty="0"/>
            </a:br>
            <a:r>
              <a:rPr lang="en-US" dirty="0"/>
              <a:t>Therefore, Number of words = 2</a:t>
            </a:r>
            <a:r>
              <a:rPr lang="en-US" baseline="30000" dirty="0"/>
              <a:t>32</a:t>
            </a:r>
            <a:r>
              <a:rPr lang="en-US" dirty="0"/>
              <a:t> / 2 = 2</a:t>
            </a:r>
            <a:r>
              <a:rPr lang="en-US" baseline="30000" dirty="0"/>
              <a:t>31</a:t>
            </a:r>
            <a:br>
              <a:rPr lang="en-US" dirty="0"/>
            </a:br>
            <a:r>
              <a:rPr lang="en-US" dirty="0"/>
              <a:t>So, we require 31 bits for the address bus of the processor.</a:t>
            </a:r>
            <a:br>
              <a:rPr lang="en-US" dirty="0"/>
            </a:br>
            <a:r>
              <a:rPr lang="en-US" dirty="0"/>
              <a:t> </a:t>
            </a:r>
            <a:br>
              <a:rPr lang="en-US" dirty="0"/>
            </a:br>
            <a:r>
              <a:rPr lang="en-US" dirty="0"/>
              <a:t>Thus, B is the correct choice.</a:t>
            </a:r>
            <a:endParaRPr lang="en-IN" dirty="0"/>
          </a:p>
        </p:txBody>
      </p:sp>
    </p:spTree>
    <p:extLst>
      <p:ext uri="{BB962C8B-B14F-4D97-AF65-F5344CB8AC3E}">
        <p14:creationId xmlns:p14="http://schemas.microsoft.com/office/powerpoint/2010/main" val="44511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470</TotalTime>
  <Words>1870</Words>
  <Application>Microsoft Office PowerPoint</Application>
  <PresentationFormat>Custom</PresentationFormat>
  <Paragraphs>70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Consolas</vt:lpstr>
      <vt:lpstr>Corbel</vt:lpstr>
      <vt:lpstr>Chalkboard 16x9</vt:lpstr>
      <vt:lpstr>COA: Memory Hierarchy</vt:lpstr>
      <vt:lpstr>Question [GATE 2009]</vt:lpstr>
      <vt:lpstr>Answer: (C)</vt:lpstr>
      <vt:lpstr>Question: [GATE 2009]</vt:lpstr>
      <vt:lpstr>Answer: (C)</vt:lpstr>
      <vt:lpstr>Question: [GATE 2010]</vt:lpstr>
      <vt:lpstr>Answer: (B)</vt:lpstr>
      <vt:lpstr>Question: [GATE 2016 ]</vt:lpstr>
      <vt:lpstr>Answer: (B)</vt:lpstr>
      <vt:lpstr>Question [GATE 2004]</vt:lpstr>
      <vt:lpstr>Answer: (B)</vt:lpstr>
      <vt:lpstr>Question [GATE 2012]</vt:lpstr>
      <vt:lpstr>Answer: (D)</vt:lpstr>
      <vt:lpstr>Question: [GATE 2005]</vt:lpstr>
      <vt:lpstr>Answer: (C)</vt:lpstr>
      <vt:lpstr>Question [GATE 2000]</vt:lpstr>
      <vt:lpstr>Answer: (b)</vt:lpstr>
      <vt:lpstr>Question: [GATE 2017 ]</vt:lpstr>
      <vt:lpstr>Answer: (B)</vt:lpstr>
      <vt:lpstr>Question</vt:lpstr>
      <vt:lpstr>Answer: (C)</vt:lpstr>
      <vt:lpstr>Question: [GATE 2018]</vt:lpstr>
      <vt:lpstr>Answer: (B)</vt:lpstr>
      <vt:lpstr>Disk</vt:lpstr>
      <vt:lpstr>Platter’s Top View</vt:lpstr>
      <vt:lpstr>PowerPoint Presentation</vt:lpstr>
      <vt:lpstr>Question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 Memory Management</dc:title>
  <dc:creator>Pushpendra Pateriya</dc:creator>
  <cp:lastModifiedBy>Pushpendra Pateriya</cp:lastModifiedBy>
  <cp:revision>44</cp:revision>
  <dcterms:created xsi:type="dcterms:W3CDTF">2022-10-26T07:17:57Z</dcterms:created>
  <dcterms:modified xsi:type="dcterms:W3CDTF">2022-10-28T15:02:56Z</dcterms:modified>
</cp:coreProperties>
</file>