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0" d="100"/>
          <a:sy n="70" d="100"/>
        </p:scale>
        <p:origin x="536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3/20/2023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3/20/2023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Cache Memory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Direct Mapped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Fully Associative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Associative Cache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8780-13DA-EA3E-E765-10D85CFE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2AAFF-D15F-182E-58A5-15D058EF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4-way set-associative cache memory unit with a capacity of 16 KB is built using a block size of 8 words. The word length is 32 bits. The size of the physical address space is 4 GB. The number of bits for the TAG field is _____</a:t>
            </a:r>
          </a:p>
          <a:p>
            <a:pPr marL="0" indent="0">
              <a:buNone/>
            </a:pPr>
            <a:r>
              <a:rPr lang="en-US" dirty="0"/>
              <a:t>(A) 5</a:t>
            </a:r>
          </a:p>
          <a:p>
            <a:pPr marL="0" indent="0">
              <a:buNone/>
            </a:pPr>
            <a:r>
              <a:rPr lang="en-US" dirty="0"/>
              <a:t>(B) 15</a:t>
            </a:r>
          </a:p>
          <a:p>
            <a:pPr marL="0" indent="0">
              <a:buNone/>
            </a:pPr>
            <a:r>
              <a:rPr lang="en-US" dirty="0"/>
              <a:t>(C) 20</a:t>
            </a:r>
          </a:p>
          <a:p>
            <a:pPr marL="0" indent="0">
              <a:buNone/>
            </a:pPr>
            <a:r>
              <a:rPr lang="en-US" dirty="0"/>
              <a:t>(D) 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1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1F90-4C0B-493D-82D8-0E3093B8E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EE8C-F534-C9A2-79BA-B4FC8F03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39E5-6AB2-CFFE-5091-5B5B65FD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2016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BB16-BC5A-3961-312E-F33DA821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width of the physical address on a machine is 40 bits. The width of the tag field in a 512 KB 8-way set associative cache is ____________ </a:t>
            </a:r>
            <a:r>
              <a:rPr lang="en-US" dirty="0" smtClean="0"/>
              <a:t>bits   </a:t>
            </a:r>
            <a:r>
              <a:rPr lang="en-US" dirty="0" err="1" smtClean="0"/>
              <a:t>Ans.D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(A) 24</a:t>
            </a:r>
          </a:p>
          <a:p>
            <a:pPr marL="0" indent="0">
              <a:buNone/>
            </a:pPr>
            <a:r>
              <a:rPr lang="en-US" dirty="0"/>
              <a:t>(B) 20</a:t>
            </a:r>
          </a:p>
          <a:p>
            <a:pPr marL="0" indent="0">
              <a:buNone/>
            </a:pPr>
            <a:r>
              <a:rPr lang="en-US" dirty="0"/>
              <a:t>(C) 30</a:t>
            </a:r>
          </a:p>
          <a:p>
            <a:pPr marL="0" indent="0">
              <a:buNone/>
            </a:pPr>
            <a:r>
              <a:rPr lang="en-US" dirty="0"/>
              <a:t>(D) 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39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RISC and CISC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7A59-13B5-C7AD-E495-3BD706F4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Instruction Set Architecture (RISC)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DBAF-F139-CA96-9066-BEE9D0EF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behind this is to make hardware simpler by using an instruction set composed of a few basic steps for loading, evaluating, and storing operations just like a load command will load data, a store command will store the data. </a:t>
            </a:r>
          </a:p>
          <a:p>
            <a:r>
              <a:rPr lang="en-US" dirty="0"/>
              <a:t>RISC: Reduce the cycles per instruction at the cost of the number of instructions per program.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3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78C7-E19A-5D3B-2F53-D0AB5370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Instruction Set Architecture (CISC)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A59D-57A1-839F-C91C-3AFFAA2E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idea is that a single instruction will do all loading, evaluating, and storing operations just like a multiplication command will do stuff like loading data, evaluating, and storing it, hence it’s complex. </a:t>
            </a:r>
          </a:p>
          <a:p>
            <a:r>
              <a:rPr lang="en-US" dirty="0"/>
              <a:t>Both approaches try to increase the CPU performance </a:t>
            </a:r>
          </a:p>
          <a:p>
            <a:r>
              <a:rPr lang="en-US" dirty="0"/>
              <a:t>CISC: The CISC approach attempts to minimize the number of instructions per program but at the cost of an increase in the number of cycles per instruction.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21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E186-E953-C68E-3202-6C4D2587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6BEEB-154F-D241-9D60-CDC8F494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4F076-63E9-6CAE-5DD1-ECE3C39F2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40" y="2708920"/>
            <a:ext cx="8013743" cy="102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3EF7-BD73-B553-3B57-C75D0745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 of RISC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FFD4E-5C3D-3B5D-C2F6-C5E60964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instruction, hence simple instruction decoding.</a:t>
            </a:r>
          </a:p>
          <a:p>
            <a:r>
              <a:rPr lang="en-US" dirty="0"/>
              <a:t>Instruction comes undersize of one word.</a:t>
            </a:r>
          </a:p>
          <a:p>
            <a:r>
              <a:rPr lang="en-US" dirty="0"/>
              <a:t>Instruction takes a single clock cycle to get executed.</a:t>
            </a:r>
          </a:p>
          <a:p>
            <a:r>
              <a:rPr lang="en-US" dirty="0"/>
              <a:t>More general-purpose registers.</a:t>
            </a:r>
          </a:p>
          <a:p>
            <a:r>
              <a:rPr lang="en-US" dirty="0"/>
              <a:t>Simple Addressing Modes.</a:t>
            </a:r>
          </a:p>
          <a:p>
            <a:r>
              <a:rPr lang="en-US" dirty="0"/>
              <a:t>Fewer Data types.</a:t>
            </a:r>
          </a:p>
          <a:p>
            <a:r>
              <a:rPr lang="en-US" dirty="0"/>
              <a:t>A pipeline can be achieved.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04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95EE-3523-C262-18B6-ECBE633D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 of CISC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B9BC-0DB6-22D4-ED79-9D83EB85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instruction, hence complex instruction decoding.</a:t>
            </a:r>
          </a:p>
          <a:p>
            <a:r>
              <a:rPr lang="en-US" dirty="0"/>
              <a:t>Instructions are larger than one-word size.</a:t>
            </a:r>
          </a:p>
          <a:p>
            <a:r>
              <a:rPr lang="en-US" dirty="0"/>
              <a:t>Instruction may take more than a single clock cycle to get executed.</a:t>
            </a:r>
          </a:p>
          <a:p>
            <a:r>
              <a:rPr lang="en-US" dirty="0"/>
              <a:t>Less number of general-purpose registers as operations get performed in memory itself.</a:t>
            </a:r>
          </a:p>
          <a:p>
            <a:r>
              <a:rPr lang="en-US" dirty="0"/>
              <a:t>Complex Addressing Modes.</a:t>
            </a:r>
          </a:p>
          <a:p>
            <a:r>
              <a:rPr lang="en-US" dirty="0"/>
              <a:t>More Data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1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5720009-49F5-0016-8640-4AE86667F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05101"/>
              </p:ext>
            </p:extLst>
          </p:nvPr>
        </p:nvGraphicFramePr>
        <p:xfrm>
          <a:off x="405780" y="262290"/>
          <a:ext cx="11161240" cy="63334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0620">
                  <a:extLst>
                    <a:ext uri="{9D8B030D-6E8A-4147-A177-3AD203B41FA5}">
                      <a16:colId xmlns:a16="http://schemas.microsoft.com/office/drawing/2014/main" val="2761489283"/>
                    </a:ext>
                  </a:extLst>
                </a:gridCol>
                <a:gridCol w="5580620">
                  <a:extLst>
                    <a:ext uri="{9D8B030D-6E8A-4147-A177-3AD203B41FA5}">
                      <a16:colId xmlns:a16="http://schemas.microsoft.com/office/drawing/2014/main" val="3348046580"/>
                    </a:ext>
                  </a:extLst>
                </a:gridCol>
              </a:tblGrid>
              <a:tr h="49055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RISC</a:t>
                      </a:r>
                    </a:p>
                  </a:txBody>
                  <a:tcPr marL="86311" marR="86311" marT="86311" marB="8631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CISC</a:t>
                      </a:r>
                    </a:p>
                  </a:txBody>
                  <a:tcPr marL="86311" marR="86311" marT="86311" marB="86311" anchor="ctr"/>
                </a:tc>
                <a:extLst>
                  <a:ext uri="{0D108BD9-81ED-4DB2-BD59-A6C34878D82A}">
                    <a16:rowId xmlns:a16="http://schemas.microsoft.com/office/drawing/2014/main" val="3629751888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</a:rPr>
                        <a:t>Focus on software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</a:rPr>
                        <a:t>Focus on hardware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3327656755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Uses only Hardwired control unit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Uses both hardwired and microprogrammed control unit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474365497"/>
                  </a:ext>
                </a:extLst>
              </a:tr>
              <a:tr h="7765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Transistors are used for more registers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Transistors are used for storing complex </a:t>
                      </a:r>
                      <a:b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Instructions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267731139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</a:rPr>
                        <a:t>Fixed sized instructions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Variable sized instructions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1033605055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Can perform only Register to Register Arithmetic operations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Can perform REG to REG or REG to MEM or MEM to MEM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1018813887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Requires more number of registers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Requires less number of registers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2988668838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Code size is large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0">
                          <a:solidFill>
                            <a:schemeClr val="tx1"/>
                          </a:solidFill>
                          <a:effectLst/>
                        </a:rPr>
                        <a:t>Code size is small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3382256592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An instruction executed in a single clock cycle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</a:rPr>
                        <a:t>Instruction takes more than one clock cycle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2157533989"/>
                  </a:ext>
                </a:extLst>
              </a:tr>
              <a:tr h="54817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An instruction fit in one word</a:t>
                      </a:r>
                    </a:p>
                  </a:txBody>
                  <a:tcPr marL="86311" marR="86311" marT="120835" marB="12083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Instructions are larger than the size of one word</a:t>
                      </a:r>
                    </a:p>
                  </a:txBody>
                  <a:tcPr marL="86311" marR="86311" marT="120835" marB="120835" anchor="ctr"/>
                </a:tc>
                <a:extLst>
                  <a:ext uri="{0D108BD9-81ED-4DB2-BD59-A6C34878D82A}">
                    <a16:rowId xmlns:a16="http://schemas.microsoft.com/office/drawing/2014/main" val="189028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8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D47C-1943-E12B-BD15-EB71A626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2017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767B-E05F-19D3-61F4-B8FE296F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A cache memory unit with capacity of N words and block size of B words is to be designed. If it is designed as direct mapped cache, the length of the TAG field is 10 bits. If the cache unit is now designed as a 16-way set-associative cache, the length of the TAG field is ______ bits.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A. 12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B. 14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C. 16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D.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05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3040-8452-35B4-7F39-38A11F15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Pipelining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58D7-AF4E-34E6-CD2C-08CDE68D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Pipelining is accumulating the instructions from the processor through a pipeline or a data pipeline. A Pipeline is a set of data processing units arranged in series such that the output of one element is the input of the subsequent element. Pipelining is a technique in which multiple instructions are overlapped during execution. It is used primarily to create and organize instructions in a processor so that the processes run in concurrent fashion. Basically, Pipelining is a process to manage the addition of new tasks frequently by removing the completed tasks.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F0EA-9864-A596-7253-BE2DF4D2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Pipelining and Non-Pipelining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B35507-C3E9-0548-DBA3-7DC5F4088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700216"/>
              </p:ext>
            </p:extLst>
          </p:nvPr>
        </p:nvGraphicFramePr>
        <p:xfrm>
          <a:off x="549796" y="1700808"/>
          <a:ext cx="11233248" cy="49149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4236286445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105034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effectLst/>
                        </a:rPr>
                        <a:t>Pipelining System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dirty="0">
                          <a:effectLst/>
                        </a:rPr>
                        <a:t>Non-Pipelining System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088161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In pipelining system, multiple instructions are overlapped during execution.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In a Non-Pipelining system, processes like decoding, fetching, execution and writing memory are merged into a single unit or a single step.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090566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Many instructions are executed at the same time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Only one instruction is executed at the same time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72227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The efficiency of the pipelining system depends upon the effectiveness of CPU scheduler.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In a Non-Pipelining system, The CPU scheduler chooses the instruction from the pool of waiting instructions, when an execution unit gives a signal that it is free. The efficiency is not dependent on the CPU scheduler.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202911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Execution time is comparatively less and execution is done in a fewer cycles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Execution takes more time or more number of cycles comparatively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67064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43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CFF4-93BF-24EE-4A93-885FE5CB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GATE2000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3C3B-B6AD-74DB-0BA6-2652F520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B2D856-A2B5-CA95-54EB-FC019E10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07" y="1927800"/>
            <a:ext cx="8492173" cy="264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518C-602D-9EF2-BE1C-BF6F64F2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194D-0544-BABB-B9C5-44133106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387C-DEF4-2B60-1BB5-C81B9609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(GATE2009)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EB4A-139F-DDCA-4474-D4C0ADFE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Consider a 4 stage pipeline processor. The number of cycles needed by the four instructions I1, I2, I3, I4 in stages S1, S2, S3, S4 is shown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number of cycles needed to execute the following loop?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=1 to 2) { I1; I2; I3; I4; }</a:t>
            </a:r>
          </a:p>
          <a:p>
            <a:r>
              <a:rPr lang="en-IN" dirty="0"/>
              <a:t>A. 16 		B. 23</a:t>
            </a:r>
          </a:p>
          <a:p>
            <a:r>
              <a:rPr lang="en-IN" dirty="0"/>
              <a:t>C. 28 		D. 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A9DD0-8C0A-27D8-3CE3-60D6C689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56" y="2525942"/>
            <a:ext cx="7634946" cy="18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1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5FE9-417C-D2E8-6CEB-C085D686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B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4FA9C-D9BF-59FF-94F0-BA37AA1C4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1927523"/>
            <a:ext cx="9896532" cy="3661717"/>
          </a:xfrm>
        </p:spPr>
      </p:pic>
    </p:spTree>
    <p:extLst>
      <p:ext uri="{BB962C8B-B14F-4D97-AF65-F5344CB8AC3E}">
        <p14:creationId xmlns:p14="http://schemas.microsoft.com/office/powerpoint/2010/main" val="354336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BC9A-3946-00FA-D5B1-C8C382DC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9C67-9F21-CDB7-8316-6C4056C5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1FB9AB-F198-AE2C-51BA-6C4D91B1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299806"/>
            <a:ext cx="7487494" cy="614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1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E491-6771-484F-1B46-BA74BB6D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Answer: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6CE9-F617-A644-6D6D-FA0EECDE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(GATE 2021)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set-associative cache of size 2KB (1KB=2</a:t>
            </a:r>
            <a:r>
              <a:rPr lang="en-US" baseline="30000" dirty="0"/>
              <a:t>10</a:t>
            </a:r>
            <a:r>
              <a:rPr lang="en-US" dirty="0"/>
              <a:t> bytes) with cache block size of 64 bytes. Assume that the cache is byte-addressable and a 32 -bit address is used for accessing the cache. If the width of the tag field is 22 bits, the associativity of the cache is _________ .</a:t>
            </a:r>
          </a:p>
          <a:p>
            <a:pPr marL="0" indent="0">
              <a:buNone/>
            </a:pPr>
            <a:r>
              <a:rPr lang="en-US" dirty="0"/>
              <a:t>(A) 2</a:t>
            </a:r>
          </a:p>
          <a:p>
            <a:pPr marL="0" indent="0">
              <a:buNone/>
            </a:pPr>
            <a:r>
              <a:rPr lang="en-US" dirty="0"/>
              <a:t>(B) 4</a:t>
            </a:r>
          </a:p>
          <a:p>
            <a:pPr marL="0" indent="0">
              <a:buNone/>
            </a:pPr>
            <a:r>
              <a:rPr lang="en-US" dirty="0"/>
              <a:t>(C) 1</a:t>
            </a:r>
          </a:p>
          <a:p>
            <a:pPr marL="0" indent="0">
              <a:buNone/>
            </a:pPr>
            <a:r>
              <a:rPr lang="en-US" dirty="0"/>
              <a:t>(D) 8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97E3-1930-113A-5E59-B30D265B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9450-AA10-2DB4-A913-940687EF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31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3B59-CB02-2125-1683-95B8AEE9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2007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3C7A-672C-C780-A16D-BAF2486F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4-way set associative cache consisting of 128 lines with a line size of 64 words. The CPU generates a 20-bit address of a word in main memory. The number of bits in the TAG, LINE and WORD fields are respectively:</a:t>
            </a:r>
          </a:p>
          <a:p>
            <a:r>
              <a:rPr lang="en-US" dirty="0"/>
              <a:t>(A) 9,6,5</a:t>
            </a:r>
          </a:p>
          <a:p>
            <a:r>
              <a:rPr lang="en-US" dirty="0"/>
              <a:t>(B) 7, 7, 6</a:t>
            </a:r>
          </a:p>
          <a:p>
            <a:r>
              <a:rPr lang="en-US" dirty="0"/>
              <a:t>(C) 7, 5, 8</a:t>
            </a:r>
          </a:p>
          <a:p>
            <a:r>
              <a:rPr lang="en-US" dirty="0"/>
              <a:t>(D) 9, 5,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AF14-3AD9-D56E-6DE5-3E5329FB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E7E5-0000-66C9-4007-A06D469C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0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0647-C713-6322-DF3F-58FE9DAD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2008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9138-765B-C87A-F002-B747A1E0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a computer with a 4-ways set-associative mapped cache of the following characteristics: a total of 1 MB of main memory, a word size of 1 byte, a block size of 128 words and a cache size of 8 KB.</a:t>
            </a:r>
          </a:p>
          <a:p>
            <a:pPr marL="0" indent="0">
              <a:buNone/>
            </a:pPr>
            <a:r>
              <a:rPr lang="en-US" dirty="0"/>
              <a:t>The number of bits in the TAG, SET and WORD fields, respectively are:</a:t>
            </a:r>
          </a:p>
          <a:p>
            <a:pPr marL="0" indent="0">
              <a:buNone/>
            </a:pPr>
            <a:r>
              <a:rPr lang="en-US" dirty="0"/>
              <a:t>(A) 7, 6, 7</a:t>
            </a:r>
          </a:p>
          <a:p>
            <a:pPr marL="0" indent="0">
              <a:buNone/>
            </a:pPr>
            <a:r>
              <a:rPr lang="en-US" dirty="0"/>
              <a:t>(B) 8, 5, 7</a:t>
            </a:r>
          </a:p>
          <a:p>
            <a:pPr marL="0" indent="0">
              <a:buNone/>
            </a:pPr>
            <a:r>
              <a:rPr lang="en-US" dirty="0"/>
              <a:t>(C) 8, 6, 6</a:t>
            </a:r>
          </a:p>
          <a:p>
            <a:pPr marL="0" indent="0">
              <a:buNone/>
            </a:pPr>
            <a:r>
              <a:rPr lang="en-US" dirty="0"/>
              <a:t>(D) 9, 4, 7</a:t>
            </a:r>
          </a:p>
        </p:txBody>
      </p:sp>
    </p:spTree>
    <p:extLst>
      <p:ext uri="{BB962C8B-B14F-4D97-AF65-F5344CB8AC3E}">
        <p14:creationId xmlns:p14="http://schemas.microsoft.com/office/powerpoint/2010/main" val="294100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CDF8-DEFB-6C15-15A5-1E9F129D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188D-937E-D5FB-807D-5439FCBF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4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475</TotalTime>
  <Words>1169</Words>
  <Application>Microsoft Office PowerPoint</Application>
  <PresentationFormat>Custom</PresentationFormat>
  <Paragraphs>116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Consolas</vt:lpstr>
      <vt:lpstr>Corbel</vt:lpstr>
      <vt:lpstr>Chalkboard 16x9</vt:lpstr>
      <vt:lpstr>Cache Memory Management</vt:lpstr>
      <vt:lpstr>GATE 2017</vt:lpstr>
      <vt:lpstr>Answer: (B)</vt:lpstr>
      <vt:lpstr>Question (GATE 2021)</vt:lpstr>
      <vt:lpstr>Answer: A</vt:lpstr>
      <vt:lpstr>GATE 2007</vt:lpstr>
      <vt:lpstr>Answer: D</vt:lpstr>
      <vt:lpstr>GATE 2008</vt:lpstr>
      <vt:lpstr>Answer: D</vt:lpstr>
      <vt:lpstr>Question</vt:lpstr>
      <vt:lpstr>Answer: C</vt:lpstr>
      <vt:lpstr>GATE 2016</vt:lpstr>
      <vt:lpstr>RISC and CISC</vt:lpstr>
      <vt:lpstr>Reduced Instruction Set Architecture (RISC)</vt:lpstr>
      <vt:lpstr>Complex Instruction Set Architecture (CISC)</vt:lpstr>
      <vt:lpstr>PowerPoint Presentation</vt:lpstr>
      <vt:lpstr>Characteristic of RISC</vt:lpstr>
      <vt:lpstr>Characteristic of CISC</vt:lpstr>
      <vt:lpstr>PowerPoint Presentation</vt:lpstr>
      <vt:lpstr>What is Pipelining </vt:lpstr>
      <vt:lpstr>Difference between Pipelining and Non-Pipelining</vt:lpstr>
      <vt:lpstr>Question: GATE2000</vt:lpstr>
      <vt:lpstr>Answer: B</vt:lpstr>
      <vt:lpstr>Question (GATE2009)</vt:lpstr>
      <vt:lpstr>Answer: 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Pushpendra Pateriya</dc:creator>
  <cp:lastModifiedBy>Dell</cp:lastModifiedBy>
  <cp:revision>40</cp:revision>
  <dcterms:created xsi:type="dcterms:W3CDTF">2022-09-16T17:29:51Z</dcterms:created>
  <dcterms:modified xsi:type="dcterms:W3CDTF">2023-03-20T08:21:04Z</dcterms:modified>
</cp:coreProperties>
</file>