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9" r:id="rId3"/>
    <p:sldId id="323" r:id="rId4"/>
    <p:sldId id="325" r:id="rId5"/>
    <p:sldId id="3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A5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11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26-12-2018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p:oleObj spid="_x0000_s1171" r:id="rId3" imgW="13937020" imgH="5409524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#9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r>
              <a:rPr lang="en-IN" dirty="0" smtClean="0"/>
              <a:t>Handle missing values</a:t>
            </a:r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6261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C00000"/>
                </a:solidFill>
              </a:rPr>
              <a:t>Exercise#1- Load data with missing values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read </a:t>
            </a:r>
            <a:r>
              <a:rPr lang="en-IN" sz="2000" b="1" dirty="0" err="1" smtClean="0">
                <a:solidFill>
                  <a:srgbClr val="FF0000"/>
                </a:solidFill>
              </a:rPr>
              <a:t>csv_data</a:t>
            </a:r>
            <a:r>
              <a:rPr lang="en-IN" sz="2000" b="1" dirty="0" smtClean="0">
                <a:solidFill>
                  <a:srgbClr val="FF0000"/>
                </a:solidFill>
              </a:rPr>
              <a:t> using </a:t>
            </a:r>
            <a:r>
              <a:rPr lang="en-IN" sz="2000" b="1" dirty="0" err="1" smtClean="0">
                <a:solidFill>
                  <a:srgbClr val="FF0000"/>
                </a:solidFill>
              </a:rPr>
              <a:t>stringIO</a:t>
            </a:r>
            <a:r>
              <a:rPr lang="en-IN" sz="2000" b="1" dirty="0" smtClean="0">
                <a:solidFill>
                  <a:srgbClr val="FF0000"/>
                </a:solidFill>
              </a:rPr>
              <a:t> function</a:t>
            </a:r>
          </a:p>
          <a:p>
            <a:pPr lvl="1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Print tail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Print head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Print their values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Print as matrix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Print sum of missing values.</a:t>
            </a:r>
          </a:p>
          <a:p>
            <a:pPr lvl="1"/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7818" y="178592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err="1" smtClean="0">
                <a:latin typeface="Calibri" panose="020F0502020204030204" pitchFamily="34" charset="0"/>
              </a:rPr>
              <a:t>csv_data</a:t>
            </a:r>
            <a:r>
              <a:rPr lang="en-US" altLang="en-US" dirty="0" smtClean="0">
                <a:latin typeface="Calibri" panose="020F0502020204030204" pitchFamily="34" charset="0"/>
              </a:rPr>
              <a:t> = '''A,B,C,D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10,20,30,40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1.0,2.0,,4.0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5.0,6.0,,8.0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0.0,11.0,12.0,'''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7282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C00000"/>
                </a:solidFill>
              </a:rPr>
              <a:t>Exercise#2- Handle missing values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read </a:t>
            </a:r>
            <a:r>
              <a:rPr lang="en-IN" sz="2000" b="1" dirty="0" err="1" smtClean="0">
                <a:solidFill>
                  <a:srgbClr val="FF0000"/>
                </a:solidFill>
              </a:rPr>
              <a:t>csv_data</a:t>
            </a:r>
            <a:r>
              <a:rPr lang="en-IN" sz="2000" b="1" dirty="0" smtClean="0">
                <a:solidFill>
                  <a:srgbClr val="FF0000"/>
                </a:solidFill>
              </a:rPr>
              <a:t> using </a:t>
            </a:r>
            <a:r>
              <a:rPr lang="en-IN" sz="2000" b="1" dirty="0" err="1" smtClean="0">
                <a:solidFill>
                  <a:srgbClr val="FF0000"/>
                </a:solidFill>
              </a:rPr>
              <a:t>stringIO</a:t>
            </a:r>
            <a:r>
              <a:rPr lang="en-IN" sz="2000" b="1" dirty="0" smtClean="0">
                <a:solidFill>
                  <a:srgbClr val="FF0000"/>
                </a:solidFill>
              </a:rPr>
              <a:t> function</a:t>
            </a:r>
          </a:p>
          <a:p>
            <a:pPr lvl="1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Drop the rows with missing values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Drop the columns with missing values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Only drop the rows having all columns are </a:t>
            </a:r>
            <a:r>
              <a:rPr lang="en-IN" sz="2000" b="1" dirty="0" err="1" smtClean="0">
                <a:solidFill>
                  <a:srgbClr val="FF0000"/>
                </a:solidFill>
              </a:rPr>
              <a:t>NaN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Only drop the rows having </a:t>
            </a:r>
            <a:r>
              <a:rPr lang="en-IN" sz="2000" b="1" dirty="0" err="1" smtClean="0">
                <a:solidFill>
                  <a:srgbClr val="FF0000"/>
                </a:solidFill>
              </a:rPr>
              <a:t>atleast</a:t>
            </a:r>
            <a:r>
              <a:rPr lang="en-IN" sz="2000" b="1" dirty="0" smtClean="0">
                <a:solidFill>
                  <a:srgbClr val="FF0000"/>
                </a:solidFill>
              </a:rPr>
              <a:t> 2 NAN 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Only drop the rows where </a:t>
            </a:r>
            <a:r>
              <a:rPr lang="en-IN" sz="2000" b="1" dirty="0" err="1" smtClean="0">
                <a:solidFill>
                  <a:srgbClr val="FF0000"/>
                </a:solidFill>
              </a:rPr>
              <a:t>NaN</a:t>
            </a:r>
            <a:r>
              <a:rPr lang="en-IN" sz="2000" b="1" dirty="0" smtClean="0">
                <a:solidFill>
                  <a:srgbClr val="FF0000"/>
                </a:solidFill>
              </a:rPr>
              <a:t> appears in column C</a:t>
            </a:r>
          </a:p>
          <a:p>
            <a:pPr lvl="1"/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7818" y="178592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err="1" smtClean="0">
                <a:latin typeface="Calibri" panose="020F0502020204030204" pitchFamily="34" charset="0"/>
              </a:rPr>
              <a:t>csv_data</a:t>
            </a:r>
            <a:r>
              <a:rPr lang="en-US" altLang="en-US" dirty="0" smtClean="0">
                <a:latin typeface="Calibri" panose="020F0502020204030204" pitchFamily="34" charset="0"/>
              </a:rPr>
              <a:t> = '''A,B,C,D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10,20,30,40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1.0,2.0,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5.0,6.0,,8.0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0.0,11.0,12.0,'''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8306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>
                <a:solidFill>
                  <a:srgbClr val="C00000"/>
                </a:solidFill>
              </a:rPr>
              <a:t>Exercise#3- Handle missing values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read </a:t>
            </a:r>
            <a:r>
              <a:rPr lang="en-IN" sz="2000" b="1" dirty="0" err="1" smtClean="0">
                <a:solidFill>
                  <a:srgbClr val="FF0000"/>
                </a:solidFill>
              </a:rPr>
              <a:t>csv_data</a:t>
            </a:r>
            <a:r>
              <a:rPr lang="en-IN" sz="2000" b="1" dirty="0" smtClean="0">
                <a:solidFill>
                  <a:srgbClr val="FF0000"/>
                </a:solidFill>
              </a:rPr>
              <a:t> using </a:t>
            </a:r>
            <a:r>
              <a:rPr lang="en-IN" sz="2000" b="1" dirty="0" err="1" smtClean="0">
                <a:solidFill>
                  <a:srgbClr val="FF0000"/>
                </a:solidFill>
              </a:rPr>
              <a:t>stringIO</a:t>
            </a:r>
            <a:r>
              <a:rPr lang="en-IN" sz="2000" b="1" dirty="0" smtClean="0">
                <a:solidFill>
                  <a:srgbClr val="FF0000"/>
                </a:solidFill>
              </a:rPr>
              <a:t> function</a:t>
            </a:r>
          </a:p>
          <a:p>
            <a:pPr lvl="1">
              <a:buNone/>
            </a:pPr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Replace missing values using mean imputer </a:t>
            </a:r>
          </a:p>
          <a:p>
            <a:pPr lvl="1"/>
            <a:r>
              <a:rPr lang="en-IN" sz="2000" b="1" dirty="0" smtClean="0">
                <a:solidFill>
                  <a:srgbClr val="FF0000"/>
                </a:solidFill>
              </a:rPr>
              <a:t>Replace missing values using median imputer </a:t>
            </a:r>
          </a:p>
          <a:p>
            <a:pPr lvl="1"/>
            <a:endParaRPr lang="en-IN" sz="2000" b="1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57818" y="178592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err="1" smtClean="0">
                <a:latin typeface="Calibri" panose="020F0502020204030204" pitchFamily="34" charset="0"/>
              </a:rPr>
              <a:t>csv_data</a:t>
            </a:r>
            <a:r>
              <a:rPr lang="en-US" altLang="en-US" dirty="0" smtClean="0">
                <a:latin typeface="Calibri" panose="020F0502020204030204" pitchFamily="34" charset="0"/>
              </a:rPr>
              <a:t> = '''A,B,C,D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10,20,30,40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1.0,2.0,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5.0,6.0,,8.0</a:t>
            </a:r>
          </a:p>
          <a:p>
            <a:r>
              <a:rPr lang="en-US" altLang="en-US" dirty="0" smtClean="0">
                <a:latin typeface="Calibri" panose="020F0502020204030204" pitchFamily="34" charset="0"/>
              </a:rPr>
              <a:t>            0.0,11.0,12.0,'''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28517</TotalTime>
  <Words>243</Words>
  <Application>Microsoft Office PowerPoint</Application>
  <PresentationFormat>On-screen Show (4:3)</PresentationFormat>
  <Paragraphs>56</Paragraphs>
  <Slides>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INT247 Machine Learning Foundations</vt:lpstr>
      <vt:lpstr>Exercise#1- Load data with missing values</vt:lpstr>
      <vt:lpstr>Exercise#2- Handle missing values</vt:lpstr>
      <vt:lpstr>Exercise#3- Handle missing values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241</cp:revision>
  <dcterms:created xsi:type="dcterms:W3CDTF">2013-10-21T21:58:54Z</dcterms:created>
  <dcterms:modified xsi:type="dcterms:W3CDTF">2018-12-26T08:48:00Z</dcterms:modified>
</cp:coreProperties>
</file>