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19" r:id="rId3"/>
    <p:sldId id="323" r:id="rId4"/>
    <p:sldId id="324" r:id="rId5"/>
    <p:sldId id="325" r:id="rId6"/>
    <p:sldId id="32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CA59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812" autoAdjust="0"/>
    <p:restoredTop sz="94660"/>
  </p:normalViewPr>
  <p:slideViewPr>
    <p:cSldViewPr>
      <p:cViewPr>
        <p:scale>
          <a:sx n="63" d="100"/>
          <a:sy n="63" d="100"/>
        </p:scale>
        <p:origin x="-119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EB14F-6827-48AA-97DC-580510C43583}" type="datetimeFigureOut">
              <a:rPr lang="en-IN" smtClean="0"/>
              <a:pPr/>
              <a:t>22-12-2018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464F3-E555-4192-92DF-661536CE0E9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23123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64F3-E555-4192-92DF-661536CE0E99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40018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464F3-E555-4192-92DF-661536CE0E99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40018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5122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© LPU :: INT247 Machine Learning Foundations::Sanjay Kumar Singh &amp; Usha Mittal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14970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4269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7850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5122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© LPU :: INT247 Machine Learning Foundations::Sanjay Kumar Singh &amp; Usha Mittal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9190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2981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57697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535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3023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45704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558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EB5B91-018E-4E07-A4CE-3CEC5B2BF7B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1616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51229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© LPU :: INT247 Machine Learning Foundations::Sanjay Kumar Singh &amp; Usha Mittal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39034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2204864"/>
            <a:ext cx="8856984" cy="1470025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INT247</a:t>
            </a:r>
            <a:br>
              <a:rPr lang="en-US" sz="54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</a:br>
            <a:r>
              <a:rPr lang="en-US" sz="4000" dirty="0">
                <a:solidFill>
                  <a:schemeClr val="tx2">
                    <a:lumMod val="50000"/>
                  </a:schemeClr>
                </a:solidFill>
                <a:latin typeface="Broadway" pitchFamily="82" charset="0"/>
              </a:rPr>
              <a:t>Machine Learning Foundations</a:t>
            </a:r>
            <a:endParaRPr lang="en-IN" sz="5400" dirty="0">
              <a:solidFill>
                <a:schemeClr val="tx2">
                  <a:lumMod val="50000"/>
                </a:schemeClr>
              </a:solidFill>
              <a:latin typeface="Broadway" pitchFamily="82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0348292"/>
              </p:ext>
            </p:extLst>
          </p:nvPr>
        </p:nvGraphicFramePr>
        <p:xfrm>
          <a:off x="7391400" y="85725"/>
          <a:ext cx="1676400" cy="678979"/>
        </p:xfrm>
        <a:graphic>
          <a:graphicData uri="http://schemas.openxmlformats.org/presentationml/2006/ole">
            <p:oleObj spid="_x0000_s1171" r:id="rId3" imgW="13937020" imgH="5409524" progId="">
              <p:embed/>
            </p:oleObj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043608" y="3789040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22852" y="3918247"/>
            <a:ext cx="2804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Arial Rounded MT Bold" pitchFamily="34" charset="0"/>
              </a:rPr>
              <a:t>Class Exercise #5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Arial Rounded MT Bold" pitchFamily="34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043608" y="4379912"/>
            <a:ext cx="7056784" cy="1752600"/>
          </a:xfrm>
        </p:spPr>
        <p:txBody>
          <a:bodyPr/>
          <a:lstStyle/>
          <a:p>
            <a:r>
              <a:rPr lang="en-IN" dirty="0" err="1" smtClean="0"/>
              <a:t>Perceptron</a:t>
            </a:r>
            <a:r>
              <a:rPr lang="en-IN" dirty="0" smtClean="0"/>
              <a:t> &amp; Logistic Regression using </a:t>
            </a:r>
            <a:r>
              <a:rPr lang="en-IN" dirty="0" err="1" smtClean="0"/>
              <a:t>scikit</a:t>
            </a:r>
            <a:r>
              <a:rPr lang="en-IN" dirty="0" smtClean="0"/>
              <a:t> learn</a:t>
            </a:r>
            <a:endParaRPr lang="en-IN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07504" y="6429396"/>
            <a:ext cx="5683696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© LPU :: INT247 Machine Learning Foundations::Sanjay Kumar Singh &amp; </a:t>
            </a:r>
            <a:r>
              <a:rPr lang="en-US" dirty="0" err="1" smtClean="0"/>
              <a:t>Usha</a:t>
            </a:r>
            <a:r>
              <a:rPr lang="en-US" dirty="0" smtClean="0"/>
              <a:t> </a:t>
            </a:r>
            <a:r>
              <a:rPr lang="en-US" dirty="0" err="1" smtClean="0"/>
              <a:t>Mittal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13612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36" name="Picture 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843067"/>
            <a:ext cx="56726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611560" y="1268760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97473527"/>
              </p:ext>
            </p:extLst>
          </p:nvPr>
        </p:nvGraphicFramePr>
        <p:xfrm>
          <a:off x="7391400" y="85725"/>
          <a:ext cx="1676400" cy="679450"/>
        </p:xfrm>
        <a:graphic>
          <a:graphicData uri="http://schemas.openxmlformats.org/presentationml/2006/ole">
            <p:oleObj spid="_x0000_s96261" r:id="rId5" imgW="13937020" imgH="5409524" progId="">
              <p:embed/>
            </p:oleObj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smtClean="0">
                <a:solidFill>
                  <a:srgbClr val="C00000"/>
                </a:solidFill>
              </a:rPr>
              <a:t>Exercise#1- Training a </a:t>
            </a:r>
            <a:r>
              <a:rPr lang="en-IN" dirty="0" err="1" smtClean="0">
                <a:solidFill>
                  <a:srgbClr val="C00000"/>
                </a:solidFill>
              </a:rPr>
              <a:t>perceptron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43377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Input : 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Data</a:t>
            </a:r>
            <a:r>
              <a:rPr lang="en-IN" b="1" dirty="0" smtClean="0">
                <a:solidFill>
                  <a:srgbClr val="FF0000"/>
                </a:solidFill>
              </a:rPr>
              <a:t>: Load iris data sets from CSV</a:t>
            </a:r>
            <a:endParaRPr lang="en-IN" b="1" dirty="0" smtClean="0">
              <a:solidFill>
                <a:srgbClr val="FF0000"/>
              </a:solidFill>
            </a:endParaRP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X</a:t>
            </a:r>
            <a:r>
              <a:rPr lang="en-IN" b="1" dirty="0" smtClean="0">
                <a:solidFill>
                  <a:srgbClr val="FF0000"/>
                </a:solidFill>
              </a:rPr>
              <a:t>: consider two features data for inputs.</a:t>
            </a:r>
            <a:endParaRPr lang="en-IN" b="1" dirty="0" smtClean="0">
              <a:solidFill>
                <a:srgbClr val="FF0000"/>
              </a:solidFill>
            </a:endParaRP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Y</a:t>
            </a:r>
            <a:r>
              <a:rPr lang="en-IN" b="1" dirty="0" smtClean="0">
                <a:solidFill>
                  <a:srgbClr val="FF0000"/>
                </a:solidFill>
              </a:rPr>
              <a:t>: consider corresponding targets </a:t>
            </a:r>
            <a:endParaRPr lang="en-IN" b="1" dirty="0" smtClean="0">
              <a:solidFill>
                <a:srgbClr val="FF0000"/>
              </a:solidFill>
            </a:endParaRPr>
          </a:p>
          <a:p>
            <a:r>
              <a:rPr lang="en-IN" b="1" dirty="0" smtClean="0">
                <a:solidFill>
                  <a:srgbClr val="FF0000"/>
                </a:solidFill>
              </a:rPr>
              <a:t>Output: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Divide the data in train 70% and test 30% randomly.</a:t>
            </a:r>
            <a:endParaRPr lang="en-IN" b="1" dirty="0" smtClean="0">
              <a:solidFill>
                <a:srgbClr val="FF0000"/>
              </a:solidFill>
            </a:endParaRP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Scale the features using standardization.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Train </a:t>
            </a:r>
            <a:r>
              <a:rPr lang="en-IN" b="1" dirty="0" err="1" smtClean="0">
                <a:solidFill>
                  <a:srgbClr val="FF0000"/>
                </a:solidFill>
              </a:rPr>
              <a:t>perceptron</a:t>
            </a:r>
            <a:r>
              <a:rPr lang="en-IN" b="1" dirty="0" smtClean="0">
                <a:solidFill>
                  <a:srgbClr val="FF0000"/>
                </a:solidFill>
              </a:rPr>
              <a:t> model and predict</a:t>
            </a:r>
          </a:p>
          <a:p>
            <a:pPr lvl="2"/>
            <a:r>
              <a:rPr lang="en-IN" b="1" dirty="0" smtClean="0">
                <a:solidFill>
                  <a:srgbClr val="FF0000"/>
                </a:solidFill>
              </a:rPr>
              <a:t>Accuracy</a:t>
            </a:r>
          </a:p>
          <a:p>
            <a:pPr lvl="2"/>
            <a:r>
              <a:rPr lang="en-IN" b="1" dirty="0" smtClean="0">
                <a:solidFill>
                  <a:srgbClr val="FF0000"/>
                </a:solidFill>
              </a:rPr>
              <a:t>Number of misclassified samples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="" xmlns:a16="http://schemas.microsoft.com/office/drawing/2014/main" id="{D966FD54-DAF7-41EA-ADC3-5D9B3F927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© LPU :: INT247 Machine Learning Foundations::Sanjay Kumar Singh &amp; Usha Mittal</a:t>
            </a:r>
            <a:endParaRPr lang="en-IN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4572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87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Home assignment#1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Comment on accuracy on different train&amp; Test Size randomly.</a:t>
            </a:r>
          </a:p>
          <a:p>
            <a:r>
              <a:rPr lang="en-IN" dirty="0" smtClean="0"/>
              <a:t>Comment on accuracy on different features.</a:t>
            </a:r>
            <a:endParaRPr lang="en-IN" dirty="0" smtClean="0"/>
          </a:p>
          <a:p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36" name="Picture 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843067"/>
            <a:ext cx="56726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>
            <a:off x="611560" y="1268760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997473527"/>
              </p:ext>
            </p:extLst>
          </p:nvPr>
        </p:nvGraphicFramePr>
        <p:xfrm>
          <a:off x="7391400" y="85725"/>
          <a:ext cx="1676400" cy="679450"/>
        </p:xfrm>
        <a:graphic>
          <a:graphicData uri="http://schemas.openxmlformats.org/presentationml/2006/ole">
            <p:oleObj spid="_x0000_s98306" r:id="rId5" imgW="13937020" imgH="5409524" progId="">
              <p:embed/>
            </p:oleObj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>
                <a:solidFill>
                  <a:srgbClr val="C00000"/>
                </a:solidFill>
              </a:rPr>
              <a:t>Exercise#2- Training a Logistic Regression</a:t>
            </a:r>
            <a:endParaRPr lang="en-IN" sz="3600" dirty="0">
              <a:solidFill>
                <a:srgbClr val="C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43377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Input : 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Data</a:t>
            </a:r>
            <a:r>
              <a:rPr lang="en-IN" b="1" dirty="0" smtClean="0">
                <a:solidFill>
                  <a:srgbClr val="FF0000"/>
                </a:solidFill>
              </a:rPr>
              <a:t>: Load iris data sets from CSV</a:t>
            </a:r>
            <a:endParaRPr lang="en-IN" b="1" dirty="0" smtClean="0">
              <a:solidFill>
                <a:srgbClr val="FF0000"/>
              </a:solidFill>
            </a:endParaRP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X</a:t>
            </a:r>
            <a:r>
              <a:rPr lang="en-IN" b="1" dirty="0" smtClean="0">
                <a:solidFill>
                  <a:srgbClr val="FF0000"/>
                </a:solidFill>
              </a:rPr>
              <a:t>: consider two class and two features data for inputs.</a:t>
            </a:r>
            <a:endParaRPr lang="en-IN" b="1" dirty="0" smtClean="0">
              <a:solidFill>
                <a:srgbClr val="FF0000"/>
              </a:solidFill>
            </a:endParaRP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Y</a:t>
            </a:r>
            <a:r>
              <a:rPr lang="en-IN" b="1" dirty="0" smtClean="0">
                <a:solidFill>
                  <a:srgbClr val="FF0000"/>
                </a:solidFill>
              </a:rPr>
              <a:t>: consider corresponding targets </a:t>
            </a:r>
            <a:endParaRPr lang="en-IN" b="1" dirty="0" smtClean="0">
              <a:solidFill>
                <a:srgbClr val="FF0000"/>
              </a:solidFill>
            </a:endParaRPr>
          </a:p>
          <a:p>
            <a:r>
              <a:rPr lang="en-IN" b="1" dirty="0" smtClean="0">
                <a:solidFill>
                  <a:srgbClr val="FF0000"/>
                </a:solidFill>
              </a:rPr>
              <a:t>Output: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Divide the data in train 70% and test 30% randomly.</a:t>
            </a:r>
            <a:endParaRPr lang="en-IN" b="1" dirty="0" smtClean="0">
              <a:solidFill>
                <a:srgbClr val="FF0000"/>
              </a:solidFill>
            </a:endParaRP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Scale the features using standardization.</a:t>
            </a: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Train logistic regression and predict</a:t>
            </a:r>
          </a:p>
          <a:p>
            <a:pPr lvl="2"/>
            <a:r>
              <a:rPr lang="en-IN" b="1" dirty="0" smtClean="0">
                <a:solidFill>
                  <a:srgbClr val="FF0000"/>
                </a:solidFill>
              </a:rPr>
              <a:t>Accuracy</a:t>
            </a:r>
          </a:p>
          <a:p>
            <a:pPr lvl="2"/>
            <a:r>
              <a:rPr lang="en-IN" b="1" dirty="0" smtClean="0">
                <a:solidFill>
                  <a:srgbClr val="FF0000"/>
                </a:solidFill>
              </a:rPr>
              <a:t>Number of misclassified samples</a:t>
            </a:r>
          </a:p>
          <a:p>
            <a:pPr lvl="2"/>
            <a:r>
              <a:rPr lang="en-IN" b="1" dirty="0" smtClean="0">
                <a:solidFill>
                  <a:srgbClr val="FF0000"/>
                </a:solidFill>
              </a:rPr>
              <a:t>Predict class probability for different classes.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="" xmlns:a16="http://schemas.microsoft.com/office/drawing/2014/main" id="{D966FD54-DAF7-41EA-ADC3-5D9B3F927A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smtClean="0"/>
              <a:t>© LPU :: INT247 Machine Learning Foundations::Sanjay Kumar Singh &amp; Usha Mittal</a:t>
            </a:r>
            <a:endParaRPr lang="en-IN" dirty="0"/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457200" y="1600200"/>
            <a:ext cx="4343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878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Home assignment#1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Comment on accuracy on different train&amp; Test Size randomly.</a:t>
            </a:r>
          </a:p>
          <a:p>
            <a:r>
              <a:rPr lang="en-IN" dirty="0" smtClean="0"/>
              <a:t>Comment on accuracy on different features.</a:t>
            </a:r>
          </a:p>
          <a:p>
            <a:r>
              <a:rPr lang="en-IN" dirty="0" smtClean="0"/>
              <a:t>Comment on accuracy on different </a:t>
            </a:r>
            <a:r>
              <a:rPr lang="en-IN" dirty="0" smtClean="0"/>
              <a:t>value of C.</a:t>
            </a: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smtClean="0"/>
              <a:t>© LPU :: INT247 Machine Learning Foundations::Sanjay Kumar Singh &amp; Usha Mittal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 rot="20528542">
            <a:off x="2400347" y="2967335"/>
            <a:ext cx="39841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 !!!</a:t>
            </a:r>
            <a:endParaRPr lang="en-US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28498</TotalTime>
  <Words>281</Words>
  <Application>Microsoft Office PowerPoint</Application>
  <PresentationFormat>On-screen Show (4:3)</PresentationFormat>
  <Paragraphs>46</Paragraphs>
  <Slides>6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INT247 Machine Learning Foundations</vt:lpstr>
      <vt:lpstr>Exercise#1- Training a perceptron</vt:lpstr>
      <vt:lpstr>Home assignment#1</vt:lpstr>
      <vt:lpstr>Exercise#2- Training a Logistic Regression</vt:lpstr>
      <vt:lpstr>Home assignment#1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237</cp:revision>
  <dcterms:created xsi:type="dcterms:W3CDTF">2013-10-21T21:58:54Z</dcterms:created>
  <dcterms:modified xsi:type="dcterms:W3CDTF">2018-12-22T05:11:58Z</dcterms:modified>
</cp:coreProperties>
</file>