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23" r:id="rId3"/>
    <p:sldId id="324" r:id="rId4"/>
    <p:sldId id="325" r:id="rId5"/>
    <p:sldId id="32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CA59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812" autoAdjust="0"/>
    <p:restoredTop sz="94660"/>
  </p:normalViewPr>
  <p:slideViewPr>
    <p:cSldViewPr>
      <p:cViewPr>
        <p:scale>
          <a:sx n="63" d="100"/>
          <a:sy n="63" d="100"/>
        </p:scale>
        <p:origin x="-119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EB14F-6827-48AA-97DC-580510C43583}" type="datetimeFigureOut">
              <a:rPr lang="en-IN" smtClean="0"/>
              <a:pPr/>
              <a:t>26-12-2018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464F3-E555-4192-92DF-661536CE0E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23123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64F3-E555-4192-92DF-661536CE0E99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40018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5122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4970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4269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85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5122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9190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981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5769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35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3023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5704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558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1616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5122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9034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204864"/>
            <a:ext cx="8856984" cy="1470025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INT247</a:t>
            </a: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40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Machine Learning Foundations</a:t>
            </a:r>
            <a:endParaRPr lang="en-IN" sz="5400" dirty="0">
              <a:solidFill>
                <a:schemeClr val="tx2">
                  <a:lumMod val="50000"/>
                </a:schemeClr>
              </a:solidFill>
              <a:latin typeface="Broadway" pitchFamily="82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0348292"/>
              </p:ext>
            </p:extLst>
          </p:nvPr>
        </p:nvGraphicFramePr>
        <p:xfrm>
          <a:off x="7391400" y="85725"/>
          <a:ext cx="1676400" cy="678979"/>
        </p:xfrm>
        <a:graphic>
          <a:graphicData uri="http://schemas.openxmlformats.org/presentationml/2006/ole">
            <p:oleObj spid="_x0000_s1171" r:id="rId3" imgW="13937020" imgH="5409524" progId="">
              <p:embed/>
            </p:oleObj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043608" y="378904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22852" y="3918247"/>
            <a:ext cx="2804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Class Exercise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#8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043608" y="4379912"/>
            <a:ext cx="7056784" cy="1752600"/>
          </a:xfrm>
        </p:spPr>
        <p:txBody>
          <a:bodyPr/>
          <a:lstStyle/>
          <a:p>
            <a:r>
              <a:rPr lang="en-IN" dirty="0" smtClean="0"/>
              <a:t>KNN and Naive </a:t>
            </a:r>
            <a:r>
              <a:rPr lang="en-IN" dirty="0" err="1" smtClean="0"/>
              <a:t>Bayes</a:t>
            </a:r>
            <a:r>
              <a:rPr lang="en-IN" dirty="0" smtClean="0"/>
              <a:t> classifier</a:t>
            </a:r>
            <a:endParaRPr lang="en-IN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07504" y="6429396"/>
            <a:ext cx="5683696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© LPU :: INT247 Machine Learning Foundations::Sanjay Kumar Singh &amp; </a:t>
            </a:r>
            <a:r>
              <a:rPr lang="en-US" dirty="0" err="1" smtClean="0"/>
              <a:t>Usha</a:t>
            </a:r>
            <a:r>
              <a:rPr lang="en-US" dirty="0" smtClean="0"/>
              <a:t> </a:t>
            </a:r>
            <a:r>
              <a:rPr lang="en-US" dirty="0" err="1" smtClean="0"/>
              <a:t>Mittal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3612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36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5843067"/>
            <a:ext cx="56726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611560" y="126876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97473527"/>
              </p:ext>
            </p:extLst>
          </p:nvPr>
        </p:nvGraphicFramePr>
        <p:xfrm>
          <a:off x="7391400" y="85725"/>
          <a:ext cx="1676400" cy="679450"/>
        </p:xfrm>
        <a:graphic>
          <a:graphicData uri="http://schemas.openxmlformats.org/presentationml/2006/ole">
            <p:oleObj spid="_x0000_s97282" r:id="rId5" imgW="13937020" imgH="5409524" progId="">
              <p:embed/>
            </p:oleObj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>
                <a:solidFill>
                  <a:srgbClr val="C00000"/>
                </a:solidFill>
              </a:rPr>
              <a:t>Exercise#1- Training a KNN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43377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Input : 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Data: Load iris data sets from CSV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X: consider two features data for inputs.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Y: consider corresponding targets 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Output: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Divide the data in train 70% and test 30% randomly.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Scale the features using standardization.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Train KNN and predict</a:t>
            </a:r>
          </a:p>
          <a:p>
            <a:pPr lvl="2"/>
            <a:r>
              <a:rPr lang="en-IN" b="1" dirty="0" smtClean="0">
                <a:solidFill>
                  <a:srgbClr val="FF0000"/>
                </a:solidFill>
              </a:rPr>
              <a:t>Accuracy</a:t>
            </a:r>
          </a:p>
          <a:p>
            <a:pPr lvl="2"/>
            <a:r>
              <a:rPr lang="en-IN" b="1" dirty="0" smtClean="0">
                <a:solidFill>
                  <a:srgbClr val="FF0000"/>
                </a:solidFill>
              </a:rPr>
              <a:t>Number of misclassified samples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D966FD54-DAF7-41EA-ADC3-5D9B3F927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4572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87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Home assignment#1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Comment on accuracy on different train&amp; Test Size randomly.</a:t>
            </a:r>
          </a:p>
          <a:p>
            <a:r>
              <a:rPr lang="en-IN" dirty="0" smtClean="0"/>
              <a:t>Comment on accuracy on different values of K.</a:t>
            </a:r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solidFill>
                  <a:srgbClr val="C00000"/>
                </a:solidFill>
              </a:rPr>
              <a:t>Exercise#2- Gauss Naive </a:t>
            </a:r>
            <a:r>
              <a:rPr lang="en-IN" dirty="0" err="1" smtClean="0">
                <a:solidFill>
                  <a:srgbClr val="C00000"/>
                </a:solidFill>
              </a:rPr>
              <a:t>Bayes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b="1" dirty="0" smtClean="0">
              <a:solidFill>
                <a:srgbClr val="FF0000"/>
              </a:solidFill>
            </a:endParaRPr>
          </a:p>
          <a:p>
            <a:endParaRPr lang="en-IN" b="1" dirty="0" smtClean="0">
              <a:solidFill>
                <a:srgbClr val="FF0000"/>
              </a:solidFill>
            </a:endParaRPr>
          </a:p>
          <a:p>
            <a:endParaRPr lang="en-IN" b="1" dirty="0" smtClean="0">
              <a:solidFill>
                <a:srgbClr val="FF0000"/>
              </a:solidFill>
            </a:endParaRPr>
          </a:p>
          <a:p>
            <a:endParaRPr lang="en-IN" b="1" dirty="0" smtClean="0">
              <a:solidFill>
                <a:srgbClr val="FF0000"/>
              </a:solidFill>
            </a:endParaRPr>
          </a:p>
          <a:p>
            <a:endParaRPr lang="en-IN" b="1" dirty="0" smtClean="0">
              <a:solidFill>
                <a:srgbClr val="FF0000"/>
              </a:solidFill>
            </a:endParaRPr>
          </a:p>
          <a:p>
            <a:endParaRPr lang="en-IN" b="1" dirty="0" smtClean="0">
              <a:solidFill>
                <a:srgbClr val="FF0000"/>
              </a:solidFill>
            </a:endParaRPr>
          </a:p>
          <a:p>
            <a:endParaRPr lang="en-IN" b="1" dirty="0" smtClean="0">
              <a:solidFill>
                <a:srgbClr val="FF0000"/>
              </a:solidFill>
            </a:endParaRPr>
          </a:p>
          <a:p>
            <a:endParaRPr lang="en-IN" b="1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© LPU :: INT247 Machine Learning Foundations :: Sanjay Kumar Singh &amp; Usha Mittal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1397000"/>
          <a:ext cx="7191404" cy="3337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97851"/>
                <a:gridCol w="1250149"/>
                <a:gridCol w="857256"/>
                <a:gridCol w="328614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Objective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[0,</a:t>
                      </a:r>
                      <a:r>
                        <a:rPr lang="en-IN" baseline="0" dirty="0" smtClean="0"/>
                        <a:t> 0, 0]</a:t>
                      </a:r>
                      <a:endParaRPr lang="en-US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r>
                        <a:rPr lang="en-IN" b="1" dirty="0" smtClean="0"/>
                        <a:t>Gauss Naive Classifier,</a:t>
                      </a:r>
                    </a:p>
                    <a:p>
                      <a:r>
                        <a:rPr lang="en-IN" b="1" dirty="0" smtClean="0"/>
                        <a:t>Priors= None</a:t>
                      </a:r>
                    </a:p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en-IN" dirty="0" smtClean="0"/>
                        <a:t>Fit the model and calculate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IN" dirty="0" smtClean="0"/>
                        <a:t>Classification accuracy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IN" dirty="0" smtClean="0"/>
                        <a:t>Number of misclassified samples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IN" dirty="0" smtClean="0"/>
                        <a:t>Predict output for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IN" smtClean="0"/>
                        <a:t>            [1,1,0]</a:t>
                      </a:r>
                      <a:endParaRPr lang="en-IN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en-IN" dirty="0" smtClean="0"/>
                        <a:t>            [2,0,0]</a:t>
                      </a:r>
                    </a:p>
                    <a:p>
                      <a:pPr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[0, 0,</a:t>
                      </a:r>
                      <a:r>
                        <a:rPr lang="en-IN" baseline="0" dirty="0" smtClean="0"/>
                        <a:t> 1]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[0,1,0]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[0,1,1]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[1,0,0]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[1,0,1]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[1,1,0]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[1,1,1]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1553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 rot="20528542">
            <a:off x="2400347" y="2967335"/>
            <a:ext cx="39841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 !!!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28483</TotalTime>
  <Words>242</Words>
  <Application>Microsoft Office PowerPoint</Application>
  <PresentationFormat>On-screen Show (4:3)</PresentationFormat>
  <Paragraphs>63</Paragraphs>
  <Slides>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INT247 Machine Learning Foundations</vt:lpstr>
      <vt:lpstr>Exercise#1- Training a KNN</vt:lpstr>
      <vt:lpstr>Home assignment#1</vt:lpstr>
      <vt:lpstr>Exercise#2- Gauss Naive Bayes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238</cp:revision>
  <dcterms:created xsi:type="dcterms:W3CDTF">2013-10-21T21:58:54Z</dcterms:created>
  <dcterms:modified xsi:type="dcterms:W3CDTF">2018-12-26T05:29:55Z</dcterms:modified>
</cp:coreProperties>
</file>