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2" r:id="rId35"/>
    <p:sldId id="293" r:id="rId36"/>
    <p:sldId id="259" r:id="rId37"/>
    <p:sldId id="294" r:id="rId38"/>
    <p:sldId id="295" r:id="rId39"/>
    <p:sldId id="296" r:id="rId40"/>
    <p:sldId id="297" r:id="rId41"/>
    <p:sldId id="298" r:id="rId42"/>
    <p:sldId id="299" r:id="rId43"/>
    <p:sldId id="300" r:id="rId44"/>
    <p:sldId id="301" r:id="rId45"/>
    <p:sldId id="302"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27"/>
    </mc:Choice>
    <mc:Fallback>
      <c:style val="27"/>
    </mc:Fallback>
  </mc:AlternateContent>
  <c:chart>
    <c:autoTitleDeleted val="1"/>
    <c:plotArea>
      <c:layout/>
      <c:scatterChart>
        <c:scatterStyle val="lineMarker"/>
        <c:varyColors val="0"/>
        <c:ser>
          <c:idx val="0"/>
          <c:order val="0"/>
          <c:tx>
            <c:strRef>
              <c:f>Sheet1!$B$1</c:f>
              <c:strCache>
                <c:ptCount val="1"/>
                <c:pt idx="0">
                  <c:v>A2</c:v>
                </c:pt>
              </c:strCache>
            </c:strRef>
          </c:tx>
          <c:spPr>
            <a:ln w="66675">
              <a:noFill/>
            </a:ln>
          </c:spPr>
          <c:xVal>
            <c:numRef>
              <c:f>Sheet1!$A$2:$A$17</c:f>
              <c:numCache>
                <c:formatCode>General</c:formatCode>
                <c:ptCount val="16"/>
                <c:pt idx="0">
                  <c:v>6.8</c:v>
                </c:pt>
                <c:pt idx="1">
                  <c:v>0.8</c:v>
                </c:pt>
                <c:pt idx="2">
                  <c:v>1.2</c:v>
                </c:pt>
                <c:pt idx="3">
                  <c:v>2.8</c:v>
                </c:pt>
                <c:pt idx="4">
                  <c:v>3.8</c:v>
                </c:pt>
                <c:pt idx="5">
                  <c:v>4.4000000000000004</c:v>
                </c:pt>
                <c:pt idx="6">
                  <c:v>4.8</c:v>
                </c:pt>
                <c:pt idx="7">
                  <c:v>6</c:v>
                </c:pt>
                <c:pt idx="8">
                  <c:v>6.2</c:v>
                </c:pt>
                <c:pt idx="9">
                  <c:v>7.6</c:v>
                </c:pt>
                <c:pt idx="10">
                  <c:v>7.8</c:v>
                </c:pt>
                <c:pt idx="11">
                  <c:v>6.6</c:v>
                </c:pt>
                <c:pt idx="12">
                  <c:v>8.1999999999999993</c:v>
                </c:pt>
                <c:pt idx="13">
                  <c:v>8.4</c:v>
                </c:pt>
                <c:pt idx="14">
                  <c:v>9</c:v>
                </c:pt>
                <c:pt idx="15">
                  <c:v>9.6</c:v>
                </c:pt>
              </c:numCache>
            </c:numRef>
          </c:xVal>
          <c:yVal>
            <c:numRef>
              <c:f>Sheet1!$B$2:$B$17</c:f>
              <c:numCache>
                <c:formatCode>General</c:formatCode>
                <c:ptCount val="16"/>
                <c:pt idx="0">
                  <c:v>12.6</c:v>
                </c:pt>
                <c:pt idx="1">
                  <c:v>9.8000000000000007</c:v>
                </c:pt>
                <c:pt idx="2">
                  <c:v>11.6</c:v>
                </c:pt>
                <c:pt idx="3">
                  <c:v>9.6</c:v>
                </c:pt>
                <c:pt idx="4">
                  <c:v>9.9</c:v>
                </c:pt>
                <c:pt idx="5">
                  <c:v>6.5</c:v>
                </c:pt>
                <c:pt idx="6">
                  <c:v>1.1000000000000001</c:v>
                </c:pt>
                <c:pt idx="7">
                  <c:v>19.899999999999999</c:v>
                </c:pt>
                <c:pt idx="8">
                  <c:v>18.5</c:v>
                </c:pt>
                <c:pt idx="9">
                  <c:v>17.399999999999999</c:v>
                </c:pt>
                <c:pt idx="10">
                  <c:v>12.2</c:v>
                </c:pt>
                <c:pt idx="11">
                  <c:v>7.7</c:v>
                </c:pt>
                <c:pt idx="12">
                  <c:v>4.5</c:v>
                </c:pt>
                <c:pt idx="13">
                  <c:v>6.9</c:v>
                </c:pt>
                <c:pt idx="14">
                  <c:v>3.4</c:v>
                </c:pt>
                <c:pt idx="15">
                  <c:v>11.1</c:v>
                </c:pt>
              </c:numCache>
            </c:numRef>
          </c:yVal>
          <c:smooth val="0"/>
        </c:ser>
        <c:dLbls>
          <c:showLegendKey val="0"/>
          <c:showVal val="0"/>
          <c:showCatName val="0"/>
          <c:showSerName val="0"/>
          <c:showPercent val="0"/>
          <c:showBubbleSize val="0"/>
        </c:dLbls>
        <c:axId val="163799424"/>
        <c:axId val="163801344"/>
      </c:scatterChart>
      <c:valAx>
        <c:axId val="163799424"/>
        <c:scaling>
          <c:orientation val="minMax"/>
        </c:scaling>
        <c:delete val="0"/>
        <c:axPos val="b"/>
        <c:title>
          <c:tx>
            <c:rich>
              <a:bodyPr/>
              <a:lstStyle/>
              <a:p>
                <a:pPr>
                  <a:defRPr/>
                </a:pPr>
                <a:r>
                  <a:rPr lang="en-IN" sz="1600" dirty="0"/>
                  <a:t>A1</a:t>
                </a:r>
              </a:p>
            </c:rich>
          </c:tx>
          <c:layout/>
          <c:overlay val="0"/>
        </c:title>
        <c:numFmt formatCode="General" sourceLinked="1"/>
        <c:majorTickMark val="none"/>
        <c:minorTickMark val="none"/>
        <c:tickLblPos val="nextTo"/>
        <c:txPr>
          <a:bodyPr/>
          <a:lstStyle/>
          <a:p>
            <a:pPr>
              <a:defRPr>
                <a:latin typeface="Cambria Math" pitchFamily="18" charset="0"/>
                <a:ea typeface="Cambria Math" pitchFamily="18" charset="0"/>
              </a:defRPr>
            </a:pPr>
            <a:endParaRPr lang="en-US"/>
          </a:p>
        </c:txPr>
        <c:crossAx val="163801344"/>
        <c:crosses val="autoZero"/>
        <c:crossBetween val="midCat"/>
      </c:valAx>
      <c:valAx>
        <c:axId val="163801344"/>
        <c:scaling>
          <c:orientation val="minMax"/>
        </c:scaling>
        <c:delete val="0"/>
        <c:axPos val="l"/>
        <c:title>
          <c:tx>
            <c:rich>
              <a:bodyPr/>
              <a:lstStyle/>
              <a:p>
                <a:pPr>
                  <a:defRPr/>
                </a:pPr>
                <a:r>
                  <a:rPr lang="en-US" sz="1600" dirty="0"/>
                  <a:t>A2</a:t>
                </a:r>
              </a:p>
            </c:rich>
          </c:tx>
          <c:layout>
            <c:manualLayout>
              <c:xMode val="edge"/>
              <c:yMode val="edge"/>
              <c:x val="1.1968880909634948E-2"/>
              <c:y val="0.40131546570650761"/>
            </c:manualLayout>
          </c:layout>
          <c:overlay val="0"/>
        </c:title>
        <c:numFmt formatCode="General" sourceLinked="1"/>
        <c:majorTickMark val="none"/>
        <c:minorTickMark val="none"/>
        <c:tickLblPos val="nextTo"/>
        <c:txPr>
          <a:bodyPr/>
          <a:lstStyle/>
          <a:p>
            <a:pPr>
              <a:defRPr>
                <a:latin typeface="Cambria Math" pitchFamily="18" charset="0"/>
                <a:ea typeface="Cambria Math" pitchFamily="18" charset="0"/>
              </a:defRPr>
            </a:pPr>
            <a:endParaRPr lang="en-US"/>
          </a:p>
        </c:txPr>
        <c:crossAx val="163799424"/>
        <c:crosses val="autoZero"/>
        <c:crossBetween val="midCat"/>
      </c:valAx>
      <c:spPr>
        <a:ln w="25400" cmpd="sng">
          <a:solidFill>
            <a:schemeClr val="tx1"/>
          </a:solidFill>
        </a:ln>
      </c:spPr>
    </c:plotArea>
    <c:plotVisOnly val="1"/>
    <c:dispBlanksAs val="gap"/>
    <c:showDLblsOverMax val="0"/>
  </c:chart>
  <c:txPr>
    <a:bodyPr/>
    <a:lstStyle/>
    <a:p>
      <a:pPr>
        <a:defRPr sz="1200" b="1"/>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0.37769</cdr:x>
      <cdr:y>0.47704</cdr:y>
    </cdr:from>
    <cdr:to>
      <cdr:x>0.41681</cdr:x>
      <cdr:y>0.54681</cdr:y>
    </cdr:to>
    <cdr:sp macro="" textlink="">
      <cdr:nvSpPr>
        <cdr:cNvPr id="2" name="Oval 1"/>
        <cdr:cNvSpPr/>
      </cdr:nvSpPr>
      <cdr:spPr>
        <a:xfrm xmlns:a="http://schemas.openxmlformats.org/drawingml/2006/main">
          <a:off x="2003805" y="1890232"/>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IN"/>
        </a:p>
      </cdr:txBody>
    </cdr:sp>
  </cdr:relSizeAnchor>
  <cdr:relSizeAnchor xmlns:cdr="http://schemas.openxmlformats.org/drawingml/2006/chartDrawing">
    <cdr:from>
      <cdr:x>0.6518</cdr:x>
      <cdr:y>0.404</cdr:y>
    </cdr:from>
    <cdr:to>
      <cdr:x>0.69092</cdr:x>
      <cdr:y>0.47376</cdr:y>
    </cdr:to>
    <cdr:sp macro="" textlink="">
      <cdr:nvSpPr>
        <cdr:cNvPr id="3" name="Oval 2"/>
        <cdr:cNvSpPr/>
      </cdr:nvSpPr>
      <cdr:spPr>
        <a:xfrm xmlns:a="http://schemas.openxmlformats.org/drawingml/2006/main">
          <a:off x="3458102" y="1600790"/>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IN"/>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225329B-95E0-4110-8FCC-248CC27001BB}"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D472D-5B51-460B-BADC-1EE37362FE64}" type="slidenum">
              <a:rPr lang="en-IN" smtClean="0"/>
              <a:t>‹#›</a:t>
            </a:fld>
            <a:endParaRPr lang="en-IN"/>
          </a:p>
        </p:txBody>
      </p:sp>
    </p:spTree>
    <p:extLst>
      <p:ext uri="{BB962C8B-B14F-4D97-AF65-F5344CB8AC3E}">
        <p14:creationId xmlns:p14="http://schemas.microsoft.com/office/powerpoint/2010/main" val="47556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25329B-95E0-4110-8FCC-248CC27001BB}"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D472D-5B51-460B-BADC-1EE37362FE64}" type="slidenum">
              <a:rPr lang="en-IN" smtClean="0"/>
              <a:t>‹#›</a:t>
            </a:fld>
            <a:endParaRPr lang="en-IN"/>
          </a:p>
        </p:txBody>
      </p:sp>
    </p:spTree>
    <p:extLst>
      <p:ext uri="{BB962C8B-B14F-4D97-AF65-F5344CB8AC3E}">
        <p14:creationId xmlns:p14="http://schemas.microsoft.com/office/powerpoint/2010/main" val="98328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25329B-95E0-4110-8FCC-248CC27001BB}"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D472D-5B51-460B-BADC-1EE37362FE64}" type="slidenum">
              <a:rPr lang="en-IN" smtClean="0"/>
              <a:t>‹#›</a:t>
            </a:fld>
            <a:endParaRPr lang="en-IN"/>
          </a:p>
        </p:txBody>
      </p:sp>
    </p:spTree>
    <p:extLst>
      <p:ext uri="{BB962C8B-B14F-4D97-AF65-F5344CB8AC3E}">
        <p14:creationId xmlns:p14="http://schemas.microsoft.com/office/powerpoint/2010/main" val="354396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25329B-95E0-4110-8FCC-248CC27001BB}"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D472D-5B51-460B-BADC-1EE37362FE64}" type="slidenum">
              <a:rPr lang="en-IN" smtClean="0"/>
              <a:t>‹#›</a:t>
            </a:fld>
            <a:endParaRPr lang="en-IN"/>
          </a:p>
        </p:txBody>
      </p:sp>
    </p:spTree>
    <p:extLst>
      <p:ext uri="{BB962C8B-B14F-4D97-AF65-F5344CB8AC3E}">
        <p14:creationId xmlns:p14="http://schemas.microsoft.com/office/powerpoint/2010/main" val="1414950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25329B-95E0-4110-8FCC-248CC27001BB}"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D472D-5B51-460B-BADC-1EE37362FE64}" type="slidenum">
              <a:rPr lang="en-IN" smtClean="0"/>
              <a:t>‹#›</a:t>
            </a:fld>
            <a:endParaRPr lang="en-IN"/>
          </a:p>
        </p:txBody>
      </p:sp>
    </p:spTree>
    <p:extLst>
      <p:ext uri="{BB962C8B-B14F-4D97-AF65-F5344CB8AC3E}">
        <p14:creationId xmlns:p14="http://schemas.microsoft.com/office/powerpoint/2010/main" val="235749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225329B-95E0-4110-8FCC-248CC27001BB}" type="datetimeFigureOut">
              <a:rPr lang="en-IN" smtClean="0"/>
              <a:t>16-02-2021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D472D-5B51-460B-BADC-1EE37362FE64}" type="slidenum">
              <a:rPr lang="en-IN" smtClean="0"/>
              <a:t>‹#›</a:t>
            </a:fld>
            <a:endParaRPr lang="en-IN"/>
          </a:p>
        </p:txBody>
      </p:sp>
    </p:spTree>
    <p:extLst>
      <p:ext uri="{BB962C8B-B14F-4D97-AF65-F5344CB8AC3E}">
        <p14:creationId xmlns:p14="http://schemas.microsoft.com/office/powerpoint/2010/main" val="97221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225329B-95E0-4110-8FCC-248CC27001BB}" type="datetimeFigureOut">
              <a:rPr lang="en-IN" smtClean="0"/>
              <a:t>16-02-2021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8D472D-5B51-460B-BADC-1EE37362FE64}" type="slidenum">
              <a:rPr lang="en-IN" smtClean="0"/>
              <a:t>‹#›</a:t>
            </a:fld>
            <a:endParaRPr lang="en-IN"/>
          </a:p>
        </p:txBody>
      </p:sp>
    </p:spTree>
    <p:extLst>
      <p:ext uri="{BB962C8B-B14F-4D97-AF65-F5344CB8AC3E}">
        <p14:creationId xmlns:p14="http://schemas.microsoft.com/office/powerpoint/2010/main" val="42837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225329B-95E0-4110-8FCC-248CC27001BB}" type="datetimeFigureOut">
              <a:rPr lang="en-IN" smtClean="0"/>
              <a:t>16-02-2021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8D472D-5B51-460B-BADC-1EE37362FE64}" type="slidenum">
              <a:rPr lang="en-IN" smtClean="0"/>
              <a:t>‹#›</a:t>
            </a:fld>
            <a:endParaRPr lang="en-IN"/>
          </a:p>
        </p:txBody>
      </p:sp>
    </p:spTree>
    <p:extLst>
      <p:ext uri="{BB962C8B-B14F-4D97-AF65-F5344CB8AC3E}">
        <p14:creationId xmlns:p14="http://schemas.microsoft.com/office/powerpoint/2010/main" val="119674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25329B-95E0-4110-8FCC-248CC27001BB}" type="datetimeFigureOut">
              <a:rPr lang="en-IN" smtClean="0"/>
              <a:t>16-02-2021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8D472D-5B51-460B-BADC-1EE37362FE64}" type="slidenum">
              <a:rPr lang="en-IN" smtClean="0"/>
              <a:t>‹#›</a:t>
            </a:fld>
            <a:endParaRPr lang="en-IN"/>
          </a:p>
        </p:txBody>
      </p:sp>
    </p:spTree>
    <p:extLst>
      <p:ext uri="{BB962C8B-B14F-4D97-AF65-F5344CB8AC3E}">
        <p14:creationId xmlns:p14="http://schemas.microsoft.com/office/powerpoint/2010/main" val="159984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25329B-95E0-4110-8FCC-248CC27001BB}" type="datetimeFigureOut">
              <a:rPr lang="en-IN" smtClean="0"/>
              <a:t>16-02-2021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D472D-5B51-460B-BADC-1EE37362FE64}" type="slidenum">
              <a:rPr lang="en-IN" smtClean="0"/>
              <a:t>‹#›</a:t>
            </a:fld>
            <a:endParaRPr lang="en-IN"/>
          </a:p>
        </p:txBody>
      </p:sp>
    </p:spTree>
    <p:extLst>
      <p:ext uri="{BB962C8B-B14F-4D97-AF65-F5344CB8AC3E}">
        <p14:creationId xmlns:p14="http://schemas.microsoft.com/office/powerpoint/2010/main" val="3941005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25329B-95E0-4110-8FCC-248CC27001BB}" type="datetimeFigureOut">
              <a:rPr lang="en-IN" smtClean="0"/>
              <a:t>16-02-2021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D472D-5B51-460B-BADC-1EE37362FE64}" type="slidenum">
              <a:rPr lang="en-IN" smtClean="0"/>
              <a:t>‹#›</a:t>
            </a:fld>
            <a:endParaRPr lang="en-IN"/>
          </a:p>
        </p:txBody>
      </p:sp>
    </p:spTree>
    <p:extLst>
      <p:ext uri="{BB962C8B-B14F-4D97-AF65-F5344CB8AC3E}">
        <p14:creationId xmlns:p14="http://schemas.microsoft.com/office/powerpoint/2010/main" val="3064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5329B-95E0-4110-8FCC-248CC27001BB}" type="datetimeFigureOut">
              <a:rPr lang="en-IN" smtClean="0"/>
              <a:t>16-02-2021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8D472D-5B51-460B-BADC-1EE37362FE64}" type="slidenum">
              <a:rPr lang="en-IN" smtClean="0"/>
              <a:t>‹#›</a:t>
            </a:fld>
            <a:endParaRPr lang="en-IN"/>
          </a:p>
        </p:txBody>
      </p:sp>
    </p:spTree>
    <p:extLst>
      <p:ext uri="{BB962C8B-B14F-4D97-AF65-F5344CB8AC3E}">
        <p14:creationId xmlns:p14="http://schemas.microsoft.com/office/powerpoint/2010/main" val="3362666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smtClean="0">
                <a:latin typeface="Broadway" pitchFamily="82" charset="0"/>
              </a:rPr>
              <a:t>INT247</a:t>
            </a:r>
            <a:br>
              <a:rPr lang="en-IN" sz="4000" dirty="0" smtClean="0">
                <a:latin typeface="Broadway" pitchFamily="82" charset="0"/>
              </a:rPr>
            </a:br>
            <a:r>
              <a:rPr lang="en-IN" sz="4000" dirty="0" smtClean="0">
                <a:latin typeface="Broadway" pitchFamily="82" charset="0"/>
              </a:rPr>
              <a:t>Clustering</a:t>
            </a:r>
            <a:endParaRPr lang="en-IN" sz="4000" dirty="0">
              <a:latin typeface="Broadway" pitchFamily="82" charset="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51807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384376" y="127635"/>
            <a:ext cx="8229600"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094696976"/>
              </p:ext>
            </p:extLst>
          </p:nvPr>
        </p:nvGraphicFramePr>
        <p:xfrm>
          <a:off x="516440" y="2820461"/>
          <a:ext cx="2962554" cy="1733037"/>
        </p:xfrm>
        <a:graphic>
          <a:graphicData uri="http://schemas.openxmlformats.org/drawingml/2006/table">
            <a:tbl>
              <a:tblPr firstRow="1" bandRow="1">
                <a:tableStyleId>{125E5076-3810-47DD-B79F-674D7AD40C01}</a:tableStyleId>
              </a:tblPr>
              <a:tblGrid>
                <a:gridCol w="937373"/>
                <a:gridCol w="602362"/>
                <a:gridCol w="436192"/>
                <a:gridCol w="695833"/>
                <a:gridCol w="290794"/>
              </a:tblGrid>
              <a:tr h="320199">
                <a:tc rowSpan="2">
                  <a:txBody>
                    <a:bodyPr/>
                    <a:lstStyle/>
                    <a:p>
                      <a:pPr algn="ctr"/>
                      <a:r>
                        <a:rPr lang="en-IN" sz="1600" dirty="0" smtClean="0">
                          <a:latin typeface="Cambria Math" pitchFamily="18" charset="0"/>
                          <a:ea typeface="Cambria Math" pitchFamily="18" charset="0"/>
                        </a:rPr>
                        <a:t>New Centroid</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smtClean="0">
                          <a:latin typeface="Cambria Math" pitchFamily="18" charset="0"/>
                          <a:ea typeface="Cambria Math" pitchFamily="18" charset="0"/>
                        </a:rPr>
                        <a:t>Objects</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199">
                <a:tc vMerge="1">
                  <a:txBody>
                    <a:bodyPr/>
                    <a:lstStyle/>
                    <a:p>
                      <a:endParaRPr lang="en-IN"/>
                    </a:p>
                  </a:txBody>
                  <a:tcPr/>
                </a:tc>
                <a:tc gridSpan="2">
                  <a:txBody>
                    <a:bodyPr/>
                    <a:lstStyle/>
                    <a:p>
                      <a:pPr algn="ctr"/>
                      <a:r>
                        <a:rPr lang="en-IN" sz="1600" dirty="0" smtClean="0">
                          <a:latin typeface="Cambria Math" pitchFamily="18" charset="0"/>
                          <a:ea typeface="Cambria Math" pitchFamily="18" charset="0"/>
                        </a:rPr>
                        <a:t>A1</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smtClean="0">
                          <a:latin typeface="Cambria Math" pitchFamily="18" charset="0"/>
                          <a:ea typeface="Cambria Math" pitchFamily="18" charset="0"/>
                        </a:rPr>
                        <a:t>A2</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4.6</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7.1</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8.2</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10.7</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6.6</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18.6</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r>
            </a:tbl>
          </a:graphicData>
        </a:graphic>
      </p:graphicFrame>
      <p:sp>
        <p:nvSpPr>
          <p:cNvPr id="13" name="Rectangle 12"/>
          <p:cNvSpPr/>
          <p:nvPr/>
        </p:nvSpPr>
        <p:spPr>
          <a:xfrm>
            <a:off x="391497" y="2274280"/>
            <a:ext cx="2898358" cy="369332"/>
          </a:xfrm>
          <a:prstGeom prst="rect">
            <a:avLst/>
          </a:prstGeom>
        </p:spPr>
        <p:txBody>
          <a:bodyPr wrap="none">
            <a:spAutoFit/>
          </a:bodyPr>
          <a:lstStyle/>
          <a:p>
            <a:r>
              <a:rPr lang="en-IN" b="1" dirty="0" smtClean="0">
                <a:solidFill>
                  <a:srgbClr val="FF0000"/>
                </a:solidFill>
                <a:cs typeface="Times New Roman" pitchFamily="18" charset="0"/>
              </a:rPr>
              <a:t>Calculation of new centroids</a:t>
            </a:r>
            <a:endParaRPr lang="en-IN" dirty="0">
              <a:solidFill>
                <a:srgbClr val="FF0000"/>
              </a:solidFill>
            </a:endParaRPr>
          </a:p>
        </p:txBody>
      </p:sp>
      <p:sp>
        <p:nvSpPr>
          <p:cNvPr id="14" name="Rectangle 13"/>
          <p:cNvSpPr/>
          <p:nvPr/>
        </p:nvSpPr>
        <p:spPr>
          <a:xfrm>
            <a:off x="391497" y="936518"/>
            <a:ext cx="8373900" cy="1015663"/>
          </a:xfrm>
          <a:prstGeom prst="rect">
            <a:avLst/>
          </a:prstGeom>
        </p:spPr>
        <p:txBody>
          <a:bodyPr wrap="square">
            <a:spAutoFit/>
          </a:bodyPr>
          <a:lstStyle/>
          <a:p>
            <a:pPr algn="just"/>
            <a:r>
              <a:rPr lang="en-IN" sz="2000" dirty="0" smtClean="0">
                <a:solidFill>
                  <a:srgbClr val="FF0000"/>
                </a:solidFill>
                <a:latin typeface="Times New Roman" pitchFamily="18" charset="0"/>
                <a:cs typeface="Times New Roman" pitchFamily="18" charset="0"/>
              </a:rPr>
              <a:t>The calculation new centroids of the three cluster using the mean of attribute values of A</a:t>
            </a:r>
            <a:r>
              <a:rPr lang="en-IN" sz="2000" baseline="-25000" dirty="0" smtClean="0">
                <a:solidFill>
                  <a:srgbClr val="FF0000"/>
                </a:solidFill>
                <a:latin typeface="Times New Roman" pitchFamily="18" charset="0"/>
                <a:cs typeface="Times New Roman" pitchFamily="18" charset="0"/>
              </a:rPr>
              <a:t>1</a:t>
            </a:r>
            <a:r>
              <a:rPr lang="en-IN" sz="2000" dirty="0" smtClean="0">
                <a:solidFill>
                  <a:srgbClr val="FF0000"/>
                </a:solidFill>
                <a:latin typeface="Times New Roman" pitchFamily="18" charset="0"/>
                <a:cs typeface="Times New Roman" pitchFamily="18" charset="0"/>
              </a:rPr>
              <a:t> and A</a:t>
            </a:r>
            <a:r>
              <a:rPr lang="en-IN" sz="2000" baseline="-25000" dirty="0" smtClean="0">
                <a:solidFill>
                  <a:srgbClr val="FF0000"/>
                </a:solidFill>
                <a:latin typeface="Times New Roman" pitchFamily="18" charset="0"/>
                <a:cs typeface="Times New Roman" pitchFamily="18" charset="0"/>
              </a:rPr>
              <a:t>2</a:t>
            </a:r>
            <a:r>
              <a:rPr lang="en-IN" sz="2000" dirty="0" smtClean="0">
                <a:solidFill>
                  <a:srgbClr val="FF0000"/>
                </a:solidFill>
                <a:latin typeface="Times New Roman" pitchFamily="18" charset="0"/>
                <a:cs typeface="Times New Roman" pitchFamily="18" charset="0"/>
              </a:rPr>
              <a:t> is shown in the Table below. The cluster with new centroids are shown in Fig 16.3.</a:t>
            </a:r>
            <a:endParaRPr lang="en-IN" sz="2000" dirty="0">
              <a:solidFill>
                <a:srgbClr val="FF0000"/>
              </a:solidFill>
              <a:latin typeface="Times New Roman" pitchFamily="18" charset="0"/>
              <a:cs typeface="Times New Roman" pitchFamily="18" charset="0"/>
            </a:endParaRPr>
          </a:p>
        </p:txBody>
      </p:sp>
      <p:sp>
        <p:nvSpPr>
          <p:cNvPr id="15" name="Content Placeholder 2"/>
          <p:cNvSpPr txBox="1">
            <a:spLocks/>
          </p:cNvSpPr>
          <p:nvPr/>
        </p:nvSpPr>
        <p:spPr>
          <a:xfrm>
            <a:off x="3822293" y="6107637"/>
            <a:ext cx="4205731"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FF0000"/>
                </a:solidFill>
                <a:cs typeface="Times New Roman" pitchFamily="18" charset="0"/>
              </a:rPr>
              <a:t>Fig 16.3: </a:t>
            </a:r>
            <a:r>
              <a:rPr lang="en-IN" sz="1600" b="1" dirty="0" smtClean="0">
                <a:solidFill>
                  <a:srgbClr val="FF0000"/>
                </a:solidFill>
                <a:cs typeface="Times New Roman" pitchFamily="18" charset="0"/>
              </a:rPr>
              <a:t>Initial cluster with new centroids</a:t>
            </a:r>
            <a:endParaRPr lang="en-US" sz="1600" b="1" dirty="0">
              <a:solidFill>
                <a:srgbClr val="FF0000"/>
              </a:solidFill>
              <a:cs typeface="Times New Roman" pitchFamily="18" charset="0"/>
            </a:endParaRPr>
          </a:p>
          <a:p>
            <a:pPr marL="0" indent="0" algn="just">
              <a:buFont typeface="Wingdings 2"/>
              <a:buNone/>
            </a:pPr>
            <a:endParaRPr lang="en-US" sz="1800" dirty="0" smtClean="0">
              <a:solidFill>
                <a:srgbClr val="FF0000"/>
              </a:solidFill>
              <a:latin typeface="Times New Roman" pitchFamily="18" charset="0"/>
              <a:cs typeface="Times New Roman" pitchFamily="18" charset="0"/>
            </a:endParaRPr>
          </a:p>
          <a:p>
            <a:pPr marL="0" indent="0" algn="just">
              <a:buFont typeface="Wingdings 2"/>
              <a:buNone/>
            </a:pPr>
            <a:endParaRPr lang="en-US" sz="2000" dirty="0" smtClean="0">
              <a:solidFill>
                <a:srgbClr val="FF0000"/>
              </a:solidFill>
              <a:latin typeface="Times New Roman" pitchFamily="18" charset="0"/>
              <a:cs typeface="Times New Roman" pitchFamily="18" charset="0"/>
            </a:endParaRPr>
          </a:p>
          <a:p>
            <a:pPr marL="0" indent="0" algn="just">
              <a:buFont typeface="Wingdings 2"/>
              <a:buNone/>
            </a:pPr>
            <a:endParaRPr lang="en-US" sz="2000" dirty="0" smtClean="0">
              <a:solidFill>
                <a:srgbClr val="FF0000"/>
              </a:solidFill>
              <a:latin typeface="Times New Roman" pitchFamily="18" charset="0"/>
              <a:cs typeface="Times New Roman" pitchFamily="18" charset="0"/>
            </a:endParaRPr>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859" y="2274281"/>
            <a:ext cx="4401538" cy="3962073"/>
          </a:xfrm>
          <a:prstGeom prst="rect">
            <a:avLst/>
          </a:prstGeom>
        </p:spPr>
      </p:pic>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0166" y="2458946"/>
            <a:ext cx="1472580" cy="698038"/>
          </a:xfrm>
          <a:prstGeom prst="rect">
            <a:avLst/>
          </a:prstGeom>
        </p:spPr>
      </p:pic>
    </p:spTree>
    <p:extLst>
      <p:ext uri="{BB962C8B-B14F-4D97-AF65-F5344CB8AC3E}">
        <p14:creationId xmlns:p14="http://schemas.microsoft.com/office/powerpoint/2010/main" val="979027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384376" y="127635"/>
            <a:ext cx="8229600"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14" name="Rectangle 13"/>
          <p:cNvSpPr/>
          <p:nvPr/>
        </p:nvSpPr>
        <p:spPr>
          <a:xfrm>
            <a:off x="391497" y="851457"/>
            <a:ext cx="8373900" cy="1446550"/>
          </a:xfrm>
          <a:prstGeom prst="rect">
            <a:avLst/>
          </a:prstGeom>
        </p:spPr>
        <p:txBody>
          <a:bodyPr wrap="square">
            <a:spAutoFit/>
          </a:bodyPr>
          <a:lstStyle/>
          <a:p>
            <a:pPr algn="just"/>
            <a:r>
              <a:rPr lang="en-IN" sz="2000" b="1" dirty="0" smtClean="0">
                <a:solidFill>
                  <a:srgbClr val="FF0000"/>
                </a:solidFill>
                <a:latin typeface="Times New Roman" pitchFamily="18" charset="0"/>
                <a:cs typeface="Times New Roman" pitchFamily="18" charset="0"/>
              </a:rPr>
              <a:t>We next reassign the 16 objects to three clusters by determining which centroid is closest to each one. This gives the revised set of clusters shown in Fig 16.4. </a:t>
            </a:r>
          </a:p>
          <a:p>
            <a:pPr algn="just"/>
            <a:endParaRPr lang="en-IN" sz="800" b="1" dirty="0" smtClean="0">
              <a:solidFill>
                <a:srgbClr val="FF0000"/>
              </a:solidFill>
              <a:latin typeface="Times New Roman" pitchFamily="18" charset="0"/>
              <a:cs typeface="Times New Roman" pitchFamily="18" charset="0"/>
            </a:endParaRPr>
          </a:p>
          <a:p>
            <a:pPr algn="just"/>
            <a:r>
              <a:rPr lang="en-IN" sz="2000" b="1" dirty="0" smtClean="0">
                <a:solidFill>
                  <a:srgbClr val="FF0000"/>
                </a:solidFill>
                <a:latin typeface="Times New Roman" pitchFamily="18" charset="0"/>
                <a:cs typeface="Times New Roman" pitchFamily="18" charset="0"/>
              </a:rPr>
              <a:t>Note that point p moves from cluster C</a:t>
            </a:r>
            <a:r>
              <a:rPr lang="en-IN" sz="2000" b="1" baseline="-25000" dirty="0" smtClean="0">
                <a:solidFill>
                  <a:srgbClr val="FF0000"/>
                </a:solidFill>
                <a:latin typeface="Times New Roman" pitchFamily="18" charset="0"/>
                <a:cs typeface="Times New Roman" pitchFamily="18" charset="0"/>
              </a:rPr>
              <a:t>2</a:t>
            </a:r>
            <a:r>
              <a:rPr lang="en-IN" sz="2000" b="1" dirty="0" smtClean="0">
                <a:solidFill>
                  <a:srgbClr val="FF0000"/>
                </a:solidFill>
                <a:latin typeface="Times New Roman" pitchFamily="18" charset="0"/>
                <a:cs typeface="Times New Roman" pitchFamily="18" charset="0"/>
              </a:rPr>
              <a:t> to cluster C</a:t>
            </a:r>
            <a:r>
              <a:rPr lang="en-IN" sz="2000" b="1" baseline="-25000" dirty="0" smtClean="0">
                <a:solidFill>
                  <a:srgbClr val="FF0000"/>
                </a:solidFill>
                <a:latin typeface="Times New Roman" pitchFamily="18" charset="0"/>
                <a:cs typeface="Times New Roman" pitchFamily="18" charset="0"/>
              </a:rPr>
              <a:t>1</a:t>
            </a:r>
            <a:r>
              <a:rPr lang="en-IN" sz="2000" b="1" dirty="0" smtClean="0">
                <a:solidFill>
                  <a:srgbClr val="FF0000"/>
                </a:solidFill>
                <a:latin typeface="Times New Roman" pitchFamily="18" charset="0"/>
                <a:cs typeface="Times New Roman" pitchFamily="18" charset="0"/>
              </a:rPr>
              <a:t>. </a:t>
            </a:r>
            <a:endParaRPr lang="en-IN" sz="2000" b="1" dirty="0">
              <a:solidFill>
                <a:srgbClr val="FF0000"/>
              </a:solidFill>
              <a:latin typeface="Times New Roman" pitchFamily="18" charset="0"/>
              <a:cs typeface="Times New Roman" pitchFamily="18" charset="0"/>
            </a:endParaRPr>
          </a:p>
        </p:txBody>
      </p:sp>
      <p:sp>
        <p:nvSpPr>
          <p:cNvPr id="15" name="Content Placeholder 2"/>
          <p:cNvSpPr txBox="1">
            <a:spLocks/>
          </p:cNvSpPr>
          <p:nvPr/>
        </p:nvSpPr>
        <p:spPr>
          <a:xfrm>
            <a:off x="1392076" y="5928945"/>
            <a:ext cx="4205731"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FF0000"/>
                </a:solidFill>
                <a:cs typeface="Times New Roman" pitchFamily="18" charset="0"/>
              </a:rPr>
              <a:t>Fig 16.4: </a:t>
            </a:r>
            <a:r>
              <a:rPr lang="en-IN" sz="1600" b="1" dirty="0">
                <a:solidFill>
                  <a:srgbClr val="FF0000"/>
                </a:solidFill>
                <a:cs typeface="Times New Roman" pitchFamily="18" charset="0"/>
              </a:rPr>
              <a:t>C</a:t>
            </a:r>
            <a:r>
              <a:rPr lang="en-IN" sz="1600" b="1" dirty="0" smtClean="0">
                <a:solidFill>
                  <a:srgbClr val="FF0000"/>
                </a:solidFill>
                <a:cs typeface="Times New Roman" pitchFamily="18" charset="0"/>
              </a:rPr>
              <a:t>luster after first iteration</a:t>
            </a:r>
            <a:endParaRPr lang="en-US" sz="1800" dirty="0" smtClean="0">
              <a:solidFill>
                <a:srgbClr val="FF0000"/>
              </a:solidFill>
              <a:latin typeface="Times New Roman" pitchFamily="18" charset="0"/>
              <a:cs typeface="Times New Roman" pitchFamily="18" charset="0"/>
            </a:endParaRPr>
          </a:p>
          <a:p>
            <a:pPr marL="0" indent="0" algn="just">
              <a:buFont typeface="Wingdings 2"/>
              <a:buNone/>
            </a:pPr>
            <a:endParaRPr lang="en-US" sz="2000" dirty="0" smtClean="0">
              <a:solidFill>
                <a:srgbClr val="FF0000"/>
              </a:solidFill>
              <a:latin typeface="Times New Roman" pitchFamily="18" charset="0"/>
              <a:cs typeface="Times New Roman" pitchFamily="18" charset="0"/>
            </a:endParaRPr>
          </a:p>
          <a:p>
            <a:pPr marL="0" indent="0" algn="just">
              <a:buFont typeface="Wingdings 2"/>
              <a:buNone/>
            </a:pPr>
            <a:endParaRPr lang="en-US" sz="2000" dirty="0" smtClean="0">
              <a:solidFill>
                <a:srgbClr val="FF0000"/>
              </a:solidFill>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630" y="2112501"/>
            <a:ext cx="4888140" cy="3962073"/>
          </a:xfrm>
          <a:prstGeom prst="rect">
            <a:avLst/>
          </a:prstGeom>
        </p:spPr>
      </p:pic>
    </p:spTree>
    <p:extLst>
      <p:ext uri="{BB962C8B-B14F-4D97-AF65-F5344CB8AC3E}">
        <p14:creationId xmlns:p14="http://schemas.microsoft.com/office/powerpoint/2010/main" val="305633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384376" y="127635"/>
            <a:ext cx="8229600"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114898635"/>
              </p:ext>
            </p:extLst>
          </p:nvPr>
        </p:nvGraphicFramePr>
        <p:xfrm>
          <a:off x="530899" y="4345855"/>
          <a:ext cx="3284668" cy="1733037"/>
        </p:xfrm>
        <a:graphic>
          <a:graphicData uri="http://schemas.openxmlformats.org/drawingml/2006/table">
            <a:tbl>
              <a:tblPr firstRow="1" bandRow="1">
                <a:tableStyleId>{125E5076-3810-47DD-B79F-674D7AD40C01}</a:tableStyleId>
              </a:tblPr>
              <a:tblGrid>
                <a:gridCol w="937373"/>
                <a:gridCol w="1038554"/>
                <a:gridCol w="1308741"/>
              </a:tblGrid>
              <a:tr h="320199">
                <a:tc rowSpan="2">
                  <a:txBody>
                    <a:bodyPr/>
                    <a:lstStyle/>
                    <a:p>
                      <a:pPr algn="ctr"/>
                      <a:r>
                        <a:rPr lang="en-IN" sz="1600" dirty="0" smtClean="0">
                          <a:latin typeface="Cambria Math" pitchFamily="18" charset="0"/>
                          <a:ea typeface="Cambria Math" pitchFamily="18" charset="0"/>
                        </a:rPr>
                        <a:t>Centroid</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smtClean="0">
                          <a:latin typeface="Cambria Math" pitchFamily="18" charset="0"/>
                          <a:ea typeface="Cambria Math" pitchFamily="18" charset="0"/>
                        </a:rPr>
                        <a:t>Revised  Centroids</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199">
                <a:tc vMerge="1">
                  <a:txBody>
                    <a:bodyPr/>
                    <a:lstStyle/>
                    <a:p>
                      <a:endParaRPr lang="en-IN"/>
                    </a:p>
                  </a:txBody>
                  <a:tcPr/>
                </a:tc>
                <a:tc>
                  <a:txBody>
                    <a:bodyPr/>
                    <a:lstStyle/>
                    <a:p>
                      <a:pPr algn="ctr"/>
                      <a:r>
                        <a:rPr lang="en-IN" sz="1600" dirty="0" smtClean="0">
                          <a:latin typeface="Cambria Math" pitchFamily="18" charset="0"/>
                          <a:ea typeface="Cambria Math" pitchFamily="18" charset="0"/>
                        </a:rPr>
                        <a:t>A1</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sz="1600" dirty="0" smtClean="0">
                          <a:latin typeface="Cambria Math" pitchFamily="18" charset="0"/>
                          <a:ea typeface="Cambria Math" pitchFamily="18" charset="0"/>
                        </a:rPr>
                        <a:t>A2</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5.0</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7.1</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8.1</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12.0</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6.6</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18.6</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 name="Rectangle 20"/>
          <p:cNvSpPr/>
          <p:nvPr/>
        </p:nvSpPr>
        <p:spPr>
          <a:xfrm>
            <a:off x="412269" y="3898116"/>
            <a:ext cx="3329629" cy="338554"/>
          </a:xfrm>
          <a:prstGeom prst="rect">
            <a:avLst/>
          </a:prstGeom>
        </p:spPr>
        <p:txBody>
          <a:bodyPr wrap="none">
            <a:spAutoFit/>
          </a:bodyPr>
          <a:lstStyle/>
          <a:p>
            <a:r>
              <a:rPr lang="en-IN" sz="1600" b="1" dirty="0" smtClean="0">
                <a:solidFill>
                  <a:srgbClr val="FF0000"/>
                </a:solidFill>
                <a:cs typeface="Times New Roman" pitchFamily="18" charset="0"/>
              </a:rPr>
              <a:t>Cluster centres after second iteration</a:t>
            </a:r>
            <a:endParaRPr lang="en-IN" sz="1600" dirty="0">
              <a:solidFill>
                <a:srgbClr val="FF0000"/>
              </a:solidFill>
            </a:endParaRPr>
          </a:p>
        </p:txBody>
      </p:sp>
      <p:sp>
        <p:nvSpPr>
          <p:cNvPr id="22" name="Rectangle 21"/>
          <p:cNvSpPr/>
          <p:nvPr/>
        </p:nvSpPr>
        <p:spPr>
          <a:xfrm>
            <a:off x="339570" y="873958"/>
            <a:ext cx="8516143" cy="2800767"/>
          </a:xfrm>
          <a:prstGeom prst="rect">
            <a:avLst/>
          </a:prstGeom>
        </p:spPr>
        <p:txBody>
          <a:bodyPr wrap="square">
            <a:spAutoFit/>
          </a:bodyPr>
          <a:lstStyle/>
          <a:p>
            <a:pPr marL="342900" indent="-3429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The newly obtained centroids after second iteration are given in the table below. Note that the centroid c</a:t>
            </a:r>
            <a:r>
              <a:rPr lang="en-IN" sz="2000" b="1" baseline="-25000" dirty="0" smtClean="0">
                <a:solidFill>
                  <a:srgbClr val="FF0000"/>
                </a:solidFill>
                <a:latin typeface="Times New Roman" pitchFamily="18" charset="0"/>
                <a:cs typeface="Times New Roman" pitchFamily="18" charset="0"/>
              </a:rPr>
              <a:t>3</a:t>
            </a:r>
            <a:r>
              <a:rPr lang="en-IN" sz="2000" b="1" dirty="0" smtClean="0">
                <a:solidFill>
                  <a:srgbClr val="FF0000"/>
                </a:solidFill>
                <a:latin typeface="Times New Roman" pitchFamily="18" charset="0"/>
                <a:cs typeface="Times New Roman" pitchFamily="18" charset="0"/>
              </a:rPr>
              <a:t> remains unchanged, where c</a:t>
            </a:r>
            <a:r>
              <a:rPr lang="en-IN" sz="2000" b="1" baseline="-25000" dirty="0" smtClean="0">
                <a:solidFill>
                  <a:srgbClr val="FF0000"/>
                </a:solidFill>
                <a:latin typeface="Times New Roman" pitchFamily="18" charset="0"/>
                <a:cs typeface="Times New Roman" pitchFamily="18" charset="0"/>
              </a:rPr>
              <a:t>2</a:t>
            </a:r>
            <a:r>
              <a:rPr lang="en-IN" sz="2000" b="1" dirty="0" smtClean="0">
                <a:solidFill>
                  <a:srgbClr val="FF0000"/>
                </a:solidFill>
                <a:latin typeface="Times New Roman" pitchFamily="18" charset="0"/>
                <a:cs typeface="Times New Roman" pitchFamily="18" charset="0"/>
              </a:rPr>
              <a:t> and c</a:t>
            </a:r>
            <a:r>
              <a:rPr lang="en-IN" sz="2000" b="1" baseline="-25000" dirty="0" smtClean="0">
                <a:solidFill>
                  <a:srgbClr val="FF0000"/>
                </a:solidFill>
                <a:latin typeface="Times New Roman" pitchFamily="18" charset="0"/>
                <a:cs typeface="Times New Roman" pitchFamily="18" charset="0"/>
              </a:rPr>
              <a:t>1</a:t>
            </a:r>
            <a:r>
              <a:rPr lang="en-IN" sz="2000" b="1" dirty="0" smtClean="0">
                <a:solidFill>
                  <a:srgbClr val="FF0000"/>
                </a:solidFill>
                <a:latin typeface="Times New Roman" pitchFamily="18" charset="0"/>
                <a:cs typeface="Times New Roman" pitchFamily="18" charset="0"/>
              </a:rPr>
              <a:t> changed a little. </a:t>
            </a:r>
          </a:p>
          <a:p>
            <a:pPr marL="342900" indent="-342900" algn="just">
              <a:buClr>
                <a:srgbClr val="0B5ED7"/>
              </a:buClr>
              <a:buFont typeface="Arial" pitchFamily="34" charset="0"/>
              <a:buChar char="•"/>
            </a:pPr>
            <a:endParaRPr lang="en-IN" sz="800" b="1" dirty="0" smtClean="0">
              <a:solidFill>
                <a:srgbClr val="FF0000"/>
              </a:solidFill>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With respect to newly obtained cluster centres, 16 points are reassigned again. These are the same clusters as before. Hence, their centroids also remain unchanged.</a:t>
            </a:r>
          </a:p>
          <a:p>
            <a:pPr marL="342900" indent="-342900" algn="just">
              <a:buClr>
                <a:srgbClr val="0B5ED7"/>
              </a:buClr>
              <a:buFont typeface="Arial" pitchFamily="34" charset="0"/>
              <a:buChar char="•"/>
            </a:pPr>
            <a:endParaRPr lang="en-IN" sz="800" b="1" dirty="0" smtClean="0">
              <a:solidFill>
                <a:srgbClr val="FF0000"/>
              </a:solidFill>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Considering this as the termination criteria, the k-means algorithm stops here. Hence, the final cluster in Fig 16.5 is same as Fig 16.4.</a:t>
            </a:r>
            <a:endParaRPr lang="en-IN" sz="2000" b="1" dirty="0">
              <a:solidFill>
                <a:srgbClr val="FF0000"/>
              </a:solidFill>
              <a:latin typeface="Times New Roman" pitchFamily="18" charset="0"/>
              <a:cs typeface="Times New Roman" pitchFamily="18" charset="0"/>
            </a:endParaRP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4514" y="3789040"/>
            <a:ext cx="4580023" cy="2891323"/>
          </a:xfrm>
          <a:prstGeom prst="rect">
            <a:avLst/>
          </a:prstGeom>
        </p:spPr>
      </p:pic>
      <p:sp>
        <p:nvSpPr>
          <p:cNvPr id="25" name="Content Placeholder 2"/>
          <p:cNvSpPr txBox="1">
            <a:spLocks/>
          </p:cNvSpPr>
          <p:nvPr/>
        </p:nvSpPr>
        <p:spPr>
          <a:xfrm>
            <a:off x="4653136" y="3479268"/>
            <a:ext cx="4205731"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FF0000"/>
                </a:solidFill>
                <a:cs typeface="Times New Roman" pitchFamily="18" charset="0"/>
              </a:rPr>
              <a:t>Fig 16.5: </a:t>
            </a:r>
            <a:r>
              <a:rPr lang="en-IN" sz="1600" b="1" dirty="0">
                <a:solidFill>
                  <a:srgbClr val="FF0000"/>
                </a:solidFill>
                <a:cs typeface="Times New Roman" pitchFamily="18" charset="0"/>
              </a:rPr>
              <a:t>C</a:t>
            </a:r>
            <a:r>
              <a:rPr lang="en-IN" sz="1600" b="1" dirty="0" smtClean="0">
                <a:solidFill>
                  <a:srgbClr val="FF0000"/>
                </a:solidFill>
                <a:cs typeface="Times New Roman" pitchFamily="18" charset="0"/>
              </a:rPr>
              <a:t>luster after Second iteration</a:t>
            </a:r>
            <a:endParaRPr lang="en-US" sz="1800" dirty="0" smtClean="0">
              <a:solidFill>
                <a:srgbClr val="FF0000"/>
              </a:solidFill>
              <a:latin typeface="Times New Roman" pitchFamily="18" charset="0"/>
              <a:cs typeface="Times New Roman" pitchFamily="18" charset="0"/>
            </a:endParaRPr>
          </a:p>
          <a:p>
            <a:pPr marL="0" indent="0" algn="just">
              <a:buFont typeface="Wingdings 2"/>
              <a:buNone/>
            </a:pPr>
            <a:endParaRPr lang="en-US" sz="2000" dirty="0" smtClean="0">
              <a:solidFill>
                <a:srgbClr val="FF0000"/>
              </a:solidFill>
              <a:latin typeface="Times New Roman" pitchFamily="18" charset="0"/>
              <a:cs typeface="Times New Roman" pitchFamily="18" charset="0"/>
            </a:endParaRPr>
          </a:p>
          <a:p>
            <a:pPr marL="0" indent="0" algn="just">
              <a:buFont typeface="Wingdings 2"/>
              <a:buNone/>
            </a:pPr>
            <a:endParaRPr lang="en-US" sz="2000"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71277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1568" y="1066165"/>
                <a:ext cx="8671926" cy="5134611"/>
              </a:xfrm>
            </p:spPr>
            <p:txBody>
              <a:bodyPr>
                <a:noAutofit/>
              </a:bodyPr>
              <a:lstStyle/>
              <a:p>
                <a:pPr marL="0" indent="0" algn="just">
                  <a:buNone/>
                </a:pPr>
                <a:r>
                  <a:rPr lang="en-IN" sz="2000" b="1" dirty="0" smtClean="0">
                    <a:solidFill>
                      <a:srgbClr val="FF0000"/>
                    </a:solidFill>
                    <a:latin typeface="Times New Roman" pitchFamily="18" charset="0"/>
                    <a:cs typeface="Times New Roman" pitchFamily="18" charset="0"/>
                  </a:rPr>
                  <a:t>Let us analyse the k-Means algorithm and discuss the pros and cons of the algorithm. </a:t>
                </a:r>
              </a:p>
              <a:p>
                <a:pPr marL="0" indent="0" algn="just">
                  <a:buNone/>
                </a:pPr>
                <a:r>
                  <a:rPr lang="en-IN" sz="2000" b="1" dirty="0" smtClean="0">
                    <a:solidFill>
                      <a:srgbClr val="FF0000"/>
                    </a:solidFill>
                    <a:latin typeface="Times New Roman" pitchFamily="18" charset="0"/>
                    <a:cs typeface="Times New Roman" pitchFamily="18" charset="0"/>
                  </a:rPr>
                  <a:t>We shall refer to the following notations in our discussion.</a:t>
                </a:r>
              </a:p>
              <a:p>
                <a:pPr algn="just">
                  <a:buFont typeface="Arial" pitchFamily="34" charset="0"/>
                  <a:buChar char="•"/>
                </a:pPr>
                <a:r>
                  <a:rPr lang="en-IN" sz="2000" b="1" dirty="0" smtClean="0">
                    <a:solidFill>
                      <a:srgbClr val="FF0000"/>
                    </a:solidFill>
                    <a:latin typeface="Times New Roman" pitchFamily="18" charset="0"/>
                    <a:cs typeface="Times New Roman" pitchFamily="18" charset="0"/>
                  </a:rPr>
                  <a:t>Notations:</a:t>
                </a:r>
              </a:p>
              <a:p>
                <a:pPr lvl="1" algn="just">
                  <a:buFont typeface="Arial" pitchFamily="34" charset="0"/>
                  <a:buChar char="•"/>
                </a:pPr>
                <a14:m>
                  <m:oMath xmlns:m="http://schemas.openxmlformats.org/officeDocument/2006/math">
                    <m:r>
                      <a:rPr lang="en-IN" sz="1800" b="1" i="1" smtClean="0">
                        <a:solidFill>
                          <a:srgbClr val="FF0000"/>
                        </a:solidFill>
                        <a:latin typeface="Cambria Math"/>
                        <a:cs typeface="Times New Roman" pitchFamily="18" charset="0"/>
                      </a:rPr>
                      <m:t>𝒙</m:t>
                    </m:r>
                  </m:oMath>
                </a14:m>
                <a:r>
                  <a:rPr lang="en-IN" sz="1800" b="1" dirty="0" smtClean="0">
                    <a:solidFill>
                      <a:srgbClr val="FF0000"/>
                    </a:solidFill>
                    <a:latin typeface="Times New Roman" pitchFamily="18" charset="0"/>
                    <a:cs typeface="Times New Roman" pitchFamily="18" charset="0"/>
                  </a:rPr>
                  <a:t> : an object under clustering</a:t>
                </a:r>
              </a:p>
              <a:p>
                <a:pPr lvl="1" algn="just">
                  <a:buFont typeface="Arial" pitchFamily="34" charset="0"/>
                  <a:buChar char="•"/>
                </a:pPr>
                <a14:m>
                  <m:oMath xmlns:m="http://schemas.openxmlformats.org/officeDocument/2006/math">
                    <m:r>
                      <a:rPr lang="en-IN" sz="1800" b="1" i="1" smtClean="0">
                        <a:solidFill>
                          <a:srgbClr val="FF0000"/>
                        </a:solidFill>
                        <a:latin typeface="Cambria Math"/>
                        <a:cs typeface="Times New Roman" pitchFamily="18" charset="0"/>
                      </a:rPr>
                      <m:t>𝒏</m:t>
                    </m:r>
                  </m:oMath>
                </a14:m>
                <a:r>
                  <a:rPr lang="en-IN" sz="2000" b="1" dirty="0" smtClean="0">
                    <a:solidFill>
                      <a:srgbClr val="FF0000"/>
                    </a:solidFill>
                    <a:latin typeface="Times New Roman" pitchFamily="18" charset="0"/>
                    <a:cs typeface="Times New Roman" pitchFamily="18" charset="0"/>
                  </a:rPr>
                  <a:t> : number of objects under clustering</a:t>
                </a:r>
              </a:p>
              <a:p>
                <a:pPr lvl="1" algn="just">
                  <a:buFont typeface="Arial" pitchFamily="34" charset="0"/>
                  <a:buChar char="•"/>
                </a:pPr>
                <a14:m>
                  <m:oMath xmlns:m="http://schemas.openxmlformats.org/officeDocument/2006/math">
                    <m:sSub>
                      <m:sSubPr>
                        <m:ctrlPr>
                          <a:rPr lang="en-IN" sz="2000" b="1" i="1" dirty="0" smtClean="0">
                            <a:solidFill>
                              <a:srgbClr val="FF0000"/>
                            </a:solidFill>
                            <a:latin typeface="Cambria Math"/>
                            <a:cs typeface="Times New Roman" pitchFamily="18" charset="0"/>
                          </a:rPr>
                        </m:ctrlPr>
                      </m:sSubPr>
                      <m:e>
                        <m:r>
                          <a:rPr lang="en-IN" sz="2000" b="1" i="1" dirty="0" smtClean="0">
                            <a:solidFill>
                              <a:srgbClr val="FF0000"/>
                            </a:solidFill>
                            <a:latin typeface="Cambria Math"/>
                            <a:cs typeface="Times New Roman" pitchFamily="18" charset="0"/>
                          </a:rPr>
                          <m:t>𝑪</m:t>
                        </m:r>
                      </m:e>
                      <m:sub>
                        <m:r>
                          <a:rPr lang="en-IN" sz="2000" b="1" i="1" dirty="0" smtClean="0">
                            <a:solidFill>
                              <a:srgbClr val="FF0000"/>
                            </a:solidFill>
                            <a:latin typeface="Cambria Math"/>
                            <a:cs typeface="Times New Roman" pitchFamily="18" charset="0"/>
                          </a:rPr>
                          <m:t>𝒊</m:t>
                        </m:r>
                        <m:r>
                          <a:rPr lang="en-IN" sz="2000" b="1" i="1" dirty="0" smtClean="0">
                            <a:solidFill>
                              <a:srgbClr val="FF0000"/>
                            </a:solidFill>
                            <a:latin typeface="Cambria Math"/>
                            <a:cs typeface="Times New Roman" pitchFamily="18" charset="0"/>
                          </a:rPr>
                          <m:t> </m:t>
                        </m:r>
                      </m:sub>
                    </m:sSub>
                  </m:oMath>
                </a14:m>
                <a:r>
                  <a:rPr lang="en-IN" sz="2000" b="1" dirty="0" smtClean="0">
                    <a:solidFill>
                      <a:srgbClr val="FF0000"/>
                    </a:solidFill>
                    <a:latin typeface="Times New Roman" pitchFamily="18" charset="0"/>
                    <a:cs typeface="Times New Roman" pitchFamily="18" charset="0"/>
                  </a:rPr>
                  <a:t>: the </a:t>
                </a:r>
                <a:r>
                  <a:rPr lang="en-IN" sz="2000" b="1" i="1" dirty="0" smtClean="0">
                    <a:solidFill>
                      <a:srgbClr val="FF0000"/>
                    </a:solidFill>
                    <a:latin typeface="Times New Roman" pitchFamily="18" charset="0"/>
                    <a:cs typeface="Times New Roman" pitchFamily="18" charset="0"/>
                  </a:rPr>
                  <a:t>i-</a:t>
                </a:r>
                <a:r>
                  <a:rPr lang="en-IN" sz="2000" b="1" i="1" dirty="0" err="1" smtClean="0">
                    <a:solidFill>
                      <a:srgbClr val="FF0000"/>
                    </a:solidFill>
                    <a:latin typeface="Times New Roman" pitchFamily="18" charset="0"/>
                    <a:cs typeface="Times New Roman" pitchFamily="18" charset="0"/>
                  </a:rPr>
                  <a:t>th</a:t>
                </a:r>
                <a:r>
                  <a:rPr lang="en-IN" sz="2000" b="1" dirty="0" smtClean="0">
                    <a:solidFill>
                      <a:srgbClr val="FF0000"/>
                    </a:solidFill>
                    <a:latin typeface="Times New Roman" pitchFamily="18" charset="0"/>
                    <a:cs typeface="Times New Roman" pitchFamily="18" charset="0"/>
                  </a:rPr>
                  <a:t> cluster</a:t>
                </a:r>
              </a:p>
              <a:p>
                <a:pPr lvl="1" algn="just">
                  <a:buFont typeface="Arial" pitchFamily="34" charset="0"/>
                  <a:buChar char="•"/>
                </a:pPr>
                <a14:m>
                  <m:oMath xmlns:m="http://schemas.openxmlformats.org/officeDocument/2006/math">
                    <m:sSub>
                      <m:sSubPr>
                        <m:ctrlPr>
                          <a:rPr lang="en-IN" sz="2000" b="1" i="1" dirty="0">
                            <a:solidFill>
                              <a:srgbClr val="FF0000"/>
                            </a:solidFill>
                            <a:latin typeface="Cambria Math"/>
                            <a:cs typeface="Times New Roman" pitchFamily="18" charset="0"/>
                          </a:rPr>
                        </m:ctrlPr>
                      </m:sSubPr>
                      <m:e>
                        <m:r>
                          <a:rPr lang="en-IN" sz="2000" b="1" i="1" dirty="0" smtClean="0">
                            <a:solidFill>
                              <a:srgbClr val="FF0000"/>
                            </a:solidFill>
                            <a:latin typeface="Cambria Math"/>
                            <a:cs typeface="Times New Roman" pitchFamily="18" charset="0"/>
                          </a:rPr>
                          <m:t>𝒄</m:t>
                        </m:r>
                      </m:e>
                      <m:sub>
                        <m:r>
                          <a:rPr lang="en-IN" sz="2000" b="1" i="1" dirty="0">
                            <a:solidFill>
                              <a:srgbClr val="FF0000"/>
                            </a:solidFill>
                            <a:latin typeface="Cambria Math"/>
                            <a:cs typeface="Times New Roman" pitchFamily="18" charset="0"/>
                          </a:rPr>
                          <m:t>𝒊</m:t>
                        </m:r>
                        <m:r>
                          <a:rPr lang="en-IN" sz="2000" b="1" i="1" dirty="0">
                            <a:solidFill>
                              <a:srgbClr val="FF0000"/>
                            </a:solidFill>
                            <a:latin typeface="Cambria Math"/>
                            <a:cs typeface="Times New Roman" pitchFamily="18" charset="0"/>
                          </a:rPr>
                          <m:t> </m:t>
                        </m:r>
                      </m:sub>
                    </m:sSub>
                  </m:oMath>
                </a14:m>
                <a:r>
                  <a:rPr lang="en-IN" sz="2000" b="1" dirty="0" smtClean="0">
                    <a:solidFill>
                      <a:srgbClr val="FF0000"/>
                    </a:solidFill>
                    <a:latin typeface="Times New Roman" pitchFamily="18" charset="0"/>
                    <a:cs typeface="Times New Roman" pitchFamily="18" charset="0"/>
                  </a:rPr>
                  <a:t>: the centroid of cluster </a:t>
                </a:r>
                <a14:m>
                  <m:oMath xmlns:m="http://schemas.openxmlformats.org/officeDocument/2006/math">
                    <m:sSub>
                      <m:sSubPr>
                        <m:ctrlPr>
                          <a:rPr lang="en-IN" sz="2000" b="1" i="1" dirty="0" smtClean="0">
                            <a:solidFill>
                              <a:srgbClr val="FF0000"/>
                            </a:solidFill>
                            <a:latin typeface="Cambria Math"/>
                            <a:cs typeface="Times New Roman" pitchFamily="18" charset="0"/>
                          </a:rPr>
                        </m:ctrlPr>
                      </m:sSubPr>
                      <m:e>
                        <m:r>
                          <a:rPr lang="en-IN" sz="2000" b="1" i="1" dirty="0">
                            <a:solidFill>
                              <a:srgbClr val="FF0000"/>
                            </a:solidFill>
                            <a:latin typeface="Cambria Math"/>
                            <a:cs typeface="Times New Roman" pitchFamily="18" charset="0"/>
                          </a:rPr>
                          <m:t>𝑪</m:t>
                        </m:r>
                      </m:e>
                      <m:sub>
                        <m:r>
                          <a:rPr lang="en-IN" sz="2000" b="1" i="1" dirty="0">
                            <a:solidFill>
                              <a:srgbClr val="FF0000"/>
                            </a:solidFill>
                            <a:latin typeface="Cambria Math"/>
                            <a:cs typeface="Times New Roman" pitchFamily="18" charset="0"/>
                          </a:rPr>
                          <m:t>𝒊</m:t>
                        </m:r>
                        <m:r>
                          <a:rPr lang="en-IN" sz="2000" b="1" i="1" dirty="0">
                            <a:solidFill>
                              <a:srgbClr val="FF0000"/>
                            </a:solidFill>
                            <a:latin typeface="Cambria Math"/>
                            <a:cs typeface="Times New Roman" pitchFamily="18" charset="0"/>
                          </a:rPr>
                          <m:t> </m:t>
                        </m:r>
                      </m:sub>
                    </m:sSub>
                  </m:oMath>
                </a14:m>
                <a:endParaRPr lang="en-IN" sz="2000" b="1" dirty="0" smtClean="0">
                  <a:solidFill>
                    <a:srgbClr val="FF0000"/>
                  </a:solidFill>
                  <a:latin typeface="Times New Roman" pitchFamily="18" charset="0"/>
                  <a:cs typeface="Times New Roman" pitchFamily="18" charset="0"/>
                </a:endParaRPr>
              </a:p>
              <a:p>
                <a:pPr lvl="1" algn="just">
                  <a:buFont typeface="Arial" pitchFamily="34" charset="0"/>
                  <a:buChar char="•"/>
                </a:pPr>
                <a14:m>
                  <m:oMath xmlns:m="http://schemas.openxmlformats.org/officeDocument/2006/math">
                    <m:sSub>
                      <m:sSubPr>
                        <m:ctrlPr>
                          <a:rPr lang="en-IN" sz="2000" b="1" i="1" dirty="0">
                            <a:solidFill>
                              <a:srgbClr val="FF0000"/>
                            </a:solidFill>
                            <a:latin typeface="Cambria Math"/>
                            <a:cs typeface="Times New Roman" pitchFamily="18" charset="0"/>
                          </a:rPr>
                        </m:ctrlPr>
                      </m:sSubPr>
                      <m:e>
                        <m:r>
                          <a:rPr lang="en-IN" sz="2000" b="1" i="1" dirty="0" smtClean="0">
                            <a:solidFill>
                              <a:srgbClr val="FF0000"/>
                            </a:solidFill>
                            <a:latin typeface="Cambria Math"/>
                            <a:cs typeface="Times New Roman" pitchFamily="18" charset="0"/>
                          </a:rPr>
                          <m:t>𝒏</m:t>
                        </m:r>
                      </m:e>
                      <m:sub>
                        <m:r>
                          <a:rPr lang="en-IN" sz="2000" b="1" i="1" dirty="0">
                            <a:solidFill>
                              <a:srgbClr val="FF0000"/>
                            </a:solidFill>
                            <a:latin typeface="Cambria Math"/>
                            <a:cs typeface="Times New Roman" pitchFamily="18" charset="0"/>
                          </a:rPr>
                          <m:t>𝒊</m:t>
                        </m:r>
                        <m:r>
                          <a:rPr lang="en-IN" sz="2000" b="1" i="1" dirty="0">
                            <a:solidFill>
                              <a:srgbClr val="FF0000"/>
                            </a:solidFill>
                            <a:latin typeface="Cambria Math"/>
                            <a:cs typeface="Times New Roman" pitchFamily="18" charset="0"/>
                          </a:rPr>
                          <m:t> </m:t>
                        </m:r>
                      </m:sub>
                    </m:sSub>
                  </m:oMath>
                </a14:m>
                <a:r>
                  <a:rPr lang="en-IN" sz="2000" b="1" dirty="0" smtClean="0">
                    <a:solidFill>
                      <a:srgbClr val="FF0000"/>
                    </a:solidFill>
                    <a:latin typeface="Times New Roman" pitchFamily="18" charset="0"/>
                    <a:cs typeface="Times New Roman" pitchFamily="18" charset="0"/>
                  </a:rPr>
                  <a:t>: number of objects in the cluster </a:t>
                </a:r>
                <a14:m>
                  <m:oMath xmlns:m="http://schemas.openxmlformats.org/officeDocument/2006/math">
                    <m:sSub>
                      <m:sSubPr>
                        <m:ctrlPr>
                          <a:rPr lang="en-IN" sz="2000" b="1" i="1" dirty="0" smtClean="0">
                            <a:solidFill>
                              <a:srgbClr val="FF0000"/>
                            </a:solidFill>
                            <a:latin typeface="Cambria Math"/>
                            <a:cs typeface="Times New Roman" pitchFamily="18" charset="0"/>
                          </a:rPr>
                        </m:ctrlPr>
                      </m:sSubPr>
                      <m:e>
                        <m:r>
                          <a:rPr lang="en-IN" sz="2000" b="1" i="1" dirty="0">
                            <a:solidFill>
                              <a:srgbClr val="FF0000"/>
                            </a:solidFill>
                            <a:latin typeface="Cambria Math"/>
                            <a:cs typeface="Times New Roman" pitchFamily="18" charset="0"/>
                          </a:rPr>
                          <m:t>𝑪</m:t>
                        </m:r>
                      </m:e>
                      <m:sub>
                        <m:r>
                          <a:rPr lang="en-IN" sz="2000" b="1" i="1" dirty="0">
                            <a:solidFill>
                              <a:srgbClr val="FF0000"/>
                            </a:solidFill>
                            <a:latin typeface="Cambria Math"/>
                            <a:cs typeface="Times New Roman" pitchFamily="18" charset="0"/>
                          </a:rPr>
                          <m:t>𝒊</m:t>
                        </m:r>
                        <m:r>
                          <a:rPr lang="en-IN" sz="2000" b="1" i="1" dirty="0">
                            <a:solidFill>
                              <a:srgbClr val="FF0000"/>
                            </a:solidFill>
                            <a:latin typeface="Cambria Math"/>
                            <a:cs typeface="Times New Roman" pitchFamily="18" charset="0"/>
                          </a:rPr>
                          <m:t> </m:t>
                        </m:r>
                      </m:sub>
                    </m:sSub>
                  </m:oMath>
                </a14:m>
                <a:endParaRPr lang="en-IN" sz="2000" b="1" dirty="0" smtClean="0">
                  <a:solidFill>
                    <a:srgbClr val="FF0000"/>
                  </a:solidFill>
                  <a:latin typeface="Times New Roman" pitchFamily="18" charset="0"/>
                  <a:cs typeface="Times New Roman" pitchFamily="18" charset="0"/>
                </a:endParaRPr>
              </a:p>
              <a:p>
                <a:pPr lvl="1" algn="just">
                  <a:buFont typeface="Arial" pitchFamily="34" charset="0"/>
                  <a:buChar char="•"/>
                </a:pPr>
                <a14:m>
                  <m:oMath xmlns:m="http://schemas.openxmlformats.org/officeDocument/2006/math">
                    <m:r>
                      <a:rPr lang="en-IN" sz="2000" b="1" i="1" dirty="0">
                        <a:solidFill>
                          <a:srgbClr val="FF0000"/>
                        </a:solidFill>
                        <a:latin typeface="Cambria Math"/>
                        <a:cs typeface="Times New Roman" pitchFamily="18" charset="0"/>
                      </a:rPr>
                      <m:t>𝒄</m:t>
                    </m:r>
                  </m:oMath>
                </a14:m>
                <a:r>
                  <a:rPr lang="en-IN" sz="2000" b="1" dirty="0" smtClean="0">
                    <a:solidFill>
                      <a:srgbClr val="FF0000"/>
                    </a:solidFill>
                    <a:latin typeface="Times New Roman" pitchFamily="18" charset="0"/>
                    <a:cs typeface="Times New Roman" pitchFamily="18" charset="0"/>
                  </a:rPr>
                  <a:t> : denotes the centroid of all objects</a:t>
                </a:r>
              </a:p>
              <a:p>
                <a:pPr lvl="1" algn="just">
                  <a:buFont typeface="Arial" pitchFamily="34" charset="0"/>
                  <a:buChar char="•"/>
                </a:pPr>
                <a14:m>
                  <m:oMath xmlns:m="http://schemas.openxmlformats.org/officeDocument/2006/math">
                    <m:r>
                      <a:rPr lang="en-IN" sz="2000" b="1" i="1" smtClean="0">
                        <a:solidFill>
                          <a:srgbClr val="FF0000"/>
                        </a:solidFill>
                        <a:latin typeface="Cambria Math"/>
                        <a:cs typeface="Times New Roman" pitchFamily="18" charset="0"/>
                      </a:rPr>
                      <m:t>𝒌</m:t>
                    </m:r>
                    <m:r>
                      <a:rPr lang="en-IN" sz="2000" b="1" i="1" smtClean="0">
                        <a:solidFill>
                          <a:srgbClr val="FF0000"/>
                        </a:solidFill>
                        <a:latin typeface="Cambria Math"/>
                        <a:cs typeface="Times New Roman" pitchFamily="18" charset="0"/>
                      </a:rPr>
                      <m:t> </m:t>
                    </m:r>
                  </m:oMath>
                </a14:m>
                <a:r>
                  <a:rPr lang="en-IN" sz="2000" b="1" dirty="0" smtClean="0">
                    <a:solidFill>
                      <a:srgbClr val="FF0000"/>
                    </a:solidFill>
                    <a:latin typeface="Times New Roman" pitchFamily="18" charset="0"/>
                    <a:cs typeface="Times New Roman" pitchFamily="18" charset="0"/>
                  </a:rPr>
                  <a:t>: number of clusters</a:t>
                </a:r>
              </a:p>
              <a:p>
                <a:pPr lvl="1" algn="just">
                  <a:buFont typeface="Arial" pitchFamily="34" charset="0"/>
                  <a:buChar char="•"/>
                </a:pPr>
                <a:endParaRPr lang="en-IN" sz="2000" b="1" dirty="0" smtClean="0">
                  <a:solidFill>
                    <a:srgbClr val="FF0000"/>
                  </a:solidFill>
                  <a:latin typeface="Times New Roman" pitchFamily="18" charset="0"/>
                  <a:cs typeface="Times New Roman" pitchFamily="18" charset="0"/>
                </a:endParaRPr>
              </a:p>
              <a:p>
                <a:pPr marL="0" indent="0" algn="just">
                  <a:buNone/>
                </a:pPr>
                <a:endParaRPr lang="en-US" sz="1800" b="1" dirty="0" smtClean="0">
                  <a:solidFill>
                    <a:srgbClr val="FF0000"/>
                  </a:solidFill>
                  <a:latin typeface="Times New Roman" pitchFamily="18" charset="0"/>
                  <a:cs typeface="Times New Roman" pitchFamily="18" charset="0"/>
                </a:endParaRPr>
              </a:p>
              <a:p>
                <a:pPr marL="457200" indent="-457200">
                  <a:buClr>
                    <a:srgbClr val="0B5ED7"/>
                  </a:buClr>
                  <a:buFont typeface="+mj-lt"/>
                  <a:buAutoNum type="arabicParenR"/>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smtClean="0">
                    <a:solidFill>
                      <a:srgbClr val="FF0000"/>
                    </a:solidFill>
                    <a:latin typeface="Times New Roman" pitchFamily="18" charset="0"/>
                    <a:cs typeface="Times New Roman" pitchFamily="18" charset="0"/>
                  </a:rPr>
                  <a:t>      </a:t>
                </a:r>
                <a:endParaRPr lang="en-US" sz="16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1568" y="1066165"/>
                <a:ext cx="8671926" cy="5134611"/>
              </a:xfrm>
              <a:blipFill rotWithShape="1">
                <a:blip r:embed="rId2"/>
                <a:stretch>
                  <a:fillRect l="-703" t="-594" r="-773"/>
                </a:stretch>
              </a:blipFill>
            </p:spPr>
            <p:txBody>
              <a:bodyPr/>
              <a:lstStyle/>
              <a:p>
                <a:r>
                  <a:rPr lang="en-IN">
                    <a:noFill/>
                  </a:rPr>
                  <a:t> </a:t>
                </a:r>
              </a:p>
            </p:txBody>
          </p:sp>
        </mc:Fallback>
      </mc:AlternateContent>
    </p:spTree>
    <p:extLst>
      <p:ext uri="{BB962C8B-B14F-4D97-AF65-F5344CB8AC3E}">
        <p14:creationId xmlns:p14="http://schemas.microsoft.com/office/powerpoint/2010/main" val="89877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1568" y="991736"/>
                <a:ext cx="8671926" cy="5134611"/>
              </a:xfrm>
            </p:spPr>
            <p:txBody>
              <a:bodyPr>
                <a:noAutofit/>
              </a:bodyPr>
              <a:lstStyle/>
              <a:p>
                <a:pPr marL="457200" indent="-457200" algn="just">
                  <a:buClr>
                    <a:srgbClr val="0B5ED7"/>
                  </a:buClr>
                  <a:buAutoNum type="arabicPeriod"/>
                </a:pPr>
                <a:r>
                  <a:rPr lang="en-IN" sz="2000" b="1" dirty="0" smtClean="0">
                    <a:solidFill>
                      <a:srgbClr val="FF0000"/>
                    </a:solidFill>
                    <a:latin typeface="Times New Roman" pitchFamily="18" charset="0"/>
                    <a:cs typeface="Times New Roman" pitchFamily="18" charset="0"/>
                  </a:rPr>
                  <a:t>Value of k:</a:t>
                </a: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The k-means algorithm produces only one set of clusters, for which, user must specify the desired number, </a:t>
                </a:r>
                <a:r>
                  <a:rPr lang="en-IN" sz="2000" b="1" i="1" dirty="0" smtClean="0">
                    <a:solidFill>
                      <a:srgbClr val="FF0000"/>
                    </a:solidFill>
                    <a:latin typeface="Times New Roman" pitchFamily="18" charset="0"/>
                    <a:cs typeface="Times New Roman" pitchFamily="18" charset="0"/>
                  </a:rPr>
                  <a:t>k</a:t>
                </a:r>
                <a:r>
                  <a:rPr lang="en-IN" sz="2000" b="1" dirty="0" smtClean="0">
                    <a:solidFill>
                      <a:srgbClr val="FF0000"/>
                    </a:solidFill>
                    <a:latin typeface="Times New Roman" pitchFamily="18" charset="0"/>
                    <a:cs typeface="Times New Roman" pitchFamily="18" charset="0"/>
                  </a:rPr>
                  <a:t> of clusters.</a:t>
                </a: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In fact, </a:t>
                </a:r>
                <a:r>
                  <a:rPr lang="en-IN" sz="2000" b="1" i="1" dirty="0">
                    <a:solidFill>
                      <a:srgbClr val="FF0000"/>
                    </a:solidFill>
                    <a:latin typeface="Times New Roman" pitchFamily="18" charset="0"/>
                    <a:cs typeface="Times New Roman" pitchFamily="18" charset="0"/>
                  </a:rPr>
                  <a:t>k</a:t>
                </a:r>
                <a:r>
                  <a:rPr lang="en-IN" sz="2000" b="1" dirty="0" smtClean="0">
                    <a:solidFill>
                      <a:srgbClr val="FF0000"/>
                    </a:solidFill>
                    <a:latin typeface="Times New Roman" pitchFamily="18" charset="0"/>
                    <a:cs typeface="Times New Roman" pitchFamily="18" charset="0"/>
                  </a:rPr>
                  <a:t> should be the best guess on the number of clusters present in the given data. Choosing the best value of </a:t>
                </a:r>
                <a:r>
                  <a:rPr lang="en-IN" sz="2000" b="1" i="1" dirty="0">
                    <a:solidFill>
                      <a:srgbClr val="FF0000"/>
                    </a:solidFill>
                    <a:latin typeface="Times New Roman" pitchFamily="18" charset="0"/>
                    <a:cs typeface="Times New Roman" pitchFamily="18" charset="0"/>
                  </a:rPr>
                  <a:t>k</a:t>
                </a:r>
                <a:r>
                  <a:rPr lang="en-IN" sz="2000" b="1" dirty="0" smtClean="0">
                    <a:solidFill>
                      <a:srgbClr val="FF0000"/>
                    </a:solidFill>
                    <a:latin typeface="Times New Roman" pitchFamily="18" charset="0"/>
                    <a:cs typeface="Times New Roman" pitchFamily="18" charset="0"/>
                  </a:rPr>
                  <a:t> for a given dataset is, therefore, an issue.</a:t>
                </a: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We may not have an idea about the possible number of clusters for high dimensional data, and for data that are not scatter-plotted.</a:t>
                </a: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Further, possible number of clusters is hidden or ambiguous in image, audio, video and multimedia clustering applications etc.</a:t>
                </a: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There is no principled way to know what the value of </a:t>
                </a:r>
                <a:r>
                  <a:rPr lang="en-IN" sz="2000" b="1" i="1" dirty="0" smtClean="0">
                    <a:solidFill>
                      <a:srgbClr val="FF0000"/>
                    </a:solidFill>
                    <a:latin typeface="Times New Roman" pitchFamily="18" charset="0"/>
                    <a:cs typeface="Times New Roman" pitchFamily="18" charset="0"/>
                  </a:rPr>
                  <a:t>k</a:t>
                </a:r>
                <a:r>
                  <a:rPr lang="en-IN" sz="2000" b="1" dirty="0" smtClean="0">
                    <a:solidFill>
                      <a:srgbClr val="FF0000"/>
                    </a:solidFill>
                    <a:latin typeface="Times New Roman" pitchFamily="18" charset="0"/>
                    <a:cs typeface="Times New Roman" pitchFamily="18" charset="0"/>
                  </a:rPr>
                  <a:t> ought to be. We may try with successive value of k starting with 2. </a:t>
                </a: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The process is stopped when two consecutive </a:t>
                </a:r>
                <a:r>
                  <a:rPr lang="en-IN" sz="2000" b="1" i="1" dirty="0" smtClean="0">
                    <a:solidFill>
                      <a:srgbClr val="FF0000"/>
                    </a:solidFill>
                    <a:latin typeface="Times New Roman" pitchFamily="18" charset="0"/>
                    <a:cs typeface="Times New Roman" pitchFamily="18" charset="0"/>
                  </a:rPr>
                  <a:t>k</a:t>
                </a:r>
                <a:r>
                  <a:rPr lang="en-IN" sz="2000" b="1" dirty="0" smtClean="0">
                    <a:solidFill>
                      <a:srgbClr val="FF0000"/>
                    </a:solidFill>
                    <a:latin typeface="Times New Roman" pitchFamily="18" charset="0"/>
                    <a:cs typeface="Times New Roman" pitchFamily="18" charset="0"/>
                  </a:rPr>
                  <a:t> values produce more-or-less identical results (with respect to some cluster quality estimation). </a:t>
                </a: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Normally </a:t>
                </a:r>
                <a14:m>
                  <m:oMath xmlns:m="http://schemas.openxmlformats.org/officeDocument/2006/math">
                    <m:r>
                      <a:rPr lang="en-IN" sz="2000" b="1" i="1" smtClean="0">
                        <a:solidFill>
                          <a:srgbClr val="FF0000"/>
                        </a:solidFill>
                        <a:latin typeface="Cambria Math"/>
                        <a:cs typeface="Times New Roman" pitchFamily="18" charset="0"/>
                      </a:rPr>
                      <m:t>𝒌</m:t>
                    </m:r>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𝒏</m:t>
                    </m:r>
                  </m:oMath>
                </a14:m>
                <a:r>
                  <a:rPr lang="en-IN" sz="2000" b="1" dirty="0" smtClean="0">
                    <a:solidFill>
                      <a:srgbClr val="FF0000"/>
                    </a:solidFill>
                    <a:latin typeface="Times New Roman" pitchFamily="18" charset="0"/>
                    <a:cs typeface="Times New Roman" pitchFamily="18" charset="0"/>
                  </a:rPr>
                  <a:t> and there is heuristic to follow </a:t>
                </a:r>
                <a14:m>
                  <m:oMath xmlns:m="http://schemas.openxmlformats.org/officeDocument/2006/math">
                    <m:r>
                      <a:rPr lang="en-IN" sz="2000" b="1" i="1" smtClean="0">
                        <a:solidFill>
                          <a:srgbClr val="FF0000"/>
                        </a:solidFill>
                        <a:latin typeface="Cambria Math"/>
                        <a:cs typeface="Times New Roman" pitchFamily="18" charset="0"/>
                      </a:rPr>
                      <m:t>𝒌</m:t>
                    </m:r>
                    <m:r>
                      <a:rPr lang="en-IN" sz="2000" b="1" i="1" smtClean="0">
                        <a:solidFill>
                          <a:srgbClr val="FF0000"/>
                        </a:solidFill>
                        <a:latin typeface="Cambria Math"/>
                        <a:ea typeface="Cambria Math"/>
                        <a:cs typeface="Times New Roman" pitchFamily="18" charset="0"/>
                      </a:rPr>
                      <m:t>≈</m:t>
                    </m:r>
                    <m:rad>
                      <m:radPr>
                        <m:degHide m:val="on"/>
                        <m:ctrlPr>
                          <a:rPr lang="en-IN" sz="2000" b="1" i="1" smtClean="0">
                            <a:solidFill>
                              <a:srgbClr val="FF0000"/>
                            </a:solidFill>
                            <a:latin typeface="Cambria Math"/>
                            <a:ea typeface="Cambria Math"/>
                            <a:cs typeface="Times New Roman" pitchFamily="18" charset="0"/>
                          </a:rPr>
                        </m:ctrlPr>
                      </m:radPr>
                      <m:deg/>
                      <m:e>
                        <m:r>
                          <a:rPr lang="en-IN" sz="2000" b="1" i="1" smtClean="0">
                            <a:solidFill>
                              <a:srgbClr val="FF0000"/>
                            </a:solidFill>
                            <a:latin typeface="Cambria Math"/>
                            <a:ea typeface="Cambria Math"/>
                            <a:cs typeface="Times New Roman" pitchFamily="18" charset="0"/>
                          </a:rPr>
                          <m:t>𝒏</m:t>
                        </m:r>
                      </m:e>
                    </m:rad>
                  </m:oMath>
                </a14:m>
                <a:r>
                  <a:rPr lang="en-IN" sz="2000" b="1" dirty="0" smtClean="0">
                    <a:solidFill>
                      <a:srgbClr val="FF0000"/>
                    </a:solidFill>
                    <a:latin typeface="Times New Roman" pitchFamily="18" charset="0"/>
                    <a:cs typeface="Times New Roman" pitchFamily="18" charset="0"/>
                  </a:rPr>
                  <a:t>.</a:t>
                </a:r>
                <a:r>
                  <a:rPr lang="en-IN" sz="2000" b="1" dirty="0">
                    <a:solidFill>
                      <a:srgbClr val="FF0000"/>
                    </a:solidFill>
                    <a:latin typeface="Times New Roman" pitchFamily="18" charset="0"/>
                    <a:cs typeface="Times New Roman" pitchFamily="18" charset="0"/>
                  </a:rPr>
                  <a:t> </a:t>
                </a:r>
                <a:endParaRPr lang="en-IN" sz="2000" b="1" dirty="0" smtClean="0">
                  <a:solidFill>
                    <a:srgbClr val="FF0000"/>
                  </a:solidFill>
                  <a:latin typeface="Times New Roman" pitchFamily="18" charset="0"/>
                  <a:cs typeface="Times New Roman" pitchFamily="18" charset="0"/>
                </a:endParaRPr>
              </a:p>
              <a:p>
                <a:pPr marL="822960" lvl="1" indent="-457200" algn="just">
                  <a:buClr>
                    <a:srgbClr val="0B5ED7"/>
                  </a:buClr>
                  <a:buFont typeface="Arial" pitchFamily="34" charset="0"/>
                  <a:buChar char="•"/>
                </a:pPr>
                <a:endParaRPr lang="en-IN" sz="2000" b="1" dirty="0" smtClean="0">
                  <a:solidFill>
                    <a:srgbClr val="FF0000"/>
                  </a:solidFill>
                  <a:latin typeface="Times New Roman" pitchFamily="18" charset="0"/>
                  <a:cs typeface="Times New Roman" pitchFamily="18" charset="0"/>
                </a:endParaRPr>
              </a:p>
              <a:p>
                <a:pPr marL="822960" lvl="1" indent="-457200" algn="just">
                  <a:buClr>
                    <a:srgbClr val="0B5ED7"/>
                  </a:buClr>
                  <a:buAutoNum type="arabicPeriod"/>
                </a:pPr>
                <a:endParaRPr lang="en-IN" sz="1800" b="1" dirty="0" smtClean="0">
                  <a:solidFill>
                    <a:srgbClr val="FF0000"/>
                  </a:solidFill>
                  <a:latin typeface="Times New Roman" pitchFamily="18" charset="0"/>
                  <a:cs typeface="Times New Roman" pitchFamily="18" charset="0"/>
                </a:endParaRPr>
              </a:p>
              <a:p>
                <a:pPr marL="0" indent="0" algn="just">
                  <a:buNone/>
                </a:pPr>
                <a:endParaRPr lang="en-US" sz="1800" b="1" dirty="0" smtClean="0">
                  <a:solidFill>
                    <a:srgbClr val="FF0000"/>
                  </a:solidFill>
                  <a:latin typeface="Times New Roman" pitchFamily="18" charset="0"/>
                  <a:cs typeface="Times New Roman" pitchFamily="18" charset="0"/>
                </a:endParaRPr>
              </a:p>
              <a:p>
                <a:pPr marL="457200" indent="-457200">
                  <a:buClr>
                    <a:srgbClr val="0B5ED7"/>
                  </a:buClr>
                  <a:buFont typeface="+mj-lt"/>
                  <a:buAutoNum type="arabicParenR"/>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smtClean="0">
                    <a:solidFill>
                      <a:srgbClr val="FF0000"/>
                    </a:solidFill>
                    <a:latin typeface="Times New Roman" pitchFamily="18" charset="0"/>
                    <a:cs typeface="Times New Roman" pitchFamily="18" charset="0"/>
                  </a:rPr>
                  <a:t>      </a:t>
                </a:r>
                <a:endParaRPr lang="en-US" sz="16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1568" y="991736"/>
                <a:ext cx="8671926" cy="5134611"/>
              </a:xfrm>
              <a:blipFill rotWithShape="1">
                <a:blip r:embed="rId2"/>
                <a:stretch>
                  <a:fillRect l="-562" t="-594" r="-773" b="-7363"/>
                </a:stretch>
              </a:blipFill>
            </p:spPr>
            <p:txBody>
              <a:bodyPr/>
              <a:lstStyle/>
              <a:p>
                <a:r>
                  <a:rPr lang="en-IN">
                    <a:noFill/>
                  </a:rPr>
                  <a:t> </a:t>
                </a:r>
              </a:p>
            </p:txBody>
          </p:sp>
        </mc:Fallback>
      </mc:AlternateContent>
    </p:spTree>
    <p:extLst>
      <p:ext uri="{BB962C8B-B14F-4D97-AF65-F5344CB8AC3E}">
        <p14:creationId xmlns:p14="http://schemas.microsoft.com/office/powerpoint/2010/main" val="217739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1568" y="991736"/>
                <a:ext cx="8671926" cy="5134611"/>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k versus cluster quality</a:t>
                </a:r>
              </a:p>
              <a:p>
                <a:pPr marL="0" indent="0" algn="just">
                  <a:buClr>
                    <a:srgbClr val="0B5ED7"/>
                  </a:buClr>
                  <a:buNone/>
                </a:pPr>
                <a:endParaRPr lang="en-IN" sz="800" b="1" dirty="0" smtClean="0">
                  <a:solidFill>
                    <a:srgbClr val="FF0000"/>
                  </a:solidFill>
                  <a:latin typeface="Times New Roman" pitchFamily="18" charset="0"/>
                  <a:cs typeface="Times New Roman" pitchFamily="18" charset="0"/>
                </a:endParaRPr>
              </a:p>
              <a:p>
                <a:pPr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Usually, there is some objective function to be met as a goal of clustering. One such objective function is sum-square-error denoted by SSE and defined as</a:t>
                </a:r>
              </a:p>
              <a:p>
                <a:pPr marL="0" indent="0" algn="just">
                  <a:buClr>
                    <a:srgbClr val="0B5ED7"/>
                  </a:buClr>
                  <a:buNone/>
                </a:pPr>
                <a:endParaRPr lang="en-IN" sz="2000" b="1" dirty="0" smtClean="0">
                  <a:solidFill>
                    <a:srgbClr val="FF0000"/>
                  </a:solidFill>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b="1" i="1" smtClean="0">
                          <a:solidFill>
                            <a:srgbClr val="FF0000"/>
                          </a:solidFill>
                          <a:latin typeface="Cambria Math"/>
                          <a:cs typeface="Times New Roman" pitchFamily="18" charset="0"/>
                        </a:rPr>
                        <m:t>𝑺𝑺𝑬</m:t>
                      </m:r>
                      <m:r>
                        <a:rPr lang="en-IN" sz="2000" b="1" i="1" smtClean="0">
                          <a:solidFill>
                            <a:srgbClr val="FF0000"/>
                          </a:solidFill>
                          <a:latin typeface="Cambria Math"/>
                          <a:cs typeface="Times New Roman" pitchFamily="18" charset="0"/>
                        </a:rPr>
                        <m:t>=</m:t>
                      </m:r>
                      <m:nary>
                        <m:naryPr>
                          <m:chr m:val="∑"/>
                          <m:ctrlPr>
                            <a:rPr lang="en-IN" sz="2000" b="1" i="1" smtClean="0">
                              <a:solidFill>
                                <a:srgbClr val="FF0000"/>
                              </a:solidFill>
                              <a:latin typeface="Cambria Math"/>
                              <a:cs typeface="Times New Roman" pitchFamily="18" charset="0"/>
                            </a:rPr>
                          </m:ctrlPr>
                        </m:naryPr>
                        <m:sub>
                          <m:r>
                            <m:rPr>
                              <m:brk m:alnAt="23"/>
                            </m:rPr>
                            <a:rPr lang="en-IN" sz="2000" b="1" i="1" smtClean="0">
                              <a:solidFill>
                                <a:srgbClr val="FF0000"/>
                              </a:solidFill>
                              <a:latin typeface="Cambria Math"/>
                              <a:cs typeface="Times New Roman" pitchFamily="18" charset="0"/>
                            </a:rPr>
                            <m:t>𝒊</m:t>
                          </m:r>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𝟏</m:t>
                          </m:r>
                        </m:sub>
                        <m:sup>
                          <m:r>
                            <a:rPr lang="en-IN" sz="2000" b="1" i="1" smtClean="0">
                              <a:solidFill>
                                <a:srgbClr val="FF0000"/>
                              </a:solidFill>
                              <a:latin typeface="Cambria Math"/>
                              <a:cs typeface="Times New Roman" pitchFamily="18" charset="0"/>
                            </a:rPr>
                            <m:t>𝒌</m:t>
                          </m:r>
                        </m:sup>
                        <m:e>
                          <m:nary>
                            <m:naryPr>
                              <m:chr m:val="∑"/>
                              <m:ctrlPr>
                                <a:rPr lang="en-IN" sz="2000" b="1" i="1" smtClean="0">
                                  <a:solidFill>
                                    <a:srgbClr val="FF0000"/>
                                  </a:solidFill>
                                  <a:latin typeface="Cambria Math"/>
                                  <a:cs typeface="Times New Roman" pitchFamily="18" charset="0"/>
                                </a:rPr>
                              </m:ctrlPr>
                            </m:naryPr>
                            <m:sub>
                              <m:r>
                                <m:rPr>
                                  <m:brk m:alnAt="23"/>
                                </m:rPr>
                                <a:rPr lang="en-IN" sz="2000" b="1" i="1" smtClean="0">
                                  <a:solidFill>
                                    <a:srgbClr val="FF0000"/>
                                  </a:solidFill>
                                  <a:latin typeface="Cambria Math"/>
                                  <a:cs typeface="Times New Roman" pitchFamily="18" charset="0"/>
                                </a:rPr>
                                <m:t>𝒙</m:t>
                              </m:r>
                              <m:r>
                                <a:rPr lang="en-IN" sz="2000" b="1" i="1" smtClean="0">
                                  <a:solidFill>
                                    <a:srgbClr val="FF0000"/>
                                  </a:solidFill>
                                  <a:latin typeface="Cambria Math"/>
                                  <a:ea typeface="Cambria Math"/>
                                  <a:cs typeface="Times New Roman" pitchFamily="18" charset="0"/>
                                </a:rPr>
                                <m:t>∈</m:t>
                              </m:r>
                              <m:sSub>
                                <m:sSubPr>
                                  <m:ctrlPr>
                                    <a:rPr lang="en-IN" sz="2000" b="1" i="1" smtClean="0">
                                      <a:solidFill>
                                        <a:srgbClr val="FF0000"/>
                                      </a:solidFill>
                                      <a:latin typeface="Cambria Math"/>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b="1" i="1" smtClean="0">
                                      <a:solidFill>
                                        <a:srgbClr val="FF0000"/>
                                      </a:solidFill>
                                      <a:latin typeface="Cambria Math"/>
                                      <a:ea typeface="Cambria Math"/>
                                      <a:cs typeface="Times New Roman" pitchFamily="18" charset="0"/>
                                    </a:rPr>
                                    <m:t>𝒊</m:t>
                                  </m:r>
                                </m:sub>
                              </m:sSub>
                            </m:sub>
                            <m:sup/>
                            <m:e>
                              <m:sSup>
                                <m:sSupPr>
                                  <m:ctrlPr>
                                    <a:rPr lang="en-IN" sz="2000" b="1" i="1" smtClean="0">
                                      <a:solidFill>
                                        <a:srgbClr val="FF0000"/>
                                      </a:solidFill>
                                      <a:latin typeface="Cambria Math"/>
                                      <a:cs typeface="Times New Roman" pitchFamily="18" charset="0"/>
                                    </a:rPr>
                                  </m:ctrlPr>
                                </m:sSupPr>
                                <m:e>
                                  <m:d>
                                    <m:dPr>
                                      <m:ctrlPr>
                                        <a:rPr lang="en-IN" sz="2000" b="1" i="1" smtClean="0">
                                          <a:solidFill>
                                            <a:srgbClr val="FF0000"/>
                                          </a:solidFill>
                                          <a:latin typeface="Cambria Math"/>
                                          <a:cs typeface="Times New Roman" pitchFamily="18" charset="0"/>
                                        </a:rPr>
                                      </m:ctrlPr>
                                    </m:dPr>
                                    <m:e>
                                      <m:r>
                                        <a:rPr lang="en-IN" sz="2000" b="1" i="1" smtClean="0">
                                          <a:solidFill>
                                            <a:srgbClr val="FF0000"/>
                                          </a:solidFill>
                                          <a:latin typeface="Cambria Math"/>
                                          <a:cs typeface="Times New Roman" pitchFamily="18" charset="0"/>
                                        </a:rPr>
                                        <m:t>𝒙</m:t>
                                      </m:r>
                                      <m:r>
                                        <a:rPr lang="en-IN" sz="2000" b="1" i="1" smtClean="0">
                                          <a:solidFill>
                                            <a:srgbClr val="FF0000"/>
                                          </a:solidFill>
                                          <a:latin typeface="Cambria Math"/>
                                          <a:cs typeface="Times New Roman" pitchFamily="18" charset="0"/>
                                        </a:rPr>
                                        <m:t>−</m:t>
                                      </m:r>
                                      <m:sSub>
                                        <m:sSubPr>
                                          <m:ctrlPr>
                                            <a:rPr lang="en-IN" sz="2000" b="1" i="1" smtClean="0">
                                              <a:solidFill>
                                                <a:srgbClr val="FF0000"/>
                                              </a:solidFill>
                                              <a:latin typeface="Cambria Math"/>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𝒄</m:t>
                                          </m:r>
                                        </m:e>
                                        <m:sub>
                                          <m:r>
                                            <a:rPr lang="en-IN" sz="2000" b="1" i="1" smtClean="0">
                                              <a:solidFill>
                                                <a:srgbClr val="FF0000"/>
                                              </a:solidFill>
                                              <a:latin typeface="Cambria Math"/>
                                              <a:cs typeface="Times New Roman" pitchFamily="18" charset="0"/>
                                            </a:rPr>
                                            <m:t>𝒊</m:t>
                                          </m:r>
                                        </m:sub>
                                      </m:sSub>
                                    </m:e>
                                  </m:d>
                                </m:e>
                                <m:sup>
                                  <m:r>
                                    <a:rPr lang="en-IN" sz="2000" b="1" i="1" smtClean="0">
                                      <a:solidFill>
                                        <a:srgbClr val="FF0000"/>
                                      </a:solidFill>
                                      <a:latin typeface="Cambria Math"/>
                                      <a:cs typeface="Times New Roman" pitchFamily="18" charset="0"/>
                                    </a:rPr>
                                    <m:t>𝟐</m:t>
                                  </m:r>
                                </m:sup>
                              </m:sSup>
                            </m:e>
                          </m:nary>
                        </m:e>
                      </m:nary>
                    </m:oMath>
                  </m:oMathPara>
                </a14:m>
                <a:endParaRPr lang="en-IN" sz="2000" b="1" dirty="0" smtClean="0">
                  <a:solidFill>
                    <a:srgbClr val="FF0000"/>
                  </a:solidFill>
                  <a:latin typeface="Times New Roman" pitchFamily="18" charset="0"/>
                  <a:cs typeface="Times New Roman" pitchFamily="18" charset="0"/>
                </a:endParaRPr>
              </a:p>
              <a:p>
                <a:pPr marL="0" indent="0" algn="just">
                  <a:buClr>
                    <a:srgbClr val="0B5ED7"/>
                  </a:buClr>
                  <a:buNone/>
                </a:pPr>
                <a:endParaRPr lang="en-IN" sz="2000" b="1" dirty="0" smtClean="0">
                  <a:solidFill>
                    <a:srgbClr val="FF0000"/>
                  </a:solidFill>
                  <a:latin typeface="Times New Roman" pitchFamily="18" charset="0"/>
                  <a:cs typeface="Times New Roman" pitchFamily="18" charset="0"/>
                </a:endParaRPr>
              </a:p>
              <a:p>
                <a:pPr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Here, </a:t>
                </a:r>
                <a14:m>
                  <m:oMath xmlns:m="http://schemas.openxmlformats.org/officeDocument/2006/math">
                    <m:r>
                      <a:rPr lang="en-IN" sz="2000" b="1" i="1" smtClean="0">
                        <a:solidFill>
                          <a:srgbClr val="FF0000"/>
                        </a:solidFill>
                        <a:latin typeface="Cambria Math"/>
                        <a:cs typeface="Times New Roman" pitchFamily="18" charset="0"/>
                      </a:rPr>
                      <m:t>𝒙</m:t>
                    </m:r>
                    <m:r>
                      <a:rPr lang="en-IN" sz="2000" b="1" i="1" smtClean="0">
                        <a:solidFill>
                          <a:srgbClr val="FF0000"/>
                        </a:solidFill>
                        <a:latin typeface="Cambria Math"/>
                        <a:cs typeface="Times New Roman" pitchFamily="18" charset="0"/>
                      </a:rPr>
                      <m:t>−</m:t>
                    </m:r>
                    <m:sSub>
                      <m:sSubPr>
                        <m:ctrlPr>
                          <a:rPr lang="en-IN" sz="2000" b="1" i="1" smtClean="0">
                            <a:solidFill>
                              <a:srgbClr val="FF0000"/>
                            </a:solidFill>
                            <a:latin typeface="Cambria Math"/>
                            <a:cs typeface="Times New Roman" pitchFamily="18" charset="0"/>
                          </a:rPr>
                        </m:ctrlPr>
                      </m:sSubPr>
                      <m:e>
                        <m:r>
                          <a:rPr lang="en-IN" sz="2000" b="1" i="1" smtClean="0">
                            <a:solidFill>
                              <a:srgbClr val="FF0000"/>
                            </a:solidFill>
                            <a:latin typeface="Cambria Math"/>
                            <a:cs typeface="Times New Roman" pitchFamily="18" charset="0"/>
                          </a:rPr>
                          <m:t>𝒄</m:t>
                        </m:r>
                      </m:e>
                      <m:sub>
                        <m:r>
                          <a:rPr lang="en-IN" sz="2000" b="1" i="1" smtClean="0">
                            <a:solidFill>
                              <a:srgbClr val="FF0000"/>
                            </a:solidFill>
                            <a:latin typeface="Cambria Math"/>
                            <a:cs typeface="Times New Roman" pitchFamily="18" charset="0"/>
                          </a:rPr>
                          <m:t>𝒊</m:t>
                        </m:r>
                      </m:sub>
                    </m:sSub>
                  </m:oMath>
                </a14:m>
                <a:r>
                  <a:rPr lang="en-IN" sz="2000" b="1" dirty="0" smtClean="0">
                    <a:solidFill>
                      <a:srgbClr val="FF0000"/>
                    </a:solidFill>
                    <a:latin typeface="Times New Roman" pitchFamily="18" charset="0"/>
                    <a:cs typeface="Times New Roman" pitchFamily="18" charset="0"/>
                  </a:rPr>
                  <a:t> denotes the error, if </a:t>
                </a:r>
                <a:r>
                  <a:rPr lang="en-IN" sz="2000" b="1" i="1" dirty="0" smtClean="0">
                    <a:solidFill>
                      <a:srgbClr val="FF0000"/>
                    </a:solidFill>
                    <a:latin typeface="Times New Roman" pitchFamily="18" charset="0"/>
                    <a:cs typeface="Times New Roman" pitchFamily="18" charset="0"/>
                  </a:rPr>
                  <a:t>x</a:t>
                </a:r>
                <a:r>
                  <a:rPr lang="en-IN" sz="2000" b="1" dirty="0" smtClean="0">
                    <a:solidFill>
                      <a:srgbClr val="FF0000"/>
                    </a:solidFill>
                    <a:latin typeface="Times New Roman" pitchFamily="18" charset="0"/>
                    <a:cs typeface="Times New Roman" pitchFamily="18" charset="0"/>
                  </a:rPr>
                  <a:t> is in cluster </a:t>
                </a:r>
                <a14:m>
                  <m:oMath xmlns:m="http://schemas.openxmlformats.org/officeDocument/2006/math">
                    <m:sSub>
                      <m:sSubPr>
                        <m:ctrlPr>
                          <a:rPr lang="en-IN" sz="2000" b="1" i="1">
                            <a:solidFill>
                              <a:srgbClr val="FF0000"/>
                            </a:solidFill>
                            <a:latin typeface="Cambria Math"/>
                            <a:cs typeface="Times New Roman" pitchFamily="18" charset="0"/>
                          </a:rPr>
                        </m:ctrlPr>
                      </m:sSubPr>
                      <m:e>
                        <m:r>
                          <a:rPr lang="en-IN" sz="2000" b="1" i="1" smtClean="0">
                            <a:solidFill>
                              <a:srgbClr val="FF0000"/>
                            </a:solidFill>
                            <a:latin typeface="Cambria Math"/>
                            <a:cs typeface="Times New Roman" pitchFamily="18" charset="0"/>
                          </a:rPr>
                          <m:t>𝑪</m:t>
                        </m:r>
                      </m:e>
                      <m:sub>
                        <m:r>
                          <a:rPr lang="en-IN" sz="2000" b="1" i="1">
                            <a:solidFill>
                              <a:srgbClr val="FF0000"/>
                            </a:solidFill>
                            <a:latin typeface="Cambria Math"/>
                            <a:cs typeface="Times New Roman" pitchFamily="18" charset="0"/>
                          </a:rPr>
                          <m:t>𝒊</m:t>
                        </m:r>
                      </m:sub>
                    </m:sSub>
                  </m:oMath>
                </a14:m>
                <a:r>
                  <a:rPr lang="en-IN" sz="2000" b="1" dirty="0" smtClean="0">
                    <a:solidFill>
                      <a:srgbClr val="FF0000"/>
                    </a:solidFill>
                    <a:latin typeface="Times New Roman" pitchFamily="18" charset="0"/>
                    <a:cs typeface="Times New Roman" pitchFamily="18" charset="0"/>
                  </a:rPr>
                  <a:t> with cluster centroid </a:t>
                </a:r>
                <a14:m>
                  <m:oMath xmlns:m="http://schemas.openxmlformats.org/officeDocument/2006/math">
                    <m:sSub>
                      <m:sSubPr>
                        <m:ctrlPr>
                          <a:rPr lang="en-IN" sz="2000" b="1" i="1">
                            <a:solidFill>
                              <a:srgbClr val="FF0000"/>
                            </a:solidFill>
                            <a:latin typeface="Cambria Math"/>
                            <a:cs typeface="Times New Roman" pitchFamily="18" charset="0"/>
                          </a:rPr>
                        </m:ctrlPr>
                      </m:sSubPr>
                      <m:e>
                        <m:r>
                          <a:rPr lang="en-IN" sz="2000" b="1" i="1">
                            <a:solidFill>
                              <a:srgbClr val="FF0000"/>
                            </a:solidFill>
                            <a:latin typeface="Cambria Math"/>
                            <a:cs typeface="Times New Roman" pitchFamily="18" charset="0"/>
                          </a:rPr>
                          <m:t>𝒄</m:t>
                        </m:r>
                      </m:e>
                      <m:sub>
                        <m:r>
                          <a:rPr lang="en-IN" sz="2000" b="1" i="1">
                            <a:solidFill>
                              <a:srgbClr val="FF0000"/>
                            </a:solidFill>
                            <a:latin typeface="Cambria Math"/>
                            <a:cs typeface="Times New Roman" pitchFamily="18" charset="0"/>
                          </a:rPr>
                          <m:t>𝒊</m:t>
                        </m:r>
                      </m:sub>
                    </m:sSub>
                  </m:oMath>
                </a14:m>
                <a:r>
                  <a:rPr lang="en-IN" sz="2000" b="1" dirty="0" smtClean="0">
                    <a:solidFill>
                      <a:srgbClr val="FF0000"/>
                    </a:solidFill>
                    <a:latin typeface="Times New Roman" pitchFamily="18" charset="0"/>
                    <a:cs typeface="Times New Roman" pitchFamily="18" charset="0"/>
                  </a:rPr>
                  <a:t>.</a:t>
                </a:r>
              </a:p>
              <a:p>
                <a:pPr algn="just">
                  <a:buClr>
                    <a:srgbClr val="0B5ED7"/>
                  </a:buClr>
                  <a:buFont typeface="Arial" pitchFamily="34" charset="0"/>
                  <a:buChar char="•"/>
                </a:pPr>
                <a:endParaRPr lang="en-IN" sz="800" b="1" dirty="0" smtClean="0">
                  <a:solidFill>
                    <a:srgbClr val="FF0000"/>
                  </a:solidFill>
                  <a:latin typeface="Times New Roman" pitchFamily="18" charset="0"/>
                  <a:cs typeface="Times New Roman" pitchFamily="18" charset="0"/>
                </a:endParaRPr>
              </a:p>
              <a:p>
                <a:pPr>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Usually, this error is measured as distance norms like L</a:t>
                </a:r>
                <a:r>
                  <a:rPr lang="en-IN" sz="2000" b="1" baseline="-25000" dirty="0" smtClean="0">
                    <a:solidFill>
                      <a:srgbClr val="FF0000"/>
                    </a:solidFill>
                    <a:latin typeface="Times New Roman" pitchFamily="18" charset="0"/>
                    <a:cs typeface="Times New Roman" pitchFamily="18" charset="0"/>
                  </a:rPr>
                  <a:t>1</a:t>
                </a:r>
                <a:r>
                  <a:rPr lang="en-IN" sz="2000" b="1" dirty="0" smtClean="0">
                    <a:solidFill>
                      <a:srgbClr val="FF0000"/>
                    </a:solidFill>
                    <a:latin typeface="Times New Roman" pitchFamily="18" charset="0"/>
                    <a:cs typeface="Times New Roman" pitchFamily="18" charset="0"/>
                  </a:rPr>
                  <a:t>, L</a:t>
                </a:r>
                <a:r>
                  <a:rPr lang="en-IN" sz="2000" b="1" baseline="-25000" dirty="0" smtClean="0">
                    <a:solidFill>
                      <a:srgbClr val="FF0000"/>
                    </a:solidFill>
                    <a:latin typeface="Times New Roman" pitchFamily="18" charset="0"/>
                    <a:cs typeface="Times New Roman" pitchFamily="18" charset="0"/>
                  </a:rPr>
                  <a:t>2</a:t>
                </a:r>
                <a:r>
                  <a:rPr lang="en-IN" sz="2000" b="1" dirty="0" smtClean="0">
                    <a:solidFill>
                      <a:srgbClr val="FF0000"/>
                    </a:solidFill>
                    <a:latin typeface="Times New Roman" pitchFamily="18" charset="0"/>
                    <a:cs typeface="Times New Roman" pitchFamily="18" charset="0"/>
                  </a:rPr>
                  <a:t>, L</a:t>
                </a:r>
                <a:r>
                  <a:rPr lang="en-IN" sz="2000" b="1" baseline="-25000" dirty="0" smtClean="0">
                    <a:solidFill>
                      <a:srgbClr val="FF0000"/>
                    </a:solidFill>
                    <a:latin typeface="Times New Roman" pitchFamily="18" charset="0"/>
                    <a:cs typeface="Times New Roman" pitchFamily="18" charset="0"/>
                  </a:rPr>
                  <a:t>3</a:t>
                </a:r>
                <a:r>
                  <a:rPr lang="en-IN" sz="2000" b="1" dirty="0" smtClean="0">
                    <a:solidFill>
                      <a:srgbClr val="FF0000"/>
                    </a:solidFill>
                    <a:latin typeface="Times New Roman" pitchFamily="18" charset="0"/>
                    <a:cs typeface="Times New Roman" pitchFamily="18" charset="0"/>
                  </a:rPr>
                  <a:t> or Cosine similarity, etc.</a:t>
                </a:r>
              </a:p>
              <a:p>
                <a:pPr marL="0" indent="0" algn="just">
                  <a:buClr>
                    <a:srgbClr val="0B5ED7"/>
                  </a:buClr>
                  <a:buNone/>
                </a:pPr>
                <a:endParaRPr lang="en-IN" sz="2000" b="1" dirty="0" smtClean="0">
                  <a:solidFill>
                    <a:srgbClr val="FF0000"/>
                  </a:solidFill>
                  <a:latin typeface="Times New Roman" pitchFamily="18" charset="0"/>
                  <a:cs typeface="Times New Roman" pitchFamily="18" charset="0"/>
                </a:endParaRPr>
              </a:p>
              <a:p>
                <a:pPr marL="822960" lvl="1" indent="-457200" algn="just">
                  <a:buClr>
                    <a:srgbClr val="0B5ED7"/>
                  </a:buClr>
                  <a:buAutoNum type="arabicPeriod"/>
                </a:pPr>
                <a:endParaRPr lang="en-IN" sz="1800" b="1" dirty="0" smtClean="0">
                  <a:solidFill>
                    <a:srgbClr val="FF0000"/>
                  </a:solidFill>
                  <a:latin typeface="Times New Roman" pitchFamily="18" charset="0"/>
                  <a:cs typeface="Times New Roman" pitchFamily="18" charset="0"/>
                </a:endParaRPr>
              </a:p>
              <a:p>
                <a:pPr marL="0" indent="0" algn="just">
                  <a:buNone/>
                </a:pPr>
                <a:endParaRPr lang="en-US" sz="1800" b="1" dirty="0" smtClean="0">
                  <a:solidFill>
                    <a:srgbClr val="FF0000"/>
                  </a:solidFill>
                  <a:latin typeface="Times New Roman" pitchFamily="18" charset="0"/>
                  <a:cs typeface="Times New Roman" pitchFamily="18" charset="0"/>
                </a:endParaRPr>
              </a:p>
              <a:p>
                <a:pPr marL="457200" indent="-457200">
                  <a:buClr>
                    <a:srgbClr val="0B5ED7"/>
                  </a:buClr>
                  <a:buFont typeface="+mj-lt"/>
                  <a:buAutoNum type="arabicParenR"/>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smtClean="0">
                    <a:solidFill>
                      <a:srgbClr val="FF0000"/>
                    </a:solidFill>
                    <a:latin typeface="Times New Roman" pitchFamily="18" charset="0"/>
                    <a:cs typeface="Times New Roman" pitchFamily="18" charset="0"/>
                  </a:rPr>
                  <a:t>      </a:t>
                </a:r>
                <a:endParaRPr lang="en-US" sz="16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1568" y="991736"/>
                <a:ext cx="8671926" cy="5134611"/>
              </a:xfrm>
              <a:blipFill rotWithShape="1">
                <a:blip r:embed="rId2"/>
                <a:stretch>
                  <a:fillRect l="-703" t="-594" r="-773"/>
                </a:stretch>
              </a:blipFill>
            </p:spPr>
            <p:txBody>
              <a:bodyPr/>
              <a:lstStyle/>
              <a:p>
                <a:r>
                  <a:rPr lang="en-IN">
                    <a:noFill/>
                  </a:rPr>
                  <a:t> </a:t>
                </a:r>
              </a:p>
            </p:txBody>
          </p:sp>
        </mc:Fallback>
      </mc:AlternateContent>
    </p:spTree>
    <p:extLst>
      <p:ext uri="{BB962C8B-B14F-4D97-AF65-F5344CB8AC3E}">
        <p14:creationId xmlns:p14="http://schemas.microsoft.com/office/powerpoint/2010/main" val="3392641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77737" y="1002368"/>
            <a:ext cx="8204576" cy="1177306"/>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k versus cluster quality</a:t>
            </a:r>
          </a:p>
          <a:p>
            <a:pPr marL="0" indent="0" algn="just">
              <a:buClr>
                <a:srgbClr val="0B5ED7"/>
              </a:buClr>
              <a:buNone/>
            </a:pPr>
            <a:endParaRPr lang="en-IN" sz="800" b="1" dirty="0" smtClean="0">
              <a:solidFill>
                <a:srgbClr val="FF0000"/>
              </a:solidFill>
              <a:latin typeface="Times New Roman" pitchFamily="18" charset="0"/>
              <a:cs typeface="Times New Roman" pitchFamily="18" charset="0"/>
            </a:endParaRPr>
          </a:p>
          <a:p>
            <a:pPr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With reference to an arbitrary experiment, suppose the following results are obtained.</a:t>
            </a:r>
          </a:p>
        </p:txBody>
      </p:sp>
      <p:graphicFrame>
        <p:nvGraphicFramePr>
          <p:cNvPr id="7" name="Table 6"/>
          <p:cNvGraphicFramePr>
            <a:graphicFrameLocks noGrp="1"/>
          </p:cNvGraphicFramePr>
          <p:nvPr>
            <p:extLst>
              <p:ext uri="{D42A27DB-BD31-4B8C-83A1-F6EECF244321}">
                <p14:modId xmlns:p14="http://schemas.microsoft.com/office/powerpoint/2010/main" val="3341645614"/>
              </p:ext>
            </p:extLst>
          </p:nvPr>
        </p:nvGraphicFramePr>
        <p:xfrm>
          <a:off x="963180" y="2458927"/>
          <a:ext cx="2297880" cy="3337560"/>
        </p:xfrm>
        <a:graphic>
          <a:graphicData uri="http://schemas.openxmlformats.org/drawingml/2006/table">
            <a:tbl>
              <a:tblPr firstRow="1" bandRow="1">
                <a:tableStyleId>{125E5076-3810-47DD-B79F-674D7AD40C01}</a:tableStyleId>
              </a:tblPr>
              <a:tblGrid>
                <a:gridCol w="875060"/>
                <a:gridCol w="1422820"/>
              </a:tblGrid>
              <a:tr h="370840">
                <a:tc>
                  <a:txBody>
                    <a:bodyPr/>
                    <a:lstStyle/>
                    <a:p>
                      <a:pPr algn="ctr"/>
                      <a:r>
                        <a:rPr lang="en-IN" dirty="0" smtClean="0"/>
                        <a:t>k</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SSE</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1</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62.8</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2</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12.3</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3</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9.4</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4</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9.3</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5</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9.2</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6</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9.1</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7</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9.05</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8</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9.0</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3396072" y="2420310"/>
                <a:ext cx="5203157" cy="3754874"/>
              </a:xfrm>
              <a:prstGeom prst="rect">
                <a:avLst/>
              </a:prstGeom>
              <a:noFill/>
            </p:spPr>
            <p:txBody>
              <a:bodyPr wrap="square" rtlCol="0">
                <a:spAutoFit/>
              </a:bodyPr>
              <a:lstStyle/>
              <a:p>
                <a:pPr marL="342900" indent="-3429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With respect to this observation, we can choose the value of </a:t>
                </a:r>
                <a14:m>
                  <m:oMath xmlns:m="http://schemas.openxmlformats.org/officeDocument/2006/math">
                    <m:r>
                      <a:rPr lang="en-IN" sz="2000" b="1" i="1">
                        <a:solidFill>
                          <a:srgbClr val="FF0000"/>
                        </a:solidFill>
                        <a:latin typeface="Cambria Math"/>
                        <a:cs typeface="Times New Roman" pitchFamily="18" charset="0"/>
                      </a:rPr>
                      <m:t>𝒌</m:t>
                    </m:r>
                    <m:r>
                      <a:rPr lang="en-IN" sz="2000" b="1" i="1">
                        <a:solidFill>
                          <a:srgbClr val="FF0000"/>
                        </a:solidFill>
                        <a:latin typeface="Cambria Math"/>
                        <a:ea typeface="Cambria Math"/>
                        <a:cs typeface="Times New Roman" pitchFamily="18" charset="0"/>
                      </a:rPr>
                      <m:t>≈</m:t>
                    </m:r>
                    <m:r>
                      <a:rPr lang="en-IN" sz="2000" b="1" i="1" smtClean="0">
                        <a:solidFill>
                          <a:srgbClr val="FF0000"/>
                        </a:solidFill>
                        <a:latin typeface="Cambria Math"/>
                        <a:ea typeface="Cambria Math"/>
                        <a:cs typeface="Times New Roman" pitchFamily="18" charset="0"/>
                      </a:rPr>
                      <m:t>𝟑</m:t>
                    </m:r>
                    <m:r>
                      <a:rPr lang="en-IN" sz="2000" b="1" i="1" smtClean="0">
                        <a:solidFill>
                          <a:srgbClr val="FF0000"/>
                        </a:solidFill>
                        <a:latin typeface="Cambria Math"/>
                        <a:ea typeface="Cambria Math"/>
                        <a:cs typeface="Times New Roman" pitchFamily="18" charset="0"/>
                      </a:rPr>
                      <m:t>, </m:t>
                    </m:r>
                  </m:oMath>
                </a14:m>
                <a:r>
                  <a:rPr lang="en-IN" sz="2000" b="1" dirty="0" smtClean="0">
                    <a:solidFill>
                      <a:srgbClr val="FF0000"/>
                    </a:solidFill>
                    <a:latin typeface="Times New Roman" pitchFamily="18" charset="0"/>
                    <a:cs typeface="Times New Roman" pitchFamily="18" charset="0"/>
                  </a:rPr>
                  <a:t>as with this smallest value of k it gives reasonably good result.</a:t>
                </a:r>
              </a:p>
              <a:p>
                <a:pPr algn="just">
                  <a:buClr>
                    <a:srgbClr val="0B5ED7"/>
                  </a:buClr>
                </a:pPr>
                <a:endParaRPr lang="en-IN" sz="2000" b="1" dirty="0" smtClean="0">
                  <a:solidFill>
                    <a:srgbClr val="FF0000"/>
                  </a:solidFill>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Note: If </a:t>
                </a:r>
                <a14:m>
                  <m:oMath xmlns:m="http://schemas.openxmlformats.org/officeDocument/2006/math">
                    <m:r>
                      <a:rPr lang="en-IN" sz="2000" b="1" i="1">
                        <a:solidFill>
                          <a:srgbClr val="FF0000"/>
                        </a:solidFill>
                        <a:latin typeface="Cambria Math"/>
                        <a:cs typeface="Times New Roman" pitchFamily="18" charset="0"/>
                      </a:rPr>
                      <m:t>𝒌</m:t>
                    </m:r>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𝒏</m:t>
                    </m:r>
                    <m:r>
                      <a:rPr lang="en-IN" sz="2000" b="1" i="1" smtClean="0">
                        <a:solidFill>
                          <a:srgbClr val="FF0000"/>
                        </a:solidFill>
                        <a:latin typeface="Cambria Math"/>
                        <a:cs typeface="Times New Roman" pitchFamily="18" charset="0"/>
                      </a:rPr>
                      <m:t>,</m:t>
                    </m:r>
                  </m:oMath>
                </a14:m>
                <a:r>
                  <a:rPr lang="en-IN" sz="2000" b="1" dirty="0" smtClean="0">
                    <a:solidFill>
                      <a:srgbClr val="FF0000"/>
                    </a:solidFill>
                    <a:latin typeface="Times New Roman" pitchFamily="18" charset="0"/>
                    <a:cs typeface="Times New Roman" pitchFamily="18" charset="0"/>
                  </a:rPr>
                  <a:t> then SSE=0;</a:t>
                </a:r>
                <a:r>
                  <a:rPr lang="en-IN" sz="2000" b="1" dirty="0">
                    <a:solidFill>
                      <a:srgbClr val="FF0000"/>
                    </a:solidFill>
                    <a:latin typeface="Times New Roman" pitchFamily="18" charset="0"/>
                    <a:cs typeface="Times New Roman" pitchFamily="18" charset="0"/>
                  </a:rPr>
                  <a:t> </a:t>
                </a:r>
                <a:r>
                  <a:rPr lang="en-IN" sz="2000" b="1" dirty="0" smtClean="0">
                    <a:solidFill>
                      <a:srgbClr val="FF0000"/>
                    </a:solidFill>
                    <a:latin typeface="Times New Roman" pitchFamily="18" charset="0"/>
                    <a:cs typeface="Times New Roman" pitchFamily="18" charset="0"/>
                  </a:rPr>
                  <a:t>However, the cluster is useless! This is another  example of overfitting.</a:t>
                </a:r>
              </a:p>
              <a:p>
                <a:pPr algn="just">
                  <a:buClr>
                    <a:srgbClr val="0B5ED7"/>
                  </a:buClr>
                </a:pPr>
                <a:endParaRPr lang="en-IN" sz="2000" b="1" dirty="0" smtClean="0">
                  <a:solidFill>
                    <a:srgbClr val="FF0000"/>
                  </a:solidFill>
                  <a:latin typeface="Times New Roman" pitchFamily="18" charset="0"/>
                  <a:cs typeface="Times New Roman" pitchFamily="18" charset="0"/>
                </a:endParaRPr>
              </a:p>
              <a:p>
                <a:pPr algn="just">
                  <a:buClr>
                    <a:srgbClr val="0B5ED7"/>
                  </a:buClr>
                </a:pPr>
                <a:endParaRPr lang="en-IN" sz="2000" b="1" dirty="0" smtClean="0">
                  <a:solidFill>
                    <a:srgbClr val="FF0000"/>
                  </a:solidFill>
                  <a:latin typeface="Times New Roman" pitchFamily="18" charset="0"/>
                  <a:cs typeface="Times New Roman" pitchFamily="18" charset="0"/>
                </a:endParaRPr>
              </a:p>
              <a:p>
                <a:pPr algn="just">
                  <a:buClr>
                    <a:srgbClr val="0B5ED7"/>
                  </a:buClr>
                </a:pPr>
                <a:endParaRPr lang="en-IN" sz="2000" b="1" dirty="0" smtClean="0">
                  <a:solidFill>
                    <a:srgbClr val="FF0000"/>
                  </a:solidFill>
                  <a:latin typeface="Times New Roman" pitchFamily="18" charset="0"/>
                  <a:cs typeface="Times New Roman" pitchFamily="18" charset="0"/>
                </a:endParaRPr>
              </a:p>
              <a:p>
                <a:endParaRPr lang="en-IN" b="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396072" y="2420310"/>
                <a:ext cx="5203157" cy="3754874"/>
              </a:xfrm>
              <a:prstGeom prst="rect">
                <a:avLst/>
              </a:prstGeom>
              <a:blipFill rotWithShape="1">
                <a:blip r:embed="rId2"/>
                <a:stretch>
                  <a:fillRect l="-937" t="-812" r="-1171"/>
                </a:stretch>
              </a:blipFill>
            </p:spPr>
            <p:txBody>
              <a:bodyPr/>
              <a:lstStyle/>
              <a:p>
                <a:r>
                  <a:rPr lang="en-IN">
                    <a:noFill/>
                  </a:rPr>
                  <a:t> </a:t>
                </a:r>
              </a:p>
            </p:txBody>
          </p:sp>
        </mc:Fallback>
      </mc:AlternateContent>
    </p:spTree>
    <p:extLst>
      <p:ext uri="{BB962C8B-B14F-4D97-AF65-F5344CB8AC3E}">
        <p14:creationId xmlns:p14="http://schemas.microsoft.com/office/powerpoint/2010/main" val="2012779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11568" y="991736"/>
            <a:ext cx="8671926" cy="5292106"/>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2.  Choosing initial centroids:</a:t>
            </a: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Another requirement in the k-Means algorithm to choose initial cluster centroid for each </a:t>
            </a:r>
            <a:r>
              <a:rPr lang="en-IN" sz="2000" b="1" i="1" dirty="0" smtClean="0">
                <a:solidFill>
                  <a:srgbClr val="FF0000"/>
                </a:solidFill>
                <a:latin typeface="Times New Roman" pitchFamily="18" charset="0"/>
                <a:cs typeface="Times New Roman" pitchFamily="18" charset="0"/>
              </a:rPr>
              <a:t>k</a:t>
            </a:r>
            <a:r>
              <a:rPr lang="en-IN" sz="2000" b="1" dirty="0" smtClean="0">
                <a:solidFill>
                  <a:srgbClr val="FF0000"/>
                </a:solidFill>
                <a:latin typeface="Times New Roman" pitchFamily="18" charset="0"/>
                <a:cs typeface="Times New Roman" pitchFamily="18" charset="0"/>
              </a:rPr>
              <a:t> would be clusters.</a:t>
            </a:r>
          </a:p>
          <a:p>
            <a:pPr marL="822960" lvl="1" indent="-457200" algn="just">
              <a:buClr>
                <a:srgbClr val="0B5ED7"/>
              </a:buClr>
              <a:buFont typeface="Arial" pitchFamily="34" charset="0"/>
              <a:buChar char="•"/>
            </a:pPr>
            <a:endParaRPr lang="en-IN" sz="800" b="1" dirty="0" smtClean="0">
              <a:solidFill>
                <a:srgbClr val="FF0000"/>
              </a:solidFill>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It is observed that the k-Means algorithm terminate whatever be the initial choice of the cluster centroids.</a:t>
            </a:r>
          </a:p>
          <a:p>
            <a:pPr marL="822960" lvl="1" indent="-457200" algn="just">
              <a:buClr>
                <a:srgbClr val="0B5ED7"/>
              </a:buClr>
              <a:buFont typeface="Arial" pitchFamily="34" charset="0"/>
              <a:buChar char="•"/>
            </a:pPr>
            <a:endParaRPr lang="en-IN" sz="800" b="1" dirty="0" smtClean="0">
              <a:solidFill>
                <a:srgbClr val="FF0000"/>
              </a:solidFill>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It is also observed that initial choice influences the ultimate cluster quality. In other words, the result may be trapped into local optima, if initial centroids are chosen properly.</a:t>
            </a:r>
          </a:p>
          <a:p>
            <a:pPr marL="822960" lvl="1" indent="-457200" algn="just">
              <a:buClr>
                <a:srgbClr val="0B5ED7"/>
              </a:buClr>
              <a:buFont typeface="Arial" pitchFamily="34" charset="0"/>
              <a:buChar char="•"/>
            </a:pPr>
            <a:endParaRPr lang="en-IN" sz="800" b="1" dirty="0" smtClean="0">
              <a:solidFill>
                <a:srgbClr val="FF0000"/>
              </a:solidFill>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One technique that is usually followed to avoid the above problem is to choose initial centroids in multiple runs, each with a different set of randomly chosen initial centroids, and then select the best cluster (with respect to some quality measurement criterion, e.g. SSE).</a:t>
            </a:r>
          </a:p>
          <a:p>
            <a:pPr marL="822960" lvl="1" indent="-457200" algn="just">
              <a:buClr>
                <a:srgbClr val="0B5ED7"/>
              </a:buClr>
              <a:buFont typeface="Arial" pitchFamily="34" charset="0"/>
              <a:buChar char="•"/>
            </a:pPr>
            <a:endParaRPr lang="en-IN" sz="800" b="1" dirty="0" smtClean="0">
              <a:solidFill>
                <a:srgbClr val="FF0000"/>
              </a:solidFill>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However, this strategy suffers from the combinational explosion problem due to the number of all possible solutions.</a:t>
            </a:r>
          </a:p>
          <a:p>
            <a:pPr marL="822960" lvl="1" indent="-457200" algn="just">
              <a:buClr>
                <a:srgbClr val="0B5ED7"/>
              </a:buClr>
              <a:buFont typeface="Arial" pitchFamily="34" charset="0"/>
              <a:buChar char="•"/>
            </a:pPr>
            <a:endParaRPr lang="en-IN" sz="2000" b="1" dirty="0" smtClean="0">
              <a:solidFill>
                <a:srgbClr val="FF0000"/>
              </a:solidFill>
              <a:latin typeface="Times New Roman" pitchFamily="18" charset="0"/>
              <a:cs typeface="Times New Roman" pitchFamily="18" charset="0"/>
            </a:endParaRPr>
          </a:p>
          <a:p>
            <a:pPr marL="822960" lvl="1" indent="-457200" algn="just">
              <a:buClr>
                <a:srgbClr val="0B5ED7"/>
              </a:buClr>
              <a:buFont typeface="Arial" pitchFamily="34" charset="0"/>
              <a:buChar char="•"/>
            </a:pPr>
            <a:endParaRPr lang="en-IN" sz="2000" b="1" dirty="0" smtClean="0">
              <a:solidFill>
                <a:srgbClr val="FF0000"/>
              </a:solidFill>
              <a:latin typeface="Times New Roman" pitchFamily="18" charset="0"/>
              <a:cs typeface="Times New Roman" pitchFamily="18" charset="0"/>
            </a:endParaRPr>
          </a:p>
          <a:p>
            <a:pPr marL="822960" lvl="1" indent="-457200" algn="just">
              <a:buClr>
                <a:srgbClr val="0B5ED7"/>
              </a:buClr>
              <a:buAutoNum type="arabicPeriod"/>
            </a:pPr>
            <a:endParaRPr lang="en-IN" sz="1800" b="1" dirty="0" smtClean="0">
              <a:solidFill>
                <a:srgbClr val="FF0000"/>
              </a:solidFill>
              <a:latin typeface="Times New Roman" pitchFamily="18" charset="0"/>
              <a:cs typeface="Times New Roman" pitchFamily="18" charset="0"/>
            </a:endParaRPr>
          </a:p>
          <a:p>
            <a:pPr marL="0" indent="0" algn="just">
              <a:buNone/>
            </a:pPr>
            <a:endParaRPr lang="en-US" sz="1800" b="1" dirty="0" smtClean="0">
              <a:solidFill>
                <a:srgbClr val="FF0000"/>
              </a:solidFill>
              <a:latin typeface="Times New Roman" pitchFamily="18" charset="0"/>
              <a:cs typeface="Times New Roman" pitchFamily="18" charset="0"/>
            </a:endParaRPr>
          </a:p>
          <a:p>
            <a:pPr marL="457200" indent="-457200">
              <a:buClr>
                <a:srgbClr val="0B5ED7"/>
              </a:buClr>
              <a:buFont typeface="+mj-lt"/>
              <a:buAutoNum type="arabicParenR"/>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smtClean="0">
                <a:solidFill>
                  <a:srgbClr val="FF0000"/>
                </a:solidFill>
                <a:latin typeface="Times New Roman" pitchFamily="18" charset="0"/>
                <a:cs typeface="Times New Roman" pitchFamily="18" charset="0"/>
              </a:rPr>
              <a:t>      </a:t>
            </a:r>
            <a:endParaRPr lang="en-US" sz="16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918493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1568" y="991736"/>
                <a:ext cx="8671926" cy="5292106"/>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2. Choosing initial centroids:</a:t>
                </a: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A detail calculation reveals that there are </a:t>
                </a:r>
                <a14:m>
                  <m:oMath xmlns:m="http://schemas.openxmlformats.org/officeDocument/2006/math">
                    <m:r>
                      <a:rPr lang="en-IN" sz="2000" b="1" i="1" smtClean="0">
                        <a:solidFill>
                          <a:srgbClr val="FF0000"/>
                        </a:solidFill>
                        <a:latin typeface="Cambria Math"/>
                        <a:cs typeface="Times New Roman" pitchFamily="18" charset="0"/>
                      </a:rPr>
                      <m:t>𝒄</m:t>
                    </m:r>
                    <m:d>
                      <m:dPr>
                        <m:ctrlPr>
                          <a:rPr lang="en-IN" sz="2000" b="1" i="1" smtClean="0">
                            <a:solidFill>
                              <a:srgbClr val="FF0000"/>
                            </a:solidFill>
                            <a:latin typeface="Cambria Math"/>
                            <a:cs typeface="Times New Roman" pitchFamily="18" charset="0"/>
                          </a:rPr>
                        </m:ctrlPr>
                      </m:dPr>
                      <m:e>
                        <m:r>
                          <a:rPr lang="en-IN" sz="2000" b="1" i="1" smtClean="0">
                            <a:solidFill>
                              <a:srgbClr val="FF0000"/>
                            </a:solidFill>
                            <a:latin typeface="Cambria Math"/>
                            <a:cs typeface="Times New Roman" pitchFamily="18" charset="0"/>
                          </a:rPr>
                          <m:t>𝒏</m:t>
                        </m:r>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𝒌</m:t>
                        </m:r>
                      </m:e>
                    </m:d>
                  </m:oMath>
                </a14:m>
                <a:r>
                  <a:rPr lang="en-IN" sz="2000" b="1" dirty="0" smtClean="0">
                    <a:solidFill>
                      <a:srgbClr val="FF0000"/>
                    </a:solidFill>
                    <a:latin typeface="Times New Roman" pitchFamily="18" charset="0"/>
                    <a:cs typeface="Times New Roman" pitchFamily="18" charset="0"/>
                  </a:rPr>
                  <a:t> possible combinations to examine the search of global optima.</a:t>
                </a:r>
              </a:p>
              <a:p>
                <a:pPr marL="822960" lvl="1" indent="-457200" algn="just">
                  <a:buClr>
                    <a:srgbClr val="0B5ED7"/>
                  </a:buClr>
                  <a:buFont typeface="Arial" pitchFamily="34" charset="0"/>
                  <a:buChar char="•"/>
                </a:pPr>
                <a:endParaRPr lang="en-IN" sz="800" b="1" dirty="0" smtClean="0">
                  <a:solidFill>
                    <a:srgbClr val="FF0000"/>
                  </a:solidFill>
                  <a:latin typeface="Times New Roman" pitchFamily="18" charset="0"/>
                  <a:cs typeface="Times New Roman" pitchFamily="18" charset="0"/>
                </a:endParaRPr>
              </a:p>
              <a:p>
                <a:pPr marL="365760" lvl="1" indent="0" algn="just">
                  <a:buClr>
                    <a:srgbClr val="0B5ED7"/>
                  </a:buClr>
                  <a:buNone/>
                </a:pPr>
                <a14:m>
                  <m:oMathPara xmlns:m="http://schemas.openxmlformats.org/officeDocument/2006/math">
                    <m:oMathParaPr>
                      <m:jc m:val="centerGroup"/>
                    </m:oMathParaPr>
                    <m:oMath xmlns:m="http://schemas.openxmlformats.org/officeDocument/2006/math">
                      <m:r>
                        <a:rPr lang="en-IN" sz="2000" b="1" i="1" smtClean="0">
                          <a:solidFill>
                            <a:srgbClr val="FF0000"/>
                          </a:solidFill>
                          <a:latin typeface="Cambria Math"/>
                          <a:cs typeface="Times New Roman" pitchFamily="18" charset="0"/>
                        </a:rPr>
                        <m:t>𝒄</m:t>
                      </m:r>
                      <m:d>
                        <m:dPr>
                          <m:ctrlPr>
                            <a:rPr lang="en-IN" sz="2000" b="1" i="1" smtClean="0">
                              <a:solidFill>
                                <a:srgbClr val="FF0000"/>
                              </a:solidFill>
                              <a:latin typeface="Cambria Math"/>
                              <a:cs typeface="Times New Roman" pitchFamily="18" charset="0"/>
                            </a:rPr>
                          </m:ctrlPr>
                        </m:dPr>
                        <m:e>
                          <m:r>
                            <a:rPr lang="en-IN" sz="2000" b="1" i="1" smtClean="0">
                              <a:solidFill>
                                <a:srgbClr val="FF0000"/>
                              </a:solidFill>
                              <a:latin typeface="Cambria Math"/>
                              <a:cs typeface="Times New Roman" pitchFamily="18" charset="0"/>
                            </a:rPr>
                            <m:t>𝒏</m:t>
                          </m:r>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𝒌</m:t>
                          </m:r>
                        </m:e>
                      </m:d>
                      <m:r>
                        <a:rPr lang="en-IN" sz="2000" b="1" i="1" smtClean="0">
                          <a:solidFill>
                            <a:srgbClr val="FF0000"/>
                          </a:solidFill>
                          <a:latin typeface="Cambria Math"/>
                          <a:cs typeface="Times New Roman" pitchFamily="18" charset="0"/>
                        </a:rPr>
                        <m:t>=</m:t>
                      </m:r>
                      <m:f>
                        <m:fPr>
                          <m:ctrlPr>
                            <a:rPr lang="en-IN" sz="2000" b="1" i="1" smtClean="0">
                              <a:solidFill>
                                <a:srgbClr val="FF0000"/>
                              </a:solidFill>
                              <a:latin typeface="Cambria Math"/>
                              <a:cs typeface="Times New Roman" pitchFamily="18" charset="0"/>
                            </a:rPr>
                          </m:ctrlPr>
                        </m:fPr>
                        <m:num>
                          <m:r>
                            <a:rPr lang="en-IN" sz="2000" b="1" i="1" smtClean="0">
                              <a:solidFill>
                                <a:srgbClr val="FF0000"/>
                              </a:solidFill>
                              <a:latin typeface="Cambria Math"/>
                              <a:cs typeface="Times New Roman" pitchFamily="18" charset="0"/>
                            </a:rPr>
                            <m:t>𝟏</m:t>
                          </m:r>
                        </m:num>
                        <m:den>
                          <m:r>
                            <a:rPr lang="en-IN" sz="2000" b="1" i="1" smtClean="0">
                              <a:solidFill>
                                <a:srgbClr val="FF0000"/>
                              </a:solidFill>
                              <a:latin typeface="Cambria Math"/>
                              <a:cs typeface="Times New Roman" pitchFamily="18" charset="0"/>
                            </a:rPr>
                            <m:t>𝒌</m:t>
                          </m:r>
                          <m:r>
                            <a:rPr lang="en-IN" sz="2000" b="1" i="1" smtClean="0">
                              <a:solidFill>
                                <a:srgbClr val="FF0000"/>
                              </a:solidFill>
                              <a:latin typeface="Cambria Math"/>
                              <a:cs typeface="Times New Roman" pitchFamily="18" charset="0"/>
                            </a:rPr>
                            <m:t>!</m:t>
                          </m:r>
                        </m:den>
                      </m:f>
                      <m:nary>
                        <m:naryPr>
                          <m:chr m:val="∑"/>
                          <m:ctrlPr>
                            <a:rPr lang="en-IN" sz="2000" b="1" i="1" smtClean="0">
                              <a:solidFill>
                                <a:srgbClr val="FF0000"/>
                              </a:solidFill>
                              <a:latin typeface="Cambria Math"/>
                              <a:cs typeface="Times New Roman" pitchFamily="18" charset="0"/>
                            </a:rPr>
                          </m:ctrlPr>
                        </m:naryPr>
                        <m:sub>
                          <m:r>
                            <m:rPr>
                              <m:brk m:alnAt="23"/>
                            </m:rPr>
                            <a:rPr lang="en-IN" sz="2000" b="1" i="1" smtClean="0">
                              <a:solidFill>
                                <a:srgbClr val="FF0000"/>
                              </a:solidFill>
                              <a:latin typeface="Cambria Math"/>
                              <a:cs typeface="Times New Roman" pitchFamily="18" charset="0"/>
                            </a:rPr>
                            <m:t>𝒊</m:t>
                          </m:r>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𝟏</m:t>
                          </m:r>
                        </m:sub>
                        <m:sup>
                          <m:r>
                            <a:rPr lang="en-IN" sz="2000" b="1" i="1" smtClean="0">
                              <a:solidFill>
                                <a:srgbClr val="FF0000"/>
                              </a:solidFill>
                              <a:latin typeface="Cambria Math"/>
                              <a:cs typeface="Times New Roman" pitchFamily="18" charset="0"/>
                            </a:rPr>
                            <m:t>𝒌</m:t>
                          </m:r>
                        </m:sup>
                        <m:e>
                          <m:sSup>
                            <m:sSupPr>
                              <m:ctrlPr>
                                <a:rPr lang="en-IN" sz="2000" b="1" i="1" smtClean="0">
                                  <a:solidFill>
                                    <a:srgbClr val="FF0000"/>
                                  </a:solidFill>
                                  <a:latin typeface="Cambria Math"/>
                                  <a:cs typeface="Times New Roman" pitchFamily="18" charset="0"/>
                                </a:rPr>
                              </m:ctrlPr>
                            </m:sSupPr>
                            <m:e>
                              <m:d>
                                <m:dPr>
                                  <m:ctrlPr>
                                    <a:rPr lang="en-IN" sz="2000" b="1" i="1" smtClean="0">
                                      <a:solidFill>
                                        <a:srgbClr val="FF0000"/>
                                      </a:solidFill>
                                      <a:latin typeface="Cambria Math"/>
                                      <a:cs typeface="Times New Roman" pitchFamily="18" charset="0"/>
                                    </a:rPr>
                                  </m:ctrlPr>
                                </m:dPr>
                                <m:e>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𝟏</m:t>
                                  </m:r>
                                </m:e>
                              </m:d>
                            </m:e>
                            <m:sup>
                              <m:r>
                                <a:rPr lang="en-IN" sz="2000" b="1" i="1" smtClean="0">
                                  <a:solidFill>
                                    <a:srgbClr val="FF0000"/>
                                  </a:solidFill>
                                  <a:latin typeface="Cambria Math"/>
                                  <a:cs typeface="Times New Roman" pitchFamily="18" charset="0"/>
                                </a:rPr>
                                <m:t>𝒌</m:t>
                              </m:r>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𝒊</m:t>
                              </m:r>
                            </m:sup>
                          </m:sSup>
                          <m:d>
                            <m:dPr>
                              <m:ctrlPr>
                                <a:rPr lang="en-IN" sz="2000" b="1" i="1" smtClean="0">
                                  <a:solidFill>
                                    <a:srgbClr val="FF0000"/>
                                  </a:solidFill>
                                  <a:latin typeface="Cambria Math"/>
                                  <a:cs typeface="Times New Roman" pitchFamily="18" charset="0"/>
                                </a:rPr>
                              </m:ctrlPr>
                            </m:dPr>
                            <m:e>
                              <m:m>
                                <m:mPr>
                                  <m:mcs>
                                    <m:mc>
                                      <m:mcPr>
                                        <m:count m:val="1"/>
                                        <m:mcJc m:val="center"/>
                                      </m:mcPr>
                                    </m:mc>
                                  </m:mcs>
                                  <m:ctrlPr>
                                    <a:rPr lang="en-IN" sz="2000" b="1" i="1" smtClean="0">
                                      <a:solidFill>
                                        <a:srgbClr val="FF0000"/>
                                      </a:solidFill>
                                      <a:latin typeface="Cambria Math"/>
                                      <a:cs typeface="Times New Roman" pitchFamily="18" charset="0"/>
                                    </a:rPr>
                                  </m:ctrlPr>
                                </m:mPr>
                                <m:mr>
                                  <m:e>
                                    <m:r>
                                      <m:rPr>
                                        <m:brk m:alnAt="7"/>
                                      </m:rPr>
                                      <a:rPr lang="en-IN" sz="2000" b="1" i="1" smtClean="0">
                                        <a:solidFill>
                                          <a:srgbClr val="FF0000"/>
                                        </a:solidFill>
                                        <a:latin typeface="Cambria Math"/>
                                        <a:cs typeface="Times New Roman" pitchFamily="18" charset="0"/>
                                      </a:rPr>
                                      <m:t>𝒌</m:t>
                                    </m:r>
                                  </m:e>
                                </m:mr>
                                <m:mr>
                                  <m:e>
                                    <m:r>
                                      <a:rPr lang="en-IN" sz="2000" b="1" i="1" smtClean="0">
                                        <a:solidFill>
                                          <a:srgbClr val="FF0000"/>
                                        </a:solidFill>
                                        <a:latin typeface="Cambria Math"/>
                                        <a:cs typeface="Times New Roman" pitchFamily="18" charset="0"/>
                                      </a:rPr>
                                      <m:t>𝒊</m:t>
                                    </m:r>
                                  </m:e>
                                </m:mr>
                              </m:m>
                            </m:e>
                          </m:d>
                        </m:e>
                      </m:nary>
                      <m:sSup>
                        <m:sSupPr>
                          <m:ctrlPr>
                            <a:rPr lang="en-IN" sz="2000" b="1" i="1" smtClean="0">
                              <a:solidFill>
                                <a:srgbClr val="FF0000"/>
                              </a:solidFill>
                              <a:latin typeface="Cambria Math"/>
                              <a:cs typeface="Times New Roman" pitchFamily="18" charset="0"/>
                            </a:rPr>
                          </m:ctrlPr>
                        </m:sSupPr>
                        <m:e>
                          <m:d>
                            <m:dPr>
                              <m:ctrlPr>
                                <a:rPr lang="en-IN" sz="2000" b="1" i="1" smtClean="0">
                                  <a:solidFill>
                                    <a:srgbClr val="FF0000"/>
                                  </a:solidFill>
                                  <a:latin typeface="Cambria Math"/>
                                  <a:cs typeface="Times New Roman" pitchFamily="18" charset="0"/>
                                </a:rPr>
                              </m:ctrlPr>
                            </m:dPr>
                            <m:e>
                              <m:r>
                                <a:rPr lang="en-IN" sz="2000" b="1" i="1" smtClean="0">
                                  <a:solidFill>
                                    <a:srgbClr val="FF0000"/>
                                  </a:solidFill>
                                  <a:latin typeface="Cambria Math"/>
                                  <a:cs typeface="Times New Roman" pitchFamily="18" charset="0"/>
                                </a:rPr>
                                <m:t>𝒊</m:t>
                              </m:r>
                            </m:e>
                          </m:d>
                        </m:e>
                        <m:sup>
                          <m:r>
                            <a:rPr lang="en-IN" sz="2000" b="1" i="1" smtClean="0">
                              <a:solidFill>
                                <a:srgbClr val="FF0000"/>
                              </a:solidFill>
                              <a:latin typeface="Cambria Math"/>
                              <a:cs typeface="Times New Roman" pitchFamily="18" charset="0"/>
                            </a:rPr>
                            <m:t>𝒏</m:t>
                          </m:r>
                        </m:sup>
                      </m:sSup>
                    </m:oMath>
                  </m:oMathPara>
                </a14:m>
                <a:endParaRPr lang="en-IN" sz="2000" b="1" dirty="0" smtClean="0">
                  <a:solidFill>
                    <a:srgbClr val="FF0000"/>
                  </a:solidFill>
                  <a:latin typeface="Times New Roman" pitchFamily="18" charset="0"/>
                  <a:cs typeface="Times New Roman" pitchFamily="18" charset="0"/>
                </a:endParaRPr>
              </a:p>
              <a:p>
                <a:pPr marL="365760" lvl="1" indent="0" algn="just">
                  <a:buClr>
                    <a:srgbClr val="0B5ED7"/>
                  </a:buClr>
                  <a:buNone/>
                </a:pPr>
                <a:endParaRPr lang="en-IN" sz="800" b="1" dirty="0" smtClean="0">
                  <a:solidFill>
                    <a:srgbClr val="FF0000"/>
                  </a:solidFill>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For example, there are </a:t>
                </a:r>
                <a14:m>
                  <m:oMath xmlns:m="http://schemas.openxmlformats.org/officeDocument/2006/math">
                    <m:r>
                      <a:rPr lang="en-IN" sz="2000" b="1" i="1" smtClean="0">
                        <a:solidFill>
                          <a:srgbClr val="FF0000"/>
                        </a:solidFill>
                        <a:latin typeface="Cambria Math"/>
                        <a:cs typeface="Times New Roman" pitchFamily="18" charset="0"/>
                      </a:rPr>
                      <m:t>𝒐</m:t>
                    </m:r>
                    <m:r>
                      <a:rPr lang="en-IN" sz="2000" b="1" i="1" smtClean="0">
                        <a:solidFill>
                          <a:srgbClr val="FF0000"/>
                        </a:solidFill>
                        <a:latin typeface="Cambria Math"/>
                        <a:cs typeface="Times New Roman" pitchFamily="18" charset="0"/>
                      </a:rPr>
                      <m:t>(</m:t>
                    </m:r>
                    <m:sSup>
                      <m:sSupPr>
                        <m:ctrlPr>
                          <a:rPr lang="en-IN" sz="2000" b="1" i="1" smtClean="0">
                            <a:solidFill>
                              <a:srgbClr val="FF0000"/>
                            </a:solidFill>
                            <a:latin typeface="Cambria Math"/>
                            <a:cs typeface="Times New Roman" pitchFamily="18" charset="0"/>
                          </a:rPr>
                        </m:ctrlPr>
                      </m:sSupPr>
                      <m:e>
                        <m:r>
                          <a:rPr lang="en-IN" sz="2000" b="1" i="1" smtClean="0">
                            <a:solidFill>
                              <a:srgbClr val="FF0000"/>
                            </a:solidFill>
                            <a:latin typeface="Cambria Math"/>
                            <a:cs typeface="Times New Roman" pitchFamily="18" charset="0"/>
                          </a:rPr>
                          <m:t>𝟏𝟎</m:t>
                        </m:r>
                      </m:e>
                      <m:sup>
                        <m:r>
                          <a:rPr lang="en-IN" sz="2000" b="1" i="1" smtClean="0">
                            <a:solidFill>
                              <a:srgbClr val="FF0000"/>
                            </a:solidFill>
                            <a:latin typeface="Cambria Math"/>
                            <a:cs typeface="Times New Roman" pitchFamily="18" charset="0"/>
                          </a:rPr>
                          <m:t>𝟏𝟎</m:t>
                        </m:r>
                      </m:sup>
                    </m:sSup>
                    <m:r>
                      <a:rPr lang="en-IN" sz="2000" b="1" i="1" smtClean="0">
                        <a:solidFill>
                          <a:srgbClr val="FF0000"/>
                        </a:solidFill>
                        <a:latin typeface="Cambria Math"/>
                        <a:cs typeface="Times New Roman" pitchFamily="18" charset="0"/>
                      </a:rPr>
                      <m:t>)</m:t>
                    </m:r>
                  </m:oMath>
                </a14:m>
                <a:r>
                  <a:rPr lang="en-IN" sz="2000" b="1" dirty="0" smtClean="0">
                    <a:solidFill>
                      <a:srgbClr val="FF0000"/>
                    </a:solidFill>
                    <a:latin typeface="Times New Roman" pitchFamily="18" charset="0"/>
                    <a:cs typeface="Times New Roman" pitchFamily="18" charset="0"/>
                  </a:rPr>
                  <a:t> different ways to cluster 20 items into 4 clusters!</a:t>
                </a:r>
              </a:p>
              <a:p>
                <a:pPr marL="822960" lvl="1" indent="-457200" algn="just">
                  <a:buClr>
                    <a:srgbClr val="0B5ED7"/>
                  </a:buClr>
                  <a:buFont typeface="Arial" pitchFamily="34" charset="0"/>
                  <a:buChar char="•"/>
                </a:pPr>
                <a:endParaRPr lang="en-IN" sz="800" b="1" dirty="0" smtClean="0">
                  <a:solidFill>
                    <a:srgbClr val="FF0000"/>
                  </a:solidFill>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Thus, the strategy having its own limitation is practical only if </a:t>
                </a:r>
              </a:p>
              <a:p>
                <a:pPr marL="1097280" lvl="2" indent="-457200" algn="just">
                  <a:buClr>
                    <a:srgbClr val="0B5ED7"/>
                  </a:buClr>
                  <a:buFont typeface="+mj-lt"/>
                  <a:buAutoNum type="arabicParenR"/>
                </a:pPr>
                <a:r>
                  <a:rPr lang="en-IN" sz="1800" b="1" dirty="0" smtClean="0">
                    <a:solidFill>
                      <a:srgbClr val="FF0000"/>
                    </a:solidFill>
                    <a:latin typeface="Times New Roman" pitchFamily="18" charset="0"/>
                    <a:cs typeface="Times New Roman" pitchFamily="18" charset="0"/>
                  </a:rPr>
                  <a:t>The sample is negatively small (~100-1000), and</a:t>
                </a:r>
              </a:p>
              <a:p>
                <a:pPr marL="1097280" lvl="2" indent="-457200" algn="just">
                  <a:buClr>
                    <a:srgbClr val="0B5ED7"/>
                  </a:buClr>
                  <a:buFont typeface="+mj-lt"/>
                  <a:buAutoNum type="arabicParenR"/>
                </a:pPr>
                <a:r>
                  <a:rPr lang="en-IN" sz="1800" b="1" i="1" dirty="0" smtClean="0">
                    <a:solidFill>
                      <a:srgbClr val="FF0000"/>
                    </a:solidFill>
                    <a:latin typeface="Times New Roman" pitchFamily="18" charset="0"/>
                    <a:cs typeface="Times New Roman" pitchFamily="18" charset="0"/>
                  </a:rPr>
                  <a:t>k</a:t>
                </a:r>
                <a:r>
                  <a:rPr lang="en-IN" sz="1800" b="1" dirty="0" smtClean="0">
                    <a:solidFill>
                      <a:srgbClr val="FF0000"/>
                    </a:solidFill>
                    <a:latin typeface="Times New Roman" pitchFamily="18" charset="0"/>
                    <a:cs typeface="Times New Roman" pitchFamily="18" charset="0"/>
                  </a:rPr>
                  <a:t> is relatively small compared to </a:t>
                </a:r>
                <a:r>
                  <a:rPr lang="en-IN" sz="1800" b="1" i="1" dirty="0" smtClean="0">
                    <a:solidFill>
                      <a:srgbClr val="FF0000"/>
                    </a:solidFill>
                    <a:latin typeface="Times New Roman" pitchFamily="18" charset="0"/>
                    <a:cs typeface="Times New Roman" pitchFamily="18" charset="0"/>
                  </a:rPr>
                  <a:t>n</a:t>
                </a:r>
                <a:r>
                  <a:rPr lang="en-IN" sz="1800" b="1" dirty="0" smtClean="0">
                    <a:solidFill>
                      <a:srgbClr val="FF0000"/>
                    </a:solidFill>
                    <a:latin typeface="Times New Roman" pitchFamily="18" charset="0"/>
                    <a:cs typeface="Times New Roman" pitchFamily="18" charset="0"/>
                  </a:rPr>
                  <a:t> (i.e.. </a:t>
                </a:r>
                <a14:m>
                  <m:oMath xmlns:m="http://schemas.openxmlformats.org/officeDocument/2006/math">
                    <m:r>
                      <a:rPr lang="en-IN" sz="1800" b="1" i="1" smtClean="0">
                        <a:solidFill>
                          <a:srgbClr val="FF0000"/>
                        </a:solidFill>
                        <a:latin typeface="Cambria Math"/>
                        <a:cs typeface="Times New Roman" pitchFamily="18" charset="0"/>
                      </a:rPr>
                      <m:t>𝒌</m:t>
                    </m:r>
                    <m:r>
                      <a:rPr lang="en-IN" sz="1800" b="1" i="1" smtClean="0">
                        <a:solidFill>
                          <a:srgbClr val="FF0000"/>
                        </a:solidFill>
                        <a:latin typeface="Cambria Math"/>
                        <a:cs typeface="Times New Roman" pitchFamily="18" charset="0"/>
                      </a:rPr>
                      <m:t>≪</m:t>
                    </m:r>
                    <m:r>
                      <a:rPr lang="en-IN" sz="1800" b="1" i="1" smtClean="0">
                        <a:solidFill>
                          <a:srgbClr val="FF0000"/>
                        </a:solidFill>
                        <a:latin typeface="Cambria Math"/>
                        <a:cs typeface="Times New Roman" pitchFamily="18" charset="0"/>
                      </a:rPr>
                      <m:t>𝒏</m:t>
                    </m:r>
                    <m:r>
                      <a:rPr lang="en-IN" sz="1800" b="1" i="1" smtClean="0">
                        <a:solidFill>
                          <a:srgbClr val="FF0000"/>
                        </a:solidFill>
                        <a:latin typeface="Cambria Math"/>
                        <a:cs typeface="Times New Roman" pitchFamily="18" charset="0"/>
                      </a:rPr>
                      <m:t>)</m:t>
                    </m:r>
                  </m:oMath>
                </a14:m>
                <a:r>
                  <a:rPr lang="en-IN" sz="1800" b="1" dirty="0" smtClean="0">
                    <a:solidFill>
                      <a:srgbClr val="FF0000"/>
                    </a:solidFill>
                    <a:latin typeface="Times New Roman" pitchFamily="18" charset="0"/>
                    <a:cs typeface="Times New Roman" pitchFamily="18" charset="0"/>
                  </a:rPr>
                  <a:t>.</a:t>
                </a: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smtClean="0">
                    <a:solidFill>
                      <a:srgbClr val="FF0000"/>
                    </a:solidFill>
                    <a:latin typeface="Times New Roman" pitchFamily="18" charset="0"/>
                    <a:cs typeface="Times New Roman" pitchFamily="18" charset="0"/>
                  </a:rPr>
                  <a:t>      </a:t>
                </a:r>
                <a:endParaRPr lang="en-US" sz="16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1568" y="991736"/>
                <a:ext cx="8671926" cy="5292106"/>
              </a:xfrm>
              <a:blipFill rotWithShape="1">
                <a:blip r:embed="rId2"/>
                <a:stretch>
                  <a:fillRect l="-703" t="-576" r="-773"/>
                </a:stretch>
              </a:blipFill>
            </p:spPr>
            <p:txBody>
              <a:bodyPr/>
              <a:lstStyle/>
              <a:p>
                <a:r>
                  <a:rPr lang="en-IN">
                    <a:noFill/>
                  </a:rPr>
                  <a:t> </a:t>
                </a:r>
              </a:p>
            </p:txBody>
          </p:sp>
        </mc:Fallback>
      </mc:AlternateContent>
    </p:spTree>
    <p:extLst>
      <p:ext uri="{BB962C8B-B14F-4D97-AF65-F5344CB8AC3E}">
        <p14:creationId xmlns:p14="http://schemas.microsoft.com/office/powerpoint/2010/main" val="517120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56964" y="981104"/>
            <a:ext cx="8495371" cy="5292106"/>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3. Distance Measurement:</a:t>
            </a:r>
          </a:p>
          <a:p>
            <a:pPr algn="just">
              <a:buClr>
                <a:srgbClr val="0B5ED7"/>
              </a:buClr>
              <a:buFont typeface="Arial" pitchFamily="34" charset="0"/>
              <a:buChar char="•"/>
            </a:pPr>
            <a:r>
              <a:rPr lang="en-US" sz="2000" b="1" dirty="0" smtClean="0">
                <a:solidFill>
                  <a:srgbClr val="FF0000"/>
                </a:solidFill>
                <a:latin typeface="Times New Roman" pitchFamily="18" charset="0"/>
                <a:cs typeface="Times New Roman" pitchFamily="18" charset="0"/>
              </a:rPr>
              <a:t>To assign a point to the closest centroid, we need a proximity measure that should quantify the notion of “closest” for the objects under clustering.</a:t>
            </a:r>
          </a:p>
          <a:p>
            <a:pPr algn="just">
              <a:buClr>
                <a:srgbClr val="0B5ED7"/>
              </a:buClr>
              <a:buFont typeface="Arial" pitchFamily="34" charset="0"/>
              <a:buChar char="•"/>
            </a:pPr>
            <a:endParaRPr lang="en-US" sz="800" b="1" dirty="0" smtClean="0">
              <a:solidFill>
                <a:srgbClr val="FF0000"/>
              </a:solidFill>
              <a:latin typeface="Times New Roman" pitchFamily="18" charset="0"/>
              <a:cs typeface="Times New Roman" pitchFamily="18" charset="0"/>
            </a:endParaRPr>
          </a:p>
          <a:p>
            <a:pPr algn="just">
              <a:buClr>
                <a:srgbClr val="0B5ED7"/>
              </a:buClr>
              <a:buFont typeface="Arial" pitchFamily="34" charset="0"/>
              <a:buChar char="•"/>
            </a:pPr>
            <a:r>
              <a:rPr lang="en-US" sz="2000" b="1" dirty="0" smtClean="0">
                <a:solidFill>
                  <a:srgbClr val="FF0000"/>
                </a:solidFill>
                <a:latin typeface="Times New Roman" pitchFamily="18" charset="0"/>
                <a:cs typeface="Times New Roman" pitchFamily="18" charset="0"/>
              </a:rPr>
              <a:t>Usually Euclidean distance (L</a:t>
            </a:r>
            <a:r>
              <a:rPr lang="en-US" sz="2000" b="1" baseline="-25000" dirty="0" smtClean="0">
                <a:solidFill>
                  <a:srgbClr val="FF0000"/>
                </a:solidFill>
                <a:latin typeface="Times New Roman" pitchFamily="18" charset="0"/>
                <a:cs typeface="Times New Roman" pitchFamily="18" charset="0"/>
              </a:rPr>
              <a:t>2</a:t>
            </a:r>
            <a:r>
              <a:rPr lang="en-US" sz="2000" b="1" dirty="0" smtClean="0">
                <a:solidFill>
                  <a:srgbClr val="FF0000"/>
                </a:solidFill>
                <a:latin typeface="Times New Roman" pitchFamily="18" charset="0"/>
                <a:cs typeface="Times New Roman" pitchFamily="18" charset="0"/>
              </a:rPr>
              <a:t> norm) is the best measure when object points are defined in n-dimensional Euclidean space.</a:t>
            </a:r>
          </a:p>
          <a:p>
            <a:pPr algn="just">
              <a:buClr>
                <a:srgbClr val="0B5ED7"/>
              </a:buClr>
              <a:buFont typeface="Arial" pitchFamily="34" charset="0"/>
              <a:buChar char="•"/>
            </a:pPr>
            <a:endParaRPr lang="en-US" sz="800" b="1" dirty="0" smtClean="0">
              <a:solidFill>
                <a:srgbClr val="FF0000"/>
              </a:solidFill>
              <a:latin typeface="Times New Roman" pitchFamily="18" charset="0"/>
              <a:cs typeface="Times New Roman" pitchFamily="18" charset="0"/>
            </a:endParaRPr>
          </a:p>
          <a:p>
            <a:pPr algn="just">
              <a:buClr>
                <a:srgbClr val="0B5ED7"/>
              </a:buClr>
              <a:buFont typeface="Arial" pitchFamily="34" charset="0"/>
              <a:buChar char="•"/>
            </a:pPr>
            <a:r>
              <a:rPr lang="en-US" sz="2000" b="1" dirty="0" smtClean="0">
                <a:solidFill>
                  <a:srgbClr val="FF0000"/>
                </a:solidFill>
                <a:latin typeface="Times New Roman" pitchFamily="18" charset="0"/>
                <a:cs typeface="Times New Roman" pitchFamily="18" charset="0"/>
              </a:rPr>
              <a:t>Other measure namely cosine similarity is more appropriate when objects are of document type.</a:t>
            </a:r>
          </a:p>
          <a:p>
            <a:pPr algn="just">
              <a:buClr>
                <a:srgbClr val="0B5ED7"/>
              </a:buClr>
              <a:buFont typeface="Arial" pitchFamily="34" charset="0"/>
              <a:buChar char="•"/>
            </a:pPr>
            <a:endParaRPr lang="en-US" sz="800" b="1" dirty="0" smtClean="0">
              <a:solidFill>
                <a:srgbClr val="FF0000"/>
              </a:solidFill>
              <a:latin typeface="Times New Roman" pitchFamily="18" charset="0"/>
              <a:cs typeface="Times New Roman" pitchFamily="18" charset="0"/>
            </a:endParaRPr>
          </a:p>
          <a:p>
            <a:pPr algn="just">
              <a:buClr>
                <a:srgbClr val="0B5ED7"/>
              </a:buClr>
              <a:buFont typeface="Arial" pitchFamily="34" charset="0"/>
              <a:buChar char="•"/>
            </a:pPr>
            <a:r>
              <a:rPr lang="en-US" sz="2000" b="1" dirty="0" smtClean="0">
                <a:solidFill>
                  <a:srgbClr val="FF0000"/>
                </a:solidFill>
                <a:latin typeface="Times New Roman" pitchFamily="18" charset="0"/>
                <a:cs typeface="Times New Roman" pitchFamily="18" charset="0"/>
              </a:rPr>
              <a:t>Further, there may be other type of proximity measures that appropriate in the context of applications. </a:t>
            </a:r>
          </a:p>
          <a:p>
            <a:pPr algn="just">
              <a:buClr>
                <a:srgbClr val="0B5ED7"/>
              </a:buClr>
              <a:buFont typeface="Arial" pitchFamily="34" charset="0"/>
              <a:buChar char="•"/>
            </a:pPr>
            <a:endParaRPr lang="en-US" sz="800" b="1" dirty="0">
              <a:solidFill>
                <a:srgbClr val="FF0000"/>
              </a:solidFill>
              <a:latin typeface="Times New Roman" pitchFamily="18" charset="0"/>
              <a:cs typeface="Times New Roman" pitchFamily="18" charset="0"/>
            </a:endParaRPr>
          </a:p>
          <a:p>
            <a:pPr algn="just">
              <a:buClr>
                <a:srgbClr val="0B5ED7"/>
              </a:buClr>
              <a:buFont typeface="Arial" pitchFamily="34" charset="0"/>
              <a:buChar char="•"/>
            </a:pPr>
            <a:r>
              <a:rPr lang="en-US" sz="2000" b="1" dirty="0" smtClean="0">
                <a:solidFill>
                  <a:srgbClr val="FF0000"/>
                </a:solidFill>
                <a:latin typeface="Times New Roman" pitchFamily="18" charset="0"/>
                <a:cs typeface="Times New Roman" pitchFamily="18" charset="0"/>
              </a:rPr>
              <a:t>For example, Manhattan distance (L</a:t>
            </a:r>
            <a:r>
              <a:rPr lang="en-US" sz="2000" b="1" baseline="-25000" dirty="0" smtClean="0">
                <a:solidFill>
                  <a:srgbClr val="FF0000"/>
                </a:solidFill>
                <a:latin typeface="Times New Roman" pitchFamily="18" charset="0"/>
                <a:cs typeface="Times New Roman" pitchFamily="18" charset="0"/>
              </a:rPr>
              <a:t>1</a:t>
            </a:r>
            <a:r>
              <a:rPr lang="en-US" sz="2000" b="1" dirty="0" smtClean="0">
                <a:solidFill>
                  <a:srgbClr val="FF0000"/>
                </a:solidFill>
                <a:latin typeface="Times New Roman" pitchFamily="18" charset="0"/>
                <a:cs typeface="Times New Roman" pitchFamily="18" charset="0"/>
              </a:rPr>
              <a:t> norm), Jaccard measure, etc.</a:t>
            </a: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smtClean="0">
                <a:solidFill>
                  <a:srgbClr val="FF0000"/>
                </a:solidFill>
                <a:latin typeface="Times New Roman" pitchFamily="18" charset="0"/>
                <a:cs typeface="Times New Roman" pitchFamily="18" charset="0"/>
              </a:rPr>
              <a:t>      </a:t>
            </a:r>
            <a:endParaRPr lang="en-US" sz="16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55242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143000"/>
          </a:xfrm>
        </p:spPr>
        <p:txBody>
          <a:bodyPr>
            <a:normAutofit/>
          </a:bodyPr>
          <a:lstStyle/>
          <a:p>
            <a:r>
              <a:rPr lang="en-US" sz="3600" dirty="0" smtClean="0">
                <a:solidFill>
                  <a:srgbClr val="A50021"/>
                </a:solidFill>
                <a:latin typeface="Times New Roman" pitchFamily="18" charset="0"/>
                <a:cs typeface="Times New Roman" pitchFamily="18" charset="0"/>
              </a:rPr>
              <a:t>Clustering techniques</a:t>
            </a:r>
            <a:endParaRPr lang="en-IN" sz="3600" dirty="0"/>
          </a:p>
        </p:txBody>
      </p:sp>
      <p:sp>
        <p:nvSpPr>
          <p:cNvPr id="3" name="Content Placeholder 2"/>
          <p:cNvSpPr>
            <a:spLocks noGrp="1"/>
          </p:cNvSpPr>
          <p:nvPr>
            <p:ph idx="1"/>
          </p:nvPr>
        </p:nvSpPr>
        <p:spPr>
          <a:xfrm>
            <a:off x="457200" y="1341433"/>
            <a:ext cx="8686800" cy="4525963"/>
          </a:xfrm>
        </p:spPr>
        <p:txBody>
          <a:bodyPr>
            <a:normAutofit/>
          </a:bodyPr>
          <a:lstStyle/>
          <a:p>
            <a:r>
              <a:rPr lang="en-US" sz="2400" b="1" dirty="0" smtClean="0">
                <a:solidFill>
                  <a:srgbClr val="FF0000"/>
                </a:solidFill>
                <a:latin typeface="Times New Roman" pitchFamily="18" charset="0"/>
                <a:cs typeface="Times New Roman" pitchFamily="18" charset="0"/>
              </a:rPr>
              <a:t>Clustering has been studied extensively for more than 40 years and across many disciplines due to its broad applications.</a:t>
            </a:r>
          </a:p>
          <a:p>
            <a:r>
              <a:rPr lang="en-US" sz="2400" dirty="0" smtClean="0">
                <a:latin typeface="Times New Roman" pitchFamily="18" charset="0"/>
                <a:cs typeface="Times New Roman" pitchFamily="18" charset="0"/>
              </a:rPr>
              <a:t>we shall cover the following clustering techniques.</a:t>
            </a:r>
            <a:endParaRPr lang="en-US" sz="2400" b="1" dirty="0" smtClean="0">
              <a:solidFill>
                <a:srgbClr val="FF0000"/>
              </a:solidFill>
              <a:latin typeface="Times New Roman" pitchFamily="18" charset="0"/>
              <a:cs typeface="Times New Roman" pitchFamily="18" charset="0"/>
            </a:endParaRPr>
          </a:p>
          <a:p>
            <a:endParaRPr lang="en-IN" sz="2400" b="1" dirty="0">
              <a:solidFill>
                <a:srgbClr val="FF0000"/>
              </a:solidFill>
            </a:endParaRPr>
          </a:p>
        </p:txBody>
      </p:sp>
      <p:sp>
        <p:nvSpPr>
          <p:cNvPr id="21" name="Rectangle 20"/>
          <p:cNvSpPr/>
          <p:nvPr/>
        </p:nvSpPr>
        <p:spPr>
          <a:xfrm>
            <a:off x="630588" y="5183651"/>
            <a:ext cx="1158976" cy="566057"/>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Clustering Techniques</a:t>
            </a:r>
            <a:endParaRPr lang="en-IN" sz="1400" dirty="0"/>
          </a:p>
        </p:txBody>
      </p:sp>
      <p:sp>
        <p:nvSpPr>
          <p:cNvPr id="22" name="Rectangle 21"/>
          <p:cNvSpPr/>
          <p:nvPr/>
        </p:nvSpPr>
        <p:spPr>
          <a:xfrm>
            <a:off x="2758692" y="4709709"/>
            <a:ext cx="1299863"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Hierarchical methods</a:t>
            </a:r>
            <a:endParaRPr lang="en-IN" sz="1400" dirty="0"/>
          </a:p>
        </p:txBody>
      </p:sp>
      <p:sp>
        <p:nvSpPr>
          <p:cNvPr id="23" name="Rectangle 22"/>
          <p:cNvSpPr/>
          <p:nvPr/>
        </p:nvSpPr>
        <p:spPr>
          <a:xfrm>
            <a:off x="4744369" y="3242454"/>
            <a:ext cx="2888302" cy="10137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400" dirty="0" smtClean="0">
                <a:solidFill>
                  <a:schemeClr val="tx1"/>
                </a:solidFill>
              </a:rPr>
              <a:t>k-Means algorithm [1957, 1967]</a:t>
            </a:r>
          </a:p>
          <a:p>
            <a:pPr marL="285750" indent="-285750">
              <a:buFont typeface="Arial" pitchFamily="34" charset="0"/>
              <a:buChar char="•"/>
            </a:pPr>
            <a:r>
              <a:rPr lang="en-IN" sz="1400" dirty="0">
                <a:solidFill>
                  <a:schemeClr val="tx1"/>
                </a:solidFill>
              </a:rPr>
              <a:t>k</a:t>
            </a:r>
            <a:r>
              <a:rPr lang="en-IN" sz="1400" dirty="0" smtClean="0">
                <a:solidFill>
                  <a:schemeClr val="tx1"/>
                </a:solidFill>
              </a:rPr>
              <a:t>-</a:t>
            </a:r>
            <a:r>
              <a:rPr lang="en-IN" sz="1400" dirty="0" err="1" smtClean="0">
                <a:solidFill>
                  <a:schemeClr val="tx1"/>
                </a:solidFill>
              </a:rPr>
              <a:t>Medoids</a:t>
            </a:r>
            <a:r>
              <a:rPr lang="en-IN" sz="1400" dirty="0" smtClean="0">
                <a:solidFill>
                  <a:schemeClr val="tx1"/>
                </a:solidFill>
              </a:rPr>
              <a:t> algorithm</a:t>
            </a:r>
          </a:p>
          <a:p>
            <a:pPr marL="285750" indent="-285750">
              <a:buFont typeface="Arial" pitchFamily="34" charset="0"/>
              <a:buChar char="•"/>
            </a:pPr>
            <a:r>
              <a:rPr lang="en-IN" sz="1400" dirty="0" smtClean="0">
                <a:solidFill>
                  <a:schemeClr val="tx1"/>
                </a:solidFill>
              </a:rPr>
              <a:t>k-Modes [1998]</a:t>
            </a:r>
          </a:p>
          <a:p>
            <a:pPr marL="285750" indent="-285750">
              <a:buFont typeface="Arial" pitchFamily="34" charset="0"/>
              <a:buChar char="•"/>
            </a:pPr>
            <a:r>
              <a:rPr lang="en-IN" sz="1400" dirty="0" smtClean="0">
                <a:solidFill>
                  <a:schemeClr val="tx1"/>
                </a:solidFill>
              </a:rPr>
              <a:t>Fuzzy c-means algorithm [1999]</a:t>
            </a:r>
            <a:endParaRPr lang="en-IN" sz="1400" dirty="0">
              <a:solidFill>
                <a:schemeClr val="tx1"/>
              </a:solidFill>
            </a:endParaRPr>
          </a:p>
        </p:txBody>
      </p:sp>
      <p:sp>
        <p:nvSpPr>
          <p:cNvPr id="24" name="Rectangle 23"/>
          <p:cNvSpPr/>
          <p:nvPr/>
        </p:nvSpPr>
        <p:spPr>
          <a:xfrm>
            <a:off x="4866918" y="4433291"/>
            <a:ext cx="1299863" cy="34086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Divisive</a:t>
            </a:r>
            <a:endParaRPr lang="en-IN" sz="1400" dirty="0"/>
          </a:p>
        </p:txBody>
      </p:sp>
      <p:sp>
        <p:nvSpPr>
          <p:cNvPr id="25" name="Rectangle 24"/>
          <p:cNvSpPr/>
          <p:nvPr/>
        </p:nvSpPr>
        <p:spPr>
          <a:xfrm>
            <a:off x="4866918" y="5040837"/>
            <a:ext cx="1299863" cy="40687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Agglomerative methods</a:t>
            </a:r>
            <a:endParaRPr lang="en-IN" sz="1400" dirty="0"/>
          </a:p>
        </p:txBody>
      </p:sp>
      <p:sp>
        <p:nvSpPr>
          <p:cNvPr id="26" name="Rectangle 25"/>
          <p:cNvSpPr/>
          <p:nvPr/>
        </p:nvSpPr>
        <p:spPr>
          <a:xfrm>
            <a:off x="4730045" y="5743263"/>
            <a:ext cx="1696930" cy="5660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smtClean="0">
                <a:solidFill>
                  <a:schemeClr val="tx1"/>
                </a:solidFill>
              </a:rPr>
              <a:t>STING [1997]</a:t>
            </a:r>
          </a:p>
          <a:p>
            <a:pPr marL="285750" indent="-285750">
              <a:buFont typeface="Arial" pitchFamily="34" charset="0"/>
              <a:buChar char="•"/>
            </a:pPr>
            <a:r>
              <a:rPr lang="en-IN" sz="1200" dirty="0" smtClean="0">
                <a:solidFill>
                  <a:schemeClr val="tx1"/>
                </a:solidFill>
              </a:rPr>
              <a:t>DBSCAN [1996]</a:t>
            </a:r>
          </a:p>
          <a:p>
            <a:pPr marL="285750" indent="-285750">
              <a:buFont typeface="Arial" pitchFamily="34" charset="0"/>
              <a:buChar char="•"/>
            </a:pPr>
            <a:r>
              <a:rPr lang="en-IN" sz="1200" dirty="0" smtClean="0">
                <a:solidFill>
                  <a:schemeClr val="tx1"/>
                </a:solidFill>
              </a:rPr>
              <a:t>CLIQUE [1998]</a:t>
            </a:r>
            <a:endParaRPr lang="en-IN" sz="1200" dirty="0">
              <a:solidFill>
                <a:schemeClr val="tx1"/>
              </a:solidFill>
            </a:endParaRPr>
          </a:p>
        </p:txBody>
      </p:sp>
      <p:cxnSp>
        <p:nvCxnSpPr>
          <p:cNvPr id="27" name="Elbow Connector 26"/>
          <p:cNvCxnSpPr>
            <a:stCxn id="21" idx="3"/>
          </p:cNvCxnSpPr>
          <p:nvPr/>
        </p:nvCxnSpPr>
        <p:spPr>
          <a:xfrm flipV="1">
            <a:off x="1789564" y="3603859"/>
            <a:ext cx="974894" cy="1862820"/>
          </a:xfrm>
          <a:prstGeom prst="bentConnector3">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71245" y="4991680"/>
            <a:ext cx="487447"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a:off x="1789564" y="5478825"/>
            <a:ext cx="459938" cy="283026"/>
          </a:xfrm>
          <a:prstGeom prst="bentConnector3">
            <a:avLst>
              <a:gd name="adj1" fmla="val 95726"/>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249501" y="5761851"/>
            <a:ext cx="487448"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2" idx="3"/>
            <a:endCxn id="24" idx="1"/>
          </p:cNvCxnSpPr>
          <p:nvPr/>
        </p:nvCxnSpPr>
        <p:spPr>
          <a:xfrm flipV="1">
            <a:off x="4058555" y="4603722"/>
            <a:ext cx="808363" cy="389016"/>
          </a:xfrm>
          <a:prstGeom prst="bentConnector3">
            <a:avLst>
              <a:gd name="adj1" fmla="val 50000"/>
            </a:avLst>
          </a:prstGeom>
          <a:ln w="25400">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4058555" y="4991356"/>
            <a:ext cx="830106" cy="204440"/>
          </a:xfrm>
          <a:prstGeom prst="bentConnector3">
            <a:avLst/>
          </a:prstGeom>
          <a:ln w="25400">
            <a:solidFill>
              <a:srgbClr val="800000"/>
            </a:solidFill>
          </a:ln>
        </p:spPr>
        <p:style>
          <a:lnRef idx="1">
            <a:schemeClr val="accent1"/>
          </a:lnRef>
          <a:fillRef idx="0">
            <a:schemeClr val="accent1"/>
          </a:fillRef>
          <a:effectRef idx="0">
            <a:schemeClr val="accent1"/>
          </a:effectRef>
          <a:fontRef idx="minor">
            <a:schemeClr val="tx1"/>
          </a:fontRef>
        </p:style>
      </p:cxnSp>
      <p:sp>
        <p:nvSpPr>
          <p:cNvPr id="33" name="Right Arrow 32"/>
          <p:cNvSpPr/>
          <p:nvPr/>
        </p:nvSpPr>
        <p:spPr>
          <a:xfrm>
            <a:off x="4044231" y="3600725"/>
            <a:ext cx="685814"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a:off x="4058555" y="5776124"/>
            <a:ext cx="685814"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2746673" y="3411445"/>
            <a:ext cx="1299862"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Partitioning methods</a:t>
            </a:r>
            <a:endParaRPr lang="en-IN" sz="1400" dirty="0"/>
          </a:p>
        </p:txBody>
      </p:sp>
      <p:sp>
        <p:nvSpPr>
          <p:cNvPr id="42" name="Rectangle 41"/>
          <p:cNvSpPr/>
          <p:nvPr/>
        </p:nvSpPr>
        <p:spPr>
          <a:xfrm>
            <a:off x="2736498" y="5493096"/>
            <a:ext cx="1299863"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Density-based methods</a:t>
            </a:r>
            <a:endParaRPr lang="en-IN" sz="1400" dirty="0"/>
          </a:p>
        </p:txBody>
      </p:sp>
    </p:spTree>
    <p:extLst>
      <p:ext uri="{BB962C8B-B14F-4D97-AF65-F5344CB8AC3E}">
        <p14:creationId xmlns:p14="http://schemas.microsoft.com/office/powerpoint/2010/main" val="107576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33" grpId="0" animBg="1"/>
      <p:bldP spid="34" grpId="0" animBg="1"/>
      <p:bldP spid="37" grpId="0" animBg="1"/>
      <p:bldP spid="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6964" y="981104"/>
                <a:ext cx="8495371" cy="5292106"/>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3. Distance Measurement:</a:t>
                </a:r>
              </a:p>
              <a:p>
                <a:pPr marL="0" indent="0" algn="just">
                  <a:buClr>
                    <a:srgbClr val="0B5ED7"/>
                  </a:buClr>
                  <a:buNone/>
                </a:pPr>
                <a:endParaRPr lang="en-IN" sz="800" b="1" dirty="0" smtClean="0">
                  <a:solidFill>
                    <a:srgbClr val="FF0000"/>
                  </a:solidFill>
                  <a:latin typeface="Times New Roman" pitchFamily="18" charset="0"/>
                  <a:cs typeface="Times New Roman" pitchFamily="18" charset="0"/>
                </a:endParaRPr>
              </a:p>
              <a:p>
                <a:pPr marL="0" indent="0" algn="just">
                  <a:buClr>
                    <a:srgbClr val="0B5ED7"/>
                  </a:buClr>
                  <a:buNone/>
                </a:pPr>
                <a:r>
                  <a:rPr lang="en-US" sz="2000" b="1" dirty="0" smtClean="0">
                    <a:solidFill>
                      <a:srgbClr val="FF0000"/>
                    </a:solidFill>
                    <a:latin typeface="Times New Roman" pitchFamily="18" charset="0"/>
                    <a:cs typeface="Times New Roman" pitchFamily="18" charset="0"/>
                  </a:rPr>
                  <a:t>Thus, in the context of different measures, the sum-of-squared error (i.e., objective function/convergence criteria) of a clustering can be stated as under.</a:t>
                </a:r>
              </a:p>
              <a:p>
                <a:pPr marL="0" indent="0" algn="just">
                  <a:buClr>
                    <a:srgbClr val="0B5ED7"/>
                  </a:buClr>
                  <a:buNone/>
                </a:pPr>
                <a:endParaRPr lang="en-US" sz="800" b="1" dirty="0" smtClean="0">
                  <a:solidFill>
                    <a:srgbClr val="FF0000"/>
                  </a:solidFill>
                  <a:latin typeface="Times New Roman" pitchFamily="18" charset="0"/>
                  <a:cs typeface="Times New Roman" pitchFamily="18" charset="0"/>
                </a:endParaRPr>
              </a:p>
              <a:p>
                <a:pPr marL="0" indent="0" algn="just">
                  <a:buClr>
                    <a:srgbClr val="0B5ED7"/>
                  </a:buClr>
                  <a:buNone/>
                </a:pPr>
                <a:r>
                  <a:rPr lang="en-US" sz="2000" b="1" dirty="0" smtClean="0">
                    <a:solidFill>
                      <a:srgbClr val="FF0000"/>
                    </a:solidFill>
                    <a:latin typeface="Times New Roman" pitchFamily="18" charset="0"/>
                    <a:cs typeface="Times New Roman" pitchFamily="18" charset="0"/>
                  </a:rPr>
                  <a:t>Data in Euclidean space (L</a:t>
                </a:r>
                <a:r>
                  <a:rPr lang="en-US" sz="2000" b="1" baseline="-25000" dirty="0" smtClean="0">
                    <a:solidFill>
                      <a:srgbClr val="FF0000"/>
                    </a:solidFill>
                    <a:latin typeface="Times New Roman" pitchFamily="18" charset="0"/>
                    <a:cs typeface="Times New Roman" pitchFamily="18" charset="0"/>
                  </a:rPr>
                  <a:t>2</a:t>
                </a:r>
                <a:r>
                  <a:rPr lang="en-US" sz="2000" b="1" dirty="0" smtClean="0">
                    <a:solidFill>
                      <a:srgbClr val="FF0000"/>
                    </a:solidFill>
                    <a:latin typeface="Times New Roman" pitchFamily="18" charset="0"/>
                    <a:cs typeface="Times New Roman" pitchFamily="18" charset="0"/>
                  </a:rPr>
                  <a:t> norm):</a:t>
                </a: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b="1" i="1">
                          <a:solidFill>
                            <a:srgbClr val="FF0000"/>
                          </a:solidFill>
                          <a:latin typeface="Cambria Math"/>
                          <a:cs typeface="Times New Roman" pitchFamily="18" charset="0"/>
                        </a:rPr>
                        <m:t>𝑺𝑺𝑬</m:t>
                      </m:r>
                      <m:r>
                        <a:rPr lang="en-IN" sz="2000" b="1" i="1">
                          <a:solidFill>
                            <a:srgbClr val="FF0000"/>
                          </a:solidFill>
                          <a:latin typeface="Cambria Math"/>
                          <a:cs typeface="Times New Roman" pitchFamily="18" charset="0"/>
                        </a:rPr>
                        <m:t>=</m:t>
                      </m:r>
                      <m:nary>
                        <m:naryPr>
                          <m:chr m:val="∑"/>
                          <m:ctrlPr>
                            <a:rPr lang="en-IN" sz="2000" b="1" i="1">
                              <a:solidFill>
                                <a:srgbClr val="FF0000"/>
                              </a:solidFill>
                              <a:latin typeface="Cambria Math"/>
                              <a:cs typeface="Times New Roman" pitchFamily="18" charset="0"/>
                            </a:rPr>
                          </m:ctrlPr>
                        </m:naryPr>
                        <m:sub>
                          <m:r>
                            <m:rPr>
                              <m:brk m:alnAt="23"/>
                            </m:rPr>
                            <a:rPr lang="en-IN" sz="2000" b="1" i="1">
                              <a:solidFill>
                                <a:srgbClr val="FF0000"/>
                              </a:solidFill>
                              <a:latin typeface="Cambria Math"/>
                              <a:cs typeface="Times New Roman" pitchFamily="18" charset="0"/>
                            </a:rPr>
                            <m:t>𝒊</m:t>
                          </m:r>
                          <m:r>
                            <a:rPr lang="en-IN" sz="2000" b="1" i="1">
                              <a:solidFill>
                                <a:srgbClr val="FF0000"/>
                              </a:solidFill>
                              <a:latin typeface="Cambria Math"/>
                              <a:cs typeface="Times New Roman" pitchFamily="18" charset="0"/>
                            </a:rPr>
                            <m:t>=</m:t>
                          </m:r>
                          <m:r>
                            <a:rPr lang="en-IN" sz="2000" b="1" i="1">
                              <a:solidFill>
                                <a:srgbClr val="FF0000"/>
                              </a:solidFill>
                              <a:latin typeface="Cambria Math"/>
                              <a:cs typeface="Times New Roman" pitchFamily="18" charset="0"/>
                            </a:rPr>
                            <m:t>𝟏</m:t>
                          </m:r>
                        </m:sub>
                        <m:sup>
                          <m:r>
                            <a:rPr lang="en-IN" sz="2000" b="1" i="1">
                              <a:solidFill>
                                <a:srgbClr val="FF0000"/>
                              </a:solidFill>
                              <a:latin typeface="Cambria Math"/>
                              <a:cs typeface="Times New Roman" pitchFamily="18" charset="0"/>
                            </a:rPr>
                            <m:t>𝒌</m:t>
                          </m:r>
                        </m:sup>
                        <m:e>
                          <m:nary>
                            <m:naryPr>
                              <m:chr m:val="∑"/>
                              <m:ctrlPr>
                                <a:rPr lang="en-IN" sz="2000" b="1" i="1">
                                  <a:solidFill>
                                    <a:srgbClr val="FF0000"/>
                                  </a:solidFill>
                                  <a:latin typeface="Cambria Math"/>
                                  <a:cs typeface="Times New Roman" pitchFamily="18" charset="0"/>
                                </a:rPr>
                              </m:ctrlPr>
                            </m:naryPr>
                            <m:sub>
                              <m:r>
                                <m:rPr>
                                  <m:brk m:alnAt="23"/>
                                </m:rPr>
                                <a:rPr lang="en-IN" sz="2000" b="1" i="1">
                                  <a:solidFill>
                                    <a:srgbClr val="FF0000"/>
                                  </a:solidFill>
                                  <a:latin typeface="Cambria Math"/>
                                  <a:cs typeface="Times New Roman" pitchFamily="18" charset="0"/>
                                </a:rPr>
                                <m:t>𝒙</m:t>
                              </m:r>
                              <m:r>
                                <a:rPr lang="en-IN" sz="2000" b="1" i="1">
                                  <a:solidFill>
                                    <a:srgbClr val="FF0000"/>
                                  </a:solidFill>
                                  <a:latin typeface="Cambria Math"/>
                                  <a:ea typeface="Cambria Math"/>
                                  <a:cs typeface="Times New Roman" pitchFamily="18" charset="0"/>
                                </a:rPr>
                                <m:t>∈</m:t>
                              </m:r>
                              <m:sSub>
                                <m:sSubPr>
                                  <m:ctrlPr>
                                    <a:rPr lang="en-IN" sz="2000" b="1" i="1">
                                      <a:solidFill>
                                        <a:srgbClr val="FF0000"/>
                                      </a:solidFill>
                                      <a:latin typeface="Cambria Math"/>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b="1" i="1">
                                      <a:solidFill>
                                        <a:srgbClr val="FF0000"/>
                                      </a:solidFill>
                                      <a:latin typeface="Cambria Math"/>
                                      <a:ea typeface="Cambria Math"/>
                                      <a:cs typeface="Times New Roman" pitchFamily="18" charset="0"/>
                                    </a:rPr>
                                    <m:t>𝒊</m:t>
                                  </m:r>
                                </m:sub>
                              </m:sSub>
                            </m:sub>
                            <m:sup/>
                            <m:e>
                              <m:sSup>
                                <m:sSupPr>
                                  <m:ctrlPr>
                                    <a:rPr lang="en-IN" sz="2000" b="1" i="1">
                                      <a:solidFill>
                                        <a:srgbClr val="FF0000"/>
                                      </a:solidFill>
                                      <a:latin typeface="Cambria Math"/>
                                      <a:cs typeface="Times New Roman" pitchFamily="18" charset="0"/>
                                    </a:rPr>
                                  </m:ctrlPr>
                                </m:sSupPr>
                                <m:e>
                                  <m:d>
                                    <m:dPr>
                                      <m:ctrlPr>
                                        <a:rPr lang="en-IN" sz="2000" b="1" i="1">
                                          <a:solidFill>
                                            <a:srgbClr val="FF0000"/>
                                          </a:solidFill>
                                          <a:latin typeface="Cambria Math"/>
                                          <a:cs typeface="Times New Roman" pitchFamily="18" charset="0"/>
                                        </a:rPr>
                                      </m:ctrlPr>
                                    </m:dPr>
                                    <m:e>
                                      <m:sSub>
                                        <m:sSubPr>
                                          <m:ctrlPr>
                                            <a:rPr lang="en-IN" sz="2000" b="1" i="1" smtClean="0">
                                              <a:solidFill>
                                                <a:srgbClr val="FF0000"/>
                                              </a:solidFill>
                                              <a:latin typeface="Cambria Math"/>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𝒄</m:t>
                                          </m:r>
                                        </m:e>
                                        <m:sub>
                                          <m:r>
                                            <a:rPr lang="en-IN" sz="2000" b="1" i="1">
                                              <a:solidFill>
                                                <a:srgbClr val="FF0000"/>
                                              </a:solidFill>
                                              <a:latin typeface="Cambria Math"/>
                                              <a:cs typeface="Times New Roman" pitchFamily="18" charset="0"/>
                                            </a:rPr>
                                            <m:t>𝒊</m:t>
                                          </m:r>
                                        </m:sub>
                                      </m:sSub>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𝒙</m:t>
                                      </m:r>
                                    </m:e>
                                  </m:d>
                                </m:e>
                                <m:sup>
                                  <m:r>
                                    <a:rPr lang="en-IN" sz="2000" b="1" i="1">
                                      <a:solidFill>
                                        <a:srgbClr val="FF0000"/>
                                      </a:solidFill>
                                      <a:latin typeface="Cambria Math"/>
                                      <a:cs typeface="Times New Roman" pitchFamily="18" charset="0"/>
                                    </a:rPr>
                                    <m:t>𝟐</m:t>
                                  </m:r>
                                </m:sup>
                              </m:sSup>
                            </m:e>
                          </m:nary>
                        </m:e>
                      </m:nary>
                    </m:oMath>
                  </m:oMathPara>
                </a14:m>
                <a:endParaRPr lang="en-US" sz="2000" b="1" dirty="0" smtClean="0">
                  <a:solidFill>
                    <a:srgbClr val="FF0000"/>
                  </a:solidFill>
                  <a:latin typeface="Times New Roman" pitchFamily="18" charset="0"/>
                  <a:cs typeface="Times New Roman" pitchFamily="18" charset="0"/>
                </a:endParaRPr>
              </a:p>
              <a:p>
                <a:pPr marL="0" indent="0" algn="just">
                  <a:buClr>
                    <a:srgbClr val="0B5ED7"/>
                  </a:buClr>
                  <a:buNone/>
                </a:pPr>
                <a:r>
                  <a:rPr lang="en-US" sz="2000" b="1" dirty="0">
                    <a:solidFill>
                      <a:srgbClr val="FF0000"/>
                    </a:solidFill>
                    <a:latin typeface="Times New Roman" pitchFamily="18" charset="0"/>
                    <a:cs typeface="Times New Roman" pitchFamily="18" charset="0"/>
                  </a:rPr>
                  <a:t>Data in Euclidean space (</a:t>
                </a:r>
                <a:r>
                  <a:rPr lang="en-US" sz="2000" b="1" dirty="0" smtClean="0">
                    <a:solidFill>
                      <a:srgbClr val="FF0000"/>
                    </a:solidFill>
                    <a:latin typeface="Times New Roman" pitchFamily="18" charset="0"/>
                    <a:cs typeface="Times New Roman" pitchFamily="18" charset="0"/>
                  </a:rPr>
                  <a:t>L</a:t>
                </a:r>
                <a:r>
                  <a:rPr lang="en-US" sz="2000" b="1" baseline="-25000" dirty="0" smtClean="0">
                    <a:solidFill>
                      <a:srgbClr val="FF0000"/>
                    </a:solidFill>
                    <a:latin typeface="Times New Roman" pitchFamily="18" charset="0"/>
                    <a:cs typeface="Times New Roman" pitchFamily="18" charset="0"/>
                  </a:rPr>
                  <a:t>1</a:t>
                </a:r>
                <a:r>
                  <a:rPr lang="en-US" sz="2000" b="1" dirty="0" smtClean="0">
                    <a:solidFill>
                      <a:srgbClr val="FF0000"/>
                    </a:solidFill>
                    <a:latin typeface="Times New Roman" pitchFamily="18" charset="0"/>
                    <a:cs typeface="Times New Roman" pitchFamily="18" charset="0"/>
                  </a:rPr>
                  <a:t> </a:t>
                </a:r>
                <a:r>
                  <a:rPr lang="en-US" sz="2000" b="1" dirty="0">
                    <a:solidFill>
                      <a:srgbClr val="FF0000"/>
                    </a:solidFill>
                    <a:latin typeface="Times New Roman" pitchFamily="18" charset="0"/>
                    <a:cs typeface="Times New Roman" pitchFamily="18" charset="0"/>
                  </a:rPr>
                  <a:t>norm</a:t>
                </a:r>
                <a:r>
                  <a:rPr lang="en-US" sz="2000" b="1" dirty="0" smtClean="0">
                    <a:solidFill>
                      <a:srgbClr val="FF0000"/>
                    </a:solidFill>
                    <a:latin typeface="Times New Roman" pitchFamily="18" charset="0"/>
                    <a:cs typeface="Times New Roman" pitchFamily="18" charset="0"/>
                  </a:rPr>
                  <a:t>):</a:t>
                </a:r>
              </a:p>
              <a:p>
                <a:pPr marL="0" indent="0" algn="just">
                  <a:buClr>
                    <a:srgbClr val="0B5ED7"/>
                  </a:buClr>
                  <a:buNone/>
                </a:pPr>
                <a:endParaRPr lang="en-US" sz="800" b="1" dirty="0">
                  <a:solidFill>
                    <a:srgbClr val="FF0000"/>
                  </a:solidFill>
                  <a:latin typeface="Times New Roman" pitchFamily="18" charset="0"/>
                  <a:cs typeface="Times New Roman" pitchFamily="18" charset="0"/>
                </a:endParaRPr>
              </a:p>
              <a:p>
                <a:pPr marL="0" indent="0" algn="just">
                  <a:buClr>
                    <a:srgbClr val="0B5ED7"/>
                  </a:buClr>
                  <a:buNone/>
                </a:pPr>
                <a:r>
                  <a:rPr lang="en-US" sz="2000" b="1" dirty="0" smtClean="0">
                    <a:solidFill>
                      <a:srgbClr val="FF0000"/>
                    </a:solidFill>
                    <a:latin typeface="Times New Roman" pitchFamily="18" charset="0"/>
                    <a:cs typeface="Times New Roman" pitchFamily="18" charset="0"/>
                  </a:rPr>
                  <a:t>The Manhattan distance (L</a:t>
                </a:r>
                <a:r>
                  <a:rPr lang="en-US" sz="2000" b="1" baseline="-25000" dirty="0" smtClean="0">
                    <a:solidFill>
                      <a:srgbClr val="FF0000"/>
                    </a:solidFill>
                    <a:latin typeface="Times New Roman" pitchFamily="18" charset="0"/>
                    <a:cs typeface="Times New Roman" pitchFamily="18" charset="0"/>
                  </a:rPr>
                  <a:t>1</a:t>
                </a:r>
                <a:r>
                  <a:rPr lang="en-US" sz="2000" b="1" dirty="0" smtClean="0">
                    <a:solidFill>
                      <a:srgbClr val="FF0000"/>
                    </a:solidFill>
                    <a:latin typeface="Times New Roman" pitchFamily="18" charset="0"/>
                    <a:cs typeface="Times New Roman" pitchFamily="18" charset="0"/>
                  </a:rPr>
                  <a:t> norm) is used as a proximity measure, where the objective is to minimize the sum-of-absolute error denoted as SAE and defined as</a:t>
                </a:r>
              </a:p>
              <a:p>
                <a:pPr marL="0" indent="0" algn="just">
                  <a:buClr>
                    <a:srgbClr val="0B5ED7"/>
                  </a:buClr>
                  <a:buNone/>
                </a:pPr>
                <a:endParaRPr lang="en-US" sz="800" b="1" dirty="0" smtClean="0">
                  <a:solidFill>
                    <a:srgbClr val="FF0000"/>
                  </a:solidFill>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IN" sz="2000" b="1" i="1" smtClean="0">
                          <a:solidFill>
                            <a:srgbClr val="FF0000"/>
                          </a:solidFill>
                          <a:latin typeface="Cambria Math"/>
                          <a:cs typeface="Times New Roman" pitchFamily="18" charset="0"/>
                        </a:rPr>
                        <m:t>𝑺𝑨𝑬</m:t>
                      </m:r>
                      <m:r>
                        <a:rPr lang="en-IN" sz="2000" b="1" i="1">
                          <a:solidFill>
                            <a:srgbClr val="FF0000"/>
                          </a:solidFill>
                          <a:latin typeface="Cambria Math"/>
                          <a:cs typeface="Times New Roman" pitchFamily="18" charset="0"/>
                        </a:rPr>
                        <m:t>=</m:t>
                      </m:r>
                      <m:nary>
                        <m:naryPr>
                          <m:chr m:val="∑"/>
                          <m:ctrlPr>
                            <a:rPr lang="en-IN" sz="2000" b="1" i="1">
                              <a:solidFill>
                                <a:srgbClr val="FF0000"/>
                              </a:solidFill>
                              <a:latin typeface="Cambria Math"/>
                              <a:cs typeface="Times New Roman" pitchFamily="18" charset="0"/>
                            </a:rPr>
                          </m:ctrlPr>
                        </m:naryPr>
                        <m:sub>
                          <m:r>
                            <m:rPr>
                              <m:brk m:alnAt="23"/>
                            </m:rPr>
                            <a:rPr lang="en-IN" sz="2000" b="1" i="1">
                              <a:solidFill>
                                <a:srgbClr val="FF0000"/>
                              </a:solidFill>
                              <a:latin typeface="Cambria Math"/>
                              <a:cs typeface="Times New Roman" pitchFamily="18" charset="0"/>
                            </a:rPr>
                            <m:t>𝒊</m:t>
                          </m:r>
                          <m:r>
                            <a:rPr lang="en-IN" sz="2000" b="1" i="1">
                              <a:solidFill>
                                <a:srgbClr val="FF0000"/>
                              </a:solidFill>
                              <a:latin typeface="Cambria Math"/>
                              <a:cs typeface="Times New Roman" pitchFamily="18" charset="0"/>
                            </a:rPr>
                            <m:t>=</m:t>
                          </m:r>
                          <m:r>
                            <a:rPr lang="en-IN" sz="2000" b="1" i="1">
                              <a:solidFill>
                                <a:srgbClr val="FF0000"/>
                              </a:solidFill>
                              <a:latin typeface="Cambria Math"/>
                              <a:cs typeface="Times New Roman" pitchFamily="18" charset="0"/>
                            </a:rPr>
                            <m:t>𝟏</m:t>
                          </m:r>
                        </m:sub>
                        <m:sup>
                          <m:r>
                            <a:rPr lang="en-IN" sz="2000" b="1" i="1">
                              <a:solidFill>
                                <a:srgbClr val="FF0000"/>
                              </a:solidFill>
                              <a:latin typeface="Cambria Math"/>
                              <a:cs typeface="Times New Roman" pitchFamily="18" charset="0"/>
                            </a:rPr>
                            <m:t>𝒌</m:t>
                          </m:r>
                        </m:sup>
                        <m:e>
                          <m:nary>
                            <m:naryPr>
                              <m:chr m:val="∑"/>
                              <m:ctrlPr>
                                <a:rPr lang="en-IN" sz="2000" b="1" i="1">
                                  <a:solidFill>
                                    <a:srgbClr val="FF0000"/>
                                  </a:solidFill>
                                  <a:latin typeface="Cambria Math"/>
                                  <a:cs typeface="Times New Roman" pitchFamily="18" charset="0"/>
                                </a:rPr>
                              </m:ctrlPr>
                            </m:naryPr>
                            <m:sub>
                              <m:r>
                                <m:rPr>
                                  <m:brk m:alnAt="23"/>
                                </m:rPr>
                                <a:rPr lang="en-IN" sz="2000" b="1" i="1">
                                  <a:solidFill>
                                    <a:srgbClr val="FF0000"/>
                                  </a:solidFill>
                                  <a:latin typeface="Cambria Math"/>
                                  <a:cs typeface="Times New Roman" pitchFamily="18" charset="0"/>
                                </a:rPr>
                                <m:t>𝒙</m:t>
                              </m:r>
                              <m:r>
                                <a:rPr lang="en-IN" sz="2000" b="1" i="1">
                                  <a:solidFill>
                                    <a:srgbClr val="FF0000"/>
                                  </a:solidFill>
                                  <a:latin typeface="Cambria Math"/>
                                  <a:ea typeface="Cambria Math"/>
                                  <a:cs typeface="Times New Roman" pitchFamily="18" charset="0"/>
                                </a:rPr>
                                <m:t>∈</m:t>
                              </m:r>
                              <m:sSub>
                                <m:sSubPr>
                                  <m:ctrlPr>
                                    <a:rPr lang="en-IN" sz="2000" b="1" i="1" smtClean="0">
                                      <a:solidFill>
                                        <a:srgbClr val="FF0000"/>
                                      </a:solidFill>
                                      <a:latin typeface="Cambria Math"/>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b="1" i="1">
                                      <a:solidFill>
                                        <a:srgbClr val="FF0000"/>
                                      </a:solidFill>
                                      <a:latin typeface="Cambria Math"/>
                                      <a:ea typeface="Cambria Math"/>
                                      <a:cs typeface="Times New Roman" pitchFamily="18" charset="0"/>
                                    </a:rPr>
                                    <m:t>𝒊</m:t>
                                  </m:r>
                                </m:sub>
                              </m:sSub>
                            </m:sub>
                            <m:sup/>
                            <m:e>
                              <m:sSup>
                                <m:sSupPr>
                                  <m:ctrlPr>
                                    <a:rPr lang="en-IN" sz="2000" b="1" i="1">
                                      <a:solidFill>
                                        <a:srgbClr val="FF0000"/>
                                      </a:solidFill>
                                      <a:latin typeface="Cambria Math"/>
                                      <a:cs typeface="Times New Roman" pitchFamily="18" charset="0"/>
                                    </a:rPr>
                                  </m:ctrlPr>
                                </m:sSupPr>
                                <m:e>
                                  <m:d>
                                    <m:dPr>
                                      <m:begChr m:val="|"/>
                                      <m:endChr m:val="|"/>
                                      <m:ctrlPr>
                                        <a:rPr lang="en-IN" sz="2000" b="1" i="1" smtClean="0">
                                          <a:solidFill>
                                            <a:srgbClr val="FF0000"/>
                                          </a:solidFill>
                                          <a:latin typeface="Cambria Math"/>
                                          <a:cs typeface="Times New Roman" pitchFamily="18" charset="0"/>
                                        </a:rPr>
                                      </m:ctrlPr>
                                    </m:dPr>
                                    <m:e>
                                      <m:sSub>
                                        <m:sSubPr>
                                          <m:ctrlPr>
                                            <a:rPr lang="en-IN" sz="2000" b="1" i="1" smtClean="0">
                                              <a:solidFill>
                                                <a:srgbClr val="FF0000"/>
                                              </a:solidFill>
                                              <a:latin typeface="Cambria Math"/>
                                              <a:cs typeface="Times New Roman" pitchFamily="18" charset="0"/>
                                            </a:rPr>
                                          </m:ctrlPr>
                                        </m:sSubPr>
                                        <m:e>
                                          <m:r>
                                            <a:rPr lang="en-IN" sz="2000" b="1" i="1" smtClean="0">
                                              <a:solidFill>
                                                <a:srgbClr val="FF0000"/>
                                              </a:solidFill>
                                              <a:latin typeface="Cambria Math"/>
                                              <a:cs typeface="Times New Roman" pitchFamily="18" charset="0"/>
                                            </a:rPr>
                                            <m:t>𝒄</m:t>
                                          </m:r>
                                        </m:e>
                                        <m:sub>
                                          <m:r>
                                            <a:rPr lang="en-IN" sz="2000" b="1" i="1" smtClean="0">
                                              <a:solidFill>
                                                <a:srgbClr val="FF0000"/>
                                              </a:solidFill>
                                              <a:latin typeface="Cambria Math"/>
                                              <a:cs typeface="Times New Roman" pitchFamily="18" charset="0"/>
                                            </a:rPr>
                                            <m:t>𝒊</m:t>
                                          </m:r>
                                        </m:sub>
                                      </m:sSub>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𝒙</m:t>
                                      </m:r>
                                    </m:e>
                                  </m:d>
                                </m:e>
                                <m:sup/>
                              </m:sSup>
                            </m:e>
                          </m:nary>
                        </m:e>
                      </m:nary>
                    </m:oMath>
                  </m:oMathPara>
                </a14:m>
                <a:endParaRPr lang="en-US" sz="20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smtClean="0">
                    <a:solidFill>
                      <a:srgbClr val="FF0000"/>
                    </a:solidFill>
                    <a:latin typeface="Times New Roman" pitchFamily="18" charset="0"/>
                    <a:cs typeface="Times New Roman" pitchFamily="18" charset="0"/>
                  </a:rPr>
                  <a:t>      </a:t>
                </a:r>
                <a:endParaRPr lang="en-US" sz="16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6964" y="981104"/>
                <a:ext cx="8495371" cy="5292106"/>
              </a:xfrm>
              <a:blipFill rotWithShape="1">
                <a:blip r:embed="rId2"/>
                <a:stretch>
                  <a:fillRect l="-789" t="-576" r="-717" b="-3111"/>
                </a:stretch>
              </a:blipFill>
            </p:spPr>
            <p:txBody>
              <a:bodyPr/>
              <a:lstStyle/>
              <a:p>
                <a:r>
                  <a:rPr lang="en-IN">
                    <a:noFill/>
                  </a:rPr>
                  <a:t> </a:t>
                </a:r>
              </a:p>
            </p:txBody>
          </p:sp>
        </mc:Fallback>
      </mc:AlternateContent>
    </p:spTree>
    <p:extLst>
      <p:ext uri="{BB962C8B-B14F-4D97-AF65-F5344CB8AC3E}">
        <p14:creationId xmlns:p14="http://schemas.microsoft.com/office/powerpoint/2010/main" val="20976045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53109" y="981104"/>
            <a:ext cx="8599226" cy="1262366"/>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Distance with document objects</a:t>
            </a:r>
          </a:p>
          <a:p>
            <a:pPr marL="0" indent="0" algn="just">
              <a:buClr>
                <a:srgbClr val="0B5ED7"/>
              </a:buClr>
              <a:buNone/>
            </a:pPr>
            <a:endParaRPr lang="en-US" sz="800" b="1" dirty="0" smtClean="0">
              <a:solidFill>
                <a:srgbClr val="FF0000"/>
              </a:solidFill>
              <a:latin typeface="Times New Roman" pitchFamily="18" charset="0"/>
              <a:cs typeface="Times New Roman" pitchFamily="18" charset="0"/>
            </a:endParaRPr>
          </a:p>
          <a:p>
            <a:pPr marL="0" indent="0">
              <a:buNone/>
            </a:pPr>
            <a:r>
              <a:rPr lang="en-US" sz="2000" b="1" dirty="0" smtClean="0">
                <a:solidFill>
                  <a:srgbClr val="FF0000"/>
                </a:solidFill>
                <a:latin typeface="Times New Roman" pitchFamily="18" charset="0"/>
                <a:cs typeface="Times New Roman" pitchFamily="18" charset="0"/>
              </a:rPr>
              <a:t>Suppose a set of </a:t>
            </a:r>
            <a:r>
              <a:rPr lang="en-US" sz="2000" b="1" i="1" dirty="0" smtClean="0">
                <a:solidFill>
                  <a:srgbClr val="FF0000"/>
                </a:solidFill>
                <a:latin typeface="Times New Roman" pitchFamily="18" charset="0"/>
                <a:cs typeface="Times New Roman" pitchFamily="18" charset="0"/>
              </a:rPr>
              <a:t>n</a:t>
            </a:r>
            <a:r>
              <a:rPr lang="en-US" sz="2000" b="1" dirty="0" smtClean="0">
                <a:solidFill>
                  <a:srgbClr val="FF0000"/>
                </a:solidFill>
                <a:latin typeface="Times New Roman" pitchFamily="18" charset="0"/>
                <a:cs typeface="Times New Roman" pitchFamily="18" charset="0"/>
              </a:rPr>
              <a:t> document objects is defined as </a:t>
            </a:r>
            <a:r>
              <a:rPr lang="en-US" sz="2000" b="1" i="1" dirty="0" smtClean="0">
                <a:solidFill>
                  <a:srgbClr val="FF0000"/>
                </a:solidFill>
                <a:latin typeface="Times New Roman" pitchFamily="18" charset="0"/>
                <a:cs typeface="Times New Roman" pitchFamily="18" charset="0"/>
              </a:rPr>
              <a:t>d</a:t>
            </a:r>
            <a:r>
              <a:rPr lang="en-US" sz="2000" b="1" dirty="0" smtClean="0">
                <a:solidFill>
                  <a:srgbClr val="FF0000"/>
                </a:solidFill>
                <a:latin typeface="Times New Roman" pitchFamily="18" charset="0"/>
                <a:cs typeface="Times New Roman" pitchFamily="18" charset="0"/>
              </a:rPr>
              <a:t> document term matrix (DTM) (a typical look is shown in the below form).</a:t>
            </a:r>
          </a:p>
          <a:p>
            <a:pPr marL="0" indent="0" algn="just">
              <a:buNone/>
            </a:pPr>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4232570107"/>
                  </p:ext>
                </p:extLst>
              </p:nvPr>
            </p:nvGraphicFramePr>
            <p:xfrm>
              <a:off x="526989" y="2349796"/>
              <a:ext cx="3164728" cy="2225040"/>
            </p:xfrm>
            <a:graphic>
              <a:graphicData uri="http://schemas.openxmlformats.org/drawingml/2006/table">
                <a:tbl>
                  <a:tblPr firstRow="1" bandRow="1">
                    <a:tableStyleId>{125E5076-3810-47DD-B79F-674D7AD40C01}</a:tableStyleId>
                  </a:tblPr>
                  <a:tblGrid>
                    <a:gridCol w="1051614"/>
                    <a:gridCol w="477734"/>
                    <a:gridCol w="560819"/>
                    <a:gridCol w="441615"/>
                    <a:gridCol w="632946"/>
                  </a:tblGrid>
                  <a:tr h="370840">
                    <a:tc rowSpan="2">
                      <a:txBody>
                        <a:bodyPr/>
                        <a:lstStyle/>
                        <a:p>
                          <a:pPr algn="ctr"/>
                          <a:r>
                            <a:rPr lang="en-IN" sz="1600" b="1" dirty="0" smtClean="0">
                              <a:latin typeface="Times New Roman" pitchFamily="18" charset="0"/>
                              <a:ea typeface="Cambria Math" pitchFamily="18" charset="0"/>
                              <a:cs typeface="Times New Roman" pitchFamily="18" charset="0"/>
                            </a:rPr>
                            <a:t>Document</a:t>
                          </a:r>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IN" sz="1600" b="1" dirty="0" smtClean="0">
                              <a:latin typeface="Times New Roman" pitchFamily="18" charset="0"/>
                              <a:ea typeface="Cambria Math" pitchFamily="18" charset="0"/>
                              <a:cs typeface="Times New Roman" pitchFamily="18" charset="0"/>
                            </a:rPr>
                            <a:t>Term</a:t>
                          </a:r>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IN" sz="1600" b="1" i="1" smtClean="0">
                                    <a:latin typeface="Cambria Math" pitchFamily="18" charset="0"/>
                                    <a:ea typeface="Cambria Math" pitchFamily="18" charset="0"/>
                                  </a:rPr>
                                  <m:t>……</m:t>
                                </m:r>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err="1" smtClean="0">
                              <a:latin typeface="Times New Roman" pitchFamily="18" charset="0"/>
                              <a:ea typeface="Cambria Math" pitchFamily="18" charset="0"/>
                              <a:cs typeface="Times New Roman" pitchFamily="18" charset="0"/>
                            </a:rPr>
                            <a:t>t</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a:rPr>
                                    </m:ctrlPr>
                                  </m:sSubPr>
                                  <m:e>
                                    <m:r>
                                      <a:rPr lang="en-IN" sz="1600" b="1" i="1" smtClean="0">
                                        <a:latin typeface="Cambria Math"/>
                                      </a:rPr>
                                      <m:t>𝒇</m:t>
                                    </m:r>
                                  </m:e>
                                  <m:sub>
                                    <m:r>
                                      <a:rPr lang="en-IN" sz="1600" b="1" i="1" smtClean="0">
                                        <a:latin typeface="Cambria Math"/>
                                      </a:rPr>
                                      <m:t>𝟏𝟏</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a:rPr>
                                    </m:ctrlPr>
                                  </m:sSubPr>
                                  <m:e>
                                    <m:r>
                                      <a:rPr lang="en-IN" sz="1600" b="1" i="1" smtClean="0">
                                        <a:latin typeface="Cambria Math"/>
                                      </a:rPr>
                                      <m:t>𝒇</m:t>
                                    </m:r>
                                  </m:e>
                                  <m:sub>
                                    <m:r>
                                      <a:rPr lang="en-IN" sz="1600" b="1" i="1" smtClean="0">
                                        <a:latin typeface="Cambria Math"/>
                                      </a:rPr>
                                      <m:t>𝟏𝟐</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a:rPr>
                                    </m:ctrlPr>
                                  </m:sSubPr>
                                  <m:e>
                                    <m:r>
                                      <a:rPr lang="en-IN" sz="1600" b="1" i="1" smtClean="0">
                                        <a:latin typeface="Cambria Math"/>
                                      </a:rPr>
                                      <m:t>𝒇</m:t>
                                    </m:r>
                                  </m:e>
                                  <m:sub>
                                    <m:r>
                                      <a:rPr lang="en-IN" sz="1600" b="1" i="1" smtClean="0">
                                        <a:latin typeface="Cambria Math"/>
                                      </a:rPr>
                                      <m:t>𝟏</m:t>
                                    </m:r>
                                    <m:r>
                                      <a:rPr lang="en-IN" sz="1600" b="1" i="1" smtClean="0">
                                        <a:latin typeface="Cambria Math"/>
                                      </a:rPr>
                                      <m:t>𝒏</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a:rPr>
                                    </m:ctrlPr>
                                  </m:sSubPr>
                                  <m:e>
                                    <m:r>
                                      <a:rPr lang="en-IN" sz="1600" b="1" i="1" smtClean="0">
                                        <a:latin typeface="Cambria Math"/>
                                      </a:rPr>
                                      <m:t>𝒇</m:t>
                                    </m:r>
                                  </m:e>
                                  <m:sub>
                                    <m:r>
                                      <a:rPr lang="en-IN" sz="1600" b="1" i="1" smtClean="0">
                                        <a:latin typeface="Cambria Math"/>
                                      </a:rPr>
                                      <m:t>𝟐𝟏</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a:rPr>
                                    </m:ctrlPr>
                                  </m:sSubPr>
                                  <m:e>
                                    <m:r>
                                      <a:rPr lang="en-IN" sz="1600" b="1" i="1" smtClean="0">
                                        <a:latin typeface="Cambria Math"/>
                                      </a:rPr>
                                      <m:t>𝒇</m:t>
                                    </m:r>
                                  </m:e>
                                  <m:sub>
                                    <m:r>
                                      <a:rPr lang="en-IN" sz="1600" b="1" i="1" smtClean="0">
                                        <a:latin typeface="Cambria Math"/>
                                      </a:rPr>
                                      <m:t>𝟐𝟐</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a:rPr>
                                    </m:ctrlPr>
                                  </m:sSubPr>
                                  <m:e>
                                    <m:r>
                                      <a:rPr lang="en-IN" sz="1600" b="1" i="1" smtClean="0">
                                        <a:latin typeface="Cambria Math"/>
                                      </a:rPr>
                                      <m:t>𝒇</m:t>
                                    </m:r>
                                  </m:e>
                                  <m:sub>
                                    <m:r>
                                      <a:rPr lang="en-IN" sz="1600" b="1" i="1" smtClean="0">
                                        <a:latin typeface="Cambria Math"/>
                                      </a:rPr>
                                      <m:t>𝟐</m:t>
                                    </m:r>
                                    <m:r>
                                      <a:rPr lang="en-IN" sz="1600" b="1" i="1" smtClean="0">
                                        <a:latin typeface="Cambria Math"/>
                                      </a:rPr>
                                      <m:t>𝒏</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14:m>
                            <m:oMathPara xmlns:m="http://schemas.openxmlformats.org/officeDocument/2006/math">
                              <m:oMathParaPr>
                                <m:jc m:val="centerGroup"/>
                              </m:oMathParaPr>
                              <m:oMath xmlns:m="http://schemas.openxmlformats.org/officeDocument/2006/math">
                                <m:r>
                                  <a:rPr lang="en-IN" sz="1600" b="1" i="1" smtClean="0">
                                    <a:latin typeface="Cambria Math" pitchFamily="18" charset="0"/>
                                    <a:ea typeface="Cambria Math" pitchFamily="18" charset="0"/>
                                  </a:rPr>
                                  <m:t>⋮</m:t>
                                </m:r>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sz="1600" b="1" dirty="0" err="1" smtClean="0">
                              <a:latin typeface="Times New Roman" pitchFamily="18" charset="0"/>
                              <a:ea typeface="Cambria Math" pitchFamily="18" charset="0"/>
                              <a:cs typeface="Times New Roman" pitchFamily="18" charset="0"/>
                            </a:rPr>
                            <a:t>D</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a:rPr>
                                    </m:ctrlPr>
                                  </m:sSubPr>
                                  <m:e>
                                    <m:r>
                                      <a:rPr lang="en-IN" sz="1600" b="1" i="1" smtClean="0">
                                        <a:latin typeface="Cambria Math"/>
                                      </a:rPr>
                                      <m:t>𝒇</m:t>
                                    </m:r>
                                  </m:e>
                                  <m:sub>
                                    <m:r>
                                      <a:rPr lang="en-IN" sz="1600" b="1" i="1" smtClean="0">
                                        <a:latin typeface="Cambria Math"/>
                                      </a:rPr>
                                      <m:t>𝒏</m:t>
                                    </m:r>
                                    <m:r>
                                      <a:rPr lang="en-IN" sz="1600" b="1" i="1" smtClean="0">
                                        <a:latin typeface="Cambria Math"/>
                                      </a:rPr>
                                      <m:t>𝟏</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a:rPr>
                                    </m:ctrlPr>
                                  </m:sSubPr>
                                  <m:e>
                                    <m:r>
                                      <a:rPr lang="en-IN" sz="1600" b="1" i="1" smtClean="0">
                                        <a:latin typeface="Cambria Math"/>
                                      </a:rPr>
                                      <m:t>𝒇</m:t>
                                    </m:r>
                                  </m:e>
                                  <m:sub>
                                    <m:r>
                                      <a:rPr lang="en-IN" sz="1600" b="1" i="1" smtClean="0">
                                        <a:latin typeface="Cambria Math"/>
                                      </a:rPr>
                                      <m:t>𝒏</m:t>
                                    </m:r>
                                    <m:r>
                                      <a:rPr lang="en-IN" sz="1600" b="1" i="1" smtClean="0">
                                        <a:latin typeface="Cambria Math"/>
                                      </a:rPr>
                                      <m:t>𝟐</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a:rPr>
                                    </m:ctrlPr>
                                  </m:sSubPr>
                                  <m:e>
                                    <m:r>
                                      <a:rPr lang="en-IN" sz="1600" b="1" i="1" smtClean="0">
                                        <a:latin typeface="Cambria Math"/>
                                      </a:rPr>
                                      <m:t>𝒇</m:t>
                                    </m:r>
                                  </m:e>
                                  <m:sub>
                                    <m:r>
                                      <a:rPr lang="en-IN" sz="1600" b="1" i="1" smtClean="0">
                                        <a:latin typeface="Cambria Math"/>
                                      </a:rPr>
                                      <m:t>𝒏𝒏</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615468964"/>
                  </p:ext>
                </p:extLst>
              </p:nvPr>
            </p:nvGraphicFramePr>
            <p:xfrm>
              <a:off x="539523" y="2349796"/>
              <a:ext cx="3240000" cy="2225040"/>
            </p:xfrm>
            <a:graphic>
              <a:graphicData uri="http://schemas.openxmlformats.org/drawingml/2006/table">
                <a:tbl>
                  <a:tblPr firstRow="1" bandRow="1">
                    <a:tableStyleId>{125E5076-3810-47DD-B79F-674D7AD40C01}</a:tableStyleId>
                  </a:tblPr>
                  <a:tblGrid>
                    <a:gridCol w="1076626"/>
                    <a:gridCol w="489097"/>
                    <a:gridCol w="574158"/>
                    <a:gridCol w="452119"/>
                    <a:gridCol w="648000"/>
                  </a:tblGrid>
                  <a:tr h="370840">
                    <a:tc rowSpan="2">
                      <a:txBody>
                        <a:bodyPr/>
                        <a:lstStyle/>
                        <a:p>
                          <a:pPr algn="ctr"/>
                          <a:r>
                            <a:rPr lang="en-IN" sz="1600" b="1" dirty="0" smtClean="0">
                              <a:latin typeface="Times New Roman" pitchFamily="18" charset="0"/>
                              <a:ea typeface="Cambria Math" pitchFamily="18" charset="0"/>
                              <a:cs typeface="Times New Roman" pitchFamily="18" charset="0"/>
                            </a:rPr>
                            <a:t>Document</a:t>
                          </a:r>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IN" sz="1600" b="1" dirty="0" smtClean="0">
                              <a:latin typeface="Times New Roman" pitchFamily="18" charset="0"/>
                              <a:ea typeface="Cambria Math" pitchFamily="18" charset="0"/>
                              <a:cs typeface="Times New Roman" pitchFamily="18" charset="0"/>
                            </a:rPr>
                            <a:t>Term</a:t>
                          </a:r>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75676" t="-104918" r="-143243" b="-411475"/>
                          </a:stretch>
                        </a:blipFill>
                      </a:tcPr>
                    </a:tc>
                    <a:tc>
                      <a:txBody>
                        <a:bodyPr/>
                        <a:lstStyle/>
                        <a:p>
                          <a:pPr algn="ctr"/>
                          <a:r>
                            <a:rPr lang="en-IN" sz="1600" b="1" dirty="0" err="1" smtClean="0">
                              <a:latin typeface="Times New Roman" pitchFamily="18" charset="0"/>
                              <a:ea typeface="Cambria Math" pitchFamily="18" charset="0"/>
                              <a:cs typeface="Times New Roman" pitchFamily="18" charset="0"/>
                            </a:rPr>
                            <a:t>t</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18519" t="-204918" r="-338272" b="-31147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74468" t="-204918" r="-191489" b="-311475"/>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01887" t="-204918" b="-311475"/>
                          </a:stretch>
                        </a:blipFill>
                      </a:tcPr>
                    </a:tc>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18519" t="-310000" r="-338272" b="-2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74468" t="-310000" r="-191489" b="-216667"/>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01887" t="-310000" b="-216667"/>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568" t="-403279" r="-201705" b="-113115"/>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sz="1600" b="1" dirty="0" err="1" smtClean="0">
                              <a:latin typeface="Times New Roman" pitchFamily="18" charset="0"/>
                              <a:ea typeface="Cambria Math" pitchFamily="18" charset="0"/>
                              <a:cs typeface="Times New Roman" pitchFamily="18" charset="0"/>
                            </a:rPr>
                            <a:t>D</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18519" t="-503279" r="-338272" b="-1311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74468" t="-503279" r="-191489" b="-13115"/>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01887" t="-503279" b="-13115"/>
                          </a:stretch>
                        </a:blipFill>
                      </a:tcPr>
                    </a:tc>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3769951" y="2349796"/>
                <a:ext cx="4922746" cy="2687531"/>
              </a:xfrm>
              <a:prstGeom prst="rect">
                <a:avLst/>
              </a:prstGeom>
              <a:noFill/>
            </p:spPr>
            <p:txBody>
              <a:bodyPr wrap="square" rtlCol="0">
                <a:spAutoFit/>
              </a:bodyPr>
              <a:lstStyle/>
              <a:p>
                <a:pPr algn="just"/>
                <a:r>
                  <a:rPr lang="en-IN" sz="2000" b="1" dirty="0" smtClean="0">
                    <a:solidFill>
                      <a:srgbClr val="FF0000"/>
                    </a:solidFill>
                    <a:latin typeface="Times New Roman" pitchFamily="18" charset="0"/>
                    <a:cs typeface="Times New Roman" pitchFamily="18" charset="0"/>
                  </a:rPr>
                  <a:t>Here, the objective function, which is called Total cohesion denoted as TC and defined as</a:t>
                </a:r>
              </a:p>
              <a:p>
                <a:pPr algn="just"/>
                <a14:m>
                  <m:oMathPara xmlns:m="http://schemas.openxmlformats.org/officeDocument/2006/math">
                    <m:oMathParaPr>
                      <m:jc m:val="centerGroup"/>
                    </m:oMathParaPr>
                    <m:oMath xmlns:m="http://schemas.openxmlformats.org/officeDocument/2006/math">
                      <m:r>
                        <a:rPr lang="en-IN" sz="2000" b="1" i="1" smtClean="0">
                          <a:solidFill>
                            <a:srgbClr val="FF0000"/>
                          </a:solidFill>
                          <a:latin typeface="Cambria Math"/>
                          <a:cs typeface="Times New Roman" pitchFamily="18" charset="0"/>
                        </a:rPr>
                        <m:t>𝑻𝑪</m:t>
                      </m:r>
                      <m:r>
                        <a:rPr lang="en-IN" sz="2000" b="1" i="1" smtClean="0">
                          <a:solidFill>
                            <a:srgbClr val="FF0000"/>
                          </a:solidFill>
                          <a:latin typeface="Cambria Math"/>
                          <a:cs typeface="Times New Roman" pitchFamily="18" charset="0"/>
                        </a:rPr>
                        <m:t>=</m:t>
                      </m:r>
                      <m:nary>
                        <m:naryPr>
                          <m:chr m:val="∑"/>
                          <m:ctrlPr>
                            <a:rPr lang="en-IN" sz="2000" b="1" i="1" smtClean="0">
                              <a:solidFill>
                                <a:srgbClr val="FF0000"/>
                              </a:solidFill>
                              <a:latin typeface="Cambria Math"/>
                              <a:cs typeface="Times New Roman" pitchFamily="18" charset="0"/>
                            </a:rPr>
                          </m:ctrlPr>
                        </m:naryPr>
                        <m:sub>
                          <m:r>
                            <m:rPr>
                              <m:brk m:alnAt="23"/>
                            </m:rPr>
                            <a:rPr lang="en-IN" sz="2000" b="1" i="1" smtClean="0">
                              <a:solidFill>
                                <a:srgbClr val="FF0000"/>
                              </a:solidFill>
                              <a:latin typeface="Cambria Math"/>
                              <a:cs typeface="Times New Roman" pitchFamily="18" charset="0"/>
                            </a:rPr>
                            <m:t>𝒊</m:t>
                          </m:r>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𝟏</m:t>
                          </m:r>
                        </m:sub>
                        <m:sup>
                          <m:r>
                            <a:rPr lang="en-IN" sz="2000" b="1" i="1" smtClean="0">
                              <a:solidFill>
                                <a:srgbClr val="FF0000"/>
                              </a:solidFill>
                              <a:latin typeface="Cambria Math"/>
                              <a:cs typeface="Times New Roman" pitchFamily="18" charset="0"/>
                            </a:rPr>
                            <m:t>𝒌</m:t>
                          </m:r>
                        </m:sup>
                        <m:e>
                          <m:nary>
                            <m:naryPr>
                              <m:chr m:val="∑"/>
                              <m:supHide m:val="on"/>
                              <m:ctrlPr>
                                <a:rPr lang="en-IN" sz="2000" b="1" i="1" smtClean="0">
                                  <a:solidFill>
                                    <a:srgbClr val="FF0000"/>
                                  </a:solidFill>
                                  <a:latin typeface="Cambria Math"/>
                                  <a:cs typeface="Times New Roman" pitchFamily="18" charset="0"/>
                                </a:rPr>
                              </m:ctrlPr>
                            </m:naryPr>
                            <m:sub>
                              <m:r>
                                <m:rPr>
                                  <m:brk m:alnAt="7"/>
                                </m:rPr>
                                <a:rPr lang="en-IN" sz="2000" b="1" i="1" smtClean="0">
                                  <a:solidFill>
                                    <a:srgbClr val="FF0000"/>
                                  </a:solidFill>
                                  <a:latin typeface="Cambria Math"/>
                                  <a:cs typeface="Times New Roman" pitchFamily="18" charset="0"/>
                                </a:rPr>
                                <m:t>𝒙</m:t>
                              </m:r>
                              <m:r>
                                <a:rPr lang="en-IN" sz="2000" b="1" i="1" smtClean="0">
                                  <a:solidFill>
                                    <a:srgbClr val="FF0000"/>
                                  </a:solidFill>
                                  <a:latin typeface="Cambria Math"/>
                                  <a:ea typeface="Cambria Math"/>
                                  <a:cs typeface="Times New Roman" pitchFamily="18" charset="0"/>
                                </a:rPr>
                                <m:t>∈</m:t>
                              </m:r>
                              <m:sSub>
                                <m:sSubPr>
                                  <m:ctrlPr>
                                    <a:rPr lang="en-IN" sz="2000" b="1" i="1" smtClean="0">
                                      <a:solidFill>
                                        <a:srgbClr val="FF0000"/>
                                      </a:solidFill>
                                      <a:latin typeface="Cambria Math"/>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b="1" i="1" smtClean="0">
                                      <a:solidFill>
                                        <a:srgbClr val="FF0000"/>
                                      </a:solidFill>
                                      <a:latin typeface="Cambria Math"/>
                                      <a:ea typeface="Cambria Math"/>
                                      <a:cs typeface="Times New Roman" pitchFamily="18" charset="0"/>
                                    </a:rPr>
                                    <m:t>𝒊</m:t>
                                  </m:r>
                                </m:sub>
                              </m:sSub>
                            </m:sub>
                            <m:sup/>
                            <m:e>
                              <m:r>
                                <a:rPr lang="en-IN" sz="2000" b="1" i="0" smtClean="0">
                                  <a:solidFill>
                                    <a:srgbClr val="FF0000"/>
                                  </a:solidFill>
                                  <a:latin typeface="Cambria Math"/>
                                  <a:cs typeface="Times New Roman" pitchFamily="18" charset="0"/>
                                </a:rPr>
                                <m:t>𝐜𝐨𝐬</m:t>
                              </m:r>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𝒙</m:t>
                              </m:r>
                              <m:r>
                                <a:rPr lang="en-IN" sz="2000" b="1" i="1" smtClean="0">
                                  <a:solidFill>
                                    <a:srgbClr val="FF0000"/>
                                  </a:solidFill>
                                  <a:latin typeface="Cambria Math"/>
                                  <a:cs typeface="Times New Roman" pitchFamily="18" charset="0"/>
                                </a:rPr>
                                <m:t>,</m:t>
                              </m:r>
                              <m:sSub>
                                <m:sSubPr>
                                  <m:ctrlPr>
                                    <a:rPr lang="en-IN" sz="2000" b="1" i="1" smtClean="0">
                                      <a:solidFill>
                                        <a:srgbClr val="FF0000"/>
                                      </a:solidFill>
                                      <a:latin typeface="Cambria Math"/>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𝒄</m:t>
                                  </m:r>
                                </m:e>
                                <m:sub>
                                  <m:r>
                                    <a:rPr lang="en-IN" sz="2000" b="1" i="1" smtClean="0">
                                      <a:solidFill>
                                        <a:srgbClr val="FF0000"/>
                                      </a:solidFill>
                                      <a:latin typeface="Cambria Math"/>
                                      <a:cs typeface="Times New Roman" pitchFamily="18" charset="0"/>
                                    </a:rPr>
                                    <m:t>𝒊</m:t>
                                  </m:r>
                                </m:sub>
                              </m:sSub>
                              <m:r>
                                <a:rPr lang="en-IN" sz="2000" b="1" i="1" smtClean="0">
                                  <a:solidFill>
                                    <a:srgbClr val="FF0000"/>
                                  </a:solidFill>
                                  <a:latin typeface="Cambria Math"/>
                                  <a:cs typeface="Times New Roman" pitchFamily="18" charset="0"/>
                                </a:rPr>
                                <m:t>)</m:t>
                              </m:r>
                            </m:e>
                          </m:nary>
                        </m:e>
                      </m:nary>
                    </m:oMath>
                  </m:oMathPara>
                </a14:m>
                <a:endParaRPr lang="en-IN" sz="2000" b="1" dirty="0" smtClean="0">
                  <a:solidFill>
                    <a:srgbClr val="FF0000"/>
                  </a:solidFill>
                  <a:latin typeface="Times New Roman" pitchFamily="18" charset="0"/>
                  <a:cs typeface="Times New Roman" pitchFamily="18" charset="0"/>
                </a:endParaRPr>
              </a:p>
              <a:p>
                <a:pPr algn="just"/>
                <a:endParaRPr lang="en-IN" sz="2000" b="1" dirty="0" smtClean="0">
                  <a:solidFill>
                    <a:srgbClr val="FF0000"/>
                  </a:solidFill>
                  <a:latin typeface="Times New Roman" pitchFamily="18" charset="0"/>
                  <a:cs typeface="Times New Roman" pitchFamily="18" charset="0"/>
                </a:endParaRPr>
              </a:p>
              <a:p>
                <a:pPr algn="just"/>
                <a:r>
                  <a:rPr lang="en-IN" sz="2000" b="1" dirty="0">
                    <a:solidFill>
                      <a:srgbClr val="FF0000"/>
                    </a:solidFill>
                    <a:latin typeface="Times New Roman" pitchFamily="18" charset="0"/>
                    <a:cs typeface="Times New Roman" pitchFamily="18" charset="0"/>
                  </a:rPr>
                  <a:t>w</a:t>
                </a:r>
                <a:r>
                  <a:rPr lang="en-IN" sz="2000" b="1" dirty="0" smtClean="0">
                    <a:solidFill>
                      <a:srgbClr val="FF0000"/>
                    </a:solidFill>
                    <a:latin typeface="Times New Roman" pitchFamily="18" charset="0"/>
                    <a:cs typeface="Times New Roman" pitchFamily="18" charset="0"/>
                  </a:rPr>
                  <a:t>here </a:t>
                </a:r>
                <a14:m>
                  <m:oMath xmlns:m="http://schemas.openxmlformats.org/officeDocument/2006/math">
                    <m:func>
                      <m:funcPr>
                        <m:ctrlPr>
                          <a:rPr lang="en-IN" sz="2000" b="1" i="1" smtClean="0">
                            <a:solidFill>
                              <a:srgbClr val="FF0000"/>
                            </a:solidFill>
                            <a:latin typeface="Cambria Math"/>
                            <a:cs typeface="Times New Roman" pitchFamily="18" charset="0"/>
                          </a:rPr>
                        </m:ctrlPr>
                      </m:funcPr>
                      <m:fName>
                        <m:r>
                          <a:rPr lang="en-IN" sz="2000" b="1" i="0" smtClean="0">
                            <a:solidFill>
                              <a:srgbClr val="FF0000"/>
                            </a:solidFill>
                            <a:latin typeface="Cambria Math"/>
                            <a:cs typeface="Times New Roman" pitchFamily="18" charset="0"/>
                          </a:rPr>
                          <m:t>𝐜𝐨𝐬</m:t>
                        </m:r>
                      </m:fName>
                      <m:e>
                        <m:d>
                          <m:dPr>
                            <m:ctrlPr>
                              <a:rPr lang="en-IN" sz="2000" b="1" i="1" smtClean="0">
                                <a:solidFill>
                                  <a:srgbClr val="FF0000"/>
                                </a:solidFill>
                                <a:latin typeface="Cambria Math"/>
                                <a:cs typeface="Times New Roman" pitchFamily="18" charset="0"/>
                              </a:rPr>
                            </m:ctrlPr>
                          </m:dPr>
                          <m:e>
                            <m:r>
                              <a:rPr lang="en-IN" sz="2000" b="1" i="1" smtClean="0">
                                <a:solidFill>
                                  <a:srgbClr val="FF0000"/>
                                </a:solidFill>
                                <a:latin typeface="Cambria Math"/>
                                <a:cs typeface="Times New Roman" pitchFamily="18" charset="0"/>
                              </a:rPr>
                              <m:t>𝒙</m:t>
                            </m:r>
                            <m:r>
                              <a:rPr lang="en-IN" sz="2000" b="1" i="1" smtClean="0">
                                <a:solidFill>
                                  <a:srgbClr val="FF0000"/>
                                </a:solidFill>
                                <a:latin typeface="Cambria Math"/>
                                <a:cs typeface="Times New Roman" pitchFamily="18" charset="0"/>
                              </a:rPr>
                              <m:t>,</m:t>
                            </m:r>
                            <m:sSub>
                              <m:sSubPr>
                                <m:ctrlPr>
                                  <a:rPr lang="en-IN" sz="2000" b="1" i="1" smtClean="0">
                                    <a:solidFill>
                                      <a:srgbClr val="FF0000"/>
                                    </a:solidFill>
                                    <a:latin typeface="Cambria Math"/>
                                    <a:cs typeface="Times New Roman" pitchFamily="18" charset="0"/>
                                  </a:rPr>
                                </m:ctrlPr>
                              </m:sSubPr>
                              <m:e>
                                <m:r>
                                  <a:rPr lang="en-IN" sz="2000" b="1" i="1" smtClean="0">
                                    <a:solidFill>
                                      <a:srgbClr val="FF0000"/>
                                    </a:solidFill>
                                    <a:latin typeface="Cambria Math"/>
                                    <a:cs typeface="Times New Roman" pitchFamily="18" charset="0"/>
                                  </a:rPr>
                                  <m:t>𝒄</m:t>
                                </m:r>
                              </m:e>
                              <m:sub>
                                <m:r>
                                  <a:rPr lang="en-IN" sz="2000" b="1" i="1" smtClean="0">
                                    <a:solidFill>
                                      <a:srgbClr val="FF0000"/>
                                    </a:solidFill>
                                    <a:latin typeface="Cambria Math"/>
                                    <a:cs typeface="Times New Roman" pitchFamily="18" charset="0"/>
                                  </a:rPr>
                                  <m:t>𝒊</m:t>
                                </m:r>
                              </m:sub>
                            </m:sSub>
                          </m:e>
                        </m:d>
                      </m:e>
                    </m:func>
                    <m:r>
                      <a:rPr lang="en-IN" sz="2000" b="1" i="1" smtClean="0">
                        <a:solidFill>
                          <a:srgbClr val="FF0000"/>
                        </a:solidFill>
                        <a:latin typeface="Cambria Math"/>
                        <a:cs typeface="Times New Roman" pitchFamily="18" charset="0"/>
                      </a:rPr>
                      <m:t>=</m:t>
                    </m:r>
                    <m:f>
                      <m:fPr>
                        <m:ctrlPr>
                          <a:rPr lang="en-IN" sz="2000" b="1" i="1" smtClean="0">
                            <a:solidFill>
                              <a:srgbClr val="FF0000"/>
                            </a:solidFill>
                            <a:latin typeface="Cambria Math"/>
                            <a:cs typeface="Times New Roman" pitchFamily="18" charset="0"/>
                          </a:rPr>
                        </m:ctrlPr>
                      </m:fPr>
                      <m:num>
                        <m:r>
                          <a:rPr lang="en-IN" sz="2000" b="1" i="1" smtClean="0">
                            <a:solidFill>
                              <a:srgbClr val="FF0000"/>
                            </a:solidFill>
                            <a:latin typeface="Cambria Math"/>
                            <a:cs typeface="Times New Roman" pitchFamily="18" charset="0"/>
                          </a:rPr>
                          <m:t>𝒙</m:t>
                        </m:r>
                        <m:r>
                          <a:rPr lang="en-IN" sz="2000" b="1" i="1">
                            <a:solidFill>
                              <a:srgbClr val="FF0000"/>
                            </a:solidFill>
                            <a:latin typeface="Cambria Math"/>
                            <a:ea typeface="Cambria Math"/>
                            <a:cs typeface="Times New Roman" pitchFamily="18" charset="0"/>
                          </a:rPr>
                          <m:t>⋅</m:t>
                        </m:r>
                        <m:sSub>
                          <m:sSubPr>
                            <m:ctrlPr>
                              <a:rPr lang="en-IN" sz="2000" b="1" i="1" smtClean="0">
                                <a:solidFill>
                                  <a:srgbClr val="FF0000"/>
                                </a:solidFill>
                                <a:latin typeface="Cambria Math"/>
                                <a:cs typeface="Times New Roman" pitchFamily="18" charset="0"/>
                              </a:rPr>
                            </m:ctrlPr>
                          </m:sSubPr>
                          <m:e>
                            <m:r>
                              <a:rPr lang="en-IN" sz="2000" b="1" i="1" smtClean="0">
                                <a:solidFill>
                                  <a:srgbClr val="FF0000"/>
                                </a:solidFill>
                                <a:latin typeface="Cambria Math"/>
                                <a:cs typeface="Times New Roman" pitchFamily="18" charset="0"/>
                              </a:rPr>
                              <m:t>𝒄</m:t>
                            </m:r>
                          </m:e>
                          <m:sub>
                            <m:r>
                              <a:rPr lang="en-IN" sz="2000" b="1" i="1" smtClean="0">
                                <a:solidFill>
                                  <a:srgbClr val="FF0000"/>
                                </a:solidFill>
                                <a:latin typeface="Cambria Math"/>
                                <a:cs typeface="Times New Roman" pitchFamily="18" charset="0"/>
                              </a:rPr>
                              <m:t>𝒊</m:t>
                            </m:r>
                          </m:sub>
                        </m:sSub>
                      </m:num>
                      <m:den>
                        <m:d>
                          <m:dPr>
                            <m:begChr m:val="‖"/>
                            <m:endChr m:val="‖"/>
                            <m:ctrlPr>
                              <a:rPr lang="en-IN" sz="2000" b="1" i="1" smtClean="0">
                                <a:solidFill>
                                  <a:srgbClr val="FF0000"/>
                                </a:solidFill>
                                <a:latin typeface="Cambria Math"/>
                                <a:cs typeface="Times New Roman" pitchFamily="18" charset="0"/>
                              </a:rPr>
                            </m:ctrlPr>
                          </m:dPr>
                          <m:e>
                            <m:r>
                              <a:rPr lang="en-IN" sz="2000" b="1" i="1" smtClean="0">
                                <a:solidFill>
                                  <a:srgbClr val="FF0000"/>
                                </a:solidFill>
                                <a:latin typeface="Cambria Math"/>
                                <a:cs typeface="Times New Roman" pitchFamily="18" charset="0"/>
                              </a:rPr>
                              <m:t>𝒙</m:t>
                            </m:r>
                          </m:e>
                        </m:d>
                        <m:d>
                          <m:dPr>
                            <m:begChr m:val="‖"/>
                            <m:endChr m:val="‖"/>
                            <m:ctrlPr>
                              <a:rPr lang="en-IN" sz="2000" b="1" i="1" smtClean="0">
                                <a:solidFill>
                                  <a:srgbClr val="FF0000"/>
                                </a:solidFill>
                                <a:latin typeface="Cambria Math"/>
                                <a:cs typeface="Times New Roman" pitchFamily="18" charset="0"/>
                              </a:rPr>
                            </m:ctrlPr>
                          </m:dPr>
                          <m:e>
                            <m:sSub>
                              <m:sSubPr>
                                <m:ctrlPr>
                                  <a:rPr lang="en-IN" sz="2000" b="1" i="1" smtClean="0">
                                    <a:solidFill>
                                      <a:srgbClr val="FF0000"/>
                                    </a:solidFill>
                                    <a:latin typeface="Cambria Math"/>
                                    <a:cs typeface="Times New Roman" pitchFamily="18" charset="0"/>
                                  </a:rPr>
                                </m:ctrlPr>
                              </m:sSubPr>
                              <m:e>
                                <m:r>
                                  <a:rPr lang="en-IN" sz="2000" b="1" i="1" smtClean="0">
                                    <a:solidFill>
                                      <a:srgbClr val="FF0000"/>
                                    </a:solidFill>
                                    <a:latin typeface="Cambria Math"/>
                                    <a:cs typeface="Times New Roman" pitchFamily="18" charset="0"/>
                                  </a:rPr>
                                  <m:t>𝒄</m:t>
                                </m:r>
                              </m:e>
                              <m:sub>
                                <m:r>
                                  <a:rPr lang="en-IN" sz="2000" b="1" i="1" smtClean="0">
                                    <a:solidFill>
                                      <a:srgbClr val="FF0000"/>
                                    </a:solidFill>
                                    <a:latin typeface="Cambria Math"/>
                                    <a:cs typeface="Times New Roman" pitchFamily="18" charset="0"/>
                                  </a:rPr>
                                  <m:t>𝒊</m:t>
                                </m:r>
                              </m:sub>
                            </m:sSub>
                          </m:e>
                        </m:d>
                      </m:den>
                    </m:f>
                  </m:oMath>
                </a14:m>
                <a:endParaRPr lang="en-IN" sz="2000" b="1" dirty="0">
                  <a:solidFill>
                    <a:srgbClr val="FF0000"/>
                  </a:solidFill>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769951" y="2349796"/>
                <a:ext cx="4922746" cy="2687531"/>
              </a:xfrm>
              <a:prstGeom prst="rect">
                <a:avLst/>
              </a:prstGeom>
              <a:blipFill rotWithShape="1">
                <a:blip r:embed="rId3"/>
                <a:stretch>
                  <a:fillRect l="-1238" t="-1134" r="-12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95832" y="5161635"/>
                <a:ext cx="7301035" cy="1219693"/>
              </a:xfrm>
              <a:prstGeom prst="rect">
                <a:avLst/>
              </a:prstGeom>
              <a:noFill/>
            </p:spPr>
            <p:txBody>
              <a:bodyPr wrap="square" rtlCol="0">
                <a:spAutoFit/>
              </a:bodyPr>
              <a:lstStyle/>
              <a:p>
                <a:pPr algn="ctr"/>
                <a14:m>
                  <m:oMath xmlns:m="http://schemas.openxmlformats.org/officeDocument/2006/math">
                    <m:r>
                      <a:rPr lang="en-IN" b="1" i="1" smtClean="0">
                        <a:solidFill>
                          <a:srgbClr val="FF0000"/>
                        </a:solidFill>
                        <a:latin typeface="Cambria Math"/>
                      </a:rPr>
                      <m:t>𝒙</m:t>
                    </m:r>
                    <m:r>
                      <a:rPr lang="en-IN" b="1" i="1">
                        <a:solidFill>
                          <a:srgbClr val="FF0000"/>
                        </a:solidFill>
                        <a:latin typeface="Cambria Math"/>
                        <a:ea typeface="Cambria Math"/>
                      </a:rPr>
                      <m:t>⋅</m:t>
                    </m:r>
                    <m:sSub>
                      <m:sSubPr>
                        <m:ctrlPr>
                          <a:rPr lang="en-IN" b="1" i="1" smtClean="0">
                            <a:solidFill>
                              <a:srgbClr val="FF0000"/>
                            </a:solidFill>
                            <a:latin typeface="Cambria Math"/>
                            <a:ea typeface="Cambria Math"/>
                          </a:rPr>
                        </m:ctrlPr>
                      </m:sSubPr>
                      <m:e>
                        <m:r>
                          <a:rPr lang="en-IN" b="1" i="1" smtClean="0">
                            <a:solidFill>
                              <a:srgbClr val="FF0000"/>
                            </a:solidFill>
                            <a:latin typeface="Cambria Math"/>
                            <a:ea typeface="Cambria Math"/>
                          </a:rPr>
                          <m:t>𝒄</m:t>
                        </m:r>
                      </m:e>
                      <m:sub>
                        <m:r>
                          <a:rPr lang="en-IN" b="1" i="1" smtClean="0">
                            <a:solidFill>
                              <a:srgbClr val="FF0000"/>
                            </a:solidFill>
                            <a:latin typeface="Cambria Math"/>
                            <a:ea typeface="Cambria Math"/>
                          </a:rPr>
                          <m:t>𝒊</m:t>
                        </m:r>
                      </m:sub>
                    </m:sSub>
                    <m:r>
                      <a:rPr lang="en-IN" b="1" i="1" smtClean="0">
                        <a:solidFill>
                          <a:srgbClr val="FF0000"/>
                        </a:solidFill>
                        <a:latin typeface="Cambria Math"/>
                        <a:ea typeface="Cambria Math"/>
                      </a:rPr>
                      <m:t>=</m:t>
                    </m:r>
                    <m:nary>
                      <m:naryPr>
                        <m:chr m:val="∑"/>
                        <m:supHide m:val="on"/>
                        <m:ctrlPr>
                          <a:rPr lang="en-IN" b="1" i="1" smtClean="0">
                            <a:solidFill>
                              <a:srgbClr val="FF0000"/>
                            </a:solidFill>
                            <a:latin typeface="Cambria Math"/>
                            <a:ea typeface="Cambria Math"/>
                          </a:rPr>
                        </m:ctrlPr>
                      </m:naryPr>
                      <m:sub>
                        <m:r>
                          <m:rPr>
                            <m:brk m:alnAt="7"/>
                          </m:rPr>
                          <a:rPr lang="en-IN" b="1" i="1" smtClean="0">
                            <a:solidFill>
                              <a:srgbClr val="FF0000"/>
                            </a:solidFill>
                            <a:latin typeface="Cambria Math"/>
                            <a:ea typeface="Cambria Math"/>
                          </a:rPr>
                          <m:t>𝒋</m:t>
                        </m:r>
                      </m:sub>
                      <m:sup/>
                      <m:e>
                        <m:sSub>
                          <m:sSubPr>
                            <m:ctrlPr>
                              <a:rPr lang="en-IN" b="1" i="1" smtClean="0">
                                <a:solidFill>
                                  <a:srgbClr val="FF0000"/>
                                </a:solidFill>
                                <a:latin typeface="Cambria Math"/>
                                <a:ea typeface="Cambria Math"/>
                              </a:rPr>
                            </m:ctrlPr>
                          </m:sSubPr>
                          <m:e>
                            <m:r>
                              <a:rPr lang="en-IN" b="1" i="1" smtClean="0">
                                <a:solidFill>
                                  <a:srgbClr val="FF0000"/>
                                </a:solidFill>
                                <a:latin typeface="Cambria Math"/>
                                <a:ea typeface="Cambria Math"/>
                              </a:rPr>
                              <m:t>𝒙</m:t>
                            </m:r>
                          </m:e>
                          <m:sub>
                            <m:r>
                              <a:rPr lang="en-IN" b="1" i="1" smtClean="0">
                                <a:solidFill>
                                  <a:srgbClr val="FF0000"/>
                                </a:solidFill>
                                <a:latin typeface="Cambria Math"/>
                                <a:ea typeface="Cambria Math"/>
                              </a:rPr>
                              <m:t>𝒋</m:t>
                            </m:r>
                          </m:sub>
                        </m:sSub>
                      </m:e>
                    </m:nary>
                    <m:sSub>
                      <m:sSubPr>
                        <m:ctrlPr>
                          <a:rPr lang="en-IN" b="1" i="1" smtClean="0">
                            <a:solidFill>
                              <a:srgbClr val="FF0000"/>
                            </a:solidFill>
                            <a:latin typeface="Cambria Math"/>
                            <a:ea typeface="Cambria Math"/>
                          </a:rPr>
                        </m:ctrlPr>
                      </m:sSubPr>
                      <m:e>
                        <m:r>
                          <a:rPr lang="en-IN" b="1" i="1" smtClean="0">
                            <a:solidFill>
                              <a:srgbClr val="FF0000"/>
                            </a:solidFill>
                            <a:latin typeface="Cambria Math"/>
                            <a:ea typeface="Cambria Math"/>
                          </a:rPr>
                          <m:t>𝒄</m:t>
                        </m:r>
                      </m:e>
                      <m:sub>
                        <m:r>
                          <a:rPr lang="en-IN" b="1" i="1" smtClean="0">
                            <a:solidFill>
                              <a:srgbClr val="FF0000"/>
                            </a:solidFill>
                            <a:latin typeface="Cambria Math"/>
                            <a:ea typeface="Cambria Math"/>
                          </a:rPr>
                          <m:t>𝒊𝒋</m:t>
                        </m:r>
                      </m:sub>
                    </m:sSub>
                  </m:oMath>
                </a14:m>
                <a:r>
                  <a:rPr lang="en-IN" b="1" dirty="0" smtClean="0">
                    <a:solidFill>
                      <a:srgbClr val="FF0000"/>
                    </a:solidFill>
                  </a:rPr>
                  <a:t> 	and 	</a:t>
                </a:r>
                <a14:m>
                  <m:oMath xmlns:m="http://schemas.openxmlformats.org/officeDocument/2006/math">
                    <m:d>
                      <m:dPr>
                        <m:begChr m:val="‖"/>
                        <m:endChr m:val="‖"/>
                        <m:ctrlPr>
                          <a:rPr lang="en-IN" b="1" i="1" smtClean="0">
                            <a:solidFill>
                              <a:srgbClr val="FF0000"/>
                            </a:solidFill>
                            <a:latin typeface="Cambria Math"/>
                          </a:rPr>
                        </m:ctrlPr>
                      </m:dPr>
                      <m:e>
                        <m:r>
                          <a:rPr lang="en-IN" b="1" i="1" smtClean="0">
                            <a:solidFill>
                              <a:srgbClr val="FF0000"/>
                            </a:solidFill>
                            <a:latin typeface="Cambria Math"/>
                          </a:rPr>
                          <m:t>𝒙</m:t>
                        </m:r>
                      </m:e>
                    </m:d>
                    <m:r>
                      <a:rPr lang="en-IN" b="1" i="1" smtClean="0">
                        <a:solidFill>
                          <a:srgbClr val="FF0000"/>
                        </a:solidFill>
                        <a:latin typeface="Cambria Math"/>
                      </a:rPr>
                      <m:t>=</m:t>
                    </m:r>
                    <m:rad>
                      <m:radPr>
                        <m:degHide m:val="on"/>
                        <m:ctrlPr>
                          <a:rPr lang="en-IN" b="1" i="1" smtClean="0">
                            <a:solidFill>
                              <a:srgbClr val="FF0000"/>
                            </a:solidFill>
                            <a:latin typeface="Cambria Math"/>
                          </a:rPr>
                        </m:ctrlPr>
                      </m:radPr>
                      <m:deg/>
                      <m:e>
                        <m:nary>
                          <m:naryPr>
                            <m:chr m:val="∑"/>
                            <m:ctrlPr>
                              <a:rPr lang="en-IN" b="1" i="1" smtClean="0">
                                <a:solidFill>
                                  <a:srgbClr val="FF0000"/>
                                </a:solidFill>
                                <a:latin typeface="Cambria Math"/>
                              </a:rPr>
                            </m:ctrlPr>
                          </m:naryPr>
                          <m:sub>
                            <m:r>
                              <m:rPr>
                                <m:brk m:alnAt="23"/>
                              </m:rPr>
                              <a:rPr lang="en-IN" b="1" i="1" smtClean="0">
                                <a:solidFill>
                                  <a:srgbClr val="FF0000"/>
                                </a:solidFill>
                                <a:latin typeface="Cambria Math"/>
                              </a:rPr>
                              <m:t>𝒋</m:t>
                            </m:r>
                          </m:sub>
                          <m:sup>
                            <m:r>
                              <a:rPr lang="en-IN" b="1" i="1" smtClean="0">
                                <a:solidFill>
                                  <a:srgbClr val="FF0000"/>
                                </a:solidFill>
                                <a:latin typeface="Cambria Math"/>
                              </a:rPr>
                              <m:t>𝒑</m:t>
                            </m:r>
                          </m:sup>
                          <m:e>
                            <m:sSup>
                              <m:sSupPr>
                                <m:ctrlPr>
                                  <a:rPr lang="en-IN" b="1" i="1" smtClean="0">
                                    <a:solidFill>
                                      <a:srgbClr val="FF0000"/>
                                    </a:solidFill>
                                    <a:latin typeface="Cambria Math"/>
                                  </a:rPr>
                                </m:ctrlPr>
                              </m:sSupPr>
                              <m:e>
                                <m:sSub>
                                  <m:sSubPr>
                                    <m:ctrlPr>
                                      <a:rPr lang="en-IN" b="1" i="1" smtClean="0">
                                        <a:solidFill>
                                          <a:srgbClr val="FF0000"/>
                                        </a:solidFill>
                                        <a:latin typeface="Cambria Math"/>
                                      </a:rPr>
                                    </m:ctrlPr>
                                  </m:sSubPr>
                                  <m:e>
                                    <m:r>
                                      <a:rPr lang="en-IN" b="1" i="1" smtClean="0">
                                        <a:solidFill>
                                          <a:srgbClr val="FF0000"/>
                                        </a:solidFill>
                                        <a:latin typeface="Cambria Math"/>
                                      </a:rPr>
                                      <m:t>𝒙</m:t>
                                    </m:r>
                                  </m:e>
                                  <m:sub>
                                    <m:r>
                                      <a:rPr lang="en-IN" b="1" i="1" smtClean="0">
                                        <a:solidFill>
                                          <a:srgbClr val="FF0000"/>
                                        </a:solidFill>
                                        <a:latin typeface="Cambria Math"/>
                                      </a:rPr>
                                      <m:t>𝒋</m:t>
                                    </m:r>
                                  </m:sub>
                                </m:sSub>
                              </m:e>
                              <m:sup>
                                <m:r>
                                  <a:rPr lang="en-IN" b="1" i="1" smtClean="0">
                                    <a:solidFill>
                                      <a:srgbClr val="FF0000"/>
                                    </a:solidFill>
                                    <a:latin typeface="Cambria Math"/>
                                  </a:rPr>
                                  <m:t>𝟐</m:t>
                                </m:r>
                              </m:sup>
                            </m:sSup>
                          </m:e>
                        </m:nary>
                      </m:e>
                    </m:rad>
                  </m:oMath>
                </a14:m>
                <a:r>
                  <a:rPr lang="en-IN" b="1" dirty="0" smtClean="0">
                    <a:solidFill>
                      <a:srgbClr val="FF0000"/>
                    </a:solidFill>
                  </a:rPr>
                  <a:t> </a:t>
                </a:r>
              </a:p>
              <a:p>
                <a:pPr algn="ctr"/>
                <a14:m>
                  <m:oMath xmlns:m="http://schemas.openxmlformats.org/officeDocument/2006/math">
                    <m:acc>
                      <m:accPr>
                        <m:chr m:val="̂"/>
                        <m:ctrlPr>
                          <a:rPr lang="en-IN" b="1" i="1" smtClean="0">
                            <a:solidFill>
                              <a:srgbClr val="FF0000"/>
                            </a:solidFill>
                            <a:latin typeface="Cambria Math"/>
                          </a:rPr>
                        </m:ctrlPr>
                      </m:accPr>
                      <m:e>
                        <m:r>
                          <a:rPr lang="en-IN" b="1" i="1" smtClean="0">
                            <a:solidFill>
                              <a:srgbClr val="FF0000"/>
                            </a:solidFill>
                            <a:latin typeface="Cambria Math"/>
                          </a:rPr>
                          <m:t>𝒙</m:t>
                        </m:r>
                      </m:e>
                    </m:acc>
                    <m:r>
                      <a:rPr lang="en-IN" b="1" i="1" smtClean="0">
                        <a:solidFill>
                          <a:srgbClr val="FF0000"/>
                        </a:solidFill>
                        <a:latin typeface="Cambria Math"/>
                      </a:rPr>
                      <m:t>=</m:t>
                    </m:r>
                    <m:nary>
                      <m:naryPr>
                        <m:chr m:val="∑"/>
                        <m:ctrlPr>
                          <a:rPr lang="en-IN" b="1" i="1" smtClean="0">
                            <a:solidFill>
                              <a:srgbClr val="FF0000"/>
                            </a:solidFill>
                            <a:latin typeface="Cambria Math"/>
                          </a:rPr>
                        </m:ctrlPr>
                      </m:naryPr>
                      <m:sub>
                        <m:r>
                          <m:rPr>
                            <m:brk m:alnAt="23"/>
                          </m:rPr>
                          <a:rPr lang="en-IN" b="1" i="1" smtClean="0">
                            <a:solidFill>
                              <a:srgbClr val="FF0000"/>
                            </a:solidFill>
                            <a:latin typeface="Cambria Math"/>
                          </a:rPr>
                          <m:t>𝒋</m:t>
                        </m:r>
                        <m:r>
                          <a:rPr lang="en-IN" b="1" i="1" smtClean="0">
                            <a:solidFill>
                              <a:srgbClr val="FF0000"/>
                            </a:solidFill>
                            <a:latin typeface="Cambria Math"/>
                          </a:rPr>
                          <m:t>=</m:t>
                        </m:r>
                        <m:r>
                          <a:rPr lang="en-IN" b="1" i="1" smtClean="0">
                            <a:solidFill>
                              <a:srgbClr val="FF0000"/>
                            </a:solidFill>
                            <a:latin typeface="Cambria Math"/>
                          </a:rPr>
                          <m:t>𝟏</m:t>
                        </m:r>
                      </m:sub>
                      <m:sup>
                        <m:r>
                          <a:rPr lang="en-IN" b="1" i="1" smtClean="0">
                            <a:solidFill>
                              <a:srgbClr val="FF0000"/>
                            </a:solidFill>
                            <a:latin typeface="Cambria Math"/>
                          </a:rPr>
                          <m:t>𝒑</m:t>
                        </m:r>
                      </m:sup>
                      <m:e>
                        <m:sSub>
                          <m:sSubPr>
                            <m:ctrlPr>
                              <a:rPr lang="en-IN" b="1" i="1" smtClean="0">
                                <a:solidFill>
                                  <a:srgbClr val="FF0000"/>
                                </a:solidFill>
                                <a:latin typeface="Cambria Math"/>
                              </a:rPr>
                            </m:ctrlPr>
                          </m:sSubPr>
                          <m:e>
                            <m:acc>
                              <m:accPr>
                                <m:chr m:val="̂"/>
                                <m:ctrlPr>
                                  <a:rPr lang="en-IN" b="1" i="1" smtClean="0">
                                    <a:solidFill>
                                      <a:srgbClr val="FF0000"/>
                                    </a:solidFill>
                                    <a:latin typeface="Cambria Math"/>
                                  </a:rPr>
                                </m:ctrlPr>
                              </m:accPr>
                              <m:e>
                                <m:r>
                                  <a:rPr lang="en-IN" b="1" i="1" smtClean="0">
                                    <a:solidFill>
                                      <a:srgbClr val="FF0000"/>
                                    </a:solidFill>
                                    <a:latin typeface="Cambria Math"/>
                                  </a:rPr>
                                  <m:t>𝒙</m:t>
                                </m:r>
                              </m:e>
                            </m:acc>
                          </m:e>
                          <m:sub>
                            <m:r>
                              <a:rPr lang="en-IN" b="1" i="1" smtClean="0">
                                <a:solidFill>
                                  <a:srgbClr val="FF0000"/>
                                </a:solidFill>
                                <a:latin typeface="Cambria Math"/>
                              </a:rPr>
                              <m:t>𝒋</m:t>
                            </m:r>
                          </m:sub>
                        </m:sSub>
                      </m:e>
                    </m:nary>
                  </m:oMath>
                </a14:m>
                <a:r>
                  <a:rPr lang="en-IN" b="1" dirty="0" smtClean="0">
                    <a:solidFill>
                      <a:srgbClr val="FF0000"/>
                    </a:solidFill>
                  </a:rPr>
                  <a:t>   	</a:t>
                </a:r>
                <a14:m>
                  <m:oMath xmlns:m="http://schemas.openxmlformats.org/officeDocument/2006/math">
                    <m:sSub>
                      <m:sSubPr>
                        <m:ctrlPr>
                          <a:rPr lang="en-IN" b="1" i="1" smtClean="0">
                            <a:solidFill>
                              <a:srgbClr val="FF0000"/>
                            </a:solidFill>
                            <a:latin typeface="Cambria Math"/>
                          </a:rPr>
                        </m:ctrlPr>
                      </m:sSubPr>
                      <m:e>
                        <m:acc>
                          <m:accPr>
                            <m:chr m:val="̂"/>
                            <m:ctrlPr>
                              <a:rPr lang="en-IN" b="1" i="1" smtClean="0">
                                <a:solidFill>
                                  <a:srgbClr val="FF0000"/>
                                </a:solidFill>
                                <a:latin typeface="Cambria Math"/>
                              </a:rPr>
                            </m:ctrlPr>
                          </m:accPr>
                          <m:e>
                            <m:r>
                              <a:rPr lang="en-IN" b="1" i="1" smtClean="0">
                                <a:solidFill>
                                  <a:srgbClr val="FF0000"/>
                                </a:solidFill>
                                <a:latin typeface="Cambria Math"/>
                              </a:rPr>
                              <m:t>𝒄</m:t>
                            </m:r>
                          </m:e>
                        </m:acc>
                      </m:e>
                      <m:sub>
                        <m:r>
                          <a:rPr lang="en-IN" b="1" i="1" smtClean="0">
                            <a:solidFill>
                              <a:srgbClr val="FF0000"/>
                            </a:solidFill>
                            <a:latin typeface="Cambria Math"/>
                          </a:rPr>
                          <m:t>𝒊</m:t>
                        </m:r>
                      </m:sub>
                    </m:sSub>
                    <m:r>
                      <a:rPr lang="en-IN" b="1" i="1">
                        <a:solidFill>
                          <a:srgbClr val="FF0000"/>
                        </a:solidFill>
                        <a:latin typeface="Cambria Math"/>
                      </a:rPr>
                      <m:t>=</m:t>
                    </m:r>
                    <m:nary>
                      <m:naryPr>
                        <m:chr m:val="∑"/>
                        <m:ctrlPr>
                          <a:rPr lang="en-IN" b="1" i="1">
                            <a:solidFill>
                              <a:srgbClr val="FF0000"/>
                            </a:solidFill>
                            <a:latin typeface="Cambria Math"/>
                          </a:rPr>
                        </m:ctrlPr>
                      </m:naryPr>
                      <m:sub>
                        <m:r>
                          <m:rPr>
                            <m:brk m:alnAt="23"/>
                          </m:rPr>
                          <a:rPr lang="en-IN" b="1" i="1">
                            <a:solidFill>
                              <a:srgbClr val="FF0000"/>
                            </a:solidFill>
                            <a:latin typeface="Cambria Math"/>
                          </a:rPr>
                          <m:t>𝒋</m:t>
                        </m:r>
                        <m:r>
                          <a:rPr lang="en-IN" b="1" i="1">
                            <a:solidFill>
                              <a:srgbClr val="FF0000"/>
                            </a:solidFill>
                            <a:latin typeface="Cambria Math"/>
                          </a:rPr>
                          <m:t>=</m:t>
                        </m:r>
                        <m:r>
                          <a:rPr lang="en-IN" b="1" i="1">
                            <a:solidFill>
                              <a:srgbClr val="FF0000"/>
                            </a:solidFill>
                            <a:latin typeface="Cambria Math"/>
                          </a:rPr>
                          <m:t>𝟏</m:t>
                        </m:r>
                      </m:sub>
                      <m:sup>
                        <m:r>
                          <a:rPr lang="en-IN" b="1" i="1">
                            <a:solidFill>
                              <a:srgbClr val="FF0000"/>
                            </a:solidFill>
                            <a:latin typeface="Cambria Math"/>
                          </a:rPr>
                          <m:t>𝒑</m:t>
                        </m:r>
                      </m:sup>
                      <m:e>
                        <m:sSub>
                          <m:sSubPr>
                            <m:ctrlPr>
                              <a:rPr lang="en-IN" b="1" i="1">
                                <a:solidFill>
                                  <a:srgbClr val="FF0000"/>
                                </a:solidFill>
                                <a:latin typeface="Cambria Math"/>
                              </a:rPr>
                            </m:ctrlPr>
                          </m:sSubPr>
                          <m:e>
                            <m:acc>
                              <m:accPr>
                                <m:chr m:val="̂"/>
                                <m:ctrlPr>
                                  <a:rPr lang="en-IN" b="1" i="1">
                                    <a:solidFill>
                                      <a:srgbClr val="FF0000"/>
                                    </a:solidFill>
                                    <a:latin typeface="Cambria Math"/>
                                  </a:rPr>
                                </m:ctrlPr>
                              </m:accPr>
                              <m:e>
                                <m:r>
                                  <a:rPr lang="en-IN" b="1" i="1" smtClean="0">
                                    <a:solidFill>
                                      <a:srgbClr val="FF0000"/>
                                    </a:solidFill>
                                    <a:latin typeface="Cambria Math"/>
                                  </a:rPr>
                                  <m:t>𝒄</m:t>
                                </m:r>
                              </m:e>
                            </m:acc>
                          </m:e>
                          <m:sub>
                            <m:r>
                              <a:rPr lang="en-IN" b="1" i="1" smtClean="0">
                                <a:solidFill>
                                  <a:srgbClr val="FF0000"/>
                                </a:solidFill>
                                <a:latin typeface="Cambria Math"/>
                              </a:rPr>
                              <m:t>𝒊𝒋</m:t>
                            </m:r>
                          </m:sub>
                        </m:sSub>
                      </m:e>
                    </m:nary>
                  </m:oMath>
                </a14:m>
                <a:r>
                  <a:rPr lang="en-IN" b="1" dirty="0" smtClean="0">
                    <a:solidFill>
                      <a:srgbClr val="FF0000"/>
                    </a:solidFill>
                  </a:rPr>
                  <a:t>	</a:t>
                </a:r>
                <a:r>
                  <a:rPr lang="en-IN" b="1" i="0" dirty="0" smtClean="0">
                    <a:solidFill>
                      <a:srgbClr val="FF0000"/>
                    </a:solidFill>
                    <a:latin typeface="+mj-lt"/>
                  </a:rPr>
                  <a:t>‖</a:t>
                </a:r>
                <a14:m>
                  <m:oMath xmlns:m="http://schemas.openxmlformats.org/officeDocument/2006/math">
                    <m:d>
                      <m:dPr>
                        <m:begChr m:val="‖"/>
                        <m:endChr m:val="‖"/>
                        <m:ctrlPr>
                          <a:rPr lang="en-IN" b="1" i="1" smtClean="0">
                            <a:solidFill>
                              <a:srgbClr val="FF0000"/>
                            </a:solidFill>
                            <a:latin typeface="Cambria Math"/>
                          </a:rPr>
                        </m:ctrlPr>
                      </m:dPr>
                      <m:e>
                        <m:sSub>
                          <m:sSubPr>
                            <m:ctrlPr>
                              <a:rPr lang="en-IN" b="1" i="1" smtClean="0">
                                <a:solidFill>
                                  <a:srgbClr val="FF0000"/>
                                </a:solidFill>
                                <a:latin typeface="Cambria Math"/>
                              </a:rPr>
                            </m:ctrlPr>
                          </m:sSubPr>
                          <m:e>
                            <m:r>
                              <a:rPr lang="en-IN" b="1" i="1" smtClean="0">
                                <a:solidFill>
                                  <a:srgbClr val="FF0000"/>
                                </a:solidFill>
                                <a:latin typeface="Cambria Math"/>
                              </a:rPr>
                              <m:t>𝒄</m:t>
                            </m:r>
                          </m:e>
                          <m:sub>
                            <m:r>
                              <a:rPr lang="en-IN" b="1" i="1" smtClean="0">
                                <a:solidFill>
                                  <a:srgbClr val="FF0000"/>
                                </a:solidFill>
                                <a:latin typeface="Cambria Math"/>
                              </a:rPr>
                              <m:t>𝒊𝒋</m:t>
                            </m:r>
                          </m:sub>
                        </m:sSub>
                      </m:e>
                    </m:d>
                  </m:oMath>
                </a14:m>
                <a:r>
                  <a:rPr lang="en-IN" b="1" i="0" dirty="0" smtClean="0">
                    <a:solidFill>
                      <a:srgbClr val="FF0000"/>
                    </a:solidFill>
                    <a:latin typeface="+mj-lt"/>
                  </a:rPr>
                  <a:t>‖</a:t>
                </a:r>
                <a14:m>
                  <m:oMath xmlns:m="http://schemas.openxmlformats.org/officeDocument/2006/math">
                    <m:r>
                      <a:rPr lang="en-IN" b="1" i="1">
                        <a:solidFill>
                          <a:srgbClr val="FF0000"/>
                        </a:solidFill>
                        <a:latin typeface="Cambria Math"/>
                      </a:rPr>
                      <m:t>=</m:t>
                    </m:r>
                    <m:rad>
                      <m:radPr>
                        <m:degHide m:val="on"/>
                        <m:ctrlPr>
                          <a:rPr lang="en-IN" b="1" i="1">
                            <a:solidFill>
                              <a:srgbClr val="FF0000"/>
                            </a:solidFill>
                            <a:latin typeface="Cambria Math"/>
                          </a:rPr>
                        </m:ctrlPr>
                      </m:radPr>
                      <m:deg/>
                      <m:e>
                        <m:nary>
                          <m:naryPr>
                            <m:chr m:val="∑"/>
                            <m:ctrlPr>
                              <a:rPr lang="en-IN" b="1" i="1">
                                <a:solidFill>
                                  <a:srgbClr val="FF0000"/>
                                </a:solidFill>
                                <a:latin typeface="Cambria Math"/>
                              </a:rPr>
                            </m:ctrlPr>
                          </m:naryPr>
                          <m:sub>
                            <m:r>
                              <m:rPr>
                                <m:brk m:alnAt="23"/>
                              </m:rPr>
                              <a:rPr lang="en-IN" b="1" i="1">
                                <a:solidFill>
                                  <a:srgbClr val="FF0000"/>
                                </a:solidFill>
                                <a:latin typeface="Cambria Math"/>
                              </a:rPr>
                              <m:t>𝒋</m:t>
                            </m:r>
                          </m:sub>
                          <m:sup>
                            <m:r>
                              <a:rPr lang="en-IN" b="1" i="1">
                                <a:solidFill>
                                  <a:srgbClr val="FF0000"/>
                                </a:solidFill>
                                <a:latin typeface="Cambria Math"/>
                              </a:rPr>
                              <m:t>𝒑</m:t>
                            </m:r>
                          </m:sup>
                          <m:e>
                            <m:sSup>
                              <m:sSupPr>
                                <m:ctrlPr>
                                  <a:rPr lang="en-IN" b="1" i="1">
                                    <a:solidFill>
                                      <a:srgbClr val="FF0000"/>
                                    </a:solidFill>
                                    <a:latin typeface="Cambria Math"/>
                                  </a:rPr>
                                </m:ctrlPr>
                              </m:sSupPr>
                              <m:e>
                                <m:sSub>
                                  <m:sSubPr>
                                    <m:ctrlPr>
                                      <a:rPr lang="en-IN" b="1" i="1">
                                        <a:solidFill>
                                          <a:srgbClr val="FF0000"/>
                                        </a:solidFill>
                                        <a:latin typeface="Cambria Math"/>
                                      </a:rPr>
                                    </m:ctrlPr>
                                  </m:sSubPr>
                                  <m:e>
                                    <m:r>
                                      <a:rPr lang="en-IN" b="1" i="1" smtClean="0">
                                        <a:solidFill>
                                          <a:srgbClr val="FF0000"/>
                                        </a:solidFill>
                                        <a:latin typeface="Cambria Math"/>
                                      </a:rPr>
                                      <m:t>𝒄</m:t>
                                    </m:r>
                                  </m:e>
                                  <m:sub>
                                    <m:r>
                                      <a:rPr lang="en-IN" b="1" i="1" smtClean="0">
                                        <a:solidFill>
                                          <a:srgbClr val="FF0000"/>
                                        </a:solidFill>
                                        <a:latin typeface="Cambria Math"/>
                                      </a:rPr>
                                      <m:t>𝒊</m:t>
                                    </m:r>
                                    <m:r>
                                      <a:rPr lang="en-IN" b="1" i="1">
                                        <a:solidFill>
                                          <a:srgbClr val="FF0000"/>
                                        </a:solidFill>
                                        <a:latin typeface="Cambria Math"/>
                                      </a:rPr>
                                      <m:t>𝒋</m:t>
                                    </m:r>
                                  </m:sub>
                                </m:sSub>
                              </m:e>
                              <m:sup>
                                <m:r>
                                  <a:rPr lang="en-IN" b="1" i="1">
                                    <a:solidFill>
                                      <a:srgbClr val="FF0000"/>
                                    </a:solidFill>
                                    <a:latin typeface="Cambria Math"/>
                                  </a:rPr>
                                  <m:t>𝟐</m:t>
                                </m:r>
                              </m:sup>
                            </m:sSup>
                          </m:e>
                        </m:nary>
                      </m:e>
                    </m:rad>
                  </m:oMath>
                </a14:m>
                <a:r>
                  <a:rPr lang="en-IN" b="1" dirty="0">
                    <a:solidFill>
                      <a:srgbClr val="FF0000"/>
                    </a:solidFill>
                  </a:rPr>
                  <a:t> </a:t>
                </a:r>
              </a:p>
            </p:txBody>
          </p:sp>
        </mc:Choice>
        <mc:Fallback xmlns="">
          <p:sp>
            <p:nvSpPr>
              <p:cNvPr id="8" name="TextBox 7"/>
              <p:cNvSpPr txBox="1">
                <a:spLocks noRot="1" noChangeAspect="1" noMove="1" noResize="1" noEditPoints="1" noAdjustHandles="1" noChangeArrowheads="1" noChangeShapeType="1" noTextEdit="1"/>
              </p:cNvSpPr>
              <p:nvPr/>
            </p:nvSpPr>
            <p:spPr>
              <a:xfrm>
                <a:off x="695832" y="5161635"/>
                <a:ext cx="7301035" cy="1219693"/>
              </a:xfrm>
              <a:prstGeom prst="rect">
                <a:avLst/>
              </a:prstGeom>
              <a:blipFill rotWithShape="1">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9196036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53109" y="981104"/>
            <a:ext cx="8599226" cy="3697222"/>
          </a:xfrm>
        </p:spPr>
        <p:txBody>
          <a:bodyPr>
            <a:noAutofit/>
          </a:bodyPr>
          <a:lstStyle/>
          <a:p>
            <a:pPr marL="0" indent="0" algn="just">
              <a:buClr>
                <a:srgbClr val="0B5ED7"/>
              </a:buClr>
              <a:buNone/>
            </a:pPr>
            <a:endParaRPr lang="en-US" sz="800" b="1" dirty="0" smtClean="0">
              <a:solidFill>
                <a:srgbClr val="FF0000"/>
              </a:solidFill>
              <a:latin typeface="Times New Roman" pitchFamily="18" charset="0"/>
              <a:cs typeface="Times New Roman" pitchFamily="18" charset="0"/>
            </a:endParaRPr>
          </a:p>
          <a:p>
            <a:pPr marL="0" indent="0">
              <a:buNone/>
            </a:pPr>
            <a:r>
              <a:rPr lang="en-US" sz="2000" b="1" dirty="0" smtClean="0">
                <a:solidFill>
                  <a:srgbClr val="FF0000"/>
                </a:solidFill>
                <a:latin typeface="Times New Roman" pitchFamily="18" charset="0"/>
                <a:cs typeface="Times New Roman" pitchFamily="18" charset="0"/>
              </a:rPr>
              <a:t>Note: The criteria of objective function with different proximity measures</a:t>
            </a: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AutoNum type="arabicPeriod"/>
            </a:pPr>
            <a:r>
              <a:rPr lang="en-US" sz="2000" b="1" dirty="0" smtClean="0">
                <a:solidFill>
                  <a:srgbClr val="FF0000"/>
                </a:solidFill>
                <a:latin typeface="Times New Roman" pitchFamily="18" charset="0"/>
                <a:cs typeface="Times New Roman" pitchFamily="18" charset="0"/>
              </a:rPr>
              <a:t>SSE (using L</a:t>
            </a:r>
            <a:r>
              <a:rPr lang="en-US" sz="2000" b="1" baseline="-25000" dirty="0" smtClean="0">
                <a:solidFill>
                  <a:srgbClr val="FF0000"/>
                </a:solidFill>
                <a:latin typeface="Times New Roman" pitchFamily="18" charset="0"/>
                <a:cs typeface="Times New Roman" pitchFamily="18" charset="0"/>
              </a:rPr>
              <a:t>2 </a:t>
            </a:r>
            <a:r>
              <a:rPr lang="en-US" sz="2000" b="1" dirty="0" smtClean="0">
                <a:solidFill>
                  <a:srgbClr val="FF0000"/>
                </a:solidFill>
                <a:latin typeface="Times New Roman" pitchFamily="18" charset="0"/>
                <a:cs typeface="Times New Roman" pitchFamily="18" charset="0"/>
              </a:rPr>
              <a:t>norm) : To minimize the SSE.</a:t>
            </a:r>
          </a:p>
          <a:p>
            <a:pPr marL="457200" indent="-457200">
              <a:buClr>
                <a:srgbClr val="0B5ED7"/>
              </a:buClr>
              <a:buAutoNum type="arabicPeriod"/>
            </a:pPr>
            <a:endParaRPr lang="en-US" sz="800" b="1" dirty="0" smtClean="0">
              <a:solidFill>
                <a:srgbClr val="FF0000"/>
              </a:solidFill>
              <a:latin typeface="Times New Roman" pitchFamily="18" charset="0"/>
              <a:cs typeface="Times New Roman" pitchFamily="18" charset="0"/>
            </a:endParaRPr>
          </a:p>
          <a:p>
            <a:pPr marL="457200" indent="-457200">
              <a:buClr>
                <a:srgbClr val="0B5ED7"/>
              </a:buClr>
              <a:buAutoNum type="arabicPeriod"/>
            </a:pPr>
            <a:r>
              <a:rPr lang="en-US" sz="2000" b="1" dirty="0" smtClean="0">
                <a:solidFill>
                  <a:srgbClr val="FF0000"/>
                </a:solidFill>
                <a:latin typeface="Times New Roman" pitchFamily="18" charset="0"/>
                <a:cs typeface="Times New Roman" pitchFamily="18" charset="0"/>
              </a:rPr>
              <a:t>SAE (using L</a:t>
            </a:r>
            <a:r>
              <a:rPr lang="en-US" sz="2000" b="1" baseline="-25000" dirty="0" smtClean="0">
                <a:solidFill>
                  <a:srgbClr val="FF0000"/>
                </a:solidFill>
                <a:latin typeface="Times New Roman" pitchFamily="18" charset="0"/>
                <a:cs typeface="Times New Roman" pitchFamily="18" charset="0"/>
              </a:rPr>
              <a:t>1</a:t>
            </a:r>
            <a:r>
              <a:rPr lang="en-US" sz="2000" b="1" dirty="0" smtClean="0">
                <a:solidFill>
                  <a:srgbClr val="FF0000"/>
                </a:solidFill>
                <a:latin typeface="Times New Roman" pitchFamily="18" charset="0"/>
                <a:cs typeface="Times New Roman" pitchFamily="18" charset="0"/>
              </a:rPr>
              <a:t> norm) : To minimize the SAE.</a:t>
            </a:r>
          </a:p>
          <a:p>
            <a:pPr marL="457200" indent="-457200">
              <a:buClr>
                <a:srgbClr val="0B5ED7"/>
              </a:buClr>
              <a:buAutoNum type="arabicPeriod"/>
            </a:pPr>
            <a:endParaRPr lang="en-US" sz="800" b="1" dirty="0" smtClean="0">
              <a:solidFill>
                <a:srgbClr val="FF0000"/>
              </a:solidFill>
              <a:latin typeface="Times New Roman" pitchFamily="18" charset="0"/>
              <a:cs typeface="Times New Roman" pitchFamily="18" charset="0"/>
            </a:endParaRPr>
          </a:p>
          <a:p>
            <a:pPr marL="457200" indent="-457200">
              <a:buClr>
                <a:srgbClr val="0B5ED7"/>
              </a:buClr>
              <a:buAutoNum type="arabicPeriod"/>
            </a:pPr>
            <a:r>
              <a:rPr lang="en-US" sz="2000" b="1" dirty="0" smtClean="0">
                <a:solidFill>
                  <a:srgbClr val="FF0000"/>
                </a:solidFill>
                <a:latin typeface="Times New Roman" pitchFamily="18" charset="0"/>
                <a:cs typeface="Times New Roman" pitchFamily="18" charset="0"/>
              </a:rPr>
              <a:t>TC(using cosine similarity) : To maximize the TC.</a:t>
            </a:r>
          </a:p>
          <a:p>
            <a:pPr marL="0" indent="0" algn="just">
              <a:buNone/>
            </a:pPr>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781376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891204"/>
                <a:ext cx="8495371" cy="4646955"/>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4. Type of objects under clustering:</a:t>
                </a:r>
              </a:p>
              <a:p>
                <a:pPr algn="just">
                  <a:buClr>
                    <a:srgbClr val="0B5ED7"/>
                  </a:buClr>
                  <a:buFont typeface="Arial" pitchFamily="34" charset="0"/>
                  <a:buChar char="•"/>
                </a:pPr>
                <a:r>
                  <a:rPr lang="en-US" sz="2000" b="1" dirty="0" smtClean="0">
                    <a:solidFill>
                      <a:srgbClr val="FF0000"/>
                    </a:solidFill>
                    <a:latin typeface="Times New Roman" pitchFamily="18" charset="0"/>
                    <a:cs typeface="Times New Roman" pitchFamily="18" charset="0"/>
                  </a:rPr>
                  <a:t>The k-Means algorithm can be applied only when the mean of the cluster is defined (hence it named k-Means). The cluster mean (also called centroid) of a cluster </a:t>
                </a:r>
                <a14:m>
                  <m:oMath xmlns:m="http://schemas.openxmlformats.org/officeDocument/2006/math">
                    <m:sSub>
                      <m:sSubPr>
                        <m:ctrlPr>
                          <a:rPr lang="en-IN" sz="2000" b="1" i="1">
                            <a:solidFill>
                              <a:srgbClr val="FF0000"/>
                            </a:solidFill>
                            <a:latin typeface="Cambria Math"/>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𝑪</m:t>
                        </m:r>
                      </m:e>
                      <m:sub>
                        <m:r>
                          <a:rPr lang="en-IN" sz="2000" b="1" i="1">
                            <a:solidFill>
                              <a:srgbClr val="FF0000"/>
                            </a:solidFill>
                            <a:latin typeface="Cambria Math"/>
                            <a:cs typeface="Times New Roman" pitchFamily="18" charset="0"/>
                          </a:rPr>
                          <m:t>𝒊</m:t>
                        </m:r>
                      </m:sub>
                    </m:sSub>
                  </m:oMath>
                </a14:m>
                <a:r>
                  <a:rPr lang="en-US" sz="2000" b="1" dirty="0" smtClean="0">
                    <a:solidFill>
                      <a:srgbClr val="FF0000"/>
                    </a:solidFill>
                    <a:latin typeface="Times New Roman" pitchFamily="18" charset="0"/>
                    <a:cs typeface="Times New Roman" pitchFamily="18" charset="0"/>
                  </a:rPr>
                  <a:t> is defied as</a:t>
                </a:r>
              </a:p>
              <a:p>
                <a:pPr marL="0" indent="0" algn="just">
                  <a:buClr>
                    <a:srgbClr val="0B5ED7"/>
                  </a:buClr>
                  <a:buNone/>
                </a:pPr>
                <a14:m>
                  <m:oMathPara xmlns:m="http://schemas.openxmlformats.org/officeDocument/2006/math">
                    <m:oMathParaPr>
                      <m:jc m:val="centerGroup"/>
                    </m:oMathParaPr>
                    <m:oMath xmlns:m="http://schemas.openxmlformats.org/officeDocument/2006/math">
                      <m:sSub>
                        <m:sSubPr>
                          <m:ctrlPr>
                            <a:rPr lang="en-US" sz="2000" b="1" i="1" smtClean="0">
                              <a:solidFill>
                                <a:srgbClr val="FF0000"/>
                              </a:solidFill>
                              <a:latin typeface="Cambria Math"/>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𝒄</m:t>
                          </m:r>
                        </m:e>
                        <m:sub>
                          <m:r>
                            <a:rPr lang="en-IN" sz="2000" b="1" i="1" smtClean="0">
                              <a:solidFill>
                                <a:srgbClr val="FF0000"/>
                              </a:solidFill>
                              <a:latin typeface="Cambria Math" panose="02040503050406030204" pitchFamily="18" charset="0"/>
                              <a:cs typeface="Times New Roman" pitchFamily="18" charset="0"/>
                            </a:rPr>
                            <m:t>𝒊</m:t>
                          </m:r>
                        </m:sub>
                      </m:sSub>
                      <m:r>
                        <a:rPr lang="en-IN" sz="2000" b="1" i="1" smtClean="0">
                          <a:solidFill>
                            <a:srgbClr val="FF0000"/>
                          </a:solidFill>
                          <a:latin typeface="Cambria Math" panose="02040503050406030204" pitchFamily="18" charset="0"/>
                          <a:cs typeface="Times New Roman" pitchFamily="18" charset="0"/>
                        </a:rPr>
                        <m:t>=</m:t>
                      </m:r>
                      <m:f>
                        <m:fPr>
                          <m:ctrlPr>
                            <a:rPr lang="en-IN" sz="2000" b="1" i="1" smtClean="0">
                              <a:solidFill>
                                <a:srgbClr val="FF0000"/>
                              </a:solidFill>
                              <a:latin typeface="Cambria Math"/>
                              <a:cs typeface="Times New Roman" pitchFamily="18" charset="0"/>
                            </a:rPr>
                          </m:ctrlPr>
                        </m:fPr>
                        <m:num>
                          <m:r>
                            <a:rPr lang="en-IN" sz="2000" b="1" i="1" smtClean="0">
                              <a:solidFill>
                                <a:srgbClr val="FF0000"/>
                              </a:solidFill>
                              <a:latin typeface="Cambria Math" panose="02040503050406030204" pitchFamily="18" charset="0"/>
                              <a:cs typeface="Times New Roman" pitchFamily="18" charset="0"/>
                            </a:rPr>
                            <m:t>𝟏</m:t>
                          </m:r>
                        </m:num>
                        <m:den>
                          <m:sSub>
                            <m:sSubPr>
                              <m:ctrlPr>
                                <a:rPr lang="en-IN" sz="2000" b="1" i="1" smtClean="0">
                                  <a:solidFill>
                                    <a:srgbClr val="FF0000"/>
                                  </a:solidFill>
                                  <a:latin typeface="Cambria Math"/>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𝒏</m:t>
                              </m:r>
                            </m:e>
                            <m:sub>
                              <m:r>
                                <a:rPr lang="en-IN" sz="2000" b="1" i="1" smtClean="0">
                                  <a:solidFill>
                                    <a:srgbClr val="FF0000"/>
                                  </a:solidFill>
                                  <a:latin typeface="Cambria Math" panose="02040503050406030204" pitchFamily="18" charset="0"/>
                                  <a:cs typeface="Times New Roman" pitchFamily="18" charset="0"/>
                                </a:rPr>
                                <m:t>𝒊</m:t>
                              </m:r>
                            </m:sub>
                          </m:sSub>
                        </m:den>
                      </m:f>
                      <m:nary>
                        <m:naryPr>
                          <m:chr m:val="∑"/>
                          <m:supHide m:val="on"/>
                          <m:ctrlPr>
                            <a:rPr lang="en-IN" sz="2000" b="1" i="1" smtClean="0">
                              <a:solidFill>
                                <a:srgbClr val="FF0000"/>
                              </a:solidFill>
                              <a:latin typeface="Cambria Math"/>
                              <a:cs typeface="Times New Roman" pitchFamily="18" charset="0"/>
                            </a:rPr>
                          </m:ctrlPr>
                        </m:naryPr>
                        <m:sub>
                          <m:r>
                            <m:rPr>
                              <m:brk m:alnAt="7"/>
                            </m:rPr>
                            <a:rPr lang="en-IN" sz="2000" b="1" i="1" smtClean="0">
                              <a:solidFill>
                                <a:srgbClr val="FF0000"/>
                              </a:solidFill>
                              <a:latin typeface="Cambria Math" panose="02040503050406030204" pitchFamily="18" charset="0"/>
                              <a:cs typeface="Times New Roman" pitchFamily="18" charset="0"/>
                            </a:rPr>
                            <m:t>𝒙</m:t>
                          </m:r>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IN" sz="2000" b="1" i="1">
                                  <a:solidFill>
                                    <a:srgbClr val="FF0000"/>
                                  </a:solidFill>
                                  <a:latin typeface="Cambria Math"/>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𝑪</m:t>
                              </m:r>
                            </m:e>
                            <m:sub>
                              <m:r>
                                <a:rPr lang="en-IN" sz="2000" b="1" i="1">
                                  <a:solidFill>
                                    <a:srgbClr val="FF0000"/>
                                  </a:solidFill>
                                  <a:latin typeface="Cambria Math"/>
                                  <a:cs typeface="Times New Roman" pitchFamily="18" charset="0"/>
                                </a:rPr>
                                <m:t>𝒊</m:t>
                              </m:r>
                            </m:sub>
                          </m:sSub>
                        </m:sub>
                        <m:sup/>
                        <m:e>
                          <m:r>
                            <a:rPr lang="en-IN" sz="2000" b="1" i="1" smtClean="0">
                              <a:solidFill>
                                <a:srgbClr val="FF0000"/>
                              </a:solidFill>
                              <a:latin typeface="Cambria Math" panose="02040503050406030204" pitchFamily="18" charset="0"/>
                              <a:cs typeface="Times New Roman" pitchFamily="18" charset="0"/>
                            </a:rPr>
                            <m:t>𝒙</m:t>
                          </m:r>
                        </m:e>
                      </m:nary>
                    </m:oMath>
                  </m:oMathPara>
                </a14:m>
                <a:endParaRPr lang="en-US" sz="2000" b="1" dirty="0" smtClean="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US" sz="2000" b="1" dirty="0" smtClean="0">
                    <a:solidFill>
                      <a:srgbClr val="FF0000"/>
                    </a:solidFill>
                    <a:latin typeface="Times New Roman" pitchFamily="18" charset="0"/>
                    <a:cs typeface="Times New Roman" pitchFamily="18" charset="0"/>
                  </a:rPr>
                  <a:t>In other words, the mean calculation assumed that each object is defined with numerical attribute(s). Thus, we cannot apply the k-Means to objects which are defined with categorical attributes.</a:t>
                </a:r>
              </a:p>
              <a:p>
                <a:pPr algn="just">
                  <a:buClr>
                    <a:srgbClr val="0B5ED7"/>
                  </a:buClr>
                  <a:buFont typeface="Arial" panose="020B0604020202020204" pitchFamily="34" charset="0"/>
                  <a:buChar char="•"/>
                </a:pPr>
                <a:r>
                  <a:rPr lang="en-US" sz="2000" b="1" dirty="0" smtClean="0">
                    <a:solidFill>
                      <a:srgbClr val="FF0000"/>
                    </a:solidFill>
                    <a:latin typeface="Times New Roman" pitchFamily="18" charset="0"/>
                    <a:cs typeface="Times New Roman" pitchFamily="18" charset="0"/>
                  </a:rPr>
                  <a:t>More precisely, the k-means algorithm require some definition of cluster mean exists, but not necessarily it does have as defined in the above equation.</a:t>
                </a:r>
              </a:p>
              <a:p>
                <a:pPr algn="just">
                  <a:buClr>
                    <a:srgbClr val="0B5ED7"/>
                  </a:buClr>
                  <a:buFont typeface="Arial" panose="020B0604020202020204" pitchFamily="34" charset="0"/>
                  <a:buChar char="•"/>
                </a:pPr>
                <a:r>
                  <a:rPr lang="en-US" sz="2000" b="1" dirty="0" smtClean="0">
                    <a:solidFill>
                      <a:srgbClr val="FF0000"/>
                    </a:solidFill>
                    <a:latin typeface="Times New Roman" pitchFamily="18" charset="0"/>
                    <a:cs typeface="Times New Roman" pitchFamily="18" charset="0"/>
                  </a:rPr>
                  <a:t>In fact, the k-Means is a very general clustering algorithm and can be used with a wide variety of data types, such as documents, time series, etc.</a:t>
                </a:r>
                <a:endParaRPr lang="en-US" sz="16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891204"/>
                <a:ext cx="8495371" cy="4646955"/>
              </a:xfrm>
              <a:blipFill rotWithShape="1">
                <a:blip r:embed="rId2"/>
                <a:stretch>
                  <a:fillRect l="-717" t="-656" r="-789" b="-11680"/>
                </a:stretch>
              </a:blipFill>
            </p:spPr>
            <p:txBody>
              <a:bodyPr/>
              <a:lstStyle/>
              <a:p>
                <a:r>
                  <a:rPr lang="en-IN">
                    <a:noFill/>
                  </a:rPr>
                  <a:t> </a:t>
                </a:r>
              </a:p>
            </p:txBody>
          </p:sp>
        </mc:Fallback>
      </mc:AlternateContent>
      <p:sp>
        <p:nvSpPr>
          <p:cNvPr id="8" name="TextBox 7"/>
          <p:cNvSpPr txBox="1"/>
          <p:nvPr/>
        </p:nvSpPr>
        <p:spPr>
          <a:xfrm>
            <a:off x="623209" y="5877272"/>
            <a:ext cx="7751932" cy="369332"/>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pPr algn="ctr"/>
            <a:r>
              <a:rPr lang="en-IN" dirty="0" smtClean="0">
                <a:solidFill>
                  <a:schemeClr val="tx1"/>
                </a:solidFill>
              </a:rPr>
              <a:t>How to find the mean of objects with composite attributes?</a:t>
            </a:r>
          </a:p>
        </p:txBody>
      </p:sp>
      <p:sp>
        <p:nvSpPr>
          <p:cNvPr id="9" name="Rectangle 8"/>
          <p:cNvSpPr/>
          <p:nvPr/>
        </p:nvSpPr>
        <p:spPr>
          <a:xfrm>
            <a:off x="78034" y="5324101"/>
            <a:ext cx="469657" cy="1107996"/>
          </a:xfrm>
          <a:prstGeom prst="rect">
            <a:avLst/>
          </a:prstGeom>
        </p:spPr>
        <p:txBody>
          <a:bodyPr wrap="square">
            <a:spAutoFit/>
          </a:bodyPr>
          <a:lstStyle/>
          <a:p>
            <a:r>
              <a:rPr lang="en-IN" sz="6600" dirty="0">
                <a:solidFill>
                  <a:srgbClr val="FF0000"/>
                </a:solidFill>
              </a:rPr>
              <a:t>?</a:t>
            </a:r>
          </a:p>
        </p:txBody>
      </p:sp>
    </p:spTree>
    <p:extLst>
      <p:ext uri="{BB962C8B-B14F-4D97-AF65-F5344CB8AC3E}">
        <p14:creationId xmlns:p14="http://schemas.microsoft.com/office/powerpoint/2010/main" val="248183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84376" y="891204"/>
            <a:ext cx="8495371" cy="4646955"/>
          </a:xfrm>
        </p:spPr>
        <p:txBody>
          <a:bodyPr>
            <a:noAutofit/>
          </a:bodyPr>
          <a:lstStyle/>
          <a:p>
            <a:pPr marL="0" indent="0" algn="just">
              <a:buNone/>
            </a:pPr>
            <a:endParaRPr lang="en-US" sz="2000" b="1" dirty="0" smtClean="0">
              <a:solidFill>
                <a:srgbClr val="FF0000"/>
              </a:solidFill>
              <a:latin typeface="Times New Roman" panose="02020603050405020304" pitchFamily="18" charset="0"/>
              <a:cs typeface="Times New Roman" panose="02020603050405020304" pitchFamily="18" charset="0"/>
            </a:endParaRPr>
          </a:p>
          <a:p>
            <a:pPr marL="0" indent="0" algn="just">
              <a:buNone/>
            </a:pPr>
            <a:r>
              <a:rPr lang="en-US" sz="2000" b="1" dirty="0" smtClean="0">
                <a:solidFill>
                  <a:srgbClr val="FF0000"/>
                </a:solidFill>
                <a:latin typeface="Times New Roman" panose="02020603050405020304" pitchFamily="18" charset="0"/>
                <a:cs typeface="Times New Roman" panose="02020603050405020304" pitchFamily="18" charset="0"/>
              </a:rPr>
              <a:t>Note:</a:t>
            </a:r>
          </a:p>
          <a:p>
            <a:pPr marL="457200" indent="-457200" algn="just">
              <a:buClr>
                <a:srgbClr val="0B5ED7"/>
              </a:buClr>
              <a:buFont typeface="+mj-lt"/>
              <a:buAutoNum type="arabicParenR"/>
            </a:pPr>
            <a:r>
              <a:rPr lang="en-US" sz="2000" b="1" dirty="0" smtClean="0">
                <a:solidFill>
                  <a:srgbClr val="FF0000"/>
                </a:solidFill>
                <a:latin typeface="Times New Roman" panose="02020603050405020304" pitchFamily="18" charset="0"/>
                <a:cs typeface="Times New Roman" panose="02020603050405020304" pitchFamily="18" charset="0"/>
              </a:rPr>
              <a:t>When SSE (L</a:t>
            </a:r>
            <a:r>
              <a:rPr lang="en-US" sz="2000" b="1" baseline="-25000" dirty="0" smtClean="0">
                <a:solidFill>
                  <a:srgbClr val="FF0000"/>
                </a:solidFill>
                <a:latin typeface="Times New Roman" panose="02020603050405020304" pitchFamily="18" charset="0"/>
                <a:cs typeface="Times New Roman" panose="02020603050405020304" pitchFamily="18" charset="0"/>
              </a:rPr>
              <a:t>2</a:t>
            </a:r>
            <a:r>
              <a:rPr lang="en-US" sz="2000" b="1" dirty="0" smtClean="0">
                <a:solidFill>
                  <a:srgbClr val="FF0000"/>
                </a:solidFill>
                <a:latin typeface="Times New Roman" panose="02020603050405020304" pitchFamily="18" charset="0"/>
                <a:cs typeface="Times New Roman" panose="02020603050405020304" pitchFamily="18" charset="0"/>
              </a:rPr>
              <a:t> norm) is used as objective function and the objective is to minimize, then the cluster centroid (i.e. mean) is the mean value of the objects in the cluster.</a:t>
            </a:r>
          </a:p>
          <a:p>
            <a:pPr marL="457200" indent="-457200" algn="just">
              <a:buClr>
                <a:srgbClr val="0B5ED7"/>
              </a:buClr>
              <a:buFont typeface="+mj-lt"/>
              <a:buAutoNum type="arabicParenR"/>
            </a:pPr>
            <a:endParaRPr lang="en-US" sz="800" b="1" dirty="0">
              <a:solidFill>
                <a:srgbClr val="FF0000"/>
              </a:solidFill>
              <a:latin typeface="Times New Roman" panose="02020603050405020304" pitchFamily="18" charset="0"/>
              <a:cs typeface="Times New Roman" panose="02020603050405020304" pitchFamily="18" charset="0"/>
            </a:endParaRPr>
          </a:p>
          <a:p>
            <a:pPr marL="457200" indent="-457200" algn="just">
              <a:buClr>
                <a:srgbClr val="0B5ED7"/>
              </a:buClr>
              <a:buFont typeface="+mj-lt"/>
              <a:buAutoNum type="arabicParenR"/>
            </a:pPr>
            <a:r>
              <a:rPr lang="en-US" sz="2000" b="1" dirty="0" smtClean="0">
                <a:solidFill>
                  <a:srgbClr val="FF0000"/>
                </a:solidFill>
                <a:latin typeface="Times New Roman" panose="02020603050405020304" pitchFamily="18" charset="0"/>
                <a:cs typeface="Times New Roman" panose="02020603050405020304" pitchFamily="18" charset="0"/>
              </a:rPr>
              <a:t>When the objective function is defined as SAE (L</a:t>
            </a:r>
            <a:r>
              <a:rPr lang="en-US" sz="2000" b="1" baseline="-25000" dirty="0" smtClean="0">
                <a:solidFill>
                  <a:srgbClr val="FF0000"/>
                </a:solidFill>
                <a:latin typeface="Times New Roman" panose="02020603050405020304" pitchFamily="18" charset="0"/>
                <a:cs typeface="Times New Roman" panose="02020603050405020304" pitchFamily="18" charset="0"/>
              </a:rPr>
              <a:t>1</a:t>
            </a:r>
            <a:r>
              <a:rPr lang="en-US" sz="2000" b="1" dirty="0" smtClean="0">
                <a:solidFill>
                  <a:srgbClr val="FF0000"/>
                </a:solidFill>
                <a:latin typeface="Times New Roman" panose="02020603050405020304" pitchFamily="18" charset="0"/>
                <a:cs typeface="Times New Roman" panose="02020603050405020304" pitchFamily="18" charset="0"/>
              </a:rPr>
              <a:t> norm), minimizing the objective function implies the cluster centroid as the median of the cluster.</a:t>
            </a:r>
          </a:p>
          <a:p>
            <a:pPr marL="0" indent="0" algn="just">
              <a:buNone/>
            </a:pPr>
            <a:endParaRPr lang="en-US" sz="2000" b="1" dirty="0" smtClean="0">
              <a:solidFill>
                <a:srgbClr val="FF0000"/>
              </a:solidFill>
              <a:latin typeface="Times New Roman" panose="02020603050405020304" pitchFamily="18" charset="0"/>
              <a:cs typeface="Times New Roman" panose="02020603050405020304" pitchFamily="18" charset="0"/>
            </a:endParaRPr>
          </a:p>
          <a:p>
            <a:pPr marL="0" indent="0" algn="just">
              <a:buNone/>
            </a:pPr>
            <a:r>
              <a:rPr lang="en-US" sz="2000" b="1" dirty="0" smtClean="0">
                <a:solidFill>
                  <a:srgbClr val="FF0000"/>
                </a:solidFill>
                <a:latin typeface="Times New Roman" panose="02020603050405020304" pitchFamily="18" charset="0"/>
                <a:cs typeface="Times New Roman" panose="02020603050405020304" pitchFamily="18" charset="0"/>
              </a:rPr>
              <a:t>The above two interpretations can be readily verified as given in the next slide.</a:t>
            </a: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2922388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891204"/>
                <a:ext cx="8495371" cy="5311189"/>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Case 1: SSE</a:t>
                </a:r>
                <a:endParaRPr lang="en-US" sz="2000" b="1" dirty="0">
                  <a:solidFill>
                    <a:srgbClr val="FF0000"/>
                  </a:solidFill>
                  <a:cs typeface="Times New Roman" pitchFamily="18" charset="0"/>
                </a:endParaRPr>
              </a:p>
              <a:p>
                <a:pPr marL="0" indent="0" algn="just">
                  <a:buNone/>
                </a:pPr>
                <a:r>
                  <a:rPr lang="en-US" sz="2000" b="1" dirty="0" smtClean="0">
                    <a:solidFill>
                      <a:srgbClr val="FF0000"/>
                    </a:solidFill>
                    <a:latin typeface="Times New Roman" pitchFamily="18" charset="0"/>
                    <a:cs typeface="Times New Roman" pitchFamily="18" charset="0"/>
                  </a:rPr>
                  <a:t>We know,</a:t>
                </a:r>
              </a:p>
              <a:p>
                <a:pPr marL="0" indent="0" algn="just">
                  <a:buNone/>
                </a:pPr>
                <a14:m>
                  <m:oMathPara xmlns:m="http://schemas.openxmlformats.org/officeDocument/2006/math">
                    <m:oMathParaPr>
                      <m:jc m:val="centerGroup"/>
                    </m:oMathParaPr>
                    <m:oMath xmlns:m="http://schemas.openxmlformats.org/officeDocument/2006/math">
                      <m:r>
                        <a:rPr lang="en-IN" sz="2000" b="1" i="1">
                          <a:solidFill>
                            <a:srgbClr val="FF0000"/>
                          </a:solidFill>
                          <a:latin typeface="Cambria Math"/>
                          <a:cs typeface="Times New Roman" pitchFamily="18" charset="0"/>
                        </a:rPr>
                        <m:t>𝑺𝑺𝑬</m:t>
                      </m:r>
                      <m:r>
                        <a:rPr lang="en-IN" sz="2000" b="1" i="1">
                          <a:solidFill>
                            <a:srgbClr val="FF0000"/>
                          </a:solidFill>
                          <a:latin typeface="Cambria Math"/>
                          <a:cs typeface="Times New Roman" pitchFamily="18" charset="0"/>
                        </a:rPr>
                        <m:t>=</m:t>
                      </m:r>
                      <m:nary>
                        <m:naryPr>
                          <m:chr m:val="∑"/>
                          <m:ctrlPr>
                            <a:rPr lang="en-IN" sz="2000" b="1" i="1">
                              <a:solidFill>
                                <a:srgbClr val="FF0000"/>
                              </a:solidFill>
                              <a:latin typeface="Cambria Math"/>
                              <a:cs typeface="Times New Roman" pitchFamily="18" charset="0"/>
                            </a:rPr>
                          </m:ctrlPr>
                        </m:naryPr>
                        <m:sub>
                          <m:r>
                            <m:rPr>
                              <m:brk m:alnAt="23"/>
                            </m:rPr>
                            <a:rPr lang="en-IN" sz="2000" b="1" i="1">
                              <a:solidFill>
                                <a:srgbClr val="FF0000"/>
                              </a:solidFill>
                              <a:latin typeface="Cambria Math"/>
                              <a:cs typeface="Times New Roman" pitchFamily="18" charset="0"/>
                            </a:rPr>
                            <m:t>𝒊</m:t>
                          </m:r>
                          <m:r>
                            <a:rPr lang="en-IN" sz="2000" b="1" i="1">
                              <a:solidFill>
                                <a:srgbClr val="FF0000"/>
                              </a:solidFill>
                              <a:latin typeface="Cambria Math"/>
                              <a:cs typeface="Times New Roman" pitchFamily="18" charset="0"/>
                            </a:rPr>
                            <m:t>=</m:t>
                          </m:r>
                          <m:r>
                            <a:rPr lang="en-IN" sz="2000" b="1" i="1">
                              <a:solidFill>
                                <a:srgbClr val="FF0000"/>
                              </a:solidFill>
                              <a:latin typeface="Cambria Math"/>
                              <a:cs typeface="Times New Roman" pitchFamily="18" charset="0"/>
                            </a:rPr>
                            <m:t>𝟏</m:t>
                          </m:r>
                        </m:sub>
                        <m:sup>
                          <m:r>
                            <a:rPr lang="en-IN" sz="2000" b="1" i="1">
                              <a:solidFill>
                                <a:srgbClr val="FF0000"/>
                              </a:solidFill>
                              <a:latin typeface="Cambria Math"/>
                              <a:cs typeface="Times New Roman" pitchFamily="18" charset="0"/>
                            </a:rPr>
                            <m:t>𝒌</m:t>
                          </m:r>
                        </m:sup>
                        <m:e>
                          <m:nary>
                            <m:naryPr>
                              <m:chr m:val="∑"/>
                              <m:ctrlPr>
                                <a:rPr lang="en-IN" sz="2000" b="1" i="1">
                                  <a:solidFill>
                                    <a:srgbClr val="FF0000"/>
                                  </a:solidFill>
                                  <a:latin typeface="Cambria Math"/>
                                  <a:cs typeface="Times New Roman" pitchFamily="18" charset="0"/>
                                </a:rPr>
                              </m:ctrlPr>
                            </m:naryPr>
                            <m:sub>
                              <m:r>
                                <m:rPr>
                                  <m:brk m:alnAt="23"/>
                                </m:rPr>
                                <a:rPr lang="en-IN" sz="2000" b="1" i="1">
                                  <a:solidFill>
                                    <a:srgbClr val="FF0000"/>
                                  </a:solidFill>
                                  <a:latin typeface="Cambria Math"/>
                                  <a:cs typeface="Times New Roman" pitchFamily="18" charset="0"/>
                                </a:rPr>
                                <m:t>𝒙</m:t>
                              </m:r>
                              <m:r>
                                <a:rPr lang="en-IN" sz="2000" b="1" i="1">
                                  <a:solidFill>
                                    <a:srgbClr val="FF0000"/>
                                  </a:solidFill>
                                  <a:latin typeface="Cambria Math"/>
                                  <a:ea typeface="Cambria Math"/>
                                  <a:cs typeface="Times New Roman" pitchFamily="18" charset="0"/>
                                </a:rPr>
                                <m:t>∈</m:t>
                              </m:r>
                              <m:sSub>
                                <m:sSubPr>
                                  <m:ctrlPr>
                                    <a:rPr lang="en-IN" sz="2000" b="1" i="1">
                                      <a:solidFill>
                                        <a:srgbClr val="FF0000"/>
                                      </a:solidFill>
                                      <a:latin typeface="Cambria Math"/>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b="1" i="1">
                                      <a:solidFill>
                                        <a:srgbClr val="FF0000"/>
                                      </a:solidFill>
                                      <a:latin typeface="Cambria Math"/>
                                      <a:ea typeface="Cambria Math"/>
                                      <a:cs typeface="Times New Roman" pitchFamily="18" charset="0"/>
                                    </a:rPr>
                                    <m:t>𝒊</m:t>
                                  </m:r>
                                </m:sub>
                              </m:sSub>
                            </m:sub>
                            <m:sup/>
                            <m:e>
                              <m:sSup>
                                <m:sSupPr>
                                  <m:ctrlPr>
                                    <a:rPr lang="en-IN" sz="2000" b="1" i="1">
                                      <a:solidFill>
                                        <a:srgbClr val="FF0000"/>
                                      </a:solidFill>
                                      <a:latin typeface="Cambria Math"/>
                                      <a:cs typeface="Times New Roman" pitchFamily="18" charset="0"/>
                                    </a:rPr>
                                  </m:ctrlPr>
                                </m:sSupPr>
                                <m:e>
                                  <m:d>
                                    <m:dPr>
                                      <m:ctrlPr>
                                        <a:rPr lang="en-IN" sz="2000" b="1" i="1">
                                          <a:solidFill>
                                            <a:srgbClr val="FF0000"/>
                                          </a:solidFill>
                                          <a:latin typeface="Cambria Math"/>
                                          <a:cs typeface="Times New Roman" pitchFamily="18" charset="0"/>
                                        </a:rPr>
                                      </m:ctrlPr>
                                    </m:dPr>
                                    <m:e>
                                      <m:sSub>
                                        <m:sSubPr>
                                          <m:ctrlPr>
                                            <a:rPr lang="en-IN" sz="2000" b="1" i="1">
                                              <a:solidFill>
                                                <a:srgbClr val="FF0000"/>
                                              </a:solidFill>
                                              <a:latin typeface="Cambria Math"/>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𝒄</m:t>
                                          </m:r>
                                        </m:e>
                                        <m:sub>
                                          <m:r>
                                            <a:rPr lang="en-IN" sz="2000" b="1" i="1">
                                              <a:solidFill>
                                                <a:srgbClr val="FF0000"/>
                                              </a:solidFill>
                                              <a:latin typeface="Cambria Math"/>
                                              <a:cs typeface="Times New Roman" pitchFamily="18" charset="0"/>
                                            </a:rPr>
                                            <m:t>𝒊</m:t>
                                          </m:r>
                                        </m:sub>
                                      </m:sSub>
                                      <m:r>
                                        <a:rPr lang="en-IN" sz="2000" b="1" i="1">
                                          <a:solidFill>
                                            <a:srgbClr val="FF0000"/>
                                          </a:solidFill>
                                          <a:latin typeface="Cambria Math"/>
                                          <a:cs typeface="Times New Roman" pitchFamily="18" charset="0"/>
                                        </a:rPr>
                                        <m:t>−</m:t>
                                      </m:r>
                                      <m:r>
                                        <a:rPr lang="en-IN" sz="2000" b="1" i="1">
                                          <a:solidFill>
                                            <a:srgbClr val="FF0000"/>
                                          </a:solidFill>
                                          <a:latin typeface="Cambria Math"/>
                                          <a:cs typeface="Times New Roman" pitchFamily="18" charset="0"/>
                                        </a:rPr>
                                        <m:t>𝒙</m:t>
                                      </m:r>
                                    </m:e>
                                  </m:d>
                                </m:e>
                                <m:sup>
                                  <m:r>
                                    <a:rPr lang="en-IN" sz="2000" b="1" i="1">
                                      <a:solidFill>
                                        <a:srgbClr val="FF0000"/>
                                      </a:solidFill>
                                      <a:latin typeface="Cambria Math"/>
                                      <a:cs typeface="Times New Roman" pitchFamily="18" charset="0"/>
                                    </a:rPr>
                                    <m:t>𝟐</m:t>
                                  </m:r>
                                </m:sup>
                              </m:sSup>
                            </m:e>
                          </m:nary>
                        </m:e>
                      </m:nary>
                    </m:oMath>
                  </m:oMathPara>
                </a14:m>
                <a:endParaRPr lang="en-US" sz="2000" b="1" dirty="0" smtClean="0">
                  <a:solidFill>
                    <a:srgbClr val="FF0000"/>
                  </a:solidFill>
                  <a:latin typeface="Times New Roman" pitchFamily="18" charset="0"/>
                  <a:cs typeface="Times New Roman" pitchFamily="18" charset="0"/>
                </a:endParaRPr>
              </a:p>
              <a:p>
                <a:pPr marL="0" indent="0" algn="just">
                  <a:buNone/>
                </a:pPr>
                <a:r>
                  <a:rPr lang="en-US" sz="2000" b="1" dirty="0" smtClean="0">
                    <a:solidFill>
                      <a:srgbClr val="FF0000"/>
                    </a:solidFill>
                    <a:latin typeface="Times New Roman" pitchFamily="18" charset="0"/>
                    <a:cs typeface="Times New Roman" pitchFamily="18" charset="0"/>
                  </a:rPr>
                  <a:t>To minimize SSE means, </a:t>
                </a:r>
                <a14:m>
                  <m:oMath xmlns:m="http://schemas.openxmlformats.org/officeDocument/2006/math">
                    <m:f>
                      <m:fPr>
                        <m:ctrlPr>
                          <a:rPr lang="en-US" sz="2000" b="1" i="1" smtClean="0">
                            <a:solidFill>
                              <a:srgbClr val="FF0000"/>
                            </a:solidFill>
                            <a:latin typeface="Cambria Math"/>
                            <a:cs typeface="Times New Roman" pitchFamily="18" charset="0"/>
                          </a:rPr>
                        </m:ctrlPr>
                      </m:fPr>
                      <m:num>
                        <m:r>
                          <a:rPr lang="en-US"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𝑺𝑺𝑬</m:t>
                        </m:r>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num>
                      <m:den>
                        <m:sSub>
                          <m:sSubPr>
                            <m:ctrlPr>
                              <a:rPr lang="en-US" sz="2000" b="1" i="1" smtClean="0">
                                <a:solidFill>
                                  <a:srgbClr val="FF0000"/>
                                </a:solidFill>
                                <a:latin typeface="Cambria Math"/>
                                <a:cs typeface="Times New Roman" pitchFamily="18" charset="0"/>
                              </a:rPr>
                            </m:ctrlPr>
                          </m:sSubPr>
                          <m:e>
                            <m:r>
                              <a:rPr lang="en-US"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𝒄</m:t>
                            </m:r>
                          </m:e>
                          <m:sub>
                            <m:r>
                              <a:rPr lang="en-IN" sz="2000" b="1" i="1" smtClean="0">
                                <a:solidFill>
                                  <a:srgbClr val="FF0000"/>
                                </a:solidFill>
                                <a:latin typeface="Cambria Math" panose="02040503050406030204" pitchFamily="18" charset="0"/>
                                <a:cs typeface="Times New Roman" pitchFamily="18" charset="0"/>
                              </a:rPr>
                              <m:t>𝒊</m:t>
                            </m:r>
                          </m:sub>
                        </m:sSub>
                      </m:den>
                    </m:f>
                    <m:r>
                      <a:rPr lang="en-IN" sz="2000" b="1" i="1" smtClean="0">
                        <a:solidFill>
                          <a:srgbClr val="FF0000"/>
                        </a:solidFill>
                        <a:latin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cs typeface="Times New Roman" pitchFamily="18" charset="0"/>
                      </a:rPr>
                      <m:t>𝟎</m:t>
                    </m:r>
                  </m:oMath>
                </a14:m>
                <a:endParaRPr lang="en-US" sz="2000" b="1" dirty="0" smtClean="0">
                  <a:solidFill>
                    <a:srgbClr val="FF0000"/>
                  </a:solidFill>
                  <a:latin typeface="Times New Roman" pitchFamily="18" charset="0"/>
                  <a:cs typeface="Times New Roman" pitchFamily="18" charset="0"/>
                </a:endParaRPr>
              </a:p>
              <a:p>
                <a:pPr marL="0" indent="0" algn="just">
                  <a:buNone/>
                </a:pPr>
                <a:r>
                  <a:rPr lang="en-US" sz="2000" b="1" dirty="0" smtClean="0">
                    <a:solidFill>
                      <a:srgbClr val="FF0000"/>
                    </a:solidFill>
                    <a:latin typeface="Times New Roman" pitchFamily="18" charset="0"/>
                    <a:cs typeface="Times New Roman" pitchFamily="18" charset="0"/>
                  </a:rPr>
                  <a:t>Thus, </a:t>
                </a:r>
                <a:r>
                  <a:rPr lang="en-US" sz="2000" b="1" dirty="0">
                    <a:solidFill>
                      <a:srgbClr val="FF0000"/>
                    </a:solidFill>
                    <a:latin typeface="Times New Roman" pitchFamily="18" charset="0"/>
                    <a:cs typeface="Times New Roman" pitchFamily="18" charset="0"/>
                  </a:rPr>
                  <a:t>	</a:t>
                </a:r>
                <a:r>
                  <a:rPr lang="en-US" sz="2000" b="1" dirty="0" smtClean="0">
                    <a:solidFill>
                      <a:srgbClr val="FF0000"/>
                    </a:solidFill>
                    <a:latin typeface="Times New Roman" pitchFamily="18" charset="0"/>
                    <a:cs typeface="Times New Roman" pitchFamily="18" charset="0"/>
                  </a:rPr>
                  <a:t>		</a:t>
                </a:r>
              </a:p>
              <a:p>
                <a:pPr marL="0" indent="0" algn="just">
                  <a:buNone/>
                </a:pPr>
                <a:r>
                  <a:rPr lang="en-US" sz="2000" b="1" i="1" dirty="0" smtClean="0">
                    <a:solidFill>
                      <a:srgbClr val="FF0000"/>
                    </a:solidFill>
                    <a:latin typeface="Times New Roman" pitchFamily="18" charset="0"/>
                    <a:cs typeface="Times New Roman" pitchFamily="18" charset="0"/>
                  </a:rPr>
                  <a:t>			</a:t>
                </a:r>
                <a14:m>
                  <m:oMath xmlns:m="http://schemas.openxmlformats.org/officeDocument/2006/math">
                    <m:f>
                      <m:fPr>
                        <m:ctrlPr>
                          <a:rPr lang="en-US" sz="2000" b="1" i="1" smtClean="0">
                            <a:solidFill>
                              <a:srgbClr val="FF0000"/>
                            </a:solidFill>
                            <a:latin typeface="Cambria Math"/>
                            <a:cs typeface="Times New Roman" pitchFamily="18" charset="0"/>
                          </a:rPr>
                        </m:ctrlPr>
                      </m:fPr>
                      <m:num>
                        <m:r>
                          <a:rPr lang="en-US"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num>
                      <m:den>
                        <m:r>
                          <a:rPr lang="en-US"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US" sz="2000" b="1" i="1" smtClean="0">
                                <a:solidFill>
                                  <a:srgbClr val="FF0000"/>
                                </a:solidFill>
                                <a:latin typeface="Cambria Math"/>
                                <a:ea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𝒄</m:t>
                            </m:r>
                          </m:e>
                          <m:sub>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𝒊</m:t>
                            </m:r>
                          </m:sub>
                        </m:sSub>
                      </m:den>
                    </m:f>
                    <m:d>
                      <m:dPr>
                        <m:ctrlPr>
                          <a:rPr lang="en-IN" sz="2000" b="1" i="1" smtClean="0">
                            <a:solidFill>
                              <a:srgbClr val="FF0000"/>
                            </a:solidFill>
                            <a:latin typeface="Cambria Math"/>
                            <a:cs typeface="Times New Roman" pitchFamily="18" charset="0"/>
                          </a:rPr>
                        </m:ctrlPr>
                      </m:dPr>
                      <m:e>
                        <m:nary>
                          <m:naryPr>
                            <m:chr m:val="∑"/>
                            <m:ctrlPr>
                              <a:rPr lang="en-IN" sz="2000" b="1" i="1">
                                <a:solidFill>
                                  <a:srgbClr val="FF0000"/>
                                </a:solidFill>
                                <a:latin typeface="Cambria Math"/>
                                <a:cs typeface="Times New Roman" pitchFamily="18" charset="0"/>
                              </a:rPr>
                            </m:ctrlPr>
                          </m:naryPr>
                          <m:sub>
                            <m:r>
                              <m:rPr>
                                <m:brk m:alnAt="23"/>
                              </m:rPr>
                              <a:rPr lang="en-IN" sz="2000" b="1" i="1">
                                <a:solidFill>
                                  <a:srgbClr val="FF0000"/>
                                </a:solidFill>
                                <a:latin typeface="Cambria Math"/>
                                <a:cs typeface="Times New Roman" pitchFamily="18" charset="0"/>
                              </a:rPr>
                              <m:t>𝒊</m:t>
                            </m:r>
                            <m:r>
                              <a:rPr lang="en-IN" sz="2000" b="1" i="1">
                                <a:solidFill>
                                  <a:srgbClr val="FF0000"/>
                                </a:solidFill>
                                <a:latin typeface="Cambria Math"/>
                                <a:cs typeface="Times New Roman" pitchFamily="18" charset="0"/>
                              </a:rPr>
                              <m:t>=</m:t>
                            </m:r>
                            <m:r>
                              <a:rPr lang="en-IN" sz="2000" b="1" i="1">
                                <a:solidFill>
                                  <a:srgbClr val="FF0000"/>
                                </a:solidFill>
                                <a:latin typeface="Cambria Math"/>
                                <a:cs typeface="Times New Roman" pitchFamily="18" charset="0"/>
                              </a:rPr>
                              <m:t>𝟏</m:t>
                            </m:r>
                          </m:sub>
                          <m:sup>
                            <m:r>
                              <a:rPr lang="en-IN" sz="2000" b="1" i="1">
                                <a:solidFill>
                                  <a:srgbClr val="FF0000"/>
                                </a:solidFill>
                                <a:latin typeface="Cambria Math"/>
                                <a:cs typeface="Times New Roman" pitchFamily="18" charset="0"/>
                              </a:rPr>
                              <m:t>𝒌</m:t>
                            </m:r>
                          </m:sup>
                          <m:e>
                            <m:nary>
                              <m:naryPr>
                                <m:chr m:val="∑"/>
                                <m:ctrlPr>
                                  <a:rPr lang="en-IN" sz="2000" b="1" i="1">
                                    <a:solidFill>
                                      <a:srgbClr val="FF0000"/>
                                    </a:solidFill>
                                    <a:latin typeface="Cambria Math"/>
                                    <a:cs typeface="Times New Roman" pitchFamily="18" charset="0"/>
                                  </a:rPr>
                                </m:ctrlPr>
                              </m:naryPr>
                              <m:sub>
                                <m:r>
                                  <m:rPr>
                                    <m:brk m:alnAt="23"/>
                                  </m:rPr>
                                  <a:rPr lang="en-IN" sz="2000" b="1" i="1">
                                    <a:solidFill>
                                      <a:srgbClr val="FF0000"/>
                                    </a:solidFill>
                                    <a:latin typeface="Cambria Math"/>
                                    <a:cs typeface="Times New Roman" pitchFamily="18" charset="0"/>
                                  </a:rPr>
                                  <m:t>𝒙</m:t>
                                </m:r>
                                <m:r>
                                  <a:rPr lang="en-IN" sz="2000" b="1" i="1">
                                    <a:solidFill>
                                      <a:srgbClr val="FF0000"/>
                                    </a:solidFill>
                                    <a:latin typeface="Cambria Math"/>
                                    <a:ea typeface="Cambria Math"/>
                                    <a:cs typeface="Times New Roman" pitchFamily="18" charset="0"/>
                                  </a:rPr>
                                  <m:t>∈</m:t>
                                </m:r>
                                <m:sSub>
                                  <m:sSubPr>
                                    <m:ctrlPr>
                                      <a:rPr lang="en-IN" sz="2000" b="1" i="1" smtClean="0">
                                        <a:solidFill>
                                          <a:srgbClr val="FF0000"/>
                                        </a:solidFill>
                                        <a:latin typeface="Cambria Math"/>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b="1" i="1">
                                        <a:solidFill>
                                          <a:srgbClr val="FF0000"/>
                                        </a:solidFill>
                                        <a:latin typeface="Cambria Math"/>
                                        <a:ea typeface="Cambria Math"/>
                                        <a:cs typeface="Times New Roman" pitchFamily="18" charset="0"/>
                                      </a:rPr>
                                      <m:t>𝒊</m:t>
                                    </m:r>
                                  </m:sub>
                                </m:sSub>
                              </m:sub>
                              <m:sup/>
                              <m:e>
                                <m:sSup>
                                  <m:sSupPr>
                                    <m:ctrlPr>
                                      <a:rPr lang="en-IN" sz="2000" b="1" i="1">
                                        <a:solidFill>
                                          <a:srgbClr val="FF0000"/>
                                        </a:solidFill>
                                        <a:latin typeface="Cambria Math"/>
                                        <a:cs typeface="Times New Roman" pitchFamily="18" charset="0"/>
                                      </a:rPr>
                                    </m:ctrlPr>
                                  </m:sSupPr>
                                  <m:e>
                                    <m:d>
                                      <m:dPr>
                                        <m:ctrlPr>
                                          <a:rPr lang="en-IN" sz="2000" b="1" i="1">
                                            <a:solidFill>
                                              <a:srgbClr val="FF0000"/>
                                            </a:solidFill>
                                            <a:latin typeface="Cambria Math"/>
                                            <a:cs typeface="Times New Roman" pitchFamily="18" charset="0"/>
                                          </a:rPr>
                                        </m:ctrlPr>
                                      </m:dPr>
                                      <m:e>
                                        <m:sSub>
                                          <m:sSubPr>
                                            <m:ctrlPr>
                                              <a:rPr lang="en-IN" sz="2000" b="1" i="1">
                                                <a:solidFill>
                                                  <a:srgbClr val="FF0000"/>
                                                </a:solidFill>
                                                <a:latin typeface="Cambria Math"/>
                                                <a:cs typeface="Times New Roman" pitchFamily="18" charset="0"/>
                                              </a:rPr>
                                            </m:ctrlPr>
                                          </m:sSubPr>
                                          <m:e>
                                            <m:r>
                                              <a:rPr lang="en-IN" sz="2000" b="1" i="1">
                                                <a:solidFill>
                                                  <a:srgbClr val="FF0000"/>
                                                </a:solidFill>
                                                <a:latin typeface="Cambria Math"/>
                                                <a:cs typeface="Times New Roman" pitchFamily="18" charset="0"/>
                                              </a:rPr>
                                              <m:t>𝒄</m:t>
                                            </m:r>
                                          </m:e>
                                          <m:sub>
                                            <m:r>
                                              <a:rPr lang="en-IN" sz="2000" b="1" i="1">
                                                <a:solidFill>
                                                  <a:srgbClr val="FF0000"/>
                                                </a:solidFill>
                                                <a:latin typeface="Cambria Math"/>
                                                <a:cs typeface="Times New Roman" pitchFamily="18" charset="0"/>
                                              </a:rPr>
                                              <m:t>𝒊</m:t>
                                            </m:r>
                                          </m:sub>
                                        </m:sSub>
                                        <m:r>
                                          <a:rPr lang="en-IN" sz="2000" b="1" i="1">
                                            <a:solidFill>
                                              <a:srgbClr val="FF0000"/>
                                            </a:solidFill>
                                            <a:latin typeface="Cambria Math"/>
                                            <a:cs typeface="Times New Roman" pitchFamily="18" charset="0"/>
                                          </a:rPr>
                                          <m:t>−</m:t>
                                        </m:r>
                                        <m:r>
                                          <a:rPr lang="en-IN" sz="2000" b="1" i="1">
                                            <a:solidFill>
                                              <a:srgbClr val="FF0000"/>
                                            </a:solidFill>
                                            <a:latin typeface="Cambria Math"/>
                                            <a:cs typeface="Times New Roman" pitchFamily="18" charset="0"/>
                                          </a:rPr>
                                          <m:t>𝒙</m:t>
                                        </m:r>
                                      </m:e>
                                    </m:d>
                                  </m:e>
                                  <m:sup>
                                    <m:r>
                                      <a:rPr lang="en-IN" sz="2000" b="1" i="1">
                                        <a:solidFill>
                                          <a:srgbClr val="FF0000"/>
                                        </a:solidFill>
                                        <a:latin typeface="Cambria Math"/>
                                        <a:cs typeface="Times New Roman" pitchFamily="18" charset="0"/>
                                      </a:rPr>
                                      <m:t>𝟐</m:t>
                                    </m:r>
                                  </m:sup>
                                </m:sSup>
                              </m:e>
                            </m:nary>
                          </m:e>
                        </m:nary>
                      </m:e>
                    </m:d>
                    <m:r>
                      <a:rPr lang="en-IN" sz="2000" b="1" i="1" smtClean="0">
                        <a:solidFill>
                          <a:srgbClr val="FF0000"/>
                        </a:solidFill>
                        <a:latin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cs typeface="Times New Roman" pitchFamily="18" charset="0"/>
                      </a:rPr>
                      <m:t>𝟎</m:t>
                    </m:r>
                  </m:oMath>
                </a14:m>
                <a:r>
                  <a:rPr lang="en-US" sz="2000" b="1" dirty="0" smtClean="0">
                    <a:solidFill>
                      <a:srgbClr val="FF0000"/>
                    </a:solidFill>
                    <a:latin typeface="Times New Roman" pitchFamily="18" charset="0"/>
                    <a:cs typeface="Times New Roman" pitchFamily="18" charset="0"/>
                  </a:rPr>
                  <a:t> </a:t>
                </a:r>
              </a:p>
              <a:p>
                <a:pPr marL="0" indent="0" algn="just">
                  <a:buNone/>
                </a:pPr>
                <a:endParaRPr lang="en-US" sz="2000" b="1" dirty="0">
                  <a:solidFill>
                    <a:srgbClr val="FF0000"/>
                  </a:solidFill>
                  <a:latin typeface="Times New Roman" pitchFamily="18" charset="0"/>
                  <a:cs typeface="Times New Roman" pitchFamily="18" charset="0"/>
                </a:endParaRPr>
              </a:p>
              <a:p>
                <a:pPr marL="0" indent="0" algn="just">
                  <a:buNone/>
                </a:pPr>
                <a:r>
                  <a:rPr lang="en-US" sz="2000" b="1" dirty="0" smtClean="0">
                    <a:solidFill>
                      <a:srgbClr val="FF0000"/>
                    </a:solidFill>
                    <a:latin typeface="Times New Roman" pitchFamily="18" charset="0"/>
                    <a:cs typeface="Times New Roman" pitchFamily="18" charset="0"/>
                  </a:rPr>
                  <a:t>Or, 			</a:t>
                </a:r>
              </a:p>
              <a:p>
                <a:pPr marL="0" indent="0" algn="just">
                  <a:buNone/>
                </a:pPr>
                <a14:m>
                  <m:oMathPara xmlns:m="http://schemas.openxmlformats.org/officeDocument/2006/math">
                    <m:oMathParaPr>
                      <m:jc m:val="centerGroup"/>
                    </m:oMathParaPr>
                    <m:oMath xmlns:m="http://schemas.openxmlformats.org/officeDocument/2006/math">
                      <m:nary>
                        <m:naryPr>
                          <m:chr m:val="∑"/>
                          <m:ctrlPr>
                            <a:rPr lang="en-US" sz="2000" b="1" i="1" smtClean="0">
                              <a:solidFill>
                                <a:srgbClr val="FF0000"/>
                              </a:solidFill>
                              <a:latin typeface="Cambria Math"/>
                              <a:cs typeface="Times New Roman" pitchFamily="18" charset="0"/>
                            </a:rPr>
                          </m:ctrlPr>
                        </m:naryPr>
                        <m:sub>
                          <m:r>
                            <m:rPr>
                              <m:brk m:alnAt="23"/>
                            </m:rPr>
                            <a:rPr lang="en-IN" sz="2000" b="1" i="1" smtClean="0">
                              <a:solidFill>
                                <a:srgbClr val="FF0000"/>
                              </a:solidFill>
                              <a:latin typeface="Cambria Math" panose="02040503050406030204" pitchFamily="18" charset="0"/>
                              <a:cs typeface="Times New Roman" pitchFamily="18" charset="0"/>
                            </a:rPr>
                            <m:t>𝒊</m:t>
                          </m:r>
                          <m:r>
                            <a:rPr lang="en-IN" sz="2000" b="1" i="1" smtClean="0">
                              <a:solidFill>
                                <a:srgbClr val="FF0000"/>
                              </a:solidFill>
                              <a:latin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cs typeface="Times New Roman" pitchFamily="18" charset="0"/>
                            </a:rPr>
                            <m:t>𝟏</m:t>
                          </m:r>
                        </m:sub>
                        <m:sup>
                          <m:r>
                            <a:rPr lang="en-IN" sz="2000" b="1" i="1" smtClean="0">
                              <a:solidFill>
                                <a:srgbClr val="FF0000"/>
                              </a:solidFill>
                              <a:latin typeface="Cambria Math" panose="02040503050406030204" pitchFamily="18" charset="0"/>
                              <a:cs typeface="Times New Roman" pitchFamily="18" charset="0"/>
                            </a:rPr>
                            <m:t>𝒌</m:t>
                          </m:r>
                        </m:sup>
                        <m:e>
                          <m:nary>
                            <m:naryPr>
                              <m:chr m:val="∑"/>
                              <m:supHide m:val="on"/>
                              <m:ctrlPr>
                                <a:rPr lang="en-US" sz="2000" b="1" i="1" smtClean="0">
                                  <a:solidFill>
                                    <a:srgbClr val="FF0000"/>
                                  </a:solidFill>
                                  <a:latin typeface="Cambria Math"/>
                                  <a:cs typeface="Times New Roman" pitchFamily="18" charset="0"/>
                                </a:rPr>
                              </m:ctrlPr>
                            </m:naryPr>
                            <m:sub>
                              <m:r>
                                <m:rPr>
                                  <m:brk m:alnAt="23"/>
                                </m:rPr>
                                <a:rPr lang="en-IN" sz="2000" b="1" i="1">
                                  <a:solidFill>
                                    <a:srgbClr val="FF0000"/>
                                  </a:solidFill>
                                  <a:latin typeface="Cambria Math"/>
                                  <a:cs typeface="Times New Roman" pitchFamily="18" charset="0"/>
                                </a:rPr>
                                <m:t>𝒙</m:t>
                              </m:r>
                              <m:r>
                                <a:rPr lang="en-IN" sz="2000" b="1" i="1">
                                  <a:solidFill>
                                    <a:srgbClr val="FF0000"/>
                                  </a:solidFill>
                                  <a:latin typeface="Cambria Math"/>
                                  <a:ea typeface="Cambria Math"/>
                                  <a:cs typeface="Times New Roman" pitchFamily="18" charset="0"/>
                                </a:rPr>
                                <m:t>∈</m:t>
                              </m:r>
                              <m:sSub>
                                <m:sSubPr>
                                  <m:ctrlPr>
                                    <a:rPr lang="en-IN" sz="2000" b="1" i="1">
                                      <a:solidFill>
                                        <a:srgbClr val="FF0000"/>
                                      </a:solidFill>
                                      <a:latin typeface="Cambria Math"/>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b="1" i="1">
                                      <a:solidFill>
                                        <a:srgbClr val="FF0000"/>
                                      </a:solidFill>
                                      <a:latin typeface="Cambria Math"/>
                                      <a:ea typeface="Cambria Math"/>
                                      <a:cs typeface="Times New Roman" pitchFamily="18" charset="0"/>
                                    </a:rPr>
                                    <m:t>𝒊</m:t>
                                  </m:r>
                                </m:sub>
                              </m:sSub>
                            </m:sub>
                            <m:sup/>
                            <m:e>
                              <m:f>
                                <m:fPr>
                                  <m:ctrlPr>
                                    <a:rPr lang="en-US" sz="2000" b="1" i="1" smtClean="0">
                                      <a:solidFill>
                                        <a:srgbClr val="FF0000"/>
                                      </a:solidFill>
                                      <a:latin typeface="Cambria Math"/>
                                      <a:cs typeface="Times New Roman" pitchFamily="18" charset="0"/>
                                    </a:rPr>
                                  </m:ctrlPr>
                                </m:fPr>
                                <m:num>
                                  <m:r>
                                    <a:rPr lang="en-US"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num>
                                <m:den>
                                  <m:r>
                                    <a:rPr lang="en-US"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US" sz="2000" b="1" i="1" smtClean="0">
                                          <a:solidFill>
                                            <a:srgbClr val="FF0000"/>
                                          </a:solidFill>
                                          <a:latin typeface="Cambria Math"/>
                                          <a:ea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𝒄</m:t>
                                      </m:r>
                                    </m:e>
                                    <m:sub>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𝒊</m:t>
                                      </m:r>
                                    </m:sub>
                                  </m:sSub>
                                </m:den>
                              </m:f>
                              <m:sSup>
                                <m:sSupPr>
                                  <m:ctrlPr>
                                    <a:rPr lang="en-US" sz="2000" b="1" i="1" smtClean="0">
                                      <a:solidFill>
                                        <a:srgbClr val="FF0000"/>
                                      </a:solidFill>
                                      <a:latin typeface="Cambria Math"/>
                                      <a:cs typeface="Times New Roman" pitchFamily="18" charset="0"/>
                                    </a:rPr>
                                  </m:ctrlPr>
                                </m:sSupPr>
                                <m:e>
                                  <m:d>
                                    <m:dPr>
                                      <m:ctrlPr>
                                        <a:rPr lang="en-US" sz="2000" b="1" i="1" smtClean="0">
                                          <a:solidFill>
                                            <a:srgbClr val="FF0000"/>
                                          </a:solidFill>
                                          <a:latin typeface="Cambria Math"/>
                                          <a:cs typeface="Times New Roman" pitchFamily="18" charset="0"/>
                                        </a:rPr>
                                      </m:ctrlPr>
                                    </m:dPr>
                                    <m:e>
                                      <m:sSub>
                                        <m:sSubPr>
                                          <m:ctrlPr>
                                            <a:rPr lang="en-US" sz="2000" b="1" i="1" smtClean="0">
                                              <a:solidFill>
                                                <a:srgbClr val="FF0000"/>
                                              </a:solidFill>
                                              <a:latin typeface="Cambria Math"/>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𝒄</m:t>
                                          </m:r>
                                        </m:e>
                                        <m:sub>
                                          <m:r>
                                            <a:rPr lang="en-IN" sz="2000" b="1" i="1" smtClean="0">
                                              <a:solidFill>
                                                <a:srgbClr val="FF0000"/>
                                              </a:solidFill>
                                              <a:latin typeface="Cambria Math" panose="02040503050406030204" pitchFamily="18" charset="0"/>
                                              <a:cs typeface="Times New Roman" pitchFamily="18" charset="0"/>
                                            </a:rPr>
                                            <m:t>𝒊</m:t>
                                          </m:r>
                                        </m:sub>
                                      </m:sSub>
                                      <m:r>
                                        <a:rPr lang="en-IN" sz="2000" b="1" i="1" smtClean="0">
                                          <a:solidFill>
                                            <a:srgbClr val="FF0000"/>
                                          </a:solidFill>
                                          <a:latin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cs typeface="Times New Roman" pitchFamily="18" charset="0"/>
                                        </a:rPr>
                                        <m:t>𝒙</m:t>
                                      </m:r>
                                    </m:e>
                                  </m:d>
                                </m:e>
                                <m:sup>
                                  <m:r>
                                    <a:rPr lang="en-IN" sz="2000" b="1" i="1" smtClean="0">
                                      <a:solidFill>
                                        <a:srgbClr val="FF0000"/>
                                      </a:solidFill>
                                      <a:latin typeface="Cambria Math" panose="02040503050406030204" pitchFamily="18" charset="0"/>
                                      <a:cs typeface="Times New Roman" pitchFamily="18" charset="0"/>
                                    </a:rPr>
                                    <m:t>𝟐</m:t>
                                  </m:r>
                                </m:sup>
                              </m:sSup>
                              <m:r>
                                <a:rPr lang="en-IN" sz="2000" b="1" i="1" smtClean="0">
                                  <a:solidFill>
                                    <a:srgbClr val="FF0000"/>
                                  </a:solidFill>
                                  <a:latin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cs typeface="Times New Roman" pitchFamily="18" charset="0"/>
                                </a:rPr>
                                <m:t>𝟎</m:t>
                              </m:r>
                            </m:e>
                          </m:nary>
                        </m:e>
                      </m:nary>
                    </m:oMath>
                  </m:oMathPara>
                </a14:m>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891204"/>
                <a:ext cx="8495371" cy="5311189"/>
              </a:xfrm>
              <a:blipFill rotWithShape="1">
                <a:blip r:embed="rId2"/>
                <a:stretch>
                  <a:fillRect l="-717" t="-689"/>
                </a:stretch>
              </a:blipFill>
            </p:spPr>
            <p:txBody>
              <a:bodyPr/>
              <a:lstStyle/>
              <a:p>
                <a:r>
                  <a:rPr lang="en-IN">
                    <a:noFill/>
                  </a:rPr>
                  <a:t> </a:t>
                </a:r>
              </a:p>
            </p:txBody>
          </p:sp>
        </mc:Fallback>
      </mc:AlternateContent>
    </p:spTree>
    <p:extLst>
      <p:ext uri="{BB962C8B-B14F-4D97-AF65-F5344CB8AC3E}">
        <p14:creationId xmlns:p14="http://schemas.microsoft.com/office/powerpoint/2010/main" val="26883456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1036511"/>
                <a:ext cx="8370243" cy="4759099"/>
              </a:xfrm>
            </p:spPr>
            <p:txBody>
              <a:bodyPr>
                <a:noAutofit/>
              </a:bodyPr>
              <a:lstStyle/>
              <a:p>
                <a:pPr marL="0" indent="0" algn="just">
                  <a:buClr>
                    <a:srgbClr val="0B5ED7"/>
                  </a:buClr>
                  <a:buNone/>
                </a:pPr>
                <a:r>
                  <a:rPr lang="en-IN" sz="2000" dirty="0" smtClean="0">
                    <a:solidFill>
                      <a:srgbClr val="FF0000"/>
                    </a:solidFill>
                    <a:latin typeface="Times New Roman" pitchFamily="18" charset="0"/>
                    <a:cs typeface="Times New Roman" pitchFamily="18" charset="0"/>
                  </a:rPr>
                  <a:t>Or, </a:t>
                </a:r>
                <a:endParaRPr lang="en-IN" sz="2000" i="1" dirty="0" smtClean="0">
                  <a:solidFill>
                    <a:srgbClr val="FF0000"/>
                  </a:solidFill>
                  <a:latin typeface="Cambria Math" panose="02040503050406030204"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nary>
                        <m:naryPr>
                          <m:chr m:val="∑"/>
                          <m:supHide m:val="on"/>
                          <m:ctrlPr>
                            <a:rPr lang="en-IN" sz="2000" i="1" smtClean="0">
                              <a:solidFill>
                                <a:srgbClr val="FF0000"/>
                              </a:solidFill>
                              <a:latin typeface="Cambria Math"/>
                              <a:cs typeface="Times New Roman" pitchFamily="18" charset="0"/>
                            </a:rPr>
                          </m:ctrlPr>
                        </m:naryPr>
                        <m:sub>
                          <m:r>
                            <m:rPr>
                              <m:brk m:alnAt="7"/>
                            </m:rPr>
                            <a:rPr lang="en-IN" sz="2000" b="0" i="1" smtClean="0">
                              <a:solidFill>
                                <a:srgbClr val="FF0000"/>
                              </a:solidFill>
                              <a:latin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IN" sz="2000" i="1" smtClean="0">
                                  <a:solidFill>
                                    <a:srgbClr val="FF0000"/>
                                  </a:solidFill>
                                  <a:latin typeface="Cambria Math"/>
                                  <a:ea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𝑪</m:t>
                              </m:r>
                            </m:e>
                            <m:sub>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𝑖</m:t>
                              </m:r>
                            </m:sub>
                          </m:sSub>
                        </m:sub>
                        <m:sup/>
                        <m:e>
                          <m:r>
                            <a:rPr lang="en-IN" sz="2000" b="0" i="1" smtClean="0">
                              <a:solidFill>
                                <a:srgbClr val="FF0000"/>
                              </a:solidFill>
                              <a:latin typeface="Cambria Math" panose="02040503050406030204" pitchFamily="18" charset="0"/>
                              <a:cs typeface="Times New Roman" pitchFamily="18" charset="0"/>
                            </a:rPr>
                            <m:t>2</m:t>
                          </m:r>
                          <m:d>
                            <m:dPr>
                              <m:ctrlPr>
                                <a:rPr lang="en-IN" sz="2000" i="1" smtClean="0">
                                  <a:solidFill>
                                    <a:srgbClr val="FF0000"/>
                                  </a:solidFill>
                                  <a:latin typeface="Cambria Math"/>
                                  <a:cs typeface="Times New Roman" pitchFamily="18" charset="0"/>
                                </a:rPr>
                              </m:ctrlPr>
                            </m:dPr>
                            <m:e>
                              <m:sSub>
                                <m:sSubPr>
                                  <m:ctrlPr>
                                    <a:rPr lang="en-IN" sz="2000" i="1" smtClean="0">
                                      <a:solidFill>
                                        <a:srgbClr val="FF0000"/>
                                      </a:solidFill>
                                      <a:latin typeface="Cambria Math"/>
                                      <a:cs typeface="Times New Roman" pitchFamily="18" charset="0"/>
                                    </a:rPr>
                                  </m:ctrlPr>
                                </m:sSubPr>
                                <m:e>
                                  <m:r>
                                    <a:rPr lang="en-IN" sz="2000" b="0" i="1" smtClean="0">
                                      <a:solidFill>
                                        <a:srgbClr val="FF0000"/>
                                      </a:solidFill>
                                      <a:latin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cs typeface="Times New Roman" pitchFamily="18" charset="0"/>
                                    </a:rPr>
                                    <m:t>𝑖</m:t>
                                  </m:r>
                                </m:sub>
                              </m:sSub>
                              <m:r>
                                <a:rPr lang="en-IN" sz="2000" b="0" i="1" smtClean="0">
                                  <a:solidFill>
                                    <a:srgbClr val="FF0000"/>
                                  </a:solidFill>
                                  <a:latin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cs typeface="Times New Roman" pitchFamily="18" charset="0"/>
                                </a:rPr>
                                <m:t>𝑥</m:t>
                              </m:r>
                            </m:e>
                          </m:d>
                          <m:r>
                            <a:rPr lang="en-IN" sz="2000" b="0" i="1" smtClean="0">
                              <a:solidFill>
                                <a:srgbClr val="FF0000"/>
                              </a:solidFill>
                              <a:latin typeface="Cambria Math" panose="02040503050406030204" pitchFamily="18" charset="0"/>
                              <a:cs typeface="Times New Roman" pitchFamily="18" charset="0"/>
                            </a:rPr>
                            <m:t>=0</m:t>
                          </m:r>
                        </m:e>
                      </m:nary>
                    </m:oMath>
                  </m:oMathPara>
                </a14:m>
                <a:endParaRPr lang="en-US" sz="2000" dirty="0" smtClean="0">
                  <a:solidFill>
                    <a:srgbClr val="FF0000"/>
                  </a:solidFill>
                  <a:latin typeface="Times New Roman" pitchFamily="18" charset="0"/>
                  <a:cs typeface="Times New Roman" pitchFamily="18" charset="0"/>
                </a:endParaRPr>
              </a:p>
              <a:p>
                <a:pPr marL="0" indent="0" algn="just">
                  <a:buNone/>
                </a:pPr>
                <a:r>
                  <a:rPr lang="en-US" sz="2000" dirty="0" smtClean="0">
                    <a:solidFill>
                      <a:srgbClr val="FF0000"/>
                    </a:solidFill>
                    <a:latin typeface="Times New Roman" pitchFamily="18" charset="0"/>
                    <a:cs typeface="Times New Roman" pitchFamily="18" charset="0"/>
                  </a:rPr>
                  <a:t>Or, </a:t>
                </a:r>
              </a:p>
              <a:p>
                <a:pPr marL="0" indent="0" algn="just">
                  <a:buNone/>
                </a:pP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a:cs typeface="Times New Roman" pitchFamily="18" charset="0"/>
                            </a:rPr>
                          </m:ctrlPr>
                        </m:sSubPr>
                        <m:e>
                          <m:r>
                            <a:rPr lang="en-IN" sz="2000" b="0" i="1" smtClean="0">
                              <a:solidFill>
                                <a:srgbClr val="FF0000"/>
                              </a:solidFill>
                              <a:latin typeface="Cambria Math" panose="02040503050406030204" pitchFamily="18" charset="0"/>
                              <a:cs typeface="Times New Roman" pitchFamily="18" charset="0"/>
                            </a:rPr>
                            <m:t>𝑛</m:t>
                          </m:r>
                        </m:e>
                        <m:sub>
                          <m:r>
                            <a:rPr lang="en-IN" sz="2000" b="0" i="1" smtClean="0">
                              <a:solidFill>
                                <a:srgbClr val="FF0000"/>
                              </a:solidFill>
                              <a:latin typeface="Cambria Math" panose="02040503050406030204" pitchFamily="18" charset="0"/>
                              <a:cs typeface="Times New Roman" pitchFamily="18" charset="0"/>
                            </a:rPr>
                            <m:t>𝑖</m:t>
                          </m:r>
                        </m:sub>
                      </m:sSub>
                      <m:sSub>
                        <m:sSubPr>
                          <m:ctrlPr>
                            <a:rPr lang="en-US" sz="2000" i="1" smtClean="0">
                              <a:solidFill>
                                <a:srgbClr val="FF0000"/>
                              </a:solidFill>
                              <a:latin typeface="Cambria Math"/>
                              <a:cs typeface="Times New Roman"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cs typeface="Times New Roman" pitchFamily="18" charset="0"/>
                            </a:rPr>
                            <m:t>𝑖</m:t>
                          </m:r>
                        </m:sub>
                      </m:sSub>
                      <m:r>
                        <a:rPr lang="en-IN" sz="2000" b="0" i="1" smtClean="0">
                          <a:solidFill>
                            <a:srgbClr val="FF0000"/>
                          </a:solidFill>
                          <a:latin typeface="Cambria Math" panose="02040503050406030204" pitchFamily="18" charset="0"/>
                          <a:cs typeface="Times New Roman" pitchFamily="18" charset="0"/>
                        </a:rPr>
                        <m:t>=</m:t>
                      </m:r>
                      <m:nary>
                        <m:naryPr>
                          <m:chr m:val="∑"/>
                          <m:supHide m:val="on"/>
                          <m:ctrlPr>
                            <a:rPr lang="en-IN" sz="2000" b="0" i="1" smtClean="0">
                              <a:solidFill>
                                <a:srgbClr val="FF0000"/>
                              </a:solidFill>
                              <a:latin typeface="Cambria Math"/>
                              <a:cs typeface="Times New Roman" pitchFamily="18" charset="0"/>
                            </a:rPr>
                          </m:ctrlPr>
                        </m:naryPr>
                        <m:sub>
                          <m:r>
                            <m:rPr>
                              <m:brk m:alnAt="7"/>
                            </m:rPr>
                            <a:rPr lang="en-IN" sz="2000" i="1">
                              <a:solidFill>
                                <a:srgbClr val="FF0000"/>
                              </a:solidFill>
                              <a:latin typeface="Cambria Math" panose="02040503050406030204" pitchFamily="18" charset="0"/>
                              <a:cs typeface="Times New Roman" pitchFamily="18" charset="0"/>
                            </a:rPr>
                            <m:t>𝑥</m:t>
                          </m:r>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IN" sz="2000" i="1">
                                  <a:solidFill>
                                    <a:srgbClr val="FF0000"/>
                                  </a:solidFill>
                                  <a:latin typeface="Cambria Math"/>
                                  <a:ea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𝑪</m:t>
                              </m:r>
                            </m:e>
                            <m:sub>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𝑖</m:t>
                              </m:r>
                            </m:sub>
                          </m:sSub>
                        </m:sub>
                        <m:sup/>
                        <m:e>
                          <m:r>
                            <a:rPr lang="en-IN" sz="2000" b="0" i="1" smtClean="0">
                              <a:solidFill>
                                <a:srgbClr val="FF0000"/>
                              </a:solidFill>
                              <a:latin typeface="Cambria Math" panose="02040503050406030204" pitchFamily="18" charset="0"/>
                              <a:cs typeface="Times New Roman" pitchFamily="18" charset="0"/>
                            </a:rPr>
                            <m:t>𝑥</m:t>
                          </m:r>
                        </m:e>
                      </m:nary>
                    </m:oMath>
                  </m:oMathPara>
                </a14:m>
                <a:endParaRPr lang="en-US" sz="2000" dirty="0" smtClean="0">
                  <a:solidFill>
                    <a:srgbClr val="FF0000"/>
                  </a:solidFill>
                  <a:latin typeface="Times New Roman" pitchFamily="18" charset="0"/>
                  <a:cs typeface="Times New Roman" pitchFamily="18" charset="0"/>
                </a:endParaRPr>
              </a:p>
              <a:p>
                <a:pPr marL="0" indent="0" algn="just">
                  <a:buNone/>
                </a:pPr>
                <a:r>
                  <a:rPr lang="en-US" sz="2000" dirty="0" smtClean="0">
                    <a:solidFill>
                      <a:srgbClr val="FF0000"/>
                    </a:solidFill>
                    <a:latin typeface="Times New Roman" pitchFamily="18" charset="0"/>
                    <a:cs typeface="Times New Roman" pitchFamily="18" charset="0"/>
                  </a:rPr>
                  <a:t>Or, 				</a:t>
                </a:r>
              </a:p>
              <a:p>
                <a:pPr marL="0" indent="0" algn="just">
                  <a:buNone/>
                </a:pPr>
                <a:endParaRPr lang="en-US" sz="2000" dirty="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buClr>
                    <a:srgbClr val="0B5ED7"/>
                  </a:buClr>
                </a:pPr>
                <a:r>
                  <a:rPr lang="en-US" sz="2000" dirty="0" smtClean="0">
                    <a:solidFill>
                      <a:srgbClr val="FF0000"/>
                    </a:solidFill>
                    <a:latin typeface="Times New Roman" pitchFamily="18" charset="0"/>
                    <a:cs typeface="Times New Roman" pitchFamily="18" charset="0"/>
                  </a:rPr>
                  <a:t>Thus, </a:t>
                </a:r>
                <a:r>
                  <a:rPr lang="en-US" sz="2000" b="1" dirty="0" smtClean="0">
                    <a:solidFill>
                      <a:srgbClr val="FF0000"/>
                    </a:solidFill>
                    <a:latin typeface="Times New Roman" pitchFamily="18" charset="0"/>
                    <a:cs typeface="Times New Roman" pitchFamily="18" charset="0"/>
                  </a:rPr>
                  <a:t>the best centroid for minimizing SSE of a cluster is the mean of the objects in the cluster</a:t>
                </a:r>
                <a:r>
                  <a:rPr lang="en-US" sz="2000" dirty="0">
                    <a:solidFill>
                      <a:srgbClr val="FF0000"/>
                    </a:solidFill>
                    <a:latin typeface="Times New Roman" pitchFamily="18" charset="0"/>
                    <a:cs typeface="Times New Roman" pitchFamily="18" charset="0"/>
                  </a:rPr>
                  <a:t>.</a:t>
                </a:r>
                <a:endParaRPr lang="en-US" sz="2000"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1036511"/>
                <a:ext cx="8370243" cy="4759099"/>
              </a:xfrm>
              <a:blipFill rotWithShape="1">
                <a:blip r:embed="rId2"/>
                <a:stretch>
                  <a:fillRect l="-728" t="-640" r="-80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614756" y="3416060"/>
                <a:ext cx="2190761" cy="819510"/>
              </a:xfrm>
              <a:prstGeom prst="rect">
                <a:avLst/>
              </a:prstGeom>
              <a:noFill/>
              <a:ln w="31750">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0B5ED7"/>
                              </a:solidFill>
                              <a:latin typeface="Cambria Math"/>
                              <a:cs typeface="Times New Roman" pitchFamily="18" charset="0"/>
                            </a:rPr>
                          </m:ctrlPr>
                        </m:sSubPr>
                        <m:e>
                          <m:r>
                            <a:rPr lang="en-IN" i="1">
                              <a:solidFill>
                                <a:srgbClr val="0B5ED7"/>
                              </a:solidFill>
                              <a:latin typeface="Cambria Math" panose="02040503050406030204" pitchFamily="18" charset="0"/>
                              <a:cs typeface="Times New Roman" pitchFamily="18" charset="0"/>
                            </a:rPr>
                            <m:t>𝑐</m:t>
                          </m:r>
                        </m:e>
                        <m:sub>
                          <m:r>
                            <a:rPr lang="en-IN" i="1">
                              <a:solidFill>
                                <a:srgbClr val="0B5ED7"/>
                              </a:solidFill>
                              <a:latin typeface="Cambria Math" panose="02040503050406030204" pitchFamily="18" charset="0"/>
                              <a:cs typeface="Times New Roman" pitchFamily="18" charset="0"/>
                            </a:rPr>
                            <m:t>𝑖</m:t>
                          </m:r>
                        </m:sub>
                      </m:sSub>
                      <m:r>
                        <a:rPr lang="en-IN" i="1">
                          <a:solidFill>
                            <a:srgbClr val="0B5ED7"/>
                          </a:solidFill>
                          <a:latin typeface="Cambria Math" panose="02040503050406030204" pitchFamily="18" charset="0"/>
                          <a:cs typeface="Times New Roman" pitchFamily="18" charset="0"/>
                        </a:rPr>
                        <m:t>=</m:t>
                      </m:r>
                      <m:f>
                        <m:fPr>
                          <m:ctrlPr>
                            <a:rPr lang="en-IN" i="1">
                              <a:solidFill>
                                <a:srgbClr val="0B5ED7"/>
                              </a:solidFill>
                              <a:latin typeface="Cambria Math"/>
                              <a:cs typeface="Times New Roman" pitchFamily="18" charset="0"/>
                            </a:rPr>
                          </m:ctrlPr>
                        </m:fPr>
                        <m:num>
                          <m:r>
                            <a:rPr lang="en-IN" i="1">
                              <a:solidFill>
                                <a:srgbClr val="0B5ED7"/>
                              </a:solidFill>
                              <a:latin typeface="Cambria Math" panose="02040503050406030204" pitchFamily="18" charset="0"/>
                              <a:cs typeface="Times New Roman" pitchFamily="18" charset="0"/>
                            </a:rPr>
                            <m:t>1</m:t>
                          </m:r>
                        </m:num>
                        <m:den>
                          <m:sSub>
                            <m:sSubPr>
                              <m:ctrlPr>
                                <a:rPr lang="en-IN" i="1">
                                  <a:solidFill>
                                    <a:srgbClr val="0B5ED7"/>
                                  </a:solidFill>
                                  <a:latin typeface="Cambria Math"/>
                                  <a:cs typeface="Times New Roman" pitchFamily="18" charset="0"/>
                                </a:rPr>
                              </m:ctrlPr>
                            </m:sSubPr>
                            <m:e>
                              <m:r>
                                <a:rPr lang="en-IN" i="1">
                                  <a:solidFill>
                                    <a:srgbClr val="0B5ED7"/>
                                  </a:solidFill>
                                  <a:latin typeface="Cambria Math" panose="02040503050406030204" pitchFamily="18" charset="0"/>
                                  <a:cs typeface="Times New Roman" pitchFamily="18" charset="0"/>
                                </a:rPr>
                                <m:t>𝑛</m:t>
                              </m:r>
                            </m:e>
                            <m:sub>
                              <m:r>
                                <a:rPr lang="en-IN" i="1">
                                  <a:solidFill>
                                    <a:srgbClr val="0B5ED7"/>
                                  </a:solidFill>
                                  <a:latin typeface="Cambria Math" panose="02040503050406030204" pitchFamily="18" charset="0"/>
                                  <a:cs typeface="Times New Roman" pitchFamily="18" charset="0"/>
                                </a:rPr>
                                <m:t>𝑖</m:t>
                              </m:r>
                            </m:sub>
                          </m:sSub>
                        </m:den>
                      </m:f>
                      <m:nary>
                        <m:naryPr>
                          <m:chr m:val="∑"/>
                          <m:supHide m:val="on"/>
                          <m:ctrlPr>
                            <a:rPr lang="en-IN" i="1">
                              <a:solidFill>
                                <a:srgbClr val="0B5ED7"/>
                              </a:solidFill>
                              <a:latin typeface="Cambria Math"/>
                              <a:cs typeface="Times New Roman" pitchFamily="18" charset="0"/>
                            </a:rPr>
                          </m:ctrlPr>
                        </m:naryPr>
                        <m:sub>
                          <m:r>
                            <m:rPr>
                              <m:brk m:alnAt="7"/>
                            </m:rPr>
                            <a:rPr lang="en-IN" i="1">
                              <a:solidFill>
                                <a:srgbClr val="0B5ED7"/>
                              </a:solidFill>
                              <a:latin typeface="Cambria Math" panose="02040503050406030204" pitchFamily="18" charset="0"/>
                              <a:cs typeface="Times New Roman" pitchFamily="18" charset="0"/>
                            </a:rPr>
                            <m:t>𝑥</m:t>
                          </m:r>
                          <m:r>
                            <a:rPr lang="en-IN" i="1">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i="1">
                                  <a:solidFill>
                                    <a:srgbClr val="0B5ED7"/>
                                  </a:solidFill>
                                  <a:latin typeface="Cambria Math"/>
                                  <a:ea typeface="Cambria Math" panose="02040503050406030204" pitchFamily="18" charset="0"/>
                                  <a:cs typeface="Times New Roman" pitchFamily="18" charset="0"/>
                                </a:rPr>
                              </m:ctrlPr>
                            </m:sSubPr>
                            <m:e>
                              <m:r>
                                <a:rPr lang="en-IN" b="1" i="1">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i="1">
                                  <a:solidFill>
                                    <a:srgbClr val="0B5ED7"/>
                                  </a:solidFill>
                                  <a:latin typeface="Cambria Math" panose="02040503050406030204" pitchFamily="18" charset="0"/>
                                  <a:ea typeface="Cambria Math" panose="02040503050406030204" pitchFamily="18" charset="0"/>
                                  <a:cs typeface="Times New Roman" pitchFamily="18" charset="0"/>
                                </a:rPr>
                                <m:t>𝑖</m:t>
                              </m:r>
                            </m:sub>
                          </m:sSub>
                        </m:sub>
                        <m:sup/>
                        <m:e>
                          <m:r>
                            <a:rPr lang="en-IN" i="1">
                              <a:solidFill>
                                <a:srgbClr val="0B5ED7"/>
                              </a:solidFill>
                              <a:latin typeface="Cambria Math" panose="02040503050406030204" pitchFamily="18" charset="0"/>
                              <a:cs typeface="Times New Roman" pitchFamily="18" charset="0"/>
                            </a:rPr>
                            <m:t>𝑥</m:t>
                          </m:r>
                        </m:e>
                      </m:nary>
                    </m:oMath>
                  </m:oMathPara>
                </a14:m>
                <a:endParaRPr lang="en-IN" dirty="0">
                  <a:solidFill>
                    <a:srgbClr val="0B5ED7"/>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3700732" y="3416060"/>
                <a:ext cx="2242868" cy="819510"/>
              </a:xfrm>
              <a:prstGeom prst="rect">
                <a:avLst/>
              </a:prstGeom>
              <a:blipFill rotWithShape="0">
                <a:blip r:embed="rId3"/>
                <a:stretch>
                  <a:fillRect/>
                </a:stretch>
              </a:blipFill>
              <a:ln w="31750">
                <a:solidFill>
                  <a:srgbClr val="A50021"/>
                </a:solidFill>
              </a:ln>
            </p:spPr>
            <p:txBody>
              <a:bodyPr/>
              <a:lstStyle/>
              <a:p>
                <a:r>
                  <a:rPr lang="en-IN">
                    <a:noFill/>
                  </a:rPr>
                  <a:t> </a:t>
                </a:r>
              </a:p>
            </p:txBody>
          </p:sp>
        </mc:Fallback>
      </mc:AlternateContent>
      <p:sp>
        <p:nvSpPr>
          <p:cNvPr id="8"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38141061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891204"/>
                <a:ext cx="8495371" cy="5311189"/>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Case 2: SAE</a:t>
                </a:r>
                <a:endParaRPr lang="en-US" sz="2000" dirty="0">
                  <a:solidFill>
                    <a:srgbClr val="FF0000"/>
                  </a:solidFill>
                  <a:cs typeface="Times New Roman" pitchFamily="18" charset="0"/>
                </a:endParaRPr>
              </a:p>
              <a:p>
                <a:pPr marL="0" indent="0" algn="just">
                  <a:buNone/>
                </a:pPr>
                <a:r>
                  <a:rPr lang="en-US" sz="2000" dirty="0" smtClean="0">
                    <a:solidFill>
                      <a:srgbClr val="FF0000"/>
                    </a:solidFill>
                    <a:latin typeface="Times New Roman" pitchFamily="18" charset="0"/>
                    <a:cs typeface="Times New Roman" pitchFamily="18" charset="0"/>
                  </a:rPr>
                  <a:t>We know,</a:t>
                </a:r>
              </a:p>
              <a:p>
                <a:pPr marL="0" indent="0">
                  <a:buNone/>
                </a:pPr>
                <a14:m>
                  <m:oMathPara xmlns:m="http://schemas.openxmlformats.org/officeDocument/2006/math">
                    <m:oMathParaPr>
                      <m:jc m:val="centerGroup"/>
                    </m:oMathParaPr>
                    <m:oMath xmlns:m="http://schemas.openxmlformats.org/officeDocument/2006/math">
                      <m:r>
                        <a:rPr lang="en-IN" sz="2000" i="1">
                          <a:solidFill>
                            <a:srgbClr val="FF0000"/>
                          </a:solidFill>
                          <a:latin typeface="Cambria Math"/>
                          <a:cs typeface="Times New Roman" pitchFamily="18" charset="0"/>
                        </a:rPr>
                        <m:t>𝑆𝐴𝐸</m:t>
                      </m:r>
                      <m:r>
                        <a:rPr lang="en-IN" sz="2000" i="1">
                          <a:solidFill>
                            <a:srgbClr val="FF0000"/>
                          </a:solidFill>
                          <a:latin typeface="Cambria Math"/>
                          <a:cs typeface="Times New Roman" pitchFamily="18" charset="0"/>
                        </a:rPr>
                        <m:t>=</m:t>
                      </m:r>
                      <m:nary>
                        <m:naryPr>
                          <m:chr m:val="∑"/>
                          <m:ctrlPr>
                            <a:rPr lang="en-IN" sz="2000" i="1">
                              <a:solidFill>
                                <a:srgbClr val="FF0000"/>
                              </a:solidFill>
                              <a:latin typeface="Cambria Math"/>
                              <a:cs typeface="Times New Roman" pitchFamily="18" charset="0"/>
                            </a:rPr>
                          </m:ctrlPr>
                        </m:naryPr>
                        <m:sub>
                          <m:r>
                            <m:rPr>
                              <m:brk m:alnAt="23"/>
                            </m:rPr>
                            <a:rPr lang="en-IN" sz="2000" i="1">
                              <a:solidFill>
                                <a:srgbClr val="FF0000"/>
                              </a:solidFill>
                              <a:latin typeface="Cambria Math"/>
                              <a:cs typeface="Times New Roman" pitchFamily="18" charset="0"/>
                            </a:rPr>
                            <m:t>𝑖</m:t>
                          </m:r>
                          <m:r>
                            <a:rPr lang="en-IN" sz="2000" i="1">
                              <a:solidFill>
                                <a:srgbClr val="FF0000"/>
                              </a:solidFill>
                              <a:latin typeface="Cambria Math"/>
                              <a:cs typeface="Times New Roman" pitchFamily="18" charset="0"/>
                            </a:rPr>
                            <m:t>=1</m:t>
                          </m:r>
                        </m:sub>
                        <m:sup>
                          <m:r>
                            <a:rPr lang="en-IN" sz="2000" i="1">
                              <a:solidFill>
                                <a:srgbClr val="FF0000"/>
                              </a:solidFill>
                              <a:latin typeface="Cambria Math"/>
                              <a:cs typeface="Times New Roman" pitchFamily="18" charset="0"/>
                            </a:rPr>
                            <m:t>𝑘</m:t>
                          </m:r>
                        </m:sup>
                        <m:e>
                          <m:nary>
                            <m:naryPr>
                              <m:chr m:val="∑"/>
                              <m:ctrlPr>
                                <a:rPr lang="en-IN" sz="2000" i="1">
                                  <a:solidFill>
                                    <a:srgbClr val="FF0000"/>
                                  </a:solidFill>
                                  <a:latin typeface="Cambria Math"/>
                                  <a:cs typeface="Times New Roman" pitchFamily="18" charset="0"/>
                                </a:rPr>
                              </m:ctrlPr>
                            </m:naryPr>
                            <m:sub>
                              <m:r>
                                <m:rPr>
                                  <m:brk m:alnAt="23"/>
                                </m:rPr>
                                <a:rPr lang="en-IN" sz="2000" i="1">
                                  <a:solidFill>
                                    <a:srgbClr val="FF0000"/>
                                  </a:solidFill>
                                  <a:latin typeface="Cambria Math"/>
                                  <a:cs typeface="Times New Roman" pitchFamily="18" charset="0"/>
                                </a:rPr>
                                <m:t>𝑥</m:t>
                              </m:r>
                              <m:r>
                                <a:rPr lang="en-IN" sz="2000" i="1">
                                  <a:solidFill>
                                    <a:srgbClr val="FF0000"/>
                                  </a:solidFill>
                                  <a:latin typeface="Cambria Math"/>
                                  <a:ea typeface="Cambria Math"/>
                                  <a:cs typeface="Times New Roman" pitchFamily="18" charset="0"/>
                                </a:rPr>
                                <m:t>∈</m:t>
                              </m:r>
                              <m:sSub>
                                <m:sSubPr>
                                  <m:ctrlPr>
                                    <a:rPr lang="en-IN" sz="2000" i="1">
                                      <a:solidFill>
                                        <a:srgbClr val="FF0000"/>
                                      </a:solidFill>
                                      <a:latin typeface="Cambria Math"/>
                                      <a:ea typeface="Cambria Math"/>
                                      <a:cs typeface="Times New Roman" pitchFamily="18" charset="0"/>
                                    </a:rPr>
                                  </m:ctrlPr>
                                </m:sSubPr>
                                <m:e>
                                  <m:r>
                                    <a:rPr lang="en-IN" sz="2000" b="1" i="1">
                                      <a:solidFill>
                                        <a:srgbClr val="FF0000"/>
                                      </a:solidFill>
                                      <a:latin typeface="Cambria Math" panose="02040503050406030204" pitchFamily="18" charset="0"/>
                                      <a:ea typeface="Cambria Math"/>
                                      <a:cs typeface="Times New Roman" pitchFamily="18" charset="0"/>
                                    </a:rPr>
                                    <m:t>𝑪</m:t>
                                  </m:r>
                                </m:e>
                                <m:sub>
                                  <m:r>
                                    <a:rPr lang="en-IN" sz="2000" i="1">
                                      <a:solidFill>
                                        <a:srgbClr val="FF0000"/>
                                      </a:solidFill>
                                      <a:latin typeface="Cambria Math"/>
                                      <a:ea typeface="Cambria Math"/>
                                      <a:cs typeface="Times New Roman" pitchFamily="18" charset="0"/>
                                    </a:rPr>
                                    <m:t>𝑖</m:t>
                                  </m:r>
                                </m:sub>
                              </m:sSub>
                            </m:sub>
                            <m:sup/>
                            <m:e>
                              <m:sSup>
                                <m:sSupPr>
                                  <m:ctrlPr>
                                    <a:rPr lang="en-IN" sz="2000" i="1">
                                      <a:solidFill>
                                        <a:srgbClr val="FF0000"/>
                                      </a:solidFill>
                                      <a:latin typeface="Cambria Math"/>
                                      <a:cs typeface="Times New Roman" pitchFamily="18" charset="0"/>
                                    </a:rPr>
                                  </m:ctrlPr>
                                </m:sSupPr>
                                <m:e>
                                  <m:d>
                                    <m:dPr>
                                      <m:begChr m:val="|"/>
                                      <m:endChr m:val="|"/>
                                      <m:ctrlPr>
                                        <a:rPr lang="en-IN" sz="2000" i="1">
                                          <a:solidFill>
                                            <a:srgbClr val="FF0000"/>
                                          </a:solidFill>
                                          <a:latin typeface="Cambria Math"/>
                                          <a:cs typeface="Times New Roman" pitchFamily="18" charset="0"/>
                                        </a:rPr>
                                      </m:ctrlPr>
                                    </m:dPr>
                                    <m:e>
                                      <m:sSub>
                                        <m:sSubPr>
                                          <m:ctrlPr>
                                            <a:rPr lang="en-IN" sz="2000" i="1">
                                              <a:solidFill>
                                                <a:srgbClr val="FF0000"/>
                                              </a:solidFill>
                                              <a:latin typeface="Cambria Math"/>
                                              <a:cs typeface="Times New Roman" pitchFamily="18" charset="0"/>
                                            </a:rPr>
                                          </m:ctrlPr>
                                        </m:sSubPr>
                                        <m:e>
                                          <m:r>
                                            <a:rPr lang="en-IN" sz="2000" i="1">
                                              <a:solidFill>
                                                <a:srgbClr val="FF0000"/>
                                              </a:solidFill>
                                              <a:latin typeface="Cambria Math"/>
                                              <a:cs typeface="Times New Roman" pitchFamily="18" charset="0"/>
                                            </a:rPr>
                                            <m:t>𝑐</m:t>
                                          </m:r>
                                        </m:e>
                                        <m:sub>
                                          <m:r>
                                            <a:rPr lang="en-IN" sz="2000" i="1">
                                              <a:solidFill>
                                                <a:srgbClr val="FF0000"/>
                                              </a:solidFill>
                                              <a:latin typeface="Cambria Math"/>
                                              <a:cs typeface="Times New Roman" pitchFamily="18" charset="0"/>
                                            </a:rPr>
                                            <m:t>𝑖</m:t>
                                          </m:r>
                                        </m:sub>
                                      </m:sSub>
                                      <m:r>
                                        <a:rPr lang="en-IN" sz="2000" i="1">
                                          <a:solidFill>
                                            <a:srgbClr val="FF0000"/>
                                          </a:solidFill>
                                          <a:latin typeface="Cambria Math"/>
                                          <a:cs typeface="Times New Roman" pitchFamily="18" charset="0"/>
                                        </a:rPr>
                                        <m:t>−</m:t>
                                      </m:r>
                                      <m:r>
                                        <a:rPr lang="en-IN" sz="2000" i="1">
                                          <a:solidFill>
                                            <a:srgbClr val="FF0000"/>
                                          </a:solidFill>
                                          <a:latin typeface="Cambria Math"/>
                                          <a:cs typeface="Times New Roman" pitchFamily="18" charset="0"/>
                                        </a:rPr>
                                        <m:t>𝑥</m:t>
                                      </m:r>
                                    </m:e>
                                  </m:d>
                                </m:e>
                                <m:sup/>
                              </m:sSup>
                            </m:e>
                          </m:nary>
                        </m:e>
                      </m:nary>
                    </m:oMath>
                  </m:oMathPara>
                </a14:m>
                <a:endParaRPr lang="en-US" sz="2000" dirty="0" smtClean="0">
                  <a:solidFill>
                    <a:srgbClr val="FF0000"/>
                  </a:solidFill>
                  <a:latin typeface="Times New Roman" pitchFamily="18" charset="0"/>
                  <a:cs typeface="Times New Roman" pitchFamily="18" charset="0"/>
                </a:endParaRPr>
              </a:p>
              <a:p>
                <a:pPr marL="0" indent="0" algn="just">
                  <a:buNone/>
                </a:pPr>
                <a:r>
                  <a:rPr lang="en-US" sz="2000" dirty="0" smtClean="0">
                    <a:solidFill>
                      <a:srgbClr val="FF0000"/>
                    </a:solidFill>
                    <a:latin typeface="Times New Roman" pitchFamily="18" charset="0"/>
                    <a:cs typeface="Times New Roman" pitchFamily="18" charset="0"/>
                  </a:rPr>
                  <a:t>To minimize SAE means, </a:t>
                </a:r>
                <a14:m>
                  <m:oMath xmlns:m="http://schemas.openxmlformats.org/officeDocument/2006/math">
                    <m:f>
                      <m:fPr>
                        <m:ctrlPr>
                          <a:rPr lang="en-US" sz="2000" i="1" smtClean="0">
                            <a:solidFill>
                              <a:srgbClr val="FF0000"/>
                            </a:solidFill>
                            <a:latin typeface="Cambria Math"/>
                            <a:cs typeface="Times New Roman" pitchFamily="18" charset="0"/>
                          </a:rPr>
                        </m:ctrlPr>
                      </m:fPr>
                      <m:num>
                        <m: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𝑆𝐴𝐸</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num>
                      <m:den>
                        <m:sSub>
                          <m:sSubPr>
                            <m:ctrlPr>
                              <a:rPr lang="en-US" sz="2000" i="1" smtClean="0">
                                <a:solidFill>
                                  <a:srgbClr val="FF0000"/>
                                </a:solidFill>
                                <a:latin typeface="Cambria Math"/>
                                <a:cs typeface="Times New Roman"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cs typeface="Times New Roman" pitchFamily="18" charset="0"/>
                              </a:rPr>
                              <m:t>𝑖</m:t>
                            </m:r>
                          </m:sub>
                        </m:sSub>
                      </m:den>
                    </m:f>
                    <m:r>
                      <a:rPr lang="en-IN" sz="2000" b="0" i="1" smtClean="0">
                        <a:solidFill>
                          <a:srgbClr val="FF0000"/>
                        </a:solidFill>
                        <a:latin typeface="Cambria Math" panose="02040503050406030204" pitchFamily="18" charset="0"/>
                        <a:cs typeface="Times New Roman" pitchFamily="18" charset="0"/>
                      </a:rPr>
                      <m:t>=0</m:t>
                    </m:r>
                  </m:oMath>
                </a14:m>
                <a:endParaRPr lang="en-US" sz="2000" dirty="0" smtClean="0">
                  <a:solidFill>
                    <a:srgbClr val="FF0000"/>
                  </a:solidFill>
                  <a:latin typeface="Times New Roman" pitchFamily="18" charset="0"/>
                  <a:cs typeface="Times New Roman" pitchFamily="18" charset="0"/>
                </a:endParaRPr>
              </a:p>
              <a:p>
                <a:pPr marL="0" indent="0" algn="just">
                  <a:buNone/>
                </a:pPr>
                <a:r>
                  <a:rPr lang="en-US" sz="2000" dirty="0" smtClean="0">
                    <a:solidFill>
                      <a:srgbClr val="FF0000"/>
                    </a:solidFill>
                    <a:latin typeface="Times New Roman" pitchFamily="18" charset="0"/>
                    <a:cs typeface="Times New Roman" pitchFamily="18" charset="0"/>
                  </a:rPr>
                  <a:t>Thus, </a:t>
                </a:r>
                <a:r>
                  <a:rPr lang="en-US" sz="2000" dirty="0">
                    <a:solidFill>
                      <a:srgbClr val="FF0000"/>
                    </a:solidFill>
                    <a:latin typeface="Times New Roman" pitchFamily="18" charset="0"/>
                    <a:cs typeface="Times New Roman" pitchFamily="18" charset="0"/>
                  </a:rPr>
                  <a:t>	</a:t>
                </a:r>
                <a:r>
                  <a:rPr lang="en-US" sz="2000" dirty="0" smtClean="0">
                    <a:solidFill>
                      <a:srgbClr val="FF0000"/>
                    </a:solidFill>
                    <a:latin typeface="Times New Roman" pitchFamily="18" charset="0"/>
                    <a:cs typeface="Times New Roman" pitchFamily="18" charset="0"/>
                  </a:rPr>
                  <a:t>		</a:t>
                </a:r>
              </a:p>
              <a:p>
                <a:pPr marL="0" indent="0" algn="just">
                  <a:buNone/>
                </a:pPr>
                <a:r>
                  <a:rPr lang="en-US" sz="2000" i="1" dirty="0" smtClean="0">
                    <a:solidFill>
                      <a:srgbClr val="FF0000"/>
                    </a:solidFill>
                    <a:latin typeface="Times New Roman" pitchFamily="18" charset="0"/>
                    <a:cs typeface="Times New Roman" pitchFamily="18" charset="0"/>
                  </a:rPr>
                  <a:t>			</a:t>
                </a:r>
                <a14:m>
                  <m:oMath xmlns:m="http://schemas.openxmlformats.org/officeDocument/2006/math">
                    <m:f>
                      <m:fPr>
                        <m:ctrlPr>
                          <a:rPr lang="en-US" sz="2000" i="1" smtClean="0">
                            <a:solidFill>
                              <a:srgbClr val="FF0000"/>
                            </a:solidFill>
                            <a:latin typeface="Cambria Math"/>
                            <a:cs typeface="Times New Roman" pitchFamily="18" charset="0"/>
                          </a:rPr>
                        </m:ctrlPr>
                      </m:fPr>
                      <m:num>
                        <m: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t>𝜕</m:t>
                        </m:r>
                      </m:num>
                      <m:den>
                        <m: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US" sz="2000" i="1" smtClean="0">
                                <a:solidFill>
                                  <a:srgbClr val="FF0000"/>
                                </a:solidFill>
                                <a:latin typeface="Cambria Math"/>
                                <a:ea typeface="Cambria Math" panose="02040503050406030204" pitchFamily="18" charset="0"/>
                                <a:cs typeface="Times New Roman" pitchFamily="18" charset="0"/>
                              </a:rPr>
                            </m:ctrlPr>
                          </m:sSubPr>
                          <m:e>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𝑖</m:t>
                            </m:r>
                          </m:sub>
                        </m:sSub>
                      </m:den>
                    </m:f>
                    <m:d>
                      <m:dPr>
                        <m:ctrlPr>
                          <a:rPr lang="en-IN" sz="2000" b="0" i="1" smtClean="0">
                            <a:solidFill>
                              <a:srgbClr val="FF0000"/>
                            </a:solidFill>
                            <a:latin typeface="Cambria Math"/>
                            <a:cs typeface="Times New Roman" pitchFamily="18" charset="0"/>
                          </a:rPr>
                        </m:ctrlPr>
                      </m:dPr>
                      <m:e>
                        <m:nary>
                          <m:naryPr>
                            <m:chr m:val="∑"/>
                            <m:ctrlPr>
                              <a:rPr lang="en-IN" sz="2000" i="1">
                                <a:solidFill>
                                  <a:srgbClr val="FF0000"/>
                                </a:solidFill>
                                <a:latin typeface="Cambria Math"/>
                                <a:cs typeface="Times New Roman" pitchFamily="18" charset="0"/>
                              </a:rPr>
                            </m:ctrlPr>
                          </m:naryPr>
                          <m:sub>
                            <m:r>
                              <m:rPr>
                                <m:brk m:alnAt="23"/>
                              </m:rPr>
                              <a:rPr lang="en-IN" sz="2000" i="1">
                                <a:solidFill>
                                  <a:srgbClr val="FF0000"/>
                                </a:solidFill>
                                <a:latin typeface="Cambria Math"/>
                                <a:cs typeface="Times New Roman" pitchFamily="18" charset="0"/>
                              </a:rPr>
                              <m:t>𝑖</m:t>
                            </m:r>
                            <m:r>
                              <a:rPr lang="en-IN" sz="2000" i="1">
                                <a:solidFill>
                                  <a:srgbClr val="FF0000"/>
                                </a:solidFill>
                                <a:latin typeface="Cambria Math"/>
                                <a:cs typeface="Times New Roman" pitchFamily="18" charset="0"/>
                              </a:rPr>
                              <m:t>=1</m:t>
                            </m:r>
                          </m:sub>
                          <m:sup>
                            <m:r>
                              <a:rPr lang="en-IN" sz="2000" i="1">
                                <a:solidFill>
                                  <a:srgbClr val="FF0000"/>
                                </a:solidFill>
                                <a:latin typeface="Cambria Math"/>
                                <a:cs typeface="Times New Roman" pitchFamily="18" charset="0"/>
                              </a:rPr>
                              <m:t>𝑘</m:t>
                            </m:r>
                          </m:sup>
                          <m:e>
                            <m:nary>
                              <m:naryPr>
                                <m:chr m:val="∑"/>
                                <m:ctrlPr>
                                  <a:rPr lang="en-IN" sz="2000" i="1">
                                    <a:solidFill>
                                      <a:srgbClr val="FF0000"/>
                                    </a:solidFill>
                                    <a:latin typeface="Cambria Math"/>
                                    <a:cs typeface="Times New Roman" pitchFamily="18" charset="0"/>
                                  </a:rPr>
                                </m:ctrlPr>
                              </m:naryPr>
                              <m:sub>
                                <m:r>
                                  <m:rPr>
                                    <m:brk m:alnAt="23"/>
                                  </m:rPr>
                                  <a:rPr lang="en-IN" sz="2000" i="1">
                                    <a:solidFill>
                                      <a:srgbClr val="FF0000"/>
                                    </a:solidFill>
                                    <a:latin typeface="Cambria Math"/>
                                    <a:cs typeface="Times New Roman" pitchFamily="18" charset="0"/>
                                  </a:rPr>
                                  <m:t>𝑥</m:t>
                                </m:r>
                                <m:r>
                                  <a:rPr lang="en-IN" sz="2000" i="1">
                                    <a:solidFill>
                                      <a:srgbClr val="FF0000"/>
                                    </a:solidFill>
                                    <a:latin typeface="Cambria Math"/>
                                    <a:ea typeface="Cambria Math"/>
                                    <a:cs typeface="Times New Roman" pitchFamily="18" charset="0"/>
                                  </a:rPr>
                                  <m:t>∈</m:t>
                                </m:r>
                                <m:sSub>
                                  <m:sSubPr>
                                    <m:ctrlPr>
                                      <a:rPr lang="en-IN" sz="2000" i="1">
                                        <a:solidFill>
                                          <a:srgbClr val="FF0000"/>
                                        </a:solidFill>
                                        <a:latin typeface="Cambria Math"/>
                                        <a:ea typeface="Cambria Math"/>
                                        <a:cs typeface="Times New Roman" pitchFamily="18" charset="0"/>
                                      </a:rPr>
                                    </m:ctrlPr>
                                  </m:sSubPr>
                                  <m:e>
                                    <m:r>
                                      <a:rPr lang="en-IN" sz="2000" b="1" i="1">
                                        <a:solidFill>
                                          <a:srgbClr val="FF0000"/>
                                        </a:solidFill>
                                        <a:latin typeface="Cambria Math" panose="02040503050406030204" pitchFamily="18" charset="0"/>
                                        <a:ea typeface="Cambria Math"/>
                                        <a:cs typeface="Times New Roman" pitchFamily="18" charset="0"/>
                                      </a:rPr>
                                      <m:t>𝑪</m:t>
                                    </m:r>
                                  </m:e>
                                  <m:sub>
                                    <m:r>
                                      <a:rPr lang="en-IN" sz="2000" i="1">
                                        <a:solidFill>
                                          <a:srgbClr val="FF0000"/>
                                        </a:solidFill>
                                        <a:latin typeface="Cambria Math"/>
                                        <a:ea typeface="Cambria Math"/>
                                        <a:cs typeface="Times New Roman" pitchFamily="18" charset="0"/>
                                      </a:rPr>
                                      <m:t>𝑖</m:t>
                                    </m:r>
                                  </m:sub>
                                </m:sSub>
                              </m:sub>
                              <m:sup/>
                              <m:e>
                                <m:sSup>
                                  <m:sSupPr>
                                    <m:ctrlPr>
                                      <a:rPr lang="en-IN" sz="2000" i="1">
                                        <a:solidFill>
                                          <a:srgbClr val="FF0000"/>
                                        </a:solidFill>
                                        <a:latin typeface="Cambria Math"/>
                                        <a:cs typeface="Times New Roman" pitchFamily="18" charset="0"/>
                                      </a:rPr>
                                    </m:ctrlPr>
                                  </m:sSupPr>
                                  <m:e>
                                    <m:d>
                                      <m:dPr>
                                        <m:begChr m:val="|"/>
                                        <m:endChr m:val="|"/>
                                        <m:ctrlPr>
                                          <a:rPr lang="en-IN" sz="2000" i="1">
                                            <a:solidFill>
                                              <a:srgbClr val="FF0000"/>
                                            </a:solidFill>
                                            <a:latin typeface="Cambria Math"/>
                                            <a:cs typeface="Times New Roman" pitchFamily="18" charset="0"/>
                                          </a:rPr>
                                        </m:ctrlPr>
                                      </m:dPr>
                                      <m:e>
                                        <m:sSub>
                                          <m:sSubPr>
                                            <m:ctrlPr>
                                              <a:rPr lang="en-IN" sz="2000" i="1">
                                                <a:solidFill>
                                                  <a:srgbClr val="FF0000"/>
                                                </a:solidFill>
                                                <a:latin typeface="Cambria Math"/>
                                                <a:cs typeface="Times New Roman" pitchFamily="18" charset="0"/>
                                              </a:rPr>
                                            </m:ctrlPr>
                                          </m:sSubPr>
                                          <m:e>
                                            <m:r>
                                              <a:rPr lang="en-IN" sz="2000" i="1">
                                                <a:solidFill>
                                                  <a:srgbClr val="FF0000"/>
                                                </a:solidFill>
                                                <a:latin typeface="Cambria Math"/>
                                                <a:cs typeface="Times New Roman" pitchFamily="18" charset="0"/>
                                              </a:rPr>
                                              <m:t>𝑐</m:t>
                                            </m:r>
                                          </m:e>
                                          <m:sub>
                                            <m:r>
                                              <a:rPr lang="en-IN" sz="2000" i="1">
                                                <a:solidFill>
                                                  <a:srgbClr val="FF0000"/>
                                                </a:solidFill>
                                                <a:latin typeface="Cambria Math"/>
                                                <a:cs typeface="Times New Roman" pitchFamily="18" charset="0"/>
                                              </a:rPr>
                                              <m:t>𝑖</m:t>
                                            </m:r>
                                          </m:sub>
                                        </m:sSub>
                                        <m:r>
                                          <a:rPr lang="en-IN" sz="2000" i="1">
                                            <a:solidFill>
                                              <a:srgbClr val="FF0000"/>
                                            </a:solidFill>
                                            <a:latin typeface="Cambria Math"/>
                                            <a:cs typeface="Times New Roman" pitchFamily="18" charset="0"/>
                                          </a:rPr>
                                          <m:t>−</m:t>
                                        </m:r>
                                        <m:r>
                                          <a:rPr lang="en-IN" sz="2000" i="1">
                                            <a:solidFill>
                                              <a:srgbClr val="FF0000"/>
                                            </a:solidFill>
                                            <a:latin typeface="Cambria Math"/>
                                            <a:cs typeface="Times New Roman" pitchFamily="18" charset="0"/>
                                          </a:rPr>
                                          <m:t>𝑥</m:t>
                                        </m:r>
                                      </m:e>
                                    </m:d>
                                  </m:e>
                                  <m:sup/>
                                </m:sSup>
                              </m:e>
                            </m:nary>
                          </m:e>
                        </m:nary>
                      </m:e>
                    </m:d>
                    <m:r>
                      <a:rPr lang="en-IN" sz="2000" b="0" i="1" smtClean="0">
                        <a:solidFill>
                          <a:srgbClr val="FF0000"/>
                        </a:solidFill>
                        <a:latin typeface="Cambria Math" panose="02040503050406030204" pitchFamily="18" charset="0"/>
                        <a:cs typeface="Times New Roman" pitchFamily="18" charset="0"/>
                      </a:rPr>
                      <m:t>=0</m:t>
                    </m:r>
                  </m:oMath>
                </a14:m>
                <a:r>
                  <a:rPr lang="en-US" sz="2000" dirty="0" smtClean="0">
                    <a:solidFill>
                      <a:srgbClr val="FF0000"/>
                    </a:solidFill>
                    <a:latin typeface="Times New Roman" pitchFamily="18" charset="0"/>
                    <a:cs typeface="Times New Roman" pitchFamily="18" charset="0"/>
                  </a:rPr>
                  <a:t> </a:t>
                </a:r>
              </a:p>
              <a:p>
                <a:pPr marL="0" indent="0" algn="just">
                  <a:buNone/>
                </a:pPr>
                <a:endParaRPr lang="en-US" sz="2000" dirty="0">
                  <a:solidFill>
                    <a:srgbClr val="FF0000"/>
                  </a:solidFill>
                  <a:latin typeface="Times New Roman" pitchFamily="18" charset="0"/>
                  <a:cs typeface="Times New Roman" pitchFamily="18" charset="0"/>
                </a:endParaRPr>
              </a:p>
              <a:p>
                <a:pPr marL="0" indent="0" algn="just">
                  <a:buNone/>
                </a:pPr>
                <a:r>
                  <a:rPr lang="en-US" sz="2000" dirty="0" smtClean="0">
                    <a:solidFill>
                      <a:srgbClr val="FF0000"/>
                    </a:solidFill>
                    <a:latin typeface="Times New Roman" pitchFamily="18" charset="0"/>
                    <a:cs typeface="Times New Roman" pitchFamily="18" charset="0"/>
                  </a:rPr>
                  <a:t>Or, 			</a:t>
                </a:r>
              </a:p>
              <a:p>
                <a:pPr marL="0" indent="0" algn="just">
                  <a:buNone/>
                </a:pPr>
                <a14:m>
                  <m:oMathPara xmlns:m="http://schemas.openxmlformats.org/officeDocument/2006/math">
                    <m:oMathParaPr>
                      <m:jc m:val="centerGroup"/>
                    </m:oMathParaPr>
                    <m:oMath xmlns:m="http://schemas.openxmlformats.org/officeDocument/2006/math">
                      <m:nary>
                        <m:naryPr>
                          <m:chr m:val="∑"/>
                          <m:ctrlPr>
                            <a:rPr lang="en-US" sz="2000" i="1" smtClean="0">
                              <a:solidFill>
                                <a:srgbClr val="FF0000"/>
                              </a:solidFill>
                              <a:latin typeface="Cambria Math"/>
                              <a:cs typeface="Times New Roman" pitchFamily="18" charset="0"/>
                            </a:rPr>
                          </m:ctrlPr>
                        </m:naryPr>
                        <m:sub>
                          <m:r>
                            <m:rPr>
                              <m:brk m:alnAt="23"/>
                            </m:rPr>
                            <a:rPr lang="en-IN" sz="2000" b="0" i="1" smtClean="0">
                              <a:solidFill>
                                <a:srgbClr val="FF0000"/>
                              </a:solidFill>
                              <a:latin typeface="Cambria Math" panose="02040503050406030204" pitchFamily="18" charset="0"/>
                              <a:cs typeface="Times New Roman" pitchFamily="18" charset="0"/>
                            </a:rPr>
                            <m:t>𝑖</m:t>
                          </m:r>
                          <m:r>
                            <a:rPr lang="en-IN" sz="2000" b="0" i="1" smtClean="0">
                              <a:solidFill>
                                <a:srgbClr val="FF0000"/>
                              </a:solidFill>
                              <a:latin typeface="Cambria Math" panose="02040503050406030204" pitchFamily="18" charset="0"/>
                              <a:cs typeface="Times New Roman" pitchFamily="18" charset="0"/>
                            </a:rPr>
                            <m:t>=1</m:t>
                          </m:r>
                        </m:sub>
                        <m:sup>
                          <m:r>
                            <a:rPr lang="en-IN" sz="2000" b="0" i="1" smtClean="0">
                              <a:solidFill>
                                <a:srgbClr val="FF0000"/>
                              </a:solidFill>
                              <a:latin typeface="Cambria Math" panose="02040503050406030204" pitchFamily="18" charset="0"/>
                              <a:cs typeface="Times New Roman" pitchFamily="18" charset="0"/>
                            </a:rPr>
                            <m:t>𝑘</m:t>
                          </m:r>
                        </m:sup>
                        <m:e>
                          <m:nary>
                            <m:naryPr>
                              <m:chr m:val="∑"/>
                              <m:supHide m:val="on"/>
                              <m:ctrlPr>
                                <a:rPr lang="en-US" sz="2000" i="1" smtClean="0">
                                  <a:solidFill>
                                    <a:srgbClr val="FF0000"/>
                                  </a:solidFill>
                                  <a:latin typeface="Cambria Math"/>
                                  <a:cs typeface="Times New Roman" pitchFamily="18" charset="0"/>
                                </a:rPr>
                              </m:ctrlPr>
                            </m:naryPr>
                            <m:sub>
                              <m:r>
                                <m:rPr>
                                  <m:brk m:alnAt="23"/>
                                </m:rPr>
                                <a:rPr lang="en-IN" sz="2000" i="1">
                                  <a:solidFill>
                                    <a:srgbClr val="FF0000"/>
                                  </a:solidFill>
                                  <a:latin typeface="Cambria Math"/>
                                  <a:cs typeface="Times New Roman" pitchFamily="18" charset="0"/>
                                </a:rPr>
                                <m:t>𝑥</m:t>
                              </m:r>
                              <m:r>
                                <a:rPr lang="en-IN" sz="2000" i="1">
                                  <a:solidFill>
                                    <a:srgbClr val="FF0000"/>
                                  </a:solidFill>
                                  <a:latin typeface="Cambria Math"/>
                                  <a:ea typeface="Cambria Math"/>
                                  <a:cs typeface="Times New Roman" pitchFamily="18" charset="0"/>
                                </a:rPr>
                                <m:t>∈</m:t>
                              </m:r>
                              <m:sSub>
                                <m:sSubPr>
                                  <m:ctrlPr>
                                    <a:rPr lang="en-IN" sz="2000" i="1">
                                      <a:solidFill>
                                        <a:srgbClr val="FF0000"/>
                                      </a:solidFill>
                                      <a:latin typeface="Cambria Math"/>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i="1">
                                      <a:solidFill>
                                        <a:srgbClr val="FF0000"/>
                                      </a:solidFill>
                                      <a:latin typeface="Cambria Math"/>
                                      <a:ea typeface="Cambria Math"/>
                                      <a:cs typeface="Times New Roman" pitchFamily="18" charset="0"/>
                                    </a:rPr>
                                    <m:t>𝑖</m:t>
                                  </m:r>
                                </m:sub>
                              </m:sSub>
                            </m:sub>
                            <m:sup/>
                            <m:e>
                              <m:f>
                                <m:fPr>
                                  <m:ctrlPr>
                                    <a:rPr lang="en-US" sz="2000" i="1" smtClean="0">
                                      <a:solidFill>
                                        <a:srgbClr val="FF0000"/>
                                      </a:solidFill>
                                      <a:latin typeface="Cambria Math"/>
                                      <a:cs typeface="Times New Roman" pitchFamily="18" charset="0"/>
                                    </a:rPr>
                                  </m:ctrlPr>
                                </m:fPr>
                                <m:num>
                                  <m: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t>𝜕</m:t>
                                  </m:r>
                                </m:num>
                                <m:den>
                                  <m: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US" sz="2000" i="1" smtClean="0">
                                          <a:solidFill>
                                            <a:srgbClr val="FF0000"/>
                                          </a:solidFill>
                                          <a:latin typeface="Cambria Math"/>
                                          <a:ea typeface="Cambria Math" panose="02040503050406030204" pitchFamily="18" charset="0"/>
                                          <a:cs typeface="Times New Roman" pitchFamily="18" charset="0"/>
                                        </a:rPr>
                                      </m:ctrlPr>
                                    </m:sSubPr>
                                    <m:e>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𝑖</m:t>
                                      </m:r>
                                    </m:sub>
                                  </m:sSub>
                                </m:den>
                              </m:f>
                              <m:d>
                                <m:dPr>
                                  <m:begChr m:val="|"/>
                                  <m:endChr m:val="|"/>
                                  <m:ctrlPr>
                                    <a:rPr lang="en-IN" sz="2000" i="1">
                                      <a:solidFill>
                                        <a:srgbClr val="FF0000"/>
                                      </a:solidFill>
                                      <a:latin typeface="Cambria Math"/>
                                      <a:cs typeface="Times New Roman" pitchFamily="18" charset="0"/>
                                    </a:rPr>
                                  </m:ctrlPr>
                                </m:dPr>
                                <m:e>
                                  <m:sSub>
                                    <m:sSubPr>
                                      <m:ctrlPr>
                                        <a:rPr lang="en-IN" sz="2000" i="1">
                                          <a:solidFill>
                                            <a:srgbClr val="FF0000"/>
                                          </a:solidFill>
                                          <a:latin typeface="Cambria Math"/>
                                          <a:cs typeface="Times New Roman" pitchFamily="18" charset="0"/>
                                        </a:rPr>
                                      </m:ctrlPr>
                                    </m:sSubPr>
                                    <m:e>
                                      <m:r>
                                        <a:rPr lang="en-IN" sz="2000" i="1">
                                          <a:solidFill>
                                            <a:srgbClr val="FF0000"/>
                                          </a:solidFill>
                                          <a:latin typeface="Cambria Math"/>
                                          <a:cs typeface="Times New Roman" pitchFamily="18" charset="0"/>
                                        </a:rPr>
                                        <m:t>𝑐</m:t>
                                      </m:r>
                                    </m:e>
                                    <m:sub>
                                      <m:r>
                                        <a:rPr lang="en-IN" sz="2000" i="1">
                                          <a:solidFill>
                                            <a:srgbClr val="FF0000"/>
                                          </a:solidFill>
                                          <a:latin typeface="Cambria Math"/>
                                          <a:cs typeface="Times New Roman" pitchFamily="18" charset="0"/>
                                        </a:rPr>
                                        <m:t>𝑖</m:t>
                                      </m:r>
                                    </m:sub>
                                  </m:sSub>
                                  <m:r>
                                    <a:rPr lang="en-IN" sz="2000" i="1">
                                      <a:solidFill>
                                        <a:srgbClr val="FF0000"/>
                                      </a:solidFill>
                                      <a:latin typeface="Cambria Math"/>
                                      <a:cs typeface="Times New Roman" pitchFamily="18" charset="0"/>
                                    </a:rPr>
                                    <m:t>−</m:t>
                                  </m:r>
                                  <m:r>
                                    <a:rPr lang="en-IN" sz="2000" i="1">
                                      <a:solidFill>
                                        <a:srgbClr val="FF0000"/>
                                      </a:solidFill>
                                      <a:latin typeface="Cambria Math"/>
                                      <a:cs typeface="Times New Roman" pitchFamily="18" charset="0"/>
                                    </a:rPr>
                                    <m:t>𝑥</m:t>
                                  </m:r>
                                </m:e>
                              </m:d>
                              <m:r>
                                <a:rPr lang="en-IN" sz="2000" b="0" i="1" smtClean="0">
                                  <a:solidFill>
                                    <a:srgbClr val="FF0000"/>
                                  </a:solidFill>
                                  <a:latin typeface="Cambria Math" panose="02040503050406030204" pitchFamily="18" charset="0"/>
                                  <a:cs typeface="Times New Roman" pitchFamily="18" charset="0"/>
                                </a:rPr>
                                <m:t>=0</m:t>
                              </m:r>
                            </m:e>
                          </m:nary>
                        </m:e>
                      </m:nary>
                    </m:oMath>
                  </m:oMathPara>
                </a14:m>
                <a:endParaRPr lang="en-US" sz="2000" dirty="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smtClean="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smtClean="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891204"/>
                <a:ext cx="8495371" cy="5311189"/>
              </a:xfrm>
              <a:blipFill rotWithShape="1">
                <a:blip r:embed="rId2"/>
                <a:stretch>
                  <a:fillRect l="-717" t="-689"/>
                </a:stretch>
              </a:blipFill>
            </p:spPr>
            <p:txBody>
              <a:bodyPr/>
              <a:lstStyle/>
              <a:p>
                <a:r>
                  <a:rPr lang="en-IN">
                    <a:noFill/>
                  </a:rPr>
                  <a:t> </a:t>
                </a:r>
              </a:p>
            </p:txBody>
          </p:sp>
        </mc:Fallback>
      </mc:AlternateContent>
      <p:sp>
        <p:nvSpPr>
          <p:cNvPr id="7"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23176239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891203"/>
                <a:ext cx="8370243" cy="3430631"/>
              </a:xfrm>
            </p:spPr>
            <p:txBody>
              <a:bodyPr>
                <a:noAutofit/>
              </a:bodyPr>
              <a:lstStyle/>
              <a:p>
                <a:pPr marL="0" indent="0" algn="just">
                  <a:buClr>
                    <a:srgbClr val="0B5ED7"/>
                  </a:buClr>
                  <a:buNone/>
                </a:pPr>
                <a:r>
                  <a:rPr lang="en-IN" sz="2000" dirty="0" smtClean="0">
                    <a:solidFill>
                      <a:srgbClr val="FF0000"/>
                    </a:solidFill>
                    <a:latin typeface="Times New Roman" pitchFamily="18" charset="0"/>
                    <a:cs typeface="Times New Roman" pitchFamily="18" charset="0"/>
                  </a:rPr>
                  <a:t>Or, </a:t>
                </a:r>
                <a:endParaRPr lang="en-IN" sz="2000" i="1" dirty="0" smtClean="0">
                  <a:solidFill>
                    <a:srgbClr val="FF0000"/>
                  </a:solidFill>
                  <a:latin typeface="Cambria Math" panose="02040503050406030204"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nary>
                        <m:naryPr>
                          <m:chr m:val="∑"/>
                          <m:supHide m:val="on"/>
                          <m:ctrlPr>
                            <a:rPr lang="en-IN" sz="2000" i="1" smtClean="0">
                              <a:solidFill>
                                <a:srgbClr val="FF0000"/>
                              </a:solidFill>
                              <a:latin typeface="Cambria Math"/>
                              <a:cs typeface="Times New Roman" pitchFamily="18" charset="0"/>
                            </a:rPr>
                          </m:ctrlPr>
                        </m:naryPr>
                        <m:sub>
                          <m:r>
                            <m:rPr>
                              <m:brk m:alnAt="7"/>
                            </m:rPr>
                            <a:rPr lang="en-IN" sz="2000" b="0" i="1" smtClean="0">
                              <a:solidFill>
                                <a:srgbClr val="FF0000"/>
                              </a:solidFill>
                              <a:latin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IN" sz="2000" i="1" smtClean="0">
                                  <a:solidFill>
                                    <a:srgbClr val="FF0000"/>
                                  </a:solidFill>
                                  <a:latin typeface="Cambria Math"/>
                                  <a:ea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𝑪</m:t>
                              </m:r>
                            </m:e>
                            <m:sub>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𝑖</m:t>
                              </m:r>
                            </m:sub>
                          </m:sSub>
                        </m:sub>
                        <m:sup/>
                        <m:e>
                          <m:d>
                            <m:dPr>
                              <m:begChr m:val="{"/>
                              <m:endChr m:val="}"/>
                              <m:ctrlPr>
                                <a:rPr lang="en-IN" sz="2000" i="1" smtClean="0">
                                  <a:solidFill>
                                    <a:srgbClr val="FF0000"/>
                                  </a:solidFill>
                                  <a:latin typeface="Cambria Math"/>
                                  <a:cs typeface="Times New Roman" pitchFamily="18" charset="0"/>
                                </a:rPr>
                              </m:ctrlPr>
                            </m:dPr>
                            <m:e>
                              <m:sSub>
                                <m:sSubPr>
                                  <m:ctrlPr>
                                    <a:rPr lang="en-IN" sz="2000" i="1" smtClean="0">
                                      <a:solidFill>
                                        <a:srgbClr val="FF0000"/>
                                      </a:solidFill>
                                      <a:latin typeface="Cambria Math"/>
                                      <a:cs typeface="Times New Roman" pitchFamily="18" charset="0"/>
                                    </a:rPr>
                                  </m:ctrlPr>
                                </m:sSubPr>
                                <m:e>
                                  <m:d>
                                    <m:dPr>
                                      <m:begChr m:val=""/>
                                      <m:endChr m:val="|"/>
                                      <m:ctrlPr>
                                        <a:rPr lang="en-IN" sz="2000" i="1" smtClean="0">
                                          <a:solidFill>
                                            <a:srgbClr val="FF0000"/>
                                          </a:solidFill>
                                          <a:latin typeface="Cambria Math"/>
                                          <a:cs typeface="Times New Roman" pitchFamily="18" charset="0"/>
                                        </a:rPr>
                                      </m:ctrlPr>
                                    </m:dPr>
                                    <m:e>
                                      <m:d>
                                        <m:dPr>
                                          <m:ctrlPr>
                                            <a:rPr lang="en-IN" sz="2000" i="1" smtClean="0">
                                              <a:solidFill>
                                                <a:srgbClr val="FF0000"/>
                                              </a:solidFill>
                                              <a:latin typeface="Cambria Math"/>
                                              <a:cs typeface="Times New Roman" pitchFamily="18" charset="0"/>
                                            </a:rPr>
                                          </m:ctrlPr>
                                        </m:dPr>
                                        <m:e>
                                          <m:r>
                                            <a:rPr lang="en-IN" sz="2000" b="0" i="1" smtClean="0">
                                              <a:solidFill>
                                                <a:srgbClr val="FF0000"/>
                                              </a:solidFill>
                                              <a:latin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cs typeface="Times New Roman" pitchFamily="18" charset="0"/>
                                            </a:rPr>
                                            <m:t>−</m:t>
                                          </m:r>
                                          <m:sSub>
                                            <m:sSubPr>
                                              <m:ctrlPr>
                                                <a:rPr lang="en-IN" sz="2000" b="0" i="1" smtClean="0">
                                                  <a:solidFill>
                                                    <a:srgbClr val="FF0000"/>
                                                  </a:solidFill>
                                                  <a:latin typeface="Cambria Math"/>
                                                  <a:cs typeface="Times New Roman" pitchFamily="18" charset="0"/>
                                                </a:rPr>
                                              </m:ctrlPr>
                                            </m:sSubPr>
                                            <m:e>
                                              <m:r>
                                                <a:rPr lang="en-IN" sz="2000" b="0" i="1" smtClean="0">
                                                  <a:solidFill>
                                                    <a:srgbClr val="FF0000"/>
                                                  </a:solidFill>
                                                  <a:latin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cs typeface="Times New Roman" pitchFamily="18" charset="0"/>
                                                </a:rPr>
                                                <m:t>𝑖</m:t>
                                              </m:r>
                                            </m:sub>
                                          </m:sSub>
                                        </m:e>
                                      </m:d>
                                    </m:e>
                                  </m:d>
                                </m:e>
                                <m:sub>
                                  <m:r>
                                    <a:rPr lang="en-IN" sz="2000" b="0" i="1" smtClean="0">
                                      <a:solidFill>
                                        <a:srgbClr val="FF0000"/>
                                      </a:solidFill>
                                      <a:latin typeface="Cambria Math" panose="02040503050406030204" pitchFamily="18" charset="0"/>
                                      <a:cs typeface="Times New Roman" pitchFamily="18" charset="0"/>
                                    </a:rPr>
                                    <m:t>𝑖𝑓</m:t>
                                  </m:r>
                                  <m:r>
                                    <a:rPr lang="en-IN" sz="2000" b="0" i="1" smtClean="0">
                                      <a:solidFill>
                                        <a:srgbClr val="FF0000"/>
                                      </a:solidFill>
                                      <a:latin typeface="Cambria Math" panose="02040503050406030204" pitchFamily="18" charset="0"/>
                                      <a:cs typeface="Times New Roman" pitchFamily="18" charset="0"/>
                                    </a:rPr>
                                    <m:t> </m:t>
                                  </m:r>
                                  <m:r>
                                    <a:rPr lang="en-IN" sz="2000" b="0" i="1" smtClean="0">
                                      <a:solidFill>
                                        <a:srgbClr val="FF0000"/>
                                      </a:solidFill>
                                      <a:latin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cs typeface="Times New Roman" pitchFamily="18" charset="0"/>
                                    </a:rPr>
                                    <m:t>&gt;</m:t>
                                  </m:r>
                                  <m:sSub>
                                    <m:sSubPr>
                                      <m:ctrlPr>
                                        <a:rPr lang="en-IN" sz="2000" b="0" i="1" smtClean="0">
                                          <a:solidFill>
                                            <a:srgbClr val="FF0000"/>
                                          </a:solidFill>
                                          <a:latin typeface="Cambria Math"/>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𝑪</m:t>
                                      </m:r>
                                    </m:e>
                                    <m:sub>
                                      <m:r>
                                        <a:rPr lang="en-IN" sz="2000" b="0" i="1" smtClean="0">
                                          <a:solidFill>
                                            <a:srgbClr val="FF0000"/>
                                          </a:solidFill>
                                          <a:latin typeface="Cambria Math" panose="02040503050406030204" pitchFamily="18" charset="0"/>
                                          <a:cs typeface="Times New Roman" pitchFamily="18" charset="0"/>
                                        </a:rPr>
                                        <m:t>𝑖</m:t>
                                      </m:r>
                                    </m:sub>
                                  </m:sSub>
                                </m:sub>
                              </m:sSub>
                              <m:r>
                                <a:rPr lang="en-IN" sz="2000" b="0" i="1" smtClean="0">
                                  <a:solidFill>
                                    <a:srgbClr val="FF0000"/>
                                  </a:solidFill>
                                  <a:latin typeface="Cambria Math" panose="02040503050406030204" pitchFamily="18" charset="0"/>
                                  <a:cs typeface="Times New Roman" pitchFamily="18" charset="0"/>
                                </a:rPr>
                                <m:t>+</m:t>
                              </m:r>
                              <m:sSub>
                                <m:sSubPr>
                                  <m:ctrlPr>
                                    <a:rPr lang="en-IN" sz="2000" b="0" i="1" smtClean="0">
                                      <a:solidFill>
                                        <a:srgbClr val="FF0000"/>
                                      </a:solidFill>
                                      <a:latin typeface="Cambria Math"/>
                                      <a:cs typeface="Times New Roman" pitchFamily="18" charset="0"/>
                                    </a:rPr>
                                  </m:ctrlPr>
                                </m:sSubPr>
                                <m:e>
                                  <m:d>
                                    <m:dPr>
                                      <m:begChr m:val=""/>
                                      <m:endChr m:val="|"/>
                                      <m:ctrlPr>
                                        <a:rPr lang="en-IN" sz="2000" b="0" i="1" smtClean="0">
                                          <a:solidFill>
                                            <a:srgbClr val="FF0000"/>
                                          </a:solidFill>
                                          <a:latin typeface="Cambria Math"/>
                                          <a:cs typeface="Times New Roman" pitchFamily="18" charset="0"/>
                                        </a:rPr>
                                      </m:ctrlPr>
                                    </m:dPr>
                                    <m:e>
                                      <m:d>
                                        <m:dPr>
                                          <m:ctrlPr>
                                            <a:rPr lang="en-IN" sz="2000" b="0" i="1" smtClean="0">
                                              <a:solidFill>
                                                <a:srgbClr val="FF0000"/>
                                              </a:solidFill>
                                              <a:latin typeface="Cambria Math"/>
                                              <a:cs typeface="Times New Roman" pitchFamily="18" charset="0"/>
                                            </a:rPr>
                                          </m:ctrlPr>
                                        </m:dPr>
                                        <m:e>
                                          <m:sSub>
                                            <m:sSubPr>
                                              <m:ctrlPr>
                                                <a:rPr lang="en-IN" sz="2000" b="0" i="1" smtClean="0">
                                                  <a:solidFill>
                                                    <a:srgbClr val="FF0000"/>
                                                  </a:solidFill>
                                                  <a:latin typeface="Cambria Math"/>
                                                  <a:cs typeface="Times New Roman" pitchFamily="18" charset="0"/>
                                                </a:rPr>
                                              </m:ctrlPr>
                                            </m:sSubPr>
                                            <m:e>
                                              <m:r>
                                                <a:rPr lang="en-IN" sz="2000" b="0" i="1" smtClean="0">
                                                  <a:solidFill>
                                                    <a:srgbClr val="FF0000"/>
                                                  </a:solidFill>
                                                  <a:latin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cs typeface="Times New Roman" pitchFamily="18" charset="0"/>
                                                </a:rPr>
                                                <m:t>𝑖</m:t>
                                              </m:r>
                                            </m:sub>
                                          </m:sSub>
                                          <m:r>
                                            <a:rPr lang="en-IN" sz="2000" b="0" i="1" smtClean="0">
                                              <a:solidFill>
                                                <a:srgbClr val="FF0000"/>
                                              </a:solidFill>
                                              <a:latin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cs typeface="Times New Roman" pitchFamily="18" charset="0"/>
                                            </a:rPr>
                                            <m:t>𝑥</m:t>
                                          </m:r>
                                        </m:e>
                                      </m:d>
                                    </m:e>
                                  </m:d>
                                </m:e>
                                <m:sub>
                                  <m:r>
                                    <a:rPr lang="en-IN" sz="2000" b="0" i="1" smtClean="0">
                                      <a:solidFill>
                                        <a:srgbClr val="FF0000"/>
                                      </a:solidFill>
                                      <a:latin typeface="Cambria Math" panose="02040503050406030204" pitchFamily="18" charset="0"/>
                                      <a:cs typeface="Times New Roman" pitchFamily="18" charset="0"/>
                                    </a:rPr>
                                    <m:t>𝑖𝑓</m:t>
                                  </m:r>
                                  <m:r>
                                    <a:rPr lang="en-IN" sz="2000" b="0" i="1" smtClean="0">
                                      <a:solidFill>
                                        <a:srgbClr val="FF0000"/>
                                      </a:solidFill>
                                      <a:latin typeface="Cambria Math" panose="02040503050406030204" pitchFamily="18" charset="0"/>
                                      <a:cs typeface="Times New Roman" pitchFamily="18" charset="0"/>
                                    </a:rPr>
                                    <m:t> </m:t>
                                  </m:r>
                                  <m:sSub>
                                    <m:sSubPr>
                                      <m:ctrlPr>
                                        <a:rPr lang="en-IN" sz="2000" b="0" i="1" smtClean="0">
                                          <a:solidFill>
                                            <a:srgbClr val="FF0000"/>
                                          </a:solidFill>
                                          <a:latin typeface="Cambria Math"/>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𝑪</m:t>
                                      </m:r>
                                    </m:e>
                                    <m:sub>
                                      <m:r>
                                        <a:rPr lang="en-IN" sz="2000" b="0" i="1" smtClean="0">
                                          <a:solidFill>
                                            <a:srgbClr val="FF0000"/>
                                          </a:solidFill>
                                          <a:latin typeface="Cambria Math" panose="02040503050406030204" pitchFamily="18" charset="0"/>
                                          <a:cs typeface="Times New Roman" pitchFamily="18" charset="0"/>
                                        </a:rPr>
                                        <m:t>𝑖</m:t>
                                      </m:r>
                                    </m:sub>
                                  </m:sSub>
                                  <m:r>
                                    <a:rPr lang="en-IN" sz="2000" b="0" i="1" smtClean="0">
                                      <a:solidFill>
                                        <a:srgbClr val="FF0000"/>
                                      </a:solidFill>
                                      <a:latin typeface="Cambria Math" panose="02040503050406030204" pitchFamily="18" charset="0"/>
                                      <a:cs typeface="Times New Roman" pitchFamily="18" charset="0"/>
                                    </a:rPr>
                                    <m:t>&gt;</m:t>
                                  </m:r>
                                  <m:r>
                                    <a:rPr lang="en-IN" sz="2000" b="0" i="1" smtClean="0">
                                      <a:solidFill>
                                        <a:srgbClr val="FF0000"/>
                                      </a:solidFill>
                                      <a:latin typeface="Cambria Math" panose="02040503050406030204" pitchFamily="18" charset="0"/>
                                      <a:cs typeface="Times New Roman" pitchFamily="18" charset="0"/>
                                    </a:rPr>
                                    <m:t>𝑥</m:t>
                                  </m:r>
                                </m:sub>
                              </m:sSub>
                            </m:e>
                          </m:d>
                          <m:r>
                            <a:rPr lang="en-IN" sz="2000" b="0" i="1" smtClean="0">
                              <a:solidFill>
                                <a:srgbClr val="FF0000"/>
                              </a:solidFill>
                              <a:latin typeface="Cambria Math" panose="02040503050406030204" pitchFamily="18" charset="0"/>
                              <a:cs typeface="Times New Roman" pitchFamily="18" charset="0"/>
                            </a:rPr>
                            <m:t>=0</m:t>
                          </m:r>
                        </m:e>
                      </m:nary>
                    </m:oMath>
                  </m:oMathPara>
                </a14:m>
                <a:endParaRPr lang="en-US" sz="2000" dirty="0" smtClean="0">
                  <a:solidFill>
                    <a:srgbClr val="FF0000"/>
                  </a:solidFill>
                  <a:latin typeface="Times New Roman" pitchFamily="18" charset="0"/>
                  <a:cs typeface="Times New Roman" pitchFamily="18" charset="0"/>
                </a:endParaRPr>
              </a:p>
              <a:p>
                <a:pPr marL="0" indent="0" algn="just">
                  <a:buNone/>
                </a:pPr>
                <a:r>
                  <a:rPr lang="en-US" sz="2000" dirty="0" smtClean="0">
                    <a:solidFill>
                      <a:srgbClr val="FF0000"/>
                    </a:solidFill>
                    <a:latin typeface="Times New Roman" pitchFamily="18" charset="0"/>
                    <a:cs typeface="Times New Roman" pitchFamily="18" charset="0"/>
                  </a:rPr>
                  <a:t>Solving the above equation, we get 				</a:t>
                </a:r>
              </a:p>
              <a:p>
                <a:pPr marL="0" indent="0" algn="just">
                  <a:buNone/>
                </a:pPr>
                <a:endParaRPr lang="en-US" sz="2000" dirty="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buClr>
                    <a:srgbClr val="0B5ED7"/>
                  </a:buClr>
                </a:pPr>
                <a:r>
                  <a:rPr lang="en-US" sz="2000" dirty="0" smtClean="0">
                    <a:solidFill>
                      <a:srgbClr val="FF0000"/>
                    </a:solidFill>
                    <a:latin typeface="Times New Roman" pitchFamily="18" charset="0"/>
                    <a:cs typeface="Times New Roman" pitchFamily="18" charset="0"/>
                  </a:rPr>
                  <a:t>Thus, the best centroid for minimizing SAE of a cluster is the median of the objects in the cluster</a:t>
                </a:r>
                <a:r>
                  <a:rPr lang="en-US" sz="2000" dirty="0">
                    <a:solidFill>
                      <a:srgbClr val="FF0000"/>
                    </a:solidFill>
                    <a:latin typeface="Times New Roman" pitchFamily="18" charset="0"/>
                    <a:cs typeface="Times New Roman" pitchFamily="18" charset="0"/>
                  </a:rPr>
                  <a:t>.</a:t>
                </a:r>
                <a:endParaRPr lang="en-US" sz="2000"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891203"/>
                <a:ext cx="8370243" cy="3430631"/>
              </a:xfrm>
              <a:blipFill rotWithShape="1">
                <a:blip r:embed="rId2"/>
                <a:stretch>
                  <a:fillRect l="-728" t="-888" r="-801" b="-1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327960" y="2609489"/>
                <a:ext cx="2662929" cy="819510"/>
              </a:xfrm>
              <a:prstGeom prst="rect">
                <a:avLst/>
              </a:prstGeom>
              <a:noFill/>
              <a:ln w="31750">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0B5ED7"/>
                              </a:solidFill>
                              <a:latin typeface="Cambria Math"/>
                              <a:cs typeface="Times New Roman" pitchFamily="18" charset="0"/>
                            </a:rPr>
                          </m:ctrlPr>
                        </m:sSubPr>
                        <m:e>
                          <m:r>
                            <a:rPr lang="en-IN" i="1">
                              <a:solidFill>
                                <a:srgbClr val="0B5ED7"/>
                              </a:solidFill>
                              <a:latin typeface="Cambria Math" panose="02040503050406030204" pitchFamily="18" charset="0"/>
                              <a:cs typeface="Times New Roman" pitchFamily="18" charset="0"/>
                            </a:rPr>
                            <m:t>𝑐</m:t>
                          </m:r>
                        </m:e>
                        <m:sub>
                          <m:r>
                            <a:rPr lang="en-IN" i="1">
                              <a:solidFill>
                                <a:srgbClr val="0B5ED7"/>
                              </a:solidFill>
                              <a:latin typeface="Cambria Math" panose="02040503050406030204" pitchFamily="18" charset="0"/>
                              <a:cs typeface="Times New Roman" pitchFamily="18" charset="0"/>
                            </a:rPr>
                            <m:t>𝑖</m:t>
                          </m:r>
                        </m:sub>
                      </m:sSub>
                      <m:r>
                        <a:rPr lang="en-IN" i="1">
                          <a:solidFill>
                            <a:srgbClr val="0B5ED7"/>
                          </a:solidFill>
                          <a:latin typeface="Cambria Math" panose="02040503050406030204" pitchFamily="18" charset="0"/>
                          <a:cs typeface="Times New Roman" pitchFamily="18" charset="0"/>
                        </a:rPr>
                        <m:t>=</m:t>
                      </m:r>
                      <m:r>
                        <a:rPr lang="en-IN" b="0" i="1" smtClean="0">
                          <a:solidFill>
                            <a:srgbClr val="0B5ED7"/>
                          </a:solidFill>
                          <a:latin typeface="Cambria Math" panose="02040503050406030204" pitchFamily="18" charset="0"/>
                          <a:cs typeface="Times New Roman" pitchFamily="18" charset="0"/>
                        </a:rPr>
                        <m:t>𝑚𝑒𝑑𝑖𝑎𝑛</m:t>
                      </m:r>
                      <m:r>
                        <a:rPr lang="en-IN" b="0" i="1" smtClean="0">
                          <a:solidFill>
                            <a:srgbClr val="0B5ED7"/>
                          </a:solidFill>
                          <a:latin typeface="Cambria Math" panose="02040503050406030204" pitchFamily="18" charset="0"/>
                          <a:cs typeface="Times New Roman" pitchFamily="18" charset="0"/>
                        </a:rPr>
                        <m:t> </m:t>
                      </m:r>
                      <m:d>
                        <m:dPr>
                          <m:begChr m:val="{"/>
                          <m:endChr m:val="}"/>
                          <m:ctrlPr>
                            <a:rPr lang="en-IN" b="0" i="1" smtClean="0">
                              <a:solidFill>
                                <a:srgbClr val="0B5ED7"/>
                              </a:solidFill>
                              <a:latin typeface="Cambria Math"/>
                              <a:cs typeface="Times New Roman" pitchFamily="18" charset="0"/>
                            </a:rPr>
                          </m:ctrlPr>
                        </m:dPr>
                        <m:e>
                          <m:r>
                            <a:rPr lang="en-IN" b="0" i="1" smtClean="0">
                              <a:solidFill>
                                <a:srgbClr val="0B5ED7"/>
                              </a:solidFill>
                              <a:latin typeface="Cambria Math" panose="02040503050406030204" pitchFamily="18" charset="0"/>
                              <a:cs typeface="Times New Roman" pitchFamily="18" charset="0"/>
                            </a:rPr>
                            <m:t>𝑥</m:t>
                          </m:r>
                        </m:e>
                        <m:e>
                          <m:r>
                            <a:rPr lang="en-IN" b="0" i="1" smtClean="0">
                              <a:solidFill>
                                <a:srgbClr val="0B5ED7"/>
                              </a:solidFill>
                              <a:latin typeface="Cambria Math" panose="02040503050406030204" pitchFamily="18" charset="0"/>
                              <a:cs typeface="Times New Roman" pitchFamily="18" charset="0"/>
                            </a:rPr>
                            <m:t>𝑥</m:t>
                          </m:r>
                          <m:r>
                            <a:rPr lang="en-IN"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b="0" i="1" smtClean="0">
                                  <a:solidFill>
                                    <a:srgbClr val="0B5ED7"/>
                                  </a:solidFill>
                                  <a:latin typeface="Cambria Math"/>
                                  <a:ea typeface="Cambria Math" panose="02040503050406030204" pitchFamily="18" charset="0"/>
                                  <a:cs typeface="Times New Roman" pitchFamily="18" charset="0"/>
                                </a:rPr>
                              </m:ctrlPr>
                            </m:sSubPr>
                            <m:e>
                              <m:r>
                                <a:rPr lang="en-IN"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e>
                      </m:d>
                    </m:oMath>
                  </m:oMathPara>
                </a14:m>
                <a:endParaRPr lang="en-IN" dirty="0">
                  <a:solidFill>
                    <a:srgbClr val="0B5ED7"/>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3407115" y="2609489"/>
                <a:ext cx="2726266" cy="819510"/>
              </a:xfrm>
              <a:prstGeom prst="rect">
                <a:avLst/>
              </a:prstGeom>
              <a:blipFill rotWithShape="0">
                <a:blip r:embed="rId3"/>
                <a:stretch>
                  <a:fillRect/>
                </a:stretch>
              </a:blipFill>
              <a:ln w="31750">
                <a:solidFill>
                  <a:srgbClr val="A50021"/>
                </a:solidFill>
              </a:ln>
            </p:spPr>
            <p:txBody>
              <a:bodyPr/>
              <a:lstStyle/>
              <a:p>
                <a:r>
                  <a:rPr lang="en-IN">
                    <a:noFill/>
                  </a:rPr>
                  <a:t> </a:t>
                </a:r>
              </a:p>
            </p:txBody>
          </p:sp>
        </mc:Fallback>
      </mc:AlternateContent>
      <p:sp>
        <p:nvSpPr>
          <p:cNvPr id="8"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9" name="TextBox 8"/>
          <p:cNvSpPr txBox="1"/>
          <p:nvPr/>
        </p:nvSpPr>
        <p:spPr>
          <a:xfrm>
            <a:off x="693531" y="4525735"/>
            <a:ext cx="7751932" cy="646331"/>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pPr algn="ctr"/>
            <a:r>
              <a:rPr lang="en-IN" dirty="0" smtClean="0">
                <a:solidFill>
                  <a:schemeClr val="tx1"/>
                </a:solidFill>
              </a:rPr>
              <a:t>Interpret the best centroid for maximizing TC (with Cosine similarity measure) of a cluster.</a:t>
            </a:r>
          </a:p>
        </p:txBody>
      </p:sp>
      <p:sp>
        <p:nvSpPr>
          <p:cNvPr id="10" name="Rectangle 9"/>
          <p:cNvSpPr/>
          <p:nvPr/>
        </p:nvSpPr>
        <p:spPr>
          <a:xfrm>
            <a:off x="82523" y="4321834"/>
            <a:ext cx="469657" cy="1107996"/>
          </a:xfrm>
          <a:prstGeom prst="rect">
            <a:avLst/>
          </a:prstGeom>
        </p:spPr>
        <p:txBody>
          <a:bodyPr wrap="square">
            <a:spAutoFit/>
          </a:bodyPr>
          <a:lstStyle/>
          <a:p>
            <a:r>
              <a:rPr lang="en-IN" sz="6600" dirty="0">
                <a:solidFill>
                  <a:srgbClr val="FF0000"/>
                </a:solidFill>
              </a:rPr>
              <a:t>?</a:t>
            </a:r>
          </a:p>
        </p:txBody>
      </p:sp>
      <p:sp>
        <p:nvSpPr>
          <p:cNvPr id="2" name="TextBox 1"/>
          <p:cNvSpPr txBox="1"/>
          <p:nvPr/>
        </p:nvSpPr>
        <p:spPr>
          <a:xfrm>
            <a:off x="533130" y="5463523"/>
            <a:ext cx="7932091" cy="646331"/>
          </a:xfrm>
          <a:prstGeom prst="rect">
            <a:avLst/>
          </a:prstGeom>
          <a:noFill/>
        </p:spPr>
        <p:txBody>
          <a:bodyPr wrap="square" rtlCol="0">
            <a:spAutoFit/>
          </a:bodyPr>
          <a:lstStyle/>
          <a:p>
            <a:r>
              <a:rPr lang="en-IN" dirty="0" smtClean="0">
                <a:solidFill>
                  <a:srgbClr val="FF0000"/>
                </a:solidFill>
              </a:rPr>
              <a:t>The above mentioned discussion is quite sufficient for the validation of k-Means algorithm.</a:t>
            </a:r>
            <a:endParaRPr lang="en-IN" dirty="0">
              <a:solidFill>
                <a:srgbClr val="FF0000"/>
              </a:solidFill>
            </a:endParaRPr>
          </a:p>
        </p:txBody>
      </p:sp>
    </p:spTree>
    <p:extLst>
      <p:ext uri="{BB962C8B-B14F-4D97-AF65-F5344CB8AC3E}">
        <p14:creationId xmlns:p14="http://schemas.microsoft.com/office/powerpoint/2010/main" val="2088784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891203"/>
                <a:ext cx="8495371" cy="5207672"/>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5. Complexity analysis of k-Means algorithm</a:t>
                </a:r>
              </a:p>
              <a:p>
                <a:pPr marL="0" indent="0" algn="just">
                  <a:buClr>
                    <a:srgbClr val="0B5ED7"/>
                  </a:buClr>
                  <a:buNone/>
                </a:pPr>
                <a:endParaRPr lang="en-IN" sz="800" b="1" dirty="0" smtClean="0">
                  <a:solidFill>
                    <a:srgbClr val="FF0000"/>
                  </a:solidFill>
                  <a:latin typeface="Times New Roman" pitchFamily="18" charset="0"/>
                  <a:cs typeface="Times New Roman" pitchFamily="18" charset="0"/>
                </a:endParaRPr>
              </a:p>
              <a:p>
                <a:pPr marL="0" indent="0" algn="just">
                  <a:buClr>
                    <a:srgbClr val="0B5ED7"/>
                  </a:buClr>
                  <a:buNone/>
                </a:pPr>
                <a:r>
                  <a:rPr lang="en-IN" sz="2000" dirty="0" smtClean="0">
                    <a:solidFill>
                      <a:srgbClr val="FF0000"/>
                    </a:solidFill>
                    <a:latin typeface="Times New Roman" pitchFamily="18" charset="0"/>
                    <a:cs typeface="Times New Roman" pitchFamily="18" charset="0"/>
                  </a:rPr>
                  <a:t>Let us analyse the time and space complexities of k-Means algorithm.</a:t>
                </a:r>
              </a:p>
              <a:p>
                <a:pPr algn="just">
                  <a:buClr>
                    <a:srgbClr val="0B5ED7"/>
                  </a:buClr>
                  <a:buFont typeface="Arial" pitchFamily="34" charset="0"/>
                  <a:buChar char="•"/>
                </a:pPr>
                <a:endParaRPr lang="en-IN" sz="800" dirty="0" smtClean="0">
                  <a:solidFill>
                    <a:srgbClr val="FF0000"/>
                  </a:solidFill>
                  <a:latin typeface="Times New Roman" pitchFamily="18" charset="0"/>
                  <a:cs typeface="Times New Roman" pitchFamily="18" charset="0"/>
                </a:endParaRPr>
              </a:p>
              <a:p>
                <a:pPr marL="0" indent="0" algn="just">
                  <a:buClr>
                    <a:srgbClr val="0B5ED7"/>
                  </a:buClr>
                  <a:buNone/>
                </a:pPr>
                <a:r>
                  <a:rPr lang="en-IN" sz="2000" dirty="0" smtClean="0">
                    <a:solidFill>
                      <a:srgbClr val="FF0000"/>
                    </a:solidFill>
                    <a:latin typeface="Times New Roman" pitchFamily="18" charset="0"/>
                    <a:cs typeface="Times New Roman" pitchFamily="18" charset="0"/>
                  </a:rPr>
                  <a:t>Time complexity:</a:t>
                </a:r>
              </a:p>
              <a:p>
                <a:pPr marL="0" indent="0" algn="just">
                  <a:buClr>
                    <a:srgbClr val="0B5ED7"/>
                  </a:buClr>
                  <a:buNone/>
                </a:pPr>
                <a:r>
                  <a:rPr lang="en-IN" sz="2000" dirty="0" smtClean="0">
                    <a:solidFill>
                      <a:srgbClr val="FF0000"/>
                    </a:solidFill>
                    <a:latin typeface="Times New Roman" pitchFamily="18" charset="0"/>
                    <a:cs typeface="Times New Roman" pitchFamily="18" charset="0"/>
                  </a:rPr>
                  <a:t>The time complexity of the k-Means algorithm can be expressed as</a:t>
                </a:r>
              </a:p>
              <a:p>
                <a:pPr marL="0" indent="0" algn="just">
                  <a:buClr>
                    <a:srgbClr val="0B5ED7"/>
                  </a:buClr>
                  <a:buNone/>
                </a:pPr>
                <a:endParaRPr lang="en-IN" sz="800" dirty="0" smtClean="0">
                  <a:solidFill>
                    <a:srgbClr val="FF0000"/>
                  </a:solidFill>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1600" b="0" i="1" smtClean="0">
                          <a:solidFill>
                            <a:srgbClr val="FF0000"/>
                          </a:solidFill>
                          <a:latin typeface="Cambria Math" panose="02040503050406030204" pitchFamily="18" charset="0"/>
                          <a:cs typeface="Times New Roman" pitchFamily="18" charset="0"/>
                        </a:rPr>
                        <m:t>𝑇</m:t>
                      </m:r>
                      <m:d>
                        <m:dPr>
                          <m:ctrlPr>
                            <a:rPr lang="en-IN" sz="1600" b="0" i="1" smtClean="0">
                              <a:solidFill>
                                <a:srgbClr val="FF0000"/>
                              </a:solidFill>
                              <a:latin typeface="Cambria Math"/>
                              <a:cs typeface="Times New Roman" pitchFamily="18" charset="0"/>
                            </a:rPr>
                          </m:ctrlPr>
                        </m:dPr>
                        <m:e>
                          <m:r>
                            <a:rPr lang="en-IN" sz="1600" b="0" i="1" smtClean="0">
                              <a:solidFill>
                                <a:srgbClr val="FF0000"/>
                              </a:solidFill>
                              <a:latin typeface="Cambria Math" panose="02040503050406030204" pitchFamily="18" charset="0"/>
                              <a:cs typeface="Times New Roman" pitchFamily="18" charset="0"/>
                            </a:rPr>
                            <m:t>𝑛</m:t>
                          </m:r>
                        </m:e>
                      </m:d>
                      <m:r>
                        <a:rPr lang="en-IN" sz="1600" b="0" i="1" smtClean="0">
                          <a:solidFill>
                            <a:srgbClr val="FF0000"/>
                          </a:solidFill>
                          <a:latin typeface="Cambria Math" panose="02040503050406030204" pitchFamily="18" charset="0"/>
                          <a:cs typeface="Times New Roman" pitchFamily="18" charset="0"/>
                        </a:rPr>
                        <m:t>=</m:t>
                      </m:r>
                      <m:r>
                        <a:rPr lang="en-IN" sz="1600" b="0" i="1" smtClean="0">
                          <a:solidFill>
                            <a:srgbClr val="FF0000"/>
                          </a:solidFill>
                          <a:latin typeface="Cambria Math" panose="02040503050406030204" pitchFamily="18" charset="0"/>
                          <a:cs typeface="Times New Roman" pitchFamily="18" charset="0"/>
                        </a:rPr>
                        <m:t>𝑂</m:t>
                      </m:r>
                      <m:d>
                        <m:dPr>
                          <m:ctrlPr>
                            <a:rPr lang="en-IN" sz="1600" b="0" i="1" smtClean="0">
                              <a:solidFill>
                                <a:srgbClr val="FF0000"/>
                              </a:solidFill>
                              <a:latin typeface="Cambria Math"/>
                              <a:cs typeface="Times New Roman" pitchFamily="18" charset="0"/>
                            </a:rPr>
                          </m:ctrlPr>
                        </m:dPr>
                        <m:e>
                          <m:r>
                            <a:rPr lang="en-IN" sz="1600" b="0" i="1" smtClean="0">
                              <a:solidFill>
                                <a:srgbClr val="FF0000"/>
                              </a:solidFill>
                              <a:latin typeface="Cambria Math" panose="02040503050406030204" pitchFamily="18" charset="0"/>
                              <a:cs typeface="Times New Roman" pitchFamily="18" charset="0"/>
                            </a:rPr>
                            <m:t>𝑛</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𝑚</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𝑘</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𝑙</m:t>
                          </m:r>
                        </m:e>
                      </m:d>
                    </m:oMath>
                  </m:oMathPara>
                </a14:m>
                <a:endParaRPr lang="en-IN" sz="1600" b="0" dirty="0" smtClean="0">
                  <a:solidFill>
                    <a:srgbClr val="FF0000"/>
                  </a:solidFill>
                  <a:latin typeface="Times New Roman" pitchFamily="18" charset="0"/>
                  <a:ea typeface="Cambria Math" panose="02040503050406030204" pitchFamily="18" charset="0"/>
                  <a:cs typeface="Times New Roman" pitchFamily="18" charset="0"/>
                </a:endParaRPr>
              </a:p>
              <a:p>
                <a:pPr marL="0" indent="0" algn="just">
                  <a:buClr>
                    <a:srgbClr val="0B5ED7"/>
                  </a:buClr>
                  <a:buNone/>
                </a:pPr>
                <a:r>
                  <a:rPr lang="en-US" sz="2000" dirty="0">
                    <a:solidFill>
                      <a:srgbClr val="FF0000"/>
                    </a:solidFill>
                    <a:latin typeface="Times New Roman" pitchFamily="18" charset="0"/>
                    <a:cs typeface="Times New Roman" pitchFamily="18" charset="0"/>
                  </a:rPr>
                  <a:t>w</a:t>
                </a:r>
                <a:r>
                  <a:rPr lang="en-US" sz="2000" dirty="0" smtClean="0">
                    <a:solidFill>
                      <a:srgbClr val="FF0000"/>
                    </a:solidFill>
                    <a:latin typeface="Times New Roman" pitchFamily="18" charset="0"/>
                    <a:cs typeface="Times New Roman" pitchFamily="18" charset="0"/>
                  </a:rPr>
                  <a:t>here</a:t>
                </a:r>
                <a:r>
                  <a:rPr lang="en-US" sz="1600" dirty="0" smtClean="0">
                    <a:solidFill>
                      <a:srgbClr val="FF0000"/>
                    </a:solidFill>
                    <a:latin typeface="Times New Roman" pitchFamily="18" charset="0"/>
                    <a:cs typeface="Times New Roman" pitchFamily="18" charset="0"/>
                  </a:rPr>
                  <a:t> 	</a:t>
                </a:r>
                <a14:m>
                  <m:oMath xmlns:m="http://schemas.openxmlformats.org/officeDocument/2006/math">
                    <m:r>
                      <a:rPr lang="en-IN" sz="2000" i="1">
                        <a:solidFill>
                          <a:srgbClr val="FF0000"/>
                        </a:solidFill>
                        <a:latin typeface="Cambria Math" panose="02040503050406030204" pitchFamily="18" charset="0"/>
                        <a:cs typeface="Times New Roman" pitchFamily="18" charset="0"/>
                      </a:rPr>
                      <m:t>𝑛</m:t>
                    </m:r>
                  </m:oMath>
                </a14:m>
                <a:r>
                  <a:rPr lang="en-US" sz="2000" dirty="0" smtClean="0">
                    <a:solidFill>
                      <a:srgbClr val="FF0000"/>
                    </a:solidFill>
                    <a:latin typeface="Times New Roman" pitchFamily="18" charset="0"/>
                    <a:cs typeface="Times New Roman" pitchFamily="18" charset="0"/>
                  </a:rPr>
                  <a:t> = number of objects</a:t>
                </a:r>
              </a:p>
              <a:p>
                <a:pPr marL="0" indent="0" algn="just">
                  <a:buClr>
                    <a:srgbClr val="0B5ED7"/>
                  </a:buClr>
                  <a:buNone/>
                </a:pPr>
                <a:r>
                  <a:rPr lang="en-IN" sz="2000" b="0" dirty="0" smtClean="0">
                    <a:solidFill>
                      <a:srgbClr val="FF0000"/>
                    </a:solidFill>
                    <a:cs typeface="Times New Roman" pitchFamily="18" charset="0"/>
                  </a:rPr>
                  <a:t>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𝑚</m:t>
                    </m:r>
                    <m:r>
                      <a:rPr lang="en-IN" sz="2000" b="0" i="1" smtClean="0">
                        <a:solidFill>
                          <a:srgbClr val="FF0000"/>
                        </a:solidFill>
                        <a:latin typeface="Cambria Math" panose="02040503050406030204" pitchFamily="18" charset="0"/>
                        <a:cs typeface="Times New Roman" pitchFamily="18" charset="0"/>
                      </a:rPr>
                      <m:t> </m:t>
                    </m:r>
                  </m:oMath>
                </a14:m>
                <a:r>
                  <a:rPr lang="en-US" sz="2000" dirty="0" smtClean="0">
                    <a:solidFill>
                      <a:srgbClr val="FF0000"/>
                    </a:solidFill>
                    <a:latin typeface="Times New Roman" pitchFamily="18" charset="0"/>
                    <a:cs typeface="Times New Roman" pitchFamily="18" charset="0"/>
                  </a:rPr>
                  <a:t>= number of attributes in the object definition</a:t>
                </a:r>
              </a:p>
              <a:p>
                <a:pPr marL="0" indent="0" algn="just">
                  <a:buClr>
                    <a:srgbClr val="0B5ED7"/>
                  </a:buClr>
                  <a:buNone/>
                </a:pPr>
                <a:r>
                  <a:rPr lang="en-IN" sz="2000" b="0" dirty="0" smtClean="0">
                    <a:solidFill>
                      <a:srgbClr val="FF0000"/>
                    </a:solidFill>
                    <a:cs typeface="Times New Roman" pitchFamily="18" charset="0"/>
                  </a:rPr>
                  <a:t>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𝑘</m:t>
                    </m:r>
                  </m:oMath>
                </a14:m>
                <a:r>
                  <a:rPr lang="en-US" sz="2000" dirty="0" smtClean="0">
                    <a:solidFill>
                      <a:srgbClr val="FF0000"/>
                    </a:solidFill>
                    <a:latin typeface="Times New Roman" pitchFamily="18" charset="0"/>
                    <a:cs typeface="Times New Roman" pitchFamily="18" charset="0"/>
                  </a:rPr>
                  <a:t> = number of clusters</a:t>
                </a:r>
              </a:p>
              <a:p>
                <a:pPr marL="0" indent="0" algn="just">
                  <a:buClr>
                    <a:srgbClr val="0B5ED7"/>
                  </a:buClr>
                  <a:buNone/>
                </a:pPr>
                <a:r>
                  <a:rPr lang="en-IN" sz="2000" b="0" dirty="0" smtClean="0">
                    <a:solidFill>
                      <a:srgbClr val="FF0000"/>
                    </a:solidFill>
                    <a:cs typeface="Times New Roman" pitchFamily="18" charset="0"/>
                  </a:rPr>
                  <a:t>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𝑙</m:t>
                    </m:r>
                    <m:r>
                      <a:rPr lang="en-IN" sz="2000" b="0" i="1" smtClean="0">
                        <a:solidFill>
                          <a:srgbClr val="FF0000"/>
                        </a:solidFill>
                        <a:latin typeface="Cambria Math" panose="02040503050406030204" pitchFamily="18" charset="0"/>
                        <a:cs typeface="Times New Roman" pitchFamily="18" charset="0"/>
                      </a:rPr>
                      <m:t> </m:t>
                    </m:r>
                  </m:oMath>
                </a14:m>
                <a:r>
                  <a:rPr lang="en-US" sz="2000" dirty="0" smtClean="0">
                    <a:solidFill>
                      <a:srgbClr val="FF0000"/>
                    </a:solidFill>
                    <a:latin typeface="Times New Roman" pitchFamily="18" charset="0"/>
                    <a:cs typeface="Times New Roman" pitchFamily="18" charset="0"/>
                  </a:rPr>
                  <a:t>= number of iterations.</a:t>
                </a:r>
              </a:p>
              <a:p>
                <a:pPr marL="0" indent="0" algn="just">
                  <a:buClr>
                    <a:srgbClr val="0B5ED7"/>
                  </a:buClr>
                  <a:buNone/>
                </a:pPr>
                <a:endParaRPr lang="en-US" sz="1600" dirty="0" smtClean="0">
                  <a:solidFill>
                    <a:srgbClr val="FF0000"/>
                  </a:solidFill>
                  <a:latin typeface="Times New Roman" pitchFamily="18" charset="0"/>
                  <a:cs typeface="Times New Roman" pitchFamily="18" charset="0"/>
                </a:endParaRPr>
              </a:p>
              <a:p>
                <a:pPr marL="0" indent="0" algn="just">
                  <a:buClr>
                    <a:srgbClr val="0B5ED7"/>
                  </a:buClr>
                  <a:buNone/>
                </a:pPr>
                <a:r>
                  <a:rPr lang="en-US" sz="2000" dirty="0" smtClean="0">
                    <a:solidFill>
                      <a:srgbClr val="FF0000"/>
                    </a:solidFill>
                    <a:latin typeface="Times New Roman" pitchFamily="18" charset="0"/>
                    <a:cs typeface="Times New Roman" pitchFamily="18" charset="0"/>
                  </a:rPr>
                  <a:t>Thus, time requirement is a linear order of number of objects and the algorithm runs in a modest time if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𝑘</m:t>
                    </m:r>
                    <m:r>
                      <a:rPr lang="en-IN" sz="2000" b="0" i="1" smtClean="0">
                        <a:solidFill>
                          <a:srgbClr val="FF0000"/>
                        </a:solidFill>
                        <a:latin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cs typeface="Times New Roman" pitchFamily="18" charset="0"/>
                      </a:rPr>
                      <m:t>𝑛</m:t>
                    </m:r>
                  </m:oMath>
                </a14:m>
                <a:r>
                  <a:rPr lang="en-US" sz="2000" dirty="0" smtClean="0">
                    <a:solidFill>
                      <a:srgbClr val="FF0000"/>
                    </a:solidFill>
                    <a:latin typeface="Times New Roman" pitchFamily="18" charset="0"/>
                    <a:cs typeface="Times New Roman" pitchFamily="18" charset="0"/>
                  </a:rPr>
                  <a:t> and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𝑙</m:t>
                    </m:r>
                    <m:r>
                      <a:rPr lang="en-IN" sz="2000" b="0" i="1" smtClean="0">
                        <a:solidFill>
                          <a:srgbClr val="FF0000"/>
                        </a:solidFill>
                        <a:latin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cs typeface="Times New Roman" pitchFamily="18" charset="0"/>
                      </a:rPr>
                      <m:t>𝑛</m:t>
                    </m:r>
                  </m:oMath>
                </a14:m>
                <a:r>
                  <a:rPr lang="en-US" sz="2000" dirty="0" smtClean="0">
                    <a:solidFill>
                      <a:srgbClr val="FF0000"/>
                    </a:solidFill>
                    <a:latin typeface="Times New Roman" pitchFamily="18" charset="0"/>
                    <a:cs typeface="Times New Roman" pitchFamily="18" charset="0"/>
                  </a:rPr>
                  <a:t> (the iteration can be moderately controlled to check the value of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𝑙</m:t>
                    </m:r>
                  </m:oMath>
                </a14:m>
                <a:r>
                  <a:rPr lang="en-US" sz="2000" dirty="0" smtClean="0">
                    <a:solidFill>
                      <a:srgbClr val="FF0000"/>
                    </a:solidFill>
                    <a:latin typeface="Times New Roman" pitchFamily="18" charset="0"/>
                    <a:cs typeface="Times New Roman" pitchFamily="18" charset="0"/>
                  </a:rPr>
                  <a:t>).</a:t>
                </a:r>
              </a:p>
              <a:p>
                <a:pPr marL="0" indent="0">
                  <a:buNone/>
                </a:pPr>
                <a:endParaRPr lang="en-US" sz="2000" dirty="0">
                  <a:solidFill>
                    <a:srgbClr val="FF0000"/>
                  </a:solidFill>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algn="just"/>
                <a:endParaRPr lang="en-US" sz="2000" dirty="0" smtClean="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smtClean="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smtClean="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891203"/>
                <a:ext cx="8495371" cy="5207672"/>
              </a:xfrm>
              <a:blipFill rotWithShape="1">
                <a:blip r:embed="rId2"/>
                <a:stretch>
                  <a:fillRect l="-717" t="-585" r="-789"/>
                </a:stretch>
              </a:blipFill>
            </p:spPr>
            <p:txBody>
              <a:bodyPr/>
              <a:lstStyle/>
              <a:p>
                <a:r>
                  <a:rPr lang="en-IN">
                    <a:noFill/>
                  </a:rPr>
                  <a:t> </a:t>
                </a:r>
              </a:p>
            </p:txBody>
          </p:sp>
        </mc:Fallback>
      </mc:AlternateContent>
    </p:spTree>
    <p:extLst>
      <p:ext uri="{BB962C8B-B14F-4D97-AF65-F5344CB8AC3E}">
        <p14:creationId xmlns:p14="http://schemas.microsoft.com/office/powerpoint/2010/main" val="3771874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A50021"/>
                </a:solidFill>
                <a:latin typeface="Times New Roman" pitchFamily="18" charset="0"/>
                <a:cs typeface="Times New Roman" pitchFamily="18" charset="0"/>
              </a:rPr>
              <a:t>k-Means Algorithm</a:t>
            </a:r>
            <a:endParaRPr lang="en-IN" dirty="0"/>
          </a:p>
        </p:txBody>
      </p:sp>
      <p:sp>
        <p:nvSpPr>
          <p:cNvPr id="3" name="Content Placeholder 2"/>
          <p:cNvSpPr>
            <a:spLocks noGrp="1"/>
          </p:cNvSpPr>
          <p:nvPr>
            <p:ph idx="1"/>
          </p:nvPr>
        </p:nvSpPr>
        <p:spPr>
          <a:xfrm>
            <a:off x="457200" y="1600200"/>
            <a:ext cx="8579296" cy="4525963"/>
          </a:xfrm>
        </p:spPr>
        <p:txBody>
          <a:bodyPr>
            <a:noAutofit/>
          </a:bodyPr>
          <a:lstStyle/>
          <a:p>
            <a:r>
              <a:rPr lang="en-US" sz="2400" b="1" dirty="0" smtClean="0">
                <a:solidFill>
                  <a:srgbClr val="FF0000"/>
                </a:solidFill>
                <a:latin typeface="Times New Roman" pitchFamily="18" charset="0"/>
                <a:cs typeface="Times New Roman" pitchFamily="18" charset="0"/>
              </a:rPr>
              <a:t>k-Means clustering algorithm proposed by J. </a:t>
            </a:r>
            <a:r>
              <a:rPr lang="en-US" sz="2400" b="1" dirty="0" err="1" smtClean="0">
                <a:solidFill>
                  <a:srgbClr val="FF0000"/>
                </a:solidFill>
                <a:latin typeface="Times New Roman" pitchFamily="18" charset="0"/>
                <a:cs typeface="Times New Roman" pitchFamily="18" charset="0"/>
              </a:rPr>
              <a:t>Hartigan</a:t>
            </a:r>
            <a:r>
              <a:rPr lang="en-US" sz="2400" b="1" dirty="0" smtClean="0">
                <a:solidFill>
                  <a:srgbClr val="FF0000"/>
                </a:solidFill>
                <a:latin typeface="Times New Roman" pitchFamily="18" charset="0"/>
                <a:cs typeface="Times New Roman" pitchFamily="18" charset="0"/>
              </a:rPr>
              <a:t> and M. A. Wong [1979].</a:t>
            </a:r>
          </a:p>
          <a:p>
            <a:r>
              <a:rPr lang="en-US" sz="2400" b="1" dirty="0" smtClean="0">
                <a:solidFill>
                  <a:srgbClr val="FF0000"/>
                </a:solidFill>
                <a:latin typeface="Times New Roman" pitchFamily="18" charset="0"/>
                <a:cs typeface="Times New Roman" pitchFamily="18" charset="0"/>
              </a:rPr>
              <a:t>Given a set of </a:t>
            </a:r>
            <a:r>
              <a:rPr lang="en-US" sz="2400" b="1" i="1" dirty="0" smtClean="0">
                <a:solidFill>
                  <a:srgbClr val="FF0000"/>
                </a:solidFill>
                <a:latin typeface="Times New Roman" pitchFamily="18" charset="0"/>
                <a:cs typeface="Times New Roman" pitchFamily="18" charset="0"/>
              </a:rPr>
              <a:t>n</a:t>
            </a:r>
            <a:r>
              <a:rPr lang="en-US" sz="2400" b="1" dirty="0" smtClean="0">
                <a:solidFill>
                  <a:srgbClr val="FF0000"/>
                </a:solidFill>
                <a:latin typeface="Times New Roman" pitchFamily="18" charset="0"/>
                <a:cs typeface="Times New Roman" pitchFamily="18" charset="0"/>
              </a:rPr>
              <a:t> distinct objects, the k-Means clustering algorithm partitions the objects into </a:t>
            </a:r>
            <a:r>
              <a:rPr lang="en-US" sz="2400" b="1" i="1" dirty="0" smtClean="0">
                <a:solidFill>
                  <a:srgbClr val="FF0000"/>
                </a:solidFill>
                <a:latin typeface="Times New Roman" pitchFamily="18" charset="0"/>
                <a:cs typeface="Times New Roman" pitchFamily="18" charset="0"/>
              </a:rPr>
              <a:t>k</a:t>
            </a:r>
            <a:r>
              <a:rPr lang="en-US" sz="2400" b="1" dirty="0" smtClean="0">
                <a:solidFill>
                  <a:srgbClr val="FF0000"/>
                </a:solidFill>
                <a:latin typeface="Times New Roman" pitchFamily="18" charset="0"/>
                <a:cs typeface="Times New Roman" pitchFamily="18" charset="0"/>
              </a:rPr>
              <a:t> number of clusters such that </a:t>
            </a:r>
            <a:r>
              <a:rPr lang="en-US" sz="2400" b="1" dirty="0" err="1" smtClean="0">
                <a:solidFill>
                  <a:srgbClr val="FF0000"/>
                </a:solidFill>
                <a:latin typeface="Times New Roman" pitchFamily="18" charset="0"/>
                <a:cs typeface="Times New Roman" pitchFamily="18" charset="0"/>
              </a:rPr>
              <a:t>intracluster</a:t>
            </a:r>
            <a:r>
              <a:rPr lang="en-US" sz="2400" b="1" dirty="0" smtClean="0">
                <a:solidFill>
                  <a:srgbClr val="FF0000"/>
                </a:solidFill>
                <a:latin typeface="Times New Roman" pitchFamily="18" charset="0"/>
                <a:cs typeface="Times New Roman" pitchFamily="18" charset="0"/>
              </a:rPr>
              <a:t> similarity is high but the </a:t>
            </a:r>
            <a:r>
              <a:rPr lang="en-US" sz="2400" b="1" dirty="0" err="1" smtClean="0">
                <a:solidFill>
                  <a:srgbClr val="FF0000"/>
                </a:solidFill>
                <a:latin typeface="Times New Roman" pitchFamily="18" charset="0"/>
                <a:cs typeface="Times New Roman" pitchFamily="18" charset="0"/>
              </a:rPr>
              <a:t>intercluster</a:t>
            </a:r>
            <a:r>
              <a:rPr lang="en-US" sz="2400" b="1" dirty="0" smtClean="0">
                <a:solidFill>
                  <a:srgbClr val="FF0000"/>
                </a:solidFill>
                <a:latin typeface="Times New Roman" pitchFamily="18" charset="0"/>
                <a:cs typeface="Times New Roman" pitchFamily="18" charset="0"/>
              </a:rPr>
              <a:t> similarity is low.</a:t>
            </a:r>
          </a:p>
          <a:p>
            <a:r>
              <a:rPr lang="en-US" sz="2400" b="1" dirty="0" smtClean="0">
                <a:solidFill>
                  <a:srgbClr val="FF0000"/>
                </a:solidFill>
                <a:latin typeface="Times New Roman" pitchFamily="18" charset="0"/>
                <a:cs typeface="Times New Roman" pitchFamily="18" charset="0"/>
              </a:rPr>
              <a:t>In this algorithm, user has to specify </a:t>
            </a:r>
            <a:r>
              <a:rPr lang="en-US" sz="2400" b="1" i="1" dirty="0" smtClean="0">
                <a:solidFill>
                  <a:srgbClr val="FF0000"/>
                </a:solidFill>
                <a:latin typeface="Times New Roman" pitchFamily="18" charset="0"/>
                <a:cs typeface="Times New Roman" pitchFamily="18" charset="0"/>
              </a:rPr>
              <a:t>k</a:t>
            </a:r>
            <a:r>
              <a:rPr lang="en-US" sz="2400" b="1" dirty="0" smtClean="0">
                <a:solidFill>
                  <a:srgbClr val="FF0000"/>
                </a:solidFill>
                <a:latin typeface="Times New Roman" pitchFamily="18" charset="0"/>
                <a:cs typeface="Times New Roman" pitchFamily="18" charset="0"/>
              </a:rPr>
              <a:t>, the number of clusters and consider the objects are defined with numeric attributes and thus using any one of the distance metric to demarcate the clusters.</a:t>
            </a:r>
          </a:p>
          <a:p>
            <a:endParaRPr lang="en-IN" sz="2400" b="1" dirty="0">
              <a:solidFill>
                <a:srgbClr val="FF0000"/>
              </a:solidFill>
            </a:endParaRPr>
          </a:p>
        </p:txBody>
      </p:sp>
    </p:spTree>
    <p:extLst>
      <p:ext uri="{BB962C8B-B14F-4D97-AF65-F5344CB8AC3E}">
        <p14:creationId xmlns:p14="http://schemas.microsoft.com/office/powerpoint/2010/main" val="545872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891203"/>
                <a:ext cx="8495371" cy="5207672"/>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5. Complexity analysis of k-Means algorithm</a:t>
                </a:r>
              </a:p>
              <a:p>
                <a:pPr marL="0" indent="0" algn="just">
                  <a:buClr>
                    <a:srgbClr val="0B5ED7"/>
                  </a:buClr>
                  <a:buNone/>
                </a:pPr>
                <a:endParaRPr lang="en-IN" sz="800" dirty="0" smtClean="0">
                  <a:solidFill>
                    <a:srgbClr val="FF0000"/>
                  </a:solidFill>
                  <a:latin typeface="Times New Roman" pitchFamily="18" charset="0"/>
                  <a:cs typeface="Times New Roman" pitchFamily="18" charset="0"/>
                </a:endParaRPr>
              </a:p>
              <a:p>
                <a:pPr marL="0" indent="0" algn="just">
                  <a:buClr>
                    <a:srgbClr val="0B5ED7"/>
                  </a:buClr>
                  <a:buNone/>
                </a:pPr>
                <a:r>
                  <a:rPr lang="en-IN" sz="2000" dirty="0" smtClean="0">
                    <a:solidFill>
                      <a:srgbClr val="FF0000"/>
                    </a:solidFill>
                    <a:latin typeface="Times New Roman" pitchFamily="18" charset="0"/>
                    <a:cs typeface="Times New Roman" pitchFamily="18" charset="0"/>
                  </a:rPr>
                  <a:t>Space complexity: The storage complexity can be expressed as follows.</a:t>
                </a:r>
              </a:p>
              <a:p>
                <a:pPr marL="0" indent="0" algn="just">
                  <a:buClr>
                    <a:srgbClr val="0B5ED7"/>
                  </a:buClr>
                  <a:buNone/>
                </a:pPr>
                <a:endParaRPr lang="en-IN" sz="800" dirty="0" smtClean="0">
                  <a:solidFill>
                    <a:srgbClr val="FF0000"/>
                  </a:solidFill>
                  <a:latin typeface="Times New Roman" pitchFamily="18" charset="0"/>
                  <a:cs typeface="Times New Roman" pitchFamily="18" charset="0"/>
                </a:endParaRPr>
              </a:p>
              <a:p>
                <a:pPr marL="0" indent="0" algn="just">
                  <a:buClr>
                    <a:srgbClr val="0B5ED7"/>
                  </a:buClr>
                  <a:buNone/>
                </a:pPr>
                <a:r>
                  <a:rPr lang="en-IN" sz="2000" dirty="0" smtClean="0">
                    <a:solidFill>
                      <a:srgbClr val="FF0000"/>
                    </a:solidFill>
                    <a:latin typeface="Times New Roman" pitchFamily="18" charset="0"/>
                    <a:cs typeface="Times New Roman" pitchFamily="18" charset="0"/>
                  </a:rPr>
                  <a:t>It requires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𝑛</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𝑚</m:t>
                    </m:r>
                  </m:oMath>
                </a14:m>
                <a:r>
                  <a:rPr lang="en-IN" sz="2000" dirty="0" smtClean="0">
                    <a:solidFill>
                      <a:srgbClr val="FF0000"/>
                    </a:solidFill>
                    <a:latin typeface="Times New Roman" pitchFamily="18" charset="0"/>
                    <a:cs typeface="Times New Roman" pitchFamily="18" charset="0"/>
                  </a:rPr>
                  <a:t> space to store the objects and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𝑛</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𝑘</m:t>
                    </m:r>
                  </m:oMath>
                </a14:m>
                <a:r>
                  <a:rPr lang="en-IN" sz="2000" dirty="0" smtClean="0">
                    <a:solidFill>
                      <a:srgbClr val="FF0000"/>
                    </a:solidFill>
                    <a:latin typeface="Times New Roman" pitchFamily="18" charset="0"/>
                    <a:cs typeface="Times New Roman" pitchFamily="18" charset="0"/>
                  </a:rPr>
                  <a:t> space to store the proximity measure from </a:t>
                </a:r>
                <a14:m>
                  <m:oMath xmlns:m="http://schemas.openxmlformats.org/officeDocument/2006/math">
                    <m:r>
                      <a:rPr lang="en-IN" sz="2000" i="1" smtClean="0">
                        <a:solidFill>
                          <a:srgbClr val="FF0000"/>
                        </a:solidFill>
                        <a:latin typeface="Cambria Math" panose="02040503050406030204" pitchFamily="18" charset="0"/>
                        <a:cs typeface="Times New Roman" pitchFamily="18" charset="0"/>
                      </a:rPr>
                      <m:t>𝑛</m:t>
                    </m:r>
                  </m:oMath>
                </a14:m>
                <a:r>
                  <a:rPr lang="en-IN" sz="2000" dirty="0" smtClean="0">
                    <a:solidFill>
                      <a:srgbClr val="FF0000"/>
                    </a:solidFill>
                    <a:latin typeface="Times New Roman" pitchFamily="18" charset="0"/>
                    <a:cs typeface="Times New Roman" pitchFamily="18" charset="0"/>
                  </a:rPr>
                  <a:t> objects to the centroids of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𝑘</m:t>
                    </m:r>
                  </m:oMath>
                </a14:m>
                <a:r>
                  <a:rPr lang="en-IN" sz="2000" dirty="0" smtClean="0">
                    <a:solidFill>
                      <a:srgbClr val="FF0000"/>
                    </a:solidFill>
                    <a:latin typeface="Times New Roman" pitchFamily="18" charset="0"/>
                    <a:cs typeface="Times New Roman" pitchFamily="18" charset="0"/>
                  </a:rPr>
                  <a:t> clusters. </a:t>
                </a:r>
              </a:p>
              <a:p>
                <a:pPr marL="0" indent="0" algn="just">
                  <a:buClr>
                    <a:srgbClr val="0B5ED7"/>
                  </a:buClr>
                  <a:buNone/>
                </a:pPr>
                <a:endParaRPr lang="en-IN" sz="800" dirty="0" smtClean="0">
                  <a:solidFill>
                    <a:srgbClr val="FF0000"/>
                  </a:solidFill>
                  <a:latin typeface="Times New Roman" pitchFamily="18" charset="0"/>
                  <a:cs typeface="Times New Roman" pitchFamily="18" charset="0"/>
                </a:endParaRPr>
              </a:p>
              <a:p>
                <a:pPr marL="0" indent="0" algn="just">
                  <a:buClr>
                    <a:srgbClr val="0B5ED7"/>
                  </a:buClr>
                  <a:buNone/>
                </a:pPr>
                <a:r>
                  <a:rPr lang="en-IN" sz="2000" dirty="0" smtClean="0">
                    <a:solidFill>
                      <a:srgbClr val="FF0000"/>
                    </a:solidFill>
                    <a:latin typeface="Times New Roman" pitchFamily="18" charset="0"/>
                    <a:cs typeface="Times New Roman" pitchFamily="18" charset="0"/>
                  </a:rPr>
                  <a:t>Thus the total storage complexity is</a:t>
                </a:r>
              </a:p>
              <a:p>
                <a:pPr marL="0" indent="0" algn="just">
                  <a:buClr>
                    <a:srgbClr val="0B5ED7"/>
                  </a:buClr>
                  <a:buNone/>
                </a:pPr>
                <a:endParaRPr lang="en-IN" sz="2000" dirty="0" smtClean="0">
                  <a:solidFill>
                    <a:srgbClr val="FF0000"/>
                  </a:solidFill>
                  <a:latin typeface="Times New Roman" pitchFamily="18" charset="0"/>
                  <a:cs typeface="Times New Roman" pitchFamily="18" charset="0"/>
                </a:endParaRPr>
              </a:p>
              <a:p>
                <a:pPr marL="0" indent="0" algn="just">
                  <a:buClr>
                    <a:srgbClr val="0B5ED7"/>
                  </a:buClr>
                  <a:buNone/>
                </a:pPr>
                <a:endParaRPr lang="en-IN" sz="800" dirty="0" smtClean="0">
                  <a:solidFill>
                    <a:srgbClr val="FF0000"/>
                  </a:solidFill>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1600" b="0" i="1" smtClean="0">
                          <a:solidFill>
                            <a:srgbClr val="FF0000"/>
                          </a:solidFill>
                          <a:latin typeface="Cambria Math" panose="02040503050406030204" pitchFamily="18" charset="0"/>
                          <a:cs typeface="Times New Roman" pitchFamily="18" charset="0"/>
                        </a:rPr>
                        <m:t>𝑆</m:t>
                      </m:r>
                      <m:d>
                        <m:dPr>
                          <m:ctrlPr>
                            <a:rPr lang="en-IN" sz="1600" b="0" i="1" smtClean="0">
                              <a:solidFill>
                                <a:srgbClr val="FF0000"/>
                              </a:solidFill>
                              <a:latin typeface="Cambria Math"/>
                              <a:cs typeface="Times New Roman" pitchFamily="18" charset="0"/>
                            </a:rPr>
                          </m:ctrlPr>
                        </m:dPr>
                        <m:e>
                          <m:r>
                            <a:rPr lang="en-IN" sz="1600" b="0" i="1" smtClean="0">
                              <a:solidFill>
                                <a:srgbClr val="FF0000"/>
                              </a:solidFill>
                              <a:latin typeface="Cambria Math" panose="02040503050406030204" pitchFamily="18" charset="0"/>
                              <a:cs typeface="Times New Roman" pitchFamily="18" charset="0"/>
                            </a:rPr>
                            <m:t>𝑛</m:t>
                          </m:r>
                        </m:e>
                      </m:d>
                      <m:r>
                        <a:rPr lang="en-IN" sz="1600" b="0" i="1" smtClean="0">
                          <a:solidFill>
                            <a:srgbClr val="FF0000"/>
                          </a:solidFill>
                          <a:latin typeface="Cambria Math" panose="02040503050406030204" pitchFamily="18" charset="0"/>
                          <a:cs typeface="Times New Roman" pitchFamily="18" charset="0"/>
                        </a:rPr>
                        <m:t>=</m:t>
                      </m:r>
                      <m:r>
                        <a:rPr lang="en-IN" sz="1600" b="0" i="1" smtClean="0">
                          <a:solidFill>
                            <a:srgbClr val="FF0000"/>
                          </a:solidFill>
                          <a:latin typeface="Cambria Math" panose="02040503050406030204" pitchFamily="18" charset="0"/>
                          <a:cs typeface="Times New Roman" pitchFamily="18" charset="0"/>
                        </a:rPr>
                        <m:t>𝑂</m:t>
                      </m:r>
                      <m:d>
                        <m:dPr>
                          <m:ctrlPr>
                            <a:rPr lang="en-IN" sz="1600" b="0" i="1" smtClean="0">
                              <a:solidFill>
                                <a:srgbClr val="FF0000"/>
                              </a:solidFill>
                              <a:latin typeface="Cambria Math"/>
                              <a:cs typeface="Times New Roman" pitchFamily="18" charset="0"/>
                            </a:rPr>
                          </m:ctrlPr>
                        </m:dPr>
                        <m:e>
                          <m:r>
                            <a:rPr lang="en-IN" sz="1600" b="0" i="1" smtClean="0">
                              <a:solidFill>
                                <a:srgbClr val="FF0000"/>
                              </a:solidFill>
                              <a:latin typeface="Cambria Math" panose="02040503050406030204" pitchFamily="18" charset="0"/>
                              <a:cs typeface="Times New Roman" pitchFamily="18" charset="0"/>
                            </a:rPr>
                            <m:t>𝑛</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𝑚</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𝑘</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m:t>
                          </m:r>
                        </m:e>
                      </m:d>
                    </m:oMath>
                  </m:oMathPara>
                </a14:m>
                <a:endParaRPr lang="en-IN" sz="1600" b="0" dirty="0" smtClean="0">
                  <a:solidFill>
                    <a:srgbClr val="FF0000"/>
                  </a:solidFill>
                  <a:latin typeface="Times New Roman" pitchFamily="18" charset="0"/>
                  <a:ea typeface="Cambria Math" panose="02040503050406030204" pitchFamily="18" charset="0"/>
                  <a:cs typeface="Times New Roman" pitchFamily="18" charset="0"/>
                </a:endParaRPr>
              </a:p>
              <a:p>
                <a:pPr marL="0" indent="0" algn="just">
                  <a:buClr>
                    <a:srgbClr val="0B5ED7"/>
                  </a:buClr>
                  <a:buNone/>
                </a:pPr>
                <a:endParaRPr lang="en-US" sz="1600" dirty="0" smtClean="0">
                  <a:solidFill>
                    <a:srgbClr val="FF0000"/>
                  </a:solidFill>
                  <a:latin typeface="Times New Roman" pitchFamily="18" charset="0"/>
                  <a:cs typeface="Times New Roman" pitchFamily="18" charset="0"/>
                </a:endParaRPr>
              </a:p>
              <a:p>
                <a:pPr marL="0" indent="0" algn="just">
                  <a:buClr>
                    <a:srgbClr val="0B5ED7"/>
                  </a:buClr>
                  <a:buNone/>
                </a:pPr>
                <a:r>
                  <a:rPr lang="en-IN" sz="2000" b="0" dirty="0" smtClean="0">
                    <a:solidFill>
                      <a:srgbClr val="FF0000"/>
                    </a:solidFill>
                    <a:latin typeface="Times New Roman" panose="02020603050405020304" pitchFamily="18" charset="0"/>
                    <a:cs typeface="Times New Roman" panose="02020603050405020304" pitchFamily="18" charset="0"/>
                  </a:rPr>
                  <a:t>That is, space requirement is in the linear order of </a:t>
                </a:r>
                <a14:m>
                  <m:oMath xmlns:m="http://schemas.openxmlformats.org/officeDocument/2006/math">
                    <m:r>
                      <a:rPr lang="en-IN" sz="2000" i="1">
                        <a:solidFill>
                          <a:srgbClr val="FF0000"/>
                        </a:solidFill>
                        <a:latin typeface="Cambria Math" panose="02040503050406030204" pitchFamily="18" charset="0"/>
                        <a:cs typeface="Times New Roman" pitchFamily="18" charset="0"/>
                      </a:rPr>
                      <m:t>𝑛</m:t>
                    </m:r>
                  </m:oMath>
                </a14:m>
                <a:r>
                  <a:rPr lang="en-IN" sz="2000" b="0" dirty="0" smtClean="0">
                    <a:solidFill>
                      <a:srgbClr val="FF0000"/>
                    </a:solidFill>
                    <a:latin typeface="Times New Roman" panose="02020603050405020304" pitchFamily="18" charset="0"/>
                    <a:cs typeface="Times New Roman" panose="02020603050405020304" pitchFamily="18" charset="0"/>
                  </a:rPr>
                  <a:t> if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𝑘</m:t>
                    </m:r>
                    <m:r>
                      <a:rPr lang="en-IN" sz="2000" b="0" i="1" smtClean="0">
                        <a:solidFill>
                          <a:srgbClr val="FF0000"/>
                        </a:solidFill>
                        <a:latin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cs typeface="Times New Roman" pitchFamily="18" charset="0"/>
                      </a:rPr>
                      <m:t>𝑛</m:t>
                    </m:r>
                  </m:oMath>
                </a14:m>
                <a:r>
                  <a:rPr lang="en-US" sz="2000" dirty="0" smtClean="0">
                    <a:solidFill>
                      <a:srgbClr val="FF0000"/>
                    </a:solidFill>
                    <a:latin typeface="Times New Roman" pitchFamily="18" charset="0"/>
                    <a:cs typeface="Times New Roman" pitchFamily="18" charset="0"/>
                  </a:rPr>
                  <a:t>.</a:t>
                </a:r>
              </a:p>
              <a:p>
                <a:pPr marL="0" indent="0">
                  <a:buNone/>
                </a:pPr>
                <a:endParaRPr lang="en-US" sz="2000" dirty="0">
                  <a:solidFill>
                    <a:srgbClr val="FF0000"/>
                  </a:solidFill>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algn="just"/>
                <a:endParaRPr lang="en-US" sz="2000" dirty="0" smtClean="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smtClean="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smtClean="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891203"/>
                <a:ext cx="8495371" cy="5207672"/>
              </a:xfrm>
              <a:blipFill rotWithShape="1">
                <a:blip r:embed="rId2"/>
                <a:stretch>
                  <a:fillRect l="-717" t="-585" r="-789"/>
                </a:stretch>
              </a:blipFill>
            </p:spPr>
            <p:txBody>
              <a:bodyPr/>
              <a:lstStyle/>
              <a:p>
                <a:r>
                  <a:rPr lang="en-IN">
                    <a:noFill/>
                  </a:rPr>
                  <a:t> </a:t>
                </a:r>
              </a:p>
            </p:txBody>
          </p:sp>
        </mc:Fallback>
      </mc:AlternateContent>
    </p:spTree>
    <p:extLst>
      <p:ext uri="{BB962C8B-B14F-4D97-AF65-F5344CB8AC3E}">
        <p14:creationId xmlns:p14="http://schemas.microsoft.com/office/powerpoint/2010/main" val="3875122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84376" y="891203"/>
            <a:ext cx="8495371" cy="5311189"/>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6. Final comments:</a:t>
            </a:r>
            <a:endParaRPr lang="en-IN" sz="800" dirty="0" smtClean="0">
              <a:solidFill>
                <a:srgbClr val="FF0000"/>
              </a:solidFill>
              <a:latin typeface="Times New Roman" pitchFamily="18" charset="0"/>
              <a:cs typeface="Times New Roman" pitchFamily="18" charset="0"/>
            </a:endParaRPr>
          </a:p>
          <a:p>
            <a:pPr marL="0" indent="0" algn="just">
              <a:buClr>
                <a:srgbClr val="0B5ED7"/>
              </a:buClr>
              <a:buNone/>
            </a:pPr>
            <a:r>
              <a:rPr lang="en-IN" sz="2000" dirty="0" smtClean="0">
                <a:solidFill>
                  <a:srgbClr val="FF0000"/>
                </a:solidFill>
                <a:latin typeface="Times New Roman" pitchFamily="18" charset="0"/>
                <a:cs typeface="Times New Roman" pitchFamily="18" charset="0"/>
              </a:rPr>
              <a:t>Advantages:</a:t>
            </a:r>
          </a:p>
          <a:p>
            <a:pPr marL="0" indent="0" algn="just">
              <a:buClr>
                <a:srgbClr val="0B5ED7"/>
              </a:buClr>
              <a:buNone/>
            </a:pPr>
            <a:endParaRPr lang="en-IN" sz="800" dirty="0" smtClean="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US" sz="2000" dirty="0" smtClean="0">
                <a:solidFill>
                  <a:srgbClr val="FF0000"/>
                </a:solidFill>
                <a:latin typeface="Times New Roman" panose="02020603050405020304" pitchFamily="18" charset="0"/>
                <a:cs typeface="Times New Roman" panose="02020603050405020304" pitchFamily="18" charset="0"/>
              </a:rPr>
              <a:t>k-Means is simple and can be used for a wide variety of object types.</a:t>
            </a:r>
          </a:p>
          <a:p>
            <a:pPr algn="just">
              <a:buClr>
                <a:srgbClr val="0B5ED7"/>
              </a:buClr>
              <a:buFont typeface="Arial" panose="020B0604020202020204" pitchFamily="34" charset="0"/>
              <a:buChar char="•"/>
            </a:pPr>
            <a:endParaRPr lang="en-US" sz="800" dirty="0" smtClean="0">
              <a:solidFill>
                <a:srgbClr val="FF0000"/>
              </a:solidFill>
              <a:latin typeface="Times New Roman" panose="02020603050405020304" pitchFamily="18" charset="0"/>
              <a:cs typeface="Times New Roman" panose="02020603050405020304" pitchFamily="18" charset="0"/>
            </a:endParaRPr>
          </a:p>
          <a:p>
            <a:pPr algn="just">
              <a:buClr>
                <a:srgbClr val="0B5ED7"/>
              </a:buClr>
              <a:buFont typeface="Arial" panose="020B0604020202020204" pitchFamily="34" charset="0"/>
              <a:buChar char="•"/>
            </a:pPr>
            <a:r>
              <a:rPr lang="en-US" sz="2000" dirty="0" smtClean="0">
                <a:solidFill>
                  <a:srgbClr val="FF0000"/>
                </a:solidFill>
                <a:latin typeface="Times New Roman" panose="02020603050405020304" pitchFamily="18" charset="0"/>
                <a:cs typeface="Times New Roman" panose="02020603050405020304" pitchFamily="18" charset="0"/>
              </a:rPr>
              <a:t>It is also efficient both from storage requirement and execution time point of views. By saving distance information from one iteration to the next, the actual number of distance calculations, that must be made can be reduced (specially, as it reaches towards the termination).</a:t>
            </a:r>
            <a:endParaRPr lang="en-US" sz="2000"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marL="0" indent="0" algn="just">
              <a:buNone/>
            </a:pPr>
            <a:endParaRPr lang="en-US" sz="800" dirty="0">
              <a:solidFill>
                <a:srgbClr val="FF0000"/>
              </a:solidFill>
              <a:latin typeface="Times New Roman" pitchFamily="18" charset="0"/>
              <a:cs typeface="Times New Roman" pitchFamily="18" charset="0"/>
            </a:endParaRPr>
          </a:p>
          <a:p>
            <a:pPr marL="0" indent="0" algn="just">
              <a:buNone/>
            </a:pPr>
            <a:r>
              <a:rPr lang="en-IN" sz="2000" dirty="0" smtClean="0">
                <a:solidFill>
                  <a:srgbClr val="FF0000"/>
                </a:solidFill>
                <a:latin typeface="Times New Roman" pitchFamily="18" charset="0"/>
                <a:cs typeface="Times New Roman" pitchFamily="18" charset="0"/>
              </a:rPr>
              <a:t>Limitations:</a:t>
            </a:r>
          </a:p>
          <a:p>
            <a:pPr algn="just">
              <a:buClr>
                <a:srgbClr val="0B5ED7"/>
              </a:buClr>
              <a:buFont typeface="Arial" panose="020B0604020202020204" pitchFamily="34" charset="0"/>
              <a:buChar char="•"/>
            </a:pPr>
            <a:r>
              <a:rPr lang="en-IN" sz="2000" dirty="0" smtClean="0">
                <a:solidFill>
                  <a:srgbClr val="FF0000"/>
                </a:solidFill>
                <a:latin typeface="Times New Roman" pitchFamily="18" charset="0"/>
                <a:cs typeface="Times New Roman" pitchFamily="18" charset="0"/>
              </a:rPr>
              <a:t>The k-Means is not suitable for all types of data. For example, k-Means does not work on categorical data because mean cannot be defined.</a:t>
            </a:r>
          </a:p>
          <a:p>
            <a:pPr algn="just">
              <a:buClr>
                <a:srgbClr val="0B5ED7"/>
              </a:buClr>
              <a:buFont typeface="Arial" panose="020B0604020202020204" pitchFamily="34" charset="0"/>
              <a:buChar char="•"/>
            </a:pPr>
            <a:endParaRPr lang="en-IN" sz="800" dirty="0" smtClean="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solidFill>
                  <a:srgbClr val="FF0000"/>
                </a:solidFill>
                <a:latin typeface="Times New Roman" pitchFamily="18" charset="0"/>
                <a:cs typeface="Times New Roman" pitchFamily="18" charset="0"/>
              </a:rPr>
              <a:t>k</a:t>
            </a:r>
            <a:r>
              <a:rPr lang="en-IN" sz="2000" dirty="0" smtClean="0">
                <a:solidFill>
                  <a:srgbClr val="FF0000"/>
                </a:solidFill>
                <a:latin typeface="Times New Roman" pitchFamily="18" charset="0"/>
                <a:cs typeface="Times New Roman" pitchFamily="18" charset="0"/>
              </a:rPr>
              <a:t>-means finds a local optima and may actually minimize the global optimum.</a:t>
            </a:r>
            <a:endParaRPr lang="en-IN" sz="2000" dirty="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smtClean="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p:txBody>
      </p:sp>
      <p:sp>
        <p:nvSpPr>
          <p:cNvPr id="9" name="TextBox 8"/>
          <p:cNvSpPr txBox="1"/>
          <p:nvPr/>
        </p:nvSpPr>
        <p:spPr>
          <a:xfrm>
            <a:off x="756094" y="3688974"/>
            <a:ext cx="7751932" cy="646331"/>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pPr algn="ctr"/>
            <a:r>
              <a:rPr lang="en-IN" dirty="0" smtClean="0">
                <a:solidFill>
                  <a:schemeClr val="tx1"/>
                </a:solidFill>
              </a:rPr>
              <a:t>How similarity metric can be utilized to run k-Means faster? What is the updation in each iteration?</a:t>
            </a:r>
          </a:p>
        </p:txBody>
      </p:sp>
      <p:sp>
        <p:nvSpPr>
          <p:cNvPr id="10" name="Rectangle 9"/>
          <p:cNvSpPr/>
          <p:nvPr/>
        </p:nvSpPr>
        <p:spPr>
          <a:xfrm>
            <a:off x="100578" y="3495039"/>
            <a:ext cx="469657" cy="1107996"/>
          </a:xfrm>
          <a:prstGeom prst="rect">
            <a:avLst/>
          </a:prstGeom>
        </p:spPr>
        <p:txBody>
          <a:bodyPr wrap="square">
            <a:spAutoFit/>
          </a:bodyPr>
          <a:lstStyle/>
          <a:p>
            <a:r>
              <a:rPr lang="en-IN" sz="6600" dirty="0">
                <a:solidFill>
                  <a:srgbClr val="FF0000"/>
                </a:solidFill>
              </a:rPr>
              <a:t>?</a:t>
            </a:r>
          </a:p>
        </p:txBody>
      </p:sp>
    </p:spTree>
    <p:extLst>
      <p:ext uri="{BB962C8B-B14F-4D97-AF65-F5344CB8AC3E}">
        <p14:creationId xmlns:p14="http://schemas.microsoft.com/office/powerpoint/2010/main" val="13600542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84376" y="891203"/>
            <a:ext cx="8495371" cy="5311189"/>
          </a:xfrm>
        </p:spPr>
        <p:txBody>
          <a:bodyPr>
            <a:noAutofit/>
          </a:bodyPr>
          <a:lstStyle/>
          <a:p>
            <a:pPr marL="0" indent="0" algn="just">
              <a:buClr>
                <a:srgbClr val="0B5ED7"/>
              </a:buClr>
              <a:buNone/>
            </a:pPr>
            <a:r>
              <a:rPr lang="en-IN" sz="2000" b="1" dirty="0">
                <a:solidFill>
                  <a:srgbClr val="FF0000"/>
                </a:solidFill>
                <a:latin typeface="Times New Roman" pitchFamily="18" charset="0"/>
                <a:cs typeface="Times New Roman" pitchFamily="18" charset="0"/>
              </a:rPr>
              <a:t>6. Final comments</a:t>
            </a:r>
            <a:r>
              <a:rPr lang="en-IN" sz="2000" b="1" dirty="0" smtClean="0">
                <a:solidFill>
                  <a:srgbClr val="FF0000"/>
                </a:solidFill>
                <a:latin typeface="Times New Roman" pitchFamily="18" charset="0"/>
                <a:cs typeface="Times New Roman" pitchFamily="18" charset="0"/>
              </a:rPr>
              <a:t>:</a:t>
            </a:r>
            <a:endParaRPr lang="en-IN" sz="2000" dirty="0" smtClean="0">
              <a:solidFill>
                <a:srgbClr val="FF0000"/>
              </a:solidFill>
              <a:latin typeface="Times New Roman" pitchFamily="18" charset="0"/>
              <a:cs typeface="Times New Roman" pitchFamily="18" charset="0"/>
            </a:endParaRPr>
          </a:p>
          <a:p>
            <a:pPr marL="0" indent="0" algn="just">
              <a:buClr>
                <a:srgbClr val="0B5ED7"/>
              </a:buClr>
              <a:buNone/>
            </a:pPr>
            <a:r>
              <a:rPr lang="en-IN" sz="2000" dirty="0" smtClean="0">
                <a:solidFill>
                  <a:srgbClr val="FF0000"/>
                </a:solidFill>
                <a:latin typeface="Times New Roman" pitchFamily="18" charset="0"/>
                <a:cs typeface="Times New Roman" pitchFamily="18" charset="0"/>
              </a:rPr>
              <a:t>Limitations :</a:t>
            </a:r>
          </a:p>
          <a:p>
            <a:pPr marL="0" indent="0" algn="just">
              <a:buClr>
                <a:srgbClr val="0B5ED7"/>
              </a:buClr>
              <a:buNone/>
            </a:pPr>
            <a:endParaRPr lang="en-IN" sz="800" dirty="0" smtClean="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solidFill>
                  <a:srgbClr val="FF0000"/>
                </a:solidFill>
                <a:latin typeface="Times New Roman" pitchFamily="18" charset="0"/>
                <a:cs typeface="Times New Roman" pitchFamily="18" charset="0"/>
              </a:rPr>
              <a:t>k</a:t>
            </a:r>
            <a:r>
              <a:rPr lang="en-IN" sz="2000" dirty="0" smtClean="0">
                <a:solidFill>
                  <a:srgbClr val="FF0000"/>
                </a:solidFill>
                <a:latin typeface="Times New Roman" pitchFamily="18" charset="0"/>
                <a:cs typeface="Times New Roman" pitchFamily="18" charset="0"/>
              </a:rPr>
              <a:t>-means has trouble clustering data that contains outliers. When the SSE is used as objective function, outliers can unduly influence the cluster that are produced. More precisely, in the presence of outliers, the cluster centroids, in fact, not truly as representative as they would be otherwise. It also influence the SSE measure as well.</a:t>
            </a:r>
          </a:p>
          <a:p>
            <a:pPr algn="just">
              <a:buClr>
                <a:srgbClr val="0B5ED7"/>
              </a:buClr>
              <a:buFont typeface="Arial" panose="020B0604020202020204" pitchFamily="34" charset="0"/>
              <a:buChar char="•"/>
            </a:pPr>
            <a:endParaRPr lang="en-IN" sz="800" dirty="0" smtClean="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smtClean="0">
                <a:solidFill>
                  <a:srgbClr val="FF0000"/>
                </a:solidFill>
                <a:latin typeface="Times New Roman" pitchFamily="18" charset="0"/>
                <a:cs typeface="Times New Roman" pitchFamily="18" charset="0"/>
              </a:rPr>
              <a:t>k-Means algorithm cannot handle non-globular clusters, clusters of different sizes and densities (see Fig 16.6 in the next slide).</a:t>
            </a:r>
          </a:p>
          <a:p>
            <a:pPr algn="just">
              <a:buClr>
                <a:srgbClr val="0B5ED7"/>
              </a:buClr>
              <a:buFont typeface="Arial" panose="020B0604020202020204" pitchFamily="34" charset="0"/>
              <a:buChar char="•"/>
            </a:pPr>
            <a:endParaRPr lang="en-IN" sz="800" dirty="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smtClean="0">
                <a:solidFill>
                  <a:srgbClr val="FF0000"/>
                </a:solidFill>
                <a:latin typeface="Times New Roman" pitchFamily="18" charset="0"/>
                <a:cs typeface="Times New Roman" pitchFamily="18" charset="0"/>
              </a:rPr>
              <a:t>k-Means algorithm not really beyond the scalability issue (and not so practical for large databases).</a:t>
            </a:r>
            <a:endParaRPr lang="en-US" sz="2000" dirty="0">
              <a:solidFill>
                <a:srgbClr val="FF0000"/>
              </a:solidFill>
              <a:latin typeface="Times New Roman" pitchFamily="18" charset="0"/>
              <a:cs typeface="Times New Roman" pitchFamily="18" charset="0"/>
            </a:endParaRPr>
          </a:p>
          <a:p>
            <a:pPr algn="just"/>
            <a:endParaRPr lang="en-US" sz="2000" dirty="0" smtClean="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0857088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84376" y="891203"/>
            <a:ext cx="8495371" cy="5311189"/>
          </a:xfrm>
        </p:spPr>
        <p:txBody>
          <a:bodyPr>
            <a:noAutofit/>
          </a:bodyPr>
          <a:lstStyle/>
          <a:p>
            <a:pPr marL="0" indent="0" algn="just">
              <a:buClr>
                <a:srgbClr val="0B5ED7"/>
              </a:buClr>
              <a:buNone/>
            </a:pPr>
            <a:endParaRPr lang="en-IN" sz="2000" dirty="0" smtClean="0">
              <a:solidFill>
                <a:srgbClr val="A50021"/>
              </a:solidFill>
              <a:latin typeface="Times New Roman" pitchFamily="18" charset="0"/>
              <a:cs typeface="Times New Roman" pitchFamily="18" charset="0"/>
            </a:endParaRP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4" y="891202"/>
            <a:ext cx="4303489" cy="230919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2061" y="976126"/>
            <a:ext cx="3879162" cy="24498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0347" y="3425995"/>
            <a:ext cx="3639928" cy="2070895"/>
          </a:xfrm>
          <a:prstGeom prst="rect">
            <a:avLst/>
          </a:prstGeom>
        </p:spPr>
      </p:pic>
      <p:sp>
        <p:nvSpPr>
          <p:cNvPr id="9" name="TextBox 8"/>
          <p:cNvSpPr txBox="1"/>
          <p:nvPr/>
        </p:nvSpPr>
        <p:spPr>
          <a:xfrm>
            <a:off x="2988334" y="5456961"/>
            <a:ext cx="2881694" cy="369332"/>
          </a:xfrm>
          <a:prstGeom prst="rect">
            <a:avLst/>
          </a:prstGeom>
          <a:noFill/>
        </p:spPr>
        <p:txBody>
          <a:bodyPr wrap="square" rtlCol="0">
            <a:spAutoFit/>
          </a:bodyPr>
          <a:lstStyle/>
          <a:p>
            <a:r>
              <a:rPr lang="en-IN" dirty="0" smtClean="0"/>
              <a:t>Non-convex shaped clusters</a:t>
            </a:r>
            <a:endParaRPr lang="en-IN" dirty="0"/>
          </a:p>
        </p:txBody>
      </p:sp>
      <p:sp>
        <p:nvSpPr>
          <p:cNvPr id="10" name="TextBox 9"/>
          <p:cNvSpPr txBox="1"/>
          <p:nvPr/>
        </p:nvSpPr>
        <p:spPr>
          <a:xfrm>
            <a:off x="4931808" y="3087639"/>
            <a:ext cx="3279666" cy="369332"/>
          </a:xfrm>
          <a:prstGeom prst="rect">
            <a:avLst/>
          </a:prstGeom>
          <a:noFill/>
        </p:spPr>
        <p:txBody>
          <a:bodyPr wrap="square" rtlCol="0">
            <a:spAutoFit/>
          </a:bodyPr>
          <a:lstStyle/>
          <a:p>
            <a:r>
              <a:rPr lang="en-IN" dirty="0" smtClean="0"/>
              <a:t>Cluster with different densities</a:t>
            </a:r>
            <a:endParaRPr lang="en-IN" dirty="0"/>
          </a:p>
        </p:txBody>
      </p:sp>
      <p:sp>
        <p:nvSpPr>
          <p:cNvPr id="11" name="TextBox 10"/>
          <p:cNvSpPr txBox="1"/>
          <p:nvPr/>
        </p:nvSpPr>
        <p:spPr>
          <a:xfrm>
            <a:off x="1067372" y="3106836"/>
            <a:ext cx="2881694" cy="369332"/>
          </a:xfrm>
          <a:prstGeom prst="rect">
            <a:avLst/>
          </a:prstGeom>
          <a:noFill/>
        </p:spPr>
        <p:txBody>
          <a:bodyPr wrap="square" rtlCol="0">
            <a:spAutoFit/>
          </a:bodyPr>
          <a:lstStyle/>
          <a:p>
            <a:r>
              <a:rPr lang="en-IN" dirty="0" smtClean="0"/>
              <a:t>Cluster with different sizes</a:t>
            </a:r>
            <a:endParaRPr lang="en-IN" dirty="0"/>
          </a:p>
        </p:txBody>
      </p:sp>
      <p:sp>
        <p:nvSpPr>
          <p:cNvPr id="12" name="Content Placeholder 2"/>
          <p:cNvSpPr txBox="1">
            <a:spLocks/>
          </p:cNvSpPr>
          <p:nvPr/>
        </p:nvSpPr>
        <p:spPr>
          <a:xfrm>
            <a:off x="312343" y="6077889"/>
            <a:ext cx="8373664"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16.6: </a:t>
            </a:r>
            <a:r>
              <a:rPr lang="en-IN" sz="1600" b="1" dirty="0" smtClean="0">
                <a:solidFill>
                  <a:srgbClr val="0B5ED7"/>
                </a:solidFill>
                <a:cs typeface="Times New Roman" pitchFamily="18" charset="0"/>
              </a:rPr>
              <a:t>Some failure instance of k-Means algorithm</a:t>
            </a: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4344461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The k-</a:t>
            </a:r>
            <a:r>
              <a:rPr lang="en-US" sz="4000" dirty="0" err="1" smtClean="0">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84376" y="891203"/>
            <a:ext cx="8495371" cy="5311189"/>
          </a:xfrm>
        </p:spPr>
        <p:txBody>
          <a:bodyPr>
            <a:noAutofit/>
          </a:bodyPr>
          <a:lstStyle/>
          <a:p>
            <a:pPr marL="0" indent="0" algn="just">
              <a:buClr>
                <a:srgbClr val="0B5ED7"/>
              </a:buClr>
              <a:buNone/>
            </a:pPr>
            <a:r>
              <a:rPr lang="en-IN" sz="2000" dirty="0" smtClean="0">
                <a:solidFill>
                  <a:srgbClr val="FF0000"/>
                </a:solidFill>
                <a:latin typeface="Times New Roman" pitchFamily="18" charset="0"/>
                <a:cs typeface="Times New Roman" pitchFamily="18" charset="0"/>
              </a:rPr>
              <a:t>Now, we shall study a variant of partitioning algorithm called k-</a:t>
            </a:r>
            <a:r>
              <a:rPr lang="en-IN" sz="2000" dirty="0" err="1" smtClean="0">
                <a:solidFill>
                  <a:srgbClr val="FF0000"/>
                </a:solidFill>
                <a:latin typeface="Times New Roman" pitchFamily="18" charset="0"/>
                <a:cs typeface="Times New Roman" pitchFamily="18" charset="0"/>
              </a:rPr>
              <a:t>Medoids</a:t>
            </a:r>
            <a:r>
              <a:rPr lang="en-IN" sz="2000" dirty="0" smtClean="0">
                <a:solidFill>
                  <a:srgbClr val="FF0000"/>
                </a:solidFill>
                <a:latin typeface="Times New Roman" pitchFamily="18" charset="0"/>
                <a:cs typeface="Times New Roman" pitchFamily="18" charset="0"/>
              </a:rPr>
              <a:t> algorithm.</a:t>
            </a:r>
          </a:p>
          <a:p>
            <a:pPr marL="0" indent="0" algn="just">
              <a:buClr>
                <a:srgbClr val="0B5ED7"/>
              </a:buClr>
              <a:buNone/>
            </a:pPr>
            <a:endParaRPr lang="en-IN" sz="800" dirty="0" smtClean="0">
              <a:solidFill>
                <a:srgbClr val="FF0000"/>
              </a:solidFill>
              <a:latin typeface="Times New Roman" pitchFamily="18" charset="0"/>
              <a:cs typeface="Times New Roman" pitchFamily="18" charset="0"/>
            </a:endParaRPr>
          </a:p>
          <a:p>
            <a:pPr marL="0" indent="0" algn="just">
              <a:buClr>
                <a:srgbClr val="0B5ED7"/>
              </a:buClr>
              <a:buNone/>
            </a:pPr>
            <a:r>
              <a:rPr lang="en-IN" sz="2000" b="1" dirty="0" smtClean="0">
                <a:solidFill>
                  <a:srgbClr val="FF0000"/>
                </a:solidFill>
                <a:latin typeface="Times New Roman" pitchFamily="18" charset="0"/>
                <a:cs typeface="Times New Roman" pitchFamily="18" charset="0"/>
              </a:rPr>
              <a:t>Motivation: </a:t>
            </a:r>
            <a:r>
              <a:rPr lang="en-IN" sz="2000" dirty="0" smtClean="0">
                <a:solidFill>
                  <a:srgbClr val="FF0000"/>
                </a:solidFill>
                <a:latin typeface="Times New Roman" pitchFamily="18" charset="0"/>
                <a:cs typeface="Times New Roman" pitchFamily="18" charset="0"/>
              </a:rPr>
              <a:t>We have learnt that the k-Means algorithm is sensitive to outliers because an object with an “extremely large value” may substantially distort the distribution. The effect is particularly exacerbated due to the use of the SSE (sum-of-squared error) objective function. The k-</a:t>
            </a:r>
            <a:r>
              <a:rPr lang="en-IN" sz="2000" dirty="0" err="1" smtClean="0">
                <a:solidFill>
                  <a:srgbClr val="FF0000"/>
                </a:solidFill>
                <a:latin typeface="Times New Roman" pitchFamily="18" charset="0"/>
                <a:cs typeface="Times New Roman" pitchFamily="18" charset="0"/>
              </a:rPr>
              <a:t>Medoids</a:t>
            </a:r>
            <a:r>
              <a:rPr lang="en-IN" sz="2000" dirty="0" smtClean="0">
                <a:solidFill>
                  <a:srgbClr val="FF0000"/>
                </a:solidFill>
                <a:latin typeface="Times New Roman" pitchFamily="18" charset="0"/>
                <a:cs typeface="Times New Roman" pitchFamily="18" charset="0"/>
              </a:rPr>
              <a:t> algorithm aims to diminish the effect of outliers.</a:t>
            </a:r>
            <a:endParaRPr lang="en-US" sz="2000" dirty="0">
              <a:solidFill>
                <a:srgbClr val="FF0000"/>
              </a:solidFill>
              <a:latin typeface="Times New Roman" pitchFamily="18" charset="0"/>
              <a:cs typeface="Times New Roman" pitchFamily="18" charset="0"/>
            </a:endParaRPr>
          </a:p>
          <a:p>
            <a:pPr marL="0" indent="0" algn="just">
              <a:buClr>
                <a:srgbClr val="0B5ED7"/>
              </a:buClr>
              <a:buNone/>
            </a:pPr>
            <a:endParaRPr lang="en-US" sz="800" dirty="0" smtClean="0">
              <a:solidFill>
                <a:srgbClr val="FF0000"/>
              </a:solidFill>
              <a:latin typeface="Times New Roman" pitchFamily="18" charset="0"/>
              <a:cs typeface="Times New Roman" pitchFamily="18" charset="0"/>
            </a:endParaRPr>
          </a:p>
          <a:p>
            <a:pPr marL="0" indent="0" algn="just">
              <a:buNone/>
            </a:pPr>
            <a:r>
              <a:rPr lang="en-US" sz="2000" b="1" dirty="0" smtClean="0">
                <a:solidFill>
                  <a:srgbClr val="FF0000"/>
                </a:solidFill>
                <a:latin typeface="Times New Roman" pitchFamily="18" charset="0"/>
                <a:cs typeface="Times New Roman" pitchFamily="18" charset="0"/>
              </a:rPr>
              <a:t>Basic concepts: </a:t>
            </a:r>
          </a:p>
          <a:p>
            <a:pPr algn="just">
              <a:buClr>
                <a:srgbClr val="0B5ED7"/>
              </a:buClr>
              <a:buFont typeface="Arial" panose="020B0604020202020204" pitchFamily="34" charset="0"/>
              <a:buChar char="•"/>
            </a:pPr>
            <a:r>
              <a:rPr lang="en-US" sz="2000" dirty="0" smtClean="0">
                <a:solidFill>
                  <a:srgbClr val="FF0000"/>
                </a:solidFill>
                <a:latin typeface="Times New Roman" pitchFamily="18" charset="0"/>
                <a:cs typeface="Times New Roman" pitchFamily="18" charset="0"/>
              </a:rPr>
              <a:t>The basic concepts of this algorithm is to select an object as a cluster center (one representative object per cluster) instead of taking the mean  value of the objects in a cluster (as in k-Means algorithm). </a:t>
            </a:r>
          </a:p>
          <a:p>
            <a:pPr algn="just">
              <a:buClr>
                <a:srgbClr val="0B5ED7"/>
              </a:buClr>
              <a:buFont typeface="Arial" panose="020B0604020202020204" pitchFamily="34" charset="0"/>
              <a:buChar char="•"/>
            </a:pPr>
            <a:r>
              <a:rPr lang="en-US" sz="2000" dirty="0" smtClean="0">
                <a:solidFill>
                  <a:srgbClr val="FF0000"/>
                </a:solidFill>
                <a:latin typeface="Times New Roman" pitchFamily="18" charset="0"/>
                <a:cs typeface="Times New Roman" pitchFamily="18" charset="0"/>
              </a:rPr>
              <a:t>We call this cluster representative as a cluster </a:t>
            </a:r>
            <a:r>
              <a:rPr lang="en-US" sz="2000" dirty="0" err="1" smtClean="0">
                <a:solidFill>
                  <a:srgbClr val="FF0000"/>
                </a:solidFill>
                <a:latin typeface="Times New Roman" pitchFamily="18" charset="0"/>
                <a:cs typeface="Times New Roman" pitchFamily="18" charset="0"/>
              </a:rPr>
              <a:t>medoid</a:t>
            </a:r>
            <a:r>
              <a:rPr lang="en-US" sz="2000" dirty="0" smtClean="0">
                <a:solidFill>
                  <a:srgbClr val="FF0000"/>
                </a:solidFill>
                <a:latin typeface="Times New Roman" pitchFamily="18" charset="0"/>
                <a:cs typeface="Times New Roman" pitchFamily="18" charset="0"/>
              </a:rPr>
              <a:t> or simply </a:t>
            </a:r>
            <a:r>
              <a:rPr lang="en-US" sz="2000" dirty="0" err="1" smtClean="0">
                <a:solidFill>
                  <a:srgbClr val="FF0000"/>
                </a:solidFill>
                <a:latin typeface="Times New Roman" pitchFamily="18" charset="0"/>
                <a:cs typeface="Times New Roman" pitchFamily="18" charset="0"/>
              </a:rPr>
              <a:t>medoid</a:t>
            </a:r>
            <a:r>
              <a:rPr lang="en-US" sz="2000" dirty="0" smtClean="0">
                <a:solidFill>
                  <a:srgbClr val="FF0000"/>
                </a:solidFill>
                <a:latin typeface="Times New Roman" pitchFamily="18" charset="0"/>
                <a:cs typeface="Times New Roman" pitchFamily="18" charset="0"/>
              </a:rPr>
              <a:t>.</a:t>
            </a:r>
          </a:p>
          <a:p>
            <a:pPr marL="457200" indent="-457200" algn="just">
              <a:buClr>
                <a:srgbClr val="0B5ED7"/>
              </a:buClr>
              <a:buFont typeface="+mj-lt"/>
              <a:buAutoNum type="arabicPeriod"/>
            </a:pPr>
            <a:r>
              <a:rPr lang="en-US" sz="2000" dirty="0" smtClean="0">
                <a:solidFill>
                  <a:srgbClr val="FF0000"/>
                </a:solidFill>
                <a:latin typeface="Times New Roman" pitchFamily="18" charset="0"/>
                <a:cs typeface="Times New Roman" pitchFamily="18" charset="0"/>
              </a:rPr>
              <a:t>Initially, it selects a random set of </a:t>
            </a:r>
            <a:r>
              <a:rPr lang="en-US" sz="2000" i="1" dirty="0" smtClean="0">
                <a:solidFill>
                  <a:srgbClr val="FF0000"/>
                </a:solidFill>
                <a:latin typeface="Times New Roman" pitchFamily="18" charset="0"/>
                <a:cs typeface="Times New Roman" pitchFamily="18" charset="0"/>
              </a:rPr>
              <a:t>k</a:t>
            </a:r>
            <a:r>
              <a:rPr lang="en-US" sz="2000" dirty="0" smtClean="0">
                <a:solidFill>
                  <a:srgbClr val="FF0000"/>
                </a:solidFill>
                <a:latin typeface="Times New Roman" pitchFamily="18" charset="0"/>
                <a:cs typeface="Times New Roman" pitchFamily="18" charset="0"/>
              </a:rPr>
              <a:t> objects as the set of </a:t>
            </a:r>
            <a:r>
              <a:rPr lang="en-US" sz="2000" dirty="0" err="1" smtClean="0">
                <a:solidFill>
                  <a:srgbClr val="FF0000"/>
                </a:solidFill>
                <a:latin typeface="Times New Roman" pitchFamily="18" charset="0"/>
                <a:cs typeface="Times New Roman" pitchFamily="18" charset="0"/>
              </a:rPr>
              <a:t>medoids</a:t>
            </a:r>
            <a:r>
              <a:rPr lang="en-US" sz="2000" dirty="0" smtClean="0">
                <a:solidFill>
                  <a:srgbClr val="FF0000"/>
                </a:solidFill>
                <a:latin typeface="Times New Roman" pitchFamily="18" charset="0"/>
                <a:cs typeface="Times New Roman" pitchFamily="18" charset="0"/>
              </a:rPr>
              <a:t>.</a:t>
            </a:r>
          </a:p>
          <a:p>
            <a:pPr marL="457200" indent="-457200" algn="just">
              <a:buClr>
                <a:srgbClr val="0B5ED7"/>
              </a:buClr>
              <a:buFont typeface="+mj-lt"/>
              <a:buAutoNum type="arabicPeriod"/>
            </a:pPr>
            <a:r>
              <a:rPr lang="en-US" sz="2000" dirty="0" smtClean="0">
                <a:solidFill>
                  <a:srgbClr val="FF0000"/>
                </a:solidFill>
                <a:latin typeface="Times New Roman" pitchFamily="18" charset="0"/>
                <a:cs typeface="Times New Roman" pitchFamily="18" charset="0"/>
              </a:rPr>
              <a:t>Then at each step, all objects from the set of objects, which are not currently </a:t>
            </a:r>
            <a:r>
              <a:rPr lang="en-US" sz="2000" dirty="0" err="1" smtClean="0">
                <a:solidFill>
                  <a:srgbClr val="FF0000"/>
                </a:solidFill>
                <a:latin typeface="Times New Roman" pitchFamily="18" charset="0"/>
                <a:cs typeface="Times New Roman" pitchFamily="18" charset="0"/>
              </a:rPr>
              <a:t>medoids</a:t>
            </a:r>
            <a:r>
              <a:rPr lang="en-US" sz="2000" dirty="0" smtClean="0">
                <a:solidFill>
                  <a:srgbClr val="FF0000"/>
                </a:solidFill>
                <a:latin typeface="Times New Roman" pitchFamily="18" charset="0"/>
                <a:cs typeface="Times New Roman" pitchFamily="18" charset="0"/>
              </a:rPr>
              <a:t> are examined one by one to see if they should be </a:t>
            </a:r>
            <a:r>
              <a:rPr lang="en-US" sz="2000" dirty="0" err="1" smtClean="0">
                <a:solidFill>
                  <a:srgbClr val="FF0000"/>
                </a:solidFill>
                <a:latin typeface="Times New Roman" pitchFamily="18" charset="0"/>
                <a:cs typeface="Times New Roman" pitchFamily="18" charset="0"/>
              </a:rPr>
              <a:t>medoids</a:t>
            </a:r>
            <a:r>
              <a:rPr lang="en-US" sz="2000" dirty="0" smtClean="0">
                <a:solidFill>
                  <a:srgbClr val="FF0000"/>
                </a:solidFill>
                <a:latin typeface="Times New Roman" pitchFamily="18" charset="0"/>
                <a:cs typeface="Times New Roman" pitchFamily="18" charset="0"/>
              </a:rPr>
              <a:t>.</a:t>
            </a:r>
          </a:p>
          <a:p>
            <a:pPr marL="0" indent="0" algn="just">
              <a:buNone/>
            </a:pPr>
            <a:endParaRPr lang="en-US" sz="2000"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7726888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The k-</a:t>
            </a:r>
            <a:r>
              <a:rPr lang="en-US" sz="4000" dirty="0" err="1" smtClean="0">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891203"/>
                <a:ext cx="8495371" cy="5311189"/>
              </a:xfrm>
            </p:spPr>
            <p:txBody>
              <a:bodyPr>
                <a:noAutofit/>
              </a:bodyPr>
              <a:lstStyle/>
              <a:p>
                <a:pPr algn="just">
                  <a:buClr>
                    <a:srgbClr val="0B5ED7"/>
                  </a:buClr>
                  <a:buFont typeface="Arial" panose="020B0604020202020204" pitchFamily="34" charset="0"/>
                  <a:buChar char="•"/>
                </a:pPr>
                <a:r>
                  <a:rPr lang="en-IN" sz="2000" dirty="0" smtClean="0">
                    <a:solidFill>
                      <a:srgbClr val="FF0000"/>
                    </a:solidFill>
                    <a:latin typeface="Times New Roman" pitchFamily="18" charset="0"/>
                    <a:cs typeface="Times New Roman" pitchFamily="18" charset="0"/>
                  </a:rPr>
                  <a:t>That is, the k-</a:t>
                </a:r>
                <a:r>
                  <a:rPr lang="en-IN" sz="2000" dirty="0" err="1" smtClean="0">
                    <a:solidFill>
                      <a:srgbClr val="FF0000"/>
                    </a:solidFill>
                    <a:latin typeface="Times New Roman" pitchFamily="18" charset="0"/>
                    <a:cs typeface="Times New Roman" pitchFamily="18" charset="0"/>
                  </a:rPr>
                  <a:t>Medoids</a:t>
                </a:r>
                <a:r>
                  <a:rPr lang="en-IN" sz="2000" dirty="0" smtClean="0">
                    <a:solidFill>
                      <a:srgbClr val="FF0000"/>
                    </a:solidFill>
                    <a:latin typeface="Times New Roman" pitchFamily="18" charset="0"/>
                    <a:cs typeface="Times New Roman" pitchFamily="18" charset="0"/>
                  </a:rPr>
                  <a:t> algorithm determines whether there is an object that should replace one of the current </a:t>
                </a:r>
                <a:r>
                  <a:rPr lang="en-IN" sz="2000" dirty="0" err="1" smtClean="0">
                    <a:solidFill>
                      <a:srgbClr val="FF0000"/>
                    </a:solidFill>
                    <a:latin typeface="Times New Roman" pitchFamily="18" charset="0"/>
                    <a:cs typeface="Times New Roman" pitchFamily="18" charset="0"/>
                  </a:rPr>
                  <a:t>medoids</a:t>
                </a:r>
                <a:r>
                  <a:rPr lang="en-IN" sz="2000" dirty="0" smtClean="0">
                    <a:solidFill>
                      <a:srgbClr val="FF0000"/>
                    </a:solidFill>
                    <a:latin typeface="Times New Roman" pitchFamily="18" charset="0"/>
                    <a:cs typeface="Times New Roman" pitchFamily="18" charset="0"/>
                  </a:rPr>
                  <a:t>. </a:t>
                </a:r>
              </a:p>
              <a:p>
                <a:pPr algn="just">
                  <a:buClr>
                    <a:srgbClr val="0B5ED7"/>
                  </a:buClr>
                  <a:buFont typeface="Arial" panose="020B0604020202020204" pitchFamily="34" charset="0"/>
                  <a:buChar char="•"/>
                </a:pPr>
                <a:r>
                  <a:rPr lang="en-IN" sz="2000" dirty="0" smtClean="0">
                    <a:solidFill>
                      <a:srgbClr val="FF0000"/>
                    </a:solidFill>
                    <a:latin typeface="Times New Roman" pitchFamily="18" charset="0"/>
                    <a:cs typeface="Times New Roman" pitchFamily="18" charset="0"/>
                  </a:rPr>
                  <a:t>This is accomplished by looking all pair of </a:t>
                </a:r>
                <a:r>
                  <a:rPr lang="en-IN" sz="2000" dirty="0" err="1" smtClean="0">
                    <a:solidFill>
                      <a:srgbClr val="FF0000"/>
                    </a:solidFill>
                    <a:latin typeface="Times New Roman" pitchFamily="18" charset="0"/>
                    <a:cs typeface="Times New Roman" pitchFamily="18" charset="0"/>
                  </a:rPr>
                  <a:t>medoid</a:t>
                </a:r>
                <a:r>
                  <a:rPr lang="en-IN" sz="2000" dirty="0" smtClean="0">
                    <a:solidFill>
                      <a:srgbClr val="FF0000"/>
                    </a:solidFill>
                    <a:latin typeface="Times New Roman" pitchFamily="18" charset="0"/>
                    <a:cs typeface="Times New Roman" pitchFamily="18" charset="0"/>
                  </a:rPr>
                  <a:t>, non-</a:t>
                </a:r>
                <a:r>
                  <a:rPr lang="en-IN" sz="2000" dirty="0" err="1" smtClean="0">
                    <a:solidFill>
                      <a:srgbClr val="FF0000"/>
                    </a:solidFill>
                    <a:latin typeface="Times New Roman" pitchFamily="18" charset="0"/>
                    <a:cs typeface="Times New Roman" pitchFamily="18" charset="0"/>
                  </a:rPr>
                  <a:t>medoid</a:t>
                </a:r>
                <a:r>
                  <a:rPr lang="en-IN" sz="2000" dirty="0" smtClean="0">
                    <a:solidFill>
                      <a:srgbClr val="FF0000"/>
                    </a:solidFill>
                    <a:latin typeface="Times New Roman" pitchFamily="18" charset="0"/>
                    <a:cs typeface="Times New Roman" pitchFamily="18" charset="0"/>
                  </a:rPr>
                  <a:t> objects, and then choosing a pair that improves the objective function of clustering the best and exchange them.</a:t>
                </a:r>
              </a:p>
              <a:p>
                <a:pPr algn="just">
                  <a:buClr>
                    <a:srgbClr val="0B5ED7"/>
                  </a:buClr>
                  <a:buFont typeface="Arial" panose="020B0604020202020204" pitchFamily="34" charset="0"/>
                  <a:buChar char="•"/>
                </a:pPr>
                <a:r>
                  <a:rPr lang="en-IN" sz="2000" dirty="0" smtClean="0">
                    <a:solidFill>
                      <a:srgbClr val="FF0000"/>
                    </a:solidFill>
                    <a:latin typeface="Times New Roman" pitchFamily="18" charset="0"/>
                    <a:cs typeface="Times New Roman" pitchFamily="18" charset="0"/>
                  </a:rPr>
                  <a:t>The sum-of-absolute error (SAE) function is used as the objective function.</a:t>
                </a: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𝑆𝐴𝐸</m:t>
                      </m:r>
                      <m:r>
                        <a:rPr lang="en-IN" sz="2000" b="0" i="1" smtClean="0">
                          <a:solidFill>
                            <a:srgbClr val="FF0000"/>
                          </a:solidFill>
                          <a:latin typeface="Cambria Math" panose="02040503050406030204" pitchFamily="18" charset="0"/>
                          <a:cs typeface="Times New Roman" pitchFamily="18" charset="0"/>
                        </a:rPr>
                        <m:t>=</m:t>
                      </m:r>
                      <m:nary>
                        <m:naryPr>
                          <m:chr m:val="∑"/>
                          <m:ctrlPr>
                            <a:rPr lang="en-IN" sz="2000" b="0" i="1" smtClean="0">
                              <a:solidFill>
                                <a:srgbClr val="FF0000"/>
                              </a:solidFill>
                              <a:latin typeface="Cambria Math"/>
                              <a:cs typeface="Times New Roman" pitchFamily="18" charset="0"/>
                            </a:rPr>
                          </m:ctrlPr>
                        </m:naryPr>
                        <m:sub>
                          <m:r>
                            <m:rPr>
                              <m:brk m:alnAt="23"/>
                            </m:rPr>
                            <a:rPr lang="en-IN" sz="2000" b="0" i="1" smtClean="0">
                              <a:solidFill>
                                <a:srgbClr val="FF0000"/>
                              </a:solidFill>
                              <a:latin typeface="Cambria Math" panose="02040503050406030204" pitchFamily="18" charset="0"/>
                              <a:cs typeface="Times New Roman" pitchFamily="18" charset="0"/>
                            </a:rPr>
                            <m:t>𝑖</m:t>
                          </m:r>
                          <m:r>
                            <a:rPr lang="en-IN" sz="2000" b="0" i="1" smtClean="0">
                              <a:solidFill>
                                <a:srgbClr val="FF0000"/>
                              </a:solidFill>
                              <a:latin typeface="Cambria Math" panose="02040503050406030204" pitchFamily="18" charset="0"/>
                              <a:cs typeface="Times New Roman" pitchFamily="18" charset="0"/>
                            </a:rPr>
                            <m:t>=1</m:t>
                          </m:r>
                        </m:sub>
                        <m:sup>
                          <m:r>
                            <a:rPr lang="en-IN" sz="2000" b="0" i="1" smtClean="0">
                              <a:solidFill>
                                <a:srgbClr val="FF0000"/>
                              </a:solidFill>
                              <a:latin typeface="Cambria Math" panose="02040503050406030204" pitchFamily="18" charset="0"/>
                              <a:cs typeface="Times New Roman" pitchFamily="18" charset="0"/>
                            </a:rPr>
                            <m:t>𝑘</m:t>
                          </m:r>
                        </m:sup>
                        <m:e>
                          <m:nary>
                            <m:naryPr>
                              <m:chr m:val="∑"/>
                              <m:supHide m:val="on"/>
                              <m:ctrlPr>
                                <a:rPr lang="en-IN" sz="2000" b="0" i="1" smtClean="0">
                                  <a:solidFill>
                                    <a:srgbClr val="FF0000"/>
                                  </a:solidFill>
                                  <a:latin typeface="Cambria Math"/>
                                  <a:cs typeface="Times New Roman" pitchFamily="18" charset="0"/>
                                </a:rPr>
                              </m:ctrlPr>
                            </m:naryPr>
                            <m:sub>
                              <m:r>
                                <m:rPr>
                                  <m:brk m:alnAt="7"/>
                                </m:rPr>
                                <a:rPr lang="en-IN" sz="2000" b="0" i="1" smtClean="0">
                                  <a:solidFill>
                                    <a:srgbClr val="FF0000"/>
                                  </a:solidFill>
                                  <a:latin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IN" sz="2000" b="0" i="1" smtClean="0">
                                      <a:solidFill>
                                        <a:srgbClr val="FF0000"/>
                                      </a:solidFill>
                                      <a:latin typeface="Cambria Math"/>
                                      <a:ea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𝑪</m:t>
                                  </m:r>
                                </m:e>
                                <m:sub>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𝑖</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 </m:t>
                                  </m:r>
                                </m:sub>
                              </m:sSub>
                              <m:r>
                                <m:rPr>
                                  <m:brk m:alnAt="7"/>
                                </m:rP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 </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𝑀</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 </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𝑎𝑛𝑑</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 </m:t>
                              </m:r>
                              <m:sSub>
                                <m:sSubPr>
                                  <m:ctrlPr>
                                    <a:rPr lang="en-IN" sz="2000" b="0" i="1" smtClean="0">
                                      <a:solidFill>
                                        <a:srgbClr val="FF0000"/>
                                      </a:solidFill>
                                      <a:latin typeface="Cambria Math"/>
                                      <a:ea typeface="Cambria Math" panose="02040503050406030204" pitchFamily="18" charset="0"/>
                                      <a:cs typeface="Times New Roman" pitchFamily="18" charset="0"/>
                                    </a:rPr>
                                  </m:ctrlPr>
                                </m:sSubPr>
                                <m:e>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𝑚</m:t>
                                  </m:r>
                                </m:sub>
                              </m:sSub>
                              <m:r>
                                <m:rPr>
                                  <m:brk m:alnAt="7"/>
                                </m:rP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𝑀</m:t>
                              </m:r>
                            </m:sub>
                            <m:sup/>
                            <m:e>
                              <m:d>
                                <m:dPr>
                                  <m:begChr m:val="|"/>
                                  <m:endChr m:val="|"/>
                                  <m:ctrlPr>
                                    <a:rPr lang="en-IN" sz="2000" b="0" i="1" smtClean="0">
                                      <a:solidFill>
                                        <a:srgbClr val="FF0000"/>
                                      </a:solidFill>
                                      <a:latin typeface="Cambria Math"/>
                                      <a:cs typeface="Times New Roman" pitchFamily="18" charset="0"/>
                                    </a:rPr>
                                  </m:ctrlPr>
                                </m:dPr>
                                <m:e>
                                  <m:r>
                                    <a:rPr lang="en-IN" sz="2000" b="0" i="1" smtClean="0">
                                      <a:solidFill>
                                        <a:srgbClr val="FF0000"/>
                                      </a:solidFill>
                                      <a:latin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cs typeface="Times New Roman" pitchFamily="18" charset="0"/>
                                    </a:rPr>
                                    <m:t>−</m:t>
                                  </m:r>
                                  <m:sSub>
                                    <m:sSubPr>
                                      <m:ctrlPr>
                                        <a:rPr lang="en-IN" sz="2000" b="0" i="1" smtClean="0">
                                          <a:solidFill>
                                            <a:srgbClr val="FF0000"/>
                                          </a:solidFill>
                                          <a:latin typeface="Cambria Math"/>
                                          <a:cs typeface="Times New Roman" pitchFamily="18" charset="0"/>
                                        </a:rPr>
                                      </m:ctrlPr>
                                    </m:sSubPr>
                                    <m:e>
                                      <m:r>
                                        <a:rPr lang="en-IN" sz="2000" b="0" i="1" smtClean="0">
                                          <a:solidFill>
                                            <a:srgbClr val="FF0000"/>
                                          </a:solidFill>
                                          <a:latin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cs typeface="Times New Roman" pitchFamily="18" charset="0"/>
                                        </a:rPr>
                                        <m:t>𝑚</m:t>
                                      </m:r>
                                    </m:sub>
                                  </m:sSub>
                                </m:e>
                              </m:d>
                            </m:e>
                          </m:nary>
                        </m:e>
                      </m:nary>
                    </m:oMath>
                  </m:oMathPara>
                </a14:m>
                <a:endParaRPr lang="en-US" sz="2000" dirty="0" smtClean="0">
                  <a:solidFill>
                    <a:srgbClr val="FF0000"/>
                  </a:solidFill>
                  <a:latin typeface="Times New Roman" pitchFamily="18" charset="0"/>
                  <a:cs typeface="Times New Roman" pitchFamily="18" charset="0"/>
                </a:endParaRPr>
              </a:p>
              <a:p>
                <a:pPr marL="0" indent="0" algn="just">
                  <a:buNone/>
                </a:pPr>
                <a:r>
                  <a:rPr lang="en-US" sz="2000" dirty="0" smtClean="0">
                    <a:solidFill>
                      <a:srgbClr val="FF0000"/>
                    </a:solidFill>
                    <a:latin typeface="Times New Roman" pitchFamily="18" charset="0"/>
                    <a:cs typeface="Times New Roman" pitchFamily="18" charset="0"/>
                  </a:rPr>
                  <a:t>Where    </a:t>
                </a:r>
                <a14:m>
                  <m:oMath xmlns:m="http://schemas.openxmlformats.org/officeDocument/2006/math">
                    <m:sSub>
                      <m:sSubPr>
                        <m:ctrlPr>
                          <a:rPr lang="en-IN" sz="2000" i="1" smtClean="0">
                            <a:solidFill>
                              <a:srgbClr val="FF0000"/>
                            </a:solidFill>
                            <a:latin typeface="Cambria Math"/>
                            <a:cs typeface="Times New Roman" pitchFamily="18" charset="0"/>
                          </a:rPr>
                        </m:ctrlPr>
                      </m:sSubPr>
                      <m:e>
                        <m:r>
                          <a:rPr lang="en-IN" sz="2000" i="1">
                            <a:solidFill>
                              <a:srgbClr val="FF0000"/>
                            </a:solidFill>
                            <a:latin typeface="Cambria Math" panose="02040503050406030204" pitchFamily="18" charset="0"/>
                            <a:cs typeface="Times New Roman" pitchFamily="18" charset="0"/>
                          </a:rPr>
                          <m:t>𝑐</m:t>
                        </m:r>
                      </m:e>
                      <m:sub>
                        <m:r>
                          <a:rPr lang="en-IN" sz="2000" i="1">
                            <a:solidFill>
                              <a:srgbClr val="FF0000"/>
                            </a:solidFill>
                            <a:latin typeface="Cambria Math" panose="02040503050406030204" pitchFamily="18" charset="0"/>
                            <a:cs typeface="Times New Roman" pitchFamily="18" charset="0"/>
                          </a:rPr>
                          <m:t>𝑚</m:t>
                        </m:r>
                      </m:sub>
                    </m:sSub>
                  </m:oMath>
                </a14:m>
                <a:r>
                  <a:rPr lang="en-US" sz="2000" dirty="0" smtClean="0">
                    <a:solidFill>
                      <a:srgbClr val="FF0000"/>
                    </a:solidFill>
                    <a:latin typeface="Times New Roman" pitchFamily="18" charset="0"/>
                    <a:cs typeface="Times New Roman" pitchFamily="18" charset="0"/>
                  </a:rPr>
                  <a:t> denotes a </a:t>
                </a:r>
                <a:r>
                  <a:rPr lang="en-US" sz="2000" dirty="0" err="1" smtClean="0">
                    <a:solidFill>
                      <a:srgbClr val="FF0000"/>
                    </a:solidFill>
                    <a:latin typeface="Times New Roman" pitchFamily="18" charset="0"/>
                    <a:cs typeface="Times New Roman" pitchFamily="18" charset="0"/>
                  </a:rPr>
                  <a:t>medoid</a:t>
                </a:r>
                <a:r>
                  <a:rPr lang="en-US" sz="2000" dirty="0" smtClean="0">
                    <a:solidFill>
                      <a:srgbClr val="FF0000"/>
                    </a:solidFill>
                    <a:latin typeface="Times New Roman" pitchFamily="18" charset="0"/>
                    <a:cs typeface="Times New Roman" pitchFamily="18" charset="0"/>
                  </a:rPr>
                  <a:t> </a:t>
                </a:r>
              </a:p>
              <a:p>
                <a:pPr marL="0" indent="0" algn="just">
                  <a:buNone/>
                </a:pPr>
                <a:r>
                  <a:rPr lang="en-US" sz="2000" i="1" dirty="0">
                    <a:solidFill>
                      <a:srgbClr val="FF0000"/>
                    </a:solidFill>
                    <a:latin typeface="Times New Roman" pitchFamily="18" charset="0"/>
                    <a:cs typeface="Times New Roman" pitchFamily="18" charset="0"/>
                  </a:rPr>
                  <a:t>	</a:t>
                </a:r>
                <a:r>
                  <a:rPr lang="en-US" sz="2000" i="1" dirty="0" smtClean="0">
                    <a:solidFill>
                      <a:srgbClr val="FF0000"/>
                    </a:solidFill>
                    <a:latin typeface="Times New Roman" pitchFamily="18" charset="0"/>
                    <a:cs typeface="Times New Roman" pitchFamily="18" charset="0"/>
                  </a:rPr>
                  <a:t>M</a:t>
                </a:r>
                <a:r>
                  <a:rPr lang="en-US" sz="2000" dirty="0" smtClean="0">
                    <a:solidFill>
                      <a:srgbClr val="FF0000"/>
                    </a:solidFill>
                    <a:latin typeface="Times New Roman" pitchFamily="18" charset="0"/>
                    <a:cs typeface="Times New Roman" pitchFamily="18" charset="0"/>
                  </a:rPr>
                  <a:t> is the set of all </a:t>
                </a:r>
                <a:r>
                  <a:rPr lang="en-US" sz="2000" dirty="0" err="1" smtClean="0">
                    <a:solidFill>
                      <a:srgbClr val="FF0000"/>
                    </a:solidFill>
                    <a:latin typeface="Times New Roman" pitchFamily="18" charset="0"/>
                    <a:cs typeface="Times New Roman" pitchFamily="18" charset="0"/>
                  </a:rPr>
                  <a:t>medoids</a:t>
                </a:r>
                <a:r>
                  <a:rPr lang="en-US" sz="2000" dirty="0" smtClean="0">
                    <a:solidFill>
                      <a:srgbClr val="FF0000"/>
                    </a:solidFill>
                    <a:latin typeface="Times New Roman" pitchFamily="18" charset="0"/>
                    <a:cs typeface="Times New Roman" pitchFamily="18" charset="0"/>
                  </a:rPr>
                  <a:t> at any instant </a:t>
                </a:r>
              </a:p>
              <a:p>
                <a:pPr marL="0" indent="0" algn="just">
                  <a:buNone/>
                </a:pPr>
                <a:r>
                  <a:rPr lang="en-US" sz="2000" i="1" dirty="0">
                    <a:solidFill>
                      <a:srgbClr val="FF0000"/>
                    </a:solidFill>
                    <a:latin typeface="Times New Roman" pitchFamily="18" charset="0"/>
                    <a:cs typeface="Times New Roman" pitchFamily="18" charset="0"/>
                  </a:rPr>
                  <a:t>	</a:t>
                </a:r>
                <a:r>
                  <a:rPr lang="en-US" sz="2000" i="1" dirty="0" smtClean="0">
                    <a:solidFill>
                      <a:srgbClr val="FF0000"/>
                    </a:solidFill>
                    <a:latin typeface="Times New Roman" pitchFamily="18" charset="0"/>
                    <a:cs typeface="Times New Roman" pitchFamily="18" charset="0"/>
                  </a:rPr>
                  <a:t>x </a:t>
                </a:r>
                <a:r>
                  <a:rPr lang="en-US" sz="2000" dirty="0" smtClean="0">
                    <a:solidFill>
                      <a:srgbClr val="FF0000"/>
                    </a:solidFill>
                    <a:latin typeface="Times New Roman" pitchFamily="18" charset="0"/>
                    <a:cs typeface="Times New Roman" pitchFamily="18" charset="0"/>
                  </a:rPr>
                  <a:t>is an object belongs to set of non-</a:t>
                </a:r>
                <a:r>
                  <a:rPr lang="en-US" sz="2000" dirty="0" err="1" smtClean="0">
                    <a:solidFill>
                      <a:srgbClr val="FF0000"/>
                    </a:solidFill>
                    <a:latin typeface="Times New Roman" pitchFamily="18" charset="0"/>
                    <a:cs typeface="Times New Roman" pitchFamily="18" charset="0"/>
                  </a:rPr>
                  <a:t>medoid</a:t>
                </a:r>
                <a:r>
                  <a:rPr lang="en-US" sz="2000" dirty="0" smtClean="0">
                    <a:solidFill>
                      <a:srgbClr val="FF0000"/>
                    </a:solidFill>
                    <a:latin typeface="Times New Roman" pitchFamily="18" charset="0"/>
                    <a:cs typeface="Times New Roman" pitchFamily="18" charset="0"/>
                  </a:rPr>
                  <a:t> object, that is, </a:t>
                </a:r>
                <a:r>
                  <a:rPr lang="en-US" sz="2000" i="1" dirty="0" smtClean="0">
                    <a:solidFill>
                      <a:srgbClr val="FF0000"/>
                    </a:solidFill>
                    <a:latin typeface="Times New Roman" pitchFamily="18" charset="0"/>
                    <a:cs typeface="Times New Roman" pitchFamily="18" charset="0"/>
                  </a:rPr>
                  <a:t>x</a:t>
                </a:r>
                <a:r>
                  <a:rPr lang="en-US" sz="2000" dirty="0" smtClean="0">
                    <a:solidFill>
                      <a:srgbClr val="FF0000"/>
                    </a:solidFill>
                    <a:latin typeface="Times New Roman" pitchFamily="18" charset="0"/>
                    <a:cs typeface="Times New Roman" pitchFamily="18" charset="0"/>
                  </a:rPr>
                  <a:t> belongs to some cluster and is not a </a:t>
                </a:r>
                <a:r>
                  <a:rPr lang="en-US" sz="2000" dirty="0" err="1" smtClean="0">
                    <a:solidFill>
                      <a:srgbClr val="FF0000"/>
                    </a:solidFill>
                    <a:latin typeface="Times New Roman" pitchFamily="18" charset="0"/>
                    <a:cs typeface="Times New Roman" pitchFamily="18" charset="0"/>
                  </a:rPr>
                  <a:t>medoid</a:t>
                </a:r>
                <a:r>
                  <a:rPr lang="en-US" sz="2000" dirty="0" smtClean="0">
                    <a:solidFill>
                      <a:srgbClr val="FF0000"/>
                    </a:solidFill>
                    <a:latin typeface="Times New Roman" pitchFamily="18" charset="0"/>
                    <a:cs typeface="Times New Roman" pitchFamily="18" charset="0"/>
                  </a:rPr>
                  <a:t>. i.e. </a:t>
                </a:r>
                <a14:m>
                  <m:oMath xmlns:m="http://schemas.openxmlformats.org/officeDocument/2006/math">
                    <m:sSub>
                      <m:sSubPr>
                        <m:ctrlPr>
                          <a:rPr lang="en-IN" sz="2000" i="1" smtClean="0">
                            <a:solidFill>
                              <a:srgbClr val="FF0000"/>
                            </a:solidFill>
                            <a:latin typeface="Cambria Math"/>
                            <a:ea typeface="Cambria Math" panose="02040503050406030204" pitchFamily="18" charset="0"/>
                            <a:cs typeface="Times New Roman" pitchFamily="18" charset="0"/>
                          </a:rPr>
                        </m:ctrlPr>
                      </m:sSubPr>
                      <m:e>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1" i="1">
                            <a:solidFill>
                              <a:srgbClr val="FF0000"/>
                            </a:solidFill>
                            <a:latin typeface="Cambria Math" panose="02040503050406030204" pitchFamily="18" charset="0"/>
                            <a:ea typeface="Cambria Math" panose="02040503050406030204" pitchFamily="18" charset="0"/>
                            <a:cs typeface="Times New Roman" pitchFamily="18" charset="0"/>
                          </a:rPr>
                          <m:t>𝑪</m:t>
                        </m:r>
                      </m:e>
                      <m:sub>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𝑖</m:t>
                        </m:r>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 </m:t>
                        </m:r>
                      </m:sub>
                    </m:sSub>
                    <m:r>
                      <m:rPr>
                        <m:brk m:alnAt="7"/>
                      </m:rPr>
                      <a:rPr lang="en-IN" sz="2000" i="1">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 </m:t>
                    </m:r>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𝑥</m:t>
                    </m:r>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𝑀</m:t>
                    </m:r>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 </m:t>
                    </m:r>
                  </m:oMath>
                </a14:m>
                <a:endParaRPr lang="en-US" sz="2000"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891203"/>
                <a:ext cx="8495371" cy="5311189"/>
              </a:xfrm>
              <a:blipFill rotWithShape="1">
                <a:blip r:embed="rId2"/>
                <a:stretch>
                  <a:fillRect l="-717" t="-574" r="-789"/>
                </a:stretch>
              </a:blipFill>
            </p:spPr>
            <p:txBody>
              <a:bodyPr/>
              <a:lstStyle/>
              <a:p>
                <a:r>
                  <a:rPr lang="en-IN">
                    <a:noFill/>
                  </a:rPr>
                  <a:t> </a:t>
                </a:r>
              </a:p>
            </p:txBody>
          </p:sp>
        </mc:Fallback>
      </mc:AlternateContent>
    </p:spTree>
    <p:extLst>
      <p:ext uri="{BB962C8B-B14F-4D97-AF65-F5344CB8AC3E}">
        <p14:creationId xmlns:p14="http://schemas.microsoft.com/office/powerpoint/2010/main" val="2262390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Hard </a:t>
            </a:r>
            <a:r>
              <a:rPr lang="en-IN" b="1" dirty="0" err="1" smtClean="0">
                <a:solidFill>
                  <a:srgbClr val="C00000"/>
                </a:solidFill>
              </a:rPr>
              <a:t>Vs</a:t>
            </a:r>
            <a:r>
              <a:rPr lang="en-IN" b="1" dirty="0" smtClean="0">
                <a:solidFill>
                  <a:srgbClr val="C00000"/>
                </a:solidFill>
              </a:rPr>
              <a:t> Soft Clustering</a:t>
            </a:r>
            <a:endParaRPr lang="en-IN" b="1" dirty="0">
              <a:solidFill>
                <a:srgbClr val="C00000"/>
              </a:solidFill>
            </a:endParaRPr>
          </a:p>
        </p:txBody>
      </p:sp>
      <p:sp>
        <p:nvSpPr>
          <p:cNvPr id="3" name="Content Placeholder 2"/>
          <p:cNvSpPr>
            <a:spLocks noGrp="1"/>
          </p:cNvSpPr>
          <p:nvPr>
            <p:ph idx="1"/>
          </p:nvPr>
        </p:nvSpPr>
        <p:spPr/>
        <p:txBody>
          <a:bodyPr>
            <a:normAutofit/>
          </a:bodyPr>
          <a:lstStyle/>
          <a:p>
            <a:r>
              <a:rPr lang="en-IN" sz="2800" b="1" dirty="0" smtClean="0">
                <a:solidFill>
                  <a:srgbClr val="FF0000"/>
                </a:solidFill>
              </a:rPr>
              <a:t>Hard Clustering: Each sample in dataset is assigned exactly one cluster.</a:t>
            </a:r>
          </a:p>
          <a:p>
            <a:r>
              <a:rPr lang="en-IN" sz="2800" b="1" dirty="0" smtClean="0">
                <a:solidFill>
                  <a:srgbClr val="FF0000"/>
                </a:solidFill>
              </a:rPr>
              <a:t>Soft Clustering: assign a sample to one or more clusters.</a:t>
            </a:r>
            <a:endParaRPr lang="en-IN" sz="2800" b="1" dirty="0">
              <a:solidFill>
                <a:srgbClr val="FF0000"/>
              </a:solidFill>
            </a:endParaRPr>
          </a:p>
        </p:txBody>
      </p:sp>
    </p:spTree>
    <p:extLst>
      <p:ext uri="{BB962C8B-B14F-4D97-AF65-F5344CB8AC3E}">
        <p14:creationId xmlns:p14="http://schemas.microsoft.com/office/powerpoint/2010/main" val="3564310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Hierarchical Clustering</a:t>
            </a:r>
            <a:endParaRPr lang="en-IN" dirty="0">
              <a:solidFill>
                <a:srgbClr val="C00000"/>
              </a:solidFill>
            </a:endParaRPr>
          </a:p>
        </p:txBody>
      </p:sp>
      <p:sp>
        <p:nvSpPr>
          <p:cNvPr id="3" name="Content Placeholder 2"/>
          <p:cNvSpPr>
            <a:spLocks noGrp="1"/>
          </p:cNvSpPr>
          <p:nvPr>
            <p:ph idx="1"/>
          </p:nvPr>
        </p:nvSpPr>
        <p:spPr/>
        <p:txBody>
          <a:bodyPr>
            <a:normAutofit/>
          </a:bodyPr>
          <a:lstStyle/>
          <a:p>
            <a:r>
              <a:rPr lang="en-IN" sz="2400" b="1" dirty="0" smtClean="0">
                <a:solidFill>
                  <a:srgbClr val="FF0000"/>
                </a:solidFill>
              </a:rPr>
              <a:t>Hierarchical clustering allows to plot </a:t>
            </a:r>
            <a:r>
              <a:rPr lang="en-IN" sz="2400" b="1" dirty="0" err="1" smtClean="0">
                <a:solidFill>
                  <a:srgbClr val="FF0000"/>
                </a:solidFill>
              </a:rPr>
              <a:t>dendrograms</a:t>
            </a:r>
            <a:r>
              <a:rPr lang="en-IN" sz="2400" b="1" dirty="0" smtClean="0">
                <a:solidFill>
                  <a:srgbClr val="FF0000"/>
                </a:solidFill>
              </a:rPr>
              <a:t> which help with the interpretation  of the results by creating meaningful taxonomies.</a:t>
            </a:r>
          </a:p>
          <a:p>
            <a:r>
              <a:rPr lang="en-IN" sz="2400" b="1" dirty="0" smtClean="0">
                <a:solidFill>
                  <a:srgbClr val="FF0000"/>
                </a:solidFill>
              </a:rPr>
              <a:t>Two main approaches:</a:t>
            </a:r>
          </a:p>
          <a:p>
            <a:pPr lvl="1"/>
            <a:r>
              <a:rPr lang="en-IN" sz="2000" b="1" dirty="0" smtClean="0">
                <a:solidFill>
                  <a:srgbClr val="FF0000"/>
                </a:solidFill>
              </a:rPr>
              <a:t>Agglomerative </a:t>
            </a:r>
            <a:endParaRPr lang="en-IN" sz="2000" b="1" dirty="0" smtClean="0">
              <a:solidFill>
                <a:srgbClr val="FF0000"/>
              </a:solidFill>
            </a:endParaRPr>
          </a:p>
          <a:p>
            <a:pPr lvl="1"/>
            <a:r>
              <a:rPr lang="en-IN" sz="2000" b="1" dirty="0" smtClean="0">
                <a:solidFill>
                  <a:srgbClr val="FF0000"/>
                </a:solidFill>
              </a:rPr>
              <a:t>Divisive</a:t>
            </a:r>
          </a:p>
          <a:p>
            <a:pPr lvl="1"/>
            <a:endParaRPr lang="en-IN" sz="2000" b="1" dirty="0">
              <a:solidFill>
                <a:srgbClr val="FF0000"/>
              </a:solidFill>
            </a:endParaRPr>
          </a:p>
        </p:txBody>
      </p:sp>
    </p:spTree>
    <p:extLst>
      <p:ext uri="{BB962C8B-B14F-4D97-AF65-F5344CB8AC3E}">
        <p14:creationId xmlns:p14="http://schemas.microsoft.com/office/powerpoint/2010/main" val="3841299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Divisive Clustering</a:t>
            </a:r>
            <a:endParaRPr lang="en-IN" dirty="0">
              <a:solidFill>
                <a:srgbClr val="C00000"/>
              </a:solidFill>
            </a:endParaRPr>
          </a:p>
        </p:txBody>
      </p:sp>
      <p:sp>
        <p:nvSpPr>
          <p:cNvPr id="3" name="Content Placeholder 2"/>
          <p:cNvSpPr>
            <a:spLocks noGrp="1"/>
          </p:cNvSpPr>
          <p:nvPr>
            <p:ph idx="1"/>
          </p:nvPr>
        </p:nvSpPr>
        <p:spPr/>
        <p:txBody>
          <a:bodyPr>
            <a:normAutofit/>
          </a:bodyPr>
          <a:lstStyle/>
          <a:p>
            <a:r>
              <a:rPr lang="en-IN" sz="2400" b="1" dirty="0" smtClean="0">
                <a:solidFill>
                  <a:srgbClr val="FF0000"/>
                </a:solidFill>
              </a:rPr>
              <a:t>It starts with one cluster that encompasses all samples.</a:t>
            </a:r>
          </a:p>
          <a:p>
            <a:r>
              <a:rPr lang="en-IN" sz="2400" b="1" dirty="0" smtClean="0">
                <a:solidFill>
                  <a:srgbClr val="FF0000"/>
                </a:solidFill>
              </a:rPr>
              <a:t>In this, algorithm iteratively split the cluster into smaller clusters until each cluster contains one sample. </a:t>
            </a:r>
            <a:endParaRPr lang="en-IN" sz="2400" b="1" dirty="0">
              <a:solidFill>
                <a:srgbClr val="FF0000"/>
              </a:solidFill>
            </a:endParaRPr>
          </a:p>
        </p:txBody>
      </p:sp>
    </p:spTree>
    <p:extLst>
      <p:ext uri="{BB962C8B-B14F-4D97-AF65-F5344CB8AC3E}">
        <p14:creationId xmlns:p14="http://schemas.microsoft.com/office/powerpoint/2010/main" val="3337025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Agglomerative Clustering</a:t>
            </a:r>
            <a:endParaRPr lang="en-IN" b="1" dirty="0">
              <a:solidFill>
                <a:srgbClr val="C00000"/>
              </a:solidFill>
            </a:endParaRPr>
          </a:p>
        </p:txBody>
      </p:sp>
      <p:sp>
        <p:nvSpPr>
          <p:cNvPr id="3" name="Content Placeholder 2"/>
          <p:cNvSpPr>
            <a:spLocks noGrp="1"/>
          </p:cNvSpPr>
          <p:nvPr>
            <p:ph idx="1"/>
          </p:nvPr>
        </p:nvSpPr>
        <p:spPr/>
        <p:txBody>
          <a:bodyPr>
            <a:normAutofit fontScale="92500"/>
          </a:bodyPr>
          <a:lstStyle/>
          <a:p>
            <a:r>
              <a:rPr lang="en-IN" b="1" dirty="0" smtClean="0">
                <a:solidFill>
                  <a:srgbClr val="FF0000"/>
                </a:solidFill>
              </a:rPr>
              <a:t>Two standard algorithms for agglomerative clustering:</a:t>
            </a:r>
          </a:p>
          <a:p>
            <a:pPr lvl="1"/>
            <a:r>
              <a:rPr lang="en-IN" b="1" dirty="0" smtClean="0">
                <a:solidFill>
                  <a:srgbClr val="FF0000"/>
                </a:solidFill>
              </a:rPr>
              <a:t>Single linkage</a:t>
            </a:r>
          </a:p>
          <a:p>
            <a:pPr lvl="1"/>
            <a:r>
              <a:rPr lang="en-IN" b="1" dirty="0" smtClean="0">
                <a:solidFill>
                  <a:srgbClr val="FF0000"/>
                </a:solidFill>
              </a:rPr>
              <a:t>Complete linkage</a:t>
            </a:r>
          </a:p>
          <a:p>
            <a:r>
              <a:rPr lang="en-IN" b="1" dirty="0" smtClean="0">
                <a:solidFill>
                  <a:srgbClr val="FF0000"/>
                </a:solidFill>
              </a:rPr>
              <a:t>Single Linkage: </a:t>
            </a:r>
          </a:p>
          <a:p>
            <a:pPr lvl="1"/>
            <a:r>
              <a:rPr lang="en-IN" b="1" dirty="0" smtClean="0">
                <a:solidFill>
                  <a:srgbClr val="FF0000"/>
                </a:solidFill>
              </a:rPr>
              <a:t>Compute the distances between two most similar members for each pair of cluster.</a:t>
            </a:r>
          </a:p>
          <a:p>
            <a:pPr lvl="1"/>
            <a:r>
              <a:rPr lang="en-IN" b="1" dirty="0" smtClean="0">
                <a:solidFill>
                  <a:srgbClr val="FF0000"/>
                </a:solidFill>
              </a:rPr>
              <a:t>Merge the two clusters for which the distance between the most similar member is the smallest.</a:t>
            </a:r>
          </a:p>
          <a:p>
            <a:pPr lvl="1"/>
            <a:endParaRPr lang="en-IN" b="1" dirty="0">
              <a:solidFill>
                <a:srgbClr val="FF0000"/>
              </a:solidFill>
            </a:endParaRPr>
          </a:p>
        </p:txBody>
      </p:sp>
    </p:spTree>
    <p:extLst>
      <p:ext uri="{BB962C8B-B14F-4D97-AF65-F5344CB8AC3E}">
        <p14:creationId xmlns:p14="http://schemas.microsoft.com/office/powerpoint/2010/main" val="334549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984" y="632460"/>
            <a:ext cx="8229600" cy="763568"/>
          </a:xfrm>
        </p:spPr>
        <p:txBody>
          <a:bodyPr>
            <a:normAutofit/>
          </a:bodyPr>
          <a:lstStyle/>
          <a:p>
            <a:r>
              <a:rPr lang="en-US" sz="4000" dirty="0">
                <a:solidFill>
                  <a:srgbClr val="A50021"/>
                </a:solidFill>
                <a:latin typeface="Times New Roman" pitchFamily="18" charset="0"/>
                <a:cs typeface="Times New Roman" pitchFamily="18" charset="0"/>
              </a:rPr>
              <a:t>k</a:t>
            </a:r>
            <a:r>
              <a:rPr lang="en-US" sz="4000" dirty="0" smtClean="0">
                <a:solidFill>
                  <a:srgbClr val="A50021"/>
                </a:solidFill>
                <a:latin typeface="Times New Roman" pitchFamily="18" charset="0"/>
                <a:cs typeface="Times New Roman" pitchFamily="18" charset="0"/>
              </a:rPr>
              <a:t>-Means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7660" y="1466215"/>
            <a:ext cx="8304237" cy="4300221"/>
          </a:xfrm>
        </p:spPr>
        <p:txBody>
          <a:bodyPr>
            <a:noAutofit/>
          </a:bodyPr>
          <a:lstStyle/>
          <a:p>
            <a:pPr marL="0" indent="0" algn="just">
              <a:buNone/>
            </a:pPr>
            <a:r>
              <a:rPr lang="en-US" sz="2000" b="1" dirty="0" smtClean="0">
                <a:solidFill>
                  <a:srgbClr val="FF0000"/>
                </a:solidFill>
                <a:latin typeface="Times New Roman" pitchFamily="18" charset="0"/>
                <a:cs typeface="Times New Roman" pitchFamily="18" charset="0"/>
              </a:rPr>
              <a:t>The algorithm can be stated as follows.</a:t>
            </a:r>
          </a:p>
          <a:p>
            <a:pPr algn="just"/>
            <a:r>
              <a:rPr lang="en-US" sz="2000" b="1" dirty="0" smtClean="0">
                <a:solidFill>
                  <a:srgbClr val="FF0000"/>
                </a:solidFill>
                <a:latin typeface="Times New Roman" pitchFamily="18" charset="0"/>
                <a:cs typeface="Times New Roman" pitchFamily="18" charset="0"/>
              </a:rPr>
              <a:t>First it selects </a:t>
            </a:r>
            <a:r>
              <a:rPr lang="en-US" sz="2000" b="1" i="1" dirty="0" smtClean="0">
                <a:solidFill>
                  <a:srgbClr val="FF0000"/>
                </a:solidFill>
                <a:latin typeface="Times New Roman" pitchFamily="18" charset="0"/>
                <a:cs typeface="Times New Roman" pitchFamily="18" charset="0"/>
              </a:rPr>
              <a:t>k</a:t>
            </a:r>
            <a:r>
              <a:rPr lang="en-US" sz="2000" b="1" dirty="0" smtClean="0">
                <a:solidFill>
                  <a:srgbClr val="FF0000"/>
                </a:solidFill>
                <a:latin typeface="Times New Roman" pitchFamily="18" charset="0"/>
                <a:cs typeface="Times New Roman" pitchFamily="18" charset="0"/>
              </a:rPr>
              <a:t> number of objects at random from the set of n objects. These </a:t>
            </a:r>
            <a:r>
              <a:rPr lang="en-US" sz="2000" b="1" i="1" dirty="0" smtClean="0">
                <a:solidFill>
                  <a:srgbClr val="FF0000"/>
                </a:solidFill>
                <a:latin typeface="Times New Roman" pitchFamily="18" charset="0"/>
                <a:cs typeface="Times New Roman" pitchFamily="18" charset="0"/>
              </a:rPr>
              <a:t>k</a:t>
            </a:r>
            <a:r>
              <a:rPr lang="en-US" sz="2000" b="1" dirty="0" smtClean="0">
                <a:solidFill>
                  <a:srgbClr val="FF0000"/>
                </a:solidFill>
                <a:latin typeface="Times New Roman" pitchFamily="18" charset="0"/>
                <a:cs typeface="Times New Roman" pitchFamily="18" charset="0"/>
              </a:rPr>
              <a:t> objects are treated as the centroids or center of gravities of </a:t>
            </a:r>
            <a:r>
              <a:rPr lang="en-US" sz="2000" b="1" i="1" dirty="0" smtClean="0">
                <a:solidFill>
                  <a:srgbClr val="FF0000"/>
                </a:solidFill>
                <a:latin typeface="Times New Roman" pitchFamily="18" charset="0"/>
                <a:cs typeface="Times New Roman" pitchFamily="18" charset="0"/>
              </a:rPr>
              <a:t>k</a:t>
            </a:r>
            <a:r>
              <a:rPr lang="en-US" sz="2000" b="1" dirty="0" smtClean="0">
                <a:solidFill>
                  <a:srgbClr val="FF0000"/>
                </a:solidFill>
                <a:latin typeface="Times New Roman" pitchFamily="18" charset="0"/>
                <a:cs typeface="Times New Roman" pitchFamily="18" charset="0"/>
              </a:rPr>
              <a:t> clusters.</a:t>
            </a:r>
          </a:p>
          <a:p>
            <a:pPr algn="just"/>
            <a:endParaRPr lang="en-US" sz="800" b="1" dirty="0" smtClean="0">
              <a:solidFill>
                <a:srgbClr val="FF0000"/>
              </a:solidFill>
              <a:latin typeface="Times New Roman" pitchFamily="18" charset="0"/>
              <a:cs typeface="Times New Roman" pitchFamily="18" charset="0"/>
            </a:endParaRPr>
          </a:p>
          <a:p>
            <a:pPr algn="just"/>
            <a:r>
              <a:rPr lang="en-US" sz="2000" b="1" dirty="0" smtClean="0">
                <a:solidFill>
                  <a:srgbClr val="FF0000"/>
                </a:solidFill>
                <a:latin typeface="Times New Roman" pitchFamily="18" charset="0"/>
                <a:cs typeface="Times New Roman" pitchFamily="18" charset="0"/>
              </a:rPr>
              <a:t>For each of the remaining objects, it is assigned to one of the closest centroid. Thus, it forms a collection of objects assigned to each centroid and is called a cluster.</a:t>
            </a:r>
          </a:p>
          <a:p>
            <a:pPr algn="just"/>
            <a:endParaRPr lang="en-US" sz="800" b="1" dirty="0" smtClean="0">
              <a:solidFill>
                <a:srgbClr val="FF0000"/>
              </a:solidFill>
              <a:latin typeface="Times New Roman" pitchFamily="18" charset="0"/>
              <a:cs typeface="Times New Roman" pitchFamily="18" charset="0"/>
            </a:endParaRPr>
          </a:p>
          <a:p>
            <a:pPr algn="just"/>
            <a:r>
              <a:rPr lang="en-US" sz="2000" b="1" dirty="0" smtClean="0">
                <a:solidFill>
                  <a:srgbClr val="FF0000"/>
                </a:solidFill>
                <a:latin typeface="Times New Roman" pitchFamily="18" charset="0"/>
                <a:cs typeface="Times New Roman" pitchFamily="18" charset="0"/>
              </a:rPr>
              <a:t>Next, the centroid of each cluster is then updated (by calculating the mean values of attributes of each object). </a:t>
            </a:r>
          </a:p>
          <a:p>
            <a:pPr algn="just"/>
            <a:endParaRPr lang="en-US" sz="800" b="1" dirty="0" smtClean="0">
              <a:solidFill>
                <a:srgbClr val="FF0000"/>
              </a:solidFill>
              <a:latin typeface="Times New Roman" pitchFamily="18" charset="0"/>
              <a:cs typeface="Times New Roman" pitchFamily="18" charset="0"/>
            </a:endParaRPr>
          </a:p>
          <a:p>
            <a:pPr algn="just"/>
            <a:r>
              <a:rPr lang="en-US" sz="2000" b="1" dirty="0" smtClean="0">
                <a:solidFill>
                  <a:srgbClr val="FF0000"/>
                </a:solidFill>
                <a:latin typeface="Times New Roman" pitchFamily="18" charset="0"/>
                <a:cs typeface="Times New Roman" pitchFamily="18" charset="0"/>
              </a:rPr>
              <a:t>The assignment and update procedure is until it reaches some stopping criteria (such as, number of iteration, centroids remain unchanged or no assignment, etc.)</a:t>
            </a: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4208533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67544" y="1052736"/>
            <a:ext cx="8229600" cy="4525963"/>
          </a:xfrm>
        </p:spPr>
        <p:txBody>
          <a:bodyPr>
            <a:normAutofit/>
          </a:bodyPr>
          <a:lstStyle/>
          <a:p>
            <a:r>
              <a:rPr lang="en-IN" sz="2800" b="1" dirty="0" smtClean="0">
                <a:solidFill>
                  <a:srgbClr val="FF0000"/>
                </a:solidFill>
              </a:rPr>
              <a:t>Complete Linkage: </a:t>
            </a:r>
          </a:p>
          <a:p>
            <a:pPr lvl="1"/>
            <a:r>
              <a:rPr lang="en-IN" sz="2400" b="1" dirty="0" smtClean="0">
                <a:solidFill>
                  <a:srgbClr val="FF0000"/>
                </a:solidFill>
              </a:rPr>
              <a:t>Similar to single linkage, instead of comparing the most similar members in each pair of clusters, compare the most dissimilar members to perform the merge. </a:t>
            </a:r>
            <a:endParaRPr lang="en-IN" sz="2400" b="1"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861048"/>
            <a:ext cx="4752528" cy="2556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7493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rgbClr val="C00000"/>
                </a:solidFill>
              </a:rPr>
              <a:t>Hierarchical Complete Linkage Clustering</a:t>
            </a:r>
            <a:endParaRPr lang="en-IN" sz="3600" b="1" dirty="0">
              <a:solidFill>
                <a:srgbClr val="C00000"/>
              </a:solidFill>
            </a:endParaRPr>
          </a:p>
        </p:txBody>
      </p:sp>
      <p:sp>
        <p:nvSpPr>
          <p:cNvPr id="3" name="Content Placeholder 2"/>
          <p:cNvSpPr>
            <a:spLocks noGrp="1"/>
          </p:cNvSpPr>
          <p:nvPr>
            <p:ph idx="1"/>
          </p:nvPr>
        </p:nvSpPr>
        <p:spPr/>
        <p:txBody>
          <a:bodyPr>
            <a:normAutofit/>
          </a:bodyPr>
          <a:lstStyle/>
          <a:p>
            <a:r>
              <a:rPr lang="en-IN" sz="2400" b="1" dirty="0" smtClean="0">
                <a:solidFill>
                  <a:srgbClr val="FF0000"/>
                </a:solidFill>
              </a:rPr>
              <a:t>Compute the distance matrix of all samples.</a:t>
            </a:r>
          </a:p>
          <a:p>
            <a:r>
              <a:rPr lang="en-IN" sz="2400" b="1" dirty="0" smtClean="0">
                <a:solidFill>
                  <a:srgbClr val="FF0000"/>
                </a:solidFill>
              </a:rPr>
              <a:t>Represent each data point as a singleton cluster.</a:t>
            </a:r>
          </a:p>
          <a:p>
            <a:r>
              <a:rPr lang="en-IN" sz="2400" b="1" dirty="0" smtClean="0">
                <a:solidFill>
                  <a:srgbClr val="FF0000"/>
                </a:solidFill>
              </a:rPr>
              <a:t>Merge the two closest clusters based on the distance between the most dissimilar members.</a:t>
            </a:r>
          </a:p>
          <a:p>
            <a:r>
              <a:rPr lang="en-IN" sz="2400" b="1" dirty="0" smtClean="0">
                <a:solidFill>
                  <a:srgbClr val="FF0000"/>
                </a:solidFill>
              </a:rPr>
              <a:t>Update the similarity matrix.</a:t>
            </a:r>
          </a:p>
          <a:p>
            <a:r>
              <a:rPr lang="en-IN" sz="2400" b="1" dirty="0" smtClean="0">
                <a:solidFill>
                  <a:srgbClr val="FF0000"/>
                </a:solidFill>
              </a:rPr>
              <a:t>Repeat steps until one single cluster remains. </a:t>
            </a:r>
            <a:endParaRPr lang="en-IN" sz="2400" b="1" dirty="0">
              <a:solidFill>
                <a:srgbClr val="FF0000"/>
              </a:solidFill>
            </a:endParaRPr>
          </a:p>
        </p:txBody>
      </p:sp>
    </p:spTree>
    <p:extLst>
      <p:ext uri="{BB962C8B-B14F-4D97-AF65-F5344CB8AC3E}">
        <p14:creationId xmlns:p14="http://schemas.microsoft.com/office/powerpoint/2010/main" val="10177333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DBSCAN Clustering</a:t>
            </a:r>
            <a:endParaRPr lang="en-IN" b="1"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IN" sz="2400" b="1" dirty="0" smtClean="0">
                <a:solidFill>
                  <a:srgbClr val="FF0000"/>
                </a:solidFill>
              </a:rPr>
              <a:t>DBSACN stands for Density based Spatial Clustering of Applications with Noise.</a:t>
            </a:r>
          </a:p>
          <a:p>
            <a:r>
              <a:rPr lang="en-IN" sz="2400" b="1" dirty="0" smtClean="0">
                <a:solidFill>
                  <a:srgbClr val="FF0000"/>
                </a:solidFill>
              </a:rPr>
              <a:t>It does not make assumptions about spherical clusters like k-means nor partitions dataset into hierarchies</a:t>
            </a:r>
            <a:r>
              <a:rPr lang="en-IN" sz="2400" b="1" dirty="0" smtClean="0">
                <a:solidFill>
                  <a:srgbClr val="FF0000"/>
                </a:solidFill>
              </a:rPr>
              <a:t>.</a:t>
            </a:r>
          </a:p>
          <a:p>
            <a:r>
              <a:rPr lang="en-IN" sz="2400" b="1" dirty="0" smtClean="0">
                <a:solidFill>
                  <a:srgbClr val="FF0000"/>
                </a:solidFill>
              </a:rPr>
              <a:t>The notion of density is defined as the number of points within a specified radius.</a:t>
            </a:r>
          </a:p>
          <a:p>
            <a:r>
              <a:rPr lang="en-IN" sz="2400" b="1" dirty="0" smtClean="0">
                <a:solidFill>
                  <a:srgbClr val="FF0000"/>
                </a:solidFill>
              </a:rPr>
              <a:t>According to DBSCAN a label is assigned to each sample using the following criteria:</a:t>
            </a:r>
          </a:p>
          <a:p>
            <a:pPr lvl="1"/>
            <a:r>
              <a:rPr lang="en-IN" sz="2000" b="1" dirty="0" smtClean="0">
                <a:solidFill>
                  <a:srgbClr val="FF0000"/>
                </a:solidFill>
              </a:rPr>
              <a:t>A point is considered a </a:t>
            </a:r>
            <a:r>
              <a:rPr lang="en-IN" sz="2000" b="1" dirty="0" smtClean="0"/>
              <a:t>core point </a:t>
            </a:r>
            <a:r>
              <a:rPr lang="en-IN" sz="2000" b="1" dirty="0" smtClean="0">
                <a:solidFill>
                  <a:srgbClr val="FF0000"/>
                </a:solidFill>
              </a:rPr>
              <a:t>if at least a specified number of neighbouring (</a:t>
            </a:r>
            <a:r>
              <a:rPr lang="en-IN" sz="2000" b="1" dirty="0" err="1" smtClean="0">
                <a:solidFill>
                  <a:srgbClr val="FF0000"/>
                </a:solidFill>
              </a:rPr>
              <a:t>MinPts</a:t>
            </a:r>
            <a:r>
              <a:rPr lang="en-IN" sz="2000" b="1" dirty="0" smtClean="0">
                <a:solidFill>
                  <a:srgbClr val="FF0000"/>
                </a:solidFill>
              </a:rPr>
              <a:t>) points fall within the specified radius.</a:t>
            </a:r>
          </a:p>
          <a:p>
            <a:pPr lvl="1"/>
            <a:r>
              <a:rPr lang="en-IN" sz="2000" b="1" dirty="0" smtClean="0">
                <a:solidFill>
                  <a:srgbClr val="FF0000"/>
                </a:solidFill>
              </a:rPr>
              <a:t>A </a:t>
            </a:r>
            <a:r>
              <a:rPr lang="en-IN" sz="2000" b="1" dirty="0" smtClean="0"/>
              <a:t>border point </a:t>
            </a:r>
            <a:r>
              <a:rPr lang="en-IN" sz="2000" b="1" dirty="0" smtClean="0">
                <a:solidFill>
                  <a:srgbClr val="FF0000"/>
                </a:solidFill>
              </a:rPr>
              <a:t>is a point that has fewer neighbours than </a:t>
            </a:r>
            <a:r>
              <a:rPr lang="en-IN" sz="2000" b="1" dirty="0" err="1" smtClean="0">
                <a:solidFill>
                  <a:srgbClr val="FF0000"/>
                </a:solidFill>
              </a:rPr>
              <a:t>MinPts</a:t>
            </a:r>
            <a:r>
              <a:rPr lang="en-IN" sz="2000" b="1" dirty="0" smtClean="0">
                <a:solidFill>
                  <a:srgbClr val="FF0000"/>
                </a:solidFill>
              </a:rPr>
              <a:t> within radius, but lies within the radius  of a core point.</a:t>
            </a:r>
          </a:p>
          <a:p>
            <a:pPr lvl="1"/>
            <a:r>
              <a:rPr lang="en-IN" sz="2000" b="1" dirty="0" smtClean="0">
                <a:solidFill>
                  <a:srgbClr val="FF0000"/>
                </a:solidFill>
              </a:rPr>
              <a:t>All other points that are neither core nor border points are considered as </a:t>
            </a:r>
            <a:r>
              <a:rPr lang="en-IN" sz="2000" b="1" dirty="0" smtClean="0"/>
              <a:t>noise points</a:t>
            </a:r>
            <a:r>
              <a:rPr lang="en-IN" sz="2000" b="1" dirty="0" smtClean="0">
                <a:solidFill>
                  <a:srgbClr val="FF0000"/>
                </a:solidFill>
              </a:rPr>
              <a:t>. </a:t>
            </a:r>
            <a:endParaRPr lang="en-IN" sz="2000" b="1" dirty="0" smtClean="0"/>
          </a:p>
          <a:p>
            <a:endParaRPr lang="en-IN" sz="2400" b="1" dirty="0">
              <a:solidFill>
                <a:srgbClr val="FF0000"/>
              </a:solidFill>
            </a:endParaRPr>
          </a:p>
        </p:txBody>
      </p:sp>
    </p:spTree>
    <p:extLst>
      <p:ext uri="{BB962C8B-B14F-4D97-AF65-F5344CB8AC3E}">
        <p14:creationId xmlns:p14="http://schemas.microsoft.com/office/powerpoint/2010/main" val="1795342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DBSCAN Clustering</a:t>
            </a:r>
            <a:endParaRPr lang="en-IN" b="1" dirty="0">
              <a:solidFill>
                <a:srgbClr val="C00000"/>
              </a:solidFill>
            </a:endParaRPr>
          </a:p>
        </p:txBody>
      </p:sp>
      <p:sp>
        <p:nvSpPr>
          <p:cNvPr id="3" name="Content Placeholder 2"/>
          <p:cNvSpPr>
            <a:spLocks noGrp="1"/>
          </p:cNvSpPr>
          <p:nvPr>
            <p:ph idx="1"/>
          </p:nvPr>
        </p:nvSpPr>
        <p:spPr/>
        <p:txBody>
          <a:bodyPr>
            <a:normAutofit/>
          </a:bodyPr>
          <a:lstStyle/>
          <a:p>
            <a:r>
              <a:rPr lang="en-IN" sz="2800" b="1" dirty="0" smtClean="0">
                <a:solidFill>
                  <a:srgbClr val="FF0000"/>
                </a:solidFill>
              </a:rPr>
              <a:t>After </a:t>
            </a:r>
            <a:r>
              <a:rPr lang="en-IN" sz="2800" b="1" dirty="0" err="1" smtClean="0">
                <a:solidFill>
                  <a:srgbClr val="FF0000"/>
                </a:solidFill>
              </a:rPr>
              <a:t>labeling</a:t>
            </a:r>
            <a:r>
              <a:rPr lang="en-IN" sz="2800" b="1" dirty="0" smtClean="0">
                <a:solidFill>
                  <a:srgbClr val="FF0000"/>
                </a:solidFill>
              </a:rPr>
              <a:t> the points as core, border and noise, the DBSCAN algorithm can be summarized in two simple steps:</a:t>
            </a:r>
          </a:p>
          <a:p>
            <a:pPr lvl="1"/>
            <a:r>
              <a:rPr lang="en-IN" sz="2400" b="1" dirty="0" smtClean="0">
                <a:solidFill>
                  <a:srgbClr val="FF0000"/>
                </a:solidFill>
              </a:rPr>
              <a:t>Form a separate cluster for each core point or connected group of core points.</a:t>
            </a:r>
          </a:p>
          <a:p>
            <a:pPr lvl="1"/>
            <a:r>
              <a:rPr lang="en-IN" sz="2400" b="1" dirty="0" smtClean="0">
                <a:solidFill>
                  <a:srgbClr val="FF0000"/>
                </a:solidFill>
              </a:rPr>
              <a:t>Assign each border point to the cluster of its corresponding core point. </a:t>
            </a:r>
            <a:endParaRPr lang="en-IN" sz="2400" b="1" dirty="0">
              <a:solidFill>
                <a:srgbClr val="FF0000"/>
              </a:solidFill>
            </a:endParaRPr>
          </a:p>
        </p:txBody>
      </p:sp>
    </p:spTree>
    <p:extLst>
      <p:ext uri="{BB962C8B-B14F-4D97-AF65-F5344CB8AC3E}">
        <p14:creationId xmlns:p14="http://schemas.microsoft.com/office/powerpoint/2010/main" val="16335465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908720"/>
            <a:ext cx="8340041" cy="5495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48663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3464645" y="2967335"/>
            <a:ext cx="2214710"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Thanks</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634729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60445" y="1066165"/>
            <a:ext cx="8304237" cy="5058411"/>
          </a:xfrm>
        </p:spPr>
        <p:txBody>
          <a:bodyPr>
            <a:noAutofit/>
          </a:bodyPr>
          <a:lstStyle/>
          <a:p>
            <a:pPr marL="0" indent="0">
              <a:buNone/>
            </a:pPr>
            <a:endParaRPr lang="en-US" sz="800" b="1" dirty="0" smtClean="0">
              <a:solidFill>
                <a:srgbClr val="FF0000"/>
              </a:solidFill>
              <a:latin typeface="Times New Roman" pitchFamily="18" charset="0"/>
              <a:cs typeface="Times New Roman" pitchFamily="18" charset="0"/>
            </a:endParaRPr>
          </a:p>
          <a:p>
            <a:pPr marL="0" indent="0">
              <a:buNone/>
            </a:pPr>
            <a:r>
              <a:rPr lang="en-US" sz="2000" b="1" dirty="0" smtClean="0">
                <a:solidFill>
                  <a:srgbClr val="FF0000"/>
                </a:solidFill>
                <a:latin typeface="Times New Roman" pitchFamily="18" charset="0"/>
                <a:cs typeface="Times New Roman" pitchFamily="18" charset="0"/>
              </a:rPr>
              <a:t>Input:   D is a dataset containing </a:t>
            </a:r>
            <a:r>
              <a:rPr lang="en-US" sz="2000" b="1" i="1" dirty="0" smtClean="0">
                <a:solidFill>
                  <a:srgbClr val="FF0000"/>
                </a:solidFill>
                <a:latin typeface="Times New Roman" pitchFamily="18" charset="0"/>
                <a:cs typeface="Times New Roman" pitchFamily="18" charset="0"/>
              </a:rPr>
              <a:t>n</a:t>
            </a:r>
            <a:r>
              <a:rPr lang="en-US" sz="2000" b="1" dirty="0" smtClean="0">
                <a:solidFill>
                  <a:srgbClr val="FF0000"/>
                </a:solidFill>
                <a:latin typeface="Times New Roman" pitchFamily="18" charset="0"/>
                <a:cs typeface="Times New Roman" pitchFamily="18" charset="0"/>
              </a:rPr>
              <a:t> objects,  </a:t>
            </a:r>
            <a:r>
              <a:rPr lang="en-US" sz="2000" b="1" i="1" dirty="0" smtClean="0">
                <a:solidFill>
                  <a:srgbClr val="FF0000"/>
                </a:solidFill>
                <a:latin typeface="Times New Roman" pitchFamily="18" charset="0"/>
                <a:cs typeface="Times New Roman" pitchFamily="18" charset="0"/>
              </a:rPr>
              <a:t>k</a:t>
            </a:r>
            <a:r>
              <a:rPr lang="en-US" sz="2000" b="1" dirty="0" smtClean="0">
                <a:solidFill>
                  <a:srgbClr val="FF0000"/>
                </a:solidFill>
                <a:latin typeface="Times New Roman" pitchFamily="18" charset="0"/>
                <a:cs typeface="Times New Roman" pitchFamily="18" charset="0"/>
              </a:rPr>
              <a:t> is the number of cluster</a:t>
            </a:r>
          </a:p>
          <a:p>
            <a:pPr marL="0" indent="0">
              <a:buNone/>
            </a:pPr>
            <a:r>
              <a:rPr lang="en-US" sz="2000" b="1" dirty="0" smtClean="0">
                <a:solidFill>
                  <a:srgbClr val="FF0000"/>
                </a:solidFill>
                <a:latin typeface="Times New Roman" pitchFamily="18" charset="0"/>
                <a:cs typeface="Times New Roman" pitchFamily="18" charset="0"/>
              </a:rPr>
              <a:t>Output:  A set of </a:t>
            </a:r>
            <a:r>
              <a:rPr lang="en-US" sz="2000" b="1" i="1" dirty="0" smtClean="0">
                <a:solidFill>
                  <a:srgbClr val="FF0000"/>
                </a:solidFill>
                <a:latin typeface="Times New Roman" pitchFamily="18" charset="0"/>
                <a:cs typeface="Times New Roman" pitchFamily="18" charset="0"/>
              </a:rPr>
              <a:t>k</a:t>
            </a:r>
            <a:r>
              <a:rPr lang="en-US" sz="2000" b="1" dirty="0" smtClean="0">
                <a:solidFill>
                  <a:srgbClr val="FF0000"/>
                </a:solidFill>
                <a:latin typeface="Times New Roman" pitchFamily="18" charset="0"/>
                <a:cs typeface="Times New Roman" pitchFamily="18" charset="0"/>
              </a:rPr>
              <a:t> clusters</a:t>
            </a:r>
          </a:p>
          <a:p>
            <a:pPr marL="0" indent="0">
              <a:buNone/>
            </a:pPr>
            <a:r>
              <a:rPr lang="en-US" sz="2000" b="1" dirty="0" smtClean="0">
                <a:solidFill>
                  <a:srgbClr val="FF0000"/>
                </a:solidFill>
                <a:latin typeface="Times New Roman" pitchFamily="18" charset="0"/>
                <a:cs typeface="Times New Roman" pitchFamily="18" charset="0"/>
              </a:rPr>
              <a:t>Steps:</a:t>
            </a:r>
          </a:p>
          <a:p>
            <a:pPr marL="457200" indent="-457200">
              <a:buClr>
                <a:srgbClr val="0B5ED7"/>
              </a:buClr>
              <a:buSzPct val="100000"/>
              <a:buAutoNum type="arabicPeriod"/>
            </a:pPr>
            <a:r>
              <a:rPr lang="en-US" sz="2000" b="1" dirty="0" smtClean="0">
                <a:solidFill>
                  <a:srgbClr val="FF0000"/>
                </a:solidFill>
                <a:latin typeface="Times New Roman" pitchFamily="18" charset="0"/>
                <a:cs typeface="Times New Roman" pitchFamily="18" charset="0"/>
              </a:rPr>
              <a:t>Randomly choose </a:t>
            </a:r>
            <a:r>
              <a:rPr lang="en-US" sz="2000" b="1" i="1" dirty="0" smtClean="0">
                <a:solidFill>
                  <a:srgbClr val="FF0000"/>
                </a:solidFill>
                <a:latin typeface="Times New Roman" pitchFamily="18" charset="0"/>
                <a:cs typeface="Times New Roman" pitchFamily="18" charset="0"/>
              </a:rPr>
              <a:t>k</a:t>
            </a:r>
            <a:r>
              <a:rPr lang="en-US" sz="2000" b="1" dirty="0" smtClean="0">
                <a:solidFill>
                  <a:srgbClr val="FF0000"/>
                </a:solidFill>
                <a:latin typeface="Times New Roman" pitchFamily="18" charset="0"/>
                <a:cs typeface="Times New Roman" pitchFamily="18" charset="0"/>
              </a:rPr>
              <a:t> objects from D as the initial cluster centroids.</a:t>
            </a:r>
          </a:p>
          <a:p>
            <a:pPr marL="457200" indent="-457200">
              <a:buClr>
                <a:srgbClr val="0B5ED7"/>
              </a:buClr>
              <a:buSzPct val="100000"/>
              <a:buAutoNum type="arabicPeriod"/>
            </a:pPr>
            <a:endParaRPr lang="en-US" sz="800" b="1" dirty="0" smtClean="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r>
              <a:rPr lang="en-US" sz="2000" b="1" dirty="0" smtClean="0">
                <a:solidFill>
                  <a:srgbClr val="FF0000"/>
                </a:solidFill>
                <a:latin typeface="Times New Roman" pitchFamily="18" charset="0"/>
                <a:cs typeface="Times New Roman" pitchFamily="18" charset="0"/>
              </a:rPr>
              <a:t>For each of the objects in D do</a:t>
            </a:r>
          </a:p>
          <a:p>
            <a:pPr marL="1097280" lvl="2" indent="-457200">
              <a:buClr>
                <a:srgbClr val="0B5ED7"/>
              </a:buClr>
              <a:buSzPct val="100000"/>
              <a:buFont typeface="Arial" pitchFamily="34" charset="0"/>
              <a:buChar char="•"/>
            </a:pPr>
            <a:r>
              <a:rPr lang="en-US" sz="1800" b="1" dirty="0" smtClean="0">
                <a:solidFill>
                  <a:srgbClr val="FF0000"/>
                </a:solidFill>
                <a:latin typeface="Times New Roman" pitchFamily="18" charset="0"/>
                <a:cs typeface="Times New Roman" pitchFamily="18" charset="0"/>
              </a:rPr>
              <a:t>Compute </a:t>
            </a:r>
            <a:r>
              <a:rPr lang="en-US" sz="1800" b="1" dirty="0">
                <a:solidFill>
                  <a:srgbClr val="FF0000"/>
                </a:solidFill>
                <a:latin typeface="Times New Roman" pitchFamily="18" charset="0"/>
                <a:cs typeface="Times New Roman" pitchFamily="18" charset="0"/>
              </a:rPr>
              <a:t>distance between the current objects and </a:t>
            </a:r>
            <a:r>
              <a:rPr lang="en-US" sz="1800" b="1" i="1" dirty="0">
                <a:solidFill>
                  <a:srgbClr val="FF0000"/>
                </a:solidFill>
                <a:latin typeface="Times New Roman" pitchFamily="18" charset="0"/>
                <a:cs typeface="Times New Roman" pitchFamily="18" charset="0"/>
              </a:rPr>
              <a:t>k</a:t>
            </a:r>
            <a:r>
              <a:rPr lang="en-US" sz="1800" b="1" dirty="0">
                <a:solidFill>
                  <a:srgbClr val="FF0000"/>
                </a:solidFill>
                <a:latin typeface="Times New Roman" pitchFamily="18" charset="0"/>
                <a:cs typeface="Times New Roman" pitchFamily="18" charset="0"/>
              </a:rPr>
              <a:t> cluster </a:t>
            </a:r>
            <a:r>
              <a:rPr lang="en-US" sz="1800" b="1" dirty="0" smtClean="0">
                <a:solidFill>
                  <a:srgbClr val="FF0000"/>
                </a:solidFill>
                <a:latin typeface="Times New Roman" pitchFamily="18" charset="0"/>
                <a:cs typeface="Times New Roman" pitchFamily="18" charset="0"/>
              </a:rPr>
              <a:t>centroids </a:t>
            </a:r>
          </a:p>
          <a:p>
            <a:pPr marL="1097280" lvl="2" indent="-457200">
              <a:buClr>
                <a:srgbClr val="0B5ED7"/>
              </a:buClr>
              <a:buSzPct val="100000"/>
              <a:buFont typeface="Arial" pitchFamily="34" charset="0"/>
              <a:buChar char="•"/>
            </a:pPr>
            <a:r>
              <a:rPr lang="en-US" sz="1800" b="1" dirty="0" smtClean="0">
                <a:solidFill>
                  <a:srgbClr val="FF0000"/>
                </a:solidFill>
                <a:latin typeface="Times New Roman" pitchFamily="18" charset="0"/>
                <a:cs typeface="Times New Roman" pitchFamily="18" charset="0"/>
              </a:rPr>
              <a:t>Assign </a:t>
            </a:r>
            <a:r>
              <a:rPr lang="en-US" sz="1800" b="1" dirty="0">
                <a:solidFill>
                  <a:srgbClr val="FF0000"/>
                </a:solidFill>
                <a:latin typeface="Times New Roman" pitchFamily="18" charset="0"/>
                <a:cs typeface="Times New Roman" pitchFamily="18" charset="0"/>
              </a:rPr>
              <a:t>the current object to that cluster to which it is closest</a:t>
            </a:r>
            <a:r>
              <a:rPr lang="en-US" sz="1800" b="1" dirty="0" smtClean="0">
                <a:solidFill>
                  <a:srgbClr val="FF0000"/>
                </a:solidFill>
                <a:latin typeface="Times New Roman" pitchFamily="18" charset="0"/>
                <a:cs typeface="Times New Roman" pitchFamily="18" charset="0"/>
              </a:rPr>
              <a:t>.</a:t>
            </a:r>
          </a:p>
          <a:p>
            <a:pPr marL="1097280" lvl="2" indent="-457200">
              <a:buClr>
                <a:srgbClr val="0B5ED7"/>
              </a:buClr>
              <a:buSzPct val="100000"/>
              <a:buFont typeface="Arial" pitchFamily="34" charset="0"/>
              <a:buChar char="•"/>
            </a:pPr>
            <a:endParaRPr lang="en-US" sz="800" b="1" dirty="0" smtClean="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r>
              <a:rPr lang="en-US" sz="2000" b="1" dirty="0">
                <a:solidFill>
                  <a:srgbClr val="FF0000"/>
                </a:solidFill>
                <a:latin typeface="Times New Roman" pitchFamily="18" charset="0"/>
                <a:cs typeface="Times New Roman" pitchFamily="18" charset="0"/>
              </a:rPr>
              <a:t>Compute the “cluster centers” of each cluster. These become the new cluster centroids</a:t>
            </a:r>
            <a:r>
              <a:rPr lang="en-US" sz="2000" b="1" dirty="0" smtClean="0">
                <a:solidFill>
                  <a:srgbClr val="FF0000"/>
                </a:solidFill>
                <a:latin typeface="Times New Roman" pitchFamily="18" charset="0"/>
                <a:cs typeface="Times New Roman" pitchFamily="18" charset="0"/>
              </a:rPr>
              <a:t>.</a:t>
            </a:r>
          </a:p>
          <a:p>
            <a:pPr marL="457200" indent="-457200">
              <a:buClr>
                <a:srgbClr val="0B5ED7"/>
              </a:buClr>
              <a:buSzPct val="100000"/>
              <a:buAutoNum type="arabicPeriod"/>
            </a:pPr>
            <a:endParaRPr lang="en-US" sz="8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r>
              <a:rPr lang="en-US" sz="2000" b="1" dirty="0">
                <a:solidFill>
                  <a:srgbClr val="FF0000"/>
                </a:solidFill>
                <a:latin typeface="Times New Roman" pitchFamily="18" charset="0"/>
                <a:cs typeface="Times New Roman" pitchFamily="18" charset="0"/>
              </a:rPr>
              <a:t>Repeat step </a:t>
            </a:r>
            <a:r>
              <a:rPr lang="en-US" sz="2000" b="1" dirty="0" smtClean="0">
                <a:solidFill>
                  <a:srgbClr val="FF0000"/>
                </a:solidFill>
                <a:latin typeface="Times New Roman" pitchFamily="18" charset="0"/>
                <a:cs typeface="Times New Roman" pitchFamily="18" charset="0"/>
              </a:rPr>
              <a:t>2-3 </a:t>
            </a:r>
            <a:r>
              <a:rPr lang="en-US" sz="2000" b="1" dirty="0">
                <a:solidFill>
                  <a:srgbClr val="FF0000"/>
                </a:solidFill>
                <a:latin typeface="Times New Roman" pitchFamily="18" charset="0"/>
                <a:cs typeface="Times New Roman" pitchFamily="18" charset="0"/>
              </a:rPr>
              <a:t>until the convergence criterion is </a:t>
            </a:r>
            <a:r>
              <a:rPr lang="en-US" sz="2000" b="1" dirty="0" smtClean="0">
                <a:solidFill>
                  <a:srgbClr val="FF0000"/>
                </a:solidFill>
                <a:latin typeface="Times New Roman" pitchFamily="18" charset="0"/>
                <a:cs typeface="Times New Roman" pitchFamily="18" charset="0"/>
              </a:rPr>
              <a:t>satisfied</a:t>
            </a:r>
          </a:p>
          <a:p>
            <a:pPr marL="457200" indent="-457200">
              <a:buClr>
                <a:srgbClr val="0B5ED7"/>
              </a:buClr>
              <a:buSzPct val="100000"/>
              <a:buAutoNum type="arabicPeriod"/>
            </a:pPr>
            <a:endParaRPr lang="en-US" sz="8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r>
              <a:rPr lang="en-US" sz="2000" b="1" dirty="0">
                <a:solidFill>
                  <a:srgbClr val="FF0000"/>
                </a:solidFill>
                <a:latin typeface="Times New Roman" pitchFamily="18" charset="0"/>
                <a:cs typeface="Times New Roman" pitchFamily="18" charset="0"/>
              </a:rPr>
              <a:t>Stop</a:t>
            </a:r>
          </a:p>
          <a:p>
            <a:pPr marL="457200" indent="-457200">
              <a:buClr>
                <a:srgbClr val="0B5ED7"/>
              </a:buClr>
              <a:buSzPct val="100000"/>
              <a:buAutoNum type="arabicPeriod"/>
            </a:pPr>
            <a:endParaRPr lang="en-US" sz="2000" b="1" dirty="0" smtClean="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smtClean="0">
                <a:solidFill>
                  <a:srgbClr val="FF0000"/>
                </a:solidFill>
                <a:latin typeface="Times New Roman" pitchFamily="18" charset="0"/>
                <a:cs typeface="Times New Roman" pitchFamily="18" charset="0"/>
              </a:rPr>
              <a:t>      </a:t>
            </a:r>
            <a:endParaRPr lang="en-US" sz="16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85606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0445" y="1066165"/>
                <a:ext cx="8304237" cy="5134611"/>
              </a:xfrm>
            </p:spPr>
            <p:txBody>
              <a:bodyPr>
                <a:noAutofit/>
              </a:bodyPr>
              <a:lstStyle/>
              <a:p>
                <a:pPr marL="0" indent="0" algn="just">
                  <a:buNone/>
                </a:pPr>
                <a:r>
                  <a:rPr lang="en-US" sz="2000" b="1" dirty="0" smtClean="0">
                    <a:solidFill>
                      <a:srgbClr val="FF0000"/>
                    </a:solidFill>
                    <a:latin typeface="Times New Roman" pitchFamily="18" charset="0"/>
                    <a:cs typeface="Times New Roman" pitchFamily="18" charset="0"/>
                  </a:rPr>
                  <a:t>Note:</a:t>
                </a:r>
              </a:p>
              <a:p>
                <a:pPr marL="457200" indent="-457200" algn="just">
                  <a:buClr>
                    <a:srgbClr val="0B5ED7"/>
                  </a:buClr>
                  <a:buFont typeface="+mj-lt"/>
                  <a:buAutoNum type="arabicParenR"/>
                </a:pPr>
                <a:r>
                  <a:rPr lang="en-US" sz="2000" b="1" dirty="0" smtClean="0">
                    <a:solidFill>
                      <a:srgbClr val="FF0000"/>
                    </a:solidFill>
                    <a:latin typeface="Times New Roman" pitchFamily="18" charset="0"/>
                    <a:cs typeface="Times New Roman" pitchFamily="18" charset="0"/>
                  </a:rPr>
                  <a:t>Objects are defined in terms of set of attributes. </a:t>
                </a:r>
                <a14:m>
                  <m:oMath xmlns:m="http://schemas.openxmlformats.org/officeDocument/2006/math">
                    <m:sSub>
                      <m:sSubPr>
                        <m:ctrlPr>
                          <a:rPr lang="en-US" sz="2000" b="1" i="1">
                            <a:solidFill>
                              <a:srgbClr val="FF0000"/>
                            </a:solidFill>
                            <a:latin typeface="Cambria Math"/>
                          </a:rPr>
                        </m:ctrlPr>
                      </m:sSubPr>
                      <m:e>
                        <m:r>
                          <a:rPr lang="en-IN" sz="2000" b="1" i="1">
                            <a:solidFill>
                              <a:srgbClr val="FF0000"/>
                            </a:solidFill>
                            <a:latin typeface="Cambria Math" panose="02040503050406030204" pitchFamily="18" charset="0"/>
                          </a:rPr>
                          <m:t>𝑨</m:t>
                        </m:r>
                        <m:r>
                          <a:rPr lang="en-IN" sz="2000" b="1" i="1">
                            <a:solidFill>
                              <a:srgbClr val="FF0000"/>
                            </a:solidFill>
                            <a:latin typeface="Cambria Math" panose="02040503050406030204" pitchFamily="18" charset="0"/>
                          </a:rPr>
                          <m:t>={</m:t>
                        </m:r>
                        <m:r>
                          <a:rPr lang="en-IN" sz="2000" b="1" i="1" smtClean="0">
                            <a:solidFill>
                              <a:srgbClr val="FF0000"/>
                            </a:solidFill>
                            <a:latin typeface="Cambria Math"/>
                          </a:rPr>
                          <m:t>𝑨</m:t>
                        </m:r>
                      </m:e>
                      <m:sub>
                        <m:r>
                          <a:rPr lang="en-US" sz="2000" b="1" i="1">
                            <a:solidFill>
                              <a:srgbClr val="FF0000"/>
                            </a:solidFill>
                            <a:latin typeface="Cambria Math" panose="02040503050406030204" pitchFamily="18" charset="0"/>
                          </a:rPr>
                          <m:t>𝟏</m:t>
                        </m:r>
                      </m:sub>
                    </m:sSub>
                    <m:r>
                      <a:rPr lang="en-US" sz="2000" b="1" i="1">
                        <a:solidFill>
                          <a:srgbClr val="FF0000"/>
                        </a:solidFill>
                        <a:latin typeface="Cambria Math" panose="02040503050406030204" pitchFamily="18" charset="0"/>
                      </a:rPr>
                      <m:t>,</m:t>
                    </m:r>
                    <m:sSub>
                      <m:sSubPr>
                        <m:ctrlPr>
                          <a:rPr lang="en-US" sz="2000" b="1" i="1">
                            <a:solidFill>
                              <a:srgbClr val="FF0000"/>
                            </a:solidFill>
                            <a:latin typeface="Cambria Math"/>
                          </a:rPr>
                        </m:ctrlPr>
                      </m:sSubPr>
                      <m:e>
                        <m:r>
                          <a:rPr lang="en-IN" sz="2000" b="1" i="1" smtClean="0">
                            <a:solidFill>
                              <a:srgbClr val="FF0000"/>
                            </a:solidFill>
                            <a:latin typeface="Cambria Math"/>
                          </a:rPr>
                          <m:t>𝑨</m:t>
                        </m:r>
                      </m:e>
                      <m:sub>
                        <m:r>
                          <a:rPr lang="en-US" sz="2000" b="1" i="1">
                            <a:solidFill>
                              <a:srgbClr val="FF0000"/>
                            </a:solidFill>
                            <a:latin typeface="Cambria Math" panose="02040503050406030204" pitchFamily="18" charset="0"/>
                          </a:rPr>
                          <m:t>𝟐</m:t>
                        </m:r>
                      </m:sub>
                    </m:sSub>
                    <m:r>
                      <a:rPr lang="en-US" sz="2000" b="1" i="1">
                        <a:solidFill>
                          <a:srgbClr val="FF0000"/>
                        </a:solidFill>
                        <a:latin typeface="Cambria Math" panose="02040503050406030204" pitchFamily="18" charset="0"/>
                      </a:rPr>
                      <m:t>,…..,</m:t>
                    </m:r>
                    <m:sSub>
                      <m:sSubPr>
                        <m:ctrlPr>
                          <a:rPr lang="en-US" sz="2000" b="1" i="1">
                            <a:solidFill>
                              <a:srgbClr val="FF0000"/>
                            </a:solidFill>
                            <a:latin typeface="Cambria Math"/>
                          </a:rPr>
                        </m:ctrlPr>
                      </m:sSubPr>
                      <m:e>
                        <m:r>
                          <a:rPr lang="en-IN" sz="2000" b="1" i="1" smtClean="0">
                            <a:solidFill>
                              <a:srgbClr val="FF0000"/>
                            </a:solidFill>
                            <a:latin typeface="Cambria Math"/>
                          </a:rPr>
                          <m:t>𝑨</m:t>
                        </m:r>
                      </m:e>
                      <m:sub>
                        <m:r>
                          <a:rPr lang="en-IN" sz="2000" b="1" i="1" smtClean="0">
                            <a:solidFill>
                              <a:srgbClr val="FF0000"/>
                            </a:solidFill>
                            <a:latin typeface="Cambria Math"/>
                          </a:rPr>
                          <m:t>𝒎</m:t>
                        </m:r>
                      </m:sub>
                    </m:sSub>
                    <m:r>
                      <a:rPr lang="en-IN" sz="2000" b="1" i="1">
                        <a:solidFill>
                          <a:srgbClr val="FF0000"/>
                        </a:solidFill>
                        <a:latin typeface="Cambria Math" panose="02040503050406030204" pitchFamily="18" charset="0"/>
                      </a:rPr>
                      <m:t>}</m:t>
                    </m:r>
                  </m:oMath>
                </a14:m>
                <a:r>
                  <a:rPr lang="en-US" sz="2000" b="1" dirty="0" smtClean="0">
                    <a:solidFill>
                      <a:srgbClr val="FF0000"/>
                    </a:solidFill>
                    <a:latin typeface="Times New Roman" pitchFamily="18" charset="0"/>
                    <a:cs typeface="Times New Roman" pitchFamily="18" charset="0"/>
                  </a:rPr>
                  <a:t> where each </a:t>
                </a:r>
                <a14:m>
                  <m:oMath xmlns:m="http://schemas.openxmlformats.org/officeDocument/2006/math">
                    <m:sSub>
                      <m:sSubPr>
                        <m:ctrlPr>
                          <a:rPr lang="en-US" sz="2000" b="1" i="1">
                            <a:solidFill>
                              <a:srgbClr val="FF0000"/>
                            </a:solidFill>
                            <a:latin typeface="Cambria Math"/>
                          </a:rPr>
                        </m:ctrlPr>
                      </m:sSubPr>
                      <m:e>
                        <m:r>
                          <a:rPr lang="en-IN" sz="2000" b="1" i="1">
                            <a:solidFill>
                              <a:srgbClr val="FF0000"/>
                            </a:solidFill>
                            <a:latin typeface="Cambria Math"/>
                          </a:rPr>
                          <m:t>𝑨</m:t>
                        </m:r>
                      </m:e>
                      <m:sub>
                        <m:r>
                          <a:rPr lang="en-IN" sz="2000" b="1" i="1" smtClean="0">
                            <a:solidFill>
                              <a:srgbClr val="FF0000"/>
                            </a:solidFill>
                            <a:latin typeface="Cambria Math"/>
                          </a:rPr>
                          <m:t>𝒊</m:t>
                        </m:r>
                      </m:sub>
                    </m:sSub>
                  </m:oMath>
                </a14:m>
                <a:r>
                  <a:rPr lang="en-US" sz="2000" b="1" dirty="0" smtClean="0">
                    <a:solidFill>
                      <a:srgbClr val="FF0000"/>
                    </a:solidFill>
                    <a:latin typeface="Times New Roman" pitchFamily="18" charset="0"/>
                    <a:cs typeface="Times New Roman" pitchFamily="18" charset="0"/>
                  </a:rPr>
                  <a:t> is continuous data type.</a:t>
                </a:r>
              </a:p>
              <a:p>
                <a:pPr marL="457200" indent="-457200" algn="just">
                  <a:buClr>
                    <a:srgbClr val="0B5ED7"/>
                  </a:buClr>
                  <a:buFont typeface="+mj-lt"/>
                  <a:buAutoNum type="arabicParenR"/>
                </a:pPr>
                <a:endParaRPr lang="en-US" sz="800" b="1" dirty="0" smtClean="0">
                  <a:solidFill>
                    <a:srgbClr val="FF0000"/>
                  </a:solidFill>
                  <a:latin typeface="Times New Roman" pitchFamily="18" charset="0"/>
                  <a:cs typeface="Times New Roman" pitchFamily="18" charset="0"/>
                </a:endParaRPr>
              </a:p>
              <a:p>
                <a:pPr marL="457200" indent="-457200" algn="just">
                  <a:buClr>
                    <a:srgbClr val="0B5ED7"/>
                  </a:buClr>
                  <a:buFont typeface="+mj-lt"/>
                  <a:buAutoNum type="arabicParenR"/>
                </a:pPr>
                <a:r>
                  <a:rPr lang="en-US" sz="2000" b="1" dirty="0" smtClean="0">
                    <a:solidFill>
                      <a:srgbClr val="FF0000"/>
                    </a:solidFill>
                    <a:latin typeface="Times New Roman" pitchFamily="18" charset="0"/>
                    <a:cs typeface="Times New Roman" pitchFamily="18" charset="0"/>
                  </a:rPr>
                  <a:t>Distance computation: Any distance such as </a:t>
                </a:r>
                <a14:m>
                  <m:oMath xmlns:m="http://schemas.openxmlformats.org/officeDocument/2006/math">
                    <m:sSub>
                      <m:sSubPr>
                        <m:ctrlPr>
                          <a:rPr lang="en-US" sz="2000" b="1" i="1">
                            <a:solidFill>
                              <a:srgbClr val="FF0000"/>
                            </a:solidFill>
                            <a:latin typeface="Cambria Math"/>
                          </a:rPr>
                        </m:ctrlPr>
                      </m:sSubPr>
                      <m:e>
                        <m:r>
                          <a:rPr lang="en-IN" sz="2000" b="1" i="1" smtClean="0">
                            <a:solidFill>
                              <a:srgbClr val="FF0000"/>
                            </a:solidFill>
                            <a:latin typeface="Cambria Math"/>
                          </a:rPr>
                          <m:t>𝑳</m:t>
                        </m:r>
                      </m:e>
                      <m:sub>
                        <m:r>
                          <a:rPr lang="en-IN" sz="2000" b="1" i="1" smtClean="0">
                            <a:solidFill>
                              <a:srgbClr val="FF0000"/>
                            </a:solidFill>
                            <a:latin typeface="Cambria Math"/>
                          </a:rPr>
                          <m:t>𝟏</m:t>
                        </m:r>
                      </m:sub>
                    </m:sSub>
                    <m:r>
                      <a:rPr lang="en-IN" sz="2000" b="1" i="1" smtClean="0">
                        <a:solidFill>
                          <a:srgbClr val="FF0000"/>
                        </a:solidFill>
                        <a:latin typeface="Cambria Math"/>
                      </a:rPr>
                      <m:t>,</m:t>
                    </m:r>
                    <m:sSub>
                      <m:sSubPr>
                        <m:ctrlPr>
                          <a:rPr lang="en-US" sz="2000" b="1" i="1">
                            <a:solidFill>
                              <a:srgbClr val="FF0000"/>
                            </a:solidFill>
                            <a:latin typeface="Cambria Math"/>
                          </a:rPr>
                        </m:ctrlPr>
                      </m:sSubPr>
                      <m:e>
                        <m:r>
                          <a:rPr lang="en-IN" sz="2000" b="1" i="1" smtClean="0">
                            <a:solidFill>
                              <a:srgbClr val="FF0000"/>
                            </a:solidFill>
                            <a:latin typeface="Cambria Math"/>
                          </a:rPr>
                          <m:t>𝑳</m:t>
                        </m:r>
                      </m:e>
                      <m:sub>
                        <m:r>
                          <a:rPr lang="en-US" sz="2000" b="1" i="1">
                            <a:solidFill>
                              <a:srgbClr val="FF0000"/>
                            </a:solidFill>
                            <a:latin typeface="Cambria Math" panose="02040503050406030204" pitchFamily="18" charset="0"/>
                          </a:rPr>
                          <m:t>𝟐</m:t>
                        </m:r>
                      </m:sub>
                    </m:sSub>
                    <m:r>
                      <a:rPr lang="en-IN" sz="2000" b="1" i="1" smtClean="0">
                        <a:solidFill>
                          <a:srgbClr val="FF0000"/>
                        </a:solidFill>
                        <a:latin typeface="Cambria Math"/>
                      </a:rPr>
                      <m:t>,</m:t>
                    </m:r>
                    <m:sSub>
                      <m:sSubPr>
                        <m:ctrlPr>
                          <a:rPr lang="en-US" sz="2000" b="1" i="1">
                            <a:solidFill>
                              <a:srgbClr val="FF0000"/>
                            </a:solidFill>
                            <a:latin typeface="Cambria Math"/>
                          </a:rPr>
                        </m:ctrlPr>
                      </m:sSubPr>
                      <m:e>
                        <m:r>
                          <a:rPr lang="en-IN" sz="2000" b="1" i="1" smtClean="0">
                            <a:solidFill>
                              <a:srgbClr val="FF0000"/>
                            </a:solidFill>
                            <a:latin typeface="Cambria Math"/>
                          </a:rPr>
                          <m:t>𝑳</m:t>
                        </m:r>
                      </m:e>
                      <m:sub>
                        <m:r>
                          <a:rPr lang="en-IN" sz="2000" b="1" i="1" smtClean="0">
                            <a:solidFill>
                              <a:srgbClr val="FF0000"/>
                            </a:solidFill>
                            <a:latin typeface="Cambria Math"/>
                          </a:rPr>
                          <m:t>𝟑</m:t>
                        </m:r>
                      </m:sub>
                    </m:sSub>
                  </m:oMath>
                </a14:m>
                <a:r>
                  <a:rPr lang="en-US" sz="2000" b="1" dirty="0" smtClean="0">
                    <a:solidFill>
                      <a:srgbClr val="FF0000"/>
                    </a:solidFill>
                    <a:latin typeface="Times New Roman" pitchFamily="18" charset="0"/>
                    <a:cs typeface="Times New Roman" pitchFamily="18" charset="0"/>
                  </a:rPr>
                  <a:t> or cosine similarity.</a:t>
                </a:r>
              </a:p>
              <a:p>
                <a:pPr marL="457200" indent="-457200" algn="just">
                  <a:buClr>
                    <a:srgbClr val="0B5ED7"/>
                  </a:buClr>
                  <a:buFont typeface="+mj-lt"/>
                  <a:buAutoNum type="arabicParenR"/>
                </a:pPr>
                <a:endParaRPr lang="en-US" sz="800" b="1" dirty="0" smtClean="0">
                  <a:solidFill>
                    <a:srgbClr val="FF0000"/>
                  </a:solidFill>
                  <a:latin typeface="Times New Roman" pitchFamily="18" charset="0"/>
                  <a:cs typeface="Times New Roman" pitchFamily="18" charset="0"/>
                </a:endParaRPr>
              </a:p>
              <a:p>
                <a:pPr marL="457200" indent="-457200" algn="just">
                  <a:buClr>
                    <a:srgbClr val="0B5ED7"/>
                  </a:buClr>
                  <a:buFont typeface="+mj-lt"/>
                  <a:buAutoNum type="arabicParenR"/>
                </a:pPr>
                <a:r>
                  <a:rPr lang="en-US" sz="2000" b="1" dirty="0" smtClean="0">
                    <a:solidFill>
                      <a:srgbClr val="FF0000"/>
                    </a:solidFill>
                    <a:latin typeface="Times New Roman" pitchFamily="18" charset="0"/>
                    <a:cs typeface="Times New Roman" pitchFamily="18" charset="0"/>
                  </a:rPr>
                  <a:t>Minimum distance is the measure of closeness between an object and centroid.</a:t>
                </a:r>
              </a:p>
              <a:p>
                <a:pPr marL="457200" indent="-457200" algn="just">
                  <a:buClr>
                    <a:srgbClr val="0B5ED7"/>
                  </a:buClr>
                  <a:buFont typeface="+mj-lt"/>
                  <a:buAutoNum type="arabicParenR"/>
                </a:pPr>
                <a:endParaRPr lang="en-US" sz="800" b="1" dirty="0" smtClean="0">
                  <a:solidFill>
                    <a:srgbClr val="FF0000"/>
                  </a:solidFill>
                  <a:latin typeface="Times New Roman" pitchFamily="18" charset="0"/>
                  <a:cs typeface="Times New Roman" pitchFamily="18" charset="0"/>
                </a:endParaRPr>
              </a:p>
              <a:p>
                <a:pPr marL="457200" indent="-457200" algn="just">
                  <a:buClr>
                    <a:srgbClr val="0B5ED7"/>
                  </a:buClr>
                  <a:buFont typeface="+mj-lt"/>
                  <a:buAutoNum type="arabicParenR"/>
                </a:pPr>
                <a:r>
                  <a:rPr lang="en-US" sz="2000" b="1" dirty="0" smtClean="0">
                    <a:solidFill>
                      <a:srgbClr val="FF0000"/>
                    </a:solidFill>
                    <a:latin typeface="Times New Roman" pitchFamily="18" charset="0"/>
                    <a:cs typeface="Times New Roman" pitchFamily="18" charset="0"/>
                  </a:rPr>
                  <a:t>Mean Calculation: It is the mean value of each attribute values of all objects.</a:t>
                </a:r>
              </a:p>
              <a:p>
                <a:pPr marL="457200" indent="-457200" algn="just">
                  <a:buClr>
                    <a:srgbClr val="0B5ED7"/>
                  </a:buClr>
                  <a:buFont typeface="+mj-lt"/>
                  <a:buAutoNum type="arabicParenR"/>
                </a:pPr>
                <a:endParaRPr lang="en-US" sz="800" b="1" dirty="0" smtClean="0">
                  <a:solidFill>
                    <a:srgbClr val="FF0000"/>
                  </a:solidFill>
                  <a:latin typeface="Times New Roman" pitchFamily="18" charset="0"/>
                  <a:cs typeface="Times New Roman" pitchFamily="18" charset="0"/>
                </a:endParaRPr>
              </a:p>
              <a:p>
                <a:pPr marL="457200" indent="-457200" algn="just">
                  <a:buClr>
                    <a:srgbClr val="0B5ED7"/>
                  </a:buClr>
                  <a:buFont typeface="+mj-lt"/>
                  <a:buAutoNum type="arabicParenR"/>
                </a:pPr>
                <a:r>
                  <a:rPr lang="en-US" sz="2000" b="1" dirty="0" smtClean="0">
                    <a:solidFill>
                      <a:srgbClr val="FF0000"/>
                    </a:solidFill>
                    <a:latin typeface="Times New Roman" pitchFamily="18" charset="0"/>
                    <a:cs typeface="Times New Roman" pitchFamily="18" charset="0"/>
                  </a:rPr>
                  <a:t>Convergence criteria: Any one of the following are termination condition of the algorithm.</a:t>
                </a:r>
              </a:p>
              <a:p>
                <a:pPr marL="822960" lvl="1" indent="-457200" algn="just">
                  <a:buClr>
                    <a:srgbClr val="0B5ED7"/>
                  </a:buClr>
                  <a:buFont typeface="Arial" pitchFamily="34" charset="0"/>
                  <a:buChar char="•"/>
                </a:pPr>
                <a:r>
                  <a:rPr lang="en-US" sz="1800" b="1" dirty="0" smtClean="0">
                    <a:solidFill>
                      <a:srgbClr val="FF0000"/>
                    </a:solidFill>
                    <a:latin typeface="Times New Roman" pitchFamily="18" charset="0"/>
                    <a:cs typeface="Times New Roman" pitchFamily="18" charset="0"/>
                  </a:rPr>
                  <a:t>Number of maximum iteration permissible.</a:t>
                </a:r>
              </a:p>
              <a:p>
                <a:pPr marL="822960" lvl="1" indent="-457200" algn="just">
                  <a:buClr>
                    <a:srgbClr val="0B5ED7"/>
                  </a:buClr>
                  <a:buFont typeface="Arial" pitchFamily="34" charset="0"/>
                  <a:buChar char="•"/>
                </a:pPr>
                <a:r>
                  <a:rPr lang="en-US" sz="1800" b="1" dirty="0" smtClean="0">
                    <a:solidFill>
                      <a:srgbClr val="FF0000"/>
                    </a:solidFill>
                    <a:latin typeface="Times New Roman" pitchFamily="18" charset="0"/>
                    <a:cs typeface="Times New Roman" pitchFamily="18" charset="0"/>
                  </a:rPr>
                  <a:t>No change of centroid values in any cluster.</a:t>
                </a:r>
              </a:p>
              <a:p>
                <a:pPr marL="822960" lvl="1" indent="-457200" algn="just">
                  <a:buClr>
                    <a:srgbClr val="0B5ED7"/>
                  </a:buClr>
                  <a:buFont typeface="Arial" pitchFamily="34" charset="0"/>
                  <a:buChar char="•"/>
                </a:pPr>
                <a:r>
                  <a:rPr lang="en-US" sz="1800" b="1" dirty="0" smtClean="0">
                    <a:solidFill>
                      <a:srgbClr val="FF0000"/>
                    </a:solidFill>
                    <a:latin typeface="Times New Roman" pitchFamily="18" charset="0"/>
                    <a:cs typeface="Times New Roman" pitchFamily="18" charset="0"/>
                  </a:rPr>
                  <a:t>Zero (or no significant) movement(s) of object from one cluster to another.</a:t>
                </a:r>
              </a:p>
              <a:p>
                <a:pPr marL="822960" lvl="1" indent="-457200" algn="just">
                  <a:buClr>
                    <a:srgbClr val="0B5ED7"/>
                  </a:buClr>
                  <a:buFont typeface="Arial" pitchFamily="34" charset="0"/>
                  <a:buChar char="•"/>
                </a:pPr>
                <a:r>
                  <a:rPr lang="en-US" sz="1800" b="1" dirty="0" smtClean="0">
                    <a:solidFill>
                      <a:srgbClr val="FF0000"/>
                    </a:solidFill>
                    <a:latin typeface="Times New Roman" pitchFamily="18" charset="0"/>
                    <a:cs typeface="Times New Roman" pitchFamily="18" charset="0"/>
                  </a:rPr>
                  <a:t>Cluster quality reaches to a certain level of acceptance.</a:t>
                </a:r>
              </a:p>
              <a:p>
                <a:pPr marL="457200" indent="-457200">
                  <a:buClr>
                    <a:srgbClr val="0B5ED7"/>
                  </a:buClr>
                  <a:buFont typeface="+mj-lt"/>
                  <a:buAutoNum type="arabicParenR"/>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smtClean="0">
                    <a:solidFill>
                      <a:srgbClr val="FF0000"/>
                    </a:solidFill>
                    <a:latin typeface="Times New Roman" pitchFamily="18" charset="0"/>
                    <a:cs typeface="Times New Roman" pitchFamily="18" charset="0"/>
                  </a:rPr>
                  <a:t>      </a:t>
                </a:r>
                <a:endParaRPr lang="en-US" sz="16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0445" y="1066165"/>
                <a:ext cx="8304237" cy="5134611"/>
              </a:xfrm>
              <a:blipFill rotWithShape="1">
                <a:blip r:embed="rId2"/>
                <a:stretch>
                  <a:fillRect l="-734" t="-594" r="-808" b="-11995"/>
                </a:stretch>
              </a:blipFill>
            </p:spPr>
            <p:txBody>
              <a:bodyPr/>
              <a:lstStyle/>
              <a:p>
                <a:r>
                  <a:rPr lang="en-IN">
                    <a:noFill/>
                  </a:rPr>
                  <a:t> </a:t>
                </a:r>
              </a:p>
            </p:txBody>
          </p:sp>
        </mc:Fallback>
      </mc:AlternateContent>
    </p:spTree>
    <p:extLst>
      <p:ext uri="{BB962C8B-B14F-4D97-AF65-F5344CB8AC3E}">
        <p14:creationId xmlns:p14="http://schemas.microsoft.com/office/powerpoint/2010/main" val="2836819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0808" y="789718"/>
                <a:ext cx="3388735" cy="539352"/>
              </a:xfrm>
            </p:spPr>
            <p:txBody>
              <a:bodyPr>
                <a:noAutofit/>
              </a:bodyPr>
              <a:lstStyle/>
              <a:p>
                <a:pPr marL="0" indent="0" algn="ctr">
                  <a:buNone/>
                </a:pPr>
                <a:r>
                  <a:rPr lang="en-US" sz="1600" b="1" dirty="0" smtClean="0">
                    <a:solidFill>
                      <a:srgbClr val="FF0000"/>
                    </a:solidFill>
                    <a:cs typeface="Times New Roman" pitchFamily="18" charset="0"/>
                  </a:rPr>
                  <a:t>Table 16.1</a:t>
                </a:r>
                <a:r>
                  <a:rPr lang="en-US" sz="1600" b="1" dirty="0">
                    <a:solidFill>
                      <a:srgbClr val="FF0000"/>
                    </a:solidFill>
                    <a:cs typeface="Times New Roman" pitchFamily="18" charset="0"/>
                  </a:rPr>
                  <a:t>: </a:t>
                </a:r>
                <a:r>
                  <a:rPr lang="en-US" sz="1600" b="1" dirty="0" smtClean="0">
                    <a:solidFill>
                      <a:srgbClr val="FF0000"/>
                    </a:solidFill>
                    <a:cs typeface="Times New Roman" pitchFamily="18" charset="0"/>
                  </a:rPr>
                  <a:t>16 objects with two attributes  </a:t>
                </a:r>
                <a14:m>
                  <m:oMath xmlns:m="http://schemas.openxmlformats.org/officeDocument/2006/math">
                    <m:sSub>
                      <m:sSubPr>
                        <m:ctrlPr>
                          <a:rPr lang="en-US" sz="1600" b="1" i="1">
                            <a:solidFill>
                              <a:srgbClr val="FF0000"/>
                            </a:solidFill>
                            <a:latin typeface="Cambria Math"/>
                          </a:rPr>
                        </m:ctrlPr>
                      </m:sSubPr>
                      <m:e>
                        <m:r>
                          <a:rPr lang="en-IN" sz="1600" b="1" i="1">
                            <a:solidFill>
                              <a:srgbClr val="FF0000"/>
                            </a:solidFill>
                            <a:latin typeface="Cambria Math"/>
                          </a:rPr>
                          <m:t>𝑨</m:t>
                        </m:r>
                      </m:e>
                      <m:sub>
                        <m:r>
                          <a:rPr lang="en-IN" sz="1600" b="1" i="1" smtClean="0">
                            <a:solidFill>
                              <a:srgbClr val="FF0000"/>
                            </a:solidFill>
                            <a:latin typeface="Cambria Math"/>
                          </a:rPr>
                          <m:t>𝟏</m:t>
                        </m:r>
                      </m:sub>
                    </m:sSub>
                  </m:oMath>
                </a14:m>
                <a:r>
                  <a:rPr lang="en-US" sz="1600" b="1" dirty="0" smtClean="0">
                    <a:solidFill>
                      <a:srgbClr val="FF0000"/>
                    </a:solidFill>
                    <a:cs typeface="Times New Roman" pitchFamily="18" charset="0"/>
                  </a:rPr>
                  <a:t> and </a:t>
                </a:r>
                <a14:m>
                  <m:oMath xmlns:m="http://schemas.openxmlformats.org/officeDocument/2006/math">
                    <m:sSub>
                      <m:sSubPr>
                        <m:ctrlPr>
                          <a:rPr lang="en-US" sz="1600" b="1" i="1">
                            <a:solidFill>
                              <a:srgbClr val="FF0000"/>
                            </a:solidFill>
                            <a:latin typeface="Cambria Math"/>
                          </a:rPr>
                        </m:ctrlPr>
                      </m:sSubPr>
                      <m:e>
                        <m:r>
                          <a:rPr lang="en-IN" sz="1600" b="1" i="1">
                            <a:solidFill>
                              <a:srgbClr val="FF0000"/>
                            </a:solidFill>
                            <a:latin typeface="Cambria Math"/>
                          </a:rPr>
                          <m:t>𝑨</m:t>
                        </m:r>
                      </m:e>
                      <m:sub>
                        <m:r>
                          <a:rPr lang="en-US" sz="1600" b="1" i="1">
                            <a:solidFill>
                              <a:srgbClr val="FF0000"/>
                            </a:solidFill>
                            <a:latin typeface="Cambria Math" panose="02040503050406030204" pitchFamily="18" charset="0"/>
                          </a:rPr>
                          <m:t>𝟐</m:t>
                        </m:r>
                      </m:sub>
                    </m:sSub>
                  </m:oMath>
                </a14:m>
                <a:r>
                  <a:rPr lang="en-US" sz="1600" b="1" dirty="0" smtClean="0">
                    <a:solidFill>
                      <a:srgbClr val="FF0000"/>
                    </a:solidFill>
                    <a:cs typeface="Times New Roman" pitchFamily="18" charset="0"/>
                  </a:rPr>
                  <a:t>.</a:t>
                </a:r>
                <a:endParaRPr lang="en-US" sz="1600" b="1" dirty="0">
                  <a:solidFill>
                    <a:srgbClr val="FF0000"/>
                  </a:solidFill>
                  <a:cs typeface="Times New Roman" pitchFamily="18" charset="0"/>
                </a:endParaRPr>
              </a:p>
              <a:p>
                <a:pPr marL="0" indent="0" algn="just">
                  <a:buNone/>
                </a:pPr>
                <a:endParaRPr lang="en-US" sz="18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0808" y="789718"/>
                <a:ext cx="3388735" cy="539352"/>
              </a:xfrm>
              <a:blipFill rotWithShape="1">
                <a:blip r:embed="rId2"/>
                <a:stretch>
                  <a:fillRect t="-3409" b="-22727"/>
                </a:stretch>
              </a:blipFill>
            </p:spPr>
            <p:txBody>
              <a:bodyPr/>
              <a:lstStyle/>
              <a:p>
                <a:r>
                  <a:rPr lang="en-IN">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812412833"/>
              </p:ext>
            </p:extLst>
          </p:nvPr>
        </p:nvGraphicFramePr>
        <p:xfrm>
          <a:off x="797011" y="1465627"/>
          <a:ext cx="1793345" cy="4922520"/>
        </p:xfrm>
        <a:graphic>
          <a:graphicData uri="http://schemas.openxmlformats.org/drawingml/2006/table">
            <a:tbl>
              <a:tblPr firstRow="1" bandRow="1">
                <a:tableStyleId>{125E5076-3810-47DD-B79F-674D7AD40C01}</a:tableStyleId>
              </a:tblPr>
              <a:tblGrid>
                <a:gridCol w="853351"/>
                <a:gridCol w="939994"/>
              </a:tblGrid>
              <a:tr h="288000">
                <a:tc>
                  <a:txBody>
                    <a:bodyPr/>
                    <a:lstStyle/>
                    <a:p>
                      <a:pPr algn="ctr"/>
                      <a:r>
                        <a:rPr lang="en-IN" sz="1300" dirty="0" smtClean="0">
                          <a:latin typeface="Cambria Math" pitchFamily="18" charset="0"/>
                          <a:ea typeface="Cambria Math" pitchFamily="18" charset="0"/>
                        </a:rPr>
                        <a:t>A</a:t>
                      </a:r>
                      <a:r>
                        <a:rPr lang="en-IN" sz="1300" baseline="-25000" dirty="0" smtClean="0">
                          <a:latin typeface="Cambria Math" pitchFamily="18" charset="0"/>
                          <a:ea typeface="Cambria Math" pitchFamily="18" charset="0"/>
                        </a:rPr>
                        <a:t>1</a:t>
                      </a:r>
                      <a:endParaRPr lang="en-IN" sz="13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dirty="0" smtClean="0">
                          <a:latin typeface="Cambria Math" pitchFamily="18" charset="0"/>
                          <a:ea typeface="Cambria Math" pitchFamily="18" charset="0"/>
                        </a:rPr>
                        <a:t>A</a:t>
                      </a:r>
                      <a:r>
                        <a:rPr lang="en-IN" sz="1300" baseline="-25000" dirty="0" smtClean="0">
                          <a:latin typeface="Cambria Math" pitchFamily="18" charset="0"/>
                          <a:ea typeface="Cambria Math" pitchFamily="18" charset="0"/>
                        </a:rPr>
                        <a:t>2</a:t>
                      </a:r>
                      <a:endParaRPr lang="en-IN" sz="13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6.8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12.6</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0.8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9.8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1.2</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11.6</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2.8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9.6</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3.8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9.9</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4.4</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6.5</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4.8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1.1</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6.0</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19.9</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6.2</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18.5</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7.6</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17.4</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7.8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12.2</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6.6</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7.7</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8.2</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4.5</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8.4</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6.9</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9.0</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3.4</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9.6</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11.1</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649301275"/>
              </p:ext>
            </p:extLst>
          </p:nvPr>
        </p:nvGraphicFramePr>
        <p:xfrm>
          <a:off x="3289495" y="1384006"/>
          <a:ext cx="5182168" cy="3962399"/>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2"/>
          <p:cNvSpPr txBox="1">
            <a:spLocks/>
          </p:cNvSpPr>
          <p:nvPr/>
        </p:nvSpPr>
        <p:spPr>
          <a:xfrm>
            <a:off x="3998847" y="952752"/>
            <a:ext cx="4205731"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dirty="0" smtClean="0">
                <a:solidFill>
                  <a:srgbClr val="FF0000"/>
                </a:solidFill>
                <a:cs typeface="Times New Roman" pitchFamily="18" charset="0"/>
              </a:rPr>
              <a:t>Fig 16.1</a:t>
            </a:r>
            <a:r>
              <a:rPr lang="en-US" sz="1600" dirty="0">
                <a:solidFill>
                  <a:srgbClr val="FF0000"/>
                </a:solidFill>
                <a:cs typeface="Times New Roman" pitchFamily="18" charset="0"/>
              </a:rPr>
              <a:t>: </a:t>
            </a:r>
            <a:r>
              <a:rPr lang="en-IN" sz="1600" dirty="0" smtClean="0">
                <a:solidFill>
                  <a:srgbClr val="FF0000"/>
                </a:solidFill>
                <a:cs typeface="Times New Roman" pitchFamily="18" charset="0"/>
              </a:rPr>
              <a:t>Plotting data of Table 16.1</a:t>
            </a:r>
            <a:endParaRPr lang="en-US" sz="1600" dirty="0">
              <a:solidFill>
                <a:srgbClr val="FF0000"/>
              </a:solidFill>
              <a:cs typeface="Times New Roman" pitchFamily="18" charset="0"/>
            </a:endParaRPr>
          </a:p>
          <a:p>
            <a:pPr marL="0" indent="0" algn="just">
              <a:buFont typeface="Wingdings 2"/>
              <a:buNone/>
            </a:pPr>
            <a:endParaRPr lang="en-US" sz="1800" dirty="0" smtClean="0">
              <a:solidFill>
                <a:srgbClr val="FF0000"/>
              </a:solidFill>
              <a:latin typeface="Times New Roman" pitchFamily="18" charset="0"/>
              <a:cs typeface="Times New Roman" pitchFamily="18" charset="0"/>
            </a:endParaRPr>
          </a:p>
          <a:p>
            <a:pPr marL="0" indent="0" algn="just">
              <a:buFont typeface="Wingdings 2"/>
              <a:buNone/>
            </a:pPr>
            <a:endParaRPr lang="en-US" sz="2000" dirty="0" smtClean="0">
              <a:solidFill>
                <a:srgbClr val="FF0000"/>
              </a:solidFill>
              <a:latin typeface="Times New Roman" pitchFamily="18" charset="0"/>
              <a:cs typeface="Times New Roman" pitchFamily="18" charset="0"/>
            </a:endParaRPr>
          </a:p>
          <a:p>
            <a:pPr marL="0" indent="0" algn="just">
              <a:buFont typeface="Wingdings 2"/>
              <a:buNone/>
            </a:pPr>
            <a:endParaRPr lang="en-US" sz="2000" dirty="0" smtClean="0">
              <a:solidFill>
                <a:srgbClr val="FF0000"/>
              </a:solidFill>
              <a:latin typeface="Times New Roman" pitchFamily="18" charset="0"/>
              <a:cs typeface="Times New Roman" pitchFamily="18" charset="0"/>
            </a:endParaRPr>
          </a:p>
        </p:txBody>
      </p:sp>
      <p:sp>
        <p:nvSpPr>
          <p:cNvPr id="10" name="Oval 9"/>
          <p:cNvSpPr/>
          <p:nvPr/>
        </p:nvSpPr>
        <p:spPr>
          <a:xfrm>
            <a:off x="6101712" y="2200939"/>
            <a:ext cx="202724" cy="276446"/>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9886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fontScale="90000"/>
          </a:bodyPr>
          <a:lstStyle/>
          <a:p>
            <a:r>
              <a:rPr lang="en-US" sz="4000" dirty="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1987" y="1066164"/>
            <a:ext cx="8166084" cy="5334636"/>
          </a:xfrm>
        </p:spPr>
        <p:txBody>
          <a:bodyPr>
            <a:noAutofit/>
          </a:bodyPr>
          <a:lstStyle/>
          <a:p>
            <a:pPr algn="just">
              <a:buFont typeface="Arial" pitchFamily="34" charset="0"/>
              <a:buChar char="•"/>
            </a:pPr>
            <a:r>
              <a:rPr lang="en-IN" sz="2000" b="1" dirty="0" smtClean="0">
                <a:solidFill>
                  <a:srgbClr val="FF0000"/>
                </a:solidFill>
                <a:latin typeface="Times New Roman" pitchFamily="18" charset="0"/>
                <a:cs typeface="Times New Roman" pitchFamily="18" charset="0"/>
              </a:rPr>
              <a:t>Suppose, k=3. Three objects are chosen at random shown as circled (see Fig 16.1). These three centroids are shown below.</a:t>
            </a:r>
          </a:p>
          <a:p>
            <a:pPr marL="0" indent="0" algn="just">
              <a:buNone/>
            </a:pPr>
            <a:r>
              <a:rPr lang="en-US" sz="2000" b="1" dirty="0" smtClean="0">
                <a:solidFill>
                  <a:srgbClr val="FF0000"/>
                </a:solidFill>
                <a:cs typeface="Times New Roman" pitchFamily="18" charset="0"/>
              </a:rPr>
              <a:t>		        </a:t>
            </a:r>
            <a:r>
              <a:rPr lang="en-IN" sz="1600" b="1" dirty="0" smtClean="0">
                <a:solidFill>
                  <a:srgbClr val="FF0000"/>
                </a:solidFill>
                <a:cs typeface="Times New Roman" pitchFamily="18" charset="0"/>
              </a:rPr>
              <a:t>Initial Centroids chosen randomly</a:t>
            </a:r>
            <a:endParaRPr lang="en-US" sz="1600" b="1" dirty="0">
              <a:solidFill>
                <a:srgbClr val="FF0000"/>
              </a:solidFill>
              <a:cs typeface="Times New Roman" pitchFamily="18" charset="0"/>
            </a:endParaRPr>
          </a:p>
          <a:p>
            <a:pPr algn="just">
              <a:buFont typeface="Arial" pitchFamily="34" charset="0"/>
              <a:buChar char="•"/>
            </a:pPr>
            <a:endParaRPr lang="en-IN" sz="2000" b="1" dirty="0" smtClean="0">
              <a:solidFill>
                <a:srgbClr val="FF0000"/>
              </a:solidFill>
              <a:latin typeface="Times New Roman" pitchFamily="18" charset="0"/>
              <a:cs typeface="Times New Roman" pitchFamily="18" charset="0"/>
            </a:endParaRPr>
          </a:p>
          <a:p>
            <a:pPr algn="just">
              <a:buFont typeface="Arial" pitchFamily="34" charset="0"/>
              <a:buChar char="•"/>
            </a:pPr>
            <a:endParaRPr lang="en-IN" sz="2000" b="1" dirty="0" smtClean="0">
              <a:solidFill>
                <a:srgbClr val="FF0000"/>
              </a:solidFill>
              <a:latin typeface="Times New Roman" pitchFamily="18" charset="0"/>
              <a:cs typeface="Times New Roman" pitchFamily="18" charset="0"/>
            </a:endParaRPr>
          </a:p>
          <a:p>
            <a:pPr algn="just">
              <a:buFont typeface="Arial" pitchFamily="34" charset="0"/>
              <a:buChar char="•"/>
            </a:pPr>
            <a:endParaRPr lang="en-IN" sz="2000" b="1" dirty="0" smtClean="0">
              <a:solidFill>
                <a:srgbClr val="FF0000"/>
              </a:solidFill>
              <a:latin typeface="Times New Roman" pitchFamily="18" charset="0"/>
              <a:cs typeface="Times New Roman" pitchFamily="18" charset="0"/>
            </a:endParaRPr>
          </a:p>
          <a:p>
            <a:pPr algn="just">
              <a:buFont typeface="Arial" pitchFamily="34" charset="0"/>
              <a:buChar char="•"/>
            </a:pPr>
            <a:endParaRPr lang="en-IN" sz="2000" b="1" dirty="0">
              <a:solidFill>
                <a:srgbClr val="FF0000"/>
              </a:solidFill>
              <a:latin typeface="Times New Roman" pitchFamily="18" charset="0"/>
              <a:cs typeface="Times New Roman" pitchFamily="18" charset="0"/>
            </a:endParaRPr>
          </a:p>
          <a:p>
            <a:pPr marL="0" indent="0" algn="just">
              <a:buNone/>
            </a:pPr>
            <a:endParaRPr lang="en-IN" sz="2000" b="1" dirty="0" smtClean="0">
              <a:solidFill>
                <a:srgbClr val="FF0000"/>
              </a:solidFill>
              <a:latin typeface="Times New Roman" pitchFamily="18" charset="0"/>
              <a:cs typeface="Times New Roman" pitchFamily="18" charset="0"/>
            </a:endParaRPr>
          </a:p>
          <a:p>
            <a:pPr algn="just">
              <a:buFont typeface="Arial" pitchFamily="34" charset="0"/>
              <a:buChar char="•"/>
            </a:pPr>
            <a:r>
              <a:rPr lang="en-IN" sz="2000" b="1" dirty="0" smtClean="0">
                <a:solidFill>
                  <a:srgbClr val="FF0000"/>
                </a:solidFill>
                <a:latin typeface="Times New Roman" pitchFamily="18" charset="0"/>
                <a:cs typeface="Times New Roman" pitchFamily="18" charset="0"/>
              </a:rPr>
              <a:t>Let us consider the Euclidean distance measure (</a:t>
            </a:r>
            <a:r>
              <a:rPr lang="en-IN" sz="2000" b="1" i="1" dirty="0" smtClean="0">
                <a:solidFill>
                  <a:srgbClr val="FF0000"/>
                </a:solidFill>
                <a:latin typeface="Times New Roman" pitchFamily="18" charset="0"/>
                <a:cs typeface="Times New Roman" pitchFamily="18" charset="0"/>
              </a:rPr>
              <a:t>L</a:t>
            </a:r>
            <a:r>
              <a:rPr lang="en-IN" sz="2000" b="1" i="1" baseline="-25000" dirty="0" smtClean="0">
                <a:solidFill>
                  <a:srgbClr val="FF0000"/>
                </a:solidFill>
                <a:latin typeface="Times New Roman" pitchFamily="18" charset="0"/>
                <a:cs typeface="Times New Roman" pitchFamily="18" charset="0"/>
              </a:rPr>
              <a:t>2</a:t>
            </a:r>
            <a:r>
              <a:rPr lang="en-IN" sz="2000" b="1" dirty="0" smtClean="0">
                <a:solidFill>
                  <a:srgbClr val="FF0000"/>
                </a:solidFill>
                <a:latin typeface="Times New Roman" pitchFamily="18" charset="0"/>
                <a:cs typeface="Times New Roman" pitchFamily="18" charset="0"/>
              </a:rPr>
              <a:t> Norm) as the distance measurement in our illustration. </a:t>
            </a:r>
          </a:p>
          <a:p>
            <a:pPr algn="just">
              <a:buFont typeface="Arial" pitchFamily="34" charset="0"/>
              <a:buChar char="•"/>
            </a:pPr>
            <a:r>
              <a:rPr lang="en-IN" sz="2000" b="1" dirty="0" smtClean="0">
                <a:solidFill>
                  <a:srgbClr val="FF0000"/>
                </a:solidFill>
                <a:latin typeface="Times New Roman" pitchFamily="18" charset="0"/>
                <a:cs typeface="Times New Roman" pitchFamily="18" charset="0"/>
              </a:rPr>
              <a:t>Let d</a:t>
            </a:r>
            <a:r>
              <a:rPr lang="en-IN" sz="2000" b="1" baseline="-25000" dirty="0" smtClean="0">
                <a:solidFill>
                  <a:srgbClr val="FF0000"/>
                </a:solidFill>
                <a:latin typeface="Times New Roman" pitchFamily="18" charset="0"/>
                <a:cs typeface="Times New Roman" pitchFamily="18" charset="0"/>
              </a:rPr>
              <a:t>1</a:t>
            </a:r>
            <a:r>
              <a:rPr lang="en-IN" sz="2000" b="1" dirty="0" smtClean="0">
                <a:solidFill>
                  <a:srgbClr val="FF0000"/>
                </a:solidFill>
                <a:latin typeface="Times New Roman" pitchFamily="18" charset="0"/>
                <a:cs typeface="Times New Roman" pitchFamily="18" charset="0"/>
              </a:rPr>
              <a:t>, d</a:t>
            </a:r>
            <a:r>
              <a:rPr lang="en-IN" sz="2000" b="1" baseline="-25000" dirty="0" smtClean="0">
                <a:solidFill>
                  <a:srgbClr val="FF0000"/>
                </a:solidFill>
                <a:latin typeface="Times New Roman" pitchFamily="18" charset="0"/>
                <a:cs typeface="Times New Roman" pitchFamily="18" charset="0"/>
              </a:rPr>
              <a:t>2</a:t>
            </a:r>
            <a:r>
              <a:rPr lang="en-IN" sz="2000" b="1" dirty="0" smtClean="0">
                <a:solidFill>
                  <a:srgbClr val="FF0000"/>
                </a:solidFill>
                <a:latin typeface="Times New Roman" pitchFamily="18" charset="0"/>
                <a:cs typeface="Times New Roman" pitchFamily="18" charset="0"/>
              </a:rPr>
              <a:t> and d</a:t>
            </a:r>
            <a:r>
              <a:rPr lang="en-IN" sz="2000" b="1" baseline="-25000" dirty="0" smtClean="0">
                <a:solidFill>
                  <a:srgbClr val="FF0000"/>
                </a:solidFill>
                <a:latin typeface="Times New Roman" pitchFamily="18" charset="0"/>
                <a:cs typeface="Times New Roman" pitchFamily="18" charset="0"/>
              </a:rPr>
              <a:t>3</a:t>
            </a:r>
            <a:r>
              <a:rPr lang="en-IN" sz="2000" b="1" dirty="0" smtClean="0">
                <a:solidFill>
                  <a:srgbClr val="FF0000"/>
                </a:solidFill>
                <a:latin typeface="Times New Roman" pitchFamily="18" charset="0"/>
                <a:cs typeface="Times New Roman" pitchFamily="18" charset="0"/>
              </a:rPr>
              <a:t> denote the distance from an object to c</a:t>
            </a:r>
            <a:r>
              <a:rPr lang="en-IN" sz="2000" b="1" baseline="-25000" dirty="0" smtClean="0">
                <a:solidFill>
                  <a:srgbClr val="FF0000"/>
                </a:solidFill>
                <a:latin typeface="Times New Roman" pitchFamily="18" charset="0"/>
                <a:cs typeface="Times New Roman" pitchFamily="18" charset="0"/>
              </a:rPr>
              <a:t>1</a:t>
            </a:r>
            <a:r>
              <a:rPr lang="en-IN" sz="2000" b="1" dirty="0" smtClean="0">
                <a:solidFill>
                  <a:srgbClr val="FF0000"/>
                </a:solidFill>
                <a:latin typeface="Times New Roman" pitchFamily="18" charset="0"/>
                <a:cs typeface="Times New Roman" pitchFamily="18" charset="0"/>
              </a:rPr>
              <a:t>, c</a:t>
            </a:r>
            <a:r>
              <a:rPr lang="en-IN" sz="2000" b="1" baseline="-25000" dirty="0" smtClean="0">
                <a:solidFill>
                  <a:srgbClr val="FF0000"/>
                </a:solidFill>
                <a:latin typeface="Times New Roman" pitchFamily="18" charset="0"/>
                <a:cs typeface="Times New Roman" pitchFamily="18" charset="0"/>
              </a:rPr>
              <a:t>2</a:t>
            </a:r>
            <a:r>
              <a:rPr lang="en-IN" sz="2000" b="1" dirty="0" smtClean="0">
                <a:solidFill>
                  <a:srgbClr val="FF0000"/>
                </a:solidFill>
                <a:latin typeface="Times New Roman" pitchFamily="18" charset="0"/>
                <a:cs typeface="Times New Roman" pitchFamily="18" charset="0"/>
              </a:rPr>
              <a:t> and c</a:t>
            </a:r>
            <a:r>
              <a:rPr lang="en-IN" sz="2000" b="1" baseline="-25000" dirty="0" smtClean="0">
                <a:solidFill>
                  <a:srgbClr val="FF0000"/>
                </a:solidFill>
                <a:latin typeface="Times New Roman" pitchFamily="18" charset="0"/>
                <a:cs typeface="Times New Roman" pitchFamily="18" charset="0"/>
              </a:rPr>
              <a:t>3</a:t>
            </a:r>
            <a:r>
              <a:rPr lang="en-IN" sz="2000" b="1" dirty="0" smtClean="0">
                <a:solidFill>
                  <a:srgbClr val="FF0000"/>
                </a:solidFill>
                <a:latin typeface="Times New Roman" pitchFamily="18" charset="0"/>
                <a:cs typeface="Times New Roman" pitchFamily="18" charset="0"/>
              </a:rPr>
              <a:t> respectively. The distance calculations are shown in Table 16.2.</a:t>
            </a:r>
          </a:p>
          <a:p>
            <a:pPr algn="just">
              <a:buFont typeface="Arial" pitchFamily="34" charset="0"/>
              <a:buChar char="•"/>
            </a:pPr>
            <a:r>
              <a:rPr lang="en-IN" sz="2000" b="1" dirty="0" smtClean="0">
                <a:solidFill>
                  <a:srgbClr val="FF0000"/>
                </a:solidFill>
                <a:latin typeface="Times New Roman" pitchFamily="18" charset="0"/>
                <a:cs typeface="Times New Roman" pitchFamily="18" charset="0"/>
              </a:rPr>
              <a:t>Assignment of each object to the respective centroid is shown in the right-most column and the clustering so obtained is shown in Fig 16.2.</a:t>
            </a:r>
          </a:p>
          <a:p>
            <a:pPr marL="0" indent="0" algn="just">
              <a:buNone/>
            </a:pPr>
            <a:endParaRPr lang="en-US" sz="1800" b="1" dirty="0" smtClean="0">
              <a:solidFill>
                <a:srgbClr val="FF0000"/>
              </a:solidFill>
              <a:latin typeface="Times New Roman" pitchFamily="18" charset="0"/>
              <a:cs typeface="Times New Roman" pitchFamily="18" charset="0"/>
            </a:endParaRPr>
          </a:p>
          <a:p>
            <a:pPr marL="457200" indent="-457200">
              <a:buClr>
                <a:srgbClr val="0B5ED7"/>
              </a:buClr>
              <a:buFont typeface="+mj-lt"/>
              <a:buAutoNum type="arabicParenR"/>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smtClean="0">
                <a:solidFill>
                  <a:srgbClr val="FF0000"/>
                </a:solidFill>
                <a:latin typeface="Times New Roman" pitchFamily="18" charset="0"/>
                <a:cs typeface="Times New Roman" pitchFamily="18" charset="0"/>
              </a:rPr>
              <a:t>      </a:t>
            </a:r>
            <a:endParaRPr lang="en-US" sz="16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85105235"/>
              </p:ext>
            </p:extLst>
          </p:nvPr>
        </p:nvGraphicFramePr>
        <p:xfrm>
          <a:off x="2853350" y="2135479"/>
          <a:ext cx="2962554" cy="1733037"/>
        </p:xfrm>
        <a:graphic>
          <a:graphicData uri="http://schemas.openxmlformats.org/drawingml/2006/table">
            <a:tbl>
              <a:tblPr firstRow="1" bandRow="1">
                <a:tableStyleId>{125E5076-3810-47DD-B79F-674D7AD40C01}</a:tableStyleId>
              </a:tblPr>
              <a:tblGrid>
                <a:gridCol w="937373"/>
                <a:gridCol w="602362"/>
                <a:gridCol w="436192"/>
                <a:gridCol w="695833"/>
                <a:gridCol w="290794"/>
              </a:tblGrid>
              <a:tr h="320199">
                <a:tc rowSpan="2">
                  <a:txBody>
                    <a:bodyPr/>
                    <a:lstStyle/>
                    <a:p>
                      <a:r>
                        <a:rPr lang="en-IN" sz="1600" dirty="0" smtClean="0">
                          <a:latin typeface="Cambria Math" pitchFamily="18" charset="0"/>
                          <a:ea typeface="Cambria Math" pitchFamily="18" charset="0"/>
                        </a:rPr>
                        <a:t>Centroid</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smtClean="0">
                          <a:latin typeface="Cambria Math" pitchFamily="18" charset="0"/>
                          <a:ea typeface="Cambria Math" pitchFamily="18" charset="0"/>
                        </a:rPr>
                        <a:t>Objects</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199">
                <a:tc vMerge="1">
                  <a:txBody>
                    <a:bodyPr/>
                    <a:lstStyle/>
                    <a:p>
                      <a:endParaRPr lang="en-IN"/>
                    </a:p>
                  </a:txBody>
                  <a:tcPr/>
                </a:tc>
                <a:tc gridSpan="2">
                  <a:txBody>
                    <a:bodyPr/>
                    <a:lstStyle/>
                    <a:p>
                      <a:pPr algn="ctr"/>
                      <a:r>
                        <a:rPr lang="en-IN" sz="1600" dirty="0" smtClean="0">
                          <a:latin typeface="Cambria Math" pitchFamily="18" charset="0"/>
                          <a:ea typeface="Cambria Math" pitchFamily="18" charset="0"/>
                        </a:rPr>
                        <a:t>A1</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smtClean="0">
                          <a:latin typeface="Cambria Math" pitchFamily="18" charset="0"/>
                          <a:ea typeface="Cambria Math" pitchFamily="18" charset="0"/>
                        </a:rPr>
                        <a:t>A2</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3.8</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9.9</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7.8</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12.2</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6.2</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18.5</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r>
            </a:tbl>
          </a:graphicData>
        </a:graphic>
      </p:graphicFrame>
    </p:spTree>
    <p:extLst>
      <p:ext uri="{BB962C8B-B14F-4D97-AF65-F5344CB8AC3E}">
        <p14:creationId xmlns:p14="http://schemas.microsoft.com/office/powerpoint/2010/main" val="1386980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81217" y="800351"/>
            <a:ext cx="3388735" cy="379863"/>
          </a:xfrm>
        </p:spPr>
        <p:txBody>
          <a:bodyPr>
            <a:noAutofit/>
          </a:bodyPr>
          <a:lstStyle/>
          <a:p>
            <a:pPr marL="0" indent="0" algn="ctr">
              <a:buNone/>
            </a:pPr>
            <a:r>
              <a:rPr lang="en-US" sz="1600" b="1" dirty="0" smtClean="0">
                <a:solidFill>
                  <a:srgbClr val="FF0000"/>
                </a:solidFill>
                <a:cs typeface="Times New Roman" pitchFamily="18" charset="0"/>
              </a:rPr>
              <a:t>Table 16.2: </a:t>
            </a:r>
            <a:r>
              <a:rPr lang="en-IN" sz="1600" b="1" dirty="0" smtClean="0">
                <a:solidFill>
                  <a:srgbClr val="FF0000"/>
                </a:solidFill>
                <a:cs typeface="Times New Roman" pitchFamily="18" charset="0"/>
              </a:rPr>
              <a:t>Distance calculation</a:t>
            </a:r>
            <a:endParaRPr lang="en-US" sz="1600" b="1" dirty="0">
              <a:solidFill>
                <a:srgbClr val="FF0000"/>
              </a:solidFill>
              <a:cs typeface="Times New Roman" pitchFamily="18" charset="0"/>
            </a:endParaRPr>
          </a:p>
          <a:p>
            <a:pPr marL="0" indent="0" algn="just">
              <a:buNone/>
            </a:pPr>
            <a:endParaRPr lang="en-US" sz="1800" dirty="0" smtClean="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35150025"/>
              </p:ext>
            </p:extLst>
          </p:nvPr>
        </p:nvGraphicFramePr>
        <p:xfrm>
          <a:off x="298506" y="1210445"/>
          <a:ext cx="3824554" cy="4896000"/>
        </p:xfrm>
        <a:graphic>
          <a:graphicData uri="http://schemas.openxmlformats.org/drawingml/2006/table">
            <a:tbl>
              <a:tblPr firstRow="1" bandRow="1">
                <a:tableStyleId>{125E5076-3810-47DD-B79F-674D7AD40C01}</a:tableStyleId>
              </a:tblPr>
              <a:tblGrid>
                <a:gridCol w="669704"/>
                <a:gridCol w="484318"/>
                <a:gridCol w="669704"/>
                <a:gridCol w="669704"/>
                <a:gridCol w="669704"/>
                <a:gridCol w="661420"/>
              </a:tblGrid>
              <a:tr h="288000">
                <a:tc>
                  <a:txBody>
                    <a:bodyPr/>
                    <a:lstStyle/>
                    <a:p>
                      <a:pPr algn="ctr"/>
                      <a:r>
                        <a:rPr lang="en-IN" sz="1200" dirty="0" smtClean="0">
                          <a:latin typeface="Cambria Math" pitchFamily="18" charset="0"/>
                          <a:ea typeface="Cambria Math" pitchFamily="18" charset="0"/>
                        </a:rPr>
                        <a:t>A</a:t>
                      </a:r>
                      <a:r>
                        <a:rPr lang="en-IN" sz="1200" baseline="-25000" dirty="0" smtClean="0">
                          <a:latin typeface="Cambria Math" pitchFamily="18" charset="0"/>
                          <a:ea typeface="Cambria Math" pitchFamily="18" charset="0"/>
                        </a:rPr>
                        <a:t>1</a:t>
                      </a:r>
                      <a:endParaRPr lang="en-IN" sz="12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dirty="0" smtClean="0">
                          <a:latin typeface="Cambria Math" pitchFamily="18" charset="0"/>
                          <a:ea typeface="Cambria Math" pitchFamily="18" charset="0"/>
                        </a:rPr>
                        <a:t>A</a:t>
                      </a:r>
                      <a:r>
                        <a:rPr lang="en-IN" sz="1200" baseline="-25000" dirty="0" smtClean="0">
                          <a:latin typeface="Cambria Math" pitchFamily="18" charset="0"/>
                          <a:ea typeface="Cambria Math" pitchFamily="18" charset="0"/>
                        </a:rPr>
                        <a:t>2</a:t>
                      </a:r>
                      <a:endParaRPr lang="en-IN" sz="12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Cambria Math" pitchFamily="18" charset="0"/>
                          <a:ea typeface="Cambria Math" pitchFamily="18" charset="0"/>
                        </a:rPr>
                        <a:t>d</a:t>
                      </a:r>
                      <a:r>
                        <a:rPr lang="en-IN" sz="1200" baseline="-25000" dirty="0" smtClean="0">
                          <a:latin typeface="Cambria Math" pitchFamily="18" charset="0"/>
                          <a:ea typeface="Cambria Math" pitchFamily="18" charset="0"/>
                        </a:rPr>
                        <a:t>1</a:t>
                      </a:r>
                      <a:endParaRPr lang="en-IN" sz="1200" b="1" baseline="-25000" dirty="0" smtClean="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Cambria Math" pitchFamily="18" charset="0"/>
                          <a:ea typeface="Cambria Math" pitchFamily="18" charset="0"/>
                        </a:rPr>
                        <a:t>d</a:t>
                      </a:r>
                      <a:r>
                        <a:rPr lang="en-IN" sz="1200" baseline="-25000" dirty="0" smtClean="0">
                          <a:latin typeface="Cambria Math" pitchFamily="18" charset="0"/>
                          <a:ea typeface="Cambria Math" pitchFamily="18" charset="0"/>
                        </a:rPr>
                        <a:t>2</a:t>
                      </a:r>
                      <a:endParaRPr lang="en-IN" sz="1200" b="1" baseline="-25000" dirty="0" smtClean="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Cambria Math" pitchFamily="18" charset="0"/>
                          <a:ea typeface="Cambria Math" pitchFamily="18" charset="0"/>
                        </a:rPr>
                        <a:t>d</a:t>
                      </a:r>
                      <a:r>
                        <a:rPr lang="en-IN" sz="1200" baseline="-25000" dirty="0" smtClean="0">
                          <a:latin typeface="Cambria Math" pitchFamily="18" charset="0"/>
                          <a:ea typeface="Cambria Math" pitchFamily="18" charset="0"/>
                        </a:rPr>
                        <a:t>3</a:t>
                      </a:r>
                      <a:endParaRPr lang="en-IN" sz="1200" b="1" baseline="-25000" dirty="0" smtClean="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baseline="-25000" dirty="0" smtClean="0">
                          <a:latin typeface="Times New Roman" pitchFamily="18" charset="0"/>
                          <a:ea typeface="Cambria Math" pitchFamily="18" charset="0"/>
                          <a:cs typeface="Times New Roman" pitchFamily="18" charset="0"/>
                        </a:rPr>
                        <a:t>cluster</a:t>
                      </a:r>
                      <a:endParaRPr lang="en-IN" sz="1800" b="1" baseline="-25000"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6.8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12.6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5.9</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0.8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9.8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7.4</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10.2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1.2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8.5</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2.8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9.6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9.5</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3.8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9.9</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0.0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8.9</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4.4</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6.5</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3.5</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12.1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4.8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8.9</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11.5</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17.5</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6.0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19.9</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10.2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7.9</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1.4</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6.2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18.5</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8.9</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6.5</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0.0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7.6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17.4</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8.4</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7.8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12.2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0.0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6.5</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6.6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7.7</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4.7</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10.8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8.2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4.5</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7.7</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14.1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8.4</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6.9</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5.5</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5.3</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9.0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3.4</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8.3</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8.9</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15.4</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9.6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5.9</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Content Placeholder 2"/>
          <p:cNvSpPr txBox="1">
            <a:spLocks/>
          </p:cNvSpPr>
          <p:nvPr/>
        </p:nvSpPr>
        <p:spPr>
          <a:xfrm>
            <a:off x="4829689" y="896861"/>
            <a:ext cx="3894165" cy="538534"/>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FF0000"/>
                </a:solidFill>
                <a:cs typeface="Times New Roman" pitchFamily="18" charset="0"/>
              </a:rPr>
              <a:t>Fig 16.2: </a:t>
            </a:r>
            <a:r>
              <a:rPr lang="en-IN" sz="1600" b="1" dirty="0" smtClean="0">
                <a:solidFill>
                  <a:srgbClr val="FF0000"/>
                </a:solidFill>
                <a:cs typeface="Times New Roman" pitchFamily="18" charset="0"/>
              </a:rPr>
              <a:t>Initial cluster with respect to Table 16.2</a:t>
            </a:r>
            <a:endParaRPr lang="en-US" sz="1600" b="1" dirty="0">
              <a:solidFill>
                <a:srgbClr val="FF0000"/>
              </a:solidFill>
              <a:cs typeface="Times New Roman" pitchFamily="18" charset="0"/>
            </a:endParaRPr>
          </a:p>
          <a:p>
            <a:pPr marL="0" indent="0" algn="just">
              <a:buFont typeface="Wingdings 2"/>
              <a:buNone/>
            </a:pPr>
            <a:endParaRPr lang="en-US" sz="1800" dirty="0" smtClean="0">
              <a:solidFill>
                <a:srgbClr val="FF0000"/>
              </a:solidFill>
              <a:latin typeface="Times New Roman" pitchFamily="18" charset="0"/>
              <a:cs typeface="Times New Roman" pitchFamily="18" charset="0"/>
            </a:endParaRPr>
          </a:p>
          <a:p>
            <a:pPr marL="0" indent="0" algn="just">
              <a:buFont typeface="Wingdings 2"/>
              <a:buNone/>
            </a:pPr>
            <a:endParaRPr lang="en-US" sz="2000" dirty="0" smtClean="0">
              <a:solidFill>
                <a:srgbClr val="FF0000"/>
              </a:solidFill>
              <a:latin typeface="Times New Roman" pitchFamily="18" charset="0"/>
              <a:cs typeface="Times New Roman" pitchFamily="18" charset="0"/>
            </a:endParaRPr>
          </a:p>
          <a:p>
            <a:pPr marL="0" indent="0" algn="just">
              <a:buFont typeface="Wingdings 2"/>
              <a:buNone/>
            </a:pPr>
            <a:endParaRPr lang="en-US" sz="2000" dirty="0" smtClean="0">
              <a:solidFill>
                <a:srgbClr val="FF0000"/>
              </a:solidFill>
              <a:latin typeface="Times New Roman" pitchFamily="18" charset="0"/>
              <a:cs typeface="Times New Roman" pitchFamily="18" charset="0"/>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721" y="1315710"/>
            <a:ext cx="4489229" cy="4260752"/>
          </a:xfrm>
          <a:prstGeom prst="rect">
            <a:avLst/>
          </a:prstGeom>
        </p:spPr>
      </p:pic>
    </p:spTree>
    <p:extLst>
      <p:ext uri="{BB962C8B-B14F-4D97-AF65-F5344CB8AC3E}">
        <p14:creationId xmlns:p14="http://schemas.microsoft.com/office/powerpoint/2010/main" val="2473256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3864</Words>
  <Application>Microsoft Office PowerPoint</Application>
  <PresentationFormat>On-screen Show (4:3)</PresentationFormat>
  <Paragraphs>760</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INT247 Clustering</vt:lpstr>
      <vt:lpstr>Clustering techniques</vt:lpstr>
      <vt:lpstr>k-Means Algorithm</vt:lpstr>
      <vt:lpstr>k-Means Algorithm</vt:lpstr>
      <vt:lpstr>k-Means Algorithm</vt:lpstr>
      <vt:lpstr>k-Means Algorithm</vt:lpstr>
      <vt:lpstr>Illustration of k-Means clustering algorithms</vt:lpstr>
      <vt:lpstr>Illustration of k-Means clustering algorithms</vt:lpstr>
      <vt:lpstr>Illustration of k-Means clustering algorithms</vt:lpstr>
      <vt:lpstr>Illustration of k-Means clustering algorithms</vt:lpstr>
      <vt:lpstr>Illustration of k-Means clustering algorithms</vt:lpstr>
      <vt:lpstr>Illustration of k-Means clustering algorithms</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The k-Medoids algorithm</vt:lpstr>
      <vt:lpstr>The k-Medoids algorithm</vt:lpstr>
      <vt:lpstr>Hard Vs Soft Clustering</vt:lpstr>
      <vt:lpstr>Hierarchical Clustering</vt:lpstr>
      <vt:lpstr>Divisive Clustering</vt:lpstr>
      <vt:lpstr>Agglomerative Clustering</vt:lpstr>
      <vt:lpstr>PowerPoint Presentation</vt:lpstr>
      <vt:lpstr>Hierarchical Complete Linkage Clustering</vt:lpstr>
      <vt:lpstr>DBSCAN Clustering</vt:lpstr>
      <vt:lpstr>DBSCAN Clustering</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INT247 Clustering</dc:title>
  <dc:creator>ismail - [2010]</dc:creator>
  <cp:lastModifiedBy>ismail - [2010]</cp:lastModifiedBy>
  <cp:revision>9</cp:revision>
  <dcterms:created xsi:type="dcterms:W3CDTF">2021-02-10T07:04:55Z</dcterms:created>
  <dcterms:modified xsi:type="dcterms:W3CDTF">2021-02-16T08:49:58Z</dcterms:modified>
</cp:coreProperties>
</file>