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6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7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1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D2F9-0694-48DE-B9E2-8054A91C7EC5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/>
              <a:t>A Gentle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568952" cy="83894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Let us begin our mathematical analysis by showing how successful learning can be achieved in a relatively simplified setting.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0"/>
            <a:ext cx="672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825626"/>
            <a:ext cx="78152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32200"/>
            <a:ext cx="2228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33639"/>
            <a:ext cx="58864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95700"/>
            <a:ext cx="3864769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7" y="4787900"/>
            <a:ext cx="17645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4878389"/>
            <a:ext cx="37861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5465763"/>
            <a:ext cx="219313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7" y="5335588"/>
            <a:ext cx="140731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2026"/>
            <a:ext cx="914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Overfitting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IN" altLang="en-US" smtClean="0"/>
          </a:p>
          <a:p>
            <a:pPr eaLnBrk="1" hangingPunct="1"/>
            <a:endParaRPr lang="en-IN" altLang="en-US" smtClean="0"/>
          </a:p>
          <a:p>
            <a:pPr eaLnBrk="1" hangingPunct="1"/>
            <a:endParaRPr lang="en-IN" altLang="en-US" smtClean="0"/>
          </a:p>
          <a:p>
            <a:pPr eaLnBrk="1" hangingPunct="1"/>
            <a:endParaRPr lang="en-IN" altLang="en-US" smtClean="0"/>
          </a:p>
          <a:p>
            <a:pPr eaLnBrk="1" hangingPunct="1"/>
            <a:endParaRPr lang="en-IN" altLang="en-US" smtClean="0"/>
          </a:p>
          <a:p>
            <a:pPr eaLnBrk="1" hangingPunct="1"/>
            <a:endParaRPr lang="en-IN" altLang="en-US" smtClean="0"/>
          </a:p>
          <a:p>
            <a:pPr eaLnBrk="1" hangingPunct="1"/>
            <a:r>
              <a:rPr lang="en-US" altLang="en-US" smtClean="0"/>
              <a:t>Underfitting: neither model the training data nor generalize the new data.</a:t>
            </a:r>
            <a:endParaRPr lang="en-IN" altLang="en-US" smtClean="0"/>
          </a:p>
          <a:p>
            <a:pPr eaLnBrk="1" hangingPunct="1"/>
            <a:endParaRPr lang="en-IN" altLang="en-US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2286000"/>
            <a:ext cx="911066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46504A7-C816-4C20-8EB5-E8218B3344EE}"/>
              </a:ext>
            </a:extLst>
          </p:cNvPr>
          <p:cNvSpPr>
            <a:spLocks noGrp="1"/>
          </p:cNvSpPr>
          <p:nvPr/>
        </p:nvSpPr>
        <p:spPr>
          <a:xfrm>
            <a:off x="1391841" y="296863"/>
            <a:ext cx="6172200" cy="11430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Empirical Risk Minimization Example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48" y="1952626"/>
            <a:ext cx="3645694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9" y="2959319"/>
            <a:ext cx="26193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8" y="4725144"/>
            <a:ext cx="264676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91829" y="1520826"/>
            <a:ext cx="4072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b="1" i="1" dirty="0"/>
              <a:t>f: Sky </a:t>
            </a:r>
            <a:r>
              <a:rPr lang="en-US" altLang="en-US" sz="3600" b="1" i="1" dirty="0">
                <a:sym typeface="Wingdings" pitchFamily="2" charset="2"/>
              </a:rPr>
              <a:t> Weather</a:t>
            </a:r>
            <a:endParaRPr lang="en-IN" altLang="en-US" sz="3600" b="1" i="1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23528" y="2312988"/>
            <a:ext cx="3668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Kevin hates getting rained 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Sarah hates to carry an </a:t>
            </a:r>
            <a:r>
              <a:rPr lang="en-US" altLang="en-US" sz="1800" dirty="0" smtClean="0"/>
              <a:t>umbrella.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54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58801"/>
            <a:ext cx="9144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7955756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" y="4251326"/>
            <a:ext cx="78867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1825625"/>
            <a:ext cx="795099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1" y="4002088"/>
            <a:ext cx="8570119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 smtClean="0"/>
              <a:t> 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250156" y="604839"/>
          <a:ext cx="60150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Slide" r:id="rId3" imgW="4570603" imgH="3427427" progId="PowerPoint.Slide.12">
                  <p:embed/>
                </p:oleObj>
              </mc:Choice>
              <mc:Fallback>
                <p:oleObj name="Slide" r:id="rId3" imgW="4570603" imgH="3427427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6" y="604839"/>
                        <a:ext cx="60150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Empirical Risk Minimization is a part of _____________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 smtClean="0"/>
              <a:t>Supervised learning</a:t>
            </a:r>
          </a:p>
          <a:p>
            <a:pPr marL="514350" indent="-514350">
              <a:buAutoNum type="alphaLcParenR"/>
            </a:pPr>
            <a:r>
              <a:rPr lang="en-IN" dirty="0" smtClean="0"/>
              <a:t>Unsupervised Learning</a:t>
            </a:r>
          </a:p>
          <a:p>
            <a:pPr marL="514350" indent="-514350">
              <a:buAutoNum type="alphaLcParenR"/>
            </a:pPr>
            <a:r>
              <a:rPr lang="en-IN" dirty="0" smtClean="0"/>
              <a:t>Reinforcement Learning</a:t>
            </a:r>
          </a:p>
          <a:p>
            <a:pPr marL="514350" indent="-514350">
              <a:buAutoNum type="alphaLcParenR"/>
            </a:pPr>
            <a:r>
              <a:rPr lang="en-IN" dirty="0" smtClean="0"/>
              <a:t>All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2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Is it possible to train a hypothesis on the each possible instance of a class.</a:t>
            </a:r>
          </a:p>
          <a:p>
            <a:endParaRPr lang="en-IN" dirty="0"/>
          </a:p>
          <a:p>
            <a:r>
              <a:rPr lang="en-IN" dirty="0" smtClean="0"/>
              <a:t>Yes</a:t>
            </a:r>
          </a:p>
          <a:p>
            <a:r>
              <a:rPr lang="en-IN" dirty="0" smtClean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9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Observer has no idea about the _______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 smtClean="0"/>
              <a:t>Distribution of example</a:t>
            </a:r>
          </a:p>
          <a:p>
            <a:pPr marL="514350" indent="-514350">
              <a:buAutoNum type="alphaLcParenR"/>
            </a:pPr>
            <a:r>
              <a:rPr lang="en-IN" dirty="0" smtClean="0"/>
              <a:t>Actual target function</a:t>
            </a:r>
          </a:p>
          <a:p>
            <a:pPr marL="514350" indent="-514350">
              <a:buAutoNum type="alphaLcParenR"/>
            </a:pPr>
            <a:r>
              <a:rPr lang="en-IN" dirty="0" smtClean="0"/>
              <a:t>A and b</a:t>
            </a:r>
          </a:p>
          <a:p>
            <a:pPr marL="514350" indent="-514350">
              <a:buAutoNum type="alphaLcParenR"/>
            </a:pPr>
            <a:r>
              <a:rPr lang="en-IN" dirty="0" smtClean="0"/>
              <a:t>None of the mentioned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54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1D35AE-C2D8-453A-B673-6F4EB896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688632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Imagine you have just arrived in some small Pacific island. You soon find out that papayas are a significant ingredient in the local diet. However, you have never before tasted papayas.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You have to learn how to predict whether a papaya you see in the market is tasty or not.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you need to decide which features of a papaya your prediction should be</a:t>
            </a:r>
            <a:br>
              <a:rPr lang="en-US" dirty="0"/>
            </a:br>
            <a:r>
              <a:rPr lang="en-US" dirty="0"/>
              <a:t>based on. 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On </a:t>
            </a:r>
            <a:r>
              <a:rPr lang="en-US" dirty="0"/>
              <a:t>the basis of your previous experience with other fruits, you decide</a:t>
            </a:r>
            <a:br>
              <a:rPr lang="en-US" dirty="0"/>
            </a:br>
            <a:r>
              <a:rPr lang="en-US" dirty="0"/>
              <a:t>to use two features: 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the papaya’s color, ranging from dark green, through orange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red to dark brown, and the papaya’s softness, ranging from rock hard to mushy.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0688"/>
            <a:ext cx="6984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Which of the following Quantity is always unknown?</a:t>
            </a:r>
          </a:p>
          <a:p>
            <a:endParaRPr lang="en-IN" dirty="0"/>
          </a:p>
          <a:p>
            <a:pPr marL="514350" indent="-514350">
              <a:buAutoNum type="alphaUcParenR"/>
            </a:pPr>
            <a:r>
              <a:rPr lang="en-IN" dirty="0" smtClean="0"/>
              <a:t>True Error</a:t>
            </a:r>
          </a:p>
          <a:p>
            <a:pPr marL="514350" indent="-514350">
              <a:buAutoNum type="alphaUcParenR"/>
            </a:pPr>
            <a:r>
              <a:rPr lang="en-IN" dirty="0" smtClean="0"/>
              <a:t>Train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20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 smtClean="0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B2D715-E412-4768-B345-B7653EB660A0}"/>
              </a:ext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8441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3A6E23-0073-4484-B843-2F284DCD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74638"/>
            <a:ext cx="9361040" cy="6340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A Formal </a:t>
            </a:r>
            <a:r>
              <a:rPr lang="en-US" sz="3200" b="1" dirty="0" smtClean="0"/>
              <a:t>Model:  </a:t>
            </a:r>
            <a:r>
              <a:rPr lang="en-US" sz="3200" b="1" dirty="0"/>
              <a:t>The Statistical Learning Framework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48025"/>
            <a:ext cx="851535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1"/>
            <a:ext cx="91440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975"/>
            <a:ext cx="91440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04913"/>
            <a:ext cx="7429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79" y="3149601"/>
            <a:ext cx="6991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4641851"/>
            <a:ext cx="76723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825625"/>
            <a:ext cx="914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25"/>
            <a:ext cx="91440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785814"/>
            <a:ext cx="5372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9" y="1778000"/>
            <a:ext cx="86153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886200"/>
            <a:ext cx="6836569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5" y="1897064"/>
            <a:ext cx="787360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864"/>
            <a:ext cx="9144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29" y="4800600"/>
            <a:ext cx="6322219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212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Slide</vt:lpstr>
      <vt:lpstr>A Gentle Start</vt:lpstr>
      <vt:lpstr>PowerPoint Presentation</vt:lpstr>
      <vt:lpstr>A Formal Model:  The Statistical Learning Framework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Start</dc:title>
  <dc:creator>ismail - [2010]</dc:creator>
  <cp:lastModifiedBy>Amar Singh</cp:lastModifiedBy>
  <cp:revision>4</cp:revision>
  <dcterms:created xsi:type="dcterms:W3CDTF">2020-05-13T06:29:01Z</dcterms:created>
  <dcterms:modified xsi:type="dcterms:W3CDTF">2021-01-14T01:24:02Z</dcterms:modified>
</cp:coreProperties>
</file>