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8" r:id="rId22"/>
    <p:sldId id="280" r:id="rId23"/>
    <p:sldId id="281" r:id="rId24"/>
    <p:sldId id="279" r:id="rId25"/>
    <p:sldId id="277"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11962-06F1-44FF-9ADE-D8CCB0C46FF5}" type="datetimeFigureOut">
              <a:rPr lang="en-IN" smtClean="0"/>
              <a:pPr/>
              <a:t>08-02-2022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08B453-0BBD-475A-ABCA-F64496886552}" type="slidenum">
              <a:rPr lang="en-IN" smtClean="0"/>
              <a:pPr/>
              <a:t>‹#›</a:t>
            </a:fld>
            <a:endParaRPr lang="en-IN"/>
          </a:p>
        </p:txBody>
      </p:sp>
    </p:spTree>
    <p:extLst>
      <p:ext uri="{BB962C8B-B14F-4D97-AF65-F5344CB8AC3E}">
        <p14:creationId xmlns:p14="http://schemas.microsoft.com/office/powerpoint/2010/main" xmlns="" val="3461397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08B453-0BBD-475A-ABCA-F64496886552}" type="slidenum">
              <a:rPr lang="en-IN" smtClean="0"/>
              <a:pPr/>
              <a:t>3</a:t>
            </a:fld>
            <a:endParaRPr lang="en-IN"/>
          </a:p>
        </p:txBody>
      </p:sp>
    </p:spTree>
    <p:extLst>
      <p:ext uri="{BB962C8B-B14F-4D97-AF65-F5344CB8AC3E}">
        <p14:creationId xmlns:p14="http://schemas.microsoft.com/office/powerpoint/2010/main" xmlns="" val="288245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08B453-0BBD-475A-ABCA-F64496886552}" type="slidenum">
              <a:rPr lang="en-IN" smtClean="0"/>
              <a:pPr/>
              <a:t>20</a:t>
            </a:fld>
            <a:endParaRPr lang="en-IN"/>
          </a:p>
        </p:txBody>
      </p:sp>
    </p:spTree>
    <p:extLst>
      <p:ext uri="{BB962C8B-B14F-4D97-AF65-F5344CB8AC3E}">
        <p14:creationId xmlns:p14="http://schemas.microsoft.com/office/powerpoint/2010/main" xmlns="" val="257778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32937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26041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318184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4063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355039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23666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181844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386162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42322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262287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CF32B-7B5C-49B0-AE34-6698FE64FF02}" type="datetimeFigureOut">
              <a:rPr lang="en-IN" smtClean="0"/>
              <a:pPr/>
              <a:t>08-02-2022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385008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CF32B-7B5C-49B0-AE34-6698FE64FF02}" type="datetimeFigureOut">
              <a:rPr lang="en-IN" smtClean="0"/>
              <a:pPr/>
              <a:t>08-02-2022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5CAC1-8ECF-47ED-969B-FBB77CDD312C}" type="slidenum">
              <a:rPr lang="en-IN" smtClean="0"/>
              <a:pPr/>
              <a:t>‹#›</a:t>
            </a:fld>
            <a:endParaRPr lang="en-IN"/>
          </a:p>
        </p:txBody>
      </p:sp>
    </p:spTree>
    <p:extLst>
      <p:ext uri="{BB962C8B-B14F-4D97-AF65-F5344CB8AC3E}">
        <p14:creationId xmlns:p14="http://schemas.microsoft.com/office/powerpoint/2010/main" xmlns="" val="4292054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efiks.com/2017/11/20/a-step-by-step-id3-decision-tree-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C4.5 Algorithm</a:t>
            </a:r>
            <a:endParaRPr lang="en-IN" dirty="0"/>
          </a:p>
        </p:txBody>
      </p:sp>
      <p:sp>
        <p:nvSpPr>
          <p:cNvPr id="3" name="Subtitle 2"/>
          <p:cNvSpPr>
            <a:spLocks noGrp="1"/>
          </p:cNvSpPr>
          <p:nvPr>
            <p:ph type="subTitle" idx="1"/>
          </p:nvPr>
        </p:nvSpPr>
        <p:spPr/>
        <p:txBody>
          <a:bodyPr/>
          <a:lstStyle/>
          <a:p>
            <a:r>
              <a:rPr lang="en-IN" dirty="0" smtClean="0"/>
              <a:t>Decision Tree Learning</a:t>
            </a:r>
            <a:endParaRPr lang="en-IN" dirty="0"/>
          </a:p>
        </p:txBody>
      </p:sp>
    </p:spTree>
    <p:extLst>
      <p:ext uri="{BB962C8B-B14F-4D97-AF65-F5344CB8AC3E}">
        <p14:creationId xmlns:p14="http://schemas.microsoft.com/office/powerpoint/2010/main" xmlns="" val="1521798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dirty="0" smtClean="0"/>
              <a:t>Now, we need to iterate on all humidity values and separate dataset into two parts as instances less than or equal to current value, and instances greater than the current value.</a:t>
            </a:r>
          </a:p>
          <a:p>
            <a:r>
              <a:rPr lang="en-IN" sz="1800" dirty="0" smtClean="0"/>
              <a:t>We would calculate the gain or gain ratio for every step.</a:t>
            </a:r>
          </a:p>
          <a:p>
            <a:r>
              <a:rPr lang="en-IN" sz="1800" dirty="0" smtClean="0"/>
              <a:t>The value which maximizes the gain would be the threshold.</a:t>
            </a:r>
          </a:p>
          <a:p>
            <a:endParaRPr lang="en-IN" sz="1800"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xmlns="" val="2289969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497363"/>
          </a:xfrm>
        </p:spPr>
        <p:txBody>
          <a:bodyPr>
            <a:normAutofit/>
          </a:bodyPr>
          <a:lstStyle/>
          <a:p>
            <a:r>
              <a:rPr lang="en-IN" sz="1800" dirty="0" smtClean="0"/>
              <a:t>Check 65 as a threshold for humidity</a:t>
            </a:r>
            <a:endParaRPr lang="es-ES" sz="1800" dirty="0" smtClean="0"/>
          </a:p>
          <a:p>
            <a:r>
              <a:rPr lang="es-ES" sz="1800" dirty="0" err="1" smtClean="0"/>
              <a:t>Entropy</a:t>
            </a:r>
            <a:r>
              <a:rPr lang="es-ES" sz="1800" dirty="0" smtClean="0"/>
              <a:t>(</a:t>
            </a:r>
            <a:r>
              <a:rPr lang="es-ES" sz="1800" dirty="0" err="1" smtClean="0"/>
              <a:t>Decision|Humidity</a:t>
            </a:r>
            <a:r>
              <a:rPr lang="es-ES" sz="1800" dirty="0" smtClean="0"/>
              <a:t>&lt;=65) = – p(No) . log</a:t>
            </a:r>
            <a:r>
              <a:rPr lang="es-ES" sz="1800" baseline="-25000" dirty="0" smtClean="0"/>
              <a:t>2</a:t>
            </a:r>
            <a:r>
              <a:rPr lang="es-ES" sz="1800" dirty="0" smtClean="0"/>
              <a:t>p(No) – p(Yes) . log</a:t>
            </a:r>
            <a:r>
              <a:rPr lang="es-ES" sz="1800" baseline="-25000" dirty="0" smtClean="0"/>
              <a:t>2</a:t>
            </a:r>
            <a:r>
              <a:rPr lang="es-ES" sz="1800" dirty="0" smtClean="0"/>
              <a:t>p(Yes) 					= -(0/1).log</a:t>
            </a:r>
            <a:r>
              <a:rPr lang="es-ES" sz="1800" baseline="-25000" dirty="0" smtClean="0"/>
              <a:t>2</a:t>
            </a:r>
            <a:r>
              <a:rPr lang="es-ES" sz="1800" dirty="0" smtClean="0"/>
              <a:t>(0/1) – (1/1).log</a:t>
            </a:r>
            <a:r>
              <a:rPr lang="es-ES" sz="1800" baseline="-25000" dirty="0" smtClean="0"/>
              <a:t>2</a:t>
            </a:r>
            <a:r>
              <a:rPr lang="es-ES" sz="1800" dirty="0" smtClean="0"/>
              <a:t>(1/1) = 0</a:t>
            </a:r>
          </a:p>
          <a:p>
            <a:r>
              <a:rPr lang="en-IN" sz="1800" dirty="0" smtClean="0"/>
              <a:t>Entropy(</a:t>
            </a:r>
            <a:r>
              <a:rPr lang="en-IN" sz="1800" dirty="0" err="1" smtClean="0"/>
              <a:t>Decision|Humidity</a:t>
            </a:r>
            <a:r>
              <a:rPr lang="en-IN" sz="1800" dirty="0" smtClean="0"/>
              <a:t>&gt;65) = -(5/13).log</a:t>
            </a:r>
            <a:r>
              <a:rPr lang="en-IN" sz="1800" baseline="-25000" dirty="0" smtClean="0"/>
              <a:t>2</a:t>
            </a:r>
            <a:r>
              <a:rPr lang="en-IN" sz="1800" dirty="0" smtClean="0"/>
              <a:t>(5/13) – (8/13).log</a:t>
            </a:r>
            <a:r>
              <a:rPr lang="en-IN" sz="1800" baseline="-25000" dirty="0" smtClean="0"/>
              <a:t>2</a:t>
            </a:r>
            <a:r>
              <a:rPr lang="en-IN" sz="1800" dirty="0" smtClean="0"/>
              <a:t>(8/13) 					=0.530 + 0.431 = 0.961</a:t>
            </a:r>
          </a:p>
          <a:p>
            <a:r>
              <a:rPr lang="en-IN" sz="1800" dirty="0" smtClean="0"/>
              <a:t>Gain(Decision, Humidity&lt;&gt; 65) = 0.940 – (1/14).0 – (13/14).(0.961) 					= 0.048</a:t>
            </a:r>
          </a:p>
          <a:p>
            <a:r>
              <a:rPr lang="en-IN" sz="1800" i="1" dirty="0" smtClean="0"/>
              <a:t>The statement above refers to that what would branch of decision tree be for less than or equal to 65, and greater than 65. It </a:t>
            </a:r>
            <a:r>
              <a:rPr lang="en-IN" sz="1800" b="1" i="1" dirty="0" smtClean="0"/>
              <a:t>does not</a:t>
            </a:r>
            <a:r>
              <a:rPr lang="en-IN" sz="1800" i="1" dirty="0" smtClean="0"/>
              <a:t> refer to that humidity is not equal to 65!</a:t>
            </a:r>
          </a:p>
          <a:p>
            <a:r>
              <a:rPr lang="en-IN" sz="1800" dirty="0" err="1" smtClean="0"/>
              <a:t>SplitInfo</a:t>
            </a:r>
            <a:r>
              <a:rPr lang="en-IN" sz="1800" dirty="0" smtClean="0"/>
              <a:t>(Decision, Humidity&lt;&gt; 65) = -(1/14).log</a:t>
            </a:r>
            <a:r>
              <a:rPr lang="en-IN" sz="1800" baseline="-25000" dirty="0" smtClean="0"/>
              <a:t>2</a:t>
            </a:r>
            <a:r>
              <a:rPr lang="en-IN" sz="1800" dirty="0" smtClean="0"/>
              <a:t>(1/14) -(13/14).log</a:t>
            </a:r>
            <a:r>
              <a:rPr lang="en-IN" sz="1800" baseline="-25000" dirty="0" smtClean="0"/>
              <a:t>2</a:t>
            </a:r>
            <a:r>
              <a:rPr lang="en-IN" sz="1800" dirty="0" smtClean="0"/>
              <a:t>(13/14)					 = 0.371</a:t>
            </a:r>
          </a:p>
          <a:p>
            <a:r>
              <a:rPr lang="en-IN" sz="1800" dirty="0" err="1" smtClean="0"/>
              <a:t>GainRatio</a:t>
            </a:r>
            <a:r>
              <a:rPr lang="en-IN" sz="1800" dirty="0" smtClean="0"/>
              <a:t>(Decision, Humidity&lt;&gt; 65) = 0.126</a:t>
            </a:r>
            <a:endParaRPr lang="en-IN" sz="1800"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xmlns="" val="197851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Check 70 as a threshold for humidity</a:t>
            </a:r>
          </a:p>
          <a:p>
            <a:r>
              <a:rPr lang="en-IN" sz="2000" dirty="0" smtClean="0"/>
              <a:t>Entropy(</a:t>
            </a:r>
            <a:r>
              <a:rPr lang="en-IN" sz="2000" dirty="0" err="1" smtClean="0"/>
              <a:t>Decision|Humidity</a:t>
            </a:r>
            <a:r>
              <a:rPr lang="en-IN" sz="2000" dirty="0" smtClean="0"/>
              <a:t>&lt;=70) = – (1/4).log</a:t>
            </a:r>
            <a:r>
              <a:rPr lang="en-IN" sz="2000" baseline="-25000" dirty="0" smtClean="0"/>
              <a:t>2</a:t>
            </a:r>
            <a:r>
              <a:rPr lang="en-IN" sz="2000" dirty="0" smtClean="0"/>
              <a:t>(1/4) – (3/4).log</a:t>
            </a:r>
            <a:r>
              <a:rPr lang="en-IN" sz="2000" baseline="-25000" dirty="0" smtClean="0"/>
              <a:t>2</a:t>
            </a:r>
            <a:r>
              <a:rPr lang="en-IN" sz="2000" dirty="0" smtClean="0"/>
              <a:t>(3/4) 				= 0.811</a:t>
            </a:r>
          </a:p>
          <a:p>
            <a:r>
              <a:rPr lang="en-IN" sz="2000" dirty="0" smtClean="0"/>
              <a:t>Entropy(</a:t>
            </a:r>
            <a:r>
              <a:rPr lang="en-IN" sz="2000" dirty="0" err="1" smtClean="0"/>
              <a:t>Decision|Humidity</a:t>
            </a:r>
            <a:r>
              <a:rPr lang="en-IN" sz="2000" dirty="0" smtClean="0"/>
              <a:t>&gt;70) =  – (4/10).log</a:t>
            </a:r>
            <a:r>
              <a:rPr lang="en-IN" sz="2000" baseline="-25000" dirty="0" smtClean="0"/>
              <a:t>2</a:t>
            </a:r>
            <a:r>
              <a:rPr lang="en-IN" sz="2000" dirty="0" smtClean="0"/>
              <a:t>(4/10) – (6/10).log</a:t>
            </a:r>
            <a:r>
              <a:rPr lang="en-IN" sz="2000" baseline="-25000" dirty="0" smtClean="0"/>
              <a:t>2</a:t>
            </a:r>
            <a:r>
              <a:rPr lang="en-IN" sz="2000" dirty="0" smtClean="0"/>
              <a:t>(6/10) 				= 0.970</a:t>
            </a:r>
          </a:p>
          <a:p>
            <a:r>
              <a:rPr lang="en-IN" sz="2000" dirty="0" smtClean="0"/>
              <a:t>Gain(Decision, Humidity&lt;&gt; 70) = 0.940 – (4/14).(0.811) – (10/14).(0.970)				 = 0.940 – 0.231 – 0.692 = 0.014</a:t>
            </a:r>
          </a:p>
          <a:p>
            <a:r>
              <a:rPr lang="en-IN" sz="2000" dirty="0" err="1" smtClean="0"/>
              <a:t>SplitInfo</a:t>
            </a:r>
            <a:r>
              <a:rPr lang="en-IN" sz="2000" dirty="0" smtClean="0"/>
              <a:t>(Decision, Humidity&lt;&gt; 70) = -(4/14).log</a:t>
            </a:r>
            <a:r>
              <a:rPr lang="en-IN" sz="2000" baseline="-25000" dirty="0" smtClean="0"/>
              <a:t>2</a:t>
            </a:r>
            <a:r>
              <a:rPr lang="en-IN" sz="2000" dirty="0" smtClean="0"/>
              <a:t>(4/14) -10/14).log</a:t>
            </a:r>
            <a:r>
              <a:rPr lang="en-IN" sz="2000" baseline="-25000" dirty="0" smtClean="0"/>
              <a:t>2</a:t>
            </a:r>
            <a:r>
              <a:rPr lang="en-IN" sz="2000" dirty="0" smtClean="0"/>
              <a:t>(10/14)				</a:t>
            </a:r>
            <a:r>
              <a:rPr lang="en-IN" sz="2000" dirty="0"/>
              <a:t>	</a:t>
            </a:r>
            <a:r>
              <a:rPr lang="en-IN" sz="2000" dirty="0" smtClean="0"/>
              <a:t> = 0.863</a:t>
            </a:r>
          </a:p>
          <a:p>
            <a:r>
              <a:rPr lang="en-IN" sz="2000" dirty="0" err="1" smtClean="0"/>
              <a:t>GainRatio</a:t>
            </a:r>
            <a:r>
              <a:rPr lang="en-IN" sz="2000" dirty="0" smtClean="0"/>
              <a:t>(Decision, Humidity&lt;&gt; 70) = 0.016</a:t>
            </a:r>
          </a:p>
          <a:p>
            <a:endParaRPr lang="en-IN" sz="2000"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xmlns="" val="264352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Check 75 as a threshold for humidity</a:t>
            </a:r>
          </a:p>
          <a:p>
            <a:r>
              <a:rPr lang="en-IN" sz="2000" dirty="0" smtClean="0"/>
              <a:t>Entropy(</a:t>
            </a:r>
            <a:r>
              <a:rPr lang="en-IN" sz="2000" dirty="0" err="1" smtClean="0"/>
              <a:t>Decision|Humidity</a:t>
            </a:r>
            <a:r>
              <a:rPr lang="en-IN" sz="2000" dirty="0" smtClean="0"/>
              <a:t>&lt;=75) = – (1/5).log</a:t>
            </a:r>
            <a:r>
              <a:rPr lang="en-IN" sz="2000" baseline="-25000" dirty="0" smtClean="0"/>
              <a:t>2</a:t>
            </a:r>
            <a:r>
              <a:rPr lang="en-IN" sz="2000" dirty="0" smtClean="0"/>
              <a:t>(1/5) – (4/5).log</a:t>
            </a:r>
            <a:r>
              <a:rPr lang="en-IN" sz="2000" baseline="-25000" dirty="0" smtClean="0"/>
              <a:t>2</a:t>
            </a:r>
            <a:r>
              <a:rPr lang="en-IN" sz="2000" dirty="0" smtClean="0"/>
              <a:t>(4/5) 				= 0.721</a:t>
            </a:r>
          </a:p>
          <a:p>
            <a:r>
              <a:rPr lang="en-IN" sz="2000" dirty="0" smtClean="0"/>
              <a:t>Entropy(</a:t>
            </a:r>
            <a:r>
              <a:rPr lang="en-IN" sz="2000" dirty="0" err="1" smtClean="0"/>
              <a:t>Decision|Humidity</a:t>
            </a:r>
            <a:r>
              <a:rPr lang="en-IN" sz="2000" dirty="0" smtClean="0"/>
              <a:t>&gt;75) = – (4/9).log</a:t>
            </a:r>
            <a:r>
              <a:rPr lang="en-IN" sz="2000" baseline="-25000" dirty="0" smtClean="0"/>
              <a:t>2</a:t>
            </a:r>
            <a:r>
              <a:rPr lang="en-IN" sz="2000" dirty="0" smtClean="0"/>
              <a:t>(4/9) – (5/9).log</a:t>
            </a:r>
            <a:r>
              <a:rPr lang="en-IN" sz="2000" baseline="-25000" dirty="0" smtClean="0"/>
              <a:t>2</a:t>
            </a:r>
            <a:r>
              <a:rPr lang="en-IN" sz="2000" dirty="0" smtClean="0"/>
              <a:t>(5/9) 				= 0.991</a:t>
            </a:r>
          </a:p>
          <a:p>
            <a:r>
              <a:rPr lang="en-IN" sz="2000" dirty="0" smtClean="0"/>
              <a:t>Gain(Decision, Humidity&lt;&gt; 75) = 0.940 – (5/14).(0.721) – (9/14).(0.991) 				= 0.940 – 0.2575 – 0.637 = 0.045</a:t>
            </a:r>
          </a:p>
          <a:p>
            <a:r>
              <a:rPr lang="en-IN" sz="2000" dirty="0" err="1" smtClean="0"/>
              <a:t>SplitInfo</a:t>
            </a:r>
            <a:r>
              <a:rPr lang="en-IN" sz="2000" dirty="0" smtClean="0"/>
              <a:t>(Decision, Humidity&lt;&gt; 75) = -(5/14).log</a:t>
            </a:r>
            <a:r>
              <a:rPr lang="en-IN" sz="2000" baseline="-25000" dirty="0" smtClean="0"/>
              <a:t>2</a:t>
            </a:r>
            <a:r>
              <a:rPr lang="en-IN" sz="2000" dirty="0" smtClean="0"/>
              <a:t>(4/14) -(9/14).log</a:t>
            </a:r>
            <a:r>
              <a:rPr lang="en-IN" sz="2000" baseline="-25000" dirty="0" smtClean="0"/>
              <a:t>2</a:t>
            </a:r>
            <a:r>
              <a:rPr lang="en-IN" sz="2000" dirty="0" smtClean="0"/>
              <a:t>(10/14) 					= 0.940</a:t>
            </a:r>
          </a:p>
          <a:p>
            <a:r>
              <a:rPr lang="en-IN" sz="2000" dirty="0" err="1" smtClean="0"/>
              <a:t>GainRatio</a:t>
            </a:r>
            <a:r>
              <a:rPr lang="en-IN" sz="2000" dirty="0" smtClean="0"/>
              <a:t>(Decision, Humidity&lt;&gt; 75) = 0.047</a:t>
            </a:r>
          </a:p>
          <a:p>
            <a:endParaRPr lang="en-IN" sz="2000"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xmlns="" val="40537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smtClean="0"/>
              <a:t>I </a:t>
            </a:r>
            <a:r>
              <a:rPr lang="en-IN" i="1" dirty="0" smtClean="0"/>
              <a:t>think calculation demonstrations are enough. Now, I skip the calculations and write only results.</a:t>
            </a:r>
          </a:p>
          <a:p>
            <a:r>
              <a:rPr lang="en-IN" dirty="0" smtClean="0"/>
              <a:t>Gain(Decision, Humidity &lt;&gt; 78) =0.090, 		                        </a:t>
            </a:r>
            <a:r>
              <a:rPr lang="en-IN" dirty="0" err="1" smtClean="0"/>
              <a:t>GainRatio</a:t>
            </a:r>
            <a:r>
              <a:rPr lang="en-IN" dirty="0" smtClean="0"/>
              <a:t>(Decision, Humidity &lt;&gt; 78) =0.090</a:t>
            </a:r>
          </a:p>
          <a:p>
            <a:r>
              <a:rPr lang="en-IN" b="1" dirty="0" smtClean="0"/>
              <a:t>Gain(Decision, Humidity &lt;&gt; 80) = 0.101,		            </a:t>
            </a:r>
            <a:endParaRPr lang="en-IN" b="1" dirty="0"/>
          </a:p>
          <a:p>
            <a:pPr marL="0" indent="0">
              <a:buNone/>
            </a:pPr>
            <a:r>
              <a:rPr lang="en-IN" b="1" dirty="0"/>
              <a:t> </a:t>
            </a:r>
            <a:r>
              <a:rPr lang="en-IN" b="1" dirty="0" smtClean="0"/>
              <a:t>      </a:t>
            </a:r>
            <a:r>
              <a:rPr lang="en-IN" b="1" dirty="0" err="1" smtClean="0"/>
              <a:t>GainRatio</a:t>
            </a:r>
            <a:r>
              <a:rPr lang="en-IN" b="1" dirty="0" smtClean="0"/>
              <a:t>(Decision, Humidity &lt;&gt; 80) = 0.107</a:t>
            </a:r>
            <a:endParaRPr lang="en-IN" dirty="0" smtClean="0"/>
          </a:p>
          <a:p>
            <a:r>
              <a:rPr lang="en-IN" dirty="0" smtClean="0"/>
              <a:t>Gain(Decision, Humidity &lt;&gt; 85) = 0.024, 		</a:t>
            </a:r>
          </a:p>
          <a:p>
            <a:pPr marL="0" indent="0">
              <a:buNone/>
            </a:pPr>
            <a:r>
              <a:rPr lang="en-IN" dirty="0"/>
              <a:t> </a:t>
            </a:r>
            <a:r>
              <a:rPr lang="en-IN" dirty="0" smtClean="0"/>
              <a:t>      </a:t>
            </a:r>
            <a:r>
              <a:rPr lang="en-IN" dirty="0" err="1" smtClean="0"/>
              <a:t>GainRatio</a:t>
            </a:r>
            <a:r>
              <a:rPr lang="en-IN" dirty="0" smtClean="0"/>
              <a:t>(Decision, Humidity &lt;&gt; 85) = 0.027</a:t>
            </a:r>
          </a:p>
          <a:p>
            <a:r>
              <a:rPr lang="en-IN" dirty="0" smtClean="0"/>
              <a:t>Gain(Decision, Humidity &lt;&gt; 90) = 0.010, </a:t>
            </a:r>
          </a:p>
          <a:p>
            <a:pPr marL="0" indent="0">
              <a:buNone/>
            </a:pPr>
            <a:r>
              <a:rPr lang="en-IN" dirty="0" smtClean="0"/>
              <a:t>       </a:t>
            </a:r>
            <a:r>
              <a:rPr lang="en-IN" dirty="0" err="1" smtClean="0"/>
              <a:t>GainRatio</a:t>
            </a:r>
            <a:r>
              <a:rPr lang="en-IN" dirty="0" smtClean="0"/>
              <a:t>(Decision, Humidity &lt;&gt; 90) = 0.016</a:t>
            </a:r>
          </a:p>
          <a:p>
            <a:r>
              <a:rPr lang="en-IN" dirty="0" smtClean="0"/>
              <a:t>Gain(Decision, Humidity &lt;&gt; 95) = 0.048, </a:t>
            </a:r>
          </a:p>
          <a:p>
            <a:pPr marL="0" indent="0">
              <a:buNone/>
            </a:pPr>
            <a:r>
              <a:rPr lang="en-IN" dirty="0"/>
              <a:t> </a:t>
            </a:r>
            <a:r>
              <a:rPr lang="en-IN" dirty="0" smtClean="0"/>
              <a:t>      </a:t>
            </a:r>
            <a:r>
              <a:rPr lang="en-IN" dirty="0" err="1" smtClean="0"/>
              <a:t>GainRatio</a:t>
            </a:r>
            <a:r>
              <a:rPr lang="en-IN" dirty="0" smtClean="0"/>
              <a:t>(Decision, Humidity &lt;&gt; 95) = 0.128</a:t>
            </a:r>
          </a:p>
          <a:p>
            <a:r>
              <a:rPr lang="en-IN" dirty="0" smtClean="0"/>
              <a:t>Here, I ignore the value 96 as threshold because humidity cannot be greater than this value.</a:t>
            </a:r>
          </a:p>
          <a:p>
            <a:r>
              <a:rPr lang="en-IN" dirty="0" smtClean="0"/>
              <a:t>As seen, gain maximizes when threshold is equal to 80 for humidity. This means that we need to compare other nominal attributes and comparison of humidity to 80 to create a branch in our tree.</a:t>
            </a:r>
          </a:p>
          <a:p>
            <a:endParaRPr lang="en-IN"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xmlns="" val="236343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t>Temperature Attribute</a:t>
            </a:r>
            <a:endParaRPr lang="en-IN" b="1" dirty="0"/>
          </a:p>
        </p:txBody>
      </p:sp>
      <p:sp>
        <p:nvSpPr>
          <p:cNvPr id="3" name="Content Placeholder 2"/>
          <p:cNvSpPr>
            <a:spLocks noGrp="1"/>
          </p:cNvSpPr>
          <p:nvPr>
            <p:ph idx="1"/>
          </p:nvPr>
        </p:nvSpPr>
        <p:spPr/>
        <p:txBody>
          <a:bodyPr>
            <a:normAutofit/>
          </a:bodyPr>
          <a:lstStyle/>
          <a:p>
            <a:r>
              <a:rPr lang="en-IN" sz="2000" dirty="0" smtClean="0"/>
              <a:t>Temperature feature is continuous as well. When I apply binary split to temperature for all possible split points, the following decision rule maximizes for both gain and gain ratio.</a:t>
            </a:r>
          </a:p>
          <a:p>
            <a:r>
              <a:rPr lang="en-IN" sz="2000" b="1" dirty="0" smtClean="0"/>
              <a:t>Gain(Decision, Temperature &lt;&gt; 83) = 0.113,</a:t>
            </a:r>
          </a:p>
          <a:p>
            <a:pPr marL="0" indent="0">
              <a:buNone/>
            </a:pPr>
            <a:r>
              <a:rPr lang="en-IN" sz="2000" b="1" dirty="0" smtClean="0"/>
              <a:t>      </a:t>
            </a:r>
            <a:r>
              <a:rPr lang="en-IN" sz="2000" b="1" dirty="0" err="1" smtClean="0"/>
              <a:t>GainRatio</a:t>
            </a:r>
            <a:r>
              <a:rPr lang="en-IN" sz="2000" b="1" dirty="0" smtClean="0"/>
              <a:t>(Decision, Temperature&lt;&gt; 83) = 0.305</a:t>
            </a:r>
            <a:endParaRPr lang="en-IN" sz="2000" dirty="0" smtClean="0"/>
          </a:p>
          <a:p>
            <a:endParaRPr lang="en-IN" sz="2000" dirty="0"/>
          </a:p>
        </p:txBody>
      </p:sp>
    </p:spTree>
    <p:extLst>
      <p:ext uri="{BB962C8B-B14F-4D97-AF65-F5344CB8AC3E}">
        <p14:creationId xmlns:p14="http://schemas.microsoft.com/office/powerpoint/2010/main" xmlns="" val="47715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to decide</a:t>
            </a:r>
            <a:endParaRPr lang="en-IN" dirty="0"/>
          </a:p>
        </p:txBody>
      </p:sp>
      <p:sp>
        <p:nvSpPr>
          <p:cNvPr id="3" name="Content Placeholder 2"/>
          <p:cNvSpPr>
            <a:spLocks noGrp="1"/>
          </p:cNvSpPr>
          <p:nvPr>
            <p:ph idx="1"/>
          </p:nvPr>
        </p:nvSpPr>
        <p:spPr>
          <a:xfrm>
            <a:off x="457200" y="3861048"/>
            <a:ext cx="8229600" cy="2265115"/>
          </a:xfrm>
        </p:spPr>
        <p:txBody>
          <a:bodyPr>
            <a:noAutofit/>
          </a:bodyPr>
          <a:lstStyle/>
          <a:p>
            <a:r>
              <a:rPr lang="en-IN" sz="2000" dirty="0" smtClean="0"/>
              <a:t>If we will use gain metric as in ID3, then outlook will be the root node because it has the highest gain value.</a:t>
            </a:r>
          </a:p>
          <a:p>
            <a:r>
              <a:rPr lang="en-IN" sz="2000" dirty="0" smtClean="0"/>
              <a:t>On the other hand, if we use gain ratio metric, then temperature will be the root node because it has the highest gain ratio value.</a:t>
            </a:r>
          </a:p>
          <a:p>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6290" y="1844824"/>
            <a:ext cx="62103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892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 Node</a:t>
            </a:r>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707904" y="170080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Temperature</a:t>
            </a:r>
            <a:endParaRPr lang="en-IN" dirty="0"/>
          </a:p>
        </p:txBody>
      </p:sp>
      <p:sp>
        <p:nvSpPr>
          <p:cNvPr id="5" name="Rectangle 4"/>
          <p:cNvSpPr/>
          <p:nvPr/>
        </p:nvSpPr>
        <p:spPr>
          <a:xfrm>
            <a:off x="1835696" y="274742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sp>
        <p:nvSpPr>
          <p:cNvPr id="6" name="Rectangle 5"/>
          <p:cNvSpPr/>
          <p:nvPr/>
        </p:nvSpPr>
        <p:spPr>
          <a:xfrm>
            <a:off x="3905264" y="274742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sp>
        <p:nvSpPr>
          <p:cNvPr id="7" name="Rectangle 6"/>
          <p:cNvSpPr/>
          <p:nvPr/>
        </p:nvSpPr>
        <p:spPr>
          <a:xfrm>
            <a:off x="5796136" y="278092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cxnSp>
        <p:nvCxnSpPr>
          <p:cNvPr id="9" name="Straight Arrow Connector 8"/>
          <p:cNvCxnSpPr>
            <a:stCxn id="4" idx="2"/>
          </p:cNvCxnSpPr>
          <p:nvPr/>
        </p:nvCxnSpPr>
        <p:spPr>
          <a:xfrm>
            <a:off x="4427984" y="2204864"/>
            <a:ext cx="0"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flipH="1">
            <a:off x="2555776" y="2204864"/>
            <a:ext cx="1872208"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p:cNvCxnSpPr>
          <p:nvPr/>
        </p:nvCxnSpPr>
        <p:spPr>
          <a:xfrm>
            <a:off x="4427984" y="2204864"/>
            <a:ext cx="1800200"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51820" y="2212128"/>
            <a:ext cx="648072" cy="369332"/>
          </a:xfrm>
          <a:prstGeom prst="rect">
            <a:avLst/>
          </a:prstGeom>
          <a:noFill/>
        </p:spPr>
        <p:txBody>
          <a:bodyPr wrap="square" rtlCol="0">
            <a:spAutoFit/>
          </a:bodyPr>
          <a:lstStyle/>
          <a:p>
            <a:r>
              <a:rPr lang="en-IN" dirty="0" smtClean="0"/>
              <a:t>&lt;83</a:t>
            </a:r>
            <a:endParaRPr lang="en-IN" dirty="0"/>
          </a:p>
        </p:txBody>
      </p:sp>
      <p:sp>
        <p:nvSpPr>
          <p:cNvPr id="15" name="TextBox 14"/>
          <p:cNvSpPr txBox="1"/>
          <p:nvPr/>
        </p:nvSpPr>
        <p:spPr>
          <a:xfrm>
            <a:off x="4011004" y="2291478"/>
            <a:ext cx="648072" cy="369332"/>
          </a:xfrm>
          <a:prstGeom prst="rect">
            <a:avLst/>
          </a:prstGeom>
          <a:noFill/>
        </p:spPr>
        <p:txBody>
          <a:bodyPr wrap="square" rtlCol="0">
            <a:spAutoFit/>
          </a:bodyPr>
          <a:lstStyle/>
          <a:p>
            <a:r>
              <a:rPr lang="en-IN" dirty="0"/>
              <a:t>=</a:t>
            </a:r>
            <a:r>
              <a:rPr lang="en-IN" dirty="0" smtClean="0"/>
              <a:t>83</a:t>
            </a:r>
            <a:endParaRPr lang="en-IN" dirty="0"/>
          </a:p>
        </p:txBody>
      </p:sp>
      <p:sp>
        <p:nvSpPr>
          <p:cNvPr id="16" name="TextBox 15"/>
          <p:cNvSpPr txBox="1"/>
          <p:nvPr/>
        </p:nvSpPr>
        <p:spPr>
          <a:xfrm>
            <a:off x="5305432" y="2212128"/>
            <a:ext cx="648072" cy="369332"/>
          </a:xfrm>
          <a:prstGeom prst="rect">
            <a:avLst/>
          </a:prstGeom>
          <a:noFill/>
        </p:spPr>
        <p:txBody>
          <a:bodyPr wrap="square" rtlCol="0">
            <a:spAutoFit/>
          </a:bodyPr>
          <a:lstStyle/>
          <a:p>
            <a:r>
              <a:rPr lang="en-IN" dirty="0"/>
              <a:t>&gt;</a:t>
            </a:r>
            <a:r>
              <a:rPr lang="en-IN" dirty="0" smtClean="0"/>
              <a:t>83</a:t>
            </a:r>
            <a:endParaRPr lang="en-IN" dirty="0"/>
          </a:p>
        </p:txBody>
      </p:sp>
    </p:spTree>
    <p:extLst>
      <p:ext uri="{BB962C8B-B14F-4D97-AF65-F5344CB8AC3E}">
        <p14:creationId xmlns:p14="http://schemas.microsoft.com/office/powerpoint/2010/main" xmlns="" val="2942893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For temperature = 83, there is single example.</a:t>
            </a:r>
          </a:p>
          <a:p>
            <a:r>
              <a:rPr lang="en-IN" dirty="0" smtClean="0"/>
              <a:t>Decision related to temperature = 83 is Yes.</a:t>
            </a:r>
          </a:p>
          <a:p>
            <a:r>
              <a:rPr lang="en-IN" dirty="0" smtClean="0"/>
              <a:t>It will be a leaf node.</a:t>
            </a:r>
          </a:p>
          <a:p>
            <a:endParaRPr lang="en-IN" dirty="0" smtClean="0"/>
          </a:p>
        </p:txBody>
      </p:sp>
    </p:spTree>
    <p:extLst>
      <p:ext uri="{BB962C8B-B14F-4D97-AF65-F5344CB8AC3E}">
        <p14:creationId xmlns:p14="http://schemas.microsoft.com/office/powerpoint/2010/main" xmlns="" val="960008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For Temperature &gt;83, there is one example.</a:t>
            </a:r>
          </a:p>
          <a:p>
            <a:r>
              <a:rPr lang="en-IN" dirty="0" smtClean="0"/>
              <a:t>Decision related to example is No.</a:t>
            </a:r>
          </a:p>
          <a:p>
            <a:r>
              <a:rPr lang="en-IN" dirty="0" smtClean="0"/>
              <a:t>It will be a leaf node.</a:t>
            </a:r>
          </a:p>
          <a:p>
            <a:endParaRPr lang="en-IN" dirty="0"/>
          </a:p>
        </p:txBody>
      </p:sp>
    </p:spTree>
    <p:extLst>
      <p:ext uri="{BB962C8B-B14F-4D97-AF65-F5344CB8AC3E}">
        <p14:creationId xmlns:p14="http://schemas.microsoft.com/office/powerpoint/2010/main" xmlns="" val="1747159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Autofit/>
          </a:bodyPr>
          <a:lstStyle/>
          <a:p>
            <a:pPr algn="just"/>
            <a:r>
              <a:rPr lang="en-IN" sz="2400" dirty="0" smtClean="0">
                <a:hlinkClick r:id="rId2"/>
              </a:rPr>
              <a:t>ID3</a:t>
            </a:r>
            <a:r>
              <a:rPr lang="en-IN" sz="2400" dirty="0" smtClean="0"/>
              <a:t> is the most common conventional decision tree algorithm but it has bottlenecks. </a:t>
            </a:r>
          </a:p>
          <a:p>
            <a:pPr algn="just"/>
            <a:r>
              <a:rPr lang="en-IN" sz="2400" dirty="0" smtClean="0"/>
              <a:t>Attributes must be nominal values.</a:t>
            </a:r>
          </a:p>
          <a:p>
            <a:pPr algn="just"/>
            <a:r>
              <a:rPr lang="en-IN" sz="2400" dirty="0"/>
              <a:t>D</a:t>
            </a:r>
            <a:r>
              <a:rPr lang="en-IN" sz="2400" dirty="0" smtClean="0"/>
              <a:t>ataset must not include missing data.</a:t>
            </a:r>
          </a:p>
          <a:p>
            <a:pPr algn="just"/>
            <a:r>
              <a:rPr lang="en-IN" sz="2400" dirty="0" smtClean="0"/>
              <a:t>The algorithm tend to fall into over-fitting.</a:t>
            </a:r>
          </a:p>
          <a:p>
            <a:pPr algn="just"/>
            <a:r>
              <a:rPr lang="en-IN" sz="2400" dirty="0" smtClean="0"/>
              <a:t>Ross Quinlan, inventor of ID3, made some improvements for these bottlenecks and created a new algorithm named C4.5.</a:t>
            </a:r>
          </a:p>
          <a:p>
            <a:pPr algn="just"/>
            <a:r>
              <a:rPr lang="en-IN" sz="2400" dirty="0"/>
              <a:t>T</a:t>
            </a:r>
            <a:r>
              <a:rPr lang="en-IN" sz="2400" dirty="0" smtClean="0"/>
              <a:t>he algorithm can create a more generalized models including continuous data and could handle missing data. </a:t>
            </a:r>
          </a:p>
          <a:p>
            <a:pPr algn="just"/>
            <a:r>
              <a:rPr lang="en-IN" sz="2400" dirty="0" smtClean="0"/>
              <a:t>some resources such as </a:t>
            </a:r>
            <a:r>
              <a:rPr lang="en-IN" sz="2400" dirty="0" err="1" smtClean="0"/>
              <a:t>Weka</a:t>
            </a:r>
            <a:r>
              <a:rPr lang="en-IN" sz="2400" dirty="0" smtClean="0"/>
              <a:t> named this algorithm as J48.</a:t>
            </a:r>
          </a:p>
          <a:p>
            <a:pPr algn="just"/>
            <a:r>
              <a:rPr lang="en-IN" sz="2400" dirty="0" smtClean="0"/>
              <a:t>Actually, it refers to re-implementation of C4.5 release 8.</a:t>
            </a:r>
            <a:endParaRPr lang="en-IN" sz="2400" dirty="0"/>
          </a:p>
        </p:txBody>
      </p:sp>
    </p:spTree>
    <p:extLst>
      <p:ext uri="{BB962C8B-B14F-4D97-AF65-F5344CB8AC3E}">
        <p14:creationId xmlns:p14="http://schemas.microsoft.com/office/powerpoint/2010/main" xmlns="" val="140854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 Node</a:t>
            </a:r>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707904" y="170080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Temperature</a:t>
            </a:r>
            <a:endParaRPr lang="en-IN" dirty="0"/>
          </a:p>
        </p:txBody>
      </p:sp>
      <p:sp>
        <p:nvSpPr>
          <p:cNvPr id="5" name="Rectangle 4"/>
          <p:cNvSpPr/>
          <p:nvPr/>
        </p:nvSpPr>
        <p:spPr>
          <a:xfrm>
            <a:off x="1835696" y="274742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sp>
        <p:nvSpPr>
          <p:cNvPr id="6" name="Rectangle 5"/>
          <p:cNvSpPr/>
          <p:nvPr/>
        </p:nvSpPr>
        <p:spPr>
          <a:xfrm>
            <a:off x="3905264" y="274742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Yes</a:t>
            </a:r>
            <a:endParaRPr lang="en-IN" dirty="0"/>
          </a:p>
        </p:txBody>
      </p:sp>
      <p:sp>
        <p:nvSpPr>
          <p:cNvPr id="7" name="Rectangle 6"/>
          <p:cNvSpPr/>
          <p:nvPr/>
        </p:nvSpPr>
        <p:spPr>
          <a:xfrm>
            <a:off x="5796136" y="278092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a:t>
            </a:r>
            <a:endParaRPr lang="en-IN" dirty="0"/>
          </a:p>
        </p:txBody>
      </p:sp>
      <p:cxnSp>
        <p:nvCxnSpPr>
          <p:cNvPr id="9" name="Straight Arrow Connector 8"/>
          <p:cNvCxnSpPr>
            <a:stCxn id="4" idx="2"/>
          </p:cNvCxnSpPr>
          <p:nvPr/>
        </p:nvCxnSpPr>
        <p:spPr>
          <a:xfrm>
            <a:off x="4427984" y="2204864"/>
            <a:ext cx="0"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flipH="1">
            <a:off x="2555776" y="2204864"/>
            <a:ext cx="1872208"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p:cNvCxnSpPr>
          <p:nvPr/>
        </p:nvCxnSpPr>
        <p:spPr>
          <a:xfrm>
            <a:off x="4427984" y="2204864"/>
            <a:ext cx="1800200"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51820" y="2212128"/>
            <a:ext cx="648072" cy="369332"/>
          </a:xfrm>
          <a:prstGeom prst="rect">
            <a:avLst/>
          </a:prstGeom>
          <a:noFill/>
        </p:spPr>
        <p:txBody>
          <a:bodyPr wrap="square" rtlCol="0">
            <a:spAutoFit/>
          </a:bodyPr>
          <a:lstStyle/>
          <a:p>
            <a:r>
              <a:rPr lang="en-IN" dirty="0" smtClean="0"/>
              <a:t>&lt;83</a:t>
            </a:r>
            <a:endParaRPr lang="en-IN" dirty="0"/>
          </a:p>
        </p:txBody>
      </p:sp>
      <p:sp>
        <p:nvSpPr>
          <p:cNvPr id="15" name="TextBox 14"/>
          <p:cNvSpPr txBox="1"/>
          <p:nvPr/>
        </p:nvSpPr>
        <p:spPr>
          <a:xfrm>
            <a:off x="4011004" y="2291478"/>
            <a:ext cx="648072" cy="369332"/>
          </a:xfrm>
          <a:prstGeom prst="rect">
            <a:avLst/>
          </a:prstGeom>
          <a:noFill/>
        </p:spPr>
        <p:txBody>
          <a:bodyPr wrap="square" rtlCol="0">
            <a:spAutoFit/>
          </a:bodyPr>
          <a:lstStyle/>
          <a:p>
            <a:r>
              <a:rPr lang="en-IN" dirty="0"/>
              <a:t>=</a:t>
            </a:r>
            <a:r>
              <a:rPr lang="en-IN" dirty="0" smtClean="0"/>
              <a:t>83</a:t>
            </a:r>
            <a:endParaRPr lang="en-IN" dirty="0"/>
          </a:p>
        </p:txBody>
      </p:sp>
      <p:sp>
        <p:nvSpPr>
          <p:cNvPr id="16" name="TextBox 15"/>
          <p:cNvSpPr txBox="1"/>
          <p:nvPr/>
        </p:nvSpPr>
        <p:spPr>
          <a:xfrm>
            <a:off x="5305432" y="2212128"/>
            <a:ext cx="648072" cy="369332"/>
          </a:xfrm>
          <a:prstGeom prst="rect">
            <a:avLst/>
          </a:prstGeom>
          <a:noFill/>
        </p:spPr>
        <p:txBody>
          <a:bodyPr wrap="square" rtlCol="0">
            <a:spAutoFit/>
          </a:bodyPr>
          <a:lstStyle/>
          <a:p>
            <a:r>
              <a:rPr lang="en-IN" dirty="0"/>
              <a:t>&gt;</a:t>
            </a:r>
            <a:r>
              <a:rPr lang="en-IN" dirty="0" smtClean="0"/>
              <a:t>83</a:t>
            </a:r>
            <a:endParaRPr lang="en-IN" dirty="0"/>
          </a:p>
        </p:txBody>
      </p:sp>
    </p:spTree>
    <p:extLst>
      <p:ext uri="{BB962C8B-B14F-4D97-AF65-F5344CB8AC3E}">
        <p14:creationId xmlns:p14="http://schemas.microsoft.com/office/powerpoint/2010/main" xmlns="" val="4260144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Second Level (Temperature &lt; 83)</a:t>
            </a:r>
            <a:endParaRPr lang="en-IN" dirty="0"/>
          </a:p>
        </p:txBody>
      </p:sp>
      <p:sp>
        <p:nvSpPr>
          <p:cNvPr id="3" name="Content Placeholder 2"/>
          <p:cNvSpPr>
            <a:spLocks noGrp="1"/>
          </p:cNvSpPr>
          <p:nvPr>
            <p:ph idx="1"/>
          </p:nvPr>
        </p:nvSpPr>
        <p:spPr/>
        <p:txBody>
          <a:bodyPr>
            <a:normAutofit/>
          </a:bodyPr>
          <a:lstStyle/>
          <a:p>
            <a:r>
              <a:rPr lang="en-IN" sz="2400" dirty="0" smtClean="0"/>
              <a:t>Compute the  gain ration for weather, wind and humidity.</a:t>
            </a:r>
          </a:p>
          <a:p>
            <a:r>
              <a:rPr lang="en-IN" sz="2400" dirty="0" smtClean="0"/>
              <a:t>Number of examples correspond to temperature &lt;83 are 12.</a:t>
            </a:r>
          </a:p>
          <a:p>
            <a:r>
              <a:rPr lang="en-IN" sz="2400" dirty="0" smtClean="0"/>
              <a:t>Out of 12 examples, 8 instances refer to yes decision, and 4 instances refer to no decision.</a:t>
            </a:r>
          </a:p>
          <a:p>
            <a:r>
              <a:rPr lang="en-IN" sz="2400" dirty="0" smtClean="0"/>
              <a:t>Entropy(decision | temp&lt;83) =∑ – p(I) . log</a:t>
            </a:r>
            <a:r>
              <a:rPr lang="en-IN" sz="2400" baseline="-25000" dirty="0" smtClean="0"/>
              <a:t>2</a:t>
            </a:r>
            <a:r>
              <a:rPr lang="en-IN" sz="2400" dirty="0" smtClean="0"/>
              <a:t>p(I)                                            = – p(Yes) . log</a:t>
            </a:r>
            <a:r>
              <a:rPr lang="en-IN" sz="2400" baseline="-25000" dirty="0" smtClean="0"/>
              <a:t>2</a:t>
            </a:r>
            <a:r>
              <a:rPr lang="en-IN" sz="2400" dirty="0" smtClean="0"/>
              <a:t>p(Yes) – p(No) . log</a:t>
            </a:r>
            <a:r>
              <a:rPr lang="en-IN" sz="2400" baseline="-25000" dirty="0" smtClean="0"/>
              <a:t>2</a:t>
            </a:r>
            <a:r>
              <a:rPr lang="en-IN" sz="2400" dirty="0" smtClean="0"/>
              <a:t>p(No)                                    = – (8/12) . log</a:t>
            </a:r>
            <a:r>
              <a:rPr lang="en-IN" sz="2400" baseline="-25000" dirty="0" smtClean="0"/>
              <a:t>2</a:t>
            </a:r>
            <a:r>
              <a:rPr lang="en-IN" sz="2400" dirty="0" smtClean="0"/>
              <a:t>(8/12) – (4/12) . log</a:t>
            </a:r>
            <a:r>
              <a:rPr lang="en-IN" sz="2400" baseline="-25000" dirty="0" smtClean="0"/>
              <a:t>2</a:t>
            </a:r>
            <a:r>
              <a:rPr lang="en-IN" sz="2400" dirty="0" smtClean="0"/>
              <a:t>(4/12)                                    = 0.39+0.53= 0.92 </a:t>
            </a:r>
          </a:p>
          <a:p>
            <a:endParaRPr lang="en-IN" sz="2400" dirty="0" smtClean="0"/>
          </a:p>
          <a:p>
            <a:endParaRPr lang="en-IN" sz="2400" dirty="0"/>
          </a:p>
        </p:txBody>
      </p:sp>
    </p:spTree>
    <p:extLst>
      <p:ext uri="{BB962C8B-B14F-4D97-AF65-F5344CB8AC3E}">
        <p14:creationId xmlns:p14="http://schemas.microsoft.com/office/powerpoint/2010/main" xmlns="" val="74178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706090"/>
          </a:xfrm>
        </p:spPr>
        <p:txBody>
          <a:bodyPr>
            <a:noAutofit/>
          </a:bodyPr>
          <a:lstStyle/>
          <a:p>
            <a:r>
              <a:rPr lang="en-IN" sz="3200" b="1" dirty="0" smtClean="0"/>
              <a:t>Second Level (Temperature &lt; 83) Wind Attribute</a:t>
            </a:r>
            <a:endParaRPr lang="en-IN" sz="3200" b="1" dirty="0"/>
          </a:p>
        </p:txBody>
      </p:sp>
      <p:sp>
        <p:nvSpPr>
          <p:cNvPr id="3" name="Content Placeholder 2"/>
          <p:cNvSpPr>
            <a:spLocks noGrp="1"/>
          </p:cNvSpPr>
          <p:nvPr>
            <p:ph idx="1"/>
          </p:nvPr>
        </p:nvSpPr>
        <p:spPr>
          <a:xfrm>
            <a:off x="0" y="1196752"/>
            <a:ext cx="9396536" cy="5328592"/>
          </a:xfrm>
        </p:spPr>
        <p:txBody>
          <a:bodyPr>
            <a:normAutofit/>
          </a:bodyPr>
          <a:lstStyle/>
          <a:p>
            <a:r>
              <a:rPr lang="en-IN" sz="1800" dirty="0" smtClean="0"/>
              <a:t>Wind is a nominal attribute. Its possible values are weak and strong.</a:t>
            </a:r>
          </a:p>
          <a:p>
            <a:r>
              <a:rPr lang="en-IN" sz="1800" dirty="0" smtClean="0"/>
              <a:t>There are 6 weak wind instances. 1 of them are concluded as no, 5 of them are concluded as yes.</a:t>
            </a:r>
          </a:p>
          <a:p>
            <a:r>
              <a:rPr lang="en-IN" sz="1800" dirty="0"/>
              <a:t>Entropy(temp&lt;83 |</a:t>
            </a:r>
            <a:r>
              <a:rPr lang="en-IN" sz="1800" dirty="0" smtClean="0"/>
              <a:t>Wind=Weak) = – p(No) . log</a:t>
            </a:r>
            <a:r>
              <a:rPr lang="en-IN" sz="1800" baseline="-25000" dirty="0" smtClean="0"/>
              <a:t>2</a:t>
            </a:r>
            <a:r>
              <a:rPr lang="en-IN" sz="1800" dirty="0" smtClean="0"/>
              <a:t>p(No) – p(Yes) . log</a:t>
            </a:r>
            <a:r>
              <a:rPr lang="en-IN" sz="1800" baseline="-25000" dirty="0" smtClean="0"/>
              <a:t>2</a:t>
            </a:r>
            <a:r>
              <a:rPr lang="en-IN" sz="1800" dirty="0" smtClean="0"/>
              <a:t>p(Yes)                                                             			           = – (1/6) . log</a:t>
            </a:r>
            <a:r>
              <a:rPr lang="en-IN" sz="1800" baseline="-25000" dirty="0" smtClean="0"/>
              <a:t>2</a:t>
            </a:r>
            <a:r>
              <a:rPr lang="en-IN" sz="1800" dirty="0" smtClean="0"/>
              <a:t>(1/6) – (5/6) . log</a:t>
            </a:r>
            <a:r>
              <a:rPr lang="en-IN" sz="1800" baseline="-25000" dirty="0" smtClean="0"/>
              <a:t>2</a:t>
            </a:r>
            <a:r>
              <a:rPr lang="en-IN" sz="1800" dirty="0" smtClean="0"/>
              <a:t>(5/6) = 0.43+0.22= 0.65</a:t>
            </a:r>
          </a:p>
          <a:p>
            <a:r>
              <a:rPr lang="en-IN" sz="1800" dirty="0"/>
              <a:t>Entropy(temp&lt;83 |</a:t>
            </a:r>
            <a:r>
              <a:rPr lang="en-IN" sz="1800" dirty="0" smtClean="0"/>
              <a:t>Wind=Strong) = – (3/6) . log</a:t>
            </a:r>
            <a:r>
              <a:rPr lang="en-IN" sz="1800" baseline="-25000" dirty="0" smtClean="0"/>
              <a:t>2</a:t>
            </a:r>
            <a:r>
              <a:rPr lang="en-IN" sz="1800" dirty="0" smtClean="0"/>
              <a:t>(3/6) – (3/6) . log</a:t>
            </a:r>
            <a:r>
              <a:rPr lang="en-IN" sz="1800" baseline="-25000" dirty="0" smtClean="0"/>
              <a:t>2</a:t>
            </a:r>
            <a:r>
              <a:rPr lang="en-IN" sz="1800" dirty="0" smtClean="0"/>
              <a:t>(3/6) = 1</a:t>
            </a:r>
          </a:p>
          <a:p>
            <a:r>
              <a:rPr lang="en-IN" sz="1800" dirty="0"/>
              <a:t>Gain(temp&lt;83, </a:t>
            </a:r>
            <a:r>
              <a:rPr lang="en-IN" sz="1800" dirty="0" smtClean="0"/>
              <a:t>Wind) = 0.92 – (6/12).(0.65) – (6/12).(1)                                                                    		          = 0.095</a:t>
            </a:r>
          </a:p>
          <a:p>
            <a:r>
              <a:rPr lang="en-IN" sz="1800" dirty="0" smtClean="0"/>
              <a:t>There are 6 decisions for weak wind, and 6 decisions for strong wind.</a:t>
            </a:r>
          </a:p>
          <a:p>
            <a:r>
              <a:rPr lang="en-IN" sz="1800" dirty="0" err="1"/>
              <a:t>SplitInfo</a:t>
            </a:r>
            <a:r>
              <a:rPr lang="en-IN" sz="1800" dirty="0"/>
              <a:t>(temp&lt;83, </a:t>
            </a:r>
            <a:r>
              <a:rPr lang="en-IN" sz="1800" dirty="0" smtClean="0"/>
              <a:t>Wind) = -(6/12).log</a:t>
            </a:r>
            <a:r>
              <a:rPr lang="en-IN" sz="1800" baseline="-25000" dirty="0" smtClean="0"/>
              <a:t>2</a:t>
            </a:r>
            <a:r>
              <a:rPr lang="en-IN" sz="1800" dirty="0" smtClean="0"/>
              <a:t>(6/12) – (6/12).log</a:t>
            </a:r>
            <a:r>
              <a:rPr lang="en-IN" sz="1800" baseline="-25000" dirty="0" smtClean="0"/>
              <a:t>2</a:t>
            </a:r>
            <a:r>
              <a:rPr lang="en-IN" sz="1800" dirty="0" smtClean="0"/>
              <a:t>(6/12)                                                       			= 0.5 + 0.5 = 1</a:t>
            </a:r>
            <a:endParaRPr lang="en-IN" sz="1400" dirty="0"/>
          </a:p>
          <a:p>
            <a:r>
              <a:rPr lang="en-IN" sz="1800" dirty="0" err="1"/>
              <a:t>GainRatio</a:t>
            </a:r>
            <a:r>
              <a:rPr lang="en-IN" sz="1800" dirty="0"/>
              <a:t>(temp&lt;83, </a:t>
            </a:r>
            <a:r>
              <a:rPr lang="en-IN" sz="1800" dirty="0" smtClean="0"/>
              <a:t>Wind) = </a:t>
            </a:r>
            <a:r>
              <a:rPr lang="en-IN" sz="1800" dirty="0"/>
              <a:t>Gain(temp&lt;83, </a:t>
            </a:r>
            <a:r>
              <a:rPr lang="en-IN" sz="1800" dirty="0" smtClean="0"/>
              <a:t>Wind) / </a:t>
            </a:r>
            <a:r>
              <a:rPr lang="en-IN" sz="1800" dirty="0" err="1"/>
              <a:t>SplitInfo</a:t>
            </a:r>
            <a:r>
              <a:rPr lang="en-IN" sz="1800" dirty="0"/>
              <a:t>(temp&lt;83, </a:t>
            </a:r>
            <a:r>
              <a:rPr lang="en-IN" sz="1800" dirty="0" smtClean="0"/>
              <a:t>Wind)                          				   = 0.095 / 1 = 0.095</a:t>
            </a:r>
          </a:p>
        </p:txBody>
      </p:sp>
    </p:spTree>
    <p:extLst>
      <p:ext uri="{BB962C8B-B14F-4D97-AF65-F5344CB8AC3E}">
        <p14:creationId xmlns:p14="http://schemas.microsoft.com/office/powerpoint/2010/main" xmlns="" val="44861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896"/>
            <a:ext cx="8229600" cy="646098"/>
          </a:xfrm>
        </p:spPr>
        <p:txBody>
          <a:bodyPr>
            <a:normAutofit fontScale="90000"/>
          </a:bodyPr>
          <a:lstStyle/>
          <a:p>
            <a:r>
              <a:rPr lang="en-IN" b="1" dirty="0" smtClean="0"/>
              <a:t>Outlook Attribute</a:t>
            </a:r>
            <a:endParaRPr lang="en-IN" dirty="0"/>
          </a:p>
        </p:txBody>
      </p:sp>
      <p:sp>
        <p:nvSpPr>
          <p:cNvPr id="3" name="Content Placeholder 2"/>
          <p:cNvSpPr>
            <a:spLocks noGrp="1"/>
          </p:cNvSpPr>
          <p:nvPr>
            <p:ph idx="1"/>
          </p:nvPr>
        </p:nvSpPr>
        <p:spPr>
          <a:xfrm>
            <a:off x="-30864" y="692696"/>
            <a:ext cx="9144000" cy="6048672"/>
          </a:xfrm>
        </p:spPr>
        <p:txBody>
          <a:bodyPr>
            <a:normAutofit fontScale="92500" lnSpcReduction="20000"/>
          </a:bodyPr>
          <a:lstStyle/>
          <a:p>
            <a:r>
              <a:rPr lang="en-IN" sz="1800" dirty="0" smtClean="0"/>
              <a:t>Outlook is a nominal attribute, too. Its possible values are sunny, overcast and rain.</a:t>
            </a:r>
          </a:p>
          <a:p>
            <a:r>
              <a:rPr lang="en-IN" sz="1800" dirty="0" smtClean="0"/>
              <a:t>Gain(Decision, Outlook) = Entropy(Decision) –							 ∑ ( p(</a:t>
            </a:r>
            <a:r>
              <a:rPr lang="en-IN" sz="1800" dirty="0" err="1" smtClean="0"/>
              <a:t>Decision|Outlook</a:t>
            </a:r>
            <a:r>
              <a:rPr lang="en-IN" sz="1800" dirty="0" smtClean="0"/>
              <a:t>) . Entropy(</a:t>
            </a:r>
            <a:r>
              <a:rPr lang="en-IN" sz="1800" dirty="0" err="1" smtClean="0"/>
              <a:t>Decision|Outlook</a:t>
            </a:r>
            <a:r>
              <a:rPr lang="en-IN" sz="1800" dirty="0" smtClean="0"/>
              <a:t>) ) </a:t>
            </a:r>
          </a:p>
          <a:p>
            <a:r>
              <a:rPr lang="en-IN" sz="1800" dirty="0" smtClean="0"/>
              <a:t>Gain(Decision, Outlook) = Entropy(Decision) –					                                  p(</a:t>
            </a:r>
            <a:r>
              <a:rPr lang="en-IN" sz="1800" dirty="0" err="1" smtClean="0"/>
              <a:t>Decision|Outlook</a:t>
            </a:r>
            <a:r>
              <a:rPr lang="en-IN" sz="1800" dirty="0" smtClean="0"/>
              <a:t>=Sunny) . Entropy(</a:t>
            </a:r>
            <a:r>
              <a:rPr lang="en-IN" sz="1800" dirty="0" err="1" smtClean="0"/>
              <a:t>Decision|Outlook</a:t>
            </a:r>
            <a:r>
              <a:rPr lang="en-IN" sz="1800" dirty="0" smtClean="0"/>
              <a:t>=Sunny) – 		p(</a:t>
            </a:r>
            <a:r>
              <a:rPr lang="en-IN" sz="1800" dirty="0" err="1" smtClean="0"/>
              <a:t>Decision|Outlook</a:t>
            </a:r>
            <a:r>
              <a:rPr lang="en-IN" sz="1800" dirty="0" smtClean="0"/>
              <a:t>=Overcast) . Entropy(</a:t>
            </a:r>
            <a:r>
              <a:rPr lang="en-IN" sz="1800" dirty="0" err="1" smtClean="0"/>
              <a:t>Decision|Outlook</a:t>
            </a:r>
            <a:r>
              <a:rPr lang="en-IN" sz="1800" dirty="0" smtClean="0"/>
              <a:t>=Overcast) –		 p(</a:t>
            </a:r>
            <a:r>
              <a:rPr lang="en-IN" sz="1800" dirty="0" err="1" smtClean="0"/>
              <a:t>Decision|Outlook</a:t>
            </a:r>
            <a:r>
              <a:rPr lang="en-IN" sz="1800" dirty="0" smtClean="0"/>
              <a:t>=Rain) . Entropy(</a:t>
            </a:r>
            <a:r>
              <a:rPr lang="en-IN" sz="1800" dirty="0" err="1" smtClean="0"/>
              <a:t>Decision|Outlook</a:t>
            </a:r>
            <a:r>
              <a:rPr lang="en-IN" sz="1800" dirty="0" smtClean="0"/>
              <a:t>=Rain)</a:t>
            </a:r>
          </a:p>
          <a:p>
            <a:r>
              <a:rPr lang="en-IN" sz="1800" dirty="0" smtClean="0"/>
              <a:t>There are 4 sunny instances. 2 of them are concluded as no, 2 of them are concluded as yes.</a:t>
            </a:r>
          </a:p>
          <a:p>
            <a:r>
              <a:rPr lang="en-IN" sz="1800" dirty="0" smtClean="0"/>
              <a:t>There are 3 overcast instances. All 3 are concluded as yes.</a:t>
            </a:r>
          </a:p>
          <a:p>
            <a:r>
              <a:rPr lang="en-IN" sz="1800" dirty="0" smtClean="0"/>
              <a:t>There are 5 rainy instances. 2 of them are concluded as no, 2 of them are concluded as yes.</a:t>
            </a:r>
          </a:p>
          <a:p>
            <a:endParaRPr lang="en-IN" sz="1800" dirty="0" smtClean="0"/>
          </a:p>
          <a:p>
            <a:r>
              <a:rPr lang="en-IN" sz="1800" dirty="0" smtClean="0"/>
              <a:t>Entropy(temp&lt;83|Outlook=Sunny) = – p(No) . log</a:t>
            </a:r>
            <a:r>
              <a:rPr lang="en-IN" sz="1800" baseline="-25000" dirty="0" smtClean="0"/>
              <a:t>2</a:t>
            </a:r>
            <a:r>
              <a:rPr lang="en-IN" sz="1800" dirty="0" smtClean="0"/>
              <a:t>p(No) – p(Yes) . log</a:t>
            </a:r>
            <a:r>
              <a:rPr lang="en-IN" sz="1800" baseline="-25000" dirty="0" smtClean="0"/>
              <a:t>2</a:t>
            </a:r>
            <a:r>
              <a:rPr lang="en-IN" sz="1800" dirty="0" smtClean="0"/>
              <a:t>p(Yes) =					 -(2/4).log</a:t>
            </a:r>
            <a:r>
              <a:rPr lang="en-IN" sz="1800" baseline="-25000" dirty="0" smtClean="0"/>
              <a:t>2</a:t>
            </a:r>
            <a:r>
              <a:rPr lang="en-IN" sz="1800" dirty="0" smtClean="0"/>
              <a:t>(2/4) – (2/4).log</a:t>
            </a:r>
            <a:r>
              <a:rPr lang="en-IN" sz="1800" baseline="-25000" dirty="0" smtClean="0"/>
              <a:t>2</a:t>
            </a:r>
            <a:r>
              <a:rPr lang="en-IN" sz="1800" dirty="0" smtClean="0"/>
              <a:t>(2/4) = 0.5 + 0.5 = 1</a:t>
            </a:r>
          </a:p>
          <a:p>
            <a:r>
              <a:rPr lang="en-IN" sz="1800" dirty="0" smtClean="0"/>
              <a:t>Entropy(temp&lt;83|Outlook=Overcast) = – p(No) . log</a:t>
            </a:r>
            <a:r>
              <a:rPr lang="en-IN" sz="1800" baseline="-25000" dirty="0" smtClean="0"/>
              <a:t>2</a:t>
            </a:r>
            <a:r>
              <a:rPr lang="en-IN" sz="1800" dirty="0" smtClean="0"/>
              <a:t>p(No) – p(Yes) . log</a:t>
            </a:r>
            <a:r>
              <a:rPr lang="en-IN" sz="1800" baseline="-25000" dirty="0" smtClean="0"/>
              <a:t>2</a:t>
            </a:r>
            <a:r>
              <a:rPr lang="en-IN" sz="1800" dirty="0" smtClean="0"/>
              <a:t>p(Yes) =					 -(0/4).log</a:t>
            </a:r>
            <a:r>
              <a:rPr lang="en-IN" sz="1800" baseline="-25000" dirty="0" smtClean="0"/>
              <a:t>2</a:t>
            </a:r>
            <a:r>
              <a:rPr lang="en-IN" sz="1800" dirty="0" smtClean="0"/>
              <a:t>(0/4) – (4/4).log</a:t>
            </a:r>
            <a:r>
              <a:rPr lang="en-IN" sz="1800" baseline="-25000" dirty="0" smtClean="0"/>
              <a:t>2</a:t>
            </a:r>
            <a:r>
              <a:rPr lang="en-IN" sz="1800" dirty="0" smtClean="0"/>
              <a:t>(4/4) = 0</a:t>
            </a:r>
          </a:p>
          <a:p>
            <a:r>
              <a:rPr lang="en-IN" sz="1800" dirty="0" smtClean="0"/>
              <a:t>Entropy(temp&lt;83|Outlook=Rain) = – p(No) . log</a:t>
            </a:r>
            <a:r>
              <a:rPr lang="en-IN" sz="1800" baseline="-25000" dirty="0" smtClean="0"/>
              <a:t>2</a:t>
            </a:r>
            <a:r>
              <a:rPr lang="en-IN" sz="1800" dirty="0" smtClean="0"/>
              <a:t>p(No) – p(Yes) . log</a:t>
            </a:r>
            <a:r>
              <a:rPr lang="en-IN" sz="1800" baseline="-25000" dirty="0" smtClean="0"/>
              <a:t>2</a:t>
            </a:r>
            <a:r>
              <a:rPr lang="en-IN" sz="1800" dirty="0" smtClean="0"/>
              <a:t>p(Yes) = 					-(2/5).log</a:t>
            </a:r>
            <a:r>
              <a:rPr lang="en-IN" sz="1800" baseline="-25000" dirty="0" smtClean="0"/>
              <a:t>2</a:t>
            </a:r>
            <a:r>
              <a:rPr lang="en-IN" sz="1800" dirty="0" smtClean="0"/>
              <a:t>(2/5) – (3/5).log</a:t>
            </a:r>
            <a:r>
              <a:rPr lang="en-IN" sz="1800" baseline="-25000" dirty="0" smtClean="0"/>
              <a:t>2</a:t>
            </a:r>
            <a:r>
              <a:rPr lang="en-IN" sz="1800" dirty="0" smtClean="0"/>
              <a:t>(3/5) = 0.528 + 0.441 = 0.970</a:t>
            </a:r>
          </a:p>
          <a:p>
            <a:r>
              <a:rPr lang="en-IN" sz="1800" dirty="0" smtClean="0"/>
              <a:t>Gain(temp&lt;83, Outlook) = 0.92 – (4/12).(1) – (3/12).(0) – (5/12).(0.970) 			= 0.18</a:t>
            </a:r>
          </a:p>
          <a:p>
            <a:r>
              <a:rPr lang="en-IN" sz="1800" dirty="0" smtClean="0"/>
              <a:t>There are 4 instances for sunny, 3 instances for overcast and 5 instances for rain.</a:t>
            </a:r>
          </a:p>
          <a:p>
            <a:r>
              <a:rPr lang="en-IN" sz="1800" dirty="0" err="1" smtClean="0"/>
              <a:t>SplitInfo</a:t>
            </a:r>
            <a:r>
              <a:rPr lang="en-IN" sz="1800" dirty="0" smtClean="0"/>
              <a:t>(temp&lt;83, Outlook) = -(4/12).log</a:t>
            </a:r>
            <a:r>
              <a:rPr lang="en-IN" sz="1800" baseline="-25000" dirty="0" smtClean="0"/>
              <a:t>2</a:t>
            </a:r>
            <a:r>
              <a:rPr lang="en-IN" sz="1800" dirty="0" smtClean="0"/>
              <a:t>(4/12) -(3/12).log</a:t>
            </a:r>
            <a:r>
              <a:rPr lang="en-IN" sz="1800" baseline="-25000" dirty="0" smtClean="0"/>
              <a:t>2</a:t>
            </a:r>
            <a:r>
              <a:rPr lang="en-IN" sz="1800" dirty="0" smtClean="0"/>
              <a:t>(3/12) -(5/12).log</a:t>
            </a:r>
            <a:r>
              <a:rPr lang="en-IN" sz="1800" baseline="-25000" dirty="0" smtClean="0"/>
              <a:t>2</a:t>
            </a:r>
            <a:r>
              <a:rPr lang="en-IN" sz="1800" dirty="0" smtClean="0"/>
              <a:t>(5/12) 					= 0.53+0.5+0.53=  1.56</a:t>
            </a:r>
          </a:p>
          <a:p>
            <a:r>
              <a:rPr lang="en-IN" sz="1800" dirty="0" err="1" smtClean="0"/>
              <a:t>GainRatio</a:t>
            </a:r>
            <a:r>
              <a:rPr lang="en-IN" sz="1800" dirty="0" smtClean="0"/>
              <a:t>(temp&lt;83, Outlook) = Gain(temp&lt;83, Outlook)/</a:t>
            </a:r>
            <a:r>
              <a:rPr lang="en-IN" sz="1800" dirty="0" err="1" smtClean="0"/>
              <a:t>SplitInfo</a:t>
            </a:r>
            <a:r>
              <a:rPr lang="en-IN" sz="1800" dirty="0" smtClean="0"/>
              <a:t>(temp&lt;83, Outlook)					 = 0.18/1.56 = 0.11</a:t>
            </a:r>
          </a:p>
          <a:p>
            <a:endParaRPr lang="en-IN" sz="1800" dirty="0"/>
          </a:p>
        </p:txBody>
      </p:sp>
    </p:spTree>
    <p:extLst>
      <p:ext uri="{BB962C8B-B14F-4D97-AF65-F5344CB8AC3E}">
        <p14:creationId xmlns:p14="http://schemas.microsoft.com/office/powerpoint/2010/main" xmlns="" val="260285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sz="3200" b="1" smtClean="0"/>
              <a:t>Exercise: Second </a:t>
            </a:r>
            <a:r>
              <a:rPr lang="en-IN" sz="3200" b="1" dirty="0" smtClean="0"/>
              <a:t>Level (Temperature &lt; 83) Humidity</a:t>
            </a:r>
            <a:endParaRPr lang="en-IN" sz="3200" b="1" dirty="0"/>
          </a:p>
        </p:txBody>
      </p:sp>
      <p:sp>
        <p:nvSpPr>
          <p:cNvPr id="3" name="Content Placeholder 2"/>
          <p:cNvSpPr>
            <a:spLocks noGrp="1"/>
          </p:cNvSpPr>
          <p:nvPr>
            <p:ph idx="1"/>
          </p:nvPr>
        </p:nvSpPr>
        <p:spPr/>
        <p:txBody>
          <a:bodyPr/>
          <a:lstStyle/>
          <a:p>
            <a:r>
              <a:rPr lang="en-IN" dirty="0" smtClean="0"/>
              <a:t>Compute gain ratio for humidity considering threshold = 80. </a:t>
            </a:r>
            <a:endParaRPr lang="en-IN" dirty="0"/>
          </a:p>
        </p:txBody>
      </p:sp>
    </p:spTree>
    <p:extLst>
      <p:ext uri="{BB962C8B-B14F-4D97-AF65-F5344CB8AC3E}">
        <p14:creationId xmlns:p14="http://schemas.microsoft.com/office/powerpoint/2010/main" xmlns="" val="2593000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Conclusion</a:t>
            </a:r>
            <a:endParaRPr lang="en-IN" dirty="0"/>
          </a:p>
        </p:txBody>
      </p:sp>
      <p:sp>
        <p:nvSpPr>
          <p:cNvPr id="3" name="Content Placeholder 2"/>
          <p:cNvSpPr>
            <a:spLocks noGrp="1"/>
          </p:cNvSpPr>
          <p:nvPr>
            <p:ph idx="1"/>
          </p:nvPr>
        </p:nvSpPr>
        <p:spPr/>
        <p:txBody>
          <a:bodyPr>
            <a:noAutofit/>
          </a:bodyPr>
          <a:lstStyle/>
          <a:p>
            <a:r>
              <a:rPr lang="en-IN" sz="2000" dirty="0" smtClean="0"/>
              <a:t>C4.5 algorithm uses gain ratios instead of gains.</a:t>
            </a:r>
          </a:p>
          <a:p>
            <a:r>
              <a:rPr lang="en-IN" sz="2000" dirty="0" smtClean="0"/>
              <a:t>In this way, it creates more generalized trees and not to fall into </a:t>
            </a:r>
            <a:r>
              <a:rPr lang="en-IN" sz="2000" dirty="0" err="1" smtClean="0"/>
              <a:t>overfitting</a:t>
            </a:r>
            <a:r>
              <a:rPr lang="en-IN" sz="2000" dirty="0" smtClean="0"/>
              <a:t>.</a:t>
            </a:r>
          </a:p>
          <a:p>
            <a:r>
              <a:rPr lang="en-IN" sz="2000" dirty="0" smtClean="0"/>
              <a:t>Moreover, the algorithm transforms continuous attributes to nominal ones based on gain maximization.</a:t>
            </a:r>
          </a:p>
          <a:p>
            <a:r>
              <a:rPr lang="en-IN" sz="2000" dirty="0" smtClean="0"/>
              <a:t>Additionally, it can ignore instances including missing data and handle missing dataset.</a:t>
            </a:r>
          </a:p>
          <a:p>
            <a:r>
              <a:rPr lang="en-IN" sz="2000" dirty="0" smtClean="0"/>
              <a:t>On the other hand, both ID3 and C4.5 requires high CPU and memory demand.</a:t>
            </a:r>
          </a:p>
          <a:p>
            <a:endParaRPr lang="en-IN" sz="2000" dirty="0"/>
          </a:p>
        </p:txBody>
      </p:sp>
    </p:spTree>
    <p:extLst>
      <p:ext uri="{BB962C8B-B14F-4D97-AF65-F5344CB8AC3E}">
        <p14:creationId xmlns:p14="http://schemas.microsoft.com/office/powerpoint/2010/main" xmlns="" val="167203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IN" altLang="en-US" smtClean="0"/>
              <a:t> </a:t>
            </a:r>
          </a:p>
        </p:txBody>
      </p:sp>
      <p:sp>
        <p:nvSpPr>
          <p:cNvPr id="52227" name="Content Placeholder 2"/>
          <p:cNvSpPr>
            <a:spLocks noGrp="1"/>
          </p:cNvSpPr>
          <p:nvPr>
            <p:ph idx="1"/>
          </p:nvPr>
        </p:nvSpPr>
        <p:spPr/>
        <p:txBody>
          <a:bodyPr/>
          <a:lstStyle/>
          <a:p>
            <a:pPr marL="0" indent="0" eaLnBrk="1" hangingPunct="1">
              <a:buFont typeface="Arial" charset="0"/>
              <a:buNone/>
            </a:pPr>
            <a:r>
              <a:rPr lang="en-IN" altLang="en-US" smtClean="0"/>
              <a:t> </a:t>
            </a:r>
          </a:p>
        </p:txBody>
      </p:sp>
      <p:sp>
        <p:nvSpPr>
          <p:cNvPr id="4" name="Rectangle 3">
            <a:extLst>
              <a:ext uri="{FF2B5EF4-FFF2-40B4-BE49-F238E27FC236}"/>
            </a:extLst>
          </p:cNvPr>
          <p:cNvSpPr/>
          <p:nvPr/>
        </p:nvSpPr>
        <p:spPr>
          <a:xfrm>
            <a:off x="2579949" y="2967335"/>
            <a:ext cx="3984104" cy="923330"/>
          </a:xfrm>
          <a:prstGeom prst="rect">
            <a:avLst/>
          </a:prstGeom>
          <a:noFill/>
        </p:spPr>
        <p:txBody>
          <a:bodyPr wrap="none">
            <a:spAutoFit/>
          </a:bodyPr>
          <a:lstStyle/>
          <a:p>
            <a:pPr algn="ctr" eaLnBrk="1" fontAlgn="auto" hangingPunct="1">
              <a:spcBef>
                <a:spcPts val="0"/>
              </a:spcBef>
              <a:spcAft>
                <a:spcPts val="0"/>
              </a:spcAft>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cs typeface="+mn-cs"/>
              </a:rPr>
              <a:t>Thank You !!!</a:t>
            </a:r>
          </a:p>
        </p:txBody>
      </p:sp>
    </p:spTree>
    <p:extLst>
      <p:ext uri="{BB962C8B-B14F-4D97-AF65-F5344CB8AC3E}">
        <p14:creationId xmlns:p14="http://schemas.microsoft.com/office/powerpoint/2010/main" xmlns="" val="3585933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Objective</a:t>
            </a:r>
            <a:endParaRPr lang="en-IN" dirty="0"/>
          </a:p>
        </p:txBody>
      </p:sp>
      <p:sp>
        <p:nvSpPr>
          <p:cNvPr id="3" name="Content Placeholder 2"/>
          <p:cNvSpPr>
            <a:spLocks noGrp="1"/>
          </p:cNvSpPr>
          <p:nvPr>
            <p:ph idx="1"/>
          </p:nvPr>
        </p:nvSpPr>
        <p:spPr/>
        <p:txBody>
          <a:bodyPr>
            <a:normAutofit/>
          </a:bodyPr>
          <a:lstStyle/>
          <a:p>
            <a:r>
              <a:rPr lang="en-IN" sz="2400" dirty="0" smtClean="0"/>
              <a:t>Decision rules will be found based on entropy and information gain ratio pair of each feature.</a:t>
            </a:r>
          </a:p>
          <a:p>
            <a:r>
              <a:rPr lang="en-IN" sz="2400" dirty="0" smtClean="0"/>
              <a:t>In each level of decision tree, the feature having the maximum gain ratio will be the decision rule. </a:t>
            </a:r>
            <a:endParaRPr lang="en-IN" sz="2400" dirty="0"/>
          </a:p>
        </p:txBody>
      </p:sp>
    </p:spTree>
    <p:extLst>
      <p:ext uri="{BB962C8B-B14F-4D97-AF65-F5344CB8AC3E}">
        <p14:creationId xmlns:p14="http://schemas.microsoft.com/office/powerpoint/2010/main" xmlns="" val="225575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576064"/>
          </a:xfrm>
        </p:spPr>
        <p:txBody>
          <a:bodyPr>
            <a:normAutofit fontScale="90000"/>
          </a:bodyPr>
          <a:lstStyle/>
          <a:p>
            <a:r>
              <a:rPr lang="en-IN" b="1" dirty="0" smtClean="0"/>
              <a:t>Data set</a:t>
            </a:r>
            <a:endParaRPr lang="en-IN" dirty="0"/>
          </a:p>
        </p:txBody>
      </p:sp>
      <p:sp>
        <p:nvSpPr>
          <p:cNvPr id="3" name="Content Placeholder 2"/>
          <p:cNvSpPr>
            <a:spLocks noGrp="1"/>
          </p:cNvSpPr>
          <p:nvPr>
            <p:ph idx="1"/>
          </p:nvPr>
        </p:nvSpPr>
        <p:spPr>
          <a:xfrm>
            <a:off x="374848" y="692696"/>
            <a:ext cx="8229600" cy="4525963"/>
          </a:xfrm>
        </p:spPr>
        <p:txBody>
          <a:bodyPr>
            <a:normAutofit/>
          </a:bodyPr>
          <a:lstStyle/>
          <a:p>
            <a:pPr algn="just"/>
            <a:r>
              <a:rPr lang="en-IN" sz="1800" dirty="0" smtClean="0"/>
              <a:t>We are going to create a decision table for the given dataset. It informs about decision making factors to play tennis at outside for previous 14 days. The dataset might be familiar from the ID3 and CART example. The difference is that temperature and humidity columns have continuous values instead of nominal ones.</a:t>
            </a:r>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1981200"/>
            <a:ext cx="6624736" cy="57044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687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r>
              <a:rPr lang="en-IN" sz="2400" dirty="0" smtClean="0"/>
              <a:t>Firstly, we need to calculate global entropy. </a:t>
            </a:r>
          </a:p>
          <a:p>
            <a:r>
              <a:rPr lang="en-IN" sz="2400" dirty="0" smtClean="0"/>
              <a:t>There are 14 examples; 9 instances refer to yes decision, and 5 instances refer to no decision.</a:t>
            </a:r>
          </a:p>
          <a:p>
            <a:r>
              <a:rPr lang="en-IN" sz="2400" dirty="0" smtClean="0"/>
              <a:t>Entropy(Decision) =∑ – p(I) . log</a:t>
            </a:r>
            <a:r>
              <a:rPr lang="en-IN" sz="2400" baseline="-25000" dirty="0" smtClean="0"/>
              <a:t>2</a:t>
            </a:r>
            <a:r>
              <a:rPr lang="en-IN" sz="2400" dirty="0" smtClean="0"/>
              <a:t>p(I)                                            = – p(Yes) . log</a:t>
            </a:r>
            <a:r>
              <a:rPr lang="en-IN" sz="2400" baseline="-25000" dirty="0" smtClean="0"/>
              <a:t>2</a:t>
            </a:r>
            <a:r>
              <a:rPr lang="en-IN" sz="2400" dirty="0" smtClean="0"/>
              <a:t>p(Yes) – p(No) . log</a:t>
            </a:r>
            <a:r>
              <a:rPr lang="en-IN" sz="2400" baseline="-25000" dirty="0" smtClean="0"/>
              <a:t>2</a:t>
            </a:r>
            <a:r>
              <a:rPr lang="en-IN" sz="2400" dirty="0" smtClean="0"/>
              <a:t>p(No)                                    = – (9/14) . log</a:t>
            </a:r>
            <a:r>
              <a:rPr lang="en-IN" sz="2400" baseline="-25000" dirty="0" smtClean="0"/>
              <a:t>2</a:t>
            </a:r>
            <a:r>
              <a:rPr lang="en-IN" sz="2400" dirty="0" smtClean="0"/>
              <a:t>(9/14) – (5/14) . log</a:t>
            </a:r>
            <a:r>
              <a:rPr lang="en-IN" sz="2400" baseline="-25000" dirty="0" smtClean="0"/>
              <a:t>2</a:t>
            </a:r>
            <a:r>
              <a:rPr lang="en-IN" sz="2400" dirty="0" smtClean="0"/>
              <a:t>(5/14)                                    = 0.940 </a:t>
            </a:r>
            <a:endParaRPr lang="en-IN" sz="2400" dirty="0"/>
          </a:p>
        </p:txBody>
      </p:sp>
    </p:spTree>
    <p:extLst>
      <p:ext uri="{BB962C8B-B14F-4D97-AF65-F5344CB8AC3E}">
        <p14:creationId xmlns:p14="http://schemas.microsoft.com/office/powerpoint/2010/main" xmlns="" val="28439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Gain Ratio</a:t>
            </a:r>
            <a:endParaRPr lang="en-IN" dirty="0"/>
          </a:p>
        </p:txBody>
      </p:sp>
      <p:sp>
        <p:nvSpPr>
          <p:cNvPr id="3" name="Content Placeholder 2"/>
          <p:cNvSpPr>
            <a:spLocks noGrp="1"/>
          </p:cNvSpPr>
          <p:nvPr>
            <p:ph idx="1"/>
          </p:nvPr>
        </p:nvSpPr>
        <p:spPr/>
        <p:txBody>
          <a:bodyPr>
            <a:normAutofit/>
          </a:bodyPr>
          <a:lstStyle/>
          <a:p>
            <a:r>
              <a:rPr lang="en-IN" sz="2400" dirty="0" smtClean="0"/>
              <a:t>In ID3 algorithm, we’ve calculated gains for each attribute. Here, we need to calculate gain ratios instead of gains.</a:t>
            </a:r>
          </a:p>
          <a:p>
            <a:r>
              <a:rPr lang="en-IN" sz="2400" dirty="0" err="1" smtClean="0"/>
              <a:t>GainRatio</a:t>
            </a:r>
            <a:r>
              <a:rPr lang="en-IN" sz="2400" dirty="0" smtClean="0"/>
              <a:t>(A) = Gain(A) / </a:t>
            </a:r>
            <a:r>
              <a:rPr lang="en-IN" sz="2400" dirty="0" err="1" smtClean="0"/>
              <a:t>SplitInfo</a:t>
            </a:r>
            <a:r>
              <a:rPr lang="en-IN" sz="2400" dirty="0" smtClean="0"/>
              <a:t>(A)</a:t>
            </a:r>
          </a:p>
          <a:p>
            <a:r>
              <a:rPr lang="en-IN" sz="2400" dirty="0" err="1" smtClean="0"/>
              <a:t>SplitInfo</a:t>
            </a:r>
            <a:r>
              <a:rPr lang="en-IN" sz="2400" dirty="0" smtClean="0"/>
              <a:t>(A) = -∑ |</a:t>
            </a:r>
            <a:r>
              <a:rPr lang="en-IN" sz="2400" dirty="0" err="1" smtClean="0"/>
              <a:t>Dj</a:t>
            </a:r>
            <a:r>
              <a:rPr lang="en-IN" sz="2400" dirty="0" smtClean="0"/>
              <a:t>|/|D| x log</a:t>
            </a:r>
            <a:r>
              <a:rPr lang="en-IN" sz="2400" baseline="-25000" dirty="0" smtClean="0"/>
              <a:t>2</a:t>
            </a:r>
            <a:r>
              <a:rPr lang="en-IN" sz="2400" dirty="0" smtClean="0"/>
              <a:t>|Dj|/|D|</a:t>
            </a:r>
            <a:endParaRPr lang="en-IN" sz="2400" dirty="0"/>
          </a:p>
        </p:txBody>
      </p:sp>
    </p:spTree>
    <p:extLst>
      <p:ext uri="{BB962C8B-B14F-4D97-AF65-F5344CB8AC3E}">
        <p14:creationId xmlns:p14="http://schemas.microsoft.com/office/powerpoint/2010/main" xmlns="" val="330434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Wind Attribute</a:t>
            </a:r>
            <a:endParaRPr lang="en-IN" dirty="0"/>
          </a:p>
        </p:txBody>
      </p:sp>
      <p:sp>
        <p:nvSpPr>
          <p:cNvPr id="3" name="Content Placeholder 2"/>
          <p:cNvSpPr>
            <a:spLocks noGrp="1"/>
          </p:cNvSpPr>
          <p:nvPr>
            <p:ph idx="1"/>
          </p:nvPr>
        </p:nvSpPr>
        <p:spPr>
          <a:xfrm>
            <a:off x="0" y="1196752"/>
            <a:ext cx="9396536" cy="5328592"/>
          </a:xfrm>
        </p:spPr>
        <p:txBody>
          <a:bodyPr>
            <a:normAutofit lnSpcReduction="10000"/>
          </a:bodyPr>
          <a:lstStyle/>
          <a:p>
            <a:r>
              <a:rPr lang="en-IN" sz="1800" dirty="0" smtClean="0"/>
              <a:t>Wind is a nominal attribute. Its possible values are weak and strong.</a:t>
            </a:r>
          </a:p>
          <a:p>
            <a:r>
              <a:rPr lang="en-IN" sz="1800" dirty="0" smtClean="0"/>
              <a:t>Gain(Decision, Wind) = Entropy(Decision) – ∑ ( p(</a:t>
            </a:r>
            <a:r>
              <a:rPr lang="en-IN" sz="1800" dirty="0" err="1" smtClean="0"/>
              <a:t>Decision|Wind</a:t>
            </a:r>
            <a:r>
              <a:rPr lang="en-IN" sz="1800" dirty="0" smtClean="0"/>
              <a:t>) . Entropy(</a:t>
            </a:r>
            <a:r>
              <a:rPr lang="en-IN" sz="1800" dirty="0" err="1" smtClean="0"/>
              <a:t>Decision|Wind</a:t>
            </a:r>
            <a:r>
              <a:rPr lang="en-IN" sz="1800" dirty="0" smtClean="0"/>
              <a:t>) )</a:t>
            </a:r>
          </a:p>
          <a:p>
            <a:r>
              <a:rPr lang="en-IN" sz="1800" dirty="0" smtClean="0"/>
              <a:t>Gain(Decision, Wind) =  Entropy(Decision)</a:t>
            </a:r>
          </a:p>
          <a:p>
            <a:pPr marL="0" indent="0">
              <a:buNone/>
            </a:pPr>
            <a:r>
              <a:rPr lang="en-IN" sz="1800" dirty="0"/>
              <a:t> </a:t>
            </a:r>
            <a:r>
              <a:rPr lang="en-IN" sz="1800" dirty="0" smtClean="0"/>
              <a:t>   	  –  p(</a:t>
            </a:r>
            <a:r>
              <a:rPr lang="en-IN" sz="1800" dirty="0" err="1" smtClean="0"/>
              <a:t>Decision|Wind</a:t>
            </a:r>
            <a:r>
              <a:rPr lang="en-IN" sz="1800" dirty="0" smtClean="0"/>
              <a:t>=Weak) . Entropy(</a:t>
            </a:r>
            <a:r>
              <a:rPr lang="en-IN" sz="1800" dirty="0" err="1" smtClean="0"/>
              <a:t>Decision|Wind</a:t>
            </a:r>
            <a:r>
              <a:rPr lang="en-IN" sz="1800" dirty="0" smtClean="0"/>
              <a:t>=Weak)  </a:t>
            </a:r>
          </a:p>
          <a:p>
            <a:pPr marL="0" indent="0">
              <a:buNone/>
            </a:pPr>
            <a:r>
              <a:rPr lang="en-IN" sz="1800" dirty="0" smtClean="0"/>
              <a:t>	 – p(</a:t>
            </a:r>
            <a:r>
              <a:rPr lang="en-IN" sz="1800" dirty="0" err="1" smtClean="0"/>
              <a:t>Decision|Wind</a:t>
            </a:r>
            <a:r>
              <a:rPr lang="en-IN" sz="1800" dirty="0" smtClean="0"/>
              <a:t>=Strong) . Entropy(</a:t>
            </a:r>
            <a:r>
              <a:rPr lang="en-IN" sz="1800" dirty="0" err="1" smtClean="0"/>
              <a:t>Decision|Wind</a:t>
            </a:r>
            <a:r>
              <a:rPr lang="en-IN" sz="1800" dirty="0" smtClean="0"/>
              <a:t>=Strong) </a:t>
            </a:r>
          </a:p>
          <a:p>
            <a:r>
              <a:rPr lang="en-IN" sz="1800" dirty="0" smtClean="0"/>
              <a:t>There are 8 weak wind instances. 2 of them are concluded as no, 6 of them are concluded as yes.</a:t>
            </a:r>
          </a:p>
          <a:p>
            <a:r>
              <a:rPr lang="en-IN" sz="1800" dirty="0" smtClean="0"/>
              <a:t>Entropy(</a:t>
            </a:r>
            <a:r>
              <a:rPr lang="en-IN" sz="1800" dirty="0" err="1" smtClean="0"/>
              <a:t>Decision|Wind</a:t>
            </a:r>
            <a:r>
              <a:rPr lang="en-IN" sz="1800" dirty="0" smtClean="0"/>
              <a:t>=Weak) = – p(No) . log</a:t>
            </a:r>
            <a:r>
              <a:rPr lang="en-IN" sz="1800" baseline="-25000" dirty="0" smtClean="0"/>
              <a:t>2</a:t>
            </a:r>
            <a:r>
              <a:rPr lang="en-IN" sz="1800" dirty="0" smtClean="0"/>
              <a:t>p(No) – p(Yes) . log</a:t>
            </a:r>
            <a:r>
              <a:rPr lang="en-IN" sz="1800" baseline="-25000" dirty="0" smtClean="0"/>
              <a:t>2</a:t>
            </a:r>
            <a:r>
              <a:rPr lang="en-IN" sz="1800" dirty="0" smtClean="0"/>
              <a:t>p(Yes)                                                             			           = – (2/8) . log</a:t>
            </a:r>
            <a:r>
              <a:rPr lang="en-IN" sz="1800" baseline="-25000" dirty="0" smtClean="0"/>
              <a:t>2</a:t>
            </a:r>
            <a:r>
              <a:rPr lang="en-IN" sz="1800" dirty="0" smtClean="0"/>
              <a:t>(2/8) – (6/8) . log</a:t>
            </a:r>
            <a:r>
              <a:rPr lang="en-IN" sz="1800" baseline="-25000" dirty="0" smtClean="0"/>
              <a:t>2</a:t>
            </a:r>
            <a:r>
              <a:rPr lang="en-IN" sz="1800" dirty="0" smtClean="0"/>
              <a:t>(6/8) = 0.811</a:t>
            </a:r>
          </a:p>
          <a:p>
            <a:r>
              <a:rPr lang="en-IN" sz="1800" dirty="0" smtClean="0"/>
              <a:t>Entropy(</a:t>
            </a:r>
            <a:r>
              <a:rPr lang="en-IN" sz="1800" dirty="0" err="1" smtClean="0"/>
              <a:t>Decision|Wind</a:t>
            </a:r>
            <a:r>
              <a:rPr lang="en-IN" sz="1800" dirty="0" smtClean="0"/>
              <a:t>=Strong) = – (3/6) . log</a:t>
            </a:r>
            <a:r>
              <a:rPr lang="en-IN" sz="1800" baseline="-25000" dirty="0" smtClean="0"/>
              <a:t>2</a:t>
            </a:r>
            <a:r>
              <a:rPr lang="en-IN" sz="1800" dirty="0" smtClean="0"/>
              <a:t>(3/6) – (3/6) . log</a:t>
            </a:r>
            <a:r>
              <a:rPr lang="en-IN" sz="1800" baseline="-25000" dirty="0" smtClean="0"/>
              <a:t>2</a:t>
            </a:r>
            <a:r>
              <a:rPr lang="en-IN" sz="1800" dirty="0" smtClean="0"/>
              <a:t>(3/6) = 1</a:t>
            </a:r>
          </a:p>
          <a:p>
            <a:r>
              <a:rPr lang="en-IN" sz="1800" dirty="0" smtClean="0"/>
              <a:t>Gain(Decision, Wind) = 0.940 – (8/14).(0.811) – (6/14).(1)                                                                    		          = 0.940 – 0.463 – 0.428 = 0.049</a:t>
            </a:r>
          </a:p>
          <a:p>
            <a:r>
              <a:rPr lang="en-IN" sz="1800" dirty="0" smtClean="0"/>
              <a:t>There are 8 decisions for weak wind, and 6 decisions for strong wind.</a:t>
            </a:r>
          </a:p>
          <a:p>
            <a:r>
              <a:rPr lang="en-IN" sz="1800" dirty="0" err="1" smtClean="0"/>
              <a:t>SplitInfo</a:t>
            </a:r>
            <a:r>
              <a:rPr lang="en-IN" sz="1800" dirty="0" smtClean="0"/>
              <a:t>(Decision, Wind) = -(8/14).log</a:t>
            </a:r>
            <a:r>
              <a:rPr lang="en-IN" sz="1800" baseline="-25000" dirty="0" smtClean="0"/>
              <a:t>2</a:t>
            </a:r>
            <a:r>
              <a:rPr lang="en-IN" sz="1800" dirty="0" smtClean="0"/>
              <a:t>(8/14) – (6/14).log</a:t>
            </a:r>
            <a:r>
              <a:rPr lang="en-IN" sz="1800" baseline="-25000" dirty="0" smtClean="0"/>
              <a:t>2</a:t>
            </a:r>
            <a:r>
              <a:rPr lang="en-IN" sz="1800" dirty="0" smtClean="0"/>
              <a:t>(6/14)                                                       			= 0.461 + 0.524 = 0.985</a:t>
            </a:r>
            <a:endParaRPr lang="en-IN" sz="1400" dirty="0"/>
          </a:p>
          <a:p>
            <a:r>
              <a:rPr lang="en-IN" sz="1800" dirty="0" err="1" smtClean="0"/>
              <a:t>GainRatio</a:t>
            </a:r>
            <a:r>
              <a:rPr lang="en-IN" sz="1800" dirty="0" smtClean="0"/>
              <a:t>(Decision, Wind) = Gain(Decision, Wind) / </a:t>
            </a:r>
            <a:r>
              <a:rPr lang="en-IN" sz="1800" dirty="0" err="1" smtClean="0"/>
              <a:t>SplitInfo</a:t>
            </a:r>
            <a:r>
              <a:rPr lang="en-IN" sz="1800" dirty="0" smtClean="0"/>
              <a:t>(Decision, Wind)                          				   = 0.049 / 0.985 = 0.049</a:t>
            </a:r>
          </a:p>
        </p:txBody>
      </p:sp>
    </p:spTree>
    <p:extLst>
      <p:ext uri="{BB962C8B-B14F-4D97-AF65-F5344CB8AC3E}">
        <p14:creationId xmlns:p14="http://schemas.microsoft.com/office/powerpoint/2010/main" xmlns="" val="42686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896"/>
            <a:ext cx="8229600" cy="646098"/>
          </a:xfrm>
        </p:spPr>
        <p:txBody>
          <a:bodyPr>
            <a:normAutofit fontScale="90000"/>
          </a:bodyPr>
          <a:lstStyle/>
          <a:p>
            <a:r>
              <a:rPr lang="en-IN" b="1" dirty="0" smtClean="0"/>
              <a:t>Outlook Attribute</a:t>
            </a:r>
            <a:endParaRPr lang="en-IN" dirty="0"/>
          </a:p>
        </p:txBody>
      </p:sp>
      <p:sp>
        <p:nvSpPr>
          <p:cNvPr id="3" name="Content Placeholder 2"/>
          <p:cNvSpPr>
            <a:spLocks noGrp="1"/>
          </p:cNvSpPr>
          <p:nvPr>
            <p:ph idx="1"/>
          </p:nvPr>
        </p:nvSpPr>
        <p:spPr>
          <a:xfrm>
            <a:off x="-30864" y="692696"/>
            <a:ext cx="9144000" cy="6048672"/>
          </a:xfrm>
        </p:spPr>
        <p:txBody>
          <a:bodyPr>
            <a:normAutofit lnSpcReduction="10000"/>
          </a:bodyPr>
          <a:lstStyle/>
          <a:p>
            <a:r>
              <a:rPr lang="en-IN" sz="1800" dirty="0" smtClean="0"/>
              <a:t>Outlook is a nominal attribute, too. Its possible values are sunny, overcast and rain.</a:t>
            </a:r>
          </a:p>
          <a:p>
            <a:r>
              <a:rPr lang="en-IN" sz="1800" dirty="0" smtClean="0"/>
              <a:t>Gain(Decision, Outlook) = Entropy(Decision) –							 ∑ ( p(</a:t>
            </a:r>
            <a:r>
              <a:rPr lang="en-IN" sz="1800" dirty="0" err="1" smtClean="0"/>
              <a:t>Decision|Outlook</a:t>
            </a:r>
            <a:r>
              <a:rPr lang="en-IN" sz="1800" dirty="0" smtClean="0"/>
              <a:t>) . Entropy(</a:t>
            </a:r>
            <a:r>
              <a:rPr lang="en-IN" sz="1800" dirty="0" err="1" smtClean="0"/>
              <a:t>Decision|Outlook</a:t>
            </a:r>
            <a:r>
              <a:rPr lang="en-IN" sz="1800" dirty="0" smtClean="0"/>
              <a:t>) ) </a:t>
            </a:r>
          </a:p>
          <a:p>
            <a:r>
              <a:rPr lang="en-IN" sz="1800" dirty="0" smtClean="0"/>
              <a:t>Gain(Decision, Outlook) = Entropy(Decision) –					                                  p(</a:t>
            </a:r>
            <a:r>
              <a:rPr lang="en-IN" sz="1800" dirty="0" err="1" smtClean="0"/>
              <a:t>Decision|Outlook</a:t>
            </a:r>
            <a:r>
              <a:rPr lang="en-IN" sz="1800" dirty="0" smtClean="0"/>
              <a:t>=Sunny) . Entropy(</a:t>
            </a:r>
            <a:r>
              <a:rPr lang="en-IN" sz="1800" dirty="0" err="1" smtClean="0"/>
              <a:t>Decision|Outlook</a:t>
            </a:r>
            <a:r>
              <a:rPr lang="en-IN" sz="1800" dirty="0" smtClean="0"/>
              <a:t>=Sunny) – 		p(</a:t>
            </a:r>
            <a:r>
              <a:rPr lang="en-IN" sz="1800" dirty="0" err="1" smtClean="0"/>
              <a:t>Decision|Outlook</a:t>
            </a:r>
            <a:r>
              <a:rPr lang="en-IN" sz="1800" dirty="0" smtClean="0"/>
              <a:t>=Overcast) . Entropy(</a:t>
            </a:r>
            <a:r>
              <a:rPr lang="en-IN" sz="1800" dirty="0" err="1" smtClean="0"/>
              <a:t>Decision|Outlook</a:t>
            </a:r>
            <a:r>
              <a:rPr lang="en-IN" sz="1800" dirty="0" smtClean="0"/>
              <a:t>=Overcast) –		 p(</a:t>
            </a:r>
            <a:r>
              <a:rPr lang="en-IN" sz="1800" dirty="0" err="1" smtClean="0"/>
              <a:t>Decision|Outlook</a:t>
            </a:r>
            <a:r>
              <a:rPr lang="en-IN" sz="1800" dirty="0" smtClean="0"/>
              <a:t>=Rain) . Entropy(</a:t>
            </a:r>
            <a:r>
              <a:rPr lang="en-IN" sz="1800" dirty="0" err="1" smtClean="0"/>
              <a:t>Decision|Outlook</a:t>
            </a:r>
            <a:r>
              <a:rPr lang="en-IN" sz="1800" dirty="0" smtClean="0"/>
              <a:t>=Rain)</a:t>
            </a:r>
          </a:p>
          <a:p>
            <a:r>
              <a:rPr lang="en-IN" sz="1800" dirty="0" smtClean="0"/>
              <a:t>There are 5 sunny instances. 3 of them are concluded as no, 2 of them are concluded as yes.</a:t>
            </a:r>
          </a:p>
          <a:p>
            <a:r>
              <a:rPr lang="en-IN" sz="1800" dirty="0" smtClean="0"/>
              <a:t>Entropy(</a:t>
            </a:r>
            <a:r>
              <a:rPr lang="en-IN" sz="1800" dirty="0" err="1" smtClean="0"/>
              <a:t>Decision|Outlook</a:t>
            </a:r>
            <a:r>
              <a:rPr lang="en-IN" sz="1800" dirty="0" smtClean="0"/>
              <a:t>=Sunny) = – p(No) . log</a:t>
            </a:r>
            <a:r>
              <a:rPr lang="en-IN" sz="1800" baseline="-25000" dirty="0" smtClean="0"/>
              <a:t>2</a:t>
            </a:r>
            <a:r>
              <a:rPr lang="en-IN" sz="1800" dirty="0" smtClean="0"/>
              <a:t>p(No) – p(Yes) . log</a:t>
            </a:r>
            <a:r>
              <a:rPr lang="en-IN" sz="1800" baseline="-25000" dirty="0" smtClean="0"/>
              <a:t>2</a:t>
            </a:r>
            <a:r>
              <a:rPr lang="en-IN" sz="1800" dirty="0" smtClean="0"/>
              <a:t>p(Yes) =					 -(3/5).log</a:t>
            </a:r>
            <a:r>
              <a:rPr lang="en-IN" sz="1800" baseline="-25000" dirty="0" smtClean="0"/>
              <a:t>2</a:t>
            </a:r>
            <a:r>
              <a:rPr lang="en-IN" sz="1800" dirty="0" smtClean="0"/>
              <a:t>(3/5) – (2/5).log</a:t>
            </a:r>
            <a:r>
              <a:rPr lang="en-IN" sz="1800" baseline="-25000" dirty="0" smtClean="0"/>
              <a:t>2</a:t>
            </a:r>
            <a:r>
              <a:rPr lang="en-IN" sz="1800" dirty="0" smtClean="0"/>
              <a:t>(2/5) = 0.441 + 0.528 = 0.970</a:t>
            </a:r>
          </a:p>
          <a:p>
            <a:r>
              <a:rPr lang="en-IN" sz="1800" dirty="0" smtClean="0"/>
              <a:t>Entropy(</a:t>
            </a:r>
            <a:r>
              <a:rPr lang="en-IN" sz="1800" dirty="0" err="1" smtClean="0"/>
              <a:t>Decision|Outlook</a:t>
            </a:r>
            <a:r>
              <a:rPr lang="en-IN" sz="1800" dirty="0" smtClean="0"/>
              <a:t>=Overcast) = – p(No) . log</a:t>
            </a:r>
            <a:r>
              <a:rPr lang="en-IN" sz="1800" baseline="-25000" dirty="0" smtClean="0"/>
              <a:t>2</a:t>
            </a:r>
            <a:r>
              <a:rPr lang="en-IN" sz="1800" dirty="0" smtClean="0"/>
              <a:t>p(No) – p(Yes) . log</a:t>
            </a:r>
            <a:r>
              <a:rPr lang="en-IN" sz="1800" baseline="-25000" dirty="0" smtClean="0"/>
              <a:t>2</a:t>
            </a:r>
            <a:r>
              <a:rPr lang="en-IN" sz="1800" dirty="0" smtClean="0"/>
              <a:t>p(Yes) =					 -(0/4).log</a:t>
            </a:r>
            <a:r>
              <a:rPr lang="en-IN" sz="1800" baseline="-25000" dirty="0" smtClean="0"/>
              <a:t>2</a:t>
            </a:r>
            <a:r>
              <a:rPr lang="en-IN" sz="1800" dirty="0" smtClean="0"/>
              <a:t>(0/4) – (4/4).log</a:t>
            </a:r>
            <a:r>
              <a:rPr lang="en-IN" sz="1800" baseline="-25000" dirty="0" smtClean="0"/>
              <a:t>2</a:t>
            </a:r>
            <a:r>
              <a:rPr lang="en-IN" sz="1800" dirty="0" smtClean="0"/>
              <a:t>(4/4) = 0</a:t>
            </a:r>
          </a:p>
          <a:p>
            <a:r>
              <a:rPr lang="en-IN" sz="1800" dirty="0" smtClean="0"/>
              <a:t>Entropy(</a:t>
            </a:r>
            <a:r>
              <a:rPr lang="en-IN" sz="1800" dirty="0" err="1" smtClean="0"/>
              <a:t>Decision|Outlook</a:t>
            </a:r>
            <a:r>
              <a:rPr lang="en-IN" sz="1800" dirty="0" smtClean="0"/>
              <a:t>=Rain) = – p(No) . log</a:t>
            </a:r>
            <a:r>
              <a:rPr lang="en-IN" sz="1800" baseline="-25000" dirty="0" smtClean="0"/>
              <a:t>2</a:t>
            </a:r>
            <a:r>
              <a:rPr lang="en-IN" sz="1800" dirty="0" smtClean="0"/>
              <a:t>p(No) – p(Yes) . log</a:t>
            </a:r>
            <a:r>
              <a:rPr lang="en-IN" sz="1800" baseline="-25000" dirty="0" smtClean="0"/>
              <a:t>2</a:t>
            </a:r>
            <a:r>
              <a:rPr lang="en-IN" sz="1800" dirty="0" smtClean="0"/>
              <a:t>p(Yes) = 					-(2/5).log</a:t>
            </a:r>
            <a:r>
              <a:rPr lang="en-IN" sz="1800" baseline="-25000" dirty="0" smtClean="0"/>
              <a:t>2</a:t>
            </a:r>
            <a:r>
              <a:rPr lang="en-IN" sz="1800" dirty="0" smtClean="0"/>
              <a:t>(2/5) – (3/5).log</a:t>
            </a:r>
            <a:r>
              <a:rPr lang="en-IN" sz="1800" baseline="-25000" dirty="0" smtClean="0"/>
              <a:t>2</a:t>
            </a:r>
            <a:r>
              <a:rPr lang="en-IN" sz="1800" dirty="0" smtClean="0"/>
              <a:t>(3/5) = 0.528 + 0.441 = 0.970</a:t>
            </a:r>
          </a:p>
          <a:p>
            <a:r>
              <a:rPr lang="en-IN" sz="1800" dirty="0" smtClean="0"/>
              <a:t>Gain(Decision, Outlook) = 0.940 – (5/14).(0.970) – (4/14).(0) – (5/14).(0.970) 			= 0.246</a:t>
            </a:r>
          </a:p>
          <a:p>
            <a:r>
              <a:rPr lang="en-IN" sz="1800" dirty="0" smtClean="0"/>
              <a:t>There are 5 instances for sunny, 4 instances for overcast and 5 instances for rain.</a:t>
            </a:r>
          </a:p>
          <a:p>
            <a:r>
              <a:rPr lang="en-IN" sz="1800" dirty="0" err="1" smtClean="0"/>
              <a:t>SplitInfo</a:t>
            </a:r>
            <a:r>
              <a:rPr lang="en-IN" sz="1800" dirty="0" smtClean="0"/>
              <a:t>(Decision, Outlook) = -(5/14).log</a:t>
            </a:r>
            <a:r>
              <a:rPr lang="en-IN" sz="1800" baseline="-25000" dirty="0" smtClean="0"/>
              <a:t>2</a:t>
            </a:r>
            <a:r>
              <a:rPr lang="en-IN" sz="1800" dirty="0" smtClean="0"/>
              <a:t>(5/14) -(4/14).log</a:t>
            </a:r>
            <a:r>
              <a:rPr lang="en-IN" sz="1800" baseline="-25000" dirty="0" smtClean="0"/>
              <a:t>2</a:t>
            </a:r>
            <a:r>
              <a:rPr lang="en-IN" sz="1800" dirty="0" smtClean="0"/>
              <a:t>(4/14) -(5/14).log</a:t>
            </a:r>
            <a:r>
              <a:rPr lang="en-IN" sz="1800" baseline="-25000" dirty="0" smtClean="0"/>
              <a:t>2</a:t>
            </a:r>
            <a:r>
              <a:rPr lang="en-IN" sz="1800" dirty="0" smtClean="0"/>
              <a:t>(5/14) 					= 1.577</a:t>
            </a:r>
          </a:p>
          <a:p>
            <a:r>
              <a:rPr lang="en-IN" sz="1800" dirty="0" err="1" smtClean="0"/>
              <a:t>GainRatio</a:t>
            </a:r>
            <a:r>
              <a:rPr lang="en-IN" sz="1800" dirty="0" smtClean="0"/>
              <a:t>(Decision, Outlook) = Gain(Decision, Outlook)/</a:t>
            </a:r>
            <a:r>
              <a:rPr lang="en-IN" sz="1800" dirty="0" err="1" smtClean="0"/>
              <a:t>SplitInfo</a:t>
            </a:r>
            <a:r>
              <a:rPr lang="en-IN" sz="1800" dirty="0" smtClean="0"/>
              <a:t>(Decision, Outlook)					 = 0.246/1.577 = 0.155</a:t>
            </a:r>
          </a:p>
          <a:p>
            <a:endParaRPr lang="en-IN" sz="1800" dirty="0"/>
          </a:p>
        </p:txBody>
      </p:sp>
    </p:spTree>
    <p:extLst>
      <p:ext uri="{BB962C8B-B14F-4D97-AF65-F5344CB8AC3E}">
        <p14:creationId xmlns:p14="http://schemas.microsoft.com/office/powerpoint/2010/main" xmlns="" val="170896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652934"/>
          </a:xfrm>
        </p:spPr>
        <p:txBody>
          <a:bodyPr>
            <a:normAutofit fontScale="90000"/>
          </a:bodyPr>
          <a:lstStyle/>
          <a:p>
            <a:r>
              <a:rPr lang="en-IN" b="1" dirty="0" smtClean="0"/>
              <a:t>Humidity Attribute</a:t>
            </a:r>
            <a:endParaRPr lang="en-IN" dirty="0"/>
          </a:p>
        </p:txBody>
      </p:sp>
      <p:sp>
        <p:nvSpPr>
          <p:cNvPr id="3" name="Content Placeholder 2"/>
          <p:cNvSpPr>
            <a:spLocks noGrp="1"/>
          </p:cNvSpPr>
          <p:nvPr>
            <p:ph idx="1"/>
          </p:nvPr>
        </p:nvSpPr>
        <p:spPr>
          <a:xfrm>
            <a:off x="395536" y="908720"/>
            <a:ext cx="8229600" cy="4525963"/>
          </a:xfrm>
        </p:spPr>
        <p:txBody>
          <a:bodyPr>
            <a:normAutofit/>
          </a:bodyPr>
          <a:lstStyle/>
          <a:p>
            <a:r>
              <a:rPr lang="en-IN" sz="2000" dirty="0" smtClean="0"/>
              <a:t>As an exception, humidity is a continuous attribute.</a:t>
            </a:r>
          </a:p>
          <a:p>
            <a:r>
              <a:rPr lang="en-IN" sz="2000" dirty="0" smtClean="0"/>
              <a:t>We need to convert continuous values to nominal ones.</a:t>
            </a:r>
          </a:p>
          <a:p>
            <a:r>
              <a:rPr lang="en-IN" sz="2000" dirty="0" smtClean="0"/>
              <a:t>C4.5 proposes to perform binary split based on a threshold value.</a:t>
            </a:r>
          </a:p>
          <a:p>
            <a:r>
              <a:rPr lang="en-IN" sz="2000" dirty="0" smtClean="0"/>
              <a:t>Threshold should be a value which offers maximum gain for that attribute.</a:t>
            </a:r>
          </a:p>
          <a:p>
            <a:r>
              <a:rPr lang="en-IN" sz="2000" dirty="0" smtClean="0"/>
              <a:t>Let’s focus on humidity attribute. Firstly, we need to sort humidity values smallest to largest.</a:t>
            </a: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4038600"/>
            <a:ext cx="6102350" cy="558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4301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4"/>
                                        </p:tgtEl>
                                        <p:attrNameLst>
                                          <p:attrName>style.visibility</p:attrName>
                                        </p:attrNameLst>
                                      </p:cBhvr>
                                      <p:to>
                                        <p:strVal val="visible"/>
                                      </p:to>
                                    </p:set>
                                    <p:anim calcmode="lin" valueType="num">
                                      <p:cBhvr additive="base">
                                        <p:cTn id="37" dur="500" fill="hold"/>
                                        <p:tgtEl>
                                          <p:spTgt spid="3074"/>
                                        </p:tgtEl>
                                        <p:attrNameLst>
                                          <p:attrName>ppt_x</p:attrName>
                                        </p:attrNameLst>
                                      </p:cBhvr>
                                      <p:tavLst>
                                        <p:tav tm="0">
                                          <p:val>
                                            <p:strVal val="#ppt_x"/>
                                          </p:val>
                                        </p:tav>
                                        <p:tav tm="100000">
                                          <p:val>
                                            <p:strVal val="#ppt_x"/>
                                          </p:val>
                                        </p:tav>
                                      </p:tavLst>
                                    </p:anim>
                                    <p:anim calcmode="lin" valueType="num">
                                      <p:cBhvr additive="base">
                                        <p:cTn id="3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1714</TotalTime>
  <Words>915</Words>
  <Application>Microsoft Office PowerPoint</Application>
  <PresentationFormat>On-screen Show (4:3)</PresentationFormat>
  <Paragraphs>165</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C4.5 Algorithm</vt:lpstr>
      <vt:lpstr>Introduction</vt:lpstr>
      <vt:lpstr>Objective</vt:lpstr>
      <vt:lpstr>Data set</vt:lpstr>
      <vt:lpstr>Solution</vt:lpstr>
      <vt:lpstr>Gain Ratio</vt:lpstr>
      <vt:lpstr>Wind Attribute</vt:lpstr>
      <vt:lpstr>Outlook Attribute</vt:lpstr>
      <vt:lpstr>Humidity Attribute</vt:lpstr>
      <vt:lpstr>Slide 10</vt:lpstr>
      <vt:lpstr>Slide 11</vt:lpstr>
      <vt:lpstr>Slide 12</vt:lpstr>
      <vt:lpstr>Slide 13</vt:lpstr>
      <vt:lpstr>Slide 14</vt:lpstr>
      <vt:lpstr>Temperature Attribute</vt:lpstr>
      <vt:lpstr>Time to decide</vt:lpstr>
      <vt:lpstr>Root Node</vt:lpstr>
      <vt:lpstr>Slide 18</vt:lpstr>
      <vt:lpstr>Slide 19</vt:lpstr>
      <vt:lpstr>Root Node</vt:lpstr>
      <vt:lpstr>Second Level (Temperature &lt; 83)</vt:lpstr>
      <vt:lpstr>Second Level (Temperature &lt; 83) Wind Attribute</vt:lpstr>
      <vt:lpstr>Outlook Attribute</vt:lpstr>
      <vt:lpstr>Exercise: Second Level (Temperature &lt; 83) Humidity</vt:lpstr>
      <vt:lpstr>Conclusion</vt:lpstr>
      <vt:lpstr> </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C4.5 Algorithm</dc:title>
  <dc:creator>ismail - [2010]</dc:creator>
  <cp:lastModifiedBy>Dhan</cp:lastModifiedBy>
  <cp:revision>16</cp:revision>
  <dcterms:created xsi:type="dcterms:W3CDTF">2020-05-20T06:05:28Z</dcterms:created>
  <dcterms:modified xsi:type="dcterms:W3CDTF">2022-02-09T01:22:28Z</dcterms:modified>
</cp:coreProperties>
</file>