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9CB5-8C95-4AF3-B902-DA1787F6459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4C4E-B376-4088-9DD7-696855EEE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7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9CB5-8C95-4AF3-B902-DA1787F6459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4C4E-B376-4088-9DD7-696855EEE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29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9CB5-8C95-4AF3-B902-DA1787F6459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4C4E-B376-4088-9DD7-696855EEE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36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9CB5-8C95-4AF3-B902-DA1787F6459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4C4E-B376-4088-9DD7-696855EEE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25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9CB5-8C95-4AF3-B902-DA1787F6459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4C4E-B376-4088-9DD7-696855EEE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98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9CB5-8C95-4AF3-B902-DA1787F6459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4C4E-B376-4088-9DD7-696855EEE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4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9CB5-8C95-4AF3-B902-DA1787F6459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4C4E-B376-4088-9DD7-696855EEE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05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9CB5-8C95-4AF3-B902-DA1787F6459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4C4E-B376-4088-9DD7-696855EEE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12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9CB5-8C95-4AF3-B902-DA1787F6459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4C4E-B376-4088-9DD7-696855EEE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0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9CB5-8C95-4AF3-B902-DA1787F6459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4C4E-B376-4088-9DD7-696855EEE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39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9CB5-8C95-4AF3-B902-DA1787F6459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4C4E-B376-4088-9DD7-696855EEE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06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A9CB5-8C95-4AF3-B902-DA1787F6459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94C4E-B376-4088-9DD7-696855EEE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36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CART Algorithm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Decision Tree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17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Root Node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248715"/>
            <a:ext cx="8480623" cy="458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28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You might realize that sub dataset in the overcast leaf has only yes decisions. This means that overcast leaf is over.</a:t>
            </a:r>
            <a:endParaRPr lang="en-IN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708920"/>
            <a:ext cx="8568952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9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8229600" cy="5505475"/>
          </a:xfrm>
        </p:spPr>
        <p:txBody>
          <a:bodyPr>
            <a:normAutofit/>
          </a:bodyPr>
          <a:lstStyle/>
          <a:p>
            <a:r>
              <a:rPr lang="en-IN" sz="2000" dirty="0" smtClean="0"/>
              <a:t>Focus on the sub dataset for sunny outlook.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We need to find the </a:t>
            </a:r>
            <a:r>
              <a:rPr lang="en-IN" sz="2000" dirty="0" err="1" smtClean="0"/>
              <a:t>gini</a:t>
            </a:r>
            <a:r>
              <a:rPr lang="en-IN" sz="2000" dirty="0" smtClean="0"/>
              <a:t> index scores for temperature, humidity and wind features respectively.</a:t>
            </a:r>
            <a:endParaRPr lang="en-IN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61468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/>
              <a:t>Second Level (Outlook=Sunny)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55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/>
              <a:t>Gini</a:t>
            </a:r>
            <a:r>
              <a:rPr lang="en-IN" b="1" dirty="0" smtClean="0"/>
              <a:t> of temperature for sunny outlook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(Outlook=Sunny and Temp.=Hot) = 1 – (0/2)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– (2/2)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= 0</a:t>
            </a:r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(Outlook=Sunny and Temp.=Cool) = 1 – (1/1)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– (0/1)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= 0</a:t>
            </a:r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(Outlook=Sunny and Temp.=Mild) = 1 – (1/2)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– (1/2)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= 1 – 0.25 – 0.25 = 0.5</a:t>
            </a:r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(Outlook=Sunny and Temp.) = (2/5)x0 + (1/5)x0 + (2/5)x0.5 = 0.2</a:t>
            </a:r>
            <a:endParaRPr lang="en-IN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12775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07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Gini</a:t>
            </a:r>
            <a:r>
              <a:rPr lang="en-IN" b="1" dirty="0" smtClean="0"/>
              <a:t> of humidity for sunny outlook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sz="2000" dirty="0" smtClean="0"/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(Outlook=Sunny and Humidity=High) = 1 – (0/3)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– (3/3)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= 0</a:t>
            </a:r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(Outlook=Sunny and Humidity=Normal) = 1 – (2/2)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– (0/2)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= 0</a:t>
            </a:r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(Outlook=Sunny and Humidity) = (3/5)x0 + (2/5)x0 = 0</a:t>
            </a:r>
          </a:p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421" y="1722120"/>
            <a:ext cx="612775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52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Gini</a:t>
            </a:r>
            <a:r>
              <a:rPr lang="en-IN" b="1" dirty="0" smtClean="0"/>
              <a:t> of wind for sunny outlook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(Outlook=Sunny and Wind=Weak) = 1 – (1/3)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– (2/3)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= 0.266</a:t>
            </a:r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(Outlook=Sunny and Wind=Strong) = 1- (1/2)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– (1/2)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= 0.2</a:t>
            </a:r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(Outlook=Sunny and Wind) = (3/5)x0.266 + (2/5)x0.2 = 0.466</a:t>
            </a:r>
            <a:endParaRPr lang="en-IN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64" y="1638300"/>
            <a:ext cx="61214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27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Decision for sunny outlook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We’ve calculated </a:t>
            </a:r>
            <a:r>
              <a:rPr lang="en-IN" sz="2000" dirty="0" err="1" smtClean="0"/>
              <a:t>gini</a:t>
            </a:r>
            <a:r>
              <a:rPr lang="en-IN" sz="2000" dirty="0" smtClean="0"/>
              <a:t> index scores for feature when outlook is sunny.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The winner is humidity because it has the lowest value.</a:t>
            </a:r>
          </a:p>
          <a:p>
            <a:endParaRPr lang="en-IN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46" y="1988840"/>
            <a:ext cx="61087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753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Level (Outlook = sunny)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sz="2000" dirty="0" smtClean="0"/>
              <a:t>As seen, decision is always no for high humidity and sunny outlook. </a:t>
            </a:r>
          </a:p>
          <a:p>
            <a:r>
              <a:rPr lang="en-IN" sz="2000" dirty="0" smtClean="0"/>
              <a:t>On the other hand, decision will always be yes for normal humidity and sunny outlook.</a:t>
            </a:r>
            <a:endParaRPr lang="en-IN" sz="2000" dirty="0"/>
          </a:p>
          <a:p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28800"/>
            <a:ext cx="6096000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531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Level (Outlook = sunny)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543050"/>
            <a:ext cx="898207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730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Level (Outlook = rain)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Now, we need to focus on rain outlook.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We’ll calculate </a:t>
            </a:r>
            <a:r>
              <a:rPr lang="en-IN" sz="2000" dirty="0" err="1" smtClean="0"/>
              <a:t>gini</a:t>
            </a:r>
            <a:r>
              <a:rPr lang="en-IN" sz="2000" dirty="0" smtClean="0"/>
              <a:t> index scores for temperature, humidity and wind features when outlook is rain.</a:t>
            </a:r>
            <a:endParaRPr lang="en-IN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1988840"/>
            <a:ext cx="610235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74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CART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It can handle both classification and regression tasks.</a:t>
            </a:r>
          </a:p>
          <a:p>
            <a:r>
              <a:rPr lang="en-IN" sz="2800" dirty="0" smtClean="0"/>
              <a:t>This algorithm uses a new metric named </a:t>
            </a:r>
            <a:r>
              <a:rPr lang="en-IN" sz="2800" dirty="0" err="1" smtClean="0"/>
              <a:t>gini</a:t>
            </a:r>
            <a:r>
              <a:rPr lang="en-IN" sz="2800" dirty="0" smtClean="0"/>
              <a:t> index to create decision points for classification tasks.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42003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/>
              <a:t>Gini</a:t>
            </a:r>
            <a:r>
              <a:rPr lang="en-IN" b="1" dirty="0" smtClean="0"/>
              <a:t> of </a:t>
            </a:r>
            <a:r>
              <a:rPr lang="en-IN" b="1" dirty="0" err="1" smtClean="0"/>
              <a:t>temprature</a:t>
            </a:r>
            <a:r>
              <a:rPr lang="en-IN" b="1" dirty="0" smtClean="0"/>
              <a:t> for rain outlook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(Outlook=Rain and Temp.=Cool) = 1 – (1/2)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– (1/2)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= 0.5</a:t>
            </a:r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(Outlook=Rain and Temp.=Mild) = 1 – (2/3)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– (1/3)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= 0.444</a:t>
            </a:r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(Outlook=Rain and Temp.) = (2/5)x0.5 + (3/5)x0.444 = 0.466</a:t>
            </a:r>
            <a:endParaRPr lang="en-IN" sz="2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75" y="1701544"/>
            <a:ext cx="611505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734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Gini</a:t>
            </a:r>
            <a:r>
              <a:rPr lang="en-IN" b="1" dirty="0" smtClean="0"/>
              <a:t> of humidity for rain outlook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(Outlook=Rain and Humidity=High) = 1 – (1/2)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– (1/2)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= 0.5</a:t>
            </a:r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(Outlook=Rain and Humidity=Normal) = 1 – (2/3)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– (1/3)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= 0.444</a:t>
            </a:r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(Outlook=Rain and Humidity) = (2/5)x0.5 + (3/5)x0.444 = 0.466</a:t>
            </a:r>
            <a:endParaRPr lang="en-IN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82113"/>
            <a:ext cx="61087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657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Gini</a:t>
            </a:r>
            <a:r>
              <a:rPr lang="en-IN" b="1" dirty="0" smtClean="0"/>
              <a:t> of wind for rain outlook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(Outlook=Rain and Wind=Weak) = 1 – (3/3)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– (0/3)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= 0</a:t>
            </a:r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(Outlook=Rain and Wind=Strong) = 1 – (0/2)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– (2/2)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= 0</a:t>
            </a:r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(Outlook=Rain and Wind) = (3/5)x0 + (2/5)x0 = 0</a:t>
            </a:r>
          </a:p>
          <a:p>
            <a:endParaRPr lang="en-IN" sz="20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61087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425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Decision for rain outlook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The winner is wind feature for rain outlook because it has the minimum </a:t>
            </a:r>
            <a:r>
              <a:rPr lang="en-IN" sz="2000" dirty="0" err="1" smtClean="0"/>
              <a:t>gini</a:t>
            </a:r>
            <a:r>
              <a:rPr lang="en-IN" sz="2000" dirty="0" smtClean="0"/>
              <a:t> index score in features.</a:t>
            </a:r>
            <a:endParaRPr lang="en-IN" sz="2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772816"/>
            <a:ext cx="61341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750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Level (Outlook = rain)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Put the wind feature for rain outlook branch and monitor the new sub data sets.</a:t>
            </a:r>
            <a:endParaRPr lang="en-IN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3" y="2420888"/>
            <a:ext cx="8750367" cy="3980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269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Level (Outlook = rain)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As seen, decision is always yes when wind is weak.</a:t>
            </a:r>
          </a:p>
          <a:p>
            <a:r>
              <a:rPr lang="en-IN" sz="2000" dirty="0" smtClean="0"/>
              <a:t>On the other hand, decision is always no if wind is strong. </a:t>
            </a:r>
            <a:endParaRPr lang="en-IN" sz="2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52" y="2492896"/>
            <a:ext cx="89535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231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mtClean="0"/>
              <a:t>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IN" altLang="en-US" smtClean="0"/>
              <a:t> </a:t>
            </a:r>
          </a:p>
        </p:txBody>
      </p:sp>
      <p:sp>
        <p:nvSpPr>
          <p:cNvPr id="4" name="Rectangle 3">
            <a:extLst>
              <a:ext uri="{FF2B5EF4-FFF2-40B4-BE49-F238E27FC236}"/>
            </a:extLst>
          </p:cNvPr>
          <p:cNvSpPr/>
          <p:nvPr/>
        </p:nvSpPr>
        <p:spPr>
          <a:xfrm>
            <a:off x="2579949" y="2967335"/>
            <a:ext cx="398410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  <a:cs typeface="+mn-cs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963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Gini</a:t>
            </a:r>
            <a:r>
              <a:rPr lang="en-IN" dirty="0" smtClean="0"/>
              <a:t> 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stores sum of squared probabilities of each class.</a:t>
            </a:r>
          </a:p>
          <a:p>
            <a:r>
              <a:rPr lang="en-IN" dirty="0" err="1" smtClean="0"/>
              <a:t>Gini</a:t>
            </a:r>
            <a:r>
              <a:rPr lang="en-IN" dirty="0" smtClean="0"/>
              <a:t> = 1 – Σ (Pi)</a:t>
            </a:r>
            <a:r>
              <a:rPr lang="en-IN" baseline="30000" dirty="0" smtClean="0"/>
              <a:t>2</a:t>
            </a:r>
            <a:r>
              <a:rPr lang="en-IN" dirty="0" smtClean="0"/>
              <a:t> for i=1 to number of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90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36712"/>
            <a:ext cx="6127750" cy="560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22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Outlook for Decision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485740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Outlook is a nominal feature. It can be sunny, overcast or rain.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(Outlook=Sunny) = 1 – (2/5)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– (3/5)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= 1 – 0.16 – 0.36 = 0.48</a:t>
            </a:r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(Outlook=Overcast) = 1 – (4/4)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– (0/4)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= 0</a:t>
            </a:r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(Outlook=Rain) = 1 – (3/5)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– (2/5)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= 1 – 0.36 – 0.16 = 0.48</a:t>
            </a:r>
          </a:p>
          <a:p>
            <a:r>
              <a:rPr lang="en-IN" sz="2000" dirty="0" smtClean="0"/>
              <a:t>Then, we will calculate weighted sum of </a:t>
            </a:r>
            <a:r>
              <a:rPr lang="en-IN" sz="2000" dirty="0" err="1" smtClean="0"/>
              <a:t>gini</a:t>
            </a:r>
            <a:r>
              <a:rPr lang="en-IN" sz="2000" dirty="0" smtClean="0"/>
              <a:t> indexes for outlook feature.</a:t>
            </a:r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(Outlook) = (5/14) x 0.48 + (4/14) x 0 + (5/14) x 0.48 = 0.171 + 0 + 0.171 = 0.342</a:t>
            </a:r>
            <a:endParaRPr lang="en-I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1087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27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Temperature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Similarly, temperature is a nominal feature and it could have 3 different values: Cool, Hot and Mild.</a:t>
            </a:r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r>
              <a:rPr lang="it-IT" sz="1800" dirty="0" smtClean="0"/>
              <a:t>Gini(Temp=Hot) = 1 – (2/4)</a:t>
            </a:r>
            <a:r>
              <a:rPr lang="it-IT" sz="1800" baseline="30000" dirty="0" smtClean="0"/>
              <a:t>2</a:t>
            </a:r>
            <a:r>
              <a:rPr lang="it-IT" sz="1800" dirty="0" smtClean="0"/>
              <a:t> – (2/4)</a:t>
            </a:r>
            <a:r>
              <a:rPr lang="it-IT" sz="1800" baseline="30000" dirty="0" smtClean="0"/>
              <a:t>2</a:t>
            </a:r>
            <a:r>
              <a:rPr lang="it-IT" sz="1800" dirty="0" smtClean="0"/>
              <a:t> = 0.5</a:t>
            </a:r>
          </a:p>
          <a:p>
            <a:r>
              <a:rPr lang="it-IT" sz="1800" dirty="0" smtClean="0"/>
              <a:t>Gini(Temp=Cool) = 1 – (3/4)</a:t>
            </a:r>
            <a:r>
              <a:rPr lang="it-IT" sz="1800" baseline="30000" dirty="0" smtClean="0"/>
              <a:t>2</a:t>
            </a:r>
            <a:r>
              <a:rPr lang="it-IT" sz="1800" dirty="0" smtClean="0"/>
              <a:t> – (1/4)</a:t>
            </a:r>
            <a:r>
              <a:rPr lang="it-IT" sz="1800" baseline="30000" dirty="0" smtClean="0"/>
              <a:t>2</a:t>
            </a:r>
            <a:r>
              <a:rPr lang="it-IT" sz="1800" dirty="0" smtClean="0"/>
              <a:t> = 1 – 0.5625 – 0.0625 = 0.375</a:t>
            </a:r>
          </a:p>
          <a:p>
            <a:r>
              <a:rPr lang="it-IT" sz="1800" dirty="0" smtClean="0"/>
              <a:t>Gini(Temp=Mild) = 1 – (4/6)</a:t>
            </a:r>
            <a:r>
              <a:rPr lang="it-IT" sz="1800" baseline="30000" dirty="0" smtClean="0"/>
              <a:t>2</a:t>
            </a:r>
            <a:r>
              <a:rPr lang="it-IT" sz="1800" dirty="0" smtClean="0"/>
              <a:t> – (2/6)</a:t>
            </a:r>
            <a:r>
              <a:rPr lang="it-IT" sz="1800" baseline="30000" dirty="0" smtClean="0"/>
              <a:t>2</a:t>
            </a:r>
            <a:r>
              <a:rPr lang="it-IT" sz="1800" dirty="0" smtClean="0"/>
              <a:t> = 1 – 0.444 – 0.111 = 0.445</a:t>
            </a:r>
          </a:p>
          <a:p>
            <a:r>
              <a:rPr lang="en-IN" sz="1800" dirty="0" smtClean="0"/>
              <a:t>We’ll calculate weighted sum of </a:t>
            </a:r>
            <a:r>
              <a:rPr lang="en-IN" sz="1800" dirty="0" err="1" smtClean="0"/>
              <a:t>gini</a:t>
            </a:r>
            <a:r>
              <a:rPr lang="en-IN" sz="1800" dirty="0" smtClean="0"/>
              <a:t> index for temperature feature.</a:t>
            </a:r>
          </a:p>
          <a:p>
            <a:r>
              <a:rPr lang="it-IT" sz="1800" dirty="0" smtClean="0"/>
              <a:t>Gini(Temp) = (4/14) x 0.5 + (4/14) x 0.375 + (6/14) x 0.445 = 0.142 + 0.107 + 0.190 = 0.439</a:t>
            </a:r>
            <a:endParaRPr lang="en-IN" sz="1800" dirty="0" smtClean="0"/>
          </a:p>
          <a:p>
            <a:endParaRPr lang="en-IN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68229"/>
            <a:ext cx="61150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55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Humidity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Humidity is a binary class feature. It can be high or normal.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(Humidity=High) = 1 – (3/7)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– (4/7)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= 1 – 0.183 – 0.326 = 0.489</a:t>
            </a:r>
          </a:p>
          <a:p>
            <a:r>
              <a:rPr lang="it-IT" sz="2000" dirty="0" smtClean="0"/>
              <a:t>Gini(Humidity=Normal) = 1 – (6/7)</a:t>
            </a:r>
            <a:r>
              <a:rPr lang="it-IT" sz="2000" baseline="30000" dirty="0" smtClean="0"/>
              <a:t>2</a:t>
            </a:r>
            <a:r>
              <a:rPr lang="it-IT" sz="2000" dirty="0" smtClean="0"/>
              <a:t> – (1/7)</a:t>
            </a:r>
            <a:r>
              <a:rPr lang="it-IT" sz="2000" baseline="30000" dirty="0" smtClean="0"/>
              <a:t>2</a:t>
            </a:r>
            <a:r>
              <a:rPr lang="it-IT" sz="2000" dirty="0" smtClean="0"/>
              <a:t> = 1 – 0.734 – 0.02 = 0.244</a:t>
            </a:r>
          </a:p>
          <a:p>
            <a:r>
              <a:rPr lang="en-IN" sz="2000" dirty="0" smtClean="0"/>
              <a:t>Weighted sum for humidity feature will be calculated next:</a:t>
            </a:r>
          </a:p>
          <a:p>
            <a:r>
              <a:rPr lang="it-IT" sz="2000" dirty="0" smtClean="0"/>
              <a:t>Gini(Humidity) = (7/14) x 0.489 + (7/14) x 0.244 = 0.367</a:t>
            </a:r>
            <a:endParaRPr lang="en-IN" sz="2000" dirty="0" smtClean="0"/>
          </a:p>
          <a:p>
            <a:endParaRPr lang="en-IN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2060848"/>
            <a:ext cx="61087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05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Wind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Wind is a binary class similar to humidity. It can be weak and strong.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(Wind=Weak) = 1 – (6/8)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– (2/8)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= 1 – 0.5625 – 0.062 = 0.375</a:t>
            </a:r>
          </a:p>
          <a:p>
            <a:r>
              <a:rPr lang="en-IN" sz="2000" dirty="0" err="1" smtClean="0"/>
              <a:t>Gini</a:t>
            </a:r>
            <a:r>
              <a:rPr lang="en-IN" sz="2000" dirty="0" smtClean="0"/>
              <a:t>(Wind=Strong) = 1 – (3/6)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– (3/6)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 = 1 – 0.25 – 0.25 = 0.5</a:t>
            </a:r>
          </a:p>
          <a:p>
            <a:r>
              <a:rPr lang="de-DE" sz="2000" dirty="0" smtClean="0"/>
              <a:t>Gini(Wind) = (8/14) x 0.375 + (6/14) x 0.5 = 0.428</a:t>
            </a:r>
            <a:endParaRPr lang="en-IN" sz="2000" dirty="0" smtClean="0"/>
          </a:p>
          <a:p>
            <a:endParaRPr lang="en-IN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988840"/>
            <a:ext cx="61087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13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Time to decide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We’ve calculated </a:t>
            </a:r>
            <a:r>
              <a:rPr lang="en-IN" sz="2400" dirty="0" err="1" smtClean="0"/>
              <a:t>gini</a:t>
            </a:r>
            <a:r>
              <a:rPr lang="en-IN" sz="2400" dirty="0" smtClean="0"/>
              <a:t> index values for each feature.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The winner will be outlook feature because its cost is the lowest.</a:t>
            </a:r>
            <a:endParaRPr lang="en-IN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34" y="2060848"/>
            <a:ext cx="6134100" cy="18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50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927</Words>
  <Application>Microsoft Office PowerPoint</Application>
  <PresentationFormat>On-screen Show (4:3)</PresentationFormat>
  <Paragraphs>164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CART Algorithm</vt:lpstr>
      <vt:lpstr>CART Algorithm</vt:lpstr>
      <vt:lpstr>Gini Index</vt:lpstr>
      <vt:lpstr>Dataset</vt:lpstr>
      <vt:lpstr>Outlook for Decision</vt:lpstr>
      <vt:lpstr>Temperature</vt:lpstr>
      <vt:lpstr>Humidity</vt:lpstr>
      <vt:lpstr>Wind</vt:lpstr>
      <vt:lpstr>Time to decide</vt:lpstr>
      <vt:lpstr>Root Node </vt:lpstr>
      <vt:lpstr>PowerPoint Presentation</vt:lpstr>
      <vt:lpstr>Second Level (Outlook=Sunny)</vt:lpstr>
      <vt:lpstr>Gini of temperature for sunny outlook</vt:lpstr>
      <vt:lpstr>Gini of humidity for sunny outlook</vt:lpstr>
      <vt:lpstr>Gini of wind for sunny outlook</vt:lpstr>
      <vt:lpstr>Decision for sunny outlook</vt:lpstr>
      <vt:lpstr>Second Level (Outlook = sunny)</vt:lpstr>
      <vt:lpstr>Second Level (Outlook = sunny)</vt:lpstr>
      <vt:lpstr>Second Level (Outlook = rain)</vt:lpstr>
      <vt:lpstr>Gini of temprature for rain outlook</vt:lpstr>
      <vt:lpstr>Gini of humidity for rain outlook</vt:lpstr>
      <vt:lpstr>Gini of wind for rain outlook</vt:lpstr>
      <vt:lpstr>Decision for rain outlook</vt:lpstr>
      <vt:lpstr>Second Level (Outlook = rain)</vt:lpstr>
      <vt:lpstr>Second Level (Outlook = rain)</vt:lpstr>
      <vt:lpstr>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Algorithm</dc:title>
  <dc:creator>ismail - [2010]</dc:creator>
  <cp:lastModifiedBy>ismail - [2010]</cp:lastModifiedBy>
  <cp:revision>4</cp:revision>
  <dcterms:created xsi:type="dcterms:W3CDTF">2020-05-18T05:55:45Z</dcterms:created>
  <dcterms:modified xsi:type="dcterms:W3CDTF">2020-05-18T06:35:02Z</dcterms:modified>
</cp:coreProperties>
</file>