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1" r:id="rId2"/>
    <p:sldId id="265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8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80" r:id="rId22"/>
    <p:sldId id="281" r:id="rId23"/>
    <p:sldId id="25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87653-C799-4A19-9CDF-6FB442FCA35D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802A6-F5C0-4358-8ED2-962ADD77CF6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3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870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1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9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3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56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74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1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39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53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C006-EFAF-42F7-9812-C32D30239F8E}" type="datetimeFigureOut">
              <a:rPr lang="en-IN" smtClean="0"/>
              <a:pPr/>
              <a:t>15-02-2022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7C7C-DDBC-4402-A46E-160BE4B3FEF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8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856984" cy="14700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INT247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Machine Learning Foundations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397229"/>
              </p:ext>
            </p:extLst>
          </p:nvPr>
        </p:nvGraphicFramePr>
        <p:xfrm>
          <a:off x="7391400" y="85725"/>
          <a:ext cx="1676400" cy="678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897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22852" y="3918247"/>
            <a:ext cx="204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Lecture #4.1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43608" y="4379912"/>
            <a:ext cx="7056784" cy="1752600"/>
          </a:xfrm>
        </p:spPr>
        <p:txBody>
          <a:bodyPr/>
          <a:lstStyle/>
          <a:p>
            <a:r>
              <a:rPr lang="en-IN" b="1" dirty="0" smtClean="0"/>
              <a:t>Ensemble learning, Bagging and </a:t>
            </a:r>
            <a:r>
              <a:rPr lang="en-IN" b="1" dirty="0" err="1" smtClean="0"/>
              <a:t>AdaBoost</a:t>
            </a:r>
            <a:r>
              <a:rPr lang="en-IN" b="1" dirty="0" smtClean="0"/>
              <a:t> classifier</a:t>
            </a:r>
            <a:endParaRPr lang="en-IN" b="1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07504" y="6525345"/>
            <a:ext cx="56836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8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Building an ensemble of classifiers from bootstrap samples [</a:t>
            </a:r>
            <a:r>
              <a:rPr lang="en-US" b="1" dirty="0" smtClean="0">
                <a:solidFill>
                  <a:srgbClr val="FF0000"/>
                </a:solidFill>
              </a:rPr>
              <a:t>Random Samples with Replacement</a:t>
            </a:r>
            <a:r>
              <a:rPr lang="en-US" dirty="0" smtClean="0"/>
              <a:t>].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00174"/>
            <a:ext cx="76866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357298"/>
            <a:ext cx="6565900" cy="502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866" name="Picture 2" descr="Image result for random for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71612"/>
            <a:ext cx="6072230" cy="44914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Leveraging weak learners via adaptive</a:t>
            </a:r>
            <a:br>
              <a:rPr lang="en-US" b="1" dirty="0" smtClean="0"/>
            </a:br>
            <a:r>
              <a:rPr lang="en-US" b="1" dirty="0" smtClean="0"/>
              <a:t>boosting</a:t>
            </a:r>
            <a:r>
              <a:rPr lang="en-US" dirty="0" smtClean="0"/>
              <a:t>  [</a:t>
            </a:r>
            <a:r>
              <a:rPr lang="en-US" b="1" dirty="0" err="1" smtClean="0">
                <a:solidFill>
                  <a:srgbClr val="FF0000"/>
                </a:solidFill>
              </a:rPr>
              <a:t>AdaBoost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boosting is to </a:t>
            </a:r>
            <a:r>
              <a:rPr lang="en-US" b="1" u="sng" dirty="0" smtClean="0"/>
              <a:t>focus on training samples that are hard to classify</a:t>
            </a:r>
            <a:r>
              <a:rPr lang="en-US" dirty="0" smtClean="0"/>
              <a:t>, that is, to let the weak learners subsequently learn from </a:t>
            </a:r>
            <a:r>
              <a:rPr lang="en-US" dirty="0" err="1" smtClean="0"/>
              <a:t>misclassifed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training samples to improve the performance of the ensemble.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contrast to bagging, the initial formulation of boosting, the algorithm uses </a:t>
            </a:r>
            <a:r>
              <a:rPr lang="en-US" b="1" dirty="0" smtClean="0">
                <a:solidFill>
                  <a:srgbClr val="FF0000"/>
                </a:solidFill>
              </a:rPr>
              <a:t>random subsets of training samples drawn from the training dataset without replacement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original boosting</a:t>
            </a:r>
            <a:br>
              <a:rPr lang="en-US" dirty="0" smtClean="0"/>
            </a:br>
            <a:r>
              <a:rPr lang="en-US" dirty="0" smtClean="0"/>
              <a:t>procedure is summarized in four key steps as follows: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Draw a random subset of training samples </a:t>
            </a:r>
            <a:r>
              <a:rPr lang="en-US" i="1" dirty="0" smtClean="0"/>
              <a:t>d</a:t>
            </a:r>
            <a:r>
              <a:rPr lang="en-US" dirty="0" smtClean="0"/>
              <a:t>1 without replacement from the</a:t>
            </a:r>
            <a:br>
              <a:rPr lang="en-US" dirty="0" smtClean="0"/>
            </a:br>
            <a:r>
              <a:rPr lang="en-US" dirty="0" smtClean="0"/>
              <a:t>training set </a:t>
            </a:r>
            <a:r>
              <a:rPr lang="en-US" i="1" dirty="0" smtClean="0"/>
              <a:t>D </a:t>
            </a:r>
            <a:r>
              <a:rPr lang="en-US" dirty="0" smtClean="0"/>
              <a:t>to train a weak learner </a:t>
            </a:r>
            <a:r>
              <a:rPr lang="en-US" i="1" dirty="0" smtClean="0"/>
              <a:t>C</a:t>
            </a:r>
            <a:r>
              <a:rPr lang="en-US" dirty="0" smtClean="0"/>
              <a:t>1.</a:t>
            </a:r>
          </a:p>
          <a:p>
            <a:pPr marL="514350" indent="-514350">
              <a:buAutoNum type="arabicPeriod"/>
            </a:pPr>
            <a:r>
              <a:rPr lang="en-US" dirty="0" smtClean="0"/>
              <a:t>Draw second random training subset </a:t>
            </a:r>
            <a:r>
              <a:rPr lang="en-US" i="1" dirty="0" smtClean="0"/>
              <a:t>d</a:t>
            </a:r>
            <a:r>
              <a:rPr lang="en-US" dirty="0" smtClean="0"/>
              <a:t>2 without replacement from the</a:t>
            </a:r>
            <a:br>
              <a:rPr lang="en-US" dirty="0" smtClean="0"/>
            </a:br>
            <a:r>
              <a:rPr lang="en-US" dirty="0" smtClean="0"/>
              <a:t>training set and add 50 percent of the samples that were previously</a:t>
            </a:r>
            <a:br>
              <a:rPr lang="en-US" dirty="0" smtClean="0"/>
            </a:br>
            <a:r>
              <a:rPr lang="en-US" dirty="0" smtClean="0"/>
              <a:t>misclassified to train a weak learner </a:t>
            </a:r>
            <a:r>
              <a:rPr lang="en-US" i="1" dirty="0" smtClean="0"/>
              <a:t>C</a:t>
            </a:r>
            <a:r>
              <a:rPr lang="en-US" dirty="0" smtClean="0"/>
              <a:t>2. </a:t>
            </a:r>
          </a:p>
          <a:p>
            <a:pPr marL="514350" indent="-514350">
              <a:buAutoNum type="arabicPeriod"/>
            </a:pPr>
            <a:r>
              <a:rPr lang="en-US" dirty="0" smtClean="0"/>
              <a:t>Find the training samples </a:t>
            </a:r>
            <a:r>
              <a:rPr lang="en-US" i="1" dirty="0" smtClean="0"/>
              <a:t>d</a:t>
            </a:r>
            <a:r>
              <a:rPr lang="en-US" dirty="0" smtClean="0"/>
              <a:t>3 in the training set </a:t>
            </a:r>
            <a:r>
              <a:rPr lang="en-US" i="1" dirty="0" smtClean="0"/>
              <a:t>D </a:t>
            </a:r>
            <a:r>
              <a:rPr lang="en-US" dirty="0" smtClean="0"/>
              <a:t>on which </a:t>
            </a:r>
            <a:r>
              <a:rPr lang="en-US" i="1" dirty="0" smtClean="0"/>
              <a:t>C</a:t>
            </a:r>
            <a:r>
              <a:rPr lang="en-US" dirty="0" smtClean="0"/>
              <a:t>1 and </a:t>
            </a:r>
            <a:r>
              <a:rPr lang="en-US" i="1" dirty="0" smtClean="0"/>
              <a:t>C</a:t>
            </a:r>
            <a:r>
              <a:rPr lang="en-US" dirty="0" smtClean="0"/>
              <a:t>2 disagree to train a third weak learner </a:t>
            </a:r>
            <a:r>
              <a:rPr lang="en-US" i="1" dirty="0" smtClean="0"/>
              <a:t>C</a:t>
            </a:r>
            <a:r>
              <a:rPr lang="en-US" dirty="0" smtClean="0"/>
              <a:t>3.</a:t>
            </a:r>
          </a:p>
          <a:p>
            <a:pPr marL="514350" indent="-514350">
              <a:buAutoNum type="arabicPeriod"/>
            </a:pPr>
            <a:r>
              <a:rPr lang="en-US" dirty="0" smtClean="0"/>
              <a:t>Combine the weak learners </a:t>
            </a:r>
            <a:r>
              <a:rPr lang="en-US" i="1" dirty="0" smtClean="0"/>
              <a:t>C</a:t>
            </a:r>
            <a:r>
              <a:rPr lang="en-US" dirty="0" smtClean="0"/>
              <a:t>1 , </a:t>
            </a:r>
            <a:r>
              <a:rPr lang="en-US" i="1" dirty="0" smtClean="0"/>
              <a:t>C</a:t>
            </a:r>
            <a:r>
              <a:rPr lang="en-US" dirty="0" smtClean="0"/>
              <a:t>2 , and </a:t>
            </a:r>
            <a:r>
              <a:rPr lang="en-US" i="1" dirty="0" smtClean="0"/>
              <a:t>C</a:t>
            </a:r>
            <a:r>
              <a:rPr lang="en-US" dirty="0" smtClean="0"/>
              <a:t>3 via majority voting.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577215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r>
              <a:rPr lang="en-US" dirty="0" smtClean="0"/>
              <a:t> Classifier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525" y="1571612"/>
            <a:ext cx="875347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 v/s.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Image result for boos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458075" cy="4357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Learning with ensembles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behind </a:t>
            </a:r>
            <a:r>
              <a:rPr lang="en-US" b="1" dirty="0" smtClean="0"/>
              <a:t>ensemble methods </a:t>
            </a:r>
            <a:r>
              <a:rPr lang="en-US" dirty="0" smtClean="0"/>
              <a:t>is to combine different classifiers into a</a:t>
            </a:r>
            <a:br>
              <a:rPr lang="en-US" dirty="0" smtClean="0"/>
            </a:br>
            <a:r>
              <a:rPr lang="en-US" dirty="0" smtClean="0"/>
              <a:t>meta-classifier that has a better generalization performance than each individual</a:t>
            </a:r>
            <a:br>
              <a:rPr lang="en-US" dirty="0" smtClean="0"/>
            </a:br>
            <a:r>
              <a:rPr lang="en-US" dirty="0" smtClean="0"/>
              <a:t>classifier alone.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Generalization of </a:t>
            </a:r>
            <a:r>
              <a:rPr lang="en-US" b="1" dirty="0" err="1" smtClean="0"/>
              <a:t>AdaBoost</a:t>
            </a:r>
            <a:r>
              <a:rPr lang="en-US" b="1" dirty="0" smtClean="0"/>
              <a:t> as </a:t>
            </a:r>
            <a:r>
              <a:rPr lang="en-US" b="1" dirty="0" smtClean="0">
                <a:solidFill>
                  <a:srgbClr val="FF0000"/>
                </a:solidFill>
              </a:rPr>
              <a:t>Gradient Boosting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pPr fontAlgn="base"/>
            <a:r>
              <a:rPr lang="en-US" dirty="0" smtClean="0"/>
              <a:t>Gradient boosting involves three elements: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A loss function to be optimized.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A weak learner to make predictions.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An additive model to add weak learners to minimize the loss function.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 descr="Image result for gradient tree boos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7505700" cy="5467351"/>
          </a:xfrm>
          <a:prstGeom prst="rect">
            <a:avLst/>
          </a:prstGeom>
          <a:noFill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1285860"/>
            <a:ext cx="4495831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Boosting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err="1" smtClean="0"/>
              <a:t>CatBoost</a:t>
            </a:r>
            <a:endParaRPr lang="en-US" dirty="0" smtClean="0"/>
          </a:p>
          <a:p>
            <a:r>
              <a:rPr lang="en-US" dirty="0" err="1" smtClean="0"/>
              <a:t>LIghtGBM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72" name="Picture 7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13" y="198120"/>
            <a:ext cx="76200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961721" y="510540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ABCD7C30-1B6E-475E-BBFE-37A8D854124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107504" y="6525345"/>
            <a:ext cx="56836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 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33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034" name="AutoShape 2" descr="Can you recommend some good books, blogs, articles, and papers dedicated to  model ensembles and especially model stacking, a.k.a hybrid model  ensembles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036" name="Picture 4" descr="Ensemble Methods - Overview, Categories, Main Ty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88"/>
            <a:ext cx="7491436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2" name="Picture 2" descr="Ensemble Learning- The heart of Machine learning | by Ashish Patel | ML  Research Lab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84" y="1071546"/>
            <a:ext cx="9101116" cy="5401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071678"/>
            <a:ext cx="760095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Voting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1643050"/>
            <a:ext cx="7258050" cy="48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Majority Vote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2286000"/>
            <a:ext cx="7810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rate for ENSEMBLE Learner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988840"/>
            <a:ext cx="8150256" cy="388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Error V/s. Base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71612"/>
            <a:ext cx="7480300" cy="494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183</Words>
  <Application>Microsoft Office PowerPoint</Application>
  <PresentationFormat>On-screen Show (4:3)</PresentationFormat>
  <Paragraphs>42</Paragraphs>
  <Slides>23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INT247 Machine Learning Foundations</vt:lpstr>
      <vt:lpstr>Learning with ensembles </vt:lpstr>
      <vt:lpstr>PowerPoint Presentation</vt:lpstr>
      <vt:lpstr>PowerPoint Presentation</vt:lpstr>
      <vt:lpstr>Voting</vt:lpstr>
      <vt:lpstr>Majority Voting Classifier</vt:lpstr>
      <vt:lpstr>Majority Vote prediction</vt:lpstr>
      <vt:lpstr>Error rate for ENSEMBLE Learner</vt:lpstr>
      <vt:lpstr>Ensemble Error V/s. Base Error</vt:lpstr>
      <vt:lpstr>Bagging</vt:lpstr>
      <vt:lpstr>Bootstrap samples</vt:lpstr>
      <vt:lpstr>PowerPoint Presentation</vt:lpstr>
      <vt:lpstr>Random Forest classifier</vt:lpstr>
      <vt:lpstr>Boosting</vt:lpstr>
      <vt:lpstr>Boosting</vt:lpstr>
      <vt:lpstr>Boosting</vt:lpstr>
      <vt:lpstr>PowerPoint Presentation</vt:lpstr>
      <vt:lpstr>AdaBoost Classifier Algorithm</vt:lpstr>
      <vt:lpstr>Bagging v/s. Boosting</vt:lpstr>
      <vt:lpstr>Gradient Boosting</vt:lpstr>
      <vt:lpstr>PowerPoint Presentation</vt:lpstr>
      <vt:lpstr>Other Boosting Algorithms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INT247 Machine Learning Foundations</dc:title>
  <dc:creator>Windows User</dc:creator>
  <cp:lastModifiedBy>ismail - [2010]</cp:lastModifiedBy>
  <cp:revision>30</cp:revision>
  <dcterms:created xsi:type="dcterms:W3CDTF">2018-12-24T05:04:17Z</dcterms:created>
  <dcterms:modified xsi:type="dcterms:W3CDTF">2022-02-15T09:29:46Z</dcterms:modified>
</cp:coreProperties>
</file>