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3" r:id="rId21"/>
    <p:sldId id="284" r:id="rId22"/>
    <p:sldId id="28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4A63E-9D7A-4A4D-A526-2DCA95727BF5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4B37F-55CD-4702-9A9E-1E29826A3F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451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 eaLnBrk="1" hangingPunct="1"/>
            <a:endParaRPr lang="en-US" altLang="en-US" smtClean="0"/>
          </a:p>
        </p:txBody>
      </p:sp>
      <p:sp>
        <p:nvSpPr>
          <p:cNvPr id="4198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5D0EA81-4569-4B56-916F-A84EA3D98F03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5380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38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152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04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4683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67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115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07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119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4786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539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3120A-8204-4F8C-8785-62416A48D2C1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114CD-E738-499B-8808-24016244418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200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915816" y="2468215"/>
            <a:ext cx="45017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/>
              <a:t>VC Dimension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11628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808293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478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69546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579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8115300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87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11"/>
          <p:cNvSpPr>
            <a:spLocks noGrp="1"/>
          </p:cNvSpPr>
          <p:nvPr>
            <p:ph idx="1"/>
          </p:nvPr>
        </p:nvSpPr>
        <p:spPr>
          <a:xfrm>
            <a:off x="468313" y="1557338"/>
            <a:ext cx="8351837" cy="4479925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Vapnik-Chervonenkis dimen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sion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of H is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if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there exists such an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S, |S|=d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which it can shatter,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but it cannot shatter any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for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|S|=d+1 (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it can shatter any finite 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then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VCD=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.)</a:t>
            </a:r>
          </a:p>
          <a:p>
            <a:pPr eaLnBrk="1" hangingPunct="1"/>
            <a:r>
              <a:rPr lang="hu-HU" altLang="hu-HU" sz="22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hu-HU" sz="2200" dirty="0" err="1" smtClean="0">
                <a:latin typeface="Times New Roman" pitchFamily="18" charset="0"/>
                <a:cs typeface="Times New Roman" pitchFamily="18" charset="0"/>
              </a:rPr>
              <a:t>heorem</a:t>
            </a:r>
            <a:r>
              <a:rPr lang="hu-HU" altLang="hu-HU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altLang="en-US" sz="2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be a concept class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 representation set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for which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VCD(H)=d.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L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be a learning algorithm that learns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hu-HU" altLang="en-US" sz="2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by getting a set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S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of training samples with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|S|=m,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and it outputs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 hypothesis 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which is consistent with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S.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learning of </a:t>
            </a:r>
            <a:r>
              <a:rPr lang="hu-HU" altLang="en-US" sz="22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over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H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is PAC learning if</a:t>
            </a:r>
            <a:endParaRPr lang="hu-HU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hu-HU" altLang="en-US" sz="2000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hu-HU" altLang="en-US" sz="20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is a proper constant</a:t>
            </a:r>
            <a:r>
              <a:rPr lang="hu-HU" alt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Remark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In contrary to the finite case, the bound obtained here is tight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that is,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samples are not only sufficient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but in certain cases they are necessary as well</a:t>
            </a:r>
            <a:r>
              <a:rPr lang="hu-HU" alt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eaLnBrk="1" hangingPunct="1"/>
            <a:endParaRPr lang="hu-HU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hu-HU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Cím 8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66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u-HU" sz="3600" dirty="0" smtClean="0"/>
              <a:t>The</a:t>
            </a:r>
            <a:r>
              <a:rPr lang="hu-HU" altLang="hu-HU" sz="3600" dirty="0" smtClean="0"/>
              <a:t> Vapnik-Chervonenkis dimen</a:t>
            </a:r>
            <a:r>
              <a:rPr lang="en-US" altLang="hu-HU" sz="3600" dirty="0" err="1" smtClean="0"/>
              <a:t>sion</a:t>
            </a:r>
            <a:endParaRPr lang="hu-HU" altLang="hu-HU" sz="3600" dirty="0" smtClean="0"/>
          </a:p>
        </p:txBody>
      </p: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886200"/>
            <a:ext cx="2809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856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1"/>
          <p:cNvSpPr>
            <a:spLocks noGrp="1"/>
          </p:cNvSpPr>
          <p:nvPr>
            <p:ph idx="1"/>
          </p:nvPr>
        </p:nvSpPr>
        <p:spPr>
          <a:xfrm>
            <a:off x="468313" y="1557338"/>
            <a:ext cx="8351837" cy="4479925"/>
          </a:xfrm>
        </p:spPr>
        <p:txBody>
          <a:bodyPr/>
          <a:lstStyle/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Let’s compare the bounds obtained for the finite and infinite cases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Finite case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Infinite case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endParaRPr lang="hu-HU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The two formulas look quite similar, but the role of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|H| 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is taken by the 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Vapnik-Chervonenkis dimen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sion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in the infinite case</a:t>
            </a:r>
            <a:endParaRPr lang="hu-HU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Both formulas increase relatively slowly as a function of</a:t>
            </a:r>
            <a:r>
              <a:rPr lang="hu-HU" altLang="en-US" sz="2000" smtClean="0">
                <a:latin typeface="Times New Roman" pitchFamily="18" charset="0"/>
                <a:cs typeface="Times New Roman" pitchFamily="18" charset="0"/>
              </a:rPr>
              <a:t> ε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hu-HU" altLang="en-US" sz="2000" smtClean="0">
                <a:latin typeface="Times New Roman" pitchFamily="18" charset="0"/>
                <a:cs typeface="Times New Roman" pitchFamily="18" charset="0"/>
              </a:rPr>
              <a:t> δ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hu-HU" altLang="en-US" sz="2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so in this sense these are not bad boundaries…</a:t>
            </a:r>
            <a:endParaRPr lang="hu-HU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hu-HU" sz="2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7" name="Cím 8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66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u-HU" sz="3600" smtClean="0"/>
              <a:t>The</a:t>
            </a:r>
            <a:r>
              <a:rPr lang="hu-HU" altLang="hu-HU" sz="3600" smtClean="0"/>
              <a:t> Vapnik-Chervonenkis dimen</a:t>
            </a:r>
            <a:r>
              <a:rPr lang="en-US" altLang="hu-HU" sz="3600" smtClean="0"/>
              <a:t>sion</a:t>
            </a:r>
            <a:endParaRPr lang="hu-HU" altLang="hu-HU" sz="3600" smtClean="0"/>
          </a:p>
        </p:txBody>
      </p:sp>
      <p:pic>
        <p:nvPicPr>
          <p:cNvPr id="36868" name="Picture 2" descr="4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844675"/>
            <a:ext cx="2016125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492375"/>
            <a:ext cx="2463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387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11"/>
          <p:cNvSpPr>
            <a:spLocks noGrp="1"/>
          </p:cNvSpPr>
          <p:nvPr>
            <p:ph idx="1"/>
          </p:nvPr>
        </p:nvSpPr>
        <p:spPr>
          <a:xfrm>
            <a:off x="468313" y="1557338"/>
            <a:ext cx="8351837" cy="4479925"/>
          </a:xfrm>
        </p:spPr>
        <p:txBody>
          <a:bodyPr/>
          <a:lstStyle/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Finite intervals over the line: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VCD=2</a:t>
            </a: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VCD≥2, as </a:t>
            </a: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two points can be shattered: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(=separated for all label configurations)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VCD&lt;3, as </a:t>
            </a: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3 points can be shattered:</a:t>
            </a:r>
          </a:p>
          <a:p>
            <a:pPr lvl="1" eaLnBrk="1" hangingPunct="1"/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Separating the two classes by lines on the plane: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VCD=3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altLang="en-US" sz="22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(in 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d-dimen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sional space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: VCD=d+1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VCD ≥3, as these 3 points can be shattered: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(all labeling configurations should be tried!)</a:t>
            </a: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VCD&lt;4, as no 4 points can be shattered: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(all point arrangements should be tried!)</a:t>
            </a:r>
            <a:endParaRPr lang="hu-HU" altLang="en-US" sz="20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Cím 8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66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u-HU" sz="3600" smtClean="0"/>
              <a:t>Examples of</a:t>
            </a:r>
            <a:r>
              <a:rPr lang="hu-HU" altLang="hu-HU" sz="3600" smtClean="0"/>
              <a:t> VC-dimen</a:t>
            </a:r>
            <a:r>
              <a:rPr lang="en-US" altLang="hu-HU" sz="3600" smtClean="0"/>
              <a:t>sion</a:t>
            </a:r>
            <a:endParaRPr lang="hu-HU" altLang="hu-HU" sz="3600" smtClean="0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916113"/>
            <a:ext cx="22320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781300"/>
            <a:ext cx="1168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913" y="5445125"/>
            <a:ext cx="46799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860800"/>
            <a:ext cx="33623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802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1"/>
          <p:cNvSpPr>
            <a:spLocks noGrp="1"/>
          </p:cNvSpPr>
          <p:nvPr>
            <p:ph idx="1"/>
          </p:nvPr>
        </p:nvSpPr>
        <p:spPr>
          <a:xfrm>
            <a:off x="468313" y="1557338"/>
            <a:ext cx="8351837" cy="44799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Axis-aligned rectangles on the plane: 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VCD=4</a:t>
            </a: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VCD≥4, as </a:t>
            </a: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4 points can be shattered:</a:t>
            </a:r>
            <a:br>
              <a:rPr lang="en-US" altLang="en-US" sz="2000" smtClean="0">
                <a:latin typeface="Times New Roman" pitchFamily="18" charset="0"/>
                <a:cs typeface="Times New Roman" pitchFamily="18" charset="0"/>
              </a:rPr>
            </a:br>
            <a:endParaRPr lang="en-US" altLang="en-US" sz="20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VCD&lt;5, as </a:t>
            </a:r>
            <a:r>
              <a:rPr lang="en-US" altLang="en-US" sz="2000" b="1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en-US" sz="2000" smtClean="0">
                <a:latin typeface="Times New Roman" pitchFamily="18" charset="0"/>
                <a:cs typeface="Times New Roman" pitchFamily="18" charset="0"/>
              </a:rPr>
              <a:t> 5 points can be shattered:</a:t>
            </a: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onvex 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poligons on the plane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: VCD=2d+1 (d 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is the number of vertices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the book proofs only one of the directions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Conjunctions of l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iter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als over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{0,1}</a:t>
            </a:r>
            <a:r>
              <a:rPr lang="hu-HU" altLang="en-US" sz="2200" baseline="30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: VCD=n (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See 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Mitchell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book, only one direction is proved</a:t>
            </a:r>
            <a:r>
              <a:rPr lang="hu-HU" altLang="en-US" sz="22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hu-HU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hu-HU" altLang="hu-HU" sz="2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Cím 8"/>
          <p:cNvSpPr>
            <a:spLocks noGrp="1"/>
          </p:cNvSpPr>
          <p:nvPr>
            <p:ph type="title"/>
          </p:nvPr>
        </p:nvSpPr>
        <p:spPr>
          <a:xfrm>
            <a:off x="539750" y="765175"/>
            <a:ext cx="8229600" cy="566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hu-HU" sz="3600" smtClean="0"/>
              <a:t>Examples of</a:t>
            </a:r>
            <a:r>
              <a:rPr lang="hu-HU" altLang="hu-HU" sz="3600" smtClean="0"/>
              <a:t> VC-dimen</a:t>
            </a:r>
            <a:r>
              <a:rPr lang="en-US" altLang="hu-HU" sz="3600" smtClean="0"/>
              <a:t>sion</a:t>
            </a:r>
            <a:endParaRPr lang="hu-HU" altLang="hu-HU" sz="3600" smtClean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84313"/>
            <a:ext cx="790575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997200"/>
            <a:ext cx="16859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9048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E7CA8-8D7F-4614-8C67-D4A228F18A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23317"/>
            <a:ext cx="8229600" cy="4525963"/>
          </a:xfrm>
          <a:blipFill rotWithShape="1">
            <a:blip r:embed="rId2"/>
            <a:stretch>
              <a:fillRect l="-1185" t="-2019"/>
            </a:stretch>
          </a:blipFill>
          <a:extLst/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IN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73458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557213" y="1787525"/>
            <a:ext cx="7886700" cy="2989263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Consider a database consisting of the salary and age for a random sample of the adult population in the United States.</a:t>
            </a:r>
          </a:p>
          <a:p>
            <a:pPr eaLnBrk="1" hangingPunct="1"/>
            <a:r>
              <a:rPr lang="en-US" altLang="en-US" sz="2000" smtClean="0"/>
              <a:t>We are interested in using the database to answer the question:</a:t>
            </a:r>
          </a:p>
          <a:p>
            <a:pPr eaLnBrk="1" hangingPunct="1"/>
            <a:r>
              <a:rPr lang="en-US" altLang="en-US" sz="2000" smtClean="0"/>
              <a:t>What fraction of the adult population in the US has:</a:t>
            </a:r>
          </a:p>
          <a:p>
            <a:pPr eaLnBrk="1" hangingPunct="1"/>
            <a:r>
              <a:rPr lang="en-US" altLang="en-US" sz="2000" smtClean="0"/>
              <a:t>- age between 35 and 45</a:t>
            </a:r>
          </a:p>
          <a:p>
            <a:pPr eaLnBrk="1" hangingPunct="1"/>
            <a:r>
              <a:rPr lang="en-US" altLang="en-US" sz="2000" smtClean="0"/>
              <a:t>- salary between 50,000$ and 70,000$ 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4BB08324-E586-448D-8C29-9678611F79A0}"/>
              </a:ext>
            </a:extLst>
          </p:cNvPr>
          <p:cNvCxnSpPr/>
          <p:nvPr/>
        </p:nvCxnSpPr>
        <p:spPr>
          <a:xfrm flipV="1">
            <a:off x="6646863" y="3705225"/>
            <a:ext cx="0" cy="21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B3D1B7F-5015-4ECB-A353-E9A6259BEE03}"/>
              </a:ext>
            </a:extLst>
          </p:cNvPr>
          <p:cNvCxnSpPr/>
          <p:nvPr/>
        </p:nvCxnSpPr>
        <p:spPr>
          <a:xfrm>
            <a:off x="6646863" y="5849938"/>
            <a:ext cx="2132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9F574C-004F-4587-BE3B-F53A02AF954A}"/>
              </a:ext>
            </a:extLst>
          </p:cNvPr>
          <p:cNvSpPr/>
          <p:nvPr/>
        </p:nvSpPr>
        <p:spPr>
          <a:xfrm>
            <a:off x="7204075" y="4302125"/>
            <a:ext cx="1079500" cy="1000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7104063" y="5972175"/>
            <a:ext cx="32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/>
              <a:t>35</a:t>
            </a:r>
          </a:p>
        </p:txBody>
      </p:sp>
      <p:sp>
        <p:nvSpPr>
          <p:cNvPr id="40968" name="TextBox 7"/>
          <p:cNvSpPr txBox="1">
            <a:spLocks noChangeArrowheads="1"/>
          </p:cNvSpPr>
          <p:nvPr/>
        </p:nvSpPr>
        <p:spPr bwMode="auto">
          <a:xfrm>
            <a:off x="8123238" y="5972175"/>
            <a:ext cx="320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/>
              <a:t>45</a:t>
            </a:r>
          </a:p>
        </p:txBody>
      </p:sp>
      <p:sp>
        <p:nvSpPr>
          <p:cNvPr id="40969" name="TextBox 8"/>
          <p:cNvSpPr txBox="1">
            <a:spLocks noChangeArrowheads="1"/>
          </p:cNvSpPr>
          <p:nvPr/>
        </p:nvSpPr>
        <p:spPr bwMode="auto">
          <a:xfrm>
            <a:off x="5805488" y="5116513"/>
            <a:ext cx="7413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/>
              <a:t>50,000</a:t>
            </a:r>
          </a:p>
        </p:txBody>
      </p:sp>
      <p:sp>
        <p:nvSpPr>
          <p:cNvPr id="40970" name="TextBox 9"/>
          <p:cNvSpPr txBox="1">
            <a:spLocks noChangeArrowheads="1"/>
          </p:cNvSpPr>
          <p:nvPr/>
        </p:nvSpPr>
        <p:spPr bwMode="auto">
          <a:xfrm>
            <a:off x="5805488" y="4117975"/>
            <a:ext cx="7413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/>
              <a:t>70,000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22A7E7E-E627-432B-B554-49F15A6DB081}"/>
              </a:ext>
            </a:extLst>
          </p:cNvPr>
          <p:cNvCxnSpPr>
            <a:stCxn id="40970" idx="3"/>
          </p:cNvCxnSpPr>
          <p:nvPr/>
        </p:nvCxnSpPr>
        <p:spPr>
          <a:xfrm flipV="1">
            <a:off x="6546850" y="4371975"/>
            <a:ext cx="236538" cy="68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9246299-1838-4A97-ACC7-5C5395380A39}"/>
              </a:ext>
            </a:extLst>
          </p:cNvPr>
          <p:cNvCxnSpPr/>
          <p:nvPr/>
        </p:nvCxnSpPr>
        <p:spPr>
          <a:xfrm>
            <a:off x="6527800" y="5302250"/>
            <a:ext cx="2381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2863305-E4EA-4FA8-9F18-E3AE36370D0F}"/>
              </a:ext>
            </a:extLst>
          </p:cNvPr>
          <p:cNvCxnSpPr/>
          <p:nvPr/>
        </p:nvCxnSpPr>
        <p:spPr>
          <a:xfrm rot="5400000">
            <a:off x="7100888" y="5886450"/>
            <a:ext cx="31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D59A401-C378-4013-81AA-AF0D3A96E8B8}"/>
              </a:ext>
            </a:extLst>
          </p:cNvPr>
          <p:cNvCxnSpPr/>
          <p:nvPr/>
        </p:nvCxnSpPr>
        <p:spPr>
          <a:xfrm rot="5400000">
            <a:off x="8124825" y="5911850"/>
            <a:ext cx="317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95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430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750" y="1052513"/>
            <a:ext cx="8424863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028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187624" y="404664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PAC and </a:t>
            </a:r>
            <a:r>
              <a:rPr lang="en-IN" sz="3600" b="1" dirty="0" smtClean="0"/>
              <a:t>Agnostic Learning</a:t>
            </a:r>
            <a:endParaRPr lang="en-IN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951" y="1268760"/>
            <a:ext cx="84772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746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65313" y="1069975"/>
            <a:ext cx="41052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76475"/>
            <a:ext cx="60102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213" y="2665413"/>
            <a:ext cx="64674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0975" y="3462338"/>
            <a:ext cx="9155113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6688" y="4941888"/>
            <a:ext cx="8799512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6381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5" y="2492375"/>
            <a:ext cx="89185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848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850" y="2420938"/>
            <a:ext cx="86931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789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64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1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7920880" cy="448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763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" y="838200"/>
            <a:ext cx="90106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01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450" y="790575"/>
            <a:ext cx="727710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87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63" y="9525"/>
            <a:ext cx="9058275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486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3"/>
            <a:ext cx="7920880" cy="61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45571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7225" y="433388"/>
            <a:ext cx="7829550" cy="599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430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3" y="819150"/>
            <a:ext cx="8601075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131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314</Words>
  <Application>Microsoft Office PowerPoint</Application>
  <PresentationFormat>On-screen Show (4:3)</PresentationFormat>
  <Paragraphs>50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The Vapnik-Chervonenkis dimension</vt:lpstr>
      <vt:lpstr>The Vapnik-Chervonenkis dimension</vt:lpstr>
      <vt:lpstr>Examples of VC-dimension</vt:lpstr>
      <vt:lpstr>Examples of VC-dimension</vt:lpstr>
      <vt:lpstr>Examples</vt:lpstr>
      <vt:lpstr>Example</vt:lpstr>
      <vt:lpstr>Slide 19</vt:lpstr>
      <vt:lpstr>Slide 20</vt:lpstr>
      <vt:lpstr>Slide 21</vt:lpstr>
      <vt:lpstr>Slide 22</vt:lpstr>
      <vt:lpstr>Slide 23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Dhan</cp:lastModifiedBy>
  <cp:revision>4</cp:revision>
  <dcterms:created xsi:type="dcterms:W3CDTF">2020-06-10T06:48:03Z</dcterms:created>
  <dcterms:modified xsi:type="dcterms:W3CDTF">2022-04-12T01:34:39Z</dcterms:modified>
</cp:coreProperties>
</file>