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5" r:id="rId10"/>
    <p:sldId id="264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4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6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5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4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5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7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F521-92F0-4004-85A2-C8F3A0AFABE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A1A6-A1FE-435B-BFC5-B9952D65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3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Decision Tree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Which Attribute Is the Best Classifier?</a:t>
            </a:r>
            <a:endParaRPr lang="en-IN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dirty="0" smtClean="0"/>
              <a:t>What is a good quantitative measure of the worth of an attribute?</a:t>
            </a:r>
          </a:p>
          <a:p>
            <a:pPr eaLnBrk="1" hangingPunct="1"/>
            <a:r>
              <a:rPr lang="en-IN" altLang="en-US" dirty="0" smtClean="0"/>
              <a:t> We will define a statistical property, called </a:t>
            </a:r>
            <a:r>
              <a:rPr lang="en-IN" altLang="en-US" b="1" i="1" dirty="0" smtClean="0"/>
              <a:t>information gain.</a:t>
            </a:r>
            <a:endParaRPr lang="en-I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89040"/>
            <a:ext cx="727233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5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 and Information Gain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lvl="1"/>
            <a:r>
              <a:rPr lang="en-IN" dirty="0" smtClean="0"/>
              <a:t>Entropy(S) = ∑ – p(I) . log</a:t>
            </a:r>
            <a:r>
              <a:rPr lang="en-IN" baseline="-25000" dirty="0" smtClean="0"/>
              <a:t>2</a:t>
            </a:r>
            <a:r>
              <a:rPr lang="en-IN" dirty="0" smtClean="0"/>
              <a:t>p(I)</a:t>
            </a:r>
          </a:p>
          <a:p>
            <a:pPr lvl="1"/>
            <a:r>
              <a:rPr lang="en-IN" dirty="0" smtClean="0"/>
              <a:t>Gain(S, A) = Entropy(S) – ∑ [ p(S|A) . Entropy(S|A)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70" y="885872"/>
            <a:ext cx="6108700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4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Entropy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9145016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We need to calculate the entropy first.</a:t>
            </a:r>
          </a:p>
          <a:p>
            <a:r>
              <a:rPr lang="en-IN" dirty="0" smtClean="0"/>
              <a:t>Decision column consists of 14 instances and includes two labels: yes and no. </a:t>
            </a:r>
          </a:p>
          <a:p>
            <a:r>
              <a:rPr lang="en-IN" dirty="0" smtClean="0"/>
              <a:t>There are 9 decisions </a:t>
            </a:r>
            <a:r>
              <a:rPr lang="en-IN" dirty="0" err="1" smtClean="0"/>
              <a:t>labeled</a:t>
            </a:r>
            <a:r>
              <a:rPr lang="en-IN" dirty="0" smtClean="0"/>
              <a:t> yes, and 5 decisions </a:t>
            </a:r>
            <a:r>
              <a:rPr lang="en-IN" dirty="0" err="1" smtClean="0"/>
              <a:t>labeled</a:t>
            </a:r>
            <a:r>
              <a:rPr lang="en-IN" dirty="0" smtClean="0"/>
              <a:t> no.</a:t>
            </a:r>
          </a:p>
          <a:p>
            <a:r>
              <a:rPr lang="es-ES" dirty="0" err="1" smtClean="0"/>
              <a:t>Entropy</a:t>
            </a:r>
            <a:r>
              <a:rPr lang="es-ES" dirty="0" smtClean="0"/>
              <a:t>(</a:t>
            </a:r>
            <a:r>
              <a:rPr lang="es-ES" dirty="0" err="1" smtClean="0"/>
              <a:t>Decision</a:t>
            </a:r>
            <a:r>
              <a:rPr lang="es-ES" dirty="0" smtClean="0"/>
              <a:t>)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= – p(Yes) . log</a:t>
            </a:r>
            <a:r>
              <a:rPr lang="es-ES" baseline="-25000" dirty="0" smtClean="0"/>
              <a:t>2</a:t>
            </a:r>
            <a:r>
              <a:rPr lang="es-ES" dirty="0" smtClean="0"/>
              <a:t>p(Yes) – p(No) . log</a:t>
            </a:r>
            <a:r>
              <a:rPr lang="es-ES" baseline="-25000" dirty="0" smtClean="0"/>
              <a:t>2</a:t>
            </a:r>
            <a:r>
              <a:rPr lang="es-ES" dirty="0" smtClean="0"/>
              <a:t>p(No)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=</a:t>
            </a:r>
            <a:r>
              <a:rPr lang="en-IN" dirty="0" smtClean="0"/>
              <a:t>– (9/14) . log</a:t>
            </a:r>
            <a:r>
              <a:rPr lang="en-IN" baseline="-25000" dirty="0" smtClean="0"/>
              <a:t>2</a:t>
            </a:r>
            <a:r>
              <a:rPr lang="en-IN" dirty="0" smtClean="0"/>
              <a:t>(9/14) – (5/14) . log</a:t>
            </a:r>
            <a:r>
              <a:rPr lang="en-IN" baseline="-25000" dirty="0" smtClean="0"/>
              <a:t>2</a:t>
            </a:r>
            <a:r>
              <a:rPr lang="en-IN" dirty="0" smtClean="0"/>
              <a:t>(5/14)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=0.940</a:t>
            </a:r>
          </a:p>
          <a:p>
            <a:r>
              <a:rPr lang="en-IN" dirty="0" smtClean="0"/>
              <a:t>Now, we need to find the most dominant factor for decision.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5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Wind factor on decision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47260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Gain(Decision, Wind) = Entropy(Decision) – ∑ [ p(</a:t>
            </a:r>
            <a:r>
              <a:rPr lang="en-IN" sz="1800" dirty="0" err="1" smtClean="0"/>
              <a:t>Decision|Wind</a:t>
            </a:r>
            <a:r>
              <a:rPr lang="en-IN" sz="1800" dirty="0" smtClean="0"/>
              <a:t>) . Entropy(</a:t>
            </a:r>
            <a:r>
              <a:rPr lang="en-IN" sz="1800" dirty="0" err="1" smtClean="0"/>
              <a:t>Decision|Wind</a:t>
            </a:r>
            <a:r>
              <a:rPr lang="en-IN" sz="1800" dirty="0" smtClean="0"/>
              <a:t>) ]</a:t>
            </a:r>
          </a:p>
          <a:p>
            <a:r>
              <a:rPr lang="en-IN" sz="1800" dirty="0" smtClean="0"/>
              <a:t>Wind attribute has two labels: weak and strong. </a:t>
            </a:r>
          </a:p>
          <a:p>
            <a:r>
              <a:rPr lang="en-IN" sz="1800" dirty="0" smtClean="0"/>
              <a:t>Now, we need to calculate (</a:t>
            </a:r>
            <a:r>
              <a:rPr lang="en-IN" sz="1800" dirty="0" err="1" smtClean="0"/>
              <a:t>Decision|Wind</a:t>
            </a:r>
            <a:r>
              <a:rPr lang="en-IN" sz="1800" dirty="0" smtClean="0"/>
              <a:t>=Weak) and (</a:t>
            </a:r>
            <a:r>
              <a:rPr lang="en-IN" sz="1800" dirty="0" err="1" smtClean="0"/>
              <a:t>Decision|Wind</a:t>
            </a:r>
            <a:r>
              <a:rPr lang="en-IN" sz="1800" dirty="0" smtClean="0"/>
              <a:t>=Strong) respectively.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. There are 8 instances for weak wind. Decision of 2 items are no and 6 items are yes.</a:t>
            </a:r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61722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1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=Weak) = – p(No)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p(No) – p(Yes)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p(Yes)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=Weak) = – (2/8)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(2/8) – (6/8)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(6/8) = 0.811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52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sz="2000" dirty="0" smtClean="0"/>
              <a:t>Here, there are 6 instances for strong wind. Decision is divided into two equal parts.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=Strong) = – p(No)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p(No) – p(Yes)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p(Yes)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=Strong) = – (3/6)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(3/6) – (3/6)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(3/6) = 1</a:t>
            </a:r>
            <a:endParaRPr lang="en-I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8149"/>
            <a:ext cx="6624736" cy="322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54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856984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Now compute Gain(Decision, Wind)</a:t>
            </a:r>
          </a:p>
          <a:p>
            <a:r>
              <a:rPr lang="en-IN" sz="2000" dirty="0" smtClean="0"/>
              <a:t>Gain(Decision, Wind) =</a:t>
            </a:r>
          </a:p>
          <a:p>
            <a:pPr marL="0" indent="0">
              <a:buNone/>
            </a:pPr>
            <a:r>
              <a:rPr lang="en-IN" sz="2000" dirty="0" smtClean="0"/>
              <a:t> Entropy(Decision) – [ p(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=Weak) . 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=Weak) ]</a:t>
            </a:r>
          </a:p>
          <a:p>
            <a:pPr marL="0" indent="0">
              <a:buNone/>
            </a:pPr>
            <a:r>
              <a:rPr lang="en-IN" sz="2000" dirty="0" smtClean="0"/>
              <a:t> – [ p(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=Strong) . Entropy(</a:t>
            </a:r>
            <a:r>
              <a:rPr lang="en-IN" sz="2000" dirty="0" err="1" smtClean="0"/>
              <a:t>Decision|Wind</a:t>
            </a:r>
            <a:r>
              <a:rPr lang="en-IN" sz="2000" dirty="0" smtClean="0"/>
              <a:t>=Strong) ]</a:t>
            </a:r>
          </a:p>
          <a:p>
            <a:pPr marL="0" indent="0">
              <a:buNone/>
            </a:pPr>
            <a:r>
              <a:rPr lang="en-IN" sz="2000" dirty="0" smtClean="0"/>
              <a:t>=0.940 – [ (8/14) . 0.811 ] – [ (6/14). 1] = 0.048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Calculations for wind column is over. Now, we need to apply same calculations for other columns to find the most dominant factor on decision.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77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Outlook Factor on decision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outlook attribute has three labels: sunny, rain and overcast.</a:t>
            </a:r>
          </a:p>
          <a:p>
            <a:r>
              <a:rPr lang="en-IN" sz="2000" dirty="0" smtClean="0"/>
              <a:t>Now, we need to calculate 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=sunny) , 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=overcast) and 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=rain).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82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Here, there are 4 instances for outlook=overcast. Decision is consisting only yes.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=overcast) = – p(No)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p(No) – p(Yes)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p(Yes)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=overcast) = – (0/4)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(0/4) – (4/4)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(4/4) = 0</a:t>
            </a:r>
          </a:p>
          <a:p>
            <a:r>
              <a:rPr lang="en-IN" sz="2000" dirty="0" smtClean="0"/>
              <a:t>If Entropy is zero, that means data is belonging to single class.</a:t>
            </a:r>
          </a:p>
          <a:p>
            <a:r>
              <a:rPr lang="en-IN" sz="2000" dirty="0" smtClean="0"/>
              <a:t>We can analyse data from table as well, that all examples are falling in ‘yes’ class.</a:t>
            </a:r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8680"/>
            <a:ext cx="5257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72" y="1268760"/>
            <a:ext cx="644425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0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Decision tree learning is one of the most widely used and practical methods for inductive inference.</a:t>
            </a:r>
          </a:p>
          <a:p>
            <a:r>
              <a:rPr lang="en-IN" dirty="0" smtClean="0"/>
              <a:t>It is a method for approximating discrete-valued functions, in which the learned function is represented by a decision tree.</a:t>
            </a:r>
          </a:p>
          <a:p>
            <a:r>
              <a:rPr lang="en-IN" dirty="0" smtClean="0"/>
              <a:t>It is robust to noisy data and capable of learning disjunctive expressions.</a:t>
            </a:r>
          </a:p>
          <a:p>
            <a:r>
              <a:rPr lang="en-IN" dirty="0" smtClean="0"/>
              <a:t>decision tree learning algorithms that includes widely used algorithms such as</a:t>
            </a:r>
            <a:r>
              <a:rPr lang="en-IN" b="1" dirty="0" smtClean="0"/>
              <a:t> </a:t>
            </a:r>
            <a:r>
              <a:rPr lang="en-IN" dirty="0" smtClean="0"/>
              <a:t>ID3, CART, and </a:t>
            </a:r>
            <a:r>
              <a:rPr lang="en-IN" b="1" dirty="0" smtClean="0"/>
              <a:t>C4.5.</a:t>
            </a:r>
          </a:p>
          <a:p>
            <a:r>
              <a:rPr lang="en-IN" dirty="0" smtClean="0"/>
              <a:t>Learned trees can also be re-represented as sets of </a:t>
            </a:r>
            <a:r>
              <a:rPr lang="en-IN" b="1" i="1" dirty="0" smtClean="0"/>
              <a:t>if-then rules</a:t>
            </a:r>
            <a:r>
              <a:rPr lang="en-IN" dirty="0" smtClean="0"/>
              <a:t> to improve human readability.</a:t>
            </a:r>
            <a:endParaRPr lang="en-IN" b="1" dirty="0" smtClean="0"/>
          </a:p>
          <a:p>
            <a:r>
              <a:rPr lang="en-IN" dirty="0" smtClean="0"/>
              <a:t>Decision tree algorithms transform raw data to rule based decision making trees.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8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000" dirty="0" smtClean="0"/>
              <a:t>Here, there are 5 instances for outlook=sunny. Decision of 3 items are No and decision of 2 items are yes.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=sunny) = – p(No)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p(No) – p(Yes)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p(Yes)</a:t>
            </a:r>
          </a:p>
          <a:p>
            <a:r>
              <a:rPr lang="en-IN" sz="2000" dirty="0" smtClean="0"/>
              <a:t>Entropy(</a:t>
            </a:r>
            <a:r>
              <a:rPr lang="en-IN" sz="2000" dirty="0" err="1" smtClean="0"/>
              <a:t>Decision|outlook</a:t>
            </a:r>
            <a:r>
              <a:rPr lang="en-IN" sz="2000" dirty="0" smtClean="0"/>
              <a:t>=sunny) = – (3/5)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(3/5) – (2/5) . log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(2/5) = 0.971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29" y="332656"/>
            <a:ext cx="673434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6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Here, there are 5 instances for outlook=rain. Decision of 2 items are No and decision of 3 items are yes.</a:t>
            </a:r>
          </a:p>
          <a:p>
            <a:r>
              <a:rPr lang="en-IN" sz="1800" dirty="0" smtClean="0"/>
              <a:t>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=rain) = – p(No) . log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p(No) – p(Yes) . log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p(Yes)</a:t>
            </a:r>
          </a:p>
          <a:p>
            <a:r>
              <a:rPr lang="en-IN" sz="1800" dirty="0" smtClean="0"/>
              <a:t>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=rain) = – (2/5) . log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(2/5) – (3/5) . log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(3/5) = 0.971</a:t>
            </a:r>
          </a:p>
          <a:p>
            <a:pPr marL="0" indent="0">
              <a:buNone/>
            </a:pPr>
            <a:r>
              <a:rPr lang="en-IN" sz="1800" dirty="0" smtClean="0"/>
              <a:t>			</a:t>
            </a: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04664"/>
            <a:ext cx="692376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8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Now compute Gain(Decision, outlook)</a:t>
            </a:r>
          </a:p>
          <a:p>
            <a:r>
              <a:rPr lang="en-IN" sz="1800" dirty="0" smtClean="0"/>
              <a:t>Gain(Decision, outlook) =</a:t>
            </a:r>
          </a:p>
          <a:p>
            <a:pPr marL="0" indent="0">
              <a:buNone/>
            </a:pPr>
            <a:r>
              <a:rPr lang="en-IN" sz="1800" dirty="0" smtClean="0"/>
              <a:t> Entropy(Decision)</a:t>
            </a:r>
          </a:p>
          <a:p>
            <a:pPr marL="0" indent="0">
              <a:buNone/>
            </a:pPr>
            <a:r>
              <a:rPr lang="en-IN" sz="1800" dirty="0" smtClean="0"/>
              <a:t> – [ p(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=overcast) . 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=overcast) ]</a:t>
            </a:r>
          </a:p>
          <a:p>
            <a:pPr marL="0" indent="0">
              <a:buNone/>
            </a:pPr>
            <a:r>
              <a:rPr lang="en-IN" sz="1800" dirty="0" smtClean="0"/>
              <a:t> –  [ p(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=sunny) . 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=sunny) ]</a:t>
            </a:r>
          </a:p>
          <a:p>
            <a:pPr marL="0" indent="0">
              <a:buNone/>
            </a:pPr>
            <a:r>
              <a:rPr lang="en-IN" sz="1800" dirty="0" smtClean="0"/>
              <a:t>- [ p(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=rain) . Entropy(</a:t>
            </a:r>
            <a:r>
              <a:rPr lang="en-IN" sz="1800" dirty="0" err="1" smtClean="0"/>
              <a:t>Decision|outlook</a:t>
            </a:r>
            <a:r>
              <a:rPr lang="en-IN" sz="1800" dirty="0" smtClean="0"/>
              <a:t>=rain) ]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=0.940 – [ (4/14) . 0 ] – [ (5/14). 0.971] - [ (5/14). 0.971] = 0.246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023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Similarly, compute gain for humidity and temperature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51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Information Gain of </a:t>
            </a:r>
            <a:r>
              <a:rPr lang="en-IN" dirty="0"/>
              <a:t>A</a:t>
            </a:r>
            <a:r>
              <a:rPr lang="en-IN" dirty="0" smtClean="0"/>
              <a:t>ll </a:t>
            </a:r>
            <a:r>
              <a:rPr lang="en-IN" dirty="0"/>
              <a:t>A</a:t>
            </a:r>
            <a:r>
              <a:rPr lang="en-IN" dirty="0" smtClean="0"/>
              <a:t>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1- Gain(Decision, Outlook) = 0.246</a:t>
            </a:r>
          </a:p>
          <a:p>
            <a:r>
              <a:rPr lang="en-IN" dirty="0" smtClean="0"/>
              <a:t>2- Gain(Decision, Temperature) = 0.029</a:t>
            </a:r>
          </a:p>
          <a:p>
            <a:r>
              <a:rPr lang="en-IN" dirty="0" smtClean="0"/>
              <a:t>3- Gain(Decision, Humidity) = 0.151</a:t>
            </a:r>
          </a:p>
          <a:p>
            <a:r>
              <a:rPr lang="en-IN" dirty="0" smtClean="0"/>
              <a:t>4-Gain(Decision, Wind) = 0.048</a:t>
            </a:r>
          </a:p>
          <a:p>
            <a:endParaRPr lang="en-IN" dirty="0"/>
          </a:p>
          <a:p>
            <a:r>
              <a:rPr lang="en-IN" dirty="0" smtClean="0"/>
              <a:t>As seen, outlook factor on decision produces the highest score.</a:t>
            </a:r>
          </a:p>
          <a:p>
            <a:r>
              <a:rPr lang="en-IN" dirty="0" smtClean="0"/>
              <a:t>That’s why, outlook decision will appear in the root node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2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So, Root node of </a:t>
            </a:r>
            <a:r>
              <a:rPr lang="en-IN" dirty="0"/>
              <a:t>D</a:t>
            </a:r>
            <a:r>
              <a:rPr lang="en-IN" dirty="0" smtClean="0"/>
              <a:t>ecision </a:t>
            </a:r>
            <a:r>
              <a:rPr lang="en-IN" dirty="0"/>
              <a:t>T</a:t>
            </a:r>
            <a:r>
              <a:rPr lang="en-IN" dirty="0" smtClean="0"/>
              <a:t>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7435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10013"/>
            <a:ext cx="7905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0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Level (Outlook = sunny)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Now, we need to test dataset for custom subsets of outlook attribute.</a:t>
            </a:r>
          </a:p>
          <a:p>
            <a:r>
              <a:rPr lang="en-IN" sz="2000" dirty="0" smtClean="0"/>
              <a:t>1- Gain(Outlook=</a:t>
            </a:r>
            <a:r>
              <a:rPr lang="en-IN" sz="2000" dirty="0" err="1" smtClean="0"/>
              <a:t>Sunny|Temperature</a:t>
            </a:r>
            <a:r>
              <a:rPr lang="en-IN" sz="2000" dirty="0" smtClean="0"/>
              <a:t>) = 0.570</a:t>
            </a:r>
          </a:p>
          <a:p>
            <a:r>
              <a:rPr lang="en-IN" sz="2000" dirty="0" smtClean="0"/>
              <a:t>2- Gain(Outlook=</a:t>
            </a:r>
            <a:r>
              <a:rPr lang="en-IN" sz="2000" dirty="0" err="1" smtClean="0"/>
              <a:t>Sunny|Humidity</a:t>
            </a:r>
            <a:r>
              <a:rPr lang="en-IN" sz="2000" dirty="0" smtClean="0"/>
              <a:t>) = 0.970</a:t>
            </a:r>
          </a:p>
          <a:p>
            <a:r>
              <a:rPr lang="en-IN" sz="2000" dirty="0" smtClean="0"/>
              <a:t>3- Gain(Outlook=</a:t>
            </a:r>
            <a:r>
              <a:rPr lang="en-IN" sz="2000" dirty="0" err="1" smtClean="0"/>
              <a:t>Sunny|Wind</a:t>
            </a:r>
            <a:r>
              <a:rPr lang="en-IN" sz="2000" dirty="0" smtClean="0"/>
              <a:t>) = 0.019</a:t>
            </a:r>
          </a:p>
          <a:p>
            <a:endParaRPr lang="en-IN" sz="2000" dirty="0" smtClean="0"/>
          </a:p>
          <a:p>
            <a:r>
              <a:rPr lang="en-IN" sz="2000" dirty="0" smtClean="0"/>
              <a:t>Now, humidity is the decision because it produces the highest score if outlook were sunny.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805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sz="2000" dirty="0" smtClean="0"/>
              <a:t>At this point, decision will always be no if humidity were high.</a:t>
            </a:r>
            <a:endParaRPr lang="en-I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6657925" cy="174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1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400" dirty="0" smtClean="0"/>
              <a:t>On the other hand, decision will always be yes if humidity were normal</a:t>
            </a:r>
            <a:endParaRPr lang="en-I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1"/>
            <a:ext cx="6624736" cy="13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7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Level (Outlook = Rain)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1- Gain(Outlook=Rain | Temperature) = 0.01997309402197489</a:t>
            </a:r>
          </a:p>
          <a:p>
            <a:r>
              <a:rPr lang="en-IN" sz="1800" dirty="0" smtClean="0"/>
              <a:t>2- Gain(Outlook=Rain | Humidity) = 0.01997309402197489</a:t>
            </a:r>
          </a:p>
          <a:p>
            <a:r>
              <a:rPr lang="en-IN" sz="1800" dirty="0" smtClean="0"/>
              <a:t>3- Gain(Outlook=Rain | Wind) = 0.9709505944546686</a:t>
            </a:r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Here, wind produces the highest score if outlook were rain.</a:t>
            </a:r>
          </a:p>
          <a:p>
            <a:r>
              <a:rPr lang="en-IN" sz="1800" dirty="0" smtClean="0"/>
              <a:t>That’s why, we need to check wind attribute in 2nd level if outlook were rain.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4132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dirty="0" smtClean="0"/>
              <a:t>DECISION TREE REPRESENTATION</a:t>
            </a:r>
            <a:endParaRPr lang="en-IN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9" r="2512"/>
          <a:stretch>
            <a:fillRect/>
          </a:stretch>
        </p:blipFill>
        <p:spPr bwMode="auto">
          <a:xfrm>
            <a:off x="373063" y="2058988"/>
            <a:ext cx="8313737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8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So, it is revealed that decision will always be yes if wind were weak and outlook were rain.</a:t>
            </a:r>
            <a:endParaRPr lang="en-IN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67" y="1013845"/>
            <a:ext cx="61404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79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/>
              <a:t>D</a:t>
            </a:r>
            <a:r>
              <a:rPr lang="en-IN" sz="2000" dirty="0" smtClean="0"/>
              <a:t>ecision will be always no if wind were strong and outlook were rain.</a:t>
            </a:r>
            <a:endParaRPr lang="en-IN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21" y="1124744"/>
            <a:ext cx="6127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12776"/>
            <a:ext cx="8443093" cy="47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Exercise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44824"/>
            <a:ext cx="4392488" cy="376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241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/>
          <p:nvPr/>
        </p:nvSpPr>
        <p:spPr>
          <a:xfrm>
            <a:off x="2579949" y="2967335"/>
            <a:ext cx="398410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  <a:cs typeface="+mn-cs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0047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00213"/>
            <a:ext cx="8629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9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APPROPRIATE PROBLEMS FOR DECISION TREE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4525962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Instances are represented by attribute-value pairs. </a:t>
            </a:r>
            <a:r>
              <a:rPr lang="en-IN" dirty="0"/>
              <a:t>Instances are described by a fixed set of attributes (e.g., </a:t>
            </a:r>
            <a:r>
              <a:rPr lang="en-IN" b="1" i="1" dirty="0"/>
              <a:t>Temperature) </a:t>
            </a:r>
            <a:r>
              <a:rPr lang="en-IN" dirty="0"/>
              <a:t>and their values (e.g., </a:t>
            </a:r>
            <a:r>
              <a:rPr lang="en-IN" b="1" i="1" dirty="0"/>
              <a:t>Hot, Mild, Cold)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The target function has discrete output values.</a:t>
            </a:r>
            <a:r>
              <a:rPr lang="en-IN" b="1" dirty="0"/>
              <a:t> </a:t>
            </a:r>
            <a:r>
              <a:rPr lang="en-IN" dirty="0"/>
              <a:t>assigns a Boolean classification (e.g., </a:t>
            </a:r>
            <a:r>
              <a:rPr lang="en-IN" b="1" i="1" dirty="0"/>
              <a:t>yes </a:t>
            </a:r>
            <a:r>
              <a:rPr lang="en-IN" dirty="0"/>
              <a:t>or </a:t>
            </a:r>
            <a:r>
              <a:rPr lang="en-IN" b="1" i="1" dirty="0"/>
              <a:t>no) </a:t>
            </a:r>
            <a:r>
              <a:rPr lang="en-IN" dirty="0"/>
              <a:t>to each example.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Disjunctive descriptions may be required.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The training data may contain errors. </a:t>
            </a:r>
            <a:r>
              <a:rPr lang="en-IN" dirty="0"/>
              <a:t>Decision tree learning methods are robust to errors, both errors in classifications of the training examples and errors in the attribute values that describe these examples.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b="1" i="1" dirty="0"/>
              <a:t>The training data may contain missing attribute values. </a:t>
            </a:r>
            <a:r>
              <a:rPr lang="en-IN" dirty="0"/>
              <a:t>Decision tree methods can be used even when some training examples have unknown values.</a:t>
            </a:r>
            <a:endParaRPr lang="en-IN" b="1" i="1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6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773238"/>
            <a:ext cx="8458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Different Algorithms for 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ID3</a:t>
            </a:r>
          </a:p>
          <a:p>
            <a:r>
              <a:rPr lang="en-IN" dirty="0" smtClean="0"/>
              <a:t>CART</a:t>
            </a:r>
          </a:p>
          <a:p>
            <a:r>
              <a:rPr lang="en-IN" dirty="0" smtClean="0"/>
              <a:t>C4.5</a:t>
            </a:r>
          </a:p>
        </p:txBody>
      </p:sp>
    </p:spTree>
    <p:extLst>
      <p:ext uri="{BB962C8B-B14F-4D97-AF65-F5344CB8AC3E}">
        <p14:creationId xmlns:p14="http://schemas.microsoft.com/office/powerpoint/2010/main" val="19322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ID3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IN" dirty="0"/>
              <a:t>ID3 is one of the most common decision tree algorithm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/>
              <a:t>Firstly, It was introduced </a:t>
            </a:r>
            <a:r>
              <a:rPr lang="en-IN" dirty="0" smtClean="0"/>
              <a:t>in 1986</a:t>
            </a:r>
            <a:r>
              <a:rPr lang="en-IN" dirty="0"/>
              <a:t> and it is acronym of </a:t>
            </a:r>
            <a:r>
              <a:rPr lang="en-IN" b="1" dirty="0"/>
              <a:t>Iterative </a:t>
            </a:r>
            <a:r>
              <a:rPr lang="en-IN" b="1" dirty="0" err="1"/>
              <a:t>Dichotomiser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 smtClean="0"/>
              <a:t>Dichotomisation </a:t>
            </a:r>
            <a:r>
              <a:rPr lang="en-IN" dirty="0"/>
              <a:t>means dividing into two completely opposite things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 smtClean="0"/>
              <a:t>So, </a:t>
            </a:r>
            <a:r>
              <a:rPr lang="en-IN" dirty="0"/>
              <a:t>the algorithm iteratively divides attributes into two groups which are the most dominant attribute and others to construct a tree. </a:t>
            </a:r>
            <a:endParaRPr lang="en-IN" dirty="0" smtClean="0"/>
          </a:p>
          <a:p>
            <a:pPr>
              <a:defRPr/>
            </a:pPr>
            <a:r>
              <a:rPr lang="en-IN" dirty="0"/>
              <a:t>Then, it calculates the entropy and information gains of each </a:t>
            </a:r>
            <a:r>
              <a:rPr lang="en-IN" dirty="0" smtClean="0"/>
              <a:t>attribute.</a:t>
            </a:r>
          </a:p>
          <a:p>
            <a:pPr>
              <a:defRPr/>
            </a:pPr>
            <a:r>
              <a:rPr lang="en-IN" dirty="0"/>
              <a:t>In this way, the most dominant attribute can be </a:t>
            </a:r>
            <a:r>
              <a:rPr lang="en-IN" dirty="0" smtClean="0"/>
              <a:t>founded.</a:t>
            </a:r>
          </a:p>
          <a:p>
            <a:pPr>
              <a:defRPr/>
            </a:pPr>
            <a:r>
              <a:rPr lang="en-IN" dirty="0"/>
              <a:t>After then, the most dominant one is put on the tree as decision node. Thereafter, entropy and gain scores would be calculated again among the other attributes. </a:t>
            </a:r>
            <a:endParaRPr lang="en-IN" dirty="0" smtClean="0"/>
          </a:p>
          <a:p>
            <a:pPr>
              <a:defRPr/>
            </a:pPr>
            <a:r>
              <a:rPr lang="en-IN" dirty="0"/>
              <a:t>Thus, the next most dominant attribute is found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/>
              <a:t>Finally, this procedure continues until reaching a decision for that branch</a:t>
            </a:r>
            <a:r>
              <a:rPr lang="en-IN" dirty="0" smtClean="0"/>
              <a:t>.</a:t>
            </a:r>
          </a:p>
          <a:p>
            <a:pPr>
              <a:defRPr/>
            </a:pPr>
            <a:r>
              <a:rPr lang="en-IN" dirty="0"/>
              <a:t>That’s why, it is called Iterative </a:t>
            </a:r>
            <a:r>
              <a:rPr lang="en-IN" dirty="0" err="1"/>
              <a:t>Dichotomiser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67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133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19263"/>
            <a:ext cx="4968924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17675"/>
            <a:ext cx="3071639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2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768</Words>
  <Application>Microsoft Office PowerPoint</Application>
  <PresentationFormat>On-screen Show (4:3)</PresentationFormat>
  <Paragraphs>169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Decision Tree Learning</vt:lpstr>
      <vt:lpstr>Introduction</vt:lpstr>
      <vt:lpstr>DECISION TREE REPRESENTATION</vt:lpstr>
      <vt:lpstr>PowerPoint Presentation</vt:lpstr>
      <vt:lpstr>APPROPRIATE PROBLEMS FOR DECISION TREE LEARNING</vt:lpstr>
      <vt:lpstr>Example</vt:lpstr>
      <vt:lpstr>Different Algorithms for Decision Tree</vt:lpstr>
      <vt:lpstr>ID3 Algorithm</vt:lpstr>
      <vt:lpstr> </vt:lpstr>
      <vt:lpstr>Which Attribute Is the Best Classifier?</vt:lpstr>
      <vt:lpstr>Entropy and Information Gain</vt:lpstr>
      <vt:lpstr>Data set</vt:lpstr>
      <vt:lpstr>Entropy</vt:lpstr>
      <vt:lpstr>Wind factor on decision</vt:lpstr>
      <vt:lpstr>PowerPoint Presentation</vt:lpstr>
      <vt:lpstr>PowerPoint Presentation</vt:lpstr>
      <vt:lpstr>PowerPoint Presentation</vt:lpstr>
      <vt:lpstr>Outlook Factor on decision</vt:lpstr>
      <vt:lpstr>PowerPoint Presentation</vt:lpstr>
      <vt:lpstr>PowerPoint Presentation</vt:lpstr>
      <vt:lpstr>PowerPoint Presentation</vt:lpstr>
      <vt:lpstr>PowerPoint Presentation</vt:lpstr>
      <vt:lpstr>Exercise</vt:lpstr>
      <vt:lpstr>Information Gain of All Attributes</vt:lpstr>
      <vt:lpstr>So, Root node of Decision Tree</vt:lpstr>
      <vt:lpstr>Second Level (Outlook = sunny)</vt:lpstr>
      <vt:lpstr>PowerPoint Presentation</vt:lpstr>
      <vt:lpstr>PowerPoint Presentation</vt:lpstr>
      <vt:lpstr>Second Level (Outlook = Rain)</vt:lpstr>
      <vt:lpstr>PowerPoint Presentation</vt:lpstr>
      <vt:lpstr>PowerPoint Presentation</vt:lpstr>
      <vt:lpstr>Final Decision Tree</vt:lpstr>
      <vt:lpstr>Exercise</vt:lpstr>
      <vt:lpstr>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Learning</dc:title>
  <dc:creator>ismail - [2010]</dc:creator>
  <cp:lastModifiedBy>ismail - [2010]</cp:lastModifiedBy>
  <cp:revision>12</cp:revision>
  <dcterms:created xsi:type="dcterms:W3CDTF">2020-05-17T12:24:47Z</dcterms:created>
  <dcterms:modified xsi:type="dcterms:W3CDTF">2021-01-29T07:42:45Z</dcterms:modified>
</cp:coreProperties>
</file>