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84" r:id="rId4"/>
    <p:sldId id="258" r:id="rId5"/>
    <p:sldId id="291" r:id="rId6"/>
    <p:sldId id="290" r:id="rId7"/>
    <p:sldId id="259" r:id="rId8"/>
    <p:sldId id="260" r:id="rId9"/>
    <p:sldId id="286" r:id="rId10"/>
    <p:sldId id="287" r:id="rId11"/>
    <p:sldId id="261" r:id="rId12"/>
    <p:sldId id="262" r:id="rId13"/>
    <p:sldId id="263" r:id="rId14"/>
    <p:sldId id="264" r:id="rId15"/>
    <p:sldId id="289" r:id="rId16"/>
    <p:sldId id="285" r:id="rId17"/>
    <p:sldId id="288" r:id="rId18"/>
    <p:sldId id="265" r:id="rId19"/>
    <p:sldId id="266" r:id="rId20"/>
    <p:sldId id="267" r:id="rId21"/>
    <p:sldId id="268" r:id="rId22"/>
    <p:sldId id="269" r:id="rId23"/>
    <p:sldId id="270" r:id="rId24"/>
    <p:sldId id="292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93" r:id="rId34"/>
    <p:sldId id="279" r:id="rId35"/>
    <p:sldId id="280" r:id="rId36"/>
    <p:sldId id="281" r:id="rId37"/>
    <p:sldId id="282" r:id="rId38"/>
    <p:sldId id="283" r:id="rId39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41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Questrial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8" roundtripDataSignature="AMtx7mgk9PLv5v2s+JHKHz3uUi0YQp78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8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1" name="Google Shape;5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30</a:t>
            </a:fld>
            <a:endParaRPr/>
          </a:p>
        </p:txBody>
      </p:sp>
      <p:sp>
        <p:nvSpPr>
          <p:cNvPr id="200" name="Google Shape;2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1" name="Google Shape;2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4" name="Google Shape;24;p32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5" name="Google Shape;25;p32"/>
          <p:cNvSpPr txBox="1"/>
          <p:nvPr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6" name="Google Shape;26;p32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27" name="Google Shape;2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3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Google Shape;31;p33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6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36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44;p36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CSE101-Lec# 18,19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Pointers in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E0F8-03AB-4173-BBC6-60BE7192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9CEF5-78CB-44F7-B4FB-FB3DDAC2CC9F}"/>
              </a:ext>
            </a:extLst>
          </p:cNvPr>
          <p:cNvSpPr txBox="1"/>
          <p:nvPr/>
        </p:nvSpPr>
        <p:spPr>
          <a:xfrm>
            <a:off x="284480" y="3100308"/>
            <a:ext cx="88595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The operator used to get value at address stored in a pointer variable is</a:t>
            </a:r>
          </a:p>
          <a:p>
            <a:r>
              <a:rPr lang="en-IN" sz="3200" dirty="0"/>
              <a:t>a.    *	b.    &amp;       c.   &amp;&amp;      d.   ||</a:t>
            </a:r>
          </a:p>
        </p:txBody>
      </p:sp>
    </p:spTree>
    <p:extLst>
      <p:ext uri="{BB962C8B-B14F-4D97-AF65-F5344CB8AC3E}">
        <p14:creationId xmlns:p14="http://schemas.microsoft.com/office/powerpoint/2010/main" val="3379085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 Code</a:t>
            </a:r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body" idx="2"/>
          </p:nvPr>
        </p:nvSpPr>
        <p:spPr>
          <a:xfrm>
            <a:off x="6400800" y="1447800"/>
            <a:ext cx="2286000" cy="467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>
                <a:solidFill>
                  <a:schemeClr val="accent1"/>
                </a:solidFill>
              </a:rPr>
              <a:t>This program demonstrates the use of the pointer operators: &amp; and *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4" name="Google Shape;114;p6" descr="C:\Users\sanjeev\Pictures\c22_1.png"/>
          <p:cNvPicPr preferRelativeResize="0"/>
          <p:nvPr/>
        </p:nvPicPr>
        <p:blipFill rotWithShape="1">
          <a:blip r:embed="rId3">
            <a:alphaModFix/>
          </a:blip>
          <a:srcRect l="3274" t="6365" b="6832"/>
          <a:stretch/>
        </p:blipFill>
        <p:spPr>
          <a:xfrm>
            <a:off x="0" y="1402078"/>
            <a:ext cx="6413696" cy="545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Output </a:t>
            </a:r>
            <a:endParaRPr/>
          </a:p>
        </p:txBody>
      </p:sp>
      <p:sp>
        <p:nvSpPr>
          <p:cNvPr id="120" name="Google Shape;120;p7"/>
          <p:cNvSpPr/>
          <p:nvPr/>
        </p:nvSpPr>
        <p:spPr>
          <a:xfrm>
            <a:off x="0" y="1524000"/>
            <a:ext cx="5943600" cy="19389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address of a is 0012FF7C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value of aPtr is 0012FF7C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 </a:t>
            </a:r>
            <a:endParaRPr sz="1200" b="1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value of a is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The value of *aPtr is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 </a:t>
            </a:r>
            <a:endParaRPr sz="1200" b="1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Showing that * and &amp; are complements of each other.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&amp;*aPtr = 0012FF7C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*&amp;aPtr = 0012FF7C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 sz="1200" b="1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Key points related to pointers</a:t>
            </a:r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IN" sz="1800" b="1" i="1"/>
              <a:t>Data type of the pointer variable and variable whose address it will store must be of same type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x=10;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float y=2.0;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*px=&amp;y;//Invalid, as px is of integer type and y is of float type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*ptr=&amp;x;//Valid as both ptr and x are of same types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IN" sz="1800" b="1" i="1"/>
              <a:t>Any number of pointers can point to the same address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x=12;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*p1=&amp;x,*p2=&amp;x,*p3=&amp;x;// All the three pointers are pointing towards x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lang="en-IN" sz="1800" b="1" i="1"/>
              <a:t>Memory taken by any kind of pointer(i.e int, float, char, double…) as always equivalent to the memory taken by unsigned integer, as pointer will always store address of a variable( which is always unsigned integer), so the type of pointer will not make any difference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200"/>
              <a:t>Example-size taken by different type of pointers</a:t>
            </a:r>
            <a:endParaRPr sz="3200"/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492456" y="1219200"/>
            <a:ext cx="8346743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#include&lt;stdio.h&gt;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int main()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{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int *pnum;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char *pch;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float *pfnum;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double *pdnum;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long *plnum;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printf("\n Size of integer pointer=%d",sizeof(pnum));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printf("\n Size of character pointer=%d",sizeof(pch));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printf("\n Size of float pointer=%d",sizeof(pfnum));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printf("\n Size of double pointer=%d",sizeof(pdnum));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printf("\n Size of long pointer=%d",sizeof(plnum));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	return 0;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}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IN" sz="1600"/>
              <a:t>//All will give the same answer(equivalent to size taken by unsigned integer for a particular compiler)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2D94-AA4C-4C56-B3CC-A3E8C290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E17F5-FDA5-46CA-9C92-CC24FA25895A}"/>
              </a:ext>
            </a:extLst>
          </p:cNvPr>
          <p:cNvSpPr txBox="1"/>
          <p:nvPr/>
        </p:nvSpPr>
        <p:spPr>
          <a:xfrm>
            <a:off x="538480" y="2143185"/>
            <a:ext cx="8351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Address stored in the pointer variable is of type</a:t>
            </a:r>
          </a:p>
          <a:p>
            <a:r>
              <a:rPr lang="en-IN" sz="2800" dirty="0"/>
              <a:t>A.	Character</a:t>
            </a:r>
          </a:p>
          <a:p>
            <a:r>
              <a:rPr lang="en-IN" sz="2800" dirty="0"/>
              <a:t>B.	Floating</a:t>
            </a:r>
          </a:p>
          <a:p>
            <a:r>
              <a:rPr lang="en-IN" sz="2800" dirty="0"/>
              <a:t>C.	Integer</a:t>
            </a:r>
          </a:p>
          <a:p>
            <a:r>
              <a:rPr lang="en-IN" sz="2800" dirty="0"/>
              <a:t>D.	Array</a:t>
            </a:r>
          </a:p>
        </p:txBody>
      </p:sp>
    </p:spTree>
    <p:extLst>
      <p:ext uri="{BB962C8B-B14F-4D97-AF65-F5344CB8AC3E}">
        <p14:creationId xmlns:p14="http://schemas.microsoft.com/office/powerpoint/2010/main" val="326360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A4BC-9FFB-47A4-8C8B-755A54DC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D21D3-37CA-462B-B93D-F967AF5E0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CA540-D1A4-46B6-BA3C-185D0DA0380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62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354795-260A-464A-8E08-E561D422A4F6}"/>
              </a:ext>
            </a:extLst>
          </p:cNvPr>
          <p:cNvSpPr txBox="1"/>
          <p:nvPr/>
        </p:nvSpPr>
        <p:spPr>
          <a:xfrm>
            <a:off x="355600" y="562005"/>
            <a:ext cx="89001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What will be output of following program?</a:t>
            </a:r>
          </a:p>
          <a:p>
            <a:r>
              <a:rPr lang="en-IN" sz="2000" dirty="0"/>
              <a:t>(Memory occupied by int is 4 bytes, float is 4 bytes, char is 1byte double is 8 bytes)</a:t>
            </a:r>
          </a:p>
          <a:p>
            <a:r>
              <a:rPr lang="en-IN" sz="2000" dirty="0"/>
              <a:t>#include&lt;stdio.h&gt; </a:t>
            </a:r>
          </a:p>
          <a:p>
            <a:r>
              <a:rPr lang="en-IN" sz="2000" dirty="0"/>
              <a:t>int main()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char *p;</a:t>
            </a:r>
          </a:p>
          <a:p>
            <a:r>
              <a:rPr lang="en-IN" sz="2000" dirty="0"/>
              <a:t>int b;</a:t>
            </a:r>
          </a:p>
          <a:p>
            <a:r>
              <a:rPr lang="en-IN" sz="2000" dirty="0"/>
              <a:t>b = </a:t>
            </a:r>
            <a:r>
              <a:rPr lang="en-IN" sz="2000" dirty="0" err="1"/>
              <a:t>sizeof</a:t>
            </a:r>
            <a:r>
              <a:rPr lang="en-IN" sz="2000" dirty="0"/>
              <a:t>(p);</a:t>
            </a:r>
          </a:p>
          <a:p>
            <a:r>
              <a:rPr lang="en-IN" sz="2000" dirty="0" err="1"/>
              <a:t>printf</a:t>
            </a:r>
            <a:r>
              <a:rPr lang="en-IN" sz="2000" dirty="0"/>
              <a:t>(''%d'', b);</a:t>
            </a:r>
          </a:p>
          <a:p>
            <a:r>
              <a:rPr lang="en-IN" sz="2000" dirty="0"/>
              <a:t>return 0;</a:t>
            </a:r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A.	16</a:t>
            </a:r>
          </a:p>
          <a:p>
            <a:r>
              <a:rPr lang="en-IN" sz="2000" dirty="0"/>
              <a:t>B.	4</a:t>
            </a:r>
          </a:p>
          <a:p>
            <a:r>
              <a:rPr lang="en-IN" sz="2000" dirty="0"/>
              <a:t>C.	8</a:t>
            </a:r>
          </a:p>
          <a:p>
            <a:r>
              <a:rPr lang="en-IN" sz="2000" dirty="0"/>
              <a:t>D.	1</a:t>
            </a:r>
          </a:p>
        </p:txBody>
      </p:sp>
    </p:spTree>
    <p:extLst>
      <p:ext uri="{BB962C8B-B14F-4D97-AF65-F5344CB8AC3E}">
        <p14:creationId xmlns:p14="http://schemas.microsoft.com/office/powerpoint/2010/main" val="160722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Program example-Finding area of circle using pointers</a:t>
            </a:r>
            <a:endParaRPr sz="2400"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8991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#include&lt;stdio.h&gt;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main()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{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double radius,area=0.0;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double *pradius=&amp;radius,*parea=&amp;area;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printf("\n Enter the radius of the circle:");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scanf("%lf",pradius);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*parea=3.14*(*pradius)*(*pradius);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                  printf("\n The area of the circle with radius %.2lf = %.2lf",*pradius,*parea);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return 0;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}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Program example-Factorial of a number using pointer</a:t>
            </a:r>
            <a:endParaRPr sz="2400"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i,n,fact=1;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*pn,*pfact;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pn=&amp;n;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pfact=&amp;fact;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Enter number:");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scanf("%d",pn);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for(i=1;i&lt;=*pn;i++)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	*pfact=*pfact*i;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printf("\n Factorial of number is:%d",*pfact);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-2286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 b="1"/>
              <a:t>Introduction-Pointer declaration and Initialization </a:t>
            </a:r>
            <a:endParaRPr sz="2800" b="1"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>
                <a:solidFill>
                  <a:schemeClr val="dk1"/>
                </a:solidFill>
              </a:rPr>
              <a:t>A pointer is a variable that holds the address of another variable. 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>
                <a:solidFill>
                  <a:schemeClr val="dk1"/>
                </a:solidFill>
              </a:rPr>
              <a:t>The general syntax of declaring pointer variable is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>
                <a:solidFill>
                  <a:schemeClr val="dk1"/>
                </a:solidFill>
              </a:rPr>
              <a:t>	data_type *ptr_name; 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>
                <a:solidFill>
                  <a:schemeClr val="dk1"/>
                </a:solidFill>
              </a:rPr>
              <a:t>	Here, data_type is the data type of the value that the pointer will point to. For example: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>
                <a:solidFill>
                  <a:schemeClr val="dk1"/>
                </a:solidFill>
              </a:rPr>
              <a:t>	</a:t>
            </a:r>
            <a:r>
              <a:rPr lang="en-IN" sz="1600" b="1" i="1">
                <a:solidFill>
                  <a:schemeClr val="dk1"/>
                </a:solidFill>
              </a:rPr>
              <a:t>int *pnum;	char *pch;	float *pfnum;  //Pointer declaration</a:t>
            </a:r>
            <a:endParaRPr sz="1600" b="1" i="1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>
                <a:solidFill>
                  <a:schemeClr val="dk1"/>
                </a:solidFill>
              </a:rPr>
              <a:t>	int x= 10;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>
                <a:solidFill>
                  <a:schemeClr val="dk1"/>
                </a:solidFill>
              </a:rPr>
              <a:t>	</a:t>
            </a:r>
            <a:r>
              <a:rPr lang="en-IN" sz="1600" b="1" i="1">
                <a:solidFill>
                  <a:schemeClr val="dk1"/>
                </a:solidFill>
              </a:rPr>
              <a:t>int *ptr = &amp;x;    //Pointer initialization[ When some variable’s address is assigned to pointer, it is said to be initialized]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>
                <a:solidFill>
                  <a:schemeClr val="dk1"/>
                </a:solidFill>
              </a:rPr>
              <a:t>	The '*' informs the compiler that ptr is a pointer variable and the int specifies that it will store the address of an integer variable. [ ‘*’ is also known as indirection/ or deferencing/ or value at address operator]</a:t>
            </a:r>
            <a:endParaRPr/>
          </a:p>
          <a:p>
            <a:pPr marL="342900" lvl="0" indent="-3429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>
                <a:solidFill>
                  <a:schemeClr val="dk1"/>
                </a:solidFill>
              </a:rPr>
              <a:t>	The &amp; operator retrieves the address of x, and copies that to the contents of the pointer ptr. [ ‘&amp;’ is also known as address of operator]</a:t>
            </a:r>
            <a:endParaRPr sz="1600">
              <a:solidFill>
                <a:schemeClr val="dk1"/>
              </a:solidFill>
            </a:endParaRPr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IN" sz="2800"/>
              <a:t>Program example-Reverse of a number using pointers</a:t>
            </a:r>
            <a:endParaRPr sz="2800"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int n, reversedNumber = 0, remainder;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int *pn,*prn,*pr;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pn=&amp;n;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prn=&amp;reversedNumber;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pr=&amp;remainder;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printf("Enter an integer: 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scanf("%d", pn);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while(*pn != 0)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    *pr = *pn%10;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    *prn = *prn*10 + *pr;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    *pn = *pn/10;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}</a:t>
            </a:r>
            <a:endParaRPr sz="1520"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printf("Reversed Number = %d",*prn);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342900" lvl="0" indent="-24638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  <a:p>
            <a:pPr marL="342900" lvl="0" indent="-24638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Types of pointers</a:t>
            </a:r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Null pointer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Wild pointer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Generic pointer(or void) pointer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Constant pointer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Dangling pointer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Null pointer</a:t>
            </a:r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Char char="•"/>
            </a:pPr>
            <a:r>
              <a:rPr lang="en-IN" sz="2240"/>
              <a:t>A Null Pointer is a pointer that does not point to any memory location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Char char="•"/>
            </a:pPr>
            <a:r>
              <a:rPr lang="en-IN" sz="2240"/>
              <a:t>It is used to initialize a pointer variable when the pointer does not point to a valid memory address.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Char char="•"/>
            </a:pPr>
            <a:r>
              <a:rPr lang="en-IN" sz="2240"/>
              <a:t>So, if we don’t know in the initial phases, where the pointer will point? , it is better to initialize pointer with NULL address</a:t>
            </a:r>
            <a:endParaRPr/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Calibri"/>
              <a:buNone/>
            </a:pPr>
            <a:r>
              <a:rPr lang="en-IN" sz="2240">
                <a:solidFill>
                  <a:srgbClr val="0070C0"/>
                </a:solidFill>
              </a:rPr>
              <a:t>To declare a null pointer you may use the predefined constant NULL, </a:t>
            </a:r>
            <a:endParaRPr/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Calibri"/>
              <a:buNone/>
            </a:pPr>
            <a:r>
              <a:rPr lang="en-IN" sz="2240">
                <a:solidFill>
                  <a:srgbClr val="0070C0"/>
                </a:solidFill>
              </a:rPr>
              <a:t>	int *ptr = NULL; </a:t>
            </a:r>
            <a:endParaRPr sz="2240">
              <a:solidFill>
                <a:srgbClr val="0070C0"/>
              </a:solidFill>
            </a:endParaRPr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Calibri"/>
              <a:buNone/>
            </a:pPr>
            <a:r>
              <a:rPr lang="en-IN" sz="2240">
                <a:solidFill>
                  <a:srgbClr val="0070C0"/>
                </a:solidFill>
              </a:rPr>
              <a:t>    or</a:t>
            </a:r>
            <a:endParaRPr/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Calibri"/>
              <a:buNone/>
            </a:pPr>
            <a:r>
              <a:rPr lang="en-IN" sz="2240">
                <a:solidFill>
                  <a:srgbClr val="0070C0"/>
                </a:solidFill>
              </a:rPr>
              <a:t>     int *ptr=0;</a:t>
            </a:r>
            <a:endParaRPr/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Calibri"/>
              <a:buNone/>
            </a:pPr>
            <a:r>
              <a:rPr lang="en-IN" sz="2240">
                <a:solidFill>
                  <a:srgbClr val="0070C0"/>
                </a:solidFill>
              </a:rPr>
              <a:t> We can overwrite the NULL address hold by NULL pointer with some valid address also, in the later stages of program</a:t>
            </a:r>
            <a:endParaRPr/>
          </a:p>
          <a:p>
            <a:pPr marL="342900" lvl="0" indent="-342900" algn="l" rtl="0">
              <a:lnSpc>
                <a:spcPct val="105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Calibri"/>
              <a:buNone/>
            </a:pPr>
            <a:r>
              <a:rPr lang="en-IN" sz="2240" b="1" i="1">
                <a:solidFill>
                  <a:schemeClr val="dk1"/>
                </a:solidFill>
              </a:rPr>
              <a:t>Note: It is invalid to dereference a null pointer.</a:t>
            </a:r>
            <a:endParaRPr sz="2240" b="1" i="1">
              <a:solidFill>
                <a:schemeClr val="dk1"/>
              </a:solidFill>
            </a:endParaRPr>
          </a:p>
          <a:p>
            <a:pPr marL="342900" lvl="0" indent="-20066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endParaRPr sz="224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76200" y="1600200"/>
            <a:ext cx="9067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#include&lt;stdio.h&gt;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int main()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{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int *</a:t>
            </a:r>
            <a:r>
              <a:rPr lang="en-IN" sz="1800" dirty="0" err="1"/>
              <a:t>ptr</a:t>
            </a:r>
            <a:r>
              <a:rPr lang="en-IN" sz="1800" dirty="0"/>
              <a:t>=NULL;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int a=10;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</a:t>
            </a:r>
            <a:r>
              <a:rPr lang="en-IN" sz="1800" dirty="0" err="1"/>
              <a:t>printf</a:t>
            </a:r>
            <a:r>
              <a:rPr lang="en-IN" sz="1800" dirty="0"/>
              <a:t>("%u",</a:t>
            </a:r>
            <a:r>
              <a:rPr lang="en-IN" sz="1800" dirty="0" err="1"/>
              <a:t>ptr</a:t>
            </a:r>
            <a:r>
              <a:rPr lang="en-IN" sz="1800" dirty="0"/>
              <a:t>);// 0 will be displayed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                  </a:t>
            </a:r>
            <a:r>
              <a:rPr lang="en-IN" sz="1800" dirty="0" err="1"/>
              <a:t>printf</a:t>
            </a:r>
            <a:r>
              <a:rPr lang="en-IN" sz="1800" dirty="0"/>
              <a:t>(“%d”,*</a:t>
            </a:r>
            <a:r>
              <a:rPr lang="en-IN" sz="1800" dirty="0" err="1"/>
              <a:t>ptr</a:t>
            </a:r>
            <a:r>
              <a:rPr lang="en-IN" sz="1800" dirty="0"/>
              <a:t>);//Invalid(Dereferencing), as </a:t>
            </a:r>
            <a:r>
              <a:rPr lang="en-IN" sz="1800" dirty="0" err="1"/>
              <a:t>ptr</a:t>
            </a:r>
            <a:r>
              <a:rPr lang="en-IN" sz="1800" dirty="0"/>
              <a:t> is NULL at this point.</a:t>
            </a:r>
            <a:endParaRPr sz="18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</a:t>
            </a:r>
            <a:r>
              <a:rPr lang="en-IN" sz="1800" dirty="0" err="1"/>
              <a:t>ptr</a:t>
            </a:r>
            <a:r>
              <a:rPr lang="en-IN" sz="1800" dirty="0"/>
              <a:t>=&amp;a;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       </a:t>
            </a:r>
            <a:r>
              <a:rPr lang="en-IN" sz="1800" dirty="0" err="1"/>
              <a:t>printf</a:t>
            </a:r>
            <a:r>
              <a:rPr lang="en-IN" sz="1800" dirty="0"/>
              <a:t>("\</a:t>
            </a:r>
            <a:r>
              <a:rPr lang="en-IN" sz="1800" dirty="0" err="1"/>
              <a:t>n%d</a:t>
            </a:r>
            <a:r>
              <a:rPr lang="en-IN" sz="1800" dirty="0"/>
              <a:t>",*</a:t>
            </a:r>
            <a:r>
              <a:rPr lang="en-IN" sz="1800" dirty="0" err="1"/>
              <a:t>ptr</a:t>
            </a:r>
            <a:r>
              <a:rPr lang="en-IN" sz="1800" dirty="0"/>
              <a:t>);//Now it is allowed, as NULL pointer has starting pointing somewhere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	return 0;</a:t>
            </a: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9462-E90C-4F43-AA24-07A0EFBB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648A1-F5A0-41FF-8FD8-27B43B6350BC}"/>
              </a:ext>
            </a:extLst>
          </p:cNvPr>
          <p:cNvSpPr txBox="1"/>
          <p:nvPr/>
        </p:nvSpPr>
        <p:spPr>
          <a:xfrm>
            <a:off x="1089660" y="1558072"/>
            <a:ext cx="457708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2400" dirty="0"/>
              <a:t>1.int *</a:t>
            </a:r>
            <a:r>
              <a:rPr lang="en-IN" sz="2400" dirty="0" err="1"/>
              <a:t>ptr</a:t>
            </a:r>
            <a:r>
              <a:rPr lang="en-IN" sz="2400" dirty="0"/>
              <a:t>=NULL;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2400" dirty="0"/>
              <a:t>2. float * p= 0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2400" dirty="0"/>
              <a:t>3. char * c= null;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lang="en-IN"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2400" dirty="0"/>
              <a:t>Choose correct syntax: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lang="en-IN" sz="2400" dirty="0"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UcPeriod"/>
            </a:pPr>
            <a:r>
              <a:rPr lang="en-IN" sz="2400" dirty="0"/>
              <a:t>1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UcPeriod"/>
            </a:pPr>
            <a:r>
              <a:rPr lang="en-IN" sz="2400" dirty="0"/>
              <a:t>2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UcPeriod"/>
            </a:pPr>
            <a:r>
              <a:rPr lang="en-IN" sz="2400" dirty="0"/>
              <a:t>3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UcPeriod"/>
            </a:pPr>
            <a:r>
              <a:rPr lang="en-IN" sz="2400" dirty="0"/>
              <a:t>1,2</a:t>
            </a:r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lphaUcPeriod"/>
            </a:pPr>
            <a:r>
              <a:rPr lang="en-IN" sz="2400" dirty="0"/>
              <a:t>1,2,3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lang="en-IN"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99321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Wild pointer</a:t>
            </a:r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Pointer which are not initialized during its definition holding some junk value( or Garbage address) are Wild pointer.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Example of wild pointer: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 sz="2800"/>
              <a:t>    		</a:t>
            </a:r>
            <a:r>
              <a:rPr lang="en-IN" sz="28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*ptr;</a:t>
            </a:r>
            <a:endParaRPr sz="2800"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Every pointer when it is not initialized is defined as a wild pointer.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As pointer get initialized, start pointing to some variable its defined as pointer, not a wild one.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#include&lt;stdio.h&gt;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int main()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{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                  int *ptr;//Wild pointer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int a=10;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//printf("%u",ptr);//Gives garbage address value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//printf("\n%d",*ptr);//Gives garbage value stored in the garbage address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ptr=&amp;a;//Now ptr is not a wild pointer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printf("\n%d",*ptr);//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	return 0;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}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Void pointer</a:t>
            </a:r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Is a pointer that can hold the address of variables of different data types at different times also called generic pointer.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The syntax for declaring a void pointer is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ts val="1870"/>
              <a:buNone/>
            </a:pPr>
            <a:r>
              <a:rPr lang="en-IN" sz="1870" b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-IN" sz="2040" b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 *pointer_name;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Here, the keyword </a:t>
            </a:r>
            <a:r>
              <a:rPr lang="en-IN" sz="2720" b="1">
                <a:latin typeface="Droid Sans Mono"/>
                <a:ea typeface="Droid Sans Mono"/>
                <a:cs typeface="Droid Sans Mono"/>
                <a:sym typeface="Droid Sans Mono"/>
              </a:rPr>
              <a:t>void</a:t>
            </a:r>
            <a:r>
              <a:rPr lang="en-IN" sz="2720"/>
              <a:t> represents that the pointer can point to value of any data type.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But before accessing the value through generic pointer by dereferencing it, it must be properly </a:t>
            </a:r>
            <a:r>
              <a:rPr lang="en-IN" sz="2720" b="1"/>
              <a:t>typecasted</a:t>
            </a:r>
            <a:r>
              <a:rPr lang="en-IN" sz="2720"/>
              <a:t>.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Char char="•"/>
            </a:pPr>
            <a:r>
              <a:rPr lang="en-IN" sz="2720"/>
              <a:t>To Print value stored in pointer variable: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ts val="2040"/>
              <a:buNone/>
            </a:pPr>
            <a:r>
              <a:rPr lang="en-IN" sz="2040" b="1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*(data_type*) pointer_name;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b="1"/>
              <a:t>Limitations of void pointers: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void pointers cannot be directly dereferences. They need to be appropriately typecasted.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Pointer arithmetic cannot be performed on void pointers.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	int x=10;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	char ch='A';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	void *gp;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	gp=&amp;x;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	printf("\n Generic pointer points to the integer value=%d",*(int*)gp);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	gp=&amp;ch;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	printf("\n Generic pointer now points to the character %c",*(char*)gp);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1"/>
              </a:buClr>
              <a:buSzPts val="2015"/>
              <a:buNone/>
            </a:pPr>
            <a:r>
              <a:rPr lang="en-IN" sz="2015"/>
              <a:t>}</a:t>
            </a:r>
            <a:endParaRPr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307F-6B44-4188-903D-7A73AF6D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E7DBB-CE81-4733-BCA5-130BB528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436E3-273C-4A65-81A6-1E703BFA998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25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Constant Pointers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A constant pointer, </a:t>
            </a: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ptr,</a:t>
            </a:r>
            <a:r>
              <a:rPr lang="en-IN" sz="2400"/>
              <a:t> is a pointer that is initialized with an address, and cannot point to anything else.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But we can use </a:t>
            </a: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ptr </a:t>
            </a:r>
            <a:r>
              <a:rPr lang="en-IN" sz="2400"/>
              <a:t>to change the contents of</a:t>
            </a: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IN" sz="2400"/>
              <a:t>variable pointing to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Example</a:t>
            </a:r>
            <a:br>
              <a:rPr lang="en-IN" sz="2400"/>
            </a:b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int value = 22;</a:t>
            </a:r>
            <a:b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IN" sz="24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* const </a:t>
            </a:r>
            <a:r>
              <a:rPr lang="en-IN" sz="2400" b="1">
                <a:latin typeface="Courier New"/>
                <a:ea typeface="Courier New"/>
                <a:cs typeface="Courier New"/>
                <a:sym typeface="Courier New"/>
              </a:rPr>
              <a:t>ptr = &amp;value;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Constant Pointer</a:t>
            </a: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20624" lvl="0" indent="-384047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Example:</a:t>
            </a:r>
            <a:br>
              <a:rPr lang="en-IN"/>
            </a:br>
            <a:r>
              <a:rPr lang="en-IN" sz="2000" b="1">
                <a:latin typeface="Droid Sans Mono"/>
                <a:ea typeface="Droid Sans Mono"/>
                <a:cs typeface="Droid Sans Mono"/>
                <a:sym typeface="Droid Sans Mono"/>
              </a:rPr>
              <a:t>int * const ptr2</a:t>
            </a:r>
            <a:r>
              <a:rPr lang="en-IN" b="1"/>
              <a:t> </a:t>
            </a:r>
            <a:endParaRPr/>
          </a:p>
          <a:p>
            <a:pPr marL="420624" lvl="0" indent="-384047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IN" b="1"/>
              <a:t>	</a:t>
            </a:r>
            <a:r>
              <a:rPr lang="en-IN"/>
              <a:t>indicates that  ptr2 is a pointer which is constant. This means that ptr2 cannot be made to point to another integer.</a:t>
            </a:r>
            <a:endParaRPr/>
          </a:p>
          <a:p>
            <a:pPr marL="420624" lvl="0" indent="-384047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/>
              <a:t> However the integer pointed by ptr2 can be changed.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Example</a:t>
            </a:r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var1 = 60, var2 = 70;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*const ptr = &amp;var1;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printf("\n%d",*ptr);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//ptr = &amp;var2; //Invalid-Error will arise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//printf("%d\n", *ptr);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}</a:t>
            </a:r>
            <a:endParaRPr/>
          </a:p>
          <a:p>
            <a:pPr marL="34290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627D-E1DD-4238-80D8-0008FE81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23335-9EA7-42B3-AC29-C4CD779D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Choose correct syntax:</a:t>
            </a:r>
          </a:p>
          <a:p>
            <a:pPr marL="50800" indent="0">
              <a:buNone/>
            </a:pPr>
            <a:r>
              <a:rPr lang="en-IN" dirty="0"/>
              <a:t>constant pointer:</a:t>
            </a:r>
          </a:p>
          <a:p>
            <a:pPr marL="50800" indent="0">
              <a:buNone/>
            </a:pPr>
            <a:r>
              <a:rPr lang="en-IN" dirty="0"/>
              <a:t> a. </a:t>
            </a:r>
            <a:r>
              <a:rPr lang="en-IN" dirty="0" err="1"/>
              <a:t>const</a:t>
            </a:r>
            <a:r>
              <a:rPr lang="en-IN" dirty="0"/>
              <a:t> int *p=&amp;a;</a:t>
            </a:r>
          </a:p>
          <a:p>
            <a:pPr marL="50800" indent="0">
              <a:buNone/>
            </a:pPr>
            <a:r>
              <a:rPr lang="en-IN" dirty="0"/>
              <a:t> b. int * </a:t>
            </a:r>
            <a:r>
              <a:rPr lang="en-IN" dirty="0" err="1"/>
              <a:t>const</a:t>
            </a:r>
            <a:r>
              <a:rPr lang="en-IN" dirty="0"/>
              <a:t> p=&amp;a;</a:t>
            </a:r>
          </a:p>
          <a:p>
            <a:pPr marL="50800" indent="0">
              <a:buNone/>
            </a:pPr>
            <a:r>
              <a:rPr lang="en-IN" dirty="0"/>
              <a:t> c. int </a:t>
            </a:r>
            <a:r>
              <a:rPr lang="en-IN" dirty="0" err="1"/>
              <a:t>const</a:t>
            </a:r>
            <a:r>
              <a:rPr lang="en-IN" dirty="0"/>
              <a:t> * p=&amp;a</a:t>
            </a:r>
          </a:p>
          <a:p>
            <a:pPr marL="508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867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 b="1"/>
              <a:t>Dangling pointer</a:t>
            </a:r>
            <a:endParaRPr sz="3600" b="1"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It is a type of pointer which point towards such a memory location which is already deleted/ or deallocated.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It is a problem associated with pointers, where in a pointer is unnecessarily pointing towards deleted memory location</a:t>
            </a:r>
            <a:endParaRPr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IN" sz="2800"/>
              <a:t>It can be resolved through assigning NULL address once, the memory has been deallocated</a:t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152400" y="-152400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/>
              <a:t>Dangling pointer-Example 1[Compile time case]</a:t>
            </a:r>
            <a:br>
              <a:rPr lang="en-IN" sz="2400"/>
            </a:br>
            <a:r>
              <a:rPr lang="en-IN" sz="2400"/>
              <a:t>When local variable goes out of scope</a:t>
            </a:r>
            <a:endParaRPr sz="2400"/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5344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int *ptr;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int val=23;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ptr=&amp;val;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printf("\n%d",*ptr);// 23 is printed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   printf("\n%u",ptr);// Address of val is printed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printf("\n%u",ptr);// Same address is printed, even val is destroyed, hence ptr is dangling pointer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ptr=NULL;//Solution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printf("\n%u",ptr);// Now ptr is not a dangling pointer[0 address value is printed]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}</a:t>
            </a:r>
            <a:endParaRPr/>
          </a:p>
          <a:p>
            <a:pPr marL="34290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1"/>
              <a:t>Dangling pointer-Example 2[Runtime/or Dynamic memory allocation  case]</a:t>
            </a:r>
            <a:br>
              <a:rPr lang="en-IN" sz="1800" b="1"/>
            </a:br>
            <a:r>
              <a:rPr lang="en-IN" sz="1800" b="1"/>
              <a:t>When free() function is called</a:t>
            </a:r>
            <a:endParaRPr sz="1800" b="1"/>
          </a:p>
        </p:txBody>
      </p:sp>
      <p:sp>
        <p:nvSpPr>
          <p:cNvPr id="234" name="Google Shape;234;p2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34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// Deallocating a memory pointed by ptr causes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// dangling pointer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 &lt;stdlib.h&gt;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n=1;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int *ptr = (int *)malloc(n*sizeof(int));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	*ptr=6;   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printf("%d",*ptr);//6 is printed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printf("\n%d",ptr);//Printing address hold by pointer before deallocation</a:t>
            </a:r>
            <a:endParaRPr sz="1760"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free(ptr);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 printf("\n%d",ptr);//Same address will be printed(Dangling pointer)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//SOLUTION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ptr = NULL;//Pointer is now changed to NULL pointer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printf("\n%d",ptr);//0 will be printed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r>
              <a:rPr lang="en-IN" sz="1760"/>
              <a:t>}</a:t>
            </a:r>
            <a:endParaRPr/>
          </a:p>
          <a:p>
            <a:pPr marL="342900" lvl="0" indent="-23114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accent1"/>
              </a:buClr>
              <a:buSzPts val="1760"/>
              <a:buNone/>
            </a:pPr>
            <a:endParaRPr sz="176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Example-1-Passing pointer to a function(or call by reference)</a:t>
            </a:r>
            <a:endParaRPr sz="2400" b="1"/>
          </a:p>
        </p:txBody>
      </p:sp>
      <p:sp>
        <p:nvSpPr>
          <p:cNvPr id="240" name="Google Shape;240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//Passing arguments to function using pointers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sum(int *a,int *b,int *t);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int num1,num2,total;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Enter the first number:");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scanf("%d",&amp;num1);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Enter the second number:");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scanf("%d",&amp;num2);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sum(&amp;num1,&amp;num2,&amp;total);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Total=%d",total);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sum(int *a,int *b,int *t)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*t=*a+*b;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342900" lvl="0" indent="-24638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IN" sz="2400" b="1"/>
              <a:t>Example-2-Passing pointer to a function(or call by reference)</a:t>
            </a:r>
            <a:endParaRPr sz="2400"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read(float *b,float *h);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calculate_area(float *b,float *h,float *a);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float base,height,area;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read(&amp;base,&amp;height);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calculate_area(&amp;base,&amp;height,&amp;area);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Area is :%f",area);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read(float *b,float *h)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Enter the base of the triangle:");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scanf("%f",b);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printf("\n Enter the height of the triangle:");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scanf("%f",h);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void calculate_area(float *b,float *h,float *a)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	*a=0.5*(*b)*(*h);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r>
              <a:rPr lang="en-IN" sz="1520"/>
              <a:t>}</a:t>
            </a:r>
            <a:endParaRPr/>
          </a:p>
          <a:p>
            <a:pPr marL="342900" lvl="0" indent="-246380" algn="l" rtl="0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accent1"/>
              </a:buClr>
              <a:buSzPts val="1520"/>
              <a:buNone/>
            </a:pPr>
            <a:endParaRPr sz="15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Understanding pointers</a:t>
            </a:r>
            <a:endParaRPr b="1"/>
          </a:p>
        </p:txBody>
      </p:sp>
      <p:pic>
        <p:nvPicPr>
          <p:cNvPr id="67" name="Google Shape;67;p3" descr="pointer_memory_representatio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676400"/>
            <a:ext cx="7238999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BBCD-908F-456C-BE42-C72ADAAB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9C000-4BF1-4B0E-BE11-100F2C6758CC}"/>
              </a:ext>
            </a:extLst>
          </p:cNvPr>
          <p:cNvSpPr txBox="1"/>
          <p:nvPr/>
        </p:nvSpPr>
        <p:spPr>
          <a:xfrm>
            <a:off x="736600" y="1787585"/>
            <a:ext cx="7670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pointer is:</a:t>
            </a:r>
          </a:p>
          <a:p>
            <a:r>
              <a:rPr lang="en-IN" sz="2800" dirty="0"/>
              <a:t>A. A keyword used to create variables</a:t>
            </a:r>
          </a:p>
          <a:p>
            <a:r>
              <a:rPr lang="en-IN" sz="2800" dirty="0"/>
              <a:t>B. A variable that stores address of an instruction</a:t>
            </a:r>
          </a:p>
          <a:p>
            <a:r>
              <a:rPr lang="en-IN" sz="2800" dirty="0"/>
              <a:t>C. A variable that stores address of other variable</a:t>
            </a:r>
          </a:p>
          <a:p>
            <a:r>
              <a:rPr lang="en-IN" sz="2800" dirty="0"/>
              <a:t>D.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64761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6DDB-0FC3-48A7-B4A0-E197FC6B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27715C-2C93-4906-A00B-5198BC01EF4C}"/>
              </a:ext>
            </a:extLst>
          </p:cNvPr>
          <p:cNvSpPr txBox="1"/>
          <p:nvPr/>
        </p:nvSpPr>
        <p:spPr>
          <a:xfrm>
            <a:off x="457200" y="2238534"/>
            <a:ext cx="8229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Comment on the following pointer declaration?</a:t>
            </a:r>
          </a:p>
          <a:p>
            <a:endParaRPr lang="en-IN" sz="2400" dirty="0"/>
          </a:p>
          <a:p>
            <a:r>
              <a:rPr lang="en-IN" sz="2400" dirty="0"/>
              <a:t>int *</a:t>
            </a:r>
            <a:r>
              <a:rPr lang="en-IN" sz="2400" dirty="0" err="1"/>
              <a:t>ptr</a:t>
            </a:r>
            <a:r>
              <a:rPr lang="en-IN" sz="2400" dirty="0"/>
              <a:t>, p;</a:t>
            </a:r>
          </a:p>
          <a:p>
            <a:endParaRPr lang="en-IN" sz="2400" dirty="0"/>
          </a:p>
          <a:p>
            <a:r>
              <a:rPr lang="en-IN" sz="2400" dirty="0"/>
              <a:t>A. </a:t>
            </a:r>
            <a:r>
              <a:rPr lang="en-IN" sz="2400" dirty="0" err="1"/>
              <a:t>ptr</a:t>
            </a:r>
            <a:r>
              <a:rPr lang="en-IN" sz="2400" dirty="0"/>
              <a:t> is a pointer to integer, p is not a pointer.</a:t>
            </a:r>
          </a:p>
          <a:p>
            <a:endParaRPr lang="en-IN" sz="2400" dirty="0"/>
          </a:p>
          <a:p>
            <a:r>
              <a:rPr lang="en-IN" sz="2400" dirty="0"/>
              <a:t>B. </a:t>
            </a:r>
            <a:r>
              <a:rPr lang="en-IN" sz="2400" dirty="0" err="1"/>
              <a:t>ptr</a:t>
            </a:r>
            <a:r>
              <a:rPr lang="en-IN" sz="2400" dirty="0"/>
              <a:t> and p, both are pointers to integer.</a:t>
            </a:r>
          </a:p>
          <a:p>
            <a:endParaRPr lang="en-IN" sz="2400" dirty="0"/>
          </a:p>
          <a:p>
            <a:r>
              <a:rPr lang="en-IN" sz="2400" dirty="0"/>
              <a:t>C. </a:t>
            </a:r>
            <a:r>
              <a:rPr lang="en-IN" sz="2400" dirty="0" err="1"/>
              <a:t>ptr</a:t>
            </a:r>
            <a:r>
              <a:rPr lang="en-IN" sz="2400" dirty="0"/>
              <a:t> is pointer to integer, p may or may not be.</a:t>
            </a:r>
          </a:p>
          <a:p>
            <a:endParaRPr lang="en-IN" sz="2400" dirty="0"/>
          </a:p>
          <a:p>
            <a:r>
              <a:rPr lang="en-IN" sz="2400" dirty="0"/>
              <a:t>D. </a:t>
            </a:r>
            <a:r>
              <a:rPr lang="en-IN" sz="2400" dirty="0" err="1"/>
              <a:t>ptr</a:t>
            </a:r>
            <a:r>
              <a:rPr lang="en-IN" sz="2400" dirty="0"/>
              <a:t> and p both are not pointers to integer.</a:t>
            </a:r>
          </a:p>
        </p:txBody>
      </p:sp>
    </p:spTree>
    <p:extLst>
      <p:ext uri="{BB962C8B-B14F-4D97-AF65-F5344CB8AC3E}">
        <p14:creationId xmlns:p14="http://schemas.microsoft.com/office/powerpoint/2010/main" val="92363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Pointer Operators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•"/>
            </a:pPr>
            <a:r>
              <a:rPr lang="en-IN" sz="26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-IN">
                <a:solidFill>
                  <a:schemeClr val="accent1"/>
                </a:solidFill>
              </a:rPr>
              <a:t> (address operator)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Returns address of operand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roid Sans Mono"/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y = 5;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roid Sans Mono"/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 *yPtr; 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roid Sans Mono"/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yPtr = &amp;y;     /* yPtr gets address of y */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roid Sans Mono"/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yPtr </a:t>
            </a:r>
            <a:r>
              <a:rPr lang="en-IN" sz="1800">
                <a:solidFill>
                  <a:schemeClr val="accent1"/>
                </a:solidFill>
              </a:rPr>
              <a:t>“points to” </a:t>
            </a: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>
            <a:off x="685800" y="4231531"/>
            <a:ext cx="7696200" cy="2540001"/>
            <a:chOff x="720" y="1680"/>
            <a:chExt cx="4848" cy="1600"/>
          </a:xfrm>
        </p:grpSpPr>
        <p:sp>
          <p:nvSpPr>
            <p:cNvPr id="75" name="Google Shape;75;p4"/>
            <p:cNvSpPr/>
            <p:nvPr/>
          </p:nvSpPr>
          <p:spPr>
            <a:xfrm>
              <a:off x="729" y="2288"/>
              <a:ext cx="347" cy="20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814" y="2043"/>
              <a:ext cx="346" cy="208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03" y="2159"/>
              <a:ext cx="911" cy="233"/>
            </a:xfrm>
            <a:custGeom>
              <a:avLst/>
              <a:gdLst/>
              <a:ahLst/>
              <a:cxnLst/>
              <a:rect l="l" t="t" r="r" b="b"/>
              <a:pathLst>
                <a:path w="20000" h="20000" extrusionOk="0">
                  <a:moveTo>
                    <a:pt x="19983" y="0"/>
                  </a:moveTo>
                  <a:lnTo>
                    <a:pt x="0" y="1996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20" y="2165"/>
              <a:ext cx="364" cy="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yPtr</a:t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67" y="2371"/>
              <a:ext cx="70" cy="42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929" y="1920"/>
              <a:ext cx="115" cy="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</a:t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929" y="2097"/>
              <a:ext cx="115" cy="1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grpSp>
          <p:nvGrpSpPr>
            <p:cNvPr id="82" name="Google Shape;82;p4"/>
            <p:cNvGrpSpPr/>
            <p:nvPr/>
          </p:nvGrpSpPr>
          <p:grpSpPr>
            <a:xfrm>
              <a:off x="2496" y="1872"/>
              <a:ext cx="3072" cy="432"/>
              <a:chOff x="1" y="0"/>
              <a:chExt cx="19998" cy="20000"/>
            </a:xfrm>
          </p:grpSpPr>
          <p:grpSp>
            <p:nvGrpSpPr>
              <p:cNvPr id="83" name="Google Shape;83;p4"/>
              <p:cNvGrpSpPr/>
              <p:nvPr/>
            </p:nvGrpSpPr>
            <p:grpSpPr>
              <a:xfrm>
                <a:off x="1" y="0"/>
                <a:ext cx="8448" cy="20000"/>
                <a:chOff x="1" y="0"/>
                <a:chExt cx="19999" cy="20000"/>
              </a:xfrm>
            </p:grpSpPr>
            <p:sp>
              <p:nvSpPr>
                <p:cNvPr id="84" name="Google Shape;84;p4"/>
                <p:cNvSpPr/>
                <p:nvPr/>
              </p:nvSpPr>
              <p:spPr>
                <a:xfrm>
                  <a:off x="12735" y="0"/>
                  <a:ext cx="5007" cy="8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600" b="1">
                      <a:solidFill>
                        <a:schemeClr val="dk1"/>
                      </a:solidFill>
                      <a:latin typeface="Droid Sans Mono"/>
                      <a:ea typeface="Droid Sans Mono"/>
                      <a:cs typeface="Droid Sans Mono"/>
                      <a:sym typeface="Droid Sans Mono"/>
                    </a:rPr>
                    <a:t>yptr</a:t>
                  </a:r>
                  <a:endParaRPr/>
                </a:p>
              </p:txBody>
            </p:sp>
            <p:grpSp>
              <p:nvGrpSpPr>
                <p:cNvPr id="85" name="Google Shape;85;p4"/>
                <p:cNvGrpSpPr/>
                <p:nvPr/>
              </p:nvGrpSpPr>
              <p:grpSpPr>
                <a:xfrm>
                  <a:off x="1" y="8923"/>
                  <a:ext cx="19999" cy="11077"/>
                  <a:chOff x="0" y="0"/>
                  <a:chExt cx="19999" cy="20000"/>
                </a:xfrm>
              </p:grpSpPr>
              <p:sp>
                <p:nvSpPr>
                  <p:cNvPr id="86" name="Google Shape;86;p4"/>
                  <p:cNvSpPr/>
                  <p:nvPr/>
                </p:nvSpPr>
                <p:spPr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600" b="1">
                        <a:solidFill>
                          <a:schemeClr val="dk1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rPr>
                      <a:t>500000</a:t>
                    </a:r>
                    <a:endParaRPr/>
                  </a:p>
                </p:txBody>
              </p:sp>
              <p:grpSp>
                <p:nvGrpSpPr>
                  <p:cNvPr id="87" name="Google Shape;87;p4"/>
                  <p:cNvGrpSpPr/>
                  <p:nvPr/>
                </p:nvGrpSpPr>
                <p:grpSpPr>
                  <a:xfrm>
                    <a:off x="7313" y="0"/>
                    <a:ext cx="12686" cy="20000"/>
                    <a:chOff x="0" y="0"/>
                    <a:chExt cx="20000" cy="20000"/>
                  </a:xfrm>
                </p:grpSpPr>
                <p:sp>
                  <p:nvSpPr>
                    <p:cNvPr id="88" name="Google Shape;88;p4"/>
                    <p:cNvSpPr/>
                    <p:nvPr/>
                  </p:nvSpPr>
                  <p:spPr>
                    <a:xfrm>
                      <a:off x="4228" y="3333"/>
                      <a:ext cx="11528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0" tIns="0" rIns="0" bIns="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600000</a:t>
                      </a:r>
                      <a:endParaRPr/>
                    </a:p>
                  </p:txBody>
                </p:sp>
                <p:sp>
                  <p:nvSpPr>
                    <p:cNvPr id="89" name="Google Shape;89;p4"/>
                    <p:cNvSpPr/>
                    <p:nvPr/>
                  </p:nvSpPr>
                  <p:spPr>
                    <a:xfrm>
                      <a:off x="0" y="0"/>
                      <a:ext cx="20000" cy="2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000" h="20000" extrusionOk="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  <p:grpSp>
            <p:nvGrpSpPr>
              <p:cNvPr id="90" name="Google Shape;90;p4"/>
              <p:cNvGrpSpPr/>
              <p:nvPr/>
            </p:nvGrpSpPr>
            <p:grpSpPr>
              <a:xfrm>
                <a:off x="11551" y="0"/>
                <a:ext cx="8448" cy="20000"/>
                <a:chOff x="0" y="0"/>
                <a:chExt cx="20000" cy="20000"/>
              </a:xfrm>
            </p:grpSpPr>
            <p:sp>
              <p:nvSpPr>
                <p:cNvPr id="91" name="Google Shape;91;p4"/>
                <p:cNvSpPr/>
                <p:nvPr/>
              </p:nvSpPr>
              <p:spPr>
                <a:xfrm>
                  <a:off x="12879" y="0"/>
                  <a:ext cx="1546" cy="864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N" sz="1600" b="1">
                      <a:solidFill>
                        <a:schemeClr val="dk1"/>
                      </a:solidFill>
                      <a:latin typeface="Droid Sans Mono"/>
                      <a:ea typeface="Droid Sans Mono"/>
                      <a:cs typeface="Droid Sans Mono"/>
                      <a:sym typeface="Droid Sans Mono"/>
                    </a:rPr>
                    <a:t>y</a:t>
                  </a:r>
                  <a:endParaRPr/>
                </a:p>
              </p:txBody>
            </p:sp>
            <p:grpSp>
              <p:nvGrpSpPr>
                <p:cNvPr id="92" name="Google Shape;92;p4"/>
                <p:cNvGrpSpPr/>
                <p:nvPr/>
              </p:nvGrpSpPr>
              <p:grpSpPr>
                <a:xfrm>
                  <a:off x="0" y="8923"/>
                  <a:ext cx="20000" cy="11077"/>
                  <a:chOff x="0" y="0"/>
                  <a:chExt cx="20000" cy="20000"/>
                </a:xfrm>
              </p:grpSpPr>
              <p:sp>
                <p:nvSpPr>
                  <p:cNvPr id="93" name="Google Shape;93;p4"/>
                  <p:cNvSpPr/>
                  <p:nvPr/>
                </p:nvSpPr>
                <p:spPr>
                  <a:xfrm>
                    <a:off x="0" y="3333"/>
                    <a:ext cx="7313" cy="1561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IN" sz="1600" b="1">
                        <a:solidFill>
                          <a:schemeClr val="dk1"/>
                        </a:solidFill>
                        <a:latin typeface="Droid Sans Mono"/>
                        <a:ea typeface="Droid Sans Mono"/>
                        <a:cs typeface="Droid Sans Mono"/>
                        <a:sym typeface="Droid Sans Mono"/>
                      </a:rPr>
                      <a:t>600000</a:t>
                    </a:r>
                    <a:endParaRPr/>
                  </a:p>
                </p:txBody>
              </p:sp>
              <p:grpSp>
                <p:nvGrpSpPr>
                  <p:cNvPr id="94" name="Google Shape;94;p4"/>
                  <p:cNvGrpSpPr/>
                  <p:nvPr/>
                </p:nvGrpSpPr>
                <p:grpSpPr>
                  <a:xfrm>
                    <a:off x="7313" y="0"/>
                    <a:ext cx="12687" cy="20000"/>
                    <a:chOff x="0" y="0"/>
                    <a:chExt cx="19999" cy="20000"/>
                  </a:xfrm>
                </p:grpSpPr>
                <p:sp>
                  <p:nvSpPr>
                    <p:cNvPr id="95" name="Google Shape;95;p4"/>
                    <p:cNvSpPr/>
                    <p:nvPr/>
                  </p:nvSpPr>
                  <p:spPr>
                    <a:xfrm>
                      <a:off x="8774" y="3333"/>
                      <a:ext cx="2437" cy="156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0" tIns="0" rIns="0" bIns="0" anchor="t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>
                          <a:solidFill>
                            <a:schemeClr val="dk1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5</a:t>
                      </a:r>
                      <a:endParaRPr/>
                    </a:p>
                  </p:txBody>
                </p:sp>
                <p:sp>
                  <p:nvSpPr>
                    <p:cNvPr id="96" name="Google Shape;96;p4"/>
                    <p:cNvSpPr/>
                    <p:nvPr/>
                  </p:nvSpPr>
                  <p:spPr>
                    <a:xfrm>
                      <a:off x="0" y="0"/>
                      <a:ext cx="19999" cy="20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000" h="20000" extrusionOk="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t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cxnSp>
          <p:nvCxnSpPr>
            <p:cNvPr id="97" name="Google Shape;97;p4"/>
            <p:cNvCxnSpPr/>
            <p:nvPr/>
          </p:nvCxnSpPr>
          <p:spPr>
            <a:xfrm>
              <a:off x="2448" y="1680"/>
              <a:ext cx="0" cy="9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98;p4"/>
            <p:cNvSpPr txBox="1"/>
            <p:nvPr/>
          </p:nvSpPr>
          <p:spPr>
            <a:xfrm>
              <a:off x="3696" y="2640"/>
              <a:ext cx="1056" cy="640"/>
            </a:xfrm>
            <a:prstGeom prst="rect">
              <a:avLst/>
            </a:prstGeom>
            <a:solidFill>
              <a:srgbClr val="99CC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Value of </a:t>
              </a:r>
              <a:r>
                <a:rPr lang="en-IN" sz="18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yptr 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the address of </a:t>
              </a:r>
              <a:r>
                <a:rPr lang="en-IN" sz="2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y</a:t>
              </a: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9" name="Google Shape;99;p4"/>
            <p:cNvCxnSpPr/>
            <p:nvPr/>
          </p:nvCxnSpPr>
          <p:spPr>
            <a:xfrm rot="10800000" flipH="1">
              <a:off x="4320" y="2256"/>
              <a:ext cx="144" cy="38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3456" y="2208"/>
              <a:ext cx="384" cy="43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Pointer Operators</a:t>
            </a:r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Char char="•"/>
            </a:pPr>
            <a:r>
              <a:rPr lang="en-IN" sz="26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-IN">
                <a:solidFill>
                  <a:schemeClr val="accent1"/>
                </a:solidFill>
              </a:rPr>
              <a:t> (indirection/dereferencing operator)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Returns the value of the </a:t>
            </a:r>
            <a:r>
              <a:rPr lang="en-IN"/>
              <a:t>v</a:t>
            </a:r>
            <a:r>
              <a:rPr lang="en-IN">
                <a:solidFill>
                  <a:schemeClr val="accent1"/>
                </a:solidFill>
              </a:rPr>
              <a:t>ariable that it points to.</a:t>
            </a:r>
            <a:endParaRPr>
              <a:solidFill>
                <a:schemeClr val="accent1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</a:pP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*yptr</a:t>
            </a:r>
            <a:r>
              <a:rPr lang="en-IN">
                <a:solidFill>
                  <a:schemeClr val="accent1"/>
                </a:solidFill>
              </a:rPr>
              <a:t> returns value of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r>
              <a:rPr lang="en-IN">
                <a:solidFill>
                  <a:schemeClr val="accent1"/>
                </a:solidFill>
              </a:rPr>
              <a:t> (because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yptr</a:t>
            </a:r>
            <a:r>
              <a:rPr lang="en-IN">
                <a:solidFill>
                  <a:schemeClr val="accent1"/>
                </a:solidFill>
              </a:rPr>
              <a:t> points to</a:t>
            </a:r>
            <a:r>
              <a:rPr lang="en-IN" sz="2000">
                <a:solidFill>
                  <a:schemeClr val="accent1"/>
                </a:solidFill>
              </a:rPr>
              <a:t> </a:t>
            </a: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r>
              <a:rPr lang="en-IN">
                <a:solidFill>
                  <a:schemeClr val="accent1"/>
                </a:solidFill>
              </a:rPr>
              <a:t>)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</a:pPr>
            <a:r>
              <a:rPr lang="en-IN" sz="20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-IN">
                <a:solidFill>
                  <a:schemeClr val="accent1"/>
                </a:solidFill>
              </a:rPr>
              <a:t> can be used for assignment </a:t>
            </a:r>
            <a:endParaRPr/>
          </a:p>
          <a:p>
            <a:pPr marL="160020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roid Sans Mono"/>
              <a:buNone/>
            </a:pPr>
            <a:r>
              <a:rPr lang="en-IN" sz="1800">
                <a:solidFill>
                  <a:schemeClr val="accen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*yptr = 7;  /* changes y to 7 */</a:t>
            </a:r>
            <a:endParaRPr sz="1800">
              <a:solidFill>
                <a:schemeClr val="accen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46A6-0B7E-4221-902F-F6C2BBF3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E6CB2-2866-49CA-B932-BBEDCD2FD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A7DC3-030B-46B7-A359-0023A581BDE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606743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2690</Words>
  <Application>Microsoft Office PowerPoint</Application>
  <PresentationFormat>On-screen Show (4:3)</PresentationFormat>
  <Paragraphs>355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Droid Sans Mono</vt:lpstr>
      <vt:lpstr>Arial Black</vt:lpstr>
      <vt:lpstr>Noto Sans Symbols</vt:lpstr>
      <vt:lpstr>Courier New</vt:lpstr>
      <vt:lpstr>Questrial</vt:lpstr>
      <vt:lpstr>Arial Rounded</vt:lpstr>
      <vt:lpstr>Calibri</vt:lpstr>
      <vt:lpstr>Arial</vt:lpstr>
      <vt:lpstr>Lpu theme final with copyright</vt:lpstr>
      <vt:lpstr>CSE101-Lec# 18,19</vt:lpstr>
      <vt:lpstr>Introduction-Pointer declaration and Initialization </vt:lpstr>
      <vt:lpstr>PowerPoint Presentation</vt:lpstr>
      <vt:lpstr>Understanding pointers</vt:lpstr>
      <vt:lpstr>PowerPoint Presentation</vt:lpstr>
      <vt:lpstr>PowerPoint Presentation</vt:lpstr>
      <vt:lpstr>Pointer Operators</vt:lpstr>
      <vt:lpstr>Pointer Operators</vt:lpstr>
      <vt:lpstr>PowerPoint Presentation</vt:lpstr>
      <vt:lpstr>PowerPoint Presentation</vt:lpstr>
      <vt:lpstr>Example Code</vt:lpstr>
      <vt:lpstr>Output </vt:lpstr>
      <vt:lpstr>Key points related to pointers</vt:lpstr>
      <vt:lpstr>Example-size taken by different type of pointers</vt:lpstr>
      <vt:lpstr>PowerPoint Presentation</vt:lpstr>
      <vt:lpstr>PowerPoint Presentation</vt:lpstr>
      <vt:lpstr>PowerPoint Presentation</vt:lpstr>
      <vt:lpstr>Program example-Finding area of circle using pointers</vt:lpstr>
      <vt:lpstr>Program example-Factorial of a number using pointer</vt:lpstr>
      <vt:lpstr>Program example-Reverse of a number using pointers</vt:lpstr>
      <vt:lpstr>Types of pointers</vt:lpstr>
      <vt:lpstr>Null pointer</vt:lpstr>
      <vt:lpstr>Example</vt:lpstr>
      <vt:lpstr>PowerPoint Presentation</vt:lpstr>
      <vt:lpstr>Wild pointer</vt:lpstr>
      <vt:lpstr>Example</vt:lpstr>
      <vt:lpstr>Void pointer</vt:lpstr>
      <vt:lpstr>PowerPoint Presentation</vt:lpstr>
      <vt:lpstr>Example</vt:lpstr>
      <vt:lpstr>Constant Pointers</vt:lpstr>
      <vt:lpstr>Constant Pointer</vt:lpstr>
      <vt:lpstr>Example</vt:lpstr>
      <vt:lpstr>PowerPoint Presentation</vt:lpstr>
      <vt:lpstr>Dangling pointer</vt:lpstr>
      <vt:lpstr>Dangling pointer-Example 1[Compile time case] When local variable goes out of scope</vt:lpstr>
      <vt:lpstr>Dangling pointer-Example 2[Runtime/or Dynamic memory allocation  case] When free() function is called</vt:lpstr>
      <vt:lpstr>Example-1-Passing pointer to a function(or call by reference)</vt:lpstr>
      <vt:lpstr>Example-2-Passing pointer to a function(or call by reference)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 18,19</dc:title>
  <dc:creator>sanjeev</dc:creator>
  <cp:lastModifiedBy>shilpa9888679493@outlook.com</cp:lastModifiedBy>
  <cp:revision>6</cp:revision>
  <dcterms:created xsi:type="dcterms:W3CDTF">2014-05-23T07:45:38Z</dcterms:created>
  <dcterms:modified xsi:type="dcterms:W3CDTF">2021-02-12T03:27:21Z</dcterms:modified>
</cp:coreProperties>
</file>