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89" r:id="rId9"/>
    <p:sldId id="291" r:id="rId10"/>
    <p:sldId id="262" r:id="rId11"/>
    <p:sldId id="292" r:id="rId12"/>
    <p:sldId id="293" r:id="rId13"/>
    <p:sldId id="274" r:id="rId14"/>
    <p:sldId id="294" r:id="rId15"/>
    <p:sldId id="295" r:id="rId16"/>
    <p:sldId id="267" r:id="rId17"/>
    <p:sldId id="296" r:id="rId18"/>
    <p:sldId id="268" r:id="rId19"/>
    <p:sldId id="278" r:id="rId20"/>
    <p:sldId id="285" r:id="rId21"/>
    <p:sldId id="281" r:id="rId22"/>
    <p:sldId id="282" r:id="rId23"/>
    <p:sldId id="302" r:id="rId24"/>
    <p:sldId id="283" r:id="rId25"/>
    <p:sldId id="286" r:id="rId26"/>
    <p:sldId id="301" r:id="rId27"/>
    <p:sldId id="287" r:id="rId28"/>
    <p:sldId id="288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9E8DA0DF-9D90-47A6-936D-A2C2988AF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0844E-A5EE-4BF2-B28E-55F199294DD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9D0905BF-793D-4B01-8F4A-1906205D3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A3B2510B-276F-4109-9753-50F7ABCC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702FCB27-5198-45E5-A2D0-C3D081CC8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8102AE-3EA1-4CC0-AE47-27921DA396D5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DD016FC4-9610-4937-A4B0-3E9CF4BCB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B9D5C0BB-C811-437D-9C69-F1E272DDA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t>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858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331FF4-A102-425F-881D-8F88BAD9A972}"/>
              </a:ext>
            </a:extLst>
          </p:cNvPr>
          <p:cNvSpPr txBox="1"/>
          <p:nvPr/>
        </p:nvSpPr>
        <p:spPr>
          <a:xfrm>
            <a:off x="990600" y="1143000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case, transaction T2 displays $250, which is incorrect. The reason for this mistake is that the transaction T1 unlocked data item B too early, as a result of which T2 saw an inconsistent state.</a:t>
            </a:r>
          </a:p>
        </p:txBody>
      </p:sp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30F96FE-105E-42B8-9DFE-911A8F141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830762"/>
          </a:xfrm>
        </p:spPr>
      </p:pic>
    </p:spTree>
    <p:extLst>
      <p:ext uri="{BB962C8B-B14F-4D97-AF65-F5344CB8AC3E}">
        <p14:creationId xmlns:p14="http://schemas.microsoft.com/office/powerpoint/2010/main" val="183600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EEAEC69-5848-4701-98B9-72AD78E2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695"/>
            <a:ext cx="8229600" cy="4744105"/>
          </a:xfrm>
        </p:spPr>
      </p:pic>
    </p:spTree>
    <p:extLst>
      <p:ext uri="{BB962C8B-B14F-4D97-AF65-F5344CB8AC3E}">
        <p14:creationId xmlns:p14="http://schemas.microsoft.com/office/powerpoint/2010/main" val="347129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When a transaction requests a lock on data item in a particular mode, and no other transaction has a lock on the same data item in a conflicting mode, the lock can be granted. However, care must be taken to avoid the following scenario.</a:t>
            </a:r>
          </a:p>
          <a:p>
            <a:pPr algn="just"/>
            <a:r>
              <a:rPr lang="en-US" sz="3000" dirty="0"/>
              <a:t>A transaction may be waiting for an X-lock on an item, while a sequence of other transactions request and are granted an S-lock on the same item. </a:t>
            </a:r>
            <a:r>
              <a:rPr lang="en-US" sz="3000" b="1" dirty="0"/>
              <a:t>(Problem of Starvation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E37E80C-CCED-40BF-8A59-9381C2D1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309"/>
              </p:ext>
            </p:extLst>
          </p:nvPr>
        </p:nvGraphicFramePr>
        <p:xfrm>
          <a:off x="1524000" y="1397000"/>
          <a:ext cx="6096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880053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347703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87076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554254662"/>
                    </a:ext>
                  </a:extLst>
                </a:gridCol>
              </a:tblGrid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443749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098676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82615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01040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242911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753906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6652840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25299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48769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02190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0845711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6755063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6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0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 Based Protocols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BFB9BAA-5D3B-475C-9DAE-D47F107A1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754561"/>
          </a:xfrm>
        </p:spPr>
      </p:pic>
    </p:spTree>
    <p:extLst>
      <p:ext uri="{BB962C8B-B14F-4D97-AF65-F5344CB8AC3E}">
        <p14:creationId xmlns:p14="http://schemas.microsoft.com/office/powerpoint/2010/main" val="364747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154A7564-D676-4594-8940-2750128B58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9678935"/>
              </p:ext>
            </p:extLst>
          </p:nvPr>
        </p:nvGraphicFramePr>
        <p:xfrm>
          <a:off x="457200" y="1600200"/>
          <a:ext cx="4038600" cy="49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89202617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370114775"/>
                    </a:ext>
                  </a:extLst>
                </a:gridCol>
              </a:tblGrid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1874607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067960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843684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2293469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01604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S(B)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190876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264195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474986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0149469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036234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CB976191-36B3-41B4-8D1C-82C850A1C1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248522"/>
              </p:ext>
            </p:extLst>
          </p:nvPr>
        </p:nvGraphicFramePr>
        <p:xfrm>
          <a:off x="4648200" y="1600200"/>
          <a:ext cx="4038600" cy="49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8903413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1523444703"/>
                    </a:ext>
                  </a:extLst>
                </a:gridCol>
              </a:tblGrid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34321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Lock 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18506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 S(A)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38719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Lock X(B)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25284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Unlock(A)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639326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 X(C)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30852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381017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Unlock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9922831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88385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Unlock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662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9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Strict two-phase locking 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Here a transaction must hold all its exclusive locks till it commits/aborts.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Rigorous two-phase locking : </a:t>
            </a:r>
            <a:r>
              <a:rPr lang="en-US" dirty="0"/>
              <a:t>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</a:p>
          <a:p>
            <a:pPr lvl="1" algn="just"/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14493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</a:p>
          <a:p>
            <a:pPr algn="just"/>
            <a:r>
              <a:rPr lang="en-US" dirty="0"/>
              <a:t>Suppose 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</a:t>
            </a:r>
            <a:r>
              <a:rPr lang="en-US" dirty="0" smtClean="0"/>
              <a:t>&lt;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)≥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10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  <a:gridCol w="1803400"/>
                <a:gridCol w="1803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r>
                        <a:rPr lang="en-US" baseline="0" dirty="0" smtClean="0"/>
                        <a:t> (TS(T1)=10)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T2 </a:t>
                      </a:r>
                      <a:r>
                        <a:rPr lang="en-US" baseline="0" dirty="0" smtClean="0"/>
                        <a:t>(TS(T2)=20)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T3 </a:t>
                      </a:r>
                      <a:r>
                        <a:rPr lang="en-US" baseline="0" dirty="0" smtClean="0"/>
                        <a:t>(TS(T3)=30)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W(C)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R(C)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201541" marR="2015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 marL="201541" marR="201541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914400" y="5334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923" y="5562600"/>
            <a:ext cx="2655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6300" y="51493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7588" y="5149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44299" y="515223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903" y="5577281"/>
            <a:ext cx="52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RTS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706" y="6031468"/>
            <a:ext cx="60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WTS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3670" y="55772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03408" y="56065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9772" y="60080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57119" y="60139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2004" y="60080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72004" y="56065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 Transaction T</a:t>
            </a:r>
            <a:r>
              <a:rPr lang="en-US" baseline="-25000" dirty="0"/>
              <a:t>1</a:t>
            </a:r>
            <a:r>
              <a:rPr lang="en-US" dirty="0"/>
              <a:t> 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1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2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), and the schedule is possible under the timestamp protocol.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Thomas Write 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Modified </a:t>
            </a:r>
            <a:r>
              <a:rPr lang="en-US" dirty="0"/>
              <a:t>version of the timestamp-ordering protocol in which obsolete </a:t>
            </a:r>
            <a:r>
              <a:rPr lang="en-US" b="1" dirty="0"/>
              <a:t>write </a:t>
            </a:r>
            <a:r>
              <a:rPr lang="en-US" dirty="0"/>
              <a:t>operations may be ignored under certain circumstances. 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Ti </a:t>
            </a:r>
            <a:r>
              <a:rPr lang="en-US" dirty="0"/>
              <a:t>attempts to write data item </a:t>
            </a:r>
            <a:r>
              <a:rPr lang="en-US" i="1" dirty="0"/>
              <a:t>Q</a:t>
            </a:r>
            <a:r>
              <a:rPr lang="en-US" dirty="0"/>
              <a:t>, if TS(</a:t>
            </a:r>
            <a:r>
              <a:rPr lang="en-US" i="1" dirty="0"/>
              <a:t>Ti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Ti </a:t>
            </a:r>
            <a:r>
              <a:rPr lang="en-US" dirty="0"/>
              <a:t>is attempting to write an obsolete value of {</a:t>
            </a:r>
            <a:r>
              <a:rPr lang="en-US" i="1" dirty="0"/>
              <a:t>Q</a:t>
            </a:r>
            <a:r>
              <a:rPr lang="en-US" dirty="0"/>
              <a:t>}. </a:t>
            </a:r>
          </a:p>
          <a:p>
            <a:pPr lvl="1" algn="just"/>
            <a:r>
              <a:rPr lang="en-US" dirty="0"/>
              <a:t>Rather than rolling back </a:t>
            </a:r>
            <a:r>
              <a:rPr lang="en-US" i="1" dirty="0"/>
              <a:t>Ti </a:t>
            </a:r>
            <a:r>
              <a:rPr lang="en-US" dirty="0"/>
              <a:t>as the timestamp ordering protocol would have done, this {</a:t>
            </a:r>
            <a:r>
              <a:rPr lang="en-US" b="1" dirty="0"/>
              <a:t>write</a:t>
            </a:r>
            <a:r>
              <a:rPr lang="en-US" dirty="0"/>
              <a:t>} operation can be ignored. </a:t>
            </a:r>
          </a:p>
          <a:p>
            <a:pPr algn="just"/>
            <a:r>
              <a:rPr lang="en-US" dirty="0"/>
              <a:t>Otherwise this protocol is the same as the timestamp ordering protocol.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</a:p>
          <a:p>
            <a:pPr lvl="1"/>
            <a:r>
              <a:rPr lang="en-US" dirty="0"/>
              <a:t>Start(Ti)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/>
              <a:t>Following are the most common concurrency control protocols: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Lock 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Time stamp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Validation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Inconsistency occurs when two transactions attempt to modify the same data item at the same time. </a:t>
            </a:r>
          </a:p>
          <a:p>
            <a:pPr algn="just"/>
            <a:r>
              <a:rPr lang="en-US" dirty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/>
              <a:t>Locks are used to implement this general solution.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Lock-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locks</a:t>
            </a:r>
            <a:endParaRPr lang="en-US" dirty="0"/>
          </a:p>
          <a:p>
            <a:pPr algn="just"/>
            <a:r>
              <a:rPr lang="en-US" dirty="0"/>
              <a:t>A binary lock can have two states</a:t>
            </a:r>
            <a:r>
              <a:rPr lang="en-US" i="1" dirty="0"/>
              <a:t>-locked and unlocked. </a:t>
            </a:r>
          </a:p>
          <a:p>
            <a:pPr algn="just"/>
            <a:r>
              <a:rPr lang="en-US" dirty="0"/>
              <a:t>The function lock(X) tells that whether data item X is locked or not at a given time. </a:t>
            </a:r>
          </a:p>
          <a:p>
            <a:pPr algn="just"/>
            <a:r>
              <a:rPr lang="en-US" dirty="0"/>
              <a:t>If lock(X)=1 then, X is locked and if lock(X)=0 then, X is not locked.</a:t>
            </a:r>
          </a:p>
          <a:p>
            <a:pPr algn="just"/>
            <a:r>
              <a:rPr lang="en-US" dirty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/>
              <a:t>Lock_item</a:t>
            </a:r>
            <a:r>
              <a:rPr lang="en-US" dirty="0"/>
              <a:t>(X)</a:t>
            </a:r>
          </a:p>
          <a:p>
            <a:pPr lvl="1" algn="just"/>
            <a:r>
              <a:rPr lang="en-US" dirty="0" err="1"/>
              <a:t>unlock_item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/>
              <a:t>To overcome this problem, we use shared/exclusive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5B03D54B-BE17-481D-8B32-16275C79D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19AF166E-4004-4CF9-90E8-4E99FFA9AE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solidFill>
                  <a:srgbClr val="000099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transactions.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if any transaction holds an exclusive on the item no other transaction may hold any lock on the item.</a:t>
            </a:r>
          </a:p>
          <a:p>
            <a:r>
              <a:rPr lang="en-US" altLang="en-US" dirty="0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11268" name="Picture 23">
            <a:extLst>
              <a:ext uri="{FF2B5EF4-FFF2-40B4-BE49-F238E27FC236}">
                <a16:creationId xmlns:a16="http://schemas.microsoft.com/office/drawing/2014/main" xmlns="" id="{804853B1-62A8-451C-9D2F-758E02E6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614488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BC636F0-C4DA-407C-9D02-50E1DE924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58774A47-E915-48A4-BD63-FAA8056A12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24738" cy="4876800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A1FAA6-E6D5-47C3-8DA1-43C1F0EA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9533"/>
            <a:ext cx="8686800" cy="53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1501</Words>
  <Application>Microsoft Office PowerPoint</Application>
  <PresentationFormat>On-screen Show (4:3)</PresentationFormat>
  <Paragraphs>203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Monotype Sorts</vt:lpstr>
      <vt:lpstr>Times New Roman</vt:lpstr>
      <vt:lpstr>Wingdings</vt:lpstr>
      <vt:lpstr>Office Theme</vt:lpstr>
      <vt:lpstr>Concurrency Control</vt:lpstr>
      <vt:lpstr>Concurrency Control</vt:lpstr>
      <vt:lpstr>Concurrency Control</vt:lpstr>
      <vt:lpstr>Lock-Based Protocols </vt:lpstr>
      <vt:lpstr>Locks</vt:lpstr>
      <vt:lpstr>Locks</vt:lpstr>
      <vt:lpstr>Locks</vt:lpstr>
      <vt:lpstr>Lock-Based Protocols (Cont.)</vt:lpstr>
      <vt:lpstr>Lock-Based Protocols (Cont.)</vt:lpstr>
      <vt:lpstr>Locks</vt:lpstr>
      <vt:lpstr>Locks</vt:lpstr>
      <vt:lpstr>Pitfalls of Lock-Based Protocols </vt:lpstr>
      <vt:lpstr>Pitfalls of Lock-Based Protocols </vt:lpstr>
      <vt:lpstr>Pitfalls of Lock-Based Protocols </vt:lpstr>
      <vt:lpstr>Lock Based Protocols</vt:lpstr>
      <vt:lpstr>The Two-Phase Locking Protocol </vt:lpstr>
      <vt:lpstr>The Two-Phase Locking Protocol </vt:lpstr>
      <vt:lpstr>The Two-Phase Locking Protocol </vt:lpstr>
      <vt:lpstr>Time Stamp Based Protocol</vt:lpstr>
      <vt:lpstr>Time Stamp Based Protocol</vt:lpstr>
      <vt:lpstr>Time Stamp Based Protocol</vt:lpstr>
      <vt:lpstr>Time Stamp Based Protocol</vt:lpstr>
      <vt:lpstr>Example</vt:lpstr>
      <vt:lpstr>Time Stamp Based Protocol: Example</vt:lpstr>
      <vt:lpstr>Time Stamp Based Protocol</vt:lpstr>
      <vt:lpstr>Thomas Write Rule 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nahita</cp:lastModifiedBy>
  <cp:revision>1029</cp:revision>
  <dcterms:created xsi:type="dcterms:W3CDTF">2013-08-21T06:36:47Z</dcterms:created>
  <dcterms:modified xsi:type="dcterms:W3CDTF">2020-10-09T08:43:49Z</dcterms:modified>
</cp:coreProperties>
</file>