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60" r:id="rId5"/>
    <p:sldId id="261" r:id="rId6"/>
    <p:sldId id="262" r:id="rId7"/>
    <p:sldId id="264" r:id="rId8"/>
    <p:sldId id="267" r:id="rId9"/>
    <p:sldId id="268" r:id="rId10"/>
    <p:sldId id="269" r:id="rId11"/>
    <p:sldId id="270" r:id="rId12"/>
    <p:sldId id="272" r:id="rId13"/>
    <p:sldId id="300" r:id="rId14"/>
    <p:sldId id="301" r:id="rId15"/>
    <p:sldId id="302" r:id="rId16"/>
    <p:sldId id="304" r:id="rId17"/>
    <p:sldId id="266" r:id="rId18"/>
    <p:sldId id="265" r:id="rId19"/>
    <p:sldId id="305" r:id="rId20"/>
    <p:sldId id="306" r:id="rId21"/>
    <p:sldId id="307" r:id="rId22"/>
    <p:sldId id="308" r:id="rId23"/>
    <p:sldId id="309" r:id="rId24"/>
    <p:sldId id="310" r:id="rId25"/>
    <p:sldId id="311" r:id="rId26"/>
    <p:sldId id="273" r:id="rId27"/>
    <p:sldId id="274" r:id="rId28"/>
    <p:sldId id="275" r:id="rId29"/>
    <p:sldId id="276" r:id="rId30"/>
    <p:sldId id="277" r:id="rId31"/>
    <p:sldId id="278" r:id="rId32"/>
    <p:sldId id="283" r:id="rId33"/>
    <p:sldId id="279" r:id="rId34"/>
    <p:sldId id="280" r:id="rId35"/>
    <p:sldId id="281" r:id="rId36"/>
    <p:sldId id="282" r:id="rId37"/>
    <p:sldId id="312" r:id="rId38"/>
    <p:sldId id="31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96" autoAdjust="0"/>
  </p:normalViewPr>
  <p:slideViewPr>
    <p:cSldViewPr>
      <p:cViewPr varScale="1">
        <p:scale>
          <a:sx n="81" d="100"/>
          <a:sy n="81" d="100"/>
        </p:scale>
        <p:origin x="108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1CF2D-6B3C-4084-B04B-62FC9AAC1AD3}" type="datetimeFigureOut">
              <a:rPr lang="en-US" smtClean="0"/>
              <a:t>9/28/2020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F2FB-2B98-4350-A258-A93E20F10ECE}" type="slidenum">
              <a:rPr lang="en-US" smtClean="0"/>
              <a:t>‹#›</a:t>
            </a:fld>
            <a:endParaRPr lang="en-US" dirty="0"/>
          </a:p>
        </p:txBody>
      </p:sp>
    </p:spTree>
    <p:extLst>
      <p:ext uri="{BB962C8B-B14F-4D97-AF65-F5344CB8AC3E}">
        <p14:creationId xmlns:p14="http://schemas.microsoft.com/office/powerpoint/2010/main" val="228829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0B37F2FB-2B98-4350-A258-A93E20F10ECE}" type="slidenum">
              <a:rPr lang="en-US" smtClean="0"/>
              <a:t>13</a:t>
            </a:fld>
            <a:endParaRPr lang="en-US" dirty="0"/>
          </a:p>
        </p:txBody>
      </p:sp>
    </p:spTree>
    <p:extLst>
      <p:ext uri="{BB962C8B-B14F-4D97-AF65-F5344CB8AC3E}">
        <p14:creationId xmlns:p14="http://schemas.microsoft.com/office/powerpoint/2010/main" val="3893735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0B37F2FB-2B98-4350-A258-A93E20F10ECE}" type="slidenum">
              <a:rPr lang="en-US" smtClean="0"/>
              <a:t>24</a:t>
            </a:fld>
            <a:endParaRPr lang="en-US" dirty="0"/>
          </a:p>
        </p:txBody>
      </p:sp>
    </p:spTree>
    <p:extLst>
      <p:ext uri="{BB962C8B-B14F-4D97-AF65-F5344CB8AC3E}">
        <p14:creationId xmlns:p14="http://schemas.microsoft.com/office/powerpoint/2010/main" val="1834360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0B37F2FB-2B98-4350-A258-A93E20F10ECE}" type="slidenum">
              <a:rPr lang="en-US" smtClean="0"/>
              <a:t>25</a:t>
            </a:fld>
            <a:endParaRPr lang="en-US" dirty="0"/>
          </a:p>
        </p:txBody>
      </p:sp>
    </p:spTree>
    <p:extLst>
      <p:ext uri="{BB962C8B-B14F-4D97-AF65-F5344CB8AC3E}">
        <p14:creationId xmlns:p14="http://schemas.microsoft.com/office/powerpoint/2010/main" val="250806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DD8934B-8E56-44FD-AF6D-E7C2EA7DBB3A}" type="slidenum">
              <a:rPr lang="en-CA" sz="1200">
                <a:latin typeface="Tahoma" pitchFamily="34" charset="0"/>
              </a:rPr>
              <a:pPr eaLnBrk="1" hangingPunct="1"/>
              <a:t>28</a:t>
            </a:fld>
            <a:endParaRPr lang="en-CA" sz="1200">
              <a:latin typeface="Tahoma"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8A14BEC-8176-4D34-8660-41E8D77909C3}" type="slidenum">
              <a:rPr lang="en-CA" sz="1200">
                <a:latin typeface="Tahoma" pitchFamily="34" charset="0"/>
              </a:rPr>
              <a:pPr eaLnBrk="1" hangingPunct="1"/>
              <a:t>29</a:t>
            </a:fld>
            <a:endParaRPr lang="en-CA" sz="1200">
              <a:latin typeface="Tahoma"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E7B8ADB-39BB-4EE0-92C7-79238C578A60}" type="slidenum">
              <a:rPr lang="en-CA" sz="1200">
                <a:latin typeface="Tahoma" pitchFamily="34" charset="0"/>
              </a:rPr>
              <a:pPr eaLnBrk="1" hangingPunct="1"/>
              <a:t>30</a:t>
            </a:fld>
            <a:endParaRPr lang="en-CA" sz="1200">
              <a:latin typeface="Tahoma"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0B37F2FB-2B98-4350-A258-A93E20F10ECE}" type="slidenum">
              <a:rPr lang="en-US" smtClean="0"/>
              <a:t>37</a:t>
            </a:fld>
            <a:endParaRPr lang="en-US" dirty="0"/>
          </a:p>
        </p:txBody>
      </p:sp>
    </p:spTree>
    <p:extLst>
      <p:ext uri="{BB962C8B-B14F-4D97-AF65-F5344CB8AC3E}">
        <p14:creationId xmlns:p14="http://schemas.microsoft.com/office/powerpoint/2010/main" val="368672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0B37F2FB-2B98-4350-A258-A93E20F10ECE}" type="slidenum">
              <a:rPr lang="en-US" smtClean="0"/>
              <a:t>38</a:t>
            </a:fld>
            <a:endParaRPr lang="en-US" dirty="0"/>
          </a:p>
        </p:txBody>
      </p:sp>
    </p:spTree>
    <p:extLst>
      <p:ext uri="{BB962C8B-B14F-4D97-AF65-F5344CB8AC3E}">
        <p14:creationId xmlns:p14="http://schemas.microsoft.com/office/powerpoint/2010/main" val="2759228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0B37F2FB-2B98-4350-A258-A93E20F10ECE}" type="slidenum">
              <a:rPr lang="en-US" smtClean="0"/>
              <a:t>14</a:t>
            </a:fld>
            <a:endParaRPr lang="en-US" dirty="0"/>
          </a:p>
        </p:txBody>
      </p:sp>
    </p:spTree>
    <p:extLst>
      <p:ext uri="{BB962C8B-B14F-4D97-AF65-F5344CB8AC3E}">
        <p14:creationId xmlns:p14="http://schemas.microsoft.com/office/powerpoint/2010/main" val="3052492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0B37F2FB-2B98-4350-A258-A93E20F10ECE}" type="slidenum">
              <a:rPr lang="en-US" smtClean="0"/>
              <a:t>15</a:t>
            </a:fld>
            <a:endParaRPr lang="en-US" dirty="0"/>
          </a:p>
        </p:txBody>
      </p:sp>
    </p:spTree>
    <p:extLst>
      <p:ext uri="{BB962C8B-B14F-4D97-AF65-F5344CB8AC3E}">
        <p14:creationId xmlns:p14="http://schemas.microsoft.com/office/powerpoint/2010/main" val="584499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0B37F2FB-2B98-4350-A258-A93E20F10ECE}" type="slidenum">
              <a:rPr lang="en-US" smtClean="0"/>
              <a:t>16</a:t>
            </a:fld>
            <a:endParaRPr lang="en-US" dirty="0"/>
          </a:p>
        </p:txBody>
      </p:sp>
    </p:spTree>
    <p:extLst>
      <p:ext uri="{BB962C8B-B14F-4D97-AF65-F5344CB8AC3E}">
        <p14:creationId xmlns:p14="http://schemas.microsoft.com/office/powerpoint/2010/main" val="719573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0B37F2FB-2B98-4350-A258-A93E20F10ECE}" type="slidenum">
              <a:rPr lang="en-US" smtClean="0"/>
              <a:t>19</a:t>
            </a:fld>
            <a:endParaRPr lang="en-US" dirty="0"/>
          </a:p>
        </p:txBody>
      </p:sp>
    </p:spTree>
    <p:extLst>
      <p:ext uri="{BB962C8B-B14F-4D97-AF65-F5344CB8AC3E}">
        <p14:creationId xmlns:p14="http://schemas.microsoft.com/office/powerpoint/2010/main" val="90592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0B37F2FB-2B98-4350-A258-A93E20F10ECE}" type="slidenum">
              <a:rPr lang="en-US" smtClean="0"/>
              <a:t>20</a:t>
            </a:fld>
            <a:endParaRPr lang="en-US" dirty="0"/>
          </a:p>
        </p:txBody>
      </p:sp>
    </p:spTree>
    <p:extLst>
      <p:ext uri="{BB962C8B-B14F-4D97-AF65-F5344CB8AC3E}">
        <p14:creationId xmlns:p14="http://schemas.microsoft.com/office/powerpoint/2010/main" val="96276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0B37F2FB-2B98-4350-A258-A93E20F10ECE}" type="slidenum">
              <a:rPr lang="en-US" smtClean="0"/>
              <a:t>21</a:t>
            </a:fld>
            <a:endParaRPr lang="en-US" dirty="0"/>
          </a:p>
        </p:txBody>
      </p:sp>
    </p:spTree>
    <p:extLst>
      <p:ext uri="{BB962C8B-B14F-4D97-AF65-F5344CB8AC3E}">
        <p14:creationId xmlns:p14="http://schemas.microsoft.com/office/powerpoint/2010/main" val="815168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0B37F2FB-2B98-4350-A258-A93E20F10ECE}" type="slidenum">
              <a:rPr lang="en-US" smtClean="0"/>
              <a:t>22</a:t>
            </a:fld>
            <a:endParaRPr lang="en-US" dirty="0"/>
          </a:p>
        </p:txBody>
      </p:sp>
    </p:spTree>
    <p:extLst>
      <p:ext uri="{BB962C8B-B14F-4D97-AF65-F5344CB8AC3E}">
        <p14:creationId xmlns:p14="http://schemas.microsoft.com/office/powerpoint/2010/main" val="410433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0B37F2FB-2B98-4350-A258-A93E20F10ECE}" type="slidenum">
              <a:rPr lang="en-US" smtClean="0"/>
              <a:t>23</a:t>
            </a:fld>
            <a:endParaRPr lang="en-US" dirty="0"/>
          </a:p>
        </p:txBody>
      </p:sp>
    </p:spTree>
    <p:extLst>
      <p:ext uri="{BB962C8B-B14F-4D97-AF65-F5344CB8AC3E}">
        <p14:creationId xmlns:p14="http://schemas.microsoft.com/office/powerpoint/2010/main" val="283509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E6DDF8-3BB4-4F6B-AE4E-A3ACE11DBF13}" type="datetime5">
              <a:rPr lang="en-US" smtClean="0"/>
              <a:t>28-Sep-20</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54672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4DD98D-9D3B-420C-A2AD-F1BDAA7B5CF2}" type="datetime5">
              <a:rPr lang="en-US" smtClean="0"/>
              <a:t>28-Sep-20</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2057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39700C-457D-4CA1-AC95-C4D7C2BF606C}" type="datetime5">
              <a:rPr lang="en-US" smtClean="0"/>
              <a:t>28-Sep-20</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339207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42ED9F-DA13-4707-95C7-DCF1028EEF6F}" type="datetime5">
              <a:rPr lang="en-US" smtClean="0"/>
              <a:t>28-Sep-20</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187738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F3BDF-35D6-4CBB-A32A-8C42070BAFEE}" type="datetime5">
              <a:rPr lang="en-US" smtClean="0"/>
              <a:t>28-Sep-20</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96597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381348-7483-48FA-851B-E05FE2EA0F1B}" type="datetime5">
              <a:rPr lang="en-US" smtClean="0"/>
              <a:t>28-Sep-20</a:t>
            </a:fld>
            <a:endParaRPr lang="en-US" dirty="0"/>
          </a:p>
        </p:txBody>
      </p:sp>
      <p:sp>
        <p:nvSpPr>
          <p:cNvPr id="6" name="Footer Placeholder 5"/>
          <p:cNvSpPr>
            <a:spLocks noGrp="1"/>
          </p:cNvSpPr>
          <p:nvPr>
            <p:ph type="ftr" sz="quarter" idx="11"/>
          </p:nvPr>
        </p:nvSpPr>
        <p:spPr/>
        <p:txBody>
          <a:bodyPr/>
          <a:lstStyle/>
          <a:p>
            <a:r>
              <a:rPr lang="en-US"/>
              <a:t>Database Management System (DBMS)</a:t>
            </a:r>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328134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F00A73-9AC9-41A6-B533-9F16514C5591}" type="datetime5">
              <a:rPr lang="en-US" smtClean="0"/>
              <a:t>28-Sep-20</a:t>
            </a:fld>
            <a:endParaRPr lang="en-US" dirty="0"/>
          </a:p>
        </p:txBody>
      </p:sp>
      <p:sp>
        <p:nvSpPr>
          <p:cNvPr id="8" name="Footer Placeholder 7"/>
          <p:cNvSpPr>
            <a:spLocks noGrp="1"/>
          </p:cNvSpPr>
          <p:nvPr>
            <p:ph type="ftr" sz="quarter" idx="11"/>
          </p:nvPr>
        </p:nvSpPr>
        <p:spPr/>
        <p:txBody>
          <a:bodyPr/>
          <a:lstStyle/>
          <a:p>
            <a:r>
              <a:rPr lang="en-US"/>
              <a:t>Database Management System (DBMS)</a:t>
            </a:r>
            <a:endParaRPr lang="en-US" dirty="0"/>
          </a:p>
        </p:txBody>
      </p:sp>
      <p:sp>
        <p:nvSpPr>
          <p:cNvPr id="9" name="Slide Number Placeholder 8"/>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84998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845AEF-71AB-4F50-AB30-FA32D396C9F1}" type="datetime5">
              <a:rPr lang="en-US" smtClean="0"/>
              <a:t>28-Sep-20</a:t>
            </a:fld>
            <a:endParaRPr lang="en-US" dirty="0"/>
          </a:p>
        </p:txBody>
      </p:sp>
      <p:sp>
        <p:nvSpPr>
          <p:cNvPr id="4" name="Footer Placeholder 3"/>
          <p:cNvSpPr>
            <a:spLocks noGrp="1"/>
          </p:cNvSpPr>
          <p:nvPr>
            <p:ph type="ftr" sz="quarter" idx="11"/>
          </p:nvPr>
        </p:nvSpPr>
        <p:spPr/>
        <p:txBody>
          <a:bodyPr/>
          <a:lstStyle/>
          <a:p>
            <a:r>
              <a:rPr lang="en-US"/>
              <a:t>Database Management System (DBMS)</a:t>
            </a:r>
            <a:endParaRPr lang="en-US" dirty="0"/>
          </a:p>
        </p:txBody>
      </p:sp>
      <p:sp>
        <p:nvSpPr>
          <p:cNvPr id="5" name="Slide Number Placeholder 4"/>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284758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14E24-5DE8-43ED-9C12-82EF0C236EC5}" type="datetime5">
              <a:rPr lang="en-US" smtClean="0"/>
              <a:t>28-Sep-20</a:t>
            </a:fld>
            <a:endParaRPr lang="en-US" dirty="0"/>
          </a:p>
        </p:txBody>
      </p:sp>
      <p:sp>
        <p:nvSpPr>
          <p:cNvPr id="3" name="Footer Placeholder 2"/>
          <p:cNvSpPr>
            <a:spLocks noGrp="1"/>
          </p:cNvSpPr>
          <p:nvPr>
            <p:ph type="ftr" sz="quarter" idx="11"/>
          </p:nvPr>
        </p:nvSpPr>
        <p:spPr/>
        <p:txBody>
          <a:bodyPr/>
          <a:lstStyle/>
          <a:p>
            <a:r>
              <a:rPr lang="en-US"/>
              <a:t>Database Management System (DBMS)</a:t>
            </a:r>
            <a:endParaRPr lang="en-US" dirty="0"/>
          </a:p>
        </p:txBody>
      </p:sp>
      <p:sp>
        <p:nvSpPr>
          <p:cNvPr id="4" name="Slide Number Placeholder 3"/>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177140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60E047-4F77-4AF1-B1BE-BB1DBFD6312E}" type="datetime5">
              <a:rPr lang="en-US" smtClean="0"/>
              <a:t>28-Sep-20</a:t>
            </a:fld>
            <a:endParaRPr lang="en-US" dirty="0"/>
          </a:p>
        </p:txBody>
      </p:sp>
      <p:sp>
        <p:nvSpPr>
          <p:cNvPr id="6" name="Footer Placeholder 5"/>
          <p:cNvSpPr>
            <a:spLocks noGrp="1"/>
          </p:cNvSpPr>
          <p:nvPr>
            <p:ph type="ftr" sz="quarter" idx="11"/>
          </p:nvPr>
        </p:nvSpPr>
        <p:spPr/>
        <p:txBody>
          <a:bodyPr/>
          <a:lstStyle/>
          <a:p>
            <a:r>
              <a:rPr lang="en-US"/>
              <a:t>Database Management System (DBMS)</a:t>
            </a:r>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42426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194E77-0CB7-43C4-B8A6-F2DF1E1BD11D}" type="datetime5">
              <a:rPr lang="en-US" smtClean="0"/>
              <a:t>28-Sep-20</a:t>
            </a:fld>
            <a:endParaRPr lang="en-US" dirty="0"/>
          </a:p>
        </p:txBody>
      </p:sp>
      <p:sp>
        <p:nvSpPr>
          <p:cNvPr id="6" name="Footer Placeholder 5"/>
          <p:cNvSpPr>
            <a:spLocks noGrp="1"/>
          </p:cNvSpPr>
          <p:nvPr>
            <p:ph type="ftr" sz="quarter" idx="11"/>
          </p:nvPr>
        </p:nvSpPr>
        <p:spPr/>
        <p:txBody>
          <a:bodyPr/>
          <a:lstStyle/>
          <a:p>
            <a:r>
              <a:rPr lang="en-US"/>
              <a:t>Database Management System (DBMS)</a:t>
            </a:r>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365144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E7FB2-74EC-4483-AC83-883F6BA98EB3}" type="datetime5">
              <a:rPr lang="en-US" smtClean="0"/>
              <a:t>28-Sep-20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 (DBMS)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EC8A5-3372-49D3-ADB2-7756FA29DCC0}" type="slidenum">
              <a:rPr lang="en-US" smtClean="0"/>
              <a:t>‹#›</a:t>
            </a:fld>
            <a:endParaRPr lang="en-US" dirty="0"/>
          </a:p>
        </p:txBody>
      </p:sp>
    </p:spTree>
    <p:extLst>
      <p:ext uri="{BB962C8B-B14F-4D97-AF65-F5344CB8AC3E}">
        <p14:creationId xmlns:p14="http://schemas.microsoft.com/office/powerpoint/2010/main" val="299528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4.wd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a:solidFill>
                  <a:srgbClr val="FF0000"/>
                </a:solidFill>
              </a:rPr>
              <a:t>Transaction Processing- I</a:t>
            </a:r>
          </a:p>
        </p:txBody>
      </p:sp>
      <p:sp>
        <p:nvSpPr>
          <p:cNvPr id="3" name="Subtitle 2"/>
          <p:cNvSpPr>
            <a:spLocks noGrp="1"/>
          </p:cNvSpPr>
          <p:nvPr>
            <p:ph type="subTitle" idx="1"/>
          </p:nvPr>
        </p:nvSpPr>
        <p:spPr>
          <a:xfrm>
            <a:off x="1371600" y="4343400"/>
            <a:ext cx="6400800" cy="1752600"/>
          </a:xfrm>
        </p:spPr>
        <p:txBody>
          <a:bodyPr>
            <a:normAutofit/>
          </a:bodyPr>
          <a:lstStyle/>
          <a:p>
            <a:endParaRPr lang="en-US" sz="3600" b="1" dirty="0">
              <a:solidFill>
                <a:schemeClr val="tx2"/>
              </a:solidFill>
            </a:endParaRPr>
          </a:p>
        </p:txBody>
      </p:sp>
    </p:spTree>
    <p:extLst>
      <p:ext uri="{BB962C8B-B14F-4D97-AF65-F5344CB8AC3E}">
        <p14:creationId xmlns:p14="http://schemas.microsoft.com/office/powerpoint/2010/main" val="142092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spcBef>
                <a:spcPct val="50000"/>
              </a:spcBef>
            </a:pPr>
            <a:r>
              <a:rPr lang="en-US" b="1" dirty="0">
                <a:solidFill>
                  <a:schemeClr val="accent1">
                    <a:lumMod val="75000"/>
                  </a:schemeClr>
                </a:solidFill>
                <a:cs typeface="Times New Roman" pitchFamily="18" charset="0"/>
              </a:rPr>
              <a:t>Consistency: </a:t>
            </a:r>
            <a:r>
              <a:rPr lang="en-US" dirty="0">
                <a:cs typeface="Times New Roman" pitchFamily="18" charset="0"/>
              </a:rPr>
              <a:t>The consistency requirement here is that the sum of A and B must be unchanged by the execution of the transaction. It can be verified easily that, if the database is consistent before an execution of the transaction, the database remains consistent after the execution of the transaction.</a:t>
            </a:r>
          </a:p>
          <a:p>
            <a:pPr algn="just">
              <a:spcBef>
                <a:spcPct val="50000"/>
              </a:spcBef>
            </a:pPr>
            <a:r>
              <a:rPr lang="en-US" dirty="0">
                <a:cs typeface="Times New Roman" pitchFamily="18" charset="0"/>
              </a:rPr>
              <a:t>Ensuring consistency for an individual transaction is the responsibility of the application programmer who codes the transaction.</a:t>
            </a:r>
          </a:p>
          <a:p>
            <a:endParaRPr lang="en-US" dirty="0"/>
          </a:p>
        </p:txBody>
      </p:sp>
    </p:spTree>
    <p:extLst>
      <p:ext uri="{BB962C8B-B14F-4D97-AF65-F5344CB8AC3E}">
        <p14:creationId xmlns:p14="http://schemas.microsoft.com/office/powerpoint/2010/main" val="3827493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a:solidFill>
                  <a:schemeClr val="accent1">
                    <a:lumMod val="75000"/>
                  </a:schemeClr>
                </a:solidFill>
                <a:cs typeface="Times New Roman" pitchFamily="18" charset="0"/>
              </a:rPr>
              <a:t>Isolation: </a:t>
            </a:r>
            <a:r>
              <a:rPr lang="en-US" dirty="0">
                <a:cs typeface="Times New Roman" pitchFamily="18" charset="0"/>
              </a:rPr>
              <a:t>If several transactions are executed concurrently (or in parallel), then each transaction must behave as if it was executed in isolation. It means that concurrent execution does not result an inconsistent state.</a:t>
            </a:r>
          </a:p>
          <a:p>
            <a:pPr algn="just"/>
            <a:r>
              <a:rPr lang="en-US" dirty="0">
                <a:cs typeface="Times New Roman" pitchFamily="18" charset="0"/>
              </a:rPr>
              <a:t>For example, consider another transaction T2, which has to display the sum of account A and B. Then, its result should be Rs.3000.</a:t>
            </a:r>
          </a:p>
          <a:p>
            <a:endParaRPr lang="en-US" dirty="0"/>
          </a:p>
        </p:txBody>
      </p:sp>
    </p:spTree>
    <p:extLst>
      <p:ext uri="{BB962C8B-B14F-4D97-AF65-F5344CB8AC3E}">
        <p14:creationId xmlns:p14="http://schemas.microsoft.com/office/powerpoint/2010/main" val="1048051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solidFill>
                  <a:schemeClr val="accent1">
                    <a:lumMod val="75000"/>
                  </a:schemeClr>
                </a:solidFill>
                <a:cs typeface="Times New Roman" pitchFamily="18" charset="0"/>
              </a:rPr>
              <a:t>Durability: </a:t>
            </a:r>
            <a:r>
              <a:rPr lang="en-US" dirty="0">
                <a:cs typeface="Times New Roman" pitchFamily="18" charset="0"/>
              </a:rPr>
              <a:t>Once the execution of the transaction completes successfully, and the user who initiated the transaction has been notified that the transfer of funds has taken place, it must be the case that no system failure will result in a loss of data corresponding to this transfer of funds. </a:t>
            </a:r>
          </a:p>
          <a:p>
            <a:endParaRPr lang="en-US" dirty="0"/>
          </a:p>
        </p:txBody>
      </p:sp>
    </p:spTree>
    <p:extLst>
      <p:ext uri="{BB962C8B-B14F-4D97-AF65-F5344CB8AC3E}">
        <p14:creationId xmlns:p14="http://schemas.microsoft.com/office/powerpoint/2010/main" val="323812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mn-lt"/>
                <a:ea typeface="+mn-ea"/>
                <a:cs typeface="Times New Roman" pitchFamily="18" charset="0"/>
              </a:rPr>
              <a:t>QUIZ</a:t>
            </a:r>
          </a:p>
        </p:txBody>
      </p:sp>
      <p:sp>
        <p:nvSpPr>
          <p:cNvPr id="3" name="Content Placeholder 2"/>
          <p:cNvSpPr>
            <a:spLocks noGrp="1"/>
          </p:cNvSpPr>
          <p:nvPr>
            <p:ph idx="1"/>
          </p:nvPr>
        </p:nvSpPr>
        <p:spPr/>
        <p:txBody>
          <a:bodyPr>
            <a:normAutofit/>
          </a:bodyPr>
          <a:lstStyle/>
          <a:p>
            <a:pPr marL="0" indent="0">
              <a:buNone/>
            </a:pPr>
            <a:r>
              <a:rPr lang="en-US" sz="2800" dirty="0"/>
              <a:t>With regards to transaction processing, any DBMS should be capable of:</a:t>
            </a:r>
          </a:p>
          <a:p>
            <a:pPr marL="0" indent="0">
              <a:buNone/>
            </a:pPr>
            <a:endParaRPr lang="en-US" sz="2800" dirty="0"/>
          </a:p>
          <a:p>
            <a:pPr marL="0" indent="0">
              <a:buNone/>
            </a:pPr>
            <a:r>
              <a:rPr lang="en-US" sz="2800" dirty="0"/>
              <a:t>a. Ensuring that transactions are free from interference from other users.</a:t>
            </a:r>
          </a:p>
          <a:p>
            <a:pPr marL="0" indent="0">
              <a:buNone/>
            </a:pPr>
            <a:r>
              <a:rPr lang="en-US" sz="2800" dirty="0"/>
              <a:t>b. Parts of a transaction are not lost due to a failure.</a:t>
            </a:r>
          </a:p>
          <a:p>
            <a:pPr marL="0" indent="0">
              <a:buNone/>
            </a:pPr>
            <a:r>
              <a:rPr lang="en-US" sz="2800" dirty="0"/>
              <a:t>c. Transactions do not make the database inconsistent.</a:t>
            </a:r>
          </a:p>
          <a:p>
            <a:pPr marL="0" indent="0">
              <a:buNone/>
            </a:pPr>
            <a:r>
              <a:rPr lang="en-US" sz="2800" dirty="0"/>
              <a:t>d. All of the above.</a:t>
            </a:r>
          </a:p>
        </p:txBody>
      </p:sp>
    </p:spTree>
    <p:extLst>
      <p:ext uri="{BB962C8B-B14F-4D97-AF65-F5344CB8AC3E}">
        <p14:creationId xmlns:p14="http://schemas.microsoft.com/office/powerpoint/2010/main" val="391705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mn-lt"/>
                <a:ea typeface="+mn-ea"/>
                <a:cs typeface="Times New Roman" pitchFamily="18" charset="0"/>
              </a:rPr>
              <a:t>QUIZ</a:t>
            </a:r>
          </a:p>
        </p:txBody>
      </p:sp>
      <p:sp>
        <p:nvSpPr>
          <p:cNvPr id="3" name="Content Placeholder 2"/>
          <p:cNvSpPr>
            <a:spLocks noGrp="1"/>
          </p:cNvSpPr>
          <p:nvPr>
            <p:ph idx="1"/>
          </p:nvPr>
        </p:nvSpPr>
        <p:spPr/>
        <p:txBody>
          <a:bodyPr>
            <a:normAutofit/>
          </a:bodyPr>
          <a:lstStyle/>
          <a:p>
            <a:pPr marL="0" indent="0">
              <a:buNone/>
            </a:pPr>
            <a:r>
              <a:rPr lang="en-US" sz="2800" dirty="0"/>
              <a:t>What is ACID properties of Transactions?</a:t>
            </a:r>
          </a:p>
          <a:p>
            <a:pPr marL="0" indent="0">
              <a:buNone/>
            </a:pPr>
            <a:endParaRPr lang="en-US" sz="2800" dirty="0"/>
          </a:p>
          <a:p>
            <a:pPr marL="0" indent="0">
              <a:buNone/>
            </a:pPr>
            <a:r>
              <a:rPr lang="en-US" sz="2800" dirty="0"/>
              <a:t>a. Atomicity, Consistency, Isolation, Database</a:t>
            </a:r>
          </a:p>
          <a:p>
            <a:pPr marL="0" indent="0">
              <a:buNone/>
            </a:pPr>
            <a:r>
              <a:rPr lang="en-US" sz="2800" dirty="0"/>
              <a:t>b. Atomicity, Consistency, Isolation, Durability</a:t>
            </a:r>
          </a:p>
          <a:p>
            <a:pPr marL="0" indent="0">
              <a:buNone/>
            </a:pPr>
            <a:r>
              <a:rPr lang="en-US" sz="2800" dirty="0"/>
              <a:t>c. Atomicity, Consistency, Inconsistent, Durability</a:t>
            </a:r>
          </a:p>
          <a:p>
            <a:pPr marL="0" indent="0">
              <a:buNone/>
            </a:pPr>
            <a:r>
              <a:rPr lang="en-US" sz="2800" dirty="0"/>
              <a:t>d. Automatically, Concurrency, Isolation, Durability</a:t>
            </a:r>
          </a:p>
        </p:txBody>
      </p:sp>
    </p:spTree>
    <p:extLst>
      <p:ext uri="{BB962C8B-B14F-4D97-AF65-F5344CB8AC3E}">
        <p14:creationId xmlns:p14="http://schemas.microsoft.com/office/powerpoint/2010/main" val="268319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mn-lt"/>
                <a:ea typeface="+mn-ea"/>
                <a:cs typeface="Times New Roman" pitchFamily="18" charset="0"/>
              </a:rPr>
              <a:t>QUIZ</a:t>
            </a:r>
          </a:p>
        </p:txBody>
      </p:sp>
      <p:sp>
        <p:nvSpPr>
          <p:cNvPr id="3" name="Content Placeholder 2"/>
          <p:cNvSpPr>
            <a:spLocks noGrp="1"/>
          </p:cNvSpPr>
          <p:nvPr>
            <p:ph idx="1"/>
          </p:nvPr>
        </p:nvSpPr>
        <p:spPr/>
        <p:txBody>
          <a:bodyPr>
            <a:normAutofit/>
          </a:bodyPr>
          <a:lstStyle/>
          <a:p>
            <a:pPr marL="0" indent="0">
              <a:buNone/>
            </a:pPr>
            <a:r>
              <a:rPr lang="en-US" sz="2800" dirty="0"/>
              <a:t>Which of the following is not a property of a transaction?</a:t>
            </a:r>
          </a:p>
          <a:p>
            <a:pPr marL="0" indent="0">
              <a:buNone/>
            </a:pPr>
            <a:r>
              <a:rPr lang="en-US" sz="2800" dirty="0"/>
              <a:t>a) Atomicity</a:t>
            </a:r>
          </a:p>
          <a:p>
            <a:pPr marL="0" indent="0">
              <a:buNone/>
            </a:pPr>
            <a:r>
              <a:rPr lang="en-US" sz="2800" dirty="0"/>
              <a:t>b) Simplicity</a:t>
            </a:r>
          </a:p>
          <a:p>
            <a:pPr marL="0" indent="0">
              <a:buNone/>
            </a:pPr>
            <a:r>
              <a:rPr lang="en-US" sz="2800" dirty="0"/>
              <a:t>c) Isolation</a:t>
            </a:r>
          </a:p>
          <a:p>
            <a:pPr marL="0" indent="0">
              <a:buNone/>
            </a:pPr>
            <a:r>
              <a:rPr lang="en-US" sz="2800" dirty="0"/>
              <a:t>d) Durability</a:t>
            </a:r>
          </a:p>
        </p:txBody>
      </p:sp>
    </p:spTree>
    <p:extLst>
      <p:ext uri="{BB962C8B-B14F-4D97-AF65-F5344CB8AC3E}">
        <p14:creationId xmlns:p14="http://schemas.microsoft.com/office/powerpoint/2010/main" val="269279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mn-lt"/>
                <a:ea typeface="+mn-ea"/>
                <a:cs typeface="Times New Roman" pitchFamily="18" charset="0"/>
              </a:rPr>
              <a:t>QUIZ</a:t>
            </a:r>
          </a:p>
        </p:txBody>
      </p:sp>
      <p:sp>
        <p:nvSpPr>
          <p:cNvPr id="3" name="Content Placeholder 2"/>
          <p:cNvSpPr>
            <a:spLocks noGrp="1"/>
          </p:cNvSpPr>
          <p:nvPr>
            <p:ph idx="1"/>
          </p:nvPr>
        </p:nvSpPr>
        <p:spPr/>
        <p:txBody>
          <a:bodyPr>
            <a:normAutofit/>
          </a:bodyPr>
          <a:lstStyle/>
          <a:p>
            <a:pPr marL="0" indent="0">
              <a:buNone/>
            </a:pPr>
            <a:r>
              <a:rPr lang="en-US" sz="2800" dirty="0"/>
              <a:t>Collections of operations that form a single logical unit of work are called __________</a:t>
            </a:r>
          </a:p>
          <a:p>
            <a:pPr marL="0" indent="0">
              <a:buNone/>
            </a:pPr>
            <a:r>
              <a:rPr lang="en-US" sz="2800" dirty="0"/>
              <a:t>a) Views</a:t>
            </a:r>
          </a:p>
          <a:p>
            <a:pPr marL="0" indent="0">
              <a:buNone/>
            </a:pPr>
            <a:r>
              <a:rPr lang="en-US" sz="2800" dirty="0"/>
              <a:t>b) Networks</a:t>
            </a:r>
          </a:p>
          <a:p>
            <a:pPr marL="0" indent="0">
              <a:buNone/>
            </a:pPr>
            <a:r>
              <a:rPr lang="en-US" sz="2800" dirty="0"/>
              <a:t>c) Units</a:t>
            </a:r>
          </a:p>
          <a:p>
            <a:pPr marL="0" indent="0">
              <a:buNone/>
            </a:pPr>
            <a:r>
              <a:rPr lang="en-US" sz="2800" dirty="0"/>
              <a:t>d) Transactions</a:t>
            </a:r>
          </a:p>
        </p:txBody>
      </p:sp>
    </p:spTree>
    <p:extLst>
      <p:ext uri="{BB962C8B-B14F-4D97-AF65-F5344CB8AC3E}">
        <p14:creationId xmlns:p14="http://schemas.microsoft.com/office/powerpoint/2010/main" val="402954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Transaction States</a:t>
            </a:r>
          </a:p>
        </p:txBody>
      </p:sp>
      <p:sp>
        <p:nvSpPr>
          <p:cNvPr id="3" name="Content Placeholder 2"/>
          <p:cNvSpPr>
            <a:spLocks noGrp="1"/>
          </p:cNvSpPr>
          <p:nvPr>
            <p:ph idx="1"/>
          </p:nvPr>
        </p:nvSpPr>
        <p:spPr>
          <a:xfrm>
            <a:off x="457200" y="1219200"/>
            <a:ext cx="8229600" cy="5181600"/>
          </a:xfrm>
        </p:spPr>
        <p:txBody>
          <a:bodyPr>
            <a:normAutofit fontScale="77500" lnSpcReduction="20000"/>
          </a:bodyPr>
          <a:lstStyle/>
          <a:p>
            <a:endParaRPr lang="en-US" dirty="0">
              <a:solidFill>
                <a:srgbClr val="FF0000"/>
              </a:solidFill>
            </a:endParaRPr>
          </a:p>
          <a:p>
            <a:r>
              <a:rPr lang="en-US" b="1" dirty="0">
                <a:solidFill>
                  <a:srgbClr val="FF0000"/>
                </a:solidFill>
              </a:rPr>
              <a:t>Active state</a:t>
            </a:r>
            <a:r>
              <a:rPr lang="en-US" dirty="0">
                <a:solidFill>
                  <a:srgbClr val="FF0000"/>
                </a:solidFill>
              </a:rPr>
              <a:t>– </a:t>
            </a:r>
            <a:r>
              <a:rPr lang="en-US" dirty="0"/>
              <a:t>the initial state; the transaction stays in this state while it is executing .</a:t>
            </a:r>
          </a:p>
          <a:p>
            <a:r>
              <a:rPr lang="en-US" b="1" dirty="0">
                <a:solidFill>
                  <a:srgbClr val="FF0000"/>
                </a:solidFill>
              </a:rPr>
              <a:t>Partially committed state</a:t>
            </a:r>
            <a:r>
              <a:rPr lang="en-US" dirty="0">
                <a:solidFill>
                  <a:srgbClr val="FF0000"/>
                </a:solidFill>
              </a:rPr>
              <a:t>– </a:t>
            </a:r>
            <a:r>
              <a:rPr lang="en-US" dirty="0"/>
              <a:t>after the final statement has been executed. </a:t>
            </a:r>
          </a:p>
          <a:p>
            <a:r>
              <a:rPr lang="en-US" b="1" dirty="0">
                <a:solidFill>
                  <a:srgbClr val="FF0000"/>
                </a:solidFill>
              </a:rPr>
              <a:t>Failed state </a:t>
            </a:r>
            <a:r>
              <a:rPr lang="en-US" sz="2800" b="1" dirty="0">
                <a:solidFill>
                  <a:srgbClr val="FF0000"/>
                </a:solidFill>
              </a:rPr>
              <a:t>-- </a:t>
            </a:r>
            <a:r>
              <a:rPr lang="en-US" dirty="0"/>
              <a:t>after the discovery that normal execution can no longer proceed. </a:t>
            </a:r>
          </a:p>
          <a:p>
            <a:r>
              <a:rPr lang="en-US" b="1" dirty="0">
                <a:solidFill>
                  <a:srgbClr val="FF0000"/>
                </a:solidFill>
              </a:rPr>
              <a:t>Aborted state</a:t>
            </a:r>
            <a:r>
              <a:rPr lang="en-US" dirty="0">
                <a:solidFill>
                  <a:srgbClr val="FF0000"/>
                </a:solidFill>
              </a:rPr>
              <a:t>– </a:t>
            </a:r>
            <a:r>
              <a:rPr lang="en-US" dirty="0"/>
              <a:t>after the transaction has been rolled back and the database restored to its state prior to the start of the transaction. Two options after it has been aborted: </a:t>
            </a:r>
          </a:p>
          <a:p>
            <a:pPr lvl="1"/>
            <a:r>
              <a:rPr lang="en-US" dirty="0"/>
              <a:t>restart the transaction can be done only if no internal logical error </a:t>
            </a:r>
          </a:p>
          <a:p>
            <a:pPr lvl="1"/>
            <a:r>
              <a:rPr lang="en-US" dirty="0"/>
              <a:t>kill the transaction </a:t>
            </a:r>
          </a:p>
          <a:p>
            <a:r>
              <a:rPr lang="en-US" b="1" dirty="0">
                <a:solidFill>
                  <a:srgbClr val="FF0000"/>
                </a:solidFill>
              </a:rPr>
              <a:t>Committed state </a:t>
            </a:r>
            <a:r>
              <a:rPr lang="en-US" dirty="0">
                <a:solidFill>
                  <a:srgbClr val="FF0000"/>
                </a:solidFill>
              </a:rPr>
              <a:t>– </a:t>
            </a:r>
            <a:r>
              <a:rPr lang="en-US" dirty="0"/>
              <a:t>after successful completion</a:t>
            </a:r>
          </a:p>
          <a:p>
            <a:endParaRPr lang="en-US" dirty="0"/>
          </a:p>
        </p:txBody>
      </p:sp>
    </p:spTree>
    <p:extLst>
      <p:ext uri="{BB962C8B-B14F-4D97-AF65-F5344CB8AC3E}">
        <p14:creationId xmlns:p14="http://schemas.microsoft.com/office/powerpoint/2010/main" val="2719569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State Transition Diagram </a:t>
            </a:r>
          </a:p>
        </p:txBody>
      </p:sp>
      <p:pic>
        <p:nvPicPr>
          <p:cNvPr id="4" name="Picture 3" descr="fig17_0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9249"/>
          <a:stretch/>
        </p:blipFill>
        <p:spPr bwMode="auto">
          <a:xfrm>
            <a:off x="533400" y="2057400"/>
            <a:ext cx="8077200"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3400" y="3657600"/>
            <a:ext cx="10668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40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mn-lt"/>
                <a:ea typeface="+mn-ea"/>
                <a:cs typeface="Times New Roman" pitchFamily="18" charset="0"/>
              </a:rPr>
              <a:t>QUIZ</a:t>
            </a:r>
          </a:p>
        </p:txBody>
      </p:sp>
      <p:sp>
        <p:nvSpPr>
          <p:cNvPr id="3" name="Content Placeholder 2"/>
          <p:cNvSpPr>
            <a:spLocks noGrp="1"/>
          </p:cNvSpPr>
          <p:nvPr>
            <p:ph idx="1"/>
          </p:nvPr>
        </p:nvSpPr>
        <p:spPr/>
        <p:txBody>
          <a:bodyPr>
            <a:normAutofit/>
          </a:bodyPr>
          <a:lstStyle/>
          <a:p>
            <a:pPr marL="0" indent="0">
              <a:buNone/>
            </a:pPr>
            <a:r>
              <a:rPr lang="en-US" sz="2800" dirty="0"/>
              <a:t>The “all-or-none” property is commonly referred to as </a:t>
            </a:r>
          </a:p>
          <a:p>
            <a:pPr marL="0" indent="0">
              <a:buNone/>
            </a:pPr>
            <a:endParaRPr lang="en-US" sz="2800" dirty="0"/>
          </a:p>
          <a:p>
            <a:pPr marL="0" indent="0">
              <a:buNone/>
            </a:pPr>
            <a:r>
              <a:rPr lang="en-US" sz="2800" dirty="0"/>
              <a:t>a) Isolation</a:t>
            </a:r>
          </a:p>
          <a:p>
            <a:pPr marL="0" indent="0">
              <a:buNone/>
            </a:pPr>
            <a:r>
              <a:rPr lang="en-US" sz="2800" dirty="0"/>
              <a:t>b) Durability</a:t>
            </a:r>
          </a:p>
          <a:p>
            <a:pPr marL="0" indent="0">
              <a:buNone/>
            </a:pPr>
            <a:r>
              <a:rPr lang="en-US" sz="2800" dirty="0"/>
              <a:t>c) Atomicity</a:t>
            </a:r>
          </a:p>
          <a:p>
            <a:pPr marL="0" indent="0">
              <a:buNone/>
            </a:pPr>
            <a:r>
              <a:rPr lang="en-US" sz="2800" dirty="0"/>
              <a:t>d) None of the mentioned</a:t>
            </a:r>
          </a:p>
        </p:txBody>
      </p:sp>
    </p:spTree>
    <p:extLst>
      <p:ext uri="{BB962C8B-B14F-4D97-AF65-F5344CB8AC3E}">
        <p14:creationId xmlns:p14="http://schemas.microsoft.com/office/powerpoint/2010/main" val="421075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Transaction</a:t>
            </a:r>
            <a:r>
              <a:rPr lang="en-US" dirty="0"/>
              <a:t> </a:t>
            </a:r>
            <a:r>
              <a:rPr lang="en-US" b="1" dirty="0">
                <a:solidFill>
                  <a:schemeClr val="accent1">
                    <a:lumMod val="75000"/>
                  </a:schemeClr>
                </a:solidFill>
              </a:rPr>
              <a:t>Processing Systems</a:t>
            </a:r>
          </a:p>
        </p:txBody>
      </p:sp>
      <p:sp>
        <p:nvSpPr>
          <p:cNvPr id="3" name="Content Placeholder 2"/>
          <p:cNvSpPr>
            <a:spLocks noGrp="1"/>
          </p:cNvSpPr>
          <p:nvPr>
            <p:ph idx="1"/>
          </p:nvPr>
        </p:nvSpPr>
        <p:spPr/>
        <p:txBody>
          <a:bodyPr/>
          <a:lstStyle/>
          <a:p>
            <a:pPr algn="just"/>
            <a:r>
              <a:rPr lang="en-US" b="1" dirty="0">
                <a:solidFill>
                  <a:srgbClr val="FF0000"/>
                </a:solidFill>
              </a:rPr>
              <a:t>Transaction Processing Systems </a:t>
            </a:r>
            <a:r>
              <a:rPr lang="en-US" dirty="0"/>
              <a:t>are the systems with large databases and hundreds of concurrent users executing database transactions.</a:t>
            </a:r>
          </a:p>
          <a:p>
            <a:pPr algn="just"/>
            <a:r>
              <a:rPr lang="en-US" dirty="0"/>
              <a:t>For example airline reservations, banking, stock markets, etc.</a:t>
            </a:r>
          </a:p>
        </p:txBody>
      </p:sp>
    </p:spTree>
    <p:extLst>
      <p:ext uri="{BB962C8B-B14F-4D97-AF65-F5344CB8AC3E}">
        <p14:creationId xmlns:p14="http://schemas.microsoft.com/office/powerpoint/2010/main" val="57830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mn-lt"/>
                <a:ea typeface="+mn-ea"/>
                <a:cs typeface="Times New Roman" pitchFamily="18" charset="0"/>
              </a:rPr>
              <a:t>QUIZ</a:t>
            </a:r>
          </a:p>
        </p:txBody>
      </p:sp>
      <p:sp>
        <p:nvSpPr>
          <p:cNvPr id="3" name="Content Placeholder 2"/>
          <p:cNvSpPr>
            <a:spLocks noGrp="1"/>
          </p:cNvSpPr>
          <p:nvPr>
            <p:ph idx="1"/>
          </p:nvPr>
        </p:nvSpPr>
        <p:spPr/>
        <p:txBody>
          <a:bodyPr>
            <a:normAutofit/>
          </a:bodyPr>
          <a:lstStyle/>
          <a:p>
            <a:pPr marL="0" indent="0">
              <a:buNone/>
            </a:pPr>
            <a:r>
              <a:rPr lang="en-US" sz="2800" dirty="0"/>
              <a:t>Execution of transaction in isolation preserves the _________ of a database</a:t>
            </a:r>
          </a:p>
          <a:p>
            <a:pPr marL="0" indent="0">
              <a:buNone/>
            </a:pPr>
            <a:r>
              <a:rPr lang="en-US" sz="2800" dirty="0"/>
              <a:t>a) Atomicity</a:t>
            </a:r>
          </a:p>
          <a:p>
            <a:pPr marL="0" indent="0">
              <a:buNone/>
            </a:pPr>
            <a:r>
              <a:rPr lang="en-US" sz="2800" dirty="0"/>
              <a:t>b) Consistency</a:t>
            </a:r>
          </a:p>
          <a:p>
            <a:pPr marL="0" indent="0">
              <a:buNone/>
            </a:pPr>
            <a:r>
              <a:rPr lang="en-US" sz="2800" dirty="0"/>
              <a:t>c) Durability</a:t>
            </a:r>
          </a:p>
          <a:p>
            <a:pPr marL="0" indent="0">
              <a:buNone/>
            </a:pPr>
            <a:r>
              <a:rPr lang="en-US" sz="2800" dirty="0"/>
              <a:t>d) All of the mentioned</a:t>
            </a:r>
          </a:p>
        </p:txBody>
      </p:sp>
    </p:spTree>
    <p:extLst>
      <p:ext uri="{BB962C8B-B14F-4D97-AF65-F5344CB8AC3E}">
        <p14:creationId xmlns:p14="http://schemas.microsoft.com/office/powerpoint/2010/main" val="1347819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mn-lt"/>
                <a:ea typeface="+mn-ea"/>
                <a:cs typeface="Times New Roman" pitchFamily="18" charset="0"/>
              </a:rPr>
              <a:t>QUIZ</a:t>
            </a:r>
          </a:p>
        </p:txBody>
      </p:sp>
      <p:sp>
        <p:nvSpPr>
          <p:cNvPr id="3" name="Content Placeholder 2"/>
          <p:cNvSpPr>
            <a:spLocks noGrp="1"/>
          </p:cNvSpPr>
          <p:nvPr>
            <p:ph idx="1"/>
          </p:nvPr>
        </p:nvSpPr>
        <p:spPr>
          <a:xfrm>
            <a:off x="391886" y="1524000"/>
            <a:ext cx="8229600" cy="4525963"/>
          </a:xfrm>
        </p:spPr>
        <p:txBody>
          <a:bodyPr>
            <a:normAutofit/>
          </a:bodyPr>
          <a:lstStyle/>
          <a:p>
            <a:pPr marL="0" indent="0">
              <a:buNone/>
            </a:pPr>
            <a:r>
              <a:rPr lang="en-US" sz="2800" dirty="0"/>
              <a:t>Which of the following is not a transaction state?</a:t>
            </a:r>
          </a:p>
          <a:p>
            <a:pPr marL="0" indent="0">
              <a:buNone/>
            </a:pPr>
            <a:br>
              <a:rPr lang="en-US" sz="2800" dirty="0"/>
            </a:br>
            <a:r>
              <a:rPr lang="en-US" sz="2800" dirty="0"/>
              <a:t>a) Active</a:t>
            </a:r>
            <a:br>
              <a:rPr lang="en-US" sz="2800" dirty="0"/>
            </a:br>
            <a:r>
              <a:rPr lang="en-US" sz="2800" dirty="0"/>
              <a:t>b) Partially committed</a:t>
            </a:r>
            <a:br>
              <a:rPr lang="en-US" sz="2800" dirty="0"/>
            </a:br>
            <a:r>
              <a:rPr lang="en-US" sz="2800" dirty="0"/>
              <a:t>c) Failed</a:t>
            </a:r>
            <a:br>
              <a:rPr lang="en-US" sz="2800" dirty="0"/>
            </a:br>
            <a:r>
              <a:rPr lang="en-US" sz="2800" dirty="0"/>
              <a:t>d) Compensated</a:t>
            </a:r>
          </a:p>
        </p:txBody>
      </p:sp>
    </p:spTree>
    <p:extLst>
      <p:ext uri="{BB962C8B-B14F-4D97-AF65-F5344CB8AC3E}">
        <p14:creationId xmlns:p14="http://schemas.microsoft.com/office/powerpoint/2010/main" val="3032323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mn-lt"/>
                <a:ea typeface="+mn-ea"/>
                <a:cs typeface="Times New Roman" pitchFamily="18" charset="0"/>
              </a:rPr>
              <a:t>QUIZ</a:t>
            </a:r>
          </a:p>
        </p:txBody>
      </p:sp>
      <p:sp>
        <p:nvSpPr>
          <p:cNvPr id="3" name="Content Placeholder 2"/>
          <p:cNvSpPr>
            <a:spLocks noGrp="1"/>
          </p:cNvSpPr>
          <p:nvPr>
            <p:ph idx="1"/>
          </p:nvPr>
        </p:nvSpPr>
        <p:spPr>
          <a:xfrm>
            <a:off x="391886" y="1524000"/>
            <a:ext cx="8229600" cy="4525963"/>
          </a:xfrm>
        </p:spPr>
        <p:txBody>
          <a:bodyPr>
            <a:normAutofit/>
          </a:bodyPr>
          <a:lstStyle/>
          <a:p>
            <a:pPr marL="0" indent="0">
              <a:buNone/>
            </a:pPr>
            <a:r>
              <a:rPr lang="en-US" sz="2800" dirty="0"/>
              <a:t>Consider money is transferred from (1)account-A to account-B and (2) account-B to account-A. Which of the following form a transaction?</a:t>
            </a:r>
          </a:p>
          <a:p>
            <a:pPr marL="0" indent="0">
              <a:buNone/>
            </a:pPr>
            <a:endParaRPr lang="en-US" sz="2800" dirty="0"/>
          </a:p>
          <a:p>
            <a:pPr marL="0" indent="0">
              <a:buNone/>
            </a:pPr>
            <a:r>
              <a:rPr lang="en-US" sz="2800" dirty="0"/>
              <a:t>a) Only 1</a:t>
            </a:r>
          </a:p>
          <a:p>
            <a:pPr marL="0" indent="0">
              <a:buNone/>
            </a:pPr>
            <a:r>
              <a:rPr lang="en-US" sz="2800" dirty="0"/>
              <a:t>b) Only 2</a:t>
            </a:r>
          </a:p>
          <a:p>
            <a:pPr marL="0" indent="0">
              <a:buNone/>
            </a:pPr>
            <a:r>
              <a:rPr lang="en-US" sz="2800" dirty="0"/>
              <a:t>c) Both 1 and 2 individually</a:t>
            </a:r>
          </a:p>
          <a:p>
            <a:pPr marL="0" indent="0">
              <a:buNone/>
            </a:pPr>
            <a:r>
              <a:rPr lang="en-US" sz="2800" dirty="0"/>
              <a:t>d) Either 1 or 2</a:t>
            </a:r>
          </a:p>
        </p:txBody>
      </p:sp>
    </p:spTree>
    <p:extLst>
      <p:ext uri="{BB962C8B-B14F-4D97-AF65-F5344CB8AC3E}">
        <p14:creationId xmlns:p14="http://schemas.microsoft.com/office/powerpoint/2010/main" val="4172970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mn-lt"/>
                <a:ea typeface="+mn-ea"/>
                <a:cs typeface="Times New Roman" pitchFamily="18" charset="0"/>
              </a:rPr>
              <a:t>QUIZ</a:t>
            </a:r>
          </a:p>
        </p:txBody>
      </p:sp>
      <p:sp>
        <p:nvSpPr>
          <p:cNvPr id="3" name="Content Placeholder 2"/>
          <p:cNvSpPr>
            <a:spLocks noGrp="1"/>
          </p:cNvSpPr>
          <p:nvPr>
            <p:ph idx="1"/>
          </p:nvPr>
        </p:nvSpPr>
        <p:spPr>
          <a:xfrm>
            <a:off x="391886" y="1524000"/>
            <a:ext cx="8229600" cy="4525963"/>
          </a:xfrm>
        </p:spPr>
        <p:txBody>
          <a:bodyPr>
            <a:normAutofit/>
          </a:bodyPr>
          <a:lstStyle/>
          <a:p>
            <a:pPr marL="0" indent="0">
              <a:buNone/>
            </a:pPr>
            <a:r>
              <a:rPr lang="en-US" sz="2800" dirty="0"/>
              <a:t>The database system must take special actions to ensure that transactions operate properly without interference from concurrently executing database statements. This property is referred to as</a:t>
            </a:r>
          </a:p>
          <a:p>
            <a:pPr marL="0" indent="0">
              <a:buNone/>
            </a:pPr>
            <a:br>
              <a:rPr lang="en-US" sz="2800" dirty="0"/>
            </a:br>
            <a:r>
              <a:rPr lang="en-US" sz="2800" dirty="0"/>
              <a:t>a) Atomicity</a:t>
            </a:r>
            <a:br>
              <a:rPr lang="en-US" sz="2800" dirty="0"/>
            </a:br>
            <a:r>
              <a:rPr lang="en-US" sz="2800" dirty="0"/>
              <a:t>b) Durability</a:t>
            </a:r>
            <a:br>
              <a:rPr lang="en-US" sz="2800" dirty="0"/>
            </a:br>
            <a:r>
              <a:rPr lang="en-US" sz="2800" dirty="0"/>
              <a:t>c) Isolation</a:t>
            </a:r>
            <a:br>
              <a:rPr lang="en-US" sz="2800" dirty="0"/>
            </a:br>
            <a:r>
              <a:rPr lang="en-US" sz="2800" dirty="0"/>
              <a:t>d) All of the mentioned</a:t>
            </a:r>
          </a:p>
        </p:txBody>
      </p:sp>
    </p:spTree>
    <p:extLst>
      <p:ext uri="{BB962C8B-B14F-4D97-AF65-F5344CB8AC3E}">
        <p14:creationId xmlns:p14="http://schemas.microsoft.com/office/powerpoint/2010/main" val="2157546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mn-lt"/>
                <a:ea typeface="+mn-ea"/>
                <a:cs typeface="Times New Roman" pitchFamily="18" charset="0"/>
              </a:rPr>
              <a:t>QUIZ</a:t>
            </a:r>
          </a:p>
        </p:txBody>
      </p:sp>
      <p:sp>
        <p:nvSpPr>
          <p:cNvPr id="3" name="Content Placeholder 2"/>
          <p:cNvSpPr>
            <a:spLocks noGrp="1"/>
          </p:cNvSpPr>
          <p:nvPr>
            <p:ph idx="1"/>
          </p:nvPr>
        </p:nvSpPr>
        <p:spPr>
          <a:xfrm>
            <a:off x="391886" y="1524000"/>
            <a:ext cx="8229600" cy="4525963"/>
          </a:xfrm>
        </p:spPr>
        <p:txBody>
          <a:bodyPr>
            <a:normAutofit/>
          </a:bodyPr>
          <a:lstStyle/>
          <a:p>
            <a:pPr marL="0" indent="0">
              <a:buNone/>
            </a:pPr>
            <a:r>
              <a:rPr lang="en-US" sz="2800" dirty="0"/>
              <a:t>A transaction is delimited by statements (or function calls) of the form __________</a:t>
            </a:r>
          </a:p>
          <a:p>
            <a:pPr marL="0" indent="0">
              <a:buNone/>
            </a:pPr>
            <a:endParaRPr lang="en-US" sz="2800" dirty="0"/>
          </a:p>
          <a:p>
            <a:pPr marL="0" indent="0">
              <a:buNone/>
            </a:pPr>
            <a:r>
              <a:rPr lang="en-US" sz="2800" dirty="0"/>
              <a:t>a) Begin transaction and end transaction</a:t>
            </a:r>
          </a:p>
          <a:p>
            <a:pPr marL="0" indent="0">
              <a:buNone/>
            </a:pPr>
            <a:r>
              <a:rPr lang="en-US" sz="2800" dirty="0"/>
              <a:t>b) Start transaction and stop transaction</a:t>
            </a:r>
          </a:p>
          <a:p>
            <a:pPr marL="0" indent="0">
              <a:buNone/>
            </a:pPr>
            <a:r>
              <a:rPr lang="en-US" sz="2800" dirty="0"/>
              <a:t>c) Get transaction and post transaction</a:t>
            </a:r>
          </a:p>
          <a:p>
            <a:pPr marL="0" indent="0">
              <a:buNone/>
            </a:pPr>
            <a:r>
              <a:rPr lang="en-US" sz="2800" dirty="0"/>
              <a:t>d) Read transaction and write transaction</a:t>
            </a:r>
          </a:p>
        </p:txBody>
      </p:sp>
    </p:spTree>
    <p:extLst>
      <p:ext uri="{BB962C8B-B14F-4D97-AF65-F5344CB8AC3E}">
        <p14:creationId xmlns:p14="http://schemas.microsoft.com/office/powerpoint/2010/main" val="316790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mn-lt"/>
                <a:ea typeface="+mn-ea"/>
                <a:cs typeface="Times New Roman" pitchFamily="18" charset="0"/>
              </a:rPr>
              <a:t>QUIZ</a:t>
            </a:r>
          </a:p>
        </p:txBody>
      </p:sp>
      <p:sp>
        <p:nvSpPr>
          <p:cNvPr id="3" name="Content Placeholder 2"/>
          <p:cNvSpPr>
            <a:spLocks noGrp="1"/>
          </p:cNvSpPr>
          <p:nvPr>
            <p:ph idx="1"/>
          </p:nvPr>
        </p:nvSpPr>
        <p:spPr>
          <a:xfrm>
            <a:off x="391886" y="1524000"/>
            <a:ext cx="8229600" cy="4525963"/>
          </a:xfrm>
        </p:spPr>
        <p:txBody>
          <a:bodyPr>
            <a:normAutofit/>
          </a:bodyPr>
          <a:lstStyle/>
          <a:p>
            <a:pPr marL="0" indent="0">
              <a:buNone/>
            </a:pPr>
            <a:r>
              <a:rPr lang="en-US" sz="2800" dirty="0"/>
              <a:t>The property of a transaction that persists all the crashes is</a:t>
            </a:r>
          </a:p>
          <a:p>
            <a:pPr marL="0" indent="0">
              <a:buNone/>
            </a:pPr>
            <a:r>
              <a:rPr lang="en-US" sz="2800" dirty="0"/>
              <a:t>a) Atomicity</a:t>
            </a:r>
          </a:p>
          <a:p>
            <a:pPr marL="0" indent="0">
              <a:buNone/>
            </a:pPr>
            <a:r>
              <a:rPr lang="en-US" sz="2800" dirty="0"/>
              <a:t>b) Durability</a:t>
            </a:r>
          </a:p>
          <a:p>
            <a:pPr marL="0" indent="0">
              <a:buNone/>
            </a:pPr>
            <a:r>
              <a:rPr lang="en-US" sz="2800" dirty="0"/>
              <a:t>c) Isolation</a:t>
            </a:r>
          </a:p>
          <a:p>
            <a:pPr marL="0" indent="0">
              <a:buNone/>
            </a:pPr>
            <a:r>
              <a:rPr lang="en-US" sz="2800" dirty="0"/>
              <a:t>d) All of the mentioned</a:t>
            </a:r>
          </a:p>
        </p:txBody>
      </p:sp>
    </p:spTree>
    <p:extLst>
      <p:ext uri="{BB962C8B-B14F-4D97-AF65-F5344CB8AC3E}">
        <p14:creationId xmlns:p14="http://schemas.microsoft.com/office/powerpoint/2010/main" val="710836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Concurrent Executions </a:t>
            </a:r>
            <a:endParaRPr lang="en-US" dirty="0">
              <a:solidFill>
                <a:schemeClr val="accent1">
                  <a:lumMod val="75000"/>
                </a:schemeClr>
              </a:solidFill>
            </a:endParaRPr>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pPr algn="just"/>
            <a:r>
              <a:rPr lang="en-US" dirty="0"/>
              <a:t>Multiple transactions are allowed to run concurrently in the system. </a:t>
            </a:r>
          </a:p>
          <a:p>
            <a:pPr algn="just"/>
            <a:r>
              <a:rPr lang="en-US" dirty="0">
                <a:solidFill>
                  <a:srgbClr val="FF0000"/>
                </a:solidFill>
              </a:rPr>
              <a:t>Advantages are: </a:t>
            </a:r>
          </a:p>
          <a:p>
            <a:pPr lvl="1" algn="just"/>
            <a:r>
              <a:rPr lang="en-US" b="1" dirty="0"/>
              <a:t>increased processor and disk utilization</a:t>
            </a:r>
            <a:r>
              <a:rPr lang="en-US" dirty="0"/>
              <a:t>, leading to better transaction </a:t>
            </a:r>
            <a:r>
              <a:rPr lang="en-US" i="1" dirty="0"/>
              <a:t>throughput </a:t>
            </a:r>
          </a:p>
          <a:p>
            <a:pPr lvl="2" algn="just"/>
            <a:r>
              <a:rPr lang="en-US" dirty="0">
                <a:solidFill>
                  <a:schemeClr val="accent1">
                    <a:lumMod val="75000"/>
                  </a:schemeClr>
                </a:solidFill>
              </a:rPr>
              <a:t>E.g. one transaction can be using the CPU while another is reading from or writing to the disk </a:t>
            </a:r>
            <a:endParaRPr lang="en-US" i="1" dirty="0">
              <a:solidFill>
                <a:schemeClr val="accent1">
                  <a:lumMod val="75000"/>
                </a:schemeClr>
              </a:solidFill>
            </a:endParaRPr>
          </a:p>
          <a:p>
            <a:pPr lvl="1" algn="just"/>
            <a:r>
              <a:rPr lang="en-US" b="1" dirty="0"/>
              <a:t>reduced average response time </a:t>
            </a:r>
            <a:r>
              <a:rPr lang="en-US" dirty="0"/>
              <a:t>for transactions: short transactions need not wait behind long ones. </a:t>
            </a:r>
          </a:p>
          <a:p>
            <a:pPr algn="just"/>
            <a:r>
              <a:rPr lang="en-US" b="1" dirty="0"/>
              <a:t>Concurrency control schemes </a:t>
            </a:r>
            <a:r>
              <a:rPr lang="en-US" dirty="0"/>
              <a:t>– mechanisms to achieve isolation that is, to control the interaction among the concurrent transactions in order to prevent them from destroying the consistency of the database </a:t>
            </a:r>
          </a:p>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3143781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08038"/>
          </a:xfrm>
        </p:spPr>
        <p:txBody>
          <a:bodyPr>
            <a:normAutofit fontScale="90000"/>
          </a:bodyPr>
          <a:lstStyle/>
          <a:p>
            <a:r>
              <a:rPr lang="en-US" b="1" dirty="0">
                <a:solidFill>
                  <a:schemeClr val="accent1">
                    <a:lumMod val="75000"/>
                  </a:schemeClr>
                </a:solidFill>
              </a:rPr>
              <a:t>Why Concurrency Control is needed?</a:t>
            </a:r>
            <a:br>
              <a:rPr lang="en-US" b="1" dirty="0">
                <a:solidFill>
                  <a:schemeClr val="accent1">
                    <a:lumMod val="75000"/>
                  </a:schemeClr>
                </a:solidFill>
              </a:rPr>
            </a:br>
            <a:endParaRPr lang="en-US" b="1" dirty="0">
              <a:solidFill>
                <a:schemeClr val="accent1">
                  <a:lumMod val="75000"/>
                </a:schemeClr>
              </a:solidFill>
            </a:endParaRPr>
          </a:p>
        </p:txBody>
      </p:sp>
      <p:sp>
        <p:nvSpPr>
          <p:cNvPr id="3" name="Content Placeholder 2"/>
          <p:cNvSpPr>
            <a:spLocks noGrp="1"/>
          </p:cNvSpPr>
          <p:nvPr>
            <p:ph idx="1"/>
          </p:nvPr>
        </p:nvSpPr>
        <p:spPr>
          <a:xfrm>
            <a:off x="457200" y="1295400"/>
            <a:ext cx="8229600" cy="5410200"/>
          </a:xfrm>
        </p:spPr>
        <p:txBody>
          <a:bodyPr/>
          <a:lstStyle/>
          <a:p>
            <a:pPr algn="just">
              <a:lnSpc>
                <a:spcPct val="80000"/>
              </a:lnSpc>
            </a:pPr>
            <a:r>
              <a:rPr lang="en-US" sz="2400" b="1" dirty="0"/>
              <a:t>The Lost Update Problem</a:t>
            </a:r>
          </a:p>
          <a:p>
            <a:pPr lvl="1" algn="just">
              <a:lnSpc>
                <a:spcPct val="80000"/>
              </a:lnSpc>
            </a:pPr>
            <a:r>
              <a:rPr lang="en-US" sz="2400" dirty="0"/>
              <a:t>This occurs when two transactions that access the same database items have their operations interleaved in a way that makes the value of some database item incorrect. </a:t>
            </a:r>
          </a:p>
          <a:p>
            <a:pPr algn="just">
              <a:lnSpc>
                <a:spcPct val="80000"/>
              </a:lnSpc>
            </a:pPr>
            <a:r>
              <a:rPr lang="en-US" sz="2400" b="1" dirty="0"/>
              <a:t>The Temporary Update (or Dirty Read) Problem </a:t>
            </a:r>
          </a:p>
          <a:p>
            <a:pPr lvl="1" algn="just">
              <a:lnSpc>
                <a:spcPct val="80000"/>
              </a:lnSpc>
            </a:pPr>
            <a:r>
              <a:rPr lang="en-US" sz="2400" dirty="0"/>
              <a:t>This occurs when one transaction updates a database item and then the transaction fails for some reason </a:t>
            </a:r>
          </a:p>
          <a:p>
            <a:pPr lvl="1" algn="just">
              <a:lnSpc>
                <a:spcPct val="80000"/>
              </a:lnSpc>
            </a:pPr>
            <a:r>
              <a:rPr lang="en-US" sz="2400" dirty="0"/>
              <a:t>The updated item is accessed by another transaction before it is changed back to its original value. </a:t>
            </a:r>
          </a:p>
          <a:p>
            <a:pPr algn="just">
              <a:lnSpc>
                <a:spcPct val="80000"/>
              </a:lnSpc>
            </a:pPr>
            <a:r>
              <a:rPr lang="en-US" sz="2400" b="1" dirty="0"/>
              <a:t>The Incorrect Summary Problem</a:t>
            </a:r>
          </a:p>
          <a:p>
            <a:pPr lvl="1" algn="just">
              <a:lnSpc>
                <a:spcPct val="80000"/>
              </a:lnSpc>
            </a:pPr>
            <a:r>
              <a:rPr lang="en-US" sz="2400" dirty="0"/>
              <a:t>If one transaction is calculating an aggregate summary function on a number of records while other transactions are updating some of these records, the aggregate function may calculate some values before they are updated and others after they are updated. </a:t>
            </a:r>
          </a:p>
          <a:p>
            <a:pPr lvl="1">
              <a:lnSpc>
                <a:spcPct val="80000"/>
              </a:lnSpc>
            </a:pPr>
            <a:endParaRPr lang="en-US" sz="1900" dirty="0"/>
          </a:p>
          <a:p>
            <a:endParaRPr lang="en-US" dirty="0"/>
          </a:p>
        </p:txBody>
      </p:sp>
    </p:spTree>
    <p:extLst>
      <p:ext uri="{BB962C8B-B14F-4D97-AF65-F5344CB8AC3E}">
        <p14:creationId xmlns:p14="http://schemas.microsoft.com/office/powerpoint/2010/main" val="4000065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title"/>
          </p:nvPr>
        </p:nvSpPr>
        <p:spPr>
          <a:xfrm>
            <a:off x="457200" y="609600"/>
            <a:ext cx="8229600" cy="1143000"/>
          </a:xfrm>
        </p:spPr>
        <p:txBody>
          <a:bodyPr>
            <a:normAutofit fontScale="90000"/>
          </a:bodyPr>
          <a:lstStyle/>
          <a:p>
            <a:pPr eaLnBrk="1" hangingPunct="1"/>
            <a:r>
              <a:rPr lang="en-US" b="1" dirty="0">
                <a:solidFill>
                  <a:schemeClr val="accent1">
                    <a:lumMod val="75000"/>
                  </a:schemeClr>
                </a:solidFill>
              </a:rPr>
              <a:t>Concurrent execution is uncontrolled: (a) The lost update problem. </a:t>
            </a:r>
          </a:p>
        </p:txBody>
      </p:sp>
      <p:pic>
        <p:nvPicPr>
          <p:cNvPr id="13316" name="Picture 9" descr="fig17_03a"/>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t="20464"/>
          <a:stretch/>
        </p:blipFill>
        <p:spPr bwMode="auto">
          <a:xfrm>
            <a:off x="457200" y="2590800"/>
            <a:ext cx="853440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46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Grp="1" noChangeArrowheads="1"/>
          </p:cNvSpPr>
          <p:nvPr>
            <p:ph type="title"/>
          </p:nvPr>
        </p:nvSpPr>
        <p:spPr>
          <a:xfrm>
            <a:off x="457200" y="457200"/>
            <a:ext cx="8229600" cy="1143000"/>
          </a:xfrm>
        </p:spPr>
        <p:txBody>
          <a:bodyPr>
            <a:normAutofit fontScale="90000"/>
          </a:bodyPr>
          <a:lstStyle/>
          <a:p>
            <a:pPr eaLnBrk="1" hangingPunct="1"/>
            <a:r>
              <a:rPr lang="en-US" b="1" dirty="0">
                <a:solidFill>
                  <a:schemeClr val="accent1">
                    <a:lumMod val="75000"/>
                  </a:schemeClr>
                </a:solidFill>
              </a:rPr>
              <a:t>Concurrent execution is uncontrolled: (b) The temporary update problem.</a:t>
            </a:r>
          </a:p>
        </p:txBody>
      </p:sp>
      <p:pic>
        <p:nvPicPr>
          <p:cNvPr id="14340" name="Picture 10" descr="fig17_03b"/>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t="19318" b="5384"/>
          <a:stretch/>
        </p:blipFill>
        <p:spPr bwMode="auto">
          <a:xfrm>
            <a:off x="381000" y="25146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150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Transaction</a:t>
            </a:r>
          </a:p>
        </p:txBody>
      </p:sp>
      <p:sp>
        <p:nvSpPr>
          <p:cNvPr id="3" name="Content Placeholder 2"/>
          <p:cNvSpPr>
            <a:spLocks noGrp="1"/>
          </p:cNvSpPr>
          <p:nvPr>
            <p:ph idx="1"/>
          </p:nvPr>
        </p:nvSpPr>
        <p:spPr/>
        <p:txBody>
          <a:bodyPr/>
          <a:lstStyle/>
          <a:p>
            <a:pPr algn="just"/>
            <a:r>
              <a:rPr lang="en-US" dirty="0"/>
              <a:t>A transaction is an executing program that forms a logical unit of database processing.</a:t>
            </a:r>
          </a:p>
          <a:p>
            <a:pPr algn="just"/>
            <a:r>
              <a:rPr lang="en-US" dirty="0"/>
              <a:t>A transaction includes one or more database access operations- these can include insertion, deletion, modification, or retrieval operations.</a:t>
            </a:r>
          </a:p>
          <a:p>
            <a:pPr algn="just"/>
            <a:r>
              <a:rPr lang="en-US" dirty="0">
                <a:cs typeface="Times New Roman" pitchFamily="18" charset="0"/>
              </a:rPr>
              <a:t>Transaction is executed as a single unit. It is a program unit whose execution may or may not change the contents of a database. </a:t>
            </a:r>
          </a:p>
          <a:p>
            <a:pPr algn="just"/>
            <a:endParaRPr lang="en-US" dirty="0"/>
          </a:p>
        </p:txBody>
      </p:sp>
    </p:spTree>
    <p:extLst>
      <p:ext uri="{BB962C8B-B14F-4D97-AF65-F5344CB8AC3E}">
        <p14:creationId xmlns:p14="http://schemas.microsoft.com/office/powerpoint/2010/main" val="3040631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Grp="1" noChangeArrowheads="1"/>
          </p:cNvSpPr>
          <p:nvPr>
            <p:ph type="title"/>
          </p:nvPr>
        </p:nvSpPr>
        <p:spPr>
          <a:xfrm>
            <a:off x="432179" y="685800"/>
            <a:ext cx="8229600" cy="1143000"/>
          </a:xfrm>
        </p:spPr>
        <p:txBody>
          <a:bodyPr>
            <a:normAutofit fontScale="90000"/>
          </a:bodyPr>
          <a:lstStyle/>
          <a:p>
            <a:pPr eaLnBrk="1" hangingPunct="1"/>
            <a:r>
              <a:rPr lang="en-US" b="1" dirty="0">
                <a:solidFill>
                  <a:schemeClr val="accent1">
                    <a:lumMod val="75000"/>
                  </a:schemeClr>
                </a:solidFill>
              </a:rPr>
              <a:t>Concurrent execution is uncontrolled: (c) The incorrect summary problem.</a:t>
            </a:r>
          </a:p>
        </p:txBody>
      </p:sp>
      <p:pic>
        <p:nvPicPr>
          <p:cNvPr id="15364" name="Picture 9" descr="fig17_03c"/>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t="14827"/>
          <a:stretch/>
        </p:blipFill>
        <p:spPr bwMode="auto">
          <a:xfrm>
            <a:off x="457200" y="2552131"/>
            <a:ext cx="8382000" cy="38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8130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Schedules </a:t>
            </a:r>
            <a:endParaRPr lang="en-US" dirty="0">
              <a:solidFill>
                <a:schemeClr val="accent1">
                  <a:lumMod val="75000"/>
                </a:schemeClr>
              </a:solidFill>
            </a:endParaRPr>
          </a:p>
        </p:txBody>
      </p:sp>
      <p:sp>
        <p:nvSpPr>
          <p:cNvPr id="3" name="Content Placeholder 2"/>
          <p:cNvSpPr>
            <a:spLocks noGrp="1"/>
          </p:cNvSpPr>
          <p:nvPr>
            <p:ph idx="1"/>
          </p:nvPr>
        </p:nvSpPr>
        <p:spPr>
          <a:xfrm>
            <a:off x="457200" y="1219200"/>
            <a:ext cx="8458200" cy="5334000"/>
          </a:xfrm>
        </p:spPr>
        <p:txBody>
          <a:bodyPr>
            <a:normAutofit fontScale="85000" lnSpcReduction="20000"/>
          </a:bodyPr>
          <a:lstStyle/>
          <a:p>
            <a:pPr algn="just"/>
            <a:endParaRPr lang="en-US" dirty="0"/>
          </a:p>
          <a:p>
            <a:pPr algn="just"/>
            <a:r>
              <a:rPr lang="en-US" b="1" dirty="0"/>
              <a:t>Schedule </a:t>
            </a:r>
            <a:r>
              <a:rPr lang="en-US" dirty="0"/>
              <a:t>– a sequences of instructions that specify the chronological order in which instructions of concurrent transactions are executed </a:t>
            </a:r>
          </a:p>
          <a:p>
            <a:pPr lvl="1" algn="just"/>
            <a:r>
              <a:rPr lang="en-US" dirty="0"/>
              <a:t>a schedule for a set of transactions must consist of all instructions of those transactions </a:t>
            </a:r>
          </a:p>
          <a:p>
            <a:pPr lvl="1" algn="just"/>
            <a:r>
              <a:rPr lang="en-US" dirty="0"/>
              <a:t>must preserve the order in which the instructions appear in each individual transaction. </a:t>
            </a:r>
          </a:p>
          <a:p>
            <a:pPr algn="just"/>
            <a:r>
              <a:rPr lang="en-US" dirty="0"/>
              <a:t>A transaction that successfully completes its execution will have a commit instructions as the last statement</a:t>
            </a:r>
          </a:p>
          <a:p>
            <a:pPr lvl="1" algn="just"/>
            <a:r>
              <a:rPr lang="en-US" dirty="0"/>
              <a:t> by default transaction assumed to execute commit instruction as its last step </a:t>
            </a:r>
          </a:p>
          <a:p>
            <a:pPr algn="just"/>
            <a:r>
              <a:rPr lang="en-US" dirty="0"/>
              <a:t>A transaction that fails to successfully complete its execution will have an abort instruction as the last statement </a:t>
            </a:r>
          </a:p>
          <a:p>
            <a:endParaRPr lang="en-US" dirty="0"/>
          </a:p>
        </p:txBody>
      </p:sp>
    </p:spTree>
    <p:extLst>
      <p:ext uri="{BB962C8B-B14F-4D97-AF65-F5344CB8AC3E}">
        <p14:creationId xmlns:p14="http://schemas.microsoft.com/office/powerpoint/2010/main" val="3114657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685800" y="228600"/>
            <a:ext cx="8229600" cy="1143000"/>
          </a:xfrm>
        </p:spPr>
        <p:txBody>
          <a:bodyPr/>
          <a:lstStyle/>
          <a:p>
            <a:pPr eaLnBrk="1" hangingPunct="1"/>
            <a:r>
              <a:rPr lang="en-US" b="1" dirty="0">
                <a:solidFill>
                  <a:schemeClr val="accent1">
                    <a:lumMod val="75000"/>
                  </a:schemeClr>
                </a:solidFill>
              </a:rPr>
              <a:t>Scheduling of Transactions</a:t>
            </a:r>
          </a:p>
        </p:txBody>
      </p:sp>
      <p:sp>
        <p:nvSpPr>
          <p:cNvPr id="29702" name="Rectangle 3"/>
          <p:cNvSpPr>
            <a:spLocks noGrp="1" noChangeArrowheads="1"/>
          </p:cNvSpPr>
          <p:nvPr>
            <p:ph type="body" idx="1"/>
          </p:nvPr>
        </p:nvSpPr>
        <p:spPr>
          <a:xfrm>
            <a:off x="457200" y="1295400"/>
            <a:ext cx="8229600" cy="4953000"/>
          </a:xfrm>
        </p:spPr>
        <p:txBody>
          <a:bodyPr/>
          <a:lstStyle/>
          <a:p>
            <a:pPr algn="just">
              <a:spcBef>
                <a:spcPct val="50000"/>
              </a:spcBef>
            </a:pPr>
            <a:r>
              <a:rPr lang="en-US" b="1" dirty="0">
                <a:cs typeface="Times New Roman" pitchFamily="18" charset="0"/>
              </a:rPr>
              <a:t>Complete Schedule</a:t>
            </a:r>
            <a:r>
              <a:rPr lang="en-US" sz="2800" dirty="0">
                <a:cs typeface="Times New Roman" pitchFamily="18" charset="0"/>
              </a:rPr>
              <a:t>: A schedule that contains either an abort or a commit for each transaction whose actions are listed in it is called a complete schedule. </a:t>
            </a:r>
          </a:p>
          <a:p>
            <a:pPr algn="just">
              <a:spcBef>
                <a:spcPct val="50000"/>
              </a:spcBef>
            </a:pPr>
            <a:r>
              <a:rPr lang="en-US" b="1" dirty="0">
                <a:cs typeface="Times New Roman" pitchFamily="18" charset="0"/>
              </a:rPr>
              <a:t>Serial Schedule</a:t>
            </a:r>
            <a:r>
              <a:rPr lang="en-US" sz="2800" dirty="0">
                <a:cs typeface="Times New Roman" pitchFamily="18" charset="0"/>
              </a:rPr>
              <a:t>: Each serial schedule consists of a sequence of instructions from various transactions, where the instructions belonging to one single transaction appear together in that schedule. If the actions of different transactions are not interleaved, we call that schedule a serial schedule.</a:t>
            </a:r>
          </a:p>
          <a:p>
            <a:pPr marL="0" indent="0" algn="just">
              <a:spcBef>
                <a:spcPct val="50000"/>
              </a:spcBef>
              <a:buNone/>
            </a:pPr>
            <a:endParaRPr lang="en-US" sz="2800" dirty="0">
              <a:cs typeface="Times New Roman" pitchFamily="18" charset="0"/>
            </a:endParaRPr>
          </a:p>
          <a:p>
            <a:pPr algn="just">
              <a:spcBef>
                <a:spcPct val="50000"/>
              </a:spcBef>
            </a:pPr>
            <a:endParaRPr lang="en-US" sz="2800" dirty="0">
              <a:cs typeface="Times New Roman" pitchFamily="18" charset="0"/>
            </a:endParaRPr>
          </a:p>
          <a:p>
            <a:pPr algn="just">
              <a:spcBef>
                <a:spcPct val="50000"/>
              </a:spcBef>
            </a:pPr>
            <a:endParaRPr lang="en-US" sz="2800" dirty="0">
              <a:cs typeface="Times New Roman" pitchFamily="18" charset="0"/>
            </a:endParaRPr>
          </a:p>
          <a:p>
            <a:pPr algn="just">
              <a:spcBef>
                <a:spcPct val="50000"/>
              </a:spcBef>
            </a:pPr>
            <a:endParaRPr lang="en-US" sz="2800" dirty="0"/>
          </a:p>
        </p:txBody>
      </p:sp>
    </p:spTree>
    <p:extLst>
      <p:ext uri="{BB962C8B-B14F-4D97-AF65-F5344CB8AC3E}">
        <p14:creationId xmlns:p14="http://schemas.microsoft.com/office/powerpoint/2010/main" val="19730882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02">
                                            <p:txEl>
                                              <p:pRg st="0" end="0"/>
                                            </p:txEl>
                                          </p:spTgt>
                                        </p:tgtEl>
                                        <p:attrNameLst>
                                          <p:attrName>style.visibility</p:attrName>
                                        </p:attrNameLst>
                                      </p:cBhvr>
                                      <p:to>
                                        <p:strVal val="visible"/>
                                      </p:to>
                                    </p:set>
                                    <p:animEffect transition="in" filter="blinds(horizontal)">
                                      <p:cBhvr>
                                        <p:cTn id="7" dur="500"/>
                                        <p:tgtEl>
                                          <p:spTgt spid="297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702">
                                            <p:txEl>
                                              <p:pRg st="1" end="1"/>
                                            </p:txEl>
                                          </p:spTgt>
                                        </p:tgtEl>
                                        <p:attrNameLst>
                                          <p:attrName>style.visibility</p:attrName>
                                        </p:attrNameLst>
                                      </p:cBhvr>
                                      <p:to>
                                        <p:strVal val="visible"/>
                                      </p:to>
                                    </p:set>
                                    <p:animEffect transition="in" filter="blinds(horizontal)">
                                      <p:cBhvr>
                                        <p:cTn id="12" dur="500"/>
                                        <p:tgtEl>
                                          <p:spTgt spid="297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Schedule 1 </a:t>
            </a:r>
            <a:endParaRPr lang="en-US" dirty="0">
              <a:solidFill>
                <a:schemeClr val="accent1">
                  <a:lumMod val="75000"/>
                </a:schemeClr>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440" t="22202" r="25840" b="9701"/>
          <a:stretch/>
        </p:blipFill>
        <p:spPr bwMode="auto">
          <a:xfrm>
            <a:off x="762000" y="1371600"/>
            <a:ext cx="7924800" cy="523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9694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Schedule 2 </a:t>
            </a:r>
            <a:endParaRPr lang="en-US" dirty="0">
              <a:solidFill>
                <a:schemeClr val="accent1">
                  <a:lumMod val="75000"/>
                </a:schemeClr>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545" t="23508" r="35596" b="10261"/>
          <a:stretch/>
        </p:blipFill>
        <p:spPr bwMode="auto">
          <a:xfrm>
            <a:off x="1143000" y="1295400"/>
            <a:ext cx="7086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1731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Schedule 3 </a:t>
            </a:r>
            <a:endParaRPr lang="en-US" dirty="0">
              <a:solidFill>
                <a:schemeClr val="accent1">
                  <a:lumMod val="75000"/>
                </a:schemeClr>
              </a:solidFil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964" t="22388" r="27519" b="10634"/>
          <a:stretch/>
        </p:blipFill>
        <p:spPr bwMode="auto">
          <a:xfrm>
            <a:off x="838200" y="1219200"/>
            <a:ext cx="7620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4303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Schedule 4 </a:t>
            </a:r>
            <a:endParaRPr lang="en-US" dirty="0">
              <a:solidFill>
                <a:schemeClr val="accent1">
                  <a:lumMod val="75000"/>
                </a:schemeClr>
              </a:solidFill>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964" t="22948" r="30561" b="10634"/>
          <a:stretch/>
        </p:blipFill>
        <p:spPr bwMode="auto">
          <a:xfrm>
            <a:off x="838200" y="1219200"/>
            <a:ext cx="7620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667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mn-lt"/>
                <a:ea typeface="+mn-ea"/>
                <a:cs typeface="Times New Roman" pitchFamily="18" charset="0"/>
              </a:rPr>
              <a:t>QUIZ</a:t>
            </a:r>
          </a:p>
        </p:txBody>
      </p:sp>
      <p:sp>
        <p:nvSpPr>
          <p:cNvPr id="3" name="Content Placeholder 2"/>
          <p:cNvSpPr>
            <a:spLocks noGrp="1"/>
          </p:cNvSpPr>
          <p:nvPr>
            <p:ph idx="1"/>
          </p:nvPr>
        </p:nvSpPr>
        <p:spPr>
          <a:xfrm>
            <a:off x="391886" y="1524000"/>
            <a:ext cx="8229600" cy="4525963"/>
          </a:xfrm>
        </p:spPr>
        <p:txBody>
          <a:bodyPr>
            <a:normAutofit/>
          </a:bodyPr>
          <a:lstStyle/>
          <a:p>
            <a:pPr marL="0" indent="0">
              <a:buNone/>
            </a:pPr>
            <a:r>
              <a:rPr lang="en-US" sz="2800" dirty="0"/>
              <a:t>The scheme that controls the interaction between executing transactions is called as _____</a:t>
            </a:r>
          </a:p>
          <a:p>
            <a:pPr marL="0" indent="0">
              <a:buNone/>
            </a:pPr>
            <a:endParaRPr lang="en-US" sz="2800" dirty="0"/>
          </a:p>
          <a:p>
            <a:pPr marL="0" indent="0">
              <a:buNone/>
            </a:pPr>
            <a:r>
              <a:rPr lang="en-US" sz="2800" dirty="0"/>
              <a:t>a) Concurrency control scheme</a:t>
            </a:r>
          </a:p>
          <a:p>
            <a:pPr marL="0" indent="0">
              <a:buNone/>
            </a:pPr>
            <a:r>
              <a:rPr lang="en-US" sz="2800" dirty="0"/>
              <a:t>b) Multiprogramming scheme</a:t>
            </a:r>
          </a:p>
          <a:p>
            <a:pPr marL="0" indent="0">
              <a:buNone/>
            </a:pPr>
            <a:r>
              <a:rPr lang="en-US" sz="2800" dirty="0"/>
              <a:t>c) Serialization scheme</a:t>
            </a:r>
          </a:p>
          <a:p>
            <a:pPr marL="0" indent="0">
              <a:buNone/>
            </a:pPr>
            <a:r>
              <a:rPr lang="en-US" sz="2800" dirty="0"/>
              <a:t>d) Schedule scheme</a:t>
            </a:r>
          </a:p>
        </p:txBody>
      </p:sp>
    </p:spTree>
    <p:extLst>
      <p:ext uri="{BB962C8B-B14F-4D97-AF65-F5344CB8AC3E}">
        <p14:creationId xmlns:p14="http://schemas.microsoft.com/office/powerpoint/2010/main" val="85403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mn-lt"/>
                <a:ea typeface="+mn-ea"/>
                <a:cs typeface="Times New Roman" pitchFamily="18" charset="0"/>
              </a:rPr>
              <a:t>QUIZ</a:t>
            </a:r>
          </a:p>
        </p:txBody>
      </p:sp>
      <p:sp>
        <p:nvSpPr>
          <p:cNvPr id="3" name="Content Placeholder 2"/>
          <p:cNvSpPr>
            <a:spLocks noGrp="1"/>
          </p:cNvSpPr>
          <p:nvPr>
            <p:ph idx="1"/>
          </p:nvPr>
        </p:nvSpPr>
        <p:spPr>
          <a:xfrm>
            <a:off x="391886" y="1524000"/>
            <a:ext cx="8229600" cy="4525963"/>
          </a:xfrm>
        </p:spPr>
        <p:txBody>
          <a:bodyPr>
            <a:normAutofit/>
          </a:bodyPr>
          <a:lstStyle/>
          <a:p>
            <a:pPr marL="0" indent="0">
              <a:buNone/>
            </a:pPr>
            <a:r>
              <a:rPr lang="en-US" sz="2800" dirty="0"/>
              <a:t>The execution sequences in concurrency control are termed as ________</a:t>
            </a:r>
          </a:p>
          <a:p>
            <a:pPr marL="0" indent="0">
              <a:buNone/>
            </a:pPr>
            <a:r>
              <a:rPr lang="en-US" sz="2800" dirty="0"/>
              <a:t>a) Serials</a:t>
            </a:r>
          </a:p>
          <a:p>
            <a:pPr marL="0" indent="0">
              <a:buNone/>
            </a:pPr>
            <a:r>
              <a:rPr lang="en-US" sz="2800" dirty="0"/>
              <a:t>b) Schedules</a:t>
            </a:r>
          </a:p>
          <a:p>
            <a:pPr marL="0" indent="0">
              <a:buNone/>
            </a:pPr>
            <a:r>
              <a:rPr lang="en-US" sz="2800" dirty="0"/>
              <a:t>c) Organizations</a:t>
            </a:r>
          </a:p>
          <a:p>
            <a:pPr marL="0" indent="0">
              <a:buNone/>
            </a:pPr>
            <a:r>
              <a:rPr lang="en-US" sz="2800" dirty="0"/>
              <a:t>d) Time tables</a:t>
            </a:r>
          </a:p>
        </p:txBody>
      </p:sp>
    </p:spTree>
    <p:extLst>
      <p:ext uri="{BB962C8B-B14F-4D97-AF65-F5344CB8AC3E}">
        <p14:creationId xmlns:p14="http://schemas.microsoft.com/office/powerpoint/2010/main" val="267099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Example</a:t>
            </a:r>
          </a:p>
        </p:txBody>
      </p:sp>
      <p:sp>
        <p:nvSpPr>
          <p:cNvPr id="3" name="Content Placeholder 2"/>
          <p:cNvSpPr>
            <a:spLocks noGrp="1"/>
          </p:cNvSpPr>
          <p:nvPr>
            <p:ph idx="1"/>
          </p:nvPr>
        </p:nvSpPr>
        <p:spPr>
          <a:xfrm>
            <a:off x="457200" y="1600200"/>
            <a:ext cx="8382000" cy="4876800"/>
          </a:xfrm>
        </p:spPr>
        <p:txBody>
          <a:bodyPr/>
          <a:lstStyle/>
          <a:p>
            <a:r>
              <a:rPr lang="en-US" dirty="0">
                <a:cs typeface="Times New Roman" pitchFamily="18" charset="0"/>
              </a:rPr>
              <a:t>A transfer of money from one bank account to another requires two changes to the database both must succeed or fail together.</a:t>
            </a:r>
          </a:p>
          <a:p>
            <a:pPr lvl="1" algn="just">
              <a:spcBef>
                <a:spcPct val="50000"/>
              </a:spcBef>
            </a:pPr>
            <a:r>
              <a:rPr lang="en-US" dirty="0">
                <a:cs typeface="Times New Roman" pitchFamily="18" charset="0"/>
              </a:rPr>
              <a:t>Subtracting the money from the savings account balance.</a:t>
            </a:r>
          </a:p>
          <a:p>
            <a:pPr lvl="1" algn="just">
              <a:spcBef>
                <a:spcPct val="50000"/>
              </a:spcBef>
            </a:pPr>
            <a:r>
              <a:rPr lang="en-US" dirty="0">
                <a:cs typeface="Times New Roman" pitchFamily="18" charset="0"/>
              </a:rPr>
              <a:t>Adding the money to the checking account balance.</a:t>
            </a:r>
          </a:p>
          <a:p>
            <a:pPr marL="457200" lvl="1" indent="0">
              <a:buNone/>
            </a:pPr>
            <a:endParaRPr lang="en-US" dirty="0">
              <a:cs typeface="Times New Roman" pitchFamily="18" charset="0"/>
            </a:endParaRPr>
          </a:p>
          <a:p>
            <a:endParaRPr lang="en-US" dirty="0"/>
          </a:p>
        </p:txBody>
      </p:sp>
    </p:spTree>
    <p:extLst>
      <p:ext uri="{BB962C8B-B14F-4D97-AF65-F5344CB8AC3E}">
        <p14:creationId xmlns:p14="http://schemas.microsoft.com/office/powerpoint/2010/main" val="190574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Example</a:t>
            </a:r>
            <a:endParaRPr lang="en-US" dirty="0"/>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9440" t="54664" r="24372" b="17911"/>
          <a:stretch/>
        </p:blipFill>
        <p:spPr bwMode="auto">
          <a:xfrm>
            <a:off x="990600" y="2286000"/>
            <a:ext cx="7543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157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457200" y="228600"/>
            <a:ext cx="8229600" cy="1143000"/>
          </a:xfrm>
        </p:spPr>
        <p:txBody>
          <a:bodyPr/>
          <a:lstStyle/>
          <a:p>
            <a:pPr eaLnBrk="1" hangingPunct="1"/>
            <a:r>
              <a:rPr lang="en-US" b="1" dirty="0">
                <a:solidFill>
                  <a:schemeClr val="accent1">
                    <a:lumMod val="75000"/>
                  </a:schemeClr>
                </a:solidFill>
              </a:rPr>
              <a:t>Processes of Transaction</a:t>
            </a:r>
          </a:p>
        </p:txBody>
      </p:sp>
      <p:sp>
        <p:nvSpPr>
          <p:cNvPr id="8198" name="Rectangle 3"/>
          <p:cNvSpPr>
            <a:spLocks noGrp="1" noChangeArrowheads="1"/>
          </p:cNvSpPr>
          <p:nvPr>
            <p:ph type="body" idx="1"/>
          </p:nvPr>
        </p:nvSpPr>
        <p:spPr>
          <a:xfrm>
            <a:off x="457200" y="1600200"/>
            <a:ext cx="8229600" cy="4953000"/>
          </a:xfrm>
        </p:spPr>
        <p:txBody>
          <a:bodyPr/>
          <a:lstStyle/>
          <a:p>
            <a:pPr algn="just">
              <a:spcBef>
                <a:spcPct val="50000"/>
              </a:spcBef>
            </a:pPr>
            <a:r>
              <a:rPr lang="en-US" dirty="0">
                <a:solidFill>
                  <a:srgbClr val="FF0000"/>
                </a:solidFill>
                <a:cs typeface="Times New Roman" pitchFamily="18" charset="0"/>
              </a:rPr>
              <a:t>Read Operation</a:t>
            </a:r>
          </a:p>
          <a:p>
            <a:pPr algn="just">
              <a:spcBef>
                <a:spcPct val="50000"/>
              </a:spcBef>
            </a:pPr>
            <a:r>
              <a:rPr lang="en-US" dirty="0">
                <a:solidFill>
                  <a:srgbClr val="FF0000"/>
                </a:solidFill>
                <a:cs typeface="Times New Roman" pitchFamily="18" charset="0"/>
              </a:rPr>
              <a:t>Write Operation</a:t>
            </a:r>
          </a:p>
          <a:p>
            <a:pPr marL="0" indent="0" algn="just">
              <a:spcBef>
                <a:spcPct val="50000"/>
              </a:spcBef>
              <a:buNone/>
            </a:pPr>
            <a:endParaRPr lang="en-US" dirty="0">
              <a:cs typeface="Times New Roman" pitchFamily="18" charset="0"/>
            </a:endParaRPr>
          </a:p>
        </p:txBody>
      </p:sp>
    </p:spTree>
    <p:extLst>
      <p:ext uri="{BB962C8B-B14F-4D97-AF65-F5344CB8AC3E}">
        <p14:creationId xmlns:p14="http://schemas.microsoft.com/office/powerpoint/2010/main" val="3788236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Desirable Properties of Transactions</a:t>
            </a:r>
          </a:p>
        </p:txBody>
      </p:sp>
      <p:sp>
        <p:nvSpPr>
          <p:cNvPr id="3" name="Content Placeholder 2"/>
          <p:cNvSpPr>
            <a:spLocks noGrp="1"/>
          </p:cNvSpPr>
          <p:nvPr>
            <p:ph idx="1"/>
          </p:nvPr>
        </p:nvSpPr>
        <p:spPr>
          <a:xfrm>
            <a:off x="457200" y="1371600"/>
            <a:ext cx="8229600" cy="5181600"/>
          </a:xfrm>
        </p:spPr>
        <p:txBody>
          <a:bodyPr>
            <a:normAutofit fontScale="85000" lnSpcReduction="20000"/>
          </a:bodyPr>
          <a:lstStyle/>
          <a:p>
            <a:pPr algn="just">
              <a:lnSpc>
                <a:spcPct val="90000"/>
              </a:lnSpc>
              <a:buFont typeface="Wingdings" pitchFamily="2" charset="2"/>
              <a:buNone/>
            </a:pPr>
            <a:r>
              <a:rPr lang="en-US" b="1" dirty="0">
                <a:solidFill>
                  <a:srgbClr val="FF0000"/>
                </a:solidFill>
              </a:rPr>
              <a:t>ACID properties:</a:t>
            </a:r>
          </a:p>
          <a:p>
            <a:pPr algn="just">
              <a:lnSpc>
                <a:spcPct val="90000"/>
              </a:lnSpc>
            </a:pPr>
            <a:r>
              <a:rPr lang="en-US" b="1" dirty="0"/>
              <a:t>Atomicity</a:t>
            </a:r>
            <a:r>
              <a:rPr lang="en-US" dirty="0"/>
              <a:t>: A transaction is an atomic unit of processing; it is either performed in its entirety or not performed at all.</a:t>
            </a:r>
          </a:p>
          <a:p>
            <a:pPr algn="just">
              <a:lnSpc>
                <a:spcPct val="90000"/>
              </a:lnSpc>
            </a:pPr>
            <a:r>
              <a:rPr lang="en-US" b="1" dirty="0"/>
              <a:t>Consistency</a:t>
            </a:r>
            <a:r>
              <a:rPr lang="en-US" dirty="0"/>
              <a:t>: A correct execution of the transaction must take the database from one consistent state to another.</a:t>
            </a:r>
          </a:p>
          <a:p>
            <a:pPr algn="just">
              <a:lnSpc>
                <a:spcPct val="90000"/>
              </a:lnSpc>
            </a:pPr>
            <a:r>
              <a:rPr lang="en-US" b="1" dirty="0"/>
              <a:t>Isolation</a:t>
            </a:r>
            <a:r>
              <a:rPr lang="en-US" dirty="0"/>
              <a:t>: A transaction should appear as though it is being executed in isolation from other transactions, even if many transactions are executing concurrently. That is, the execution of a transaction should not be interfered with any other executing transactions. </a:t>
            </a:r>
          </a:p>
          <a:p>
            <a:pPr algn="just">
              <a:lnSpc>
                <a:spcPct val="90000"/>
              </a:lnSpc>
            </a:pPr>
            <a:r>
              <a:rPr lang="en-US" b="1"/>
              <a:t>Durability</a:t>
            </a:r>
            <a:r>
              <a:rPr lang="en-US"/>
              <a:t>: </a:t>
            </a:r>
            <a:r>
              <a:rPr lang="en-US" dirty="0"/>
              <a:t>Once a transaction changes the database and the changes are committed, these changes must never be lost because of any failure.</a:t>
            </a:r>
          </a:p>
          <a:p>
            <a:endParaRPr lang="en-US" dirty="0"/>
          </a:p>
        </p:txBody>
      </p:sp>
    </p:spTree>
    <p:extLst>
      <p:ext uri="{BB962C8B-B14F-4D97-AF65-F5344CB8AC3E}">
        <p14:creationId xmlns:p14="http://schemas.microsoft.com/office/powerpoint/2010/main" val="2769174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Transaction Properties</a:t>
            </a: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lgn="just"/>
            <a:r>
              <a:rPr lang="en-US" dirty="0">
                <a:cs typeface="Times New Roman" pitchFamily="18" charset="0"/>
              </a:rPr>
              <a:t>Let T1 be a transaction that transfers </a:t>
            </a:r>
            <a:r>
              <a:rPr lang="en-US" dirty="0" err="1">
                <a:cs typeface="Times New Roman" pitchFamily="18" charset="0"/>
              </a:rPr>
              <a:t>Rs</a:t>
            </a:r>
            <a:r>
              <a:rPr lang="en-US" dirty="0">
                <a:cs typeface="Times New Roman" pitchFamily="18" charset="0"/>
              </a:rPr>
              <a:t> 50 from account A to account B. This transaction can be defined as:</a:t>
            </a:r>
          </a:p>
          <a:p>
            <a:pPr algn="just"/>
            <a:endParaRPr lang="en-US" dirty="0">
              <a:cs typeface="Times New Roman" pitchFamily="18" charset="0"/>
            </a:endParaRPr>
          </a:p>
          <a:p>
            <a:pPr algn="just"/>
            <a:endParaRPr lang="en-US" dirty="0">
              <a:cs typeface="Times New Roman" pitchFamily="18" charset="0"/>
            </a:endParaRPr>
          </a:p>
          <a:p>
            <a:pPr algn="just"/>
            <a:endParaRPr lang="en-US" dirty="0">
              <a:cs typeface="Times New Roman" pitchFamily="18" charset="0"/>
            </a:endParaRPr>
          </a:p>
          <a:p>
            <a:pPr algn="just"/>
            <a:endParaRPr lang="en-US" dirty="0">
              <a:cs typeface="Times New Roman" pitchFamily="18" charset="0"/>
            </a:endParaRPr>
          </a:p>
          <a:p>
            <a:endParaRPr lang="en-US" dirty="0"/>
          </a:p>
          <a:p>
            <a:endParaRPr lang="en-US" dirty="0"/>
          </a:p>
          <a:p>
            <a:r>
              <a:rPr lang="en-US" dirty="0"/>
              <a:t>Say value of A prior to transaction was 1000 and that of B was 2000</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901" t="36380" r="60141" b="33956"/>
          <a:stretch/>
        </p:blipFill>
        <p:spPr bwMode="auto">
          <a:xfrm>
            <a:off x="3048000" y="2362200"/>
            <a:ext cx="2209800" cy="312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3172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a:normAutofit fontScale="77500" lnSpcReduction="20000"/>
          </a:bodyPr>
          <a:lstStyle/>
          <a:p>
            <a:pPr algn="just"/>
            <a:r>
              <a:rPr lang="en-US" b="1" dirty="0">
                <a:solidFill>
                  <a:schemeClr val="accent1">
                    <a:lumMod val="75000"/>
                  </a:schemeClr>
                </a:solidFill>
              </a:rPr>
              <a:t>Atomicity: </a:t>
            </a:r>
            <a:r>
              <a:rPr lang="en-US" dirty="0">
                <a:cs typeface="Times New Roman" pitchFamily="18" charset="0"/>
              </a:rPr>
              <a:t>Suppose that during the execution of T1, a power failure has occurred that prevented the T1 to complete successfully. The point of failure may be after the completion of Write(A) and before Write(B). It means that the changes in A are performed but not in B. Thus the values of account A and B are Rs.950 and Rs.2000 respectively. We have lost Rs.50 as a result of this failure.</a:t>
            </a:r>
          </a:p>
          <a:p>
            <a:pPr algn="just">
              <a:spcBef>
                <a:spcPct val="50000"/>
              </a:spcBef>
            </a:pPr>
            <a:r>
              <a:rPr lang="en-US" dirty="0">
                <a:cs typeface="Times New Roman" pitchFamily="18" charset="0"/>
              </a:rPr>
              <a:t>Now, our database is in inconsistent state.</a:t>
            </a:r>
          </a:p>
          <a:p>
            <a:pPr algn="just">
              <a:spcBef>
                <a:spcPct val="50000"/>
              </a:spcBef>
            </a:pPr>
            <a:r>
              <a:rPr lang="en-US" dirty="0">
                <a:cs typeface="Times New Roman" pitchFamily="18" charset="0"/>
              </a:rPr>
              <a:t>The reason for this inconsistent state is that our transaction is completed partially.</a:t>
            </a:r>
          </a:p>
          <a:p>
            <a:pPr algn="just">
              <a:spcBef>
                <a:spcPct val="50000"/>
              </a:spcBef>
            </a:pPr>
            <a:r>
              <a:rPr lang="en-US" dirty="0">
                <a:cs typeface="Times New Roman" pitchFamily="18" charset="0"/>
              </a:rPr>
              <a:t>In order to maintain atomicity of transaction, the database system keeps track of the old values of any write and if the transaction does not complete its execution, the old values are restored to make it appear as the transaction never executed.</a:t>
            </a:r>
          </a:p>
          <a:p>
            <a:pPr algn="just">
              <a:spcBef>
                <a:spcPct val="50000"/>
              </a:spcBef>
            </a:pPr>
            <a:endParaRPr lang="en-US" dirty="0">
              <a:cs typeface="Times New Roman" pitchFamily="18" charset="0"/>
            </a:endParaRPr>
          </a:p>
          <a:p>
            <a:endParaRPr lang="en-US" dirty="0"/>
          </a:p>
        </p:txBody>
      </p:sp>
    </p:spTree>
    <p:extLst>
      <p:ext uri="{BB962C8B-B14F-4D97-AF65-F5344CB8AC3E}">
        <p14:creationId xmlns:p14="http://schemas.microsoft.com/office/powerpoint/2010/main" val="302674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9414</TotalTime>
  <Words>1693</Words>
  <Application>Microsoft Office PowerPoint</Application>
  <PresentationFormat>On-screen Show (4:3)</PresentationFormat>
  <Paragraphs>194</Paragraphs>
  <Slides>38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Tahoma</vt:lpstr>
      <vt:lpstr>Wingdings</vt:lpstr>
      <vt:lpstr>Office Theme</vt:lpstr>
      <vt:lpstr>Transaction Processing- I</vt:lpstr>
      <vt:lpstr>Transaction Processing Systems</vt:lpstr>
      <vt:lpstr>Transaction</vt:lpstr>
      <vt:lpstr>Example</vt:lpstr>
      <vt:lpstr>Example</vt:lpstr>
      <vt:lpstr>Processes of Transaction</vt:lpstr>
      <vt:lpstr>Desirable Properties of Transactions</vt:lpstr>
      <vt:lpstr>Transaction Properties</vt:lpstr>
      <vt:lpstr>PowerPoint Presentation</vt:lpstr>
      <vt:lpstr>PowerPoint Presentation</vt:lpstr>
      <vt:lpstr>PowerPoint Presentation</vt:lpstr>
      <vt:lpstr>PowerPoint Presentation</vt:lpstr>
      <vt:lpstr>QUIZ</vt:lpstr>
      <vt:lpstr>QUIZ</vt:lpstr>
      <vt:lpstr>QUIZ</vt:lpstr>
      <vt:lpstr>QUIZ</vt:lpstr>
      <vt:lpstr>Transaction States</vt:lpstr>
      <vt:lpstr>State Transition Diagram </vt:lpstr>
      <vt:lpstr>QUIZ</vt:lpstr>
      <vt:lpstr>QUIZ</vt:lpstr>
      <vt:lpstr>QUIZ</vt:lpstr>
      <vt:lpstr>QUIZ</vt:lpstr>
      <vt:lpstr>QUIZ</vt:lpstr>
      <vt:lpstr>QUIZ</vt:lpstr>
      <vt:lpstr>QUIZ</vt:lpstr>
      <vt:lpstr>Concurrent Executions </vt:lpstr>
      <vt:lpstr>Why Concurrency Control is needed? </vt:lpstr>
      <vt:lpstr>Concurrent execution is uncontrolled: (a) The lost update problem. </vt:lpstr>
      <vt:lpstr>Concurrent execution is uncontrolled: (b) The temporary update problem.</vt:lpstr>
      <vt:lpstr>Concurrent execution is uncontrolled: (c) The incorrect summary problem.</vt:lpstr>
      <vt:lpstr>Schedules </vt:lpstr>
      <vt:lpstr>Scheduling of Transactions</vt:lpstr>
      <vt:lpstr>Schedule 1 </vt:lpstr>
      <vt:lpstr>Schedule 2 </vt:lpstr>
      <vt:lpstr>Schedule 3 </vt:lpstr>
      <vt:lpstr>Schedule 4 </vt:lpstr>
      <vt:lpstr>QUIZ</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nahita pathania</cp:lastModifiedBy>
  <cp:revision>956</cp:revision>
  <dcterms:created xsi:type="dcterms:W3CDTF">2013-08-21T06:36:47Z</dcterms:created>
  <dcterms:modified xsi:type="dcterms:W3CDTF">2020-09-28T15:20:35Z</dcterms:modified>
</cp:coreProperties>
</file>