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8" r:id="rId2"/>
    <p:sldId id="284" r:id="rId3"/>
    <p:sldId id="285" r:id="rId4"/>
    <p:sldId id="286" r:id="rId5"/>
    <p:sldId id="287" r:id="rId6"/>
    <p:sldId id="289" r:id="rId7"/>
    <p:sldId id="326" r:id="rId8"/>
    <p:sldId id="325" r:id="rId9"/>
    <p:sldId id="327" r:id="rId10"/>
    <p:sldId id="328" r:id="rId11"/>
    <p:sldId id="329" r:id="rId12"/>
    <p:sldId id="330" r:id="rId13"/>
    <p:sldId id="339" r:id="rId14"/>
    <p:sldId id="334" r:id="rId15"/>
    <p:sldId id="335" r:id="rId16"/>
    <p:sldId id="303" r:id="rId17"/>
    <p:sldId id="336" r:id="rId18"/>
    <p:sldId id="288" r:id="rId19"/>
    <p:sldId id="337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277" r:id="rId28"/>
    <p:sldId id="294" r:id="rId29"/>
    <p:sldId id="295" r:id="rId30"/>
    <p:sldId id="296" r:id="rId31"/>
    <p:sldId id="292" r:id="rId32"/>
    <p:sldId id="312" r:id="rId33"/>
    <p:sldId id="313" r:id="rId34"/>
    <p:sldId id="314" r:id="rId35"/>
    <p:sldId id="315" r:id="rId36"/>
    <p:sldId id="3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A327B-9D64-4514-80A2-D8F5923B3979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F397-E5DD-4851-A3F0-63A48133B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="" xmlns:a16="http://schemas.microsoft.com/office/drawing/2014/main" id="{87BCC224-E119-46AB-A146-3A9CDEC48C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B257CE-DDAC-4EEB-B8AB-D2FD1736DC80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="" xmlns:a16="http://schemas.microsoft.com/office/drawing/2014/main" id="{7F3294A4-9082-4F6A-B44A-AD65C8556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="" xmlns:a16="http://schemas.microsoft.com/office/drawing/2014/main" id="{074EA1F4-290E-400C-9720-24B4EDCA5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="" xmlns:a16="http://schemas.microsoft.com/office/drawing/2014/main" id="{76835DCB-7208-4D2A-838D-73BD85704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47AAC6-D2CE-4CAD-9DC6-A14367F4BA63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="" xmlns:a16="http://schemas.microsoft.com/office/drawing/2014/main" id="{B5397B1E-02FC-4D59-BA2A-0E65DA5C5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="" xmlns:a16="http://schemas.microsoft.com/office/drawing/2014/main" id="{65FBD071-AA9A-4011-B4BC-FDE1395E5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066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0"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This graph has no cycles, so the original schedule must be serializable.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E34C90-2BE8-4224-AD08-83D0144D8C2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57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="" xmlns:a16="http://schemas.microsoft.com/office/drawing/2014/main" id="{D49B78E6-6DBD-401A-8251-6FBEA37F9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686B44-5FF0-4DF1-BA72-66B54300DF6C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="" xmlns:a16="http://schemas.microsoft.com/office/drawing/2014/main" id="{F842206F-F70E-49E9-B1E8-BEA190BE2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="" xmlns:a16="http://schemas.microsoft.com/office/drawing/2014/main" id="{A044BBF7-4CD2-4D81-8CF9-834FB2D6C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39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79"/>
            <a:fld id="{06916277-7BE0-47AE-AFF3-2F81137E9AF8}" type="slidenum">
              <a:rPr lang="en-US" smtClean="0">
                <a:latin typeface="Times New Roman" pitchFamily="18" charset="0"/>
                <a:ea typeface="ＭＳ Ｐゴシック" pitchFamily="34" charset="-128"/>
              </a:rPr>
              <a:pPr defTabSz="912879"/>
              <a:t>36</a:t>
            </a:fld>
            <a:endParaRPr lang="en-US" dirty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852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DDF8-3BB4-4F6B-AE4E-A3ACE11DBF13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D98D-9D3B-420C-A2AD-F1BDAA7B5CF2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5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00C-457D-4CA1-AC95-C4D7C2BF606C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2ED9F-DA13-4707-95C7-DCF1028EEF6F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2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BDF-35D6-4CBB-A32A-8C42070BAFEE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1348-7483-48FA-851B-E05FE2EA0F1B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3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00A73-9AC9-41A6-B533-9F16514C5591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9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5AEF-71AB-4F50-AB30-FA32D396C9F1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3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4E24-5DE8-43ED-9C12-82EF0C236EC5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E047-4F77-4AF1-B1BE-BB1DBFD6312E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4E77-0CB7-43C4-B8A6-F2DF1E1BD11D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7FB2-74EC-4483-AC83-883F6BA98EB3}" type="datetime5">
              <a:rPr lang="en-US" smtClean="0"/>
              <a:t>8-Oct-20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 (DBMS)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EC8A5-3372-49D3-ADB2-7756FA29DCC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Transaction Processing-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343400"/>
            <a:ext cx="6400800" cy="1752600"/>
          </a:xfrm>
        </p:spPr>
        <p:txBody>
          <a:bodyPr>
            <a:normAutofit/>
          </a:bodyPr>
          <a:lstStyle/>
          <a:p>
            <a:endParaRPr lang="en-US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2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BB88F0-B5E7-46B2-95CC-7F97762A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CCEBDA-A68A-4E08-98C1-6CAD2C4C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52380"/>
            <a:ext cx="8229600" cy="4748421"/>
          </a:xfrm>
        </p:spPr>
      </p:pic>
    </p:spTree>
    <p:extLst>
      <p:ext uri="{BB962C8B-B14F-4D97-AF65-F5344CB8AC3E}">
        <p14:creationId xmlns:p14="http://schemas.microsoft.com/office/powerpoint/2010/main" val="152162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23C02-9257-494E-84AF-585898CD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34BDA5-763C-4EAE-B814-455579DE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75" indent="0">
              <a:buNone/>
            </a:pPr>
            <a:r>
              <a:rPr lang="pt-BR" dirty="0"/>
              <a:t>ScheduleU:</a:t>
            </a:r>
          </a:p>
          <a:p>
            <a:pPr marL="27675" indent="0">
              <a:buNone/>
            </a:pPr>
            <a:r>
              <a:rPr lang="pt-BR" dirty="0"/>
              <a:t>r2(A),w2(A),r1(A),w1(A),r2(B),w2(B)</a:t>
            </a:r>
          </a:p>
          <a:p>
            <a:pPr marL="27675" indent="0">
              <a:buNone/>
            </a:pPr>
            <a:endParaRPr lang="pt-BR" dirty="0"/>
          </a:p>
          <a:p>
            <a:pPr marL="27675" indent="0">
              <a:buNone/>
            </a:pPr>
            <a:r>
              <a:rPr lang="pt-BR" dirty="0"/>
              <a:t>Check whether the given schedule is conflict serializable?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2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29C5C-F2EC-4B51-998C-2070DFF4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E9BD00-68F8-4B6B-9130-DDCD102D8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976C3E1-28E6-46A0-A1FA-ECCD9194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3" y="1096482"/>
            <a:ext cx="10758310" cy="512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="" xmlns:a16="http://schemas.microsoft.com/office/drawing/2014/main" id="{7C82645F-D4F1-494D-8AC9-24B0DEFA3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Precedence Graph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E97B0390-8A77-4DAF-AB10-2E9844F3A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5764" y="1093788"/>
            <a:ext cx="6796087" cy="3219450"/>
          </a:xfrm>
        </p:spPr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Consider some schedule of a set of transactions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1800" dirty="0">
                <a:ea typeface="ＭＳ Ｐゴシック" panose="020B0600070205080204" pitchFamily="34" charset="-128"/>
              </a:rPr>
              <a:t>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sz="1800" dirty="0">
                <a:ea typeface="ＭＳ Ｐゴシック" panose="020B0600070205080204" pitchFamily="34" charset="-128"/>
              </a:rPr>
              <a:t>, ...,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>
                <a:ea typeface="ＭＳ Ｐゴシック" panose="020B0600070205080204" pitchFamily="34" charset="-128"/>
              </a:rPr>
              <a:t>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r>
              <a:rPr lang="en-US" altLang="en-US" sz="1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Precedence graph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— a direct graph where the vertices are the transactions (names).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We draw an arc from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to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if the two transaction conflict, and </a:t>
            </a:r>
            <a:r>
              <a:rPr lang="en-US" altLang="en-US" sz="18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8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accessed the data item on which the conflict arose earlier.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We may label the arc by the item that was accessed.</a:t>
            </a:r>
          </a:p>
          <a:p>
            <a:r>
              <a:rPr lang="en-US" altLang="en-US" sz="1800" b="1" dirty="0">
                <a:ea typeface="ＭＳ Ｐゴシック" panose="020B0600070205080204" pitchFamily="34" charset="-128"/>
              </a:rPr>
              <a:t>Example</a:t>
            </a: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2772" name="Picture 11">
            <a:extLst>
              <a:ext uri="{FF2B5EF4-FFF2-40B4-BE49-F238E27FC236}">
                <a16:creationId xmlns="" xmlns:a16="http://schemas.microsoft.com/office/drawing/2014/main" id="{6F519137-DF24-4B04-B7F3-4CEEC46E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6" y="4000500"/>
            <a:ext cx="25892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9BBD40-28E4-4B2E-900D-A739CAA4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7965F80F-B21A-4503-BEB2-B1225E183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600201"/>
            <a:ext cx="3333750" cy="4525963"/>
          </a:xfrm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0A73FB8-4C63-4F6A-8E82-ED5D33DF7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the conflict pairs in other transaction and draw edges</a:t>
            </a:r>
          </a:p>
        </p:txBody>
      </p:sp>
    </p:spTree>
    <p:extLst>
      <p:ext uri="{BB962C8B-B14F-4D97-AF65-F5344CB8AC3E}">
        <p14:creationId xmlns:p14="http://schemas.microsoft.com/office/powerpoint/2010/main" val="373428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9BBD40-28E4-4B2E-900D-A739CAA4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="" xmlns:a16="http://schemas.microsoft.com/office/drawing/2014/main" id="{7965F80F-B21A-4503-BEB2-B1225E183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600201"/>
            <a:ext cx="3333750" cy="4525963"/>
          </a:xfrm>
        </p:spPr>
      </p:pic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0A73FB8-4C63-4F6A-8E82-ED5D33DF7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the conflict pairs in other transaction and draw edges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A40CB122-E401-4000-8C54-A4D831FF6702}"/>
              </a:ext>
            </a:extLst>
          </p:cNvPr>
          <p:cNvSpPr/>
          <p:nvPr/>
        </p:nvSpPr>
        <p:spPr>
          <a:xfrm>
            <a:off x="67056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T1</a:t>
            </a: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BFC27DA4-CFAA-4BF0-9217-630210538011}"/>
              </a:ext>
            </a:extLst>
          </p:cNvPr>
          <p:cNvSpPr/>
          <p:nvPr/>
        </p:nvSpPr>
        <p:spPr>
          <a:xfrm>
            <a:off x="8839200" y="340598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B0A239BC-5EFC-4E5D-841D-1975D85FCFF5}"/>
              </a:ext>
            </a:extLst>
          </p:cNvPr>
          <p:cNvSpPr/>
          <p:nvPr/>
        </p:nvSpPr>
        <p:spPr>
          <a:xfrm>
            <a:off x="7734300" y="46373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Calibri"/>
              </a:rPr>
              <a:t>T3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2A048CC-3520-4F90-B07D-D08A6991BF7A}"/>
              </a:ext>
            </a:extLst>
          </p:cNvPr>
          <p:cNvCxnSpPr>
            <a:stCxn id="3" idx="2"/>
            <a:endCxn id="2" idx="6"/>
          </p:cNvCxnSpPr>
          <p:nvPr/>
        </p:nvCxnSpPr>
        <p:spPr>
          <a:xfrm flipH="1">
            <a:off x="7620000" y="3863182"/>
            <a:ext cx="1219200" cy="2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89D6537A-E462-4315-8814-621615A9837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8448395" y="4186470"/>
            <a:ext cx="524716" cy="509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360BA5C-73FE-463A-BCFD-9D730084BD6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347279" y="4320381"/>
            <a:ext cx="520932" cy="45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93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r>
              <a:rPr lang="en-US" sz="2400" dirty="0"/>
              <a:t>If no loop or cycle found then schedule is conflict </a:t>
            </a:r>
            <a:r>
              <a:rPr lang="en-US" sz="2400" dirty="0" err="1"/>
              <a:t>serializable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                                       </a:t>
            </a:r>
          </a:p>
          <a:p>
            <a:pPr>
              <a:buNone/>
            </a:pPr>
            <a:r>
              <a:rPr lang="en-US" sz="2400" dirty="0"/>
              <a:t>                                         serializable</a:t>
            </a:r>
          </a:p>
          <a:p>
            <a:endParaRPr lang="en-US" sz="2400" dirty="0"/>
          </a:p>
          <a:p>
            <a:r>
              <a:rPr lang="en-US" sz="2400" dirty="0"/>
              <a:t>                    Consistent (no conflicts)</a:t>
            </a:r>
          </a:p>
          <a:p>
            <a:r>
              <a:rPr lang="en-US" sz="2400" dirty="0"/>
              <a:t>Now, for the S schedule there are 6 possibilities</a:t>
            </a:r>
          </a:p>
          <a:p>
            <a:r>
              <a:rPr lang="en-US" sz="2000" dirty="0"/>
              <a:t>T1 -&gt; T2 -&gt; T3          </a:t>
            </a:r>
            <a:r>
              <a:rPr lang="en-US" sz="2000" b="1" dirty="0"/>
              <a:t>to  find the conflict equivalent schedule from these</a:t>
            </a:r>
          </a:p>
          <a:p>
            <a:r>
              <a:rPr lang="en-US" sz="2000" dirty="0"/>
              <a:t>T1 -&gt; T3 - &gt; T2               </a:t>
            </a:r>
            <a:r>
              <a:rPr lang="en-US" sz="2000" b="1" dirty="0"/>
              <a:t>possibilities we need to check indegree </a:t>
            </a:r>
          </a:p>
          <a:p>
            <a:r>
              <a:rPr lang="en-US" sz="2000" dirty="0"/>
              <a:t>T2 -&gt; T1 -&gt; T3                </a:t>
            </a:r>
            <a:r>
              <a:rPr lang="en-US" sz="2000" b="1" dirty="0"/>
              <a:t>of precedence graph</a:t>
            </a:r>
          </a:p>
          <a:p>
            <a:r>
              <a:rPr lang="en-US" sz="2000" dirty="0"/>
              <a:t>T2 -&gt; T3 -&gt; T1</a:t>
            </a:r>
          </a:p>
          <a:p>
            <a:r>
              <a:rPr lang="en-US" sz="2000" dirty="0"/>
              <a:t>T3 -&gt;T1 -&gt; T2</a:t>
            </a:r>
          </a:p>
          <a:p>
            <a:r>
              <a:rPr lang="en-US" sz="2000" dirty="0"/>
              <a:t>T3 -&gt; T2 -&gt; T1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180805" y="15994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5182394" y="25138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87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Vertex T2 is having 0 indegree, So REMOVE THIS</a:t>
            </a:r>
          </a:p>
          <a:p>
            <a:r>
              <a:rPr lang="en-US" sz="2000" dirty="0"/>
              <a:t>T1                       </a:t>
            </a:r>
          </a:p>
          <a:p>
            <a:r>
              <a:rPr lang="en-US" sz="2000" dirty="0"/>
              <a:t>          </a:t>
            </a:r>
          </a:p>
          <a:p>
            <a:r>
              <a:rPr lang="en-US" sz="2000" dirty="0"/>
              <a:t>              t3   NOW, vertex t3 is having 0 indegree , So remove this</a:t>
            </a:r>
          </a:p>
          <a:p>
            <a:endParaRPr lang="en-US" sz="2000" dirty="0"/>
          </a:p>
          <a:p>
            <a:r>
              <a:rPr lang="en-US" sz="2000" dirty="0"/>
              <a:t>So THE ORDER OF transactions will be</a:t>
            </a:r>
          </a:p>
          <a:p>
            <a:r>
              <a:rPr lang="en-US" sz="2000" b="1" dirty="0"/>
              <a:t>T2 -&gt; t3 -&gt; t1    this will be the conflict serializable schedule of the  given schedule S.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667000" y="1524000"/>
            <a:ext cx="243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T1                       t2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   t3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124200" y="1676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3733800" y="1828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895600" y="18288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667000" y="3581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84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84B1BC-A2A2-43C7-95EB-B376C95B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A720F4-0D5B-47F0-A0B2-8344B51E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791F65F-2439-4DD8-81CE-7E7F86DDB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298" y="1534651"/>
            <a:ext cx="8843963" cy="4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0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23C02-9257-494E-84AF-585898CD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34BDA5-763C-4EAE-B814-455579DE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75" indent="0">
              <a:buNone/>
            </a:pPr>
            <a:r>
              <a:rPr lang="pt-BR" dirty="0"/>
              <a:t>Schedule S:</a:t>
            </a:r>
          </a:p>
          <a:p>
            <a:pPr marL="27675" indent="0">
              <a:buNone/>
            </a:pPr>
            <a:r>
              <a:rPr lang="pt-BR" dirty="0"/>
              <a:t>r1(A),w2(A),w1(A),w3(A)</a:t>
            </a:r>
          </a:p>
          <a:p>
            <a:pPr marL="27675" indent="0">
              <a:buNone/>
            </a:pPr>
            <a:endParaRPr lang="pt-BR" dirty="0"/>
          </a:p>
          <a:p>
            <a:pPr marL="27675" indent="0">
              <a:buNone/>
            </a:pPr>
            <a:r>
              <a:rPr lang="pt-BR" dirty="0"/>
              <a:t>Check whether the given schedule is conflict serializable?</a:t>
            </a:r>
          </a:p>
          <a:p>
            <a:pPr marL="542025" indent="-514350">
              <a:buAutoNum type="alphaUcParenR"/>
            </a:pPr>
            <a:r>
              <a:rPr lang="pt-BR" dirty="0"/>
              <a:t>Yes, it is conflict serializable</a:t>
            </a:r>
          </a:p>
          <a:p>
            <a:pPr marL="542025" indent="-514350">
              <a:buAutoNum type="alphaUcParenR"/>
            </a:pPr>
            <a:r>
              <a:rPr lang="pt-BR" dirty="0"/>
              <a:t>No, it is not conflict serializable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91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Scheduling of Transactions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49530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b="1" dirty="0">
                <a:cs typeface="Times New Roman" pitchFamily="18" charset="0"/>
              </a:rPr>
              <a:t>Serializable Schedule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A non-serial schedule that is equivalent to some serial execution of transactions is called a serializable schedule. </a:t>
            </a:r>
          </a:p>
          <a:p>
            <a:pPr algn="just">
              <a:spcBef>
                <a:spcPct val="50000"/>
              </a:spcBef>
            </a:pPr>
            <a:r>
              <a:rPr lang="en-US" sz="2800" dirty="0">
                <a:cs typeface="Times New Roman" pitchFamily="18" charset="0"/>
              </a:rPr>
              <a:t>The objective of serializability is to find non-serial schedules that allow transactions to execute concurrently without interfering with one another, and thereby produce a database state that could be produced by a serial execution.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4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6E7940-049C-4C13-A4ED-6929A301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View </a:t>
            </a:r>
            <a:r>
              <a:rPr lang="en-US" b="0" dirty="0" err="1"/>
              <a:t>Serializability</a:t>
            </a:r>
            <a:endParaRPr lang="en-US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="" xmlns:a16="http://schemas.microsoft.com/office/drawing/2014/main" id="{E3E27124-8B68-4F3E-A62E-F2544E52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A schedule will view serializable if it is view equivalent to a serial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schedule.</a:t>
            </a:r>
          </a:p>
          <a:p>
            <a:r>
              <a:rPr lang="en-US" altLang="en-US" sz="1800" dirty="0" smtClean="0">
                <a:ea typeface="ＭＳ Ｐゴシック" panose="020B0600070205080204" pitchFamily="34" charset="-128"/>
              </a:rPr>
              <a:t>If </a:t>
            </a:r>
            <a:r>
              <a:rPr lang="en-US" altLang="en-US" sz="1800" dirty="0">
                <a:ea typeface="ＭＳ Ｐゴシック" panose="020B0600070205080204" pitchFamily="34" charset="-128"/>
              </a:rPr>
              <a:t>a schedule is conflict serializable, then it will be view serializable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The view serializable which does not conflict serializable contains blind writes.</a:t>
            </a: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29C463-4438-436F-9FAA-488E0D63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View Equivalent</a:t>
            </a:r>
            <a:endParaRPr lang="en-US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="" xmlns:a16="http://schemas.microsoft.com/office/drawing/2014/main" id="{889486B0-DED4-4973-8F6E-245A9FEF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Two schedules S1 and S2 are said to be view equivalent if they satisfy the following conditions:</a:t>
            </a:r>
          </a:p>
          <a:p>
            <a:r>
              <a:rPr lang="en-US" altLang="en-US" sz="1800">
                <a:ea typeface="ＭＳ Ｐゴシック" panose="020B0600070205080204" pitchFamily="34" charset="-128"/>
              </a:rPr>
              <a:t>1. Initial Read</a:t>
            </a:r>
          </a:p>
          <a:p>
            <a:r>
              <a:rPr lang="en-US" altLang="en-US" sz="1800">
                <a:ea typeface="ＭＳ Ｐゴシック" panose="020B0600070205080204" pitchFamily="34" charset="-128"/>
              </a:rPr>
              <a:t>An initial read of both schedules must be the same. Suppose two schedule S1 and S2. In schedule S1, if a transaction T1 is reading the data item A, then in S2, transaction T1 should also read A.</a:t>
            </a:r>
          </a:p>
          <a:p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endParaRPr lang="en-US" altLang="en-US" sz="1800">
              <a:ea typeface="ＭＳ Ｐゴシック" panose="020B0600070205080204" pitchFamily="34" charset="-128"/>
            </a:endParaRPr>
          </a:p>
        </p:txBody>
      </p:sp>
      <p:pic>
        <p:nvPicPr>
          <p:cNvPr id="27652" name="Picture 3" descr="viewequivalent.jpg">
            <a:extLst>
              <a:ext uri="{FF2B5EF4-FFF2-40B4-BE49-F238E27FC236}">
                <a16:creationId xmlns="" xmlns:a16="http://schemas.microsoft.com/office/drawing/2014/main" id="{AA868623-6FBD-4C80-AD2E-9918C3C2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8" y="3581401"/>
            <a:ext cx="5143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Box 4">
            <a:extLst>
              <a:ext uri="{FF2B5EF4-FFF2-40B4-BE49-F238E27FC236}">
                <a16:creationId xmlns="" xmlns:a16="http://schemas.microsoft.com/office/drawing/2014/main" id="{5A3A3286-7EDD-4B5F-9961-F7D3E1CFC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4" y="5541964"/>
            <a:ext cx="7272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Above two schedules are view equivalent because Initial read operation in S1 is done by T1 and in S2 it is also done by T1.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AB304B-CC85-46D8-AE4B-0747A212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Updated Read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="" xmlns:a16="http://schemas.microsoft.com/office/drawing/2014/main" id="{9815A986-99CE-41B5-927F-74DBAF9B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In schedule S1, if Ti is reading A which is updated by Tj then in S2 also, Ti should read A which is updated by Tj.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endParaRPr lang="en-US" altLang="en-US" sz="1800">
              <a:ea typeface="ＭＳ Ｐゴシック" panose="020B0600070205080204" pitchFamily="34" charset="-128"/>
            </a:endParaRPr>
          </a:p>
        </p:txBody>
      </p:sp>
      <p:pic>
        <p:nvPicPr>
          <p:cNvPr id="28676" name="Picture 3" descr="v.jpg">
            <a:extLst>
              <a:ext uri="{FF2B5EF4-FFF2-40B4-BE49-F238E27FC236}">
                <a16:creationId xmlns="" xmlns:a16="http://schemas.microsoft.com/office/drawing/2014/main" id="{008D2511-F28B-4452-9695-206B3522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528889"/>
            <a:ext cx="59817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">
            <a:extLst>
              <a:ext uri="{FF2B5EF4-FFF2-40B4-BE49-F238E27FC236}">
                <a16:creationId xmlns="" xmlns:a16="http://schemas.microsoft.com/office/drawing/2014/main" id="{FC3F933F-A811-43B7-84BB-331FEC80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4740275"/>
            <a:ext cx="68500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Above two schedules are not view equal because, in S1, T3 is reading A updated by T2 and in S2, T3 is reading A updated by T1.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61B21D-0C7D-4B05-B272-EF32BBF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Final Write</a:t>
            </a:r>
            <a:endParaRPr 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="" xmlns:a16="http://schemas.microsoft.com/office/drawing/2014/main" id="{9E68481A-FA0C-47C4-936B-9008392D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A final write must be the same between both the schedules. In schedule S1, if a transaction T1 updates A at last then in S2, final writes operations should also be done by T1.</a:t>
            </a:r>
          </a:p>
          <a:p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endParaRPr lang="en-US" altLang="en-US" sz="1800">
              <a:ea typeface="ＭＳ Ｐゴシック" panose="020B0600070205080204" pitchFamily="34" charset="-128"/>
            </a:endParaRPr>
          </a:p>
        </p:txBody>
      </p:sp>
      <p:pic>
        <p:nvPicPr>
          <p:cNvPr id="29700" name="Picture 3" descr="v2.png">
            <a:extLst>
              <a:ext uri="{FF2B5EF4-FFF2-40B4-BE49-F238E27FC236}">
                <a16:creationId xmlns="" xmlns:a16="http://schemas.microsoft.com/office/drawing/2014/main" id="{22826F69-4B08-4734-8BAA-F8E972DBF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509839"/>
            <a:ext cx="59817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extLst>
              <a:ext uri="{FF2B5EF4-FFF2-40B4-BE49-F238E27FC236}">
                <a16:creationId xmlns="" xmlns:a16="http://schemas.microsoft.com/office/drawing/2014/main" id="{0004CDC0-364E-4A87-AB8C-56A6D0D55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9" y="4838700"/>
            <a:ext cx="7540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Above two schedules is view equal because Final write operation in S1 is done by T3 and in S2, the final write operation is also done by T3.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27185AB-CA7E-4D53-BC1A-6A44BB24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D60384D-4E33-40E7-BE97-FFD6C6270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 S</a:t>
            </a:r>
          </a:p>
        </p:txBody>
      </p:sp>
      <p:pic>
        <p:nvPicPr>
          <p:cNvPr id="30723" name="Content Placeholder 3" descr="dbms-view-serializability4.png">
            <a:extLst>
              <a:ext uri="{FF2B5EF4-FFF2-40B4-BE49-F238E27FC236}">
                <a16:creationId xmlns="" xmlns:a16="http://schemas.microsoft.com/office/drawing/2014/main" id="{611E9755-C2B8-4EC4-B8D4-993C6346B8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19927"/>
            <a:ext cx="4040188" cy="1753963"/>
          </a:xfrm>
        </p:spPr>
      </p:pic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19C9A8-58BE-4BD7-982F-B1C9A6771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Schedule S1</a:t>
            </a:r>
          </a:p>
        </p:txBody>
      </p:sp>
      <p:pic>
        <p:nvPicPr>
          <p:cNvPr id="8" name="Picture 3" descr="dbms-view-serializability5.png">
            <a:extLst>
              <a:ext uri="{FF2B5EF4-FFF2-40B4-BE49-F238E27FC236}">
                <a16:creationId xmlns="" xmlns:a16="http://schemas.microsoft.com/office/drawing/2014/main" id="{2B59D6A0-23E2-496F-8932-DB649C07D4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3019928"/>
            <a:ext cx="4041775" cy="166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2AA59-C06A-4376-8413-9426F695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="" xmlns:a16="http://schemas.microsoft.com/office/drawing/2014/main" id="{60CD7243-E28C-4BC4-84D2-68BF7414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ea typeface="ＭＳ Ｐゴシック" panose="020B0600070205080204" pitchFamily="34" charset="-128"/>
              </a:rPr>
              <a:t>Taking first schedule S1:</a:t>
            </a:r>
          </a:p>
          <a:p>
            <a:endParaRPr lang="en-US" altLang="en-US" sz="1800" b="1" dirty="0">
              <a:ea typeface="ＭＳ Ｐゴシック" panose="020B0600070205080204" pitchFamily="34" charset="-128"/>
            </a:endParaRPr>
          </a:p>
          <a:p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pic>
        <p:nvPicPr>
          <p:cNvPr id="31748" name="Picture 3" descr="dbms-view-serializability5.png">
            <a:extLst>
              <a:ext uri="{FF2B5EF4-FFF2-40B4-BE49-F238E27FC236}">
                <a16:creationId xmlns="" xmlns:a16="http://schemas.microsoft.com/office/drawing/2014/main" id="{0105001F-4D27-4ACE-8DDF-5D3B06985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499" y="1965968"/>
            <a:ext cx="711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>
            <a:extLst>
              <a:ext uri="{FF2B5EF4-FFF2-40B4-BE49-F238E27FC236}">
                <a16:creationId xmlns="" xmlns:a16="http://schemas.microsoft.com/office/drawing/2014/main" id="{50302B7A-400B-47A6-B9DC-E7F570B3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89" y="3358735"/>
            <a:ext cx="103180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/>
              <a:t>Schedule S1</a:t>
            </a:r>
            <a:endParaRPr lang="en-US" altLang="en-US" dirty="0"/>
          </a:p>
          <a:p>
            <a:r>
              <a:rPr lang="en-US" altLang="en-US" b="1" dirty="0"/>
              <a:t>Step 1:</a:t>
            </a:r>
            <a:r>
              <a:rPr lang="en-US" altLang="en-US" dirty="0"/>
              <a:t> final </a:t>
            </a:r>
            <a:r>
              <a:rPr lang="en-US" altLang="en-US" dirty="0" err="1"/>
              <a:t>updation</a:t>
            </a:r>
            <a:r>
              <a:rPr lang="en-US" altLang="en-US" dirty="0"/>
              <a:t> on data items</a:t>
            </a:r>
          </a:p>
          <a:p>
            <a:r>
              <a:rPr lang="en-US" altLang="en-US" dirty="0"/>
              <a:t>In both schedules S and S1, there is no read except the initial read that's why we don't need to check that condition.</a:t>
            </a:r>
          </a:p>
          <a:p>
            <a:r>
              <a:rPr lang="en-US" altLang="en-US" b="1" dirty="0"/>
              <a:t>Step 2:</a:t>
            </a:r>
            <a:r>
              <a:rPr lang="en-US" altLang="en-US" dirty="0"/>
              <a:t> Initial Read</a:t>
            </a:r>
          </a:p>
          <a:p>
            <a:r>
              <a:rPr lang="en-US" altLang="en-US" dirty="0"/>
              <a:t>The initial read operation in S is done by T1 and in S1, it is also done by T1.</a:t>
            </a:r>
          </a:p>
          <a:p>
            <a:r>
              <a:rPr lang="en-US" altLang="en-US" b="1" dirty="0"/>
              <a:t>Step 3:</a:t>
            </a:r>
            <a:r>
              <a:rPr lang="en-US" altLang="en-US" dirty="0"/>
              <a:t> Final Write</a:t>
            </a:r>
          </a:p>
          <a:p>
            <a:r>
              <a:rPr lang="en-US" altLang="en-US" dirty="0"/>
              <a:t>The final write operation in S is done by T3 and in S1, it is also done by T3. So, S and S1 are view Equivalent.</a:t>
            </a:r>
          </a:p>
          <a:p>
            <a:r>
              <a:rPr lang="en-US" altLang="en-US" dirty="0"/>
              <a:t> 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6AD577-09EE-4E40-8F6C-0BEF385A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0122"/>
            <a:ext cx="10353762" cy="1010092"/>
          </a:xfrm>
        </p:spPr>
        <p:txBody>
          <a:bodyPr/>
          <a:lstStyle/>
          <a:p>
            <a:r>
              <a:rPr lang="en-IN" dirty="0"/>
              <a:t>What is recovery?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0ED43DE-069D-4627-8D6A-CD33D4EFD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708" y="1254643"/>
            <a:ext cx="10802678" cy="5433236"/>
          </a:xfrm>
        </p:spPr>
      </p:pic>
    </p:spTree>
    <p:extLst>
      <p:ext uri="{BB962C8B-B14F-4D97-AF65-F5344CB8AC3E}">
        <p14:creationId xmlns:p14="http://schemas.microsoft.com/office/powerpoint/2010/main" val="3967039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="" xmlns:a16="http://schemas.microsoft.com/office/drawing/2014/main" id="{AFF30DDC-25A3-413C-8693-F07C47496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Recoverable Schedules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CA9CEE4F-9011-4AC5-8DB1-36D65C3B5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667" y="1158875"/>
            <a:ext cx="9979377" cy="4876800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Recoverable</a:t>
            </a:r>
            <a:r>
              <a:rPr lang="en-US" altLang="en-US" sz="1600" b="1" i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schedule</a:t>
            </a:r>
            <a:r>
              <a:rPr lang="en-US" altLang="en-US" sz="1600" dirty="0">
                <a:ea typeface="ＭＳ Ｐゴシック" panose="020B0600070205080204" pitchFamily="34" charset="-128"/>
              </a:rPr>
              <a:t> — if a transaction </a:t>
            </a:r>
            <a:r>
              <a:rPr lang="en-US" altLang="en-US" sz="16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600" dirty="0">
                <a:ea typeface="ＭＳ Ｐゴシック" panose="020B0600070205080204" pitchFamily="34" charset="-128"/>
              </a:rPr>
              <a:t> reads a data item previously written by a transaction </a:t>
            </a:r>
            <a:r>
              <a:rPr lang="en-US" altLang="en-US" sz="16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, then the commit operation of </a:t>
            </a:r>
            <a:r>
              <a:rPr lang="en-US" altLang="en-US" sz="16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must</a:t>
            </a:r>
            <a:r>
              <a:rPr lang="en-US" altLang="en-US" sz="1600" dirty="0">
                <a:ea typeface="ＭＳ Ｐゴシック" panose="020B0600070205080204" pitchFamily="34" charset="-128"/>
              </a:rPr>
              <a:t> appear before the commit operation of </a:t>
            </a:r>
            <a:r>
              <a:rPr lang="en-US" altLang="en-US" sz="1600" i="1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.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 dirty="0">
                <a:ea typeface="ＭＳ Ｐゴシック" panose="020B0600070205080204" pitchFamily="34" charset="-128"/>
              </a:rPr>
              <a:t>The following schedule is not recoverable if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600" i="1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ea typeface="ＭＳ Ｐゴシック" panose="020B0600070205080204" pitchFamily="34" charset="-128"/>
              </a:rPr>
              <a:t>commits immediately after the read(A) operation.</a:t>
            </a:r>
            <a:br>
              <a:rPr lang="en-US" altLang="en-US" sz="1600" dirty="0">
                <a:ea typeface="ＭＳ Ｐゴシック" panose="020B0600070205080204" pitchFamily="34" charset="-128"/>
              </a:rPr>
            </a:br>
            <a:r>
              <a:rPr lang="en-US" altLang="en-US" sz="1600" dirty="0">
                <a:ea typeface="ＭＳ Ｐゴシック" panose="020B0600070205080204" pitchFamily="34" charset="-128"/>
              </a:rPr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1600" dirty="0">
                <a:ea typeface="ＭＳ Ｐゴシック" panose="020B0600070205080204" pitchFamily="34" charset="-128"/>
              </a:rPr>
              <a:t>If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600" baseline="-25000" dirty="0">
                <a:ea typeface="ＭＳ Ｐゴシック" panose="020B0600070205080204" pitchFamily="34" charset="-128"/>
              </a:rPr>
              <a:t>8</a:t>
            </a:r>
            <a:r>
              <a:rPr lang="en-US" altLang="en-US" sz="1600" dirty="0">
                <a:ea typeface="ＭＳ Ｐゴシック" panose="020B0600070205080204" pitchFamily="34" charset="-128"/>
              </a:rPr>
              <a:t> should abort, </a:t>
            </a:r>
            <a:r>
              <a:rPr lang="en-US" altLang="en-US" sz="1600" i="1" dirty="0">
                <a:ea typeface="ＭＳ Ｐゴシック" panose="020B0600070205080204" pitchFamily="34" charset="-128"/>
              </a:rPr>
              <a:t>T</a:t>
            </a:r>
            <a:r>
              <a:rPr lang="en-US" altLang="en-US" sz="1600" baseline="-25000" dirty="0">
                <a:ea typeface="ＭＳ Ｐゴシック" panose="020B0600070205080204" pitchFamily="34" charset="-128"/>
              </a:rPr>
              <a:t>9</a:t>
            </a:r>
            <a:r>
              <a:rPr lang="en-US" altLang="en-US" sz="1600" dirty="0">
                <a:ea typeface="ＭＳ Ｐゴシック" panose="020B0600070205080204" pitchFamily="34" charset="-128"/>
              </a:rPr>
              <a:t> would have read (and possibly shown to the user) an inconsistent database state.  Hence, database must ensure that schedules are recoverable.</a:t>
            </a:r>
          </a:p>
        </p:txBody>
      </p:sp>
      <p:pic>
        <p:nvPicPr>
          <p:cNvPr id="34820" name="Picture 11">
            <a:extLst>
              <a:ext uri="{FF2B5EF4-FFF2-40B4-BE49-F238E27FC236}">
                <a16:creationId xmlns="" xmlns:a16="http://schemas.microsoft.com/office/drawing/2014/main" id="{24A9B696-0BA6-4B60-AA91-34124448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4" y="2705100"/>
            <a:ext cx="303212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Recoverable Schedules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715000"/>
          </a:xfrm>
        </p:spPr>
        <p:txBody>
          <a:bodyPr>
            <a:normAutofit/>
          </a:bodyPr>
          <a:lstStyle/>
          <a:p>
            <a:r>
              <a:rPr lang="en-US" sz="2600" dirty="0"/>
              <a:t>A schedule is said to be </a:t>
            </a:r>
            <a:r>
              <a:rPr lang="en-US" sz="2600" i="1" dirty="0"/>
              <a:t>recoverable</a:t>
            </a:r>
            <a:r>
              <a:rPr lang="en-US" sz="2600" dirty="0"/>
              <a:t>, if for each pair of transaction Ti and </a:t>
            </a:r>
            <a:r>
              <a:rPr lang="en-US" sz="2600" dirty="0" err="1"/>
              <a:t>Tj</a:t>
            </a:r>
            <a:r>
              <a:rPr lang="en-US" sz="2600" dirty="0"/>
              <a:t> such that </a:t>
            </a:r>
            <a:r>
              <a:rPr lang="en-US" sz="2600" dirty="0" err="1"/>
              <a:t>Tj</a:t>
            </a:r>
            <a:r>
              <a:rPr lang="en-US" sz="2600" dirty="0"/>
              <a:t> reads a data item previously written by Ti, the commit operation of Ti appears before the commit operation of </a:t>
            </a:r>
            <a:r>
              <a:rPr lang="en-US" sz="2600" dirty="0" err="1"/>
              <a:t>Tj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Both the above schedules are recoverable 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6" name="Picture 2" descr="C:\Users\Richa\Desktop\IMG_20141016_105336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006869"/>
            <a:ext cx="3505200" cy="28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Richa\Desktop\11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1"/>
            <a:ext cx="3696096" cy="27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807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Recoverable Schedules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Schedule1 is recoverable because T2 reads the value of A updated by T1 and also T1 commits before T2 which makes the value read by T2 correct. Then T2 can commit itself.</a:t>
            </a:r>
          </a:p>
          <a:p>
            <a:pPr algn="just"/>
            <a:r>
              <a:rPr lang="en-US" dirty="0"/>
              <a:t>In schedule2, if T1 is aborted, T2 has to abort because the value A it read is incorrect.</a:t>
            </a:r>
          </a:p>
          <a:p>
            <a:pPr algn="just"/>
            <a:r>
              <a:rPr lang="en-US" dirty="0"/>
              <a:t>In both cases, the database is in consistent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7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Basic Assumption </a:t>
            </a:r>
            <a:r>
              <a:rPr lang="en-US" sz="2800" dirty="0"/>
              <a:t>– Each transaction preserves database consistency. </a:t>
            </a:r>
          </a:p>
          <a:p>
            <a:pPr algn="just"/>
            <a:r>
              <a:rPr lang="en-US" sz="2800" dirty="0"/>
              <a:t>Thus serial execution of a set of transactions preserves database consistency. </a:t>
            </a:r>
          </a:p>
          <a:p>
            <a:pPr algn="just"/>
            <a:r>
              <a:rPr lang="en-US" sz="2800" dirty="0"/>
              <a:t>A (possibly concurrent) schedule is </a:t>
            </a:r>
            <a:r>
              <a:rPr lang="en-US" sz="2800" dirty="0" err="1"/>
              <a:t>serializable</a:t>
            </a:r>
            <a:r>
              <a:rPr lang="en-US" sz="2800" dirty="0"/>
              <a:t> if it is equivalent to a serial schedule. Different forms of schedule equivalence give rise to the notions of: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1. </a:t>
            </a:r>
            <a:r>
              <a:rPr lang="en-US" sz="2800" b="1" dirty="0">
                <a:solidFill>
                  <a:srgbClr val="FF0000"/>
                </a:solidFill>
              </a:rPr>
              <a:t>conflict serializability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2. </a:t>
            </a:r>
            <a:r>
              <a:rPr lang="en-US" sz="2800" b="1" dirty="0">
                <a:solidFill>
                  <a:srgbClr val="FF0000"/>
                </a:solidFill>
              </a:rPr>
              <a:t>view serializability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85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Cascading Rollbacks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0" t="23264" r="27282" b="20486"/>
          <a:stretch/>
        </p:blipFill>
        <p:spPr bwMode="auto">
          <a:xfrm>
            <a:off x="2286001" y="1371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29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02CF0-0F90-47E5-902C-881F5609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Cascadeless Schedules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FDBF4B7-DD07-4428-BDF5-646768068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53" y="2076449"/>
            <a:ext cx="10994066" cy="4494471"/>
          </a:xfrm>
        </p:spPr>
      </p:pic>
    </p:spTree>
    <p:extLst>
      <p:ext uri="{BB962C8B-B14F-4D97-AF65-F5344CB8AC3E}">
        <p14:creationId xmlns:p14="http://schemas.microsoft.com/office/powerpoint/2010/main" val="172797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To find that where the problem has occurred, we generalize a failure into the following categories:</a:t>
            </a:r>
          </a:p>
          <a:p>
            <a:endParaRPr lang="en-US" sz="28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Transaction failure</a:t>
            </a:r>
          </a:p>
          <a:p>
            <a:r>
              <a:rPr lang="en-US" sz="2800" dirty="0">
                <a:ea typeface="ＭＳ Ｐゴシック" pitchFamily="34" charset="-128"/>
              </a:rPr>
              <a:t>System crash</a:t>
            </a:r>
          </a:p>
          <a:p>
            <a:r>
              <a:rPr lang="en-US" sz="2800" dirty="0">
                <a:ea typeface="ＭＳ Ｐゴシック" pitchFamily="34" charset="-128"/>
              </a:rPr>
              <a:t>Disk failure</a:t>
            </a:r>
          </a:p>
          <a:p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Failure Classification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1. Transaction failure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ＭＳ Ｐゴシック" pitchFamily="34" charset="-128"/>
              </a:rPr>
              <a:t>The transaction failure occurs when it fails to execute or when it reaches a point from where it can't go any further. If a few transaction or process is hurt, then this is called as transaction failure.</a:t>
            </a:r>
          </a:p>
          <a:p>
            <a:r>
              <a:rPr lang="en-US" sz="1800">
                <a:ea typeface="ＭＳ Ｐゴシック" pitchFamily="34" charset="-128"/>
              </a:rPr>
              <a:t>Reasons for a transaction failure could be -</a:t>
            </a:r>
          </a:p>
          <a:p>
            <a:pPr lvl="1"/>
            <a:r>
              <a:rPr lang="en-US" sz="1800" b="1">
                <a:ea typeface="ＭＳ Ｐゴシック" pitchFamily="34" charset="-128"/>
              </a:rPr>
              <a:t>Logical errors:</a:t>
            </a:r>
            <a:r>
              <a:rPr lang="en-US" sz="1800">
                <a:ea typeface="ＭＳ Ｐゴシック" pitchFamily="34" charset="-128"/>
              </a:rPr>
              <a:t> If a transaction cannot complete due to some code error or an internal error condition, then the logical error occurs.</a:t>
            </a:r>
          </a:p>
          <a:p>
            <a:pPr lvl="1"/>
            <a:r>
              <a:rPr lang="en-US" sz="1800" b="1">
                <a:ea typeface="ＭＳ Ｐゴシック" pitchFamily="34" charset="-128"/>
              </a:rPr>
              <a:t>Syntax error:</a:t>
            </a:r>
            <a:r>
              <a:rPr lang="en-US" sz="1800">
                <a:ea typeface="ＭＳ Ｐゴシック" pitchFamily="34" charset="-128"/>
              </a:rPr>
              <a:t> It occurs where the DBMS itself terminates an active transaction because the database system is not able to execute it. </a:t>
            </a:r>
            <a:r>
              <a:rPr lang="en-US" sz="1800" b="1">
                <a:ea typeface="ＭＳ Ｐゴシック" pitchFamily="34" charset="-128"/>
              </a:rPr>
              <a:t>For example,</a:t>
            </a:r>
            <a:r>
              <a:rPr lang="en-US" sz="1800">
                <a:ea typeface="ＭＳ Ｐゴシック" pitchFamily="34" charset="-128"/>
              </a:rPr>
              <a:t> The system aborts an active transaction, in case of deadlock or resource unavailability</a:t>
            </a:r>
          </a:p>
          <a:p>
            <a:endParaRPr lang="en-US" sz="1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2. System Crash</a:t>
            </a:r>
            <a:endParaRPr 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ＭＳ Ｐゴシック" pitchFamily="34" charset="-128"/>
              </a:rPr>
              <a:t>System failure can occur due to power failure or other hardware or software failure. </a:t>
            </a:r>
            <a:r>
              <a:rPr lang="en-US" sz="1800" b="1">
                <a:ea typeface="ＭＳ Ｐゴシック" pitchFamily="34" charset="-128"/>
              </a:rPr>
              <a:t>Example:</a:t>
            </a:r>
            <a:r>
              <a:rPr lang="en-US" sz="1800">
                <a:ea typeface="ＭＳ Ｐゴシック" pitchFamily="34" charset="-128"/>
              </a:rPr>
              <a:t> Operating system error.</a:t>
            </a:r>
          </a:p>
          <a:p>
            <a:r>
              <a:rPr lang="en-US" sz="1800" b="1">
                <a:ea typeface="ＭＳ Ｐゴシック" pitchFamily="34" charset="-128"/>
              </a:rPr>
              <a:t>Fail-stop assumption:</a:t>
            </a:r>
            <a:r>
              <a:rPr lang="en-US" sz="1800">
                <a:ea typeface="ＭＳ Ｐゴシック" pitchFamily="34" charset="-128"/>
              </a:rPr>
              <a:t> In the system crash, non-volatile storage is assumed not to be corrupted.</a:t>
            </a:r>
          </a:p>
          <a:p>
            <a:endParaRPr lang="en-US" sz="1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3. Disk Failure</a:t>
            </a:r>
            <a:endParaRPr 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a typeface="ＭＳ Ｐゴシック" pitchFamily="34" charset="-128"/>
              </a:rPr>
              <a:t>It occurs where hard-disk drives or storage drives used to fail frequently. It was a common problem in the early days of technology evolution.</a:t>
            </a:r>
          </a:p>
          <a:p>
            <a:r>
              <a:rPr lang="en-US" sz="1800">
                <a:ea typeface="ＭＳ Ｐゴシック" pitchFamily="34" charset="-128"/>
              </a:rPr>
              <a:t>Disk failure occurs due to the formation of bad sectors, disk head crash, and unreachability to the disk or any other failure, which destroy all or part of disk storage.</a:t>
            </a:r>
          </a:p>
          <a:p>
            <a:endParaRPr lang="en-US" sz="180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Concurrency Control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1" y="1106488"/>
            <a:ext cx="7913688" cy="521811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a typeface="ＭＳ Ｐゴシック" pitchFamily="34" charset="-128"/>
              </a:rPr>
              <a:t>A database must provide a mechanism that will ensure that all possible schedules are both: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Conflict </a:t>
            </a:r>
            <a:r>
              <a:rPr lang="en-US" sz="1800" dirty="0" err="1">
                <a:ea typeface="ＭＳ Ｐゴシック" pitchFamily="34" charset="-128"/>
              </a:rPr>
              <a:t>serializable</a:t>
            </a:r>
            <a:r>
              <a:rPr lang="en-US" sz="1800" dirty="0">
                <a:ea typeface="ＭＳ Ｐゴシック" pitchFamily="34" charset="-128"/>
              </a:rPr>
              <a:t>. 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Recoverable and preferably </a:t>
            </a:r>
            <a:r>
              <a:rPr lang="en-US" sz="1800" dirty="0" err="1">
                <a:ea typeface="ＭＳ Ｐゴシック" pitchFamily="34" charset="-128"/>
              </a:rPr>
              <a:t>cascadeless</a:t>
            </a:r>
            <a:endParaRPr lang="en-US" sz="1800" dirty="0">
              <a:ea typeface="ＭＳ Ｐゴシック" pitchFamily="34" charset="-128"/>
            </a:endParaRP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r>
              <a:rPr lang="en-US" sz="1800" dirty="0">
                <a:ea typeface="ＭＳ Ｐゴシック" pitchFamily="34" charset="-128"/>
              </a:rPr>
              <a:t>A policy in which only one transaction can execute at a time generates serial schedules, but provides a poor degree of concurrency</a:t>
            </a:r>
          </a:p>
          <a:p>
            <a:endParaRPr lang="en-US" sz="1800" dirty="0">
              <a:ea typeface="ＭＳ Ｐゴシック" pitchFamily="34" charset="-128"/>
            </a:endParaRPr>
          </a:p>
          <a:p>
            <a:r>
              <a:rPr lang="en-US" sz="1800" dirty="0">
                <a:ea typeface="ＭＳ Ｐゴシック" pitchFamily="34" charset="-128"/>
              </a:rPr>
              <a:t>Concurrency-control schemes tradeoff between the amount of concurrency they allow and the amount of overhead that they incur</a:t>
            </a:r>
          </a:p>
          <a:p>
            <a:endParaRPr lang="en-US" sz="1800" dirty="0">
              <a:ea typeface="ＭＳ Ｐゴシック" pitchFamily="34" charset="-128"/>
            </a:endParaRPr>
          </a:p>
          <a:p>
            <a:r>
              <a:rPr lang="en-US" sz="1800" dirty="0">
                <a:ea typeface="ＭＳ Ｐゴシック" pitchFamily="34" charset="-128"/>
              </a:rPr>
              <a:t>Testing a schedule for </a:t>
            </a:r>
            <a:r>
              <a:rPr lang="en-US" sz="1800" dirty="0" err="1">
                <a:ea typeface="ＭＳ Ｐゴシック" pitchFamily="34" charset="-128"/>
              </a:rPr>
              <a:t>serializability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i="1" dirty="0">
                <a:ea typeface="ＭＳ Ｐゴシック" pitchFamily="34" charset="-128"/>
              </a:rPr>
              <a:t>after</a:t>
            </a:r>
            <a:r>
              <a:rPr lang="en-US" sz="1800" dirty="0">
                <a:ea typeface="ＭＳ Ｐゴシック" pitchFamily="34" charset="-128"/>
              </a:rPr>
              <a:t> it has executed is a little too late! 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Tests for </a:t>
            </a:r>
            <a:r>
              <a:rPr lang="en-US" sz="1800" dirty="0" err="1">
                <a:ea typeface="ＭＳ Ｐゴシック" pitchFamily="34" charset="-128"/>
              </a:rPr>
              <a:t>serializability</a:t>
            </a:r>
            <a:r>
              <a:rPr lang="en-US" sz="1800" dirty="0">
                <a:ea typeface="ＭＳ Ｐゴシック" pitchFamily="34" charset="-128"/>
              </a:rPr>
              <a:t> help us understand why a concurrency control protocol is correct</a:t>
            </a:r>
          </a:p>
          <a:p>
            <a:pPr lvl="1"/>
            <a:endParaRPr lang="en-US" sz="1800" dirty="0">
              <a:ea typeface="ＭＳ Ｐゴシック" pitchFamily="34" charset="-128"/>
            </a:endParaRPr>
          </a:p>
          <a:p>
            <a:r>
              <a:rPr lang="en-US" sz="2800" b="1" dirty="0">
                <a:solidFill>
                  <a:srgbClr val="000099"/>
                </a:solidFill>
                <a:ea typeface="ＭＳ Ｐゴシック" pitchFamily="34" charset="-128"/>
              </a:rPr>
              <a:t>Goal</a:t>
            </a:r>
            <a:r>
              <a:rPr lang="en-US" sz="2800" b="1" dirty="0">
                <a:ea typeface="ＭＳ Ｐゴシック" pitchFamily="34" charset="-128"/>
              </a:rPr>
              <a:t> – to develop concurrency control protocols that will assure </a:t>
            </a:r>
            <a:r>
              <a:rPr lang="en-US" sz="2800" b="1" dirty="0" err="1">
                <a:ea typeface="ＭＳ Ｐゴシック" pitchFamily="34" charset="-128"/>
              </a:rPr>
              <a:t>serializability</a:t>
            </a:r>
            <a:r>
              <a:rPr lang="en-US" sz="1800" dirty="0">
                <a:ea typeface="ＭＳ Ｐゴシック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Serializability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800" dirty="0"/>
              <a:t>If a schedule </a:t>
            </a:r>
            <a:r>
              <a:rPr lang="en-US" sz="2800" i="1" dirty="0"/>
              <a:t>S </a:t>
            </a:r>
            <a:r>
              <a:rPr lang="en-US" sz="2800" dirty="0"/>
              <a:t>can be transformed into a schedule </a:t>
            </a:r>
            <a:r>
              <a:rPr lang="en-US" sz="2800" i="1" dirty="0"/>
              <a:t>S’ </a:t>
            </a:r>
            <a:r>
              <a:rPr lang="en-US" sz="2800" dirty="0"/>
              <a:t>by a series of swaps of non-conflicting instructions, we say that </a:t>
            </a:r>
            <a:r>
              <a:rPr lang="en-US" sz="2800" i="1" dirty="0"/>
              <a:t>S </a:t>
            </a:r>
            <a:r>
              <a:rPr lang="en-US" sz="2800" dirty="0"/>
              <a:t>and </a:t>
            </a:r>
            <a:r>
              <a:rPr lang="en-US" sz="2800" i="1" dirty="0"/>
              <a:t>S’ </a:t>
            </a:r>
            <a:r>
              <a:rPr lang="en-US" sz="2800" dirty="0"/>
              <a:t>are </a:t>
            </a:r>
            <a:r>
              <a:rPr lang="en-US" sz="2800" b="1" dirty="0"/>
              <a:t>conflict equivalent</a:t>
            </a:r>
            <a:r>
              <a:rPr lang="en-US" sz="2800" i="1" dirty="0"/>
              <a:t>. </a:t>
            </a:r>
            <a:endParaRPr lang="en-US" sz="2800" dirty="0"/>
          </a:p>
          <a:p>
            <a:pPr algn="just"/>
            <a:r>
              <a:rPr lang="en-US" sz="2800" dirty="0"/>
              <a:t>We say that a schedule </a:t>
            </a:r>
            <a:r>
              <a:rPr lang="en-US" sz="2800" i="1" dirty="0"/>
              <a:t>S </a:t>
            </a:r>
            <a:r>
              <a:rPr lang="en-US" sz="2800" dirty="0"/>
              <a:t>is </a:t>
            </a:r>
            <a:r>
              <a:rPr lang="en-US" sz="2800" b="1" dirty="0"/>
              <a:t>conflict </a:t>
            </a:r>
            <a:r>
              <a:rPr lang="en-US" sz="2800" b="1" dirty="0" err="1"/>
              <a:t>serializable</a:t>
            </a:r>
            <a:r>
              <a:rPr lang="en-US" sz="2800" b="1" dirty="0"/>
              <a:t> </a:t>
            </a:r>
            <a:r>
              <a:rPr lang="en-US" sz="2800" dirty="0"/>
              <a:t>if it is conflict equivalent to a serial schedule.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4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We need to check the conflicts between two consecutive operations of two different transactions in a schedule. Operations upon data can be </a:t>
            </a:r>
            <a:r>
              <a:rPr lang="en-US" i="1" dirty="0"/>
              <a:t>read or write</a:t>
            </a:r>
            <a:r>
              <a:rPr lang="en-US" dirty="0"/>
              <a:t>. There are two possibilities:</a:t>
            </a:r>
          </a:p>
          <a:p>
            <a:pPr lvl="1" algn="just"/>
            <a:r>
              <a:rPr lang="en-US" dirty="0"/>
              <a:t>If two consecutive operations are on different data items, then they do not conflict i.e., their order of execution does not matter and we can swap them without affecting their result.</a:t>
            </a:r>
          </a:p>
          <a:p>
            <a:pPr lvl="1" algn="just"/>
            <a:r>
              <a:rPr lang="en-US" dirty="0"/>
              <a:t>If two consecutive operations are on same data items, then they can conflict i.e. their order of execution matters and we cannot swap them.</a:t>
            </a:r>
          </a:p>
        </p:txBody>
      </p:sp>
    </p:spTree>
    <p:extLst>
      <p:ext uri="{BB962C8B-B14F-4D97-AF65-F5344CB8AC3E}">
        <p14:creationId xmlns:p14="http://schemas.microsoft.com/office/powerpoint/2010/main" val="196289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Serializability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Consider a schedule S in which there are two consecutive operations </a:t>
            </a:r>
            <a:r>
              <a:rPr lang="en-US" i="1" dirty="0" err="1"/>
              <a:t>O</a:t>
            </a:r>
            <a:r>
              <a:rPr lang="en-US" sz="2000" i="1" dirty="0" err="1"/>
              <a:t>i</a:t>
            </a:r>
            <a:r>
              <a:rPr lang="en-US" dirty="0"/>
              <a:t> and </a:t>
            </a:r>
            <a:r>
              <a:rPr lang="en-US" i="1" dirty="0" err="1"/>
              <a:t>O</a:t>
            </a:r>
            <a:r>
              <a:rPr lang="en-US" sz="2000" i="1" dirty="0" err="1"/>
              <a:t>j</a:t>
            </a:r>
            <a:r>
              <a:rPr lang="en-US" dirty="0"/>
              <a:t> of two transactions</a:t>
            </a:r>
            <a:r>
              <a:rPr lang="en-US" i="1" dirty="0"/>
              <a:t> T</a:t>
            </a:r>
            <a:r>
              <a:rPr lang="en-US" sz="2000" i="1" dirty="0"/>
              <a:t>i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T</a:t>
            </a:r>
            <a:r>
              <a:rPr lang="en-US" sz="2000" i="1" dirty="0" err="1"/>
              <a:t>j</a:t>
            </a:r>
            <a:r>
              <a:rPr lang="en-US" dirty="0"/>
              <a:t> and both operations refer to the same data item A. Then, there are following four cases:</a:t>
            </a:r>
          </a:p>
          <a:p>
            <a:pPr marL="971550" lvl="1" indent="-514350" algn="just">
              <a:buAutoNum type="arabicPeriod"/>
            </a:pPr>
            <a:r>
              <a:rPr lang="en-US" i="1" dirty="0" err="1"/>
              <a:t>O</a:t>
            </a:r>
            <a:r>
              <a:rPr lang="en-US" sz="1800" i="1" dirty="0" err="1"/>
              <a:t>i</a:t>
            </a:r>
            <a:r>
              <a:rPr lang="en-US" dirty="0"/>
              <a:t>= read(A) and </a:t>
            </a:r>
            <a:r>
              <a:rPr lang="en-US" i="1" dirty="0" err="1"/>
              <a:t>O</a:t>
            </a:r>
            <a:r>
              <a:rPr lang="en-US" sz="1800" i="1" dirty="0" err="1"/>
              <a:t>j</a:t>
            </a:r>
            <a:r>
              <a:rPr lang="en-US" dirty="0"/>
              <a:t>= read(A). Then, their order does not matter because same value of A is read by </a:t>
            </a:r>
            <a:r>
              <a:rPr lang="en-US" i="1" dirty="0"/>
              <a:t>T</a:t>
            </a:r>
            <a:r>
              <a:rPr lang="en-US" sz="1800" i="1" dirty="0"/>
              <a:t>i</a:t>
            </a:r>
            <a:r>
              <a:rPr lang="en-US" dirty="0"/>
              <a:t> and </a:t>
            </a:r>
            <a:r>
              <a:rPr lang="en-US" i="1" dirty="0" err="1"/>
              <a:t>T</a:t>
            </a:r>
            <a:r>
              <a:rPr lang="en-US" sz="1800" i="1" dirty="0" err="1"/>
              <a:t>j</a:t>
            </a:r>
            <a:r>
              <a:rPr lang="en-US" dirty="0"/>
              <a:t>.</a:t>
            </a:r>
          </a:p>
          <a:p>
            <a:pPr marL="971550" lvl="1" indent="-514350" algn="just">
              <a:buFont typeface="Arial" pitchFamily="34" charset="0"/>
              <a:buAutoNum type="arabicPeriod"/>
            </a:pPr>
            <a:r>
              <a:rPr lang="en-US" i="1" dirty="0" err="1"/>
              <a:t>O</a:t>
            </a:r>
            <a:r>
              <a:rPr lang="en-US" sz="1800" i="1" dirty="0" err="1"/>
              <a:t>i</a:t>
            </a:r>
            <a:r>
              <a:rPr lang="en-US" dirty="0"/>
              <a:t>= read(A) and </a:t>
            </a:r>
            <a:r>
              <a:rPr lang="en-US" i="1" dirty="0" err="1"/>
              <a:t>O</a:t>
            </a:r>
            <a:r>
              <a:rPr lang="en-US" sz="1800" i="1" dirty="0" err="1"/>
              <a:t>j</a:t>
            </a:r>
            <a:r>
              <a:rPr lang="en-US" dirty="0"/>
              <a:t>= write(A). Then, their order matters. If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 comes before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then,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does not read the value of A written by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. If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comes before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i="1" dirty="0"/>
              <a:t> </a:t>
            </a:r>
            <a:r>
              <a:rPr lang="en-US" dirty="0"/>
              <a:t>then,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sz="1900" i="1" dirty="0"/>
              <a:t> </a:t>
            </a:r>
            <a:r>
              <a:rPr lang="en-US" dirty="0"/>
              <a:t>reads the value of A that is written by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.</a:t>
            </a:r>
          </a:p>
          <a:p>
            <a:pPr marL="971550" lvl="1" indent="-514350" algn="just">
              <a:buFont typeface="Arial" pitchFamily="34" charset="0"/>
              <a:buAutoNum type="arabicPeriod"/>
            </a:pPr>
            <a:r>
              <a:rPr lang="en-US" i="1" dirty="0" err="1"/>
              <a:t>O</a:t>
            </a:r>
            <a:r>
              <a:rPr lang="en-US" sz="1800" i="1" dirty="0" err="1"/>
              <a:t>i</a:t>
            </a:r>
            <a:r>
              <a:rPr lang="en-US" dirty="0"/>
              <a:t>= write(A) and </a:t>
            </a:r>
            <a:r>
              <a:rPr lang="en-US" i="1" dirty="0" err="1"/>
              <a:t>O</a:t>
            </a:r>
            <a:r>
              <a:rPr lang="en-US" sz="1800" i="1" dirty="0" err="1"/>
              <a:t>j</a:t>
            </a:r>
            <a:r>
              <a:rPr lang="en-US" dirty="0"/>
              <a:t>= read(A). Then, their order matters. If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 comes before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then,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reads the value of A written by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. If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comes before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i="1" dirty="0"/>
              <a:t> </a:t>
            </a:r>
            <a:r>
              <a:rPr lang="en-US" dirty="0"/>
              <a:t>then,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sz="1900" i="1" dirty="0"/>
              <a:t>  </a:t>
            </a:r>
            <a:r>
              <a:rPr lang="en-US" dirty="0"/>
              <a:t>does not read the value of A that is written by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.</a:t>
            </a:r>
          </a:p>
          <a:p>
            <a:pPr marL="971550" lvl="1" indent="-514350" algn="just">
              <a:buFont typeface="Arial" pitchFamily="34" charset="0"/>
              <a:buAutoNum type="arabicPeriod"/>
            </a:pPr>
            <a:r>
              <a:rPr lang="en-US" i="1" dirty="0" err="1"/>
              <a:t>O</a:t>
            </a:r>
            <a:r>
              <a:rPr lang="en-US" sz="1800" i="1" dirty="0" err="1"/>
              <a:t>i</a:t>
            </a:r>
            <a:r>
              <a:rPr lang="en-US" dirty="0"/>
              <a:t>= write(A) and </a:t>
            </a:r>
            <a:r>
              <a:rPr lang="en-US" i="1" dirty="0" err="1"/>
              <a:t>O</a:t>
            </a:r>
            <a:r>
              <a:rPr lang="en-US" sz="1800" i="1" dirty="0" err="1"/>
              <a:t>j</a:t>
            </a:r>
            <a:r>
              <a:rPr lang="en-US" dirty="0"/>
              <a:t>= write(A). Then, their order matters. If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dirty="0"/>
              <a:t> comes after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then, the value of A written by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sz="1900" i="1" dirty="0"/>
              <a:t> </a:t>
            </a:r>
            <a:r>
              <a:rPr lang="en-US" dirty="0"/>
              <a:t>is stored in database. If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dirty="0"/>
              <a:t> comes after </a:t>
            </a:r>
            <a:r>
              <a:rPr lang="en-US" i="1" dirty="0" err="1"/>
              <a:t>O</a:t>
            </a:r>
            <a:r>
              <a:rPr lang="en-US" sz="1900" i="1" dirty="0" err="1"/>
              <a:t>i</a:t>
            </a:r>
            <a:r>
              <a:rPr lang="en-US" i="1" dirty="0"/>
              <a:t> </a:t>
            </a:r>
            <a:r>
              <a:rPr lang="en-US" dirty="0"/>
              <a:t>then, the value of A written by </a:t>
            </a:r>
            <a:r>
              <a:rPr lang="en-US" i="1" dirty="0" err="1"/>
              <a:t>O</a:t>
            </a:r>
            <a:r>
              <a:rPr lang="en-US" sz="1900" i="1" dirty="0" err="1"/>
              <a:t>j</a:t>
            </a:r>
            <a:r>
              <a:rPr lang="en-US" sz="1900" i="1" dirty="0"/>
              <a:t> </a:t>
            </a:r>
            <a:r>
              <a:rPr lang="en-US" dirty="0"/>
              <a:t>is stored in database.</a:t>
            </a:r>
          </a:p>
          <a:p>
            <a:pPr marL="971550" lvl="1" indent="-514350" algn="just">
              <a:buFont typeface="Arial" pitchFamily="34" charset="0"/>
              <a:buAutoNum type="arabicPeriod"/>
            </a:pPr>
            <a:endParaRPr lang="en-US" dirty="0"/>
          </a:p>
          <a:p>
            <a:pPr marL="971550" lvl="1" indent="-514350" algn="just">
              <a:buAutoNum type="arabicPeriod"/>
            </a:pPr>
            <a:endParaRPr lang="en-US" dirty="0"/>
          </a:p>
          <a:p>
            <a:pPr marL="971550" lvl="1" indent="-51435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6AE05-4D1B-479E-B0FF-5F60329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Conflict Serializability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78DDAA-8ED3-4745-B75A-088A3AD0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C2CABF8-D32E-4FF6-A774-2EE524684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1"/>
            <a:ext cx="109728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="" xmlns:a16="http://schemas.microsoft.com/office/drawing/2014/main" id="{15786F7C-3CF7-4901-9C34-CA4DED0C0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Conflict Serializability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AB897DA9-5234-4037-B043-9F082D88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6988" y="727075"/>
            <a:ext cx="6997700" cy="4565650"/>
          </a:xfrm>
        </p:spPr>
        <p:txBody>
          <a:bodyPr/>
          <a:lstStyle/>
          <a:p>
            <a:pPr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>
                <a:ea typeface="ＭＳ Ｐゴシック" panose="020B0600070205080204" pitchFamily="34" charset="-128"/>
              </a:rPr>
              <a:t>Example of a schedule that is not conflict serializable:</a:t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/>
            </a:r>
            <a:br>
              <a:rPr lang="en-US" altLang="en-US" sz="1800">
                <a:ea typeface="ＭＳ Ｐゴシック" panose="020B0600070205080204" pitchFamily="34" charset="-128"/>
              </a:rPr>
            </a:br>
            <a:endParaRPr lang="en-US" altLang="en-US" sz="1800">
              <a:ea typeface="ＭＳ Ｐゴシック" panose="020B0600070205080204" pitchFamily="34" charset="-128"/>
            </a:endParaRP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>
                <a:ea typeface="ＭＳ Ｐゴシック" panose="020B0600070205080204" pitchFamily="34" charset="-128"/>
              </a:rPr>
              <a:t>We are unable to swap instructions in the above schedule to obtain either the serial schedule &lt;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1800">
                <a:ea typeface="ＭＳ Ｐゴシック" panose="020B0600070205080204" pitchFamily="34" charset="-128"/>
              </a:rPr>
              <a:t>,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1800">
                <a:ea typeface="ＭＳ Ｐゴシック" panose="020B0600070205080204" pitchFamily="34" charset="-128"/>
              </a:rPr>
              <a:t> &gt;, or the serial schedule &lt;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4</a:t>
            </a:r>
            <a:r>
              <a:rPr lang="en-US" altLang="en-US" sz="1800">
                <a:ea typeface="ＭＳ Ｐゴシック" panose="020B0600070205080204" pitchFamily="34" charset="-128"/>
              </a:rPr>
              <a:t>,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3</a:t>
            </a:r>
            <a:r>
              <a:rPr lang="en-US" altLang="en-US" sz="1800">
                <a:ea typeface="ＭＳ Ｐゴシック" panose="020B0600070205080204" pitchFamily="34" charset="-128"/>
              </a:rPr>
              <a:t> &gt;.</a:t>
            </a:r>
          </a:p>
        </p:txBody>
      </p:sp>
      <p:pic>
        <p:nvPicPr>
          <p:cNvPr id="24580" name="Picture 8">
            <a:extLst>
              <a:ext uri="{FF2B5EF4-FFF2-40B4-BE49-F238E27FC236}">
                <a16:creationId xmlns="" xmlns:a16="http://schemas.microsoft.com/office/drawing/2014/main" id="{69463397-F0B6-4BEC-80C6-4DDF93A81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6" y="1604963"/>
            <a:ext cx="391636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941758-B9A5-4986-A6D3-C09D6208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89091B-16FE-4C35-ADC9-E7E1DB64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675" indent="0">
              <a:buNone/>
            </a:pPr>
            <a:r>
              <a:rPr lang="en-US" dirty="0"/>
              <a:t>Consider the following schedule for a set of three transactions.</a:t>
            </a: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r>
              <a:rPr lang="en-US" dirty="0"/>
              <a:t>w1(A),w2(A),w2(B),w1(B),w3(B)</a:t>
            </a:r>
          </a:p>
          <a:p>
            <a:pPr marL="27675" indent="0">
              <a:buNone/>
            </a:pPr>
            <a:endParaRPr lang="en-US" dirty="0"/>
          </a:p>
          <a:p>
            <a:pPr marL="27675" indent="0">
              <a:buNone/>
            </a:pPr>
            <a:r>
              <a:rPr lang="en-US" dirty="0"/>
              <a:t>Find whether the schedule is conflict serializable or not?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6094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1580</Words>
  <Application>Microsoft Office PowerPoint</Application>
  <PresentationFormat>Widescreen</PresentationFormat>
  <Paragraphs>185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Calibri</vt:lpstr>
      <vt:lpstr>Helvetica</vt:lpstr>
      <vt:lpstr>Times New Roman</vt:lpstr>
      <vt:lpstr>1_Office Theme</vt:lpstr>
      <vt:lpstr>Transaction Processing- II</vt:lpstr>
      <vt:lpstr>Scheduling of Transactions</vt:lpstr>
      <vt:lpstr>Serializability </vt:lpstr>
      <vt:lpstr>Conflict Serializability </vt:lpstr>
      <vt:lpstr>Conflict Serializability </vt:lpstr>
      <vt:lpstr>Conflict Serializability </vt:lpstr>
      <vt:lpstr>Conflict Serializability </vt:lpstr>
      <vt:lpstr>Conflict Serializability (Cont.)</vt:lpstr>
      <vt:lpstr>Question</vt:lpstr>
      <vt:lpstr>PowerPoint Presentation</vt:lpstr>
      <vt:lpstr>Question</vt:lpstr>
      <vt:lpstr>PowerPoint Presentation</vt:lpstr>
      <vt:lpstr>Precedence Graph</vt:lpstr>
      <vt:lpstr>PowerPoint Presentation</vt:lpstr>
      <vt:lpstr>PowerPoint Presentation</vt:lpstr>
      <vt:lpstr>Conflict Serializability </vt:lpstr>
      <vt:lpstr>Conflict Serializability </vt:lpstr>
      <vt:lpstr>PowerPoint Presentation</vt:lpstr>
      <vt:lpstr>Question</vt:lpstr>
      <vt:lpstr>View Serializability</vt:lpstr>
      <vt:lpstr>View Equivalent</vt:lpstr>
      <vt:lpstr>Updated Read</vt:lpstr>
      <vt:lpstr>Final Write</vt:lpstr>
      <vt:lpstr>PowerPoint Presentation</vt:lpstr>
      <vt:lpstr>PowerPoint Presentation</vt:lpstr>
      <vt:lpstr>What is recovery?</vt:lpstr>
      <vt:lpstr>Recoverable Schedules</vt:lpstr>
      <vt:lpstr>Recoverable Schedules </vt:lpstr>
      <vt:lpstr>Recoverable Schedules </vt:lpstr>
      <vt:lpstr>Cascading Rollbacks </vt:lpstr>
      <vt:lpstr>Cascadeless Schedules</vt:lpstr>
      <vt:lpstr>Failure Classification</vt:lpstr>
      <vt:lpstr>1. Transaction failure</vt:lpstr>
      <vt:lpstr>2. System Crash</vt:lpstr>
      <vt:lpstr>3. Disk Failure</vt:lpstr>
      <vt:lpstr>Concurrency Control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Processing- II</dc:title>
  <dc:creator>nahita pathania</dc:creator>
  <cp:lastModifiedBy>nahita</cp:lastModifiedBy>
  <cp:revision>11</cp:revision>
  <dcterms:created xsi:type="dcterms:W3CDTF">2020-09-28T14:45:17Z</dcterms:created>
  <dcterms:modified xsi:type="dcterms:W3CDTF">2020-10-08T07:21:17Z</dcterms:modified>
</cp:coreProperties>
</file>