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9" r:id="rId2"/>
    <p:sldMasterId id="2147483756" r:id="rId3"/>
  </p:sldMasterIdLst>
  <p:notesMasterIdLst>
    <p:notesMasterId r:id="rId16"/>
  </p:notesMasterIdLst>
  <p:sldIdLst>
    <p:sldId id="456" r:id="rId4"/>
    <p:sldId id="279" r:id="rId5"/>
    <p:sldId id="591" r:id="rId6"/>
    <p:sldId id="644" r:id="rId7"/>
    <p:sldId id="306" r:id="rId8"/>
    <p:sldId id="323" r:id="rId9"/>
    <p:sldId id="646" r:id="rId10"/>
    <p:sldId id="685" r:id="rId11"/>
    <p:sldId id="686" r:id="rId12"/>
    <p:sldId id="648" r:id="rId13"/>
    <p:sldId id="682" r:id="rId14"/>
    <p:sldId id="42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81" userDrawn="1">
          <p15:clr>
            <a:srgbClr val="A4A3A4"/>
          </p15:clr>
        </p15:guide>
        <p15:guide id="3" pos="56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907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24" y="44"/>
      </p:cViewPr>
      <p:guideLst>
        <p:guide orient="horz" pos="119"/>
        <p:guide pos="181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EDF4C-20E1-4BD7-8EBA-C179CC388FE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5D401-730F-4FEA-BC1E-9157E6BAD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3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38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707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6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hape 191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06488" y="801688"/>
            <a:ext cx="5348287" cy="4010025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Shape 19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104270" tIns="104270" rIns="104270" bIns="10427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hape 206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06488" y="801688"/>
            <a:ext cx="5348287" cy="4010025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Shape 207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104270" tIns="104270" rIns="104270" bIns="10427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hape 206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06488" y="801688"/>
            <a:ext cx="5348287" cy="4010025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Shape 207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104270" tIns="104270" rIns="104270" bIns="10427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hape 206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06488" y="801688"/>
            <a:ext cx="5348287" cy="4010025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Shape 207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104270" tIns="104270" rIns="104270" bIns="10427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hape 221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06488" y="801688"/>
            <a:ext cx="5348287" cy="4010025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Shape 22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104270" tIns="104270" rIns="104270" bIns="10427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575"/>
              </a:spcBef>
              <a:spcAft>
                <a:spcPts val="225"/>
              </a:spcAft>
            </a:pPr>
            <a:endParaRPr lang="en-US" sz="1400" b="1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268-890E-4A53-A5DE-931851D1109F}" type="datetime1">
              <a:rPr lang="en-US" smtClean="0"/>
              <a:t>7/31/2023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3A10-327B-4E73-953A-BE90FE4FA442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0726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788" y="27464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8"/>
            <a:ext cx="807878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6C4-DB45-48D3-B018-29BC0ADF4622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11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8D7DC4-0586-4157-99D2-88B5D14D7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834" r="5834"/>
          <a:stretch/>
        </p:blipFill>
        <p:spPr>
          <a:xfrm>
            <a:off x="-1" y="7308"/>
            <a:ext cx="9161633" cy="6871225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7654B7-8346-42A8-955A-EECC0B6E2576}"/>
              </a:ext>
            </a:extLst>
          </p:cNvPr>
          <p:cNvSpPr/>
          <p:nvPr userDrawn="1"/>
        </p:nvSpPr>
        <p:spPr>
          <a:xfrm>
            <a:off x="-1" y="0"/>
            <a:ext cx="8432632" cy="6858000"/>
          </a:xfrm>
          <a:custGeom>
            <a:avLst/>
            <a:gdLst>
              <a:gd name="connsiteX0" fmla="*/ 0 w 8432632"/>
              <a:gd name="connsiteY0" fmla="*/ 0 h 6858000"/>
              <a:gd name="connsiteX1" fmla="*/ 8432632 w 8432632"/>
              <a:gd name="connsiteY1" fmla="*/ 0 h 6858000"/>
              <a:gd name="connsiteX2" fmla="*/ 8272041 w 8432632"/>
              <a:gd name="connsiteY2" fmla="*/ 61154 h 6858000"/>
              <a:gd name="connsiteX3" fmla="*/ 6253872 w 8432632"/>
              <a:gd name="connsiteY3" fmla="*/ 1541655 h 6858000"/>
              <a:gd name="connsiteX4" fmla="*/ 5713061 w 8432632"/>
              <a:gd name="connsiteY4" fmla="*/ 6786482 h 6858000"/>
              <a:gd name="connsiteX5" fmla="*/ 5781586 w 8432632"/>
              <a:gd name="connsiteY5" fmla="*/ 6858000 h 6858000"/>
              <a:gd name="connsiteX6" fmla="*/ 0 w 8432632"/>
              <a:gd name="connsiteY6" fmla="*/ 6858000 h 6858000"/>
              <a:gd name="connsiteX7" fmla="*/ 0 w 843263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32632" h="6858000">
                <a:moveTo>
                  <a:pt x="0" y="0"/>
                </a:moveTo>
                <a:lnTo>
                  <a:pt x="8432632" y="0"/>
                </a:lnTo>
                <a:lnTo>
                  <a:pt x="8272041" y="61154"/>
                </a:lnTo>
                <a:cubicBezTo>
                  <a:pt x="7545996" y="355436"/>
                  <a:pt x="6840866" y="855808"/>
                  <a:pt x="6253872" y="1541655"/>
                </a:cubicBezTo>
                <a:cubicBezTo>
                  <a:pt x="4786388" y="3256274"/>
                  <a:pt x="4578229" y="5521409"/>
                  <a:pt x="5713061" y="6786482"/>
                </a:cubicBezTo>
                <a:lnTo>
                  <a:pt x="57815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59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A6E45C0-B7B9-40CA-AF2D-40331B0EA9CE}"/>
              </a:ext>
            </a:extLst>
          </p:cNvPr>
          <p:cNvSpPr/>
          <p:nvPr userDrawn="1"/>
        </p:nvSpPr>
        <p:spPr>
          <a:xfrm rot="20922202">
            <a:off x="5621916" y="225777"/>
            <a:ext cx="4221321" cy="6848823"/>
          </a:xfrm>
          <a:custGeom>
            <a:avLst/>
            <a:gdLst>
              <a:gd name="connsiteX0" fmla="*/ 3607479 w 4221321"/>
              <a:gd name="connsiteY0" fmla="*/ 0 h 6848823"/>
              <a:gd name="connsiteX1" fmla="*/ 4221321 w 4221321"/>
              <a:gd name="connsiteY1" fmla="*/ 122620 h 6848823"/>
              <a:gd name="connsiteX2" fmla="*/ 2877704 w 4221321"/>
              <a:gd name="connsiteY2" fmla="*/ 6848823 h 6848823"/>
              <a:gd name="connsiteX3" fmla="*/ 1828059 w 4221321"/>
              <a:gd name="connsiteY3" fmla="*/ 6639147 h 6848823"/>
              <a:gd name="connsiteX4" fmla="*/ 592124 w 4221321"/>
              <a:gd name="connsiteY4" fmla="*/ 6193822 h 6848823"/>
              <a:gd name="connsiteX5" fmla="*/ 534203 w 4221321"/>
              <a:gd name="connsiteY5" fmla="*/ 6103160 h 6848823"/>
              <a:gd name="connsiteX6" fmla="*/ 0 w 4221321"/>
              <a:gd name="connsiteY6" fmla="*/ 4194750 h 6848823"/>
              <a:gd name="connsiteX7" fmla="*/ 3423962 w 4221321"/>
              <a:gd name="connsiteY7" fmla="*/ 56955 h 684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21321" h="6848823">
                <a:moveTo>
                  <a:pt x="3607479" y="0"/>
                </a:moveTo>
                <a:lnTo>
                  <a:pt x="4221321" y="122620"/>
                </a:lnTo>
                <a:lnTo>
                  <a:pt x="2877704" y="6848823"/>
                </a:lnTo>
                <a:lnTo>
                  <a:pt x="1828059" y="6639147"/>
                </a:lnTo>
                <a:lnTo>
                  <a:pt x="592124" y="6193822"/>
                </a:lnTo>
                <a:lnTo>
                  <a:pt x="534203" y="6103160"/>
                </a:lnTo>
                <a:cubicBezTo>
                  <a:pt x="191441" y="5523455"/>
                  <a:pt x="0" y="4876758"/>
                  <a:pt x="0" y="4194750"/>
                </a:cubicBezTo>
                <a:cubicBezTo>
                  <a:pt x="0" y="2345112"/>
                  <a:pt x="1408096" y="755181"/>
                  <a:pt x="3423962" y="5695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FAFAFA"/>
              </a:gs>
            </a:gsLst>
            <a:lin ang="5400000" scaled="1"/>
          </a:gradFill>
          <a:ln>
            <a:noFill/>
          </a:ln>
          <a:effectLst>
            <a:outerShdw blurRad="50800" dist="38100" dir="10800000" algn="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N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6688A6-3B8E-418C-8C8E-BAA5A3D16130}"/>
              </a:ext>
            </a:extLst>
          </p:cNvPr>
          <p:cNvSpPr/>
          <p:nvPr userDrawn="1"/>
        </p:nvSpPr>
        <p:spPr>
          <a:xfrm>
            <a:off x="4978998" y="-545"/>
            <a:ext cx="4145953" cy="6858000"/>
          </a:xfrm>
          <a:custGeom>
            <a:avLst/>
            <a:gdLst>
              <a:gd name="connsiteX0" fmla="*/ 3445212 w 4145953"/>
              <a:gd name="connsiteY0" fmla="*/ 0 h 6858000"/>
              <a:gd name="connsiteX1" fmla="*/ 4145953 w 4145953"/>
              <a:gd name="connsiteY1" fmla="*/ 0 h 6858000"/>
              <a:gd name="connsiteX2" fmla="*/ 4099669 w 4145953"/>
              <a:gd name="connsiteY2" fmla="*/ 20534 h 6858000"/>
              <a:gd name="connsiteX3" fmla="*/ 4011389 w 4145953"/>
              <a:gd name="connsiteY3" fmla="*/ 37124 h 6858000"/>
              <a:gd name="connsiteX4" fmla="*/ 1417573 w 4145953"/>
              <a:gd name="connsiteY4" fmla="*/ 1647009 h 6858000"/>
              <a:gd name="connsiteX5" fmla="*/ 1138221 w 4145953"/>
              <a:gd name="connsiteY5" fmla="*/ 6824139 h 6858000"/>
              <a:gd name="connsiteX6" fmla="*/ 1180533 w 4145953"/>
              <a:gd name="connsiteY6" fmla="*/ 6858000 h 6858000"/>
              <a:gd name="connsiteX7" fmla="*/ 794166 w 4145953"/>
              <a:gd name="connsiteY7" fmla="*/ 6858000 h 6858000"/>
              <a:gd name="connsiteX8" fmla="*/ 725641 w 4145953"/>
              <a:gd name="connsiteY8" fmla="*/ 6786482 h 6858000"/>
              <a:gd name="connsiteX9" fmla="*/ 1266452 w 4145953"/>
              <a:gd name="connsiteY9" fmla="*/ 1541655 h 6858000"/>
              <a:gd name="connsiteX10" fmla="*/ 3284621 w 4145953"/>
              <a:gd name="connsiteY10" fmla="*/ 61154 h 6858000"/>
              <a:gd name="connsiteX11" fmla="*/ 3445212 w 4145953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5953" h="6858000">
                <a:moveTo>
                  <a:pt x="3445212" y="0"/>
                </a:moveTo>
                <a:lnTo>
                  <a:pt x="4145953" y="0"/>
                </a:lnTo>
                <a:lnTo>
                  <a:pt x="4099669" y="20534"/>
                </a:lnTo>
                <a:lnTo>
                  <a:pt x="4011389" y="37124"/>
                </a:lnTo>
                <a:cubicBezTo>
                  <a:pt x="3093552" y="231721"/>
                  <a:pt x="2156430" y="783724"/>
                  <a:pt x="1417573" y="1647009"/>
                </a:cubicBezTo>
                <a:cubicBezTo>
                  <a:pt x="-60139" y="3373579"/>
                  <a:pt x="-185209" y="5691459"/>
                  <a:pt x="1138221" y="6824139"/>
                </a:cubicBezTo>
                <a:lnTo>
                  <a:pt x="1180533" y="6858000"/>
                </a:lnTo>
                <a:lnTo>
                  <a:pt x="794166" y="6858000"/>
                </a:lnTo>
                <a:lnTo>
                  <a:pt x="725641" y="6786482"/>
                </a:lnTo>
                <a:cubicBezTo>
                  <a:pt x="-409191" y="5521409"/>
                  <a:pt x="-201032" y="3256274"/>
                  <a:pt x="1266452" y="1541655"/>
                </a:cubicBezTo>
                <a:cubicBezTo>
                  <a:pt x="1853446" y="855808"/>
                  <a:pt x="2558576" y="355436"/>
                  <a:pt x="3284621" y="61154"/>
                </a:cubicBezTo>
                <a:lnTo>
                  <a:pt x="3445212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FAFAFA"/>
              </a:gs>
            </a:gsLst>
            <a:lin ang="5400000" scaled="1"/>
          </a:gradFill>
          <a:ln>
            <a:noFill/>
          </a:ln>
          <a:effectLst>
            <a:outerShdw blurRad="50800" dist="38100" dir="10800000" sx="102000" sy="102000" algn="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5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BB20DD-5B93-486B-BCFD-F1AF07F8C88D}"/>
              </a:ext>
            </a:extLst>
          </p:cNvPr>
          <p:cNvSpPr/>
          <p:nvPr userDrawn="1"/>
        </p:nvSpPr>
        <p:spPr>
          <a:xfrm>
            <a:off x="1" y="6158201"/>
            <a:ext cx="2943309" cy="492823"/>
          </a:xfrm>
          <a:prstGeom prst="roundRect">
            <a:avLst>
              <a:gd name="adj" fmla="val 7066"/>
            </a:avLst>
          </a:prstGeom>
          <a:solidFill>
            <a:schemeClr val="bg1">
              <a:alpha val="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cap="none" baseline="0" dirty="0">
                <a:solidFill>
                  <a:schemeClr val="bg1"/>
                </a:solidFill>
                <a:latin typeface="Bahnschrift SemiBold" panose="020B0502040204020203" pitchFamily="34" charset="0"/>
              </a:rPr>
              <a:t>Assistant Professor</a:t>
            </a:r>
            <a:endParaRPr lang="en-US" sz="3600" cap="none" baseline="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E8BFD8-8FAD-48CE-8125-BBA8E637A976}"/>
              </a:ext>
            </a:extLst>
          </p:cNvPr>
          <p:cNvSpPr/>
          <p:nvPr userDrawn="1"/>
        </p:nvSpPr>
        <p:spPr>
          <a:xfrm>
            <a:off x="196729" y="6202363"/>
            <a:ext cx="2549853" cy="57727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/>
              </a:gs>
              <a:gs pos="50000">
                <a:srgbClr val="04253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4D788-37E3-45AD-8911-507255F43B27}"/>
              </a:ext>
            </a:extLst>
          </p:cNvPr>
          <p:cNvSpPr/>
          <p:nvPr userDrawn="1"/>
        </p:nvSpPr>
        <p:spPr>
          <a:xfrm>
            <a:off x="196729" y="6597677"/>
            <a:ext cx="2549853" cy="57727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/>
              </a:gs>
              <a:gs pos="50000">
                <a:srgbClr val="04253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135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8CED9A-BD34-41EA-B198-56EA5AE338DC}"/>
              </a:ext>
            </a:extLst>
          </p:cNvPr>
          <p:cNvSpPr/>
          <p:nvPr userDrawn="1"/>
        </p:nvSpPr>
        <p:spPr>
          <a:xfrm>
            <a:off x="5209421" y="20534"/>
            <a:ext cx="3934581" cy="6837466"/>
          </a:xfrm>
          <a:custGeom>
            <a:avLst/>
            <a:gdLst>
              <a:gd name="connsiteX0" fmla="*/ 3877670 w 3934581"/>
              <a:gd name="connsiteY0" fmla="*/ 0 h 6837466"/>
              <a:gd name="connsiteX1" fmla="*/ 3742114 w 3934581"/>
              <a:gd name="connsiteY1" fmla="*/ 60140 h 6837466"/>
              <a:gd name="connsiteX2" fmla="*/ 1279618 w 3934581"/>
              <a:gd name="connsiteY2" fmla="*/ 4525433 h 6837466"/>
              <a:gd name="connsiteX3" fmla="*/ 3618107 w 3934581"/>
              <a:gd name="connsiteY3" fmla="*/ 5996120 h 6837466"/>
              <a:gd name="connsiteX4" fmla="*/ 3934581 w 3934581"/>
              <a:gd name="connsiteY4" fmla="*/ 6016352 h 6837466"/>
              <a:gd name="connsiteX5" fmla="*/ 3934581 w 3934581"/>
              <a:gd name="connsiteY5" fmla="*/ 6420316 h 6837466"/>
              <a:gd name="connsiteX6" fmla="*/ 3741457 w 3934581"/>
              <a:gd name="connsiteY6" fmla="*/ 6403682 h 6837466"/>
              <a:gd name="connsiteX7" fmla="*/ 656035 w 3934581"/>
              <a:gd name="connsiteY7" fmla="*/ 4521968 h 6837466"/>
              <a:gd name="connsiteX8" fmla="*/ 2289769 w 3934581"/>
              <a:gd name="connsiteY8" fmla="*/ 6727641 h 6837466"/>
              <a:gd name="connsiteX9" fmla="*/ 2541608 w 3934581"/>
              <a:gd name="connsiteY9" fmla="*/ 6837466 h 6837466"/>
              <a:gd name="connsiteX10" fmla="*/ 958534 w 3934581"/>
              <a:gd name="connsiteY10" fmla="*/ 6837466 h 6837466"/>
              <a:gd name="connsiteX11" fmla="*/ 916222 w 3934581"/>
              <a:gd name="connsiteY11" fmla="*/ 6803605 h 6837466"/>
              <a:gd name="connsiteX12" fmla="*/ 1195574 w 3934581"/>
              <a:gd name="connsiteY12" fmla="*/ 1626475 h 6837466"/>
              <a:gd name="connsiteX13" fmla="*/ 3789390 w 3934581"/>
              <a:gd name="connsiteY13" fmla="*/ 16590 h 6837466"/>
              <a:gd name="connsiteX14" fmla="*/ 3877670 w 3934581"/>
              <a:gd name="connsiteY14" fmla="*/ 0 h 683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4581" h="6837466">
                <a:moveTo>
                  <a:pt x="3877670" y="0"/>
                </a:moveTo>
                <a:lnTo>
                  <a:pt x="3742114" y="60140"/>
                </a:lnTo>
                <a:cubicBezTo>
                  <a:pt x="1680610" y="1020670"/>
                  <a:pt x="578112" y="3019850"/>
                  <a:pt x="1279618" y="4525433"/>
                </a:cubicBezTo>
                <a:cubicBezTo>
                  <a:pt x="1674215" y="5372324"/>
                  <a:pt x="2555557" y="5882644"/>
                  <a:pt x="3618107" y="5996120"/>
                </a:cubicBezTo>
                <a:lnTo>
                  <a:pt x="3934581" y="6016352"/>
                </a:lnTo>
                <a:lnTo>
                  <a:pt x="3934581" y="6420316"/>
                </a:lnTo>
                <a:lnTo>
                  <a:pt x="3741457" y="6403682"/>
                </a:lnTo>
                <a:cubicBezTo>
                  <a:pt x="2322201" y="6240220"/>
                  <a:pt x="1121266" y="5523755"/>
                  <a:pt x="656035" y="4521968"/>
                </a:cubicBezTo>
                <a:cubicBezTo>
                  <a:pt x="656035" y="5440124"/>
                  <a:pt x="1304091" y="6249629"/>
                  <a:pt x="2289769" y="6727641"/>
                </a:cubicBezTo>
                <a:lnTo>
                  <a:pt x="2541608" y="6837466"/>
                </a:lnTo>
                <a:lnTo>
                  <a:pt x="958534" y="6837466"/>
                </a:lnTo>
                <a:lnTo>
                  <a:pt x="916222" y="6803605"/>
                </a:lnTo>
                <a:cubicBezTo>
                  <a:pt x="-407208" y="5670925"/>
                  <a:pt x="-282138" y="3353045"/>
                  <a:pt x="1195574" y="1626475"/>
                </a:cubicBezTo>
                <a:cubicBezTo>
                  <a:pt x="1934431" y="763190"/>
                  <a:pt x="2871553" y="211187"/>
                  <a:pt x="3789390" y="16590"/>
                </a:cubicBezTo>
                <a:lnTo>
                  <a:pt x="387767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03200" dist="101600" dir="5880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FEF693E-D6EE-4DFD-942B-77071ACDF979}"/>
              </a:ext>
            </a:extLst>
          </p:cNvPr>
          <p:cNvSpPr/>
          <p:nvPr userDrawn="1"/>
        </p:nvSpPr>
        <p:spPr>
          <a:xfrm>
            <a:off x="5865456" y="4542502"/>
            <a:ext cx="3278546" cy="2315498"/>
          </a:xfrm>
          <a:custGeom>
            <a:avLst/>
            <a:gdLst>
              <a:gd name="connsiteX0" fmla="*/ 0 w 3278546"/>
              <a:gd name="connsiteY0" fmla="*/ 0 h 2315498"/>
              <a:gd name="connsiteX1" fmla="*/ 3085422 w 3278546"/>
              <a:gd name="connsiteY1" fmla="*/ 1881714 h 2315498"/>
              <a:gd name="connsiteX2" fmla="*/ 3278546 w 3278546"/>
              <a:gd name="connsiteY2" fmla="*/ 1898348 h 2315498"/>
              <a:gd name="connsiteX3" fmla="*/ 3278546 w 3278546"/>
              <a:gd name="connsiteY3" fmla="*/ 2315498 h 2315498"/>
              <a:gd name="connsiteX4" fmla="*/ 1885573 w 3278546"/>
              <a:gd name="connsiteY4" fmla="*/ 2315498 h 2315498"/>
              <a:gd name="connsiteX5" fmla="*/ 1633734 w 3278546"/>
              <a:gd name="connsiteY5" fmla="*/ 2205673 h 2315498"/>
              <a:gd name="connsiteX6" fmla="*/ 0 w 3278546"/>
              <a:gd name="connsiteY6" fmla="*/ 0 h 2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8546" h="2315498">
                <a:moveTo>
                  <a:pt x="0" y="0"/>
                </a:moveTo>
                <a:cubicBezTo>
                  <a:pt x="465231" y="1001787"/>
                  <a:pt x="1666166" y="1718252"/>
                  <a:pt x="3085422" y="1881714"/>
                </a:cubicBezTo>
                <a:lnTo>
                  <a:pt x="3278546" y="1898348"/>
                </a:lnTo>
                <a:lnTo>
                  <a:pt x="3278546" y="2315498"/>
                </a:lnTo>
                <a:lnTo>
                  <a:pt x="1885573" y="2315498"/>
                </a:lnTo>
                <a:lnTo>
                  <a:pt x="1633734" y="2205673"/>
                </a:lnTo>
                <a:cubicBezTo>
                  <a:pt x="648056" y="1727661"/>
                  <a:pt x="0" y="918156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6000">
                <a:srgbClr val="87868C"/>
              </a:gs>
            </a:gsLst>
            <a:lin ang="5400000" scaled="1"/>
          </a:gradFill>
          <a:ln>
            <a:noFill/>
          </a:ln>
          <a:effectLst>
            <a:outerShdw blurRad="50800" dist="38100" dir="10800000" sx="102000" sy="102000" algn="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B6AB4-64CC-4A6D-B1F4-8B2B429EE84C}"/>
              </a:ext>
            </a:extLst>
          </p:cNvPr>
          <p:cNvSpPr txBox="1"/>
          <p:nvPr userDrawn="1"/>
        </p:nvSpPr>
        <p:spPr>
          <a:xfrm>
            <a:off x="316284" y="664924"/>
            <a:ext cx="5254052" cy="11079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  <a:effectLst>
            <a:outerShdw blurRad="1270000" dist="25400" dir="5400000" sx="102000" sy="102000" algn="ctr">
              <a:srgbClr val="000000"/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144000" rIns="252000" bIns="108000" rtlCol="0" anchor="ctr"/>
          <a:lstStyle>
            <a:defPPr>
              <a:defRPr lang="en-US"/>
            </a:defPPr>
            <a:lvl1pPr algn="ctr">
              <a:buNone/>
              <a:defRPr sz="3300" cap="small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Bahnschrift SemiBold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Mobile App Development in Android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EDBC6-B40D-4A0A-987B-F1778522B229}"/>
              </a:ext>
            </a:extLst>
          </p:cNvPr>
          <p:cNvSpPr txBox="1"/>
          <p:nvPr userDrawn="1"/>
        </p:nvSpPr>
        <p:spPr>
          <a:xfrm>
            <a:off x="609600" y="5710535"/>
            <a:ext cx="1521251" cy="461665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buNone/>
              <a:defRPr sz="2400" cap="none" baseline="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/>
            <a:r>
              <a:rPr lang="en-IN" dirty="0" err="1"/>
              <a:t>Subhita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758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F2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n-Memory Database Architecture: An Overview - DATAVERSITY">
            <a:extLst>
              <a:ext uri="{FF2B5EF4-FFF2-40B4-BE49-F238E27FC236}">
                <a16:creationId xmlns:a16="http://schemas.microsoft.com/office/drawing/2014/main" id="{69CF6B19-D8E4-40D1-B09F-E03EDA2540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" y="0"/>
            <a:ext cx="9142299" cy="6867436"/>
          </a:xfrm>
          <a:prstGeom prst="rect">
            <a:avLst/>
          </a:prstGeom>
          <a:solidFill>
            <a:schemeClr val="tx1">
              <a:alpha val="55000"/>
            </a:schemeClr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B534DD-F451-43A1-9801-0E3C1A270246}"/>
              </a:ext>
            </a:extLst>
          </p:cNvPr>
          <p:cNvSpPr/>
          <p:nvPr userDrawn="1"/>
        </p:nvSpPr>
        <p:spPr>
          <a:xfrm>
            <a:off x="5676900" y="6542305"/>
            <a:ext cx="3314700" cy="762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None/>
            </a:pPr>
            <a:endParaRPr lang="en-US" sz="1800" b="1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ED845A-14FD-48B7-A875-8C437546E1E2}"/>
              </a:ext>
            </a:extLst>
          </p:cNvPr>
          <p:cNvSpPr/>
          <p:nvPr userDrawn="1"/>
        </p:nvSpPr>
        <p:spPr>
          <a:xfrm>
            <a:off x="152400" y="1351845"/>
            <a:ext cx="2743200" cy="664012"/>
          </a:xfrm>
          <a:prstGeom prst="roundRect">
            <a:avLst/>
          </a:prstGeom>
          <a:solidFill>
            <a:schemeClr val="tx1">
              <a:alpha val="55000"/>
            </a:schemeClr>
          </a:solidFill>
        </p:spPr>
        <p:txBody>
          <a:bodyPr wrap="square">
            <a:spAutoFit/>
          </a:bodyPr>
          <a:lstStyle/>
          <a:p>
            <a:pPr lvl="0" algn="l">
              <a:buNone/>
            </a:pPr>
            <a:r>
              <a:rPr lang="en-IN" sz="3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MCSE105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474F26-0061-4889-8311-C9F3C1CD7D05}"/>
              </a:ext>
            </a:extLst>
          </p:cNvPr>
          <p:cNvSpPr/>
          <p:nvPr userDrawn="1"/>
        </p:nvSpPr>
        <p:spPr>
          <a:xfrm>
            <a:off x="152400" y="2279342"/>
            <a:ext cx="6705600" cy="976908"/>
          </a:xfrm>
          <a:prstGeom prst="roundRect">
            <a:avLst>
              <a:gd name="adj" fmla="val 10747"/>
            </a:avLst>
          </a:prstGeom>
          <a:solidFill>
            <a:schemeClr val="tx1">
              <a:alpha val="70000"/>
            </a:schemeClr>
          </a:solidFill>
        </p:spPr>
        <p:txBody>
          <a:bodyPr wrap="square">
            <a:sp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US" sz="2700" b="1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Data Visualization and Business Intelligence</a:t>
            </a:r>
            <a:endParaRPr lang="en-IN" sz="2700" b="1" cap="small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386DE-9F77-4443-82DF-5EDCB48942E5}"/>
              </a:ext>
            </a:extLst>
          </p:cNvPr>
          <p:cNvSpPr/>
          <p:nvPr userDrawn="1"/>
        </p:nvSpPr>
        <p:spPr>
          <a:xfrm>
            <a:off x="5370398" y="5562600"/>
            <a:ext cx="3619501" cy="603974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chemeClr val="bg1">
                  <a:alpha val="0"/>
                </a:schemeClr>
              </a:gs>
              <a:gs pos="77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>
              <a:buNone/>
            </a:pPr>
            <a:r>
              <a:rPr lang="en-IN" sz="1800" b="1" dirty="0">
                <a:solidFill>
                  <a:srgbClr val="002060"/>
                </a:solidFill>
                <a:latin typeface="Bahnschrift" panose="020B0502040204020203" pitchFamily="34" charset="0"/>
              </a:rPr>
              <a:t>Robin Prakash Mathur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390DA-00E5-468A-971F-860E9B778B54}"/>
              </a:ext>
            </a:extLst>
          </p:cNvPr>
          <p:cNvSpPr txBox="1"/>
          <p:nvPr userDrawn="1"/>
        </p:nvSpPr>
        <p:spPr>
          <a:xfrm>
            <a:off x="5372100" y="6166576"/>
            <a:ext cx="3619500" cy="375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lvl="0" algn="r"/>
            <a:r>
              <a:rPr lang="en-IN" sz="1500" dirty="0"/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24127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97" y="2322294"/>
            <a:ext cx="8229600" cy="43991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C537-E667-446A-AFFF-4658D81E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F581B-196D-43EB-9590-79B6957423DD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127D-670D-4037-931E-5722D256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52AF99-60FD-4EB6-9C64-E64F404806F6}"/>
              </a:ext>
            </a:extLst>
          </p:cNvPr>
          <p:cNvSpPr/>
          <p:nvPr userDrawn="1"/>
        </p:nvSpPr>
        <p:spPr>
          <a:xfrm>
            <a:off x="0" y="0"/>
            <a:ext cx="9144000" cy="2209800"/>
          </a:xfrm>
          <a:prstGeom prst="rect">
            <a:avLst/>
          </a:prstGeom>
          <a:gradFill>
            <a:gsLst>
              <a:gs pos="33000">
                <a:srgbClr val="8796A8"/>
              </a:gs>
              <a:gs pos="61000">
                <a:srgbClr val="032249"/>
              </a:gs>
              <a:gs pos="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A109-927C-492D-ABFA-94C95231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358FA-6F22-481F-871C-D8FBD45FF9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D27D2-E4AC-4E96-BA10-10D3E86AB5AA}"/>
              </a:ext>
            </a:extLst>
          </p:cNvPr>
          <p:cNvSpPr txBox="1"/>
          <p:nvPr userDrawn="1"/>
        </p:nvSpPr>
        <p:spPr>
          <a:xfrm>
            <a:off x="536831" y="338217"/>
            <a:ext cx="2018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Learning</a:t>
            </a:r>
            <a:br>
              <a:rPr lang="en-US" sz="3600" dirty="0">
                <a:solidFill>
                  <a:schemeClr val="bg1"/>
                </a:solidFill>
                <a:latin typeface="+mj-lt"/>
              </a:rPr>
            </a:br>
            <a:r>
              <a:rPr lang="en-US" sz="3600" dirty="0">
                <a:solidFill>
                  <a:schemeClr val="bg1"/>
                </a:solidFill>
                <a:latin typeface="+mj-lt"/>
              </a:rPr>
              <a:t>Outcome</a:t>
            </a:r>
          </a:p>
        </p:txBody>
      </p:sp>
      <p:pic>
        <p:nvPicPr>
          <p:cNvPr id="10" name="Graphic 9" descr="Aspiration">
            <a:extLst>
              <a:ext uri="{FF2B5EF4-FFF2-40B4-BE49-F238E27FC236}">
                <a16:creationId xmlns:a16="http://schemas.microsoft.com/office/drawing/2014/main" id="{A97FE23F-481D-400A-8A4C-71F74C0896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7906" y="-76200"/>
            <a:ext cx="2398494" cy="23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42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763376-D3E0-4DAE-AA77-0A749E204BB2}"/>
              </a:ext>
            </a:extLst>
          </p:cNvPr>
          <p:cNvSpPr/>
          <p:nvPr userDrawn="1"/>
        </p:nvSpPr>
        <p:spPr>
          <a:xfrm>
            <a:off x="0" y="2"/>
            <a:ext cx="9144000" cy="1462089"/>
          </a:xfrm>
          <a:prstGeom prst="rect">
            <a:avLst/>
          </a:prstGeom>
          <a:solidFill>
            <a:srgbClr val="032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"/>
            <a:ext cx="8686800" cy="1462089"/>
          </a:xfrm>
        </p:spPr>
        <p:txBody>
          <a:bodyPr/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914"/>
            <a:ext cx="8229600" cy="5135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C537-E667-446A-AFFF-4658D81E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E8559-78BD-4D2D-AC7F-700719B89943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E127D-670D-4037-931E-5722D256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A109-927C-492D-ABFA-94C95231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358FA-6F22-481F-871C-D8FBD45FF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99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 flip="none" rotWithShape="1">
          <a:gsLst>
            <a:gs pos="100000">
              <a:srgbClr val="032249">
                <a:alpha val="50000"/>
              </a:srgbClr>
            </a:gs>
            <a:gs pos="0">
              <a:schemeClr val="bg1">
                <a:alpha val="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763376-D3E0-4DAE-AA77-0A749E204BB2}"/>
              </a:ext>
            </a:extLst>
          </p:cNvPr>
          <p:cNvSpPr/>
          <p:nvPr userDrawn="1"/>
        </p:nvSpPr>
        <p:spPr>
          <a:xfrm>
            <a:off x="990600" y="2400303"/>
            <a:ext cx="7162800" cy="2057399"/>
          </a:xfrm>
          <a:prstGeom prst="roundRect">
            <a:avLst>
              <a:gd name="adj" fmla="val 50000"/>
            </a:avLst>
          </a:prstGeom>
          <a:solidFill>
            <a:srgbClr val="032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4805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A8AF-3CC5-43AD-8DC5-9953009F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1AE4F-4133-4AD9-9A3C-93245EABAB4F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646D-F19E-4DB5-AFDE-FC16B820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F05CE-0093-439F-ABA7-99BB262D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7A1C2-57F1-4BE8-9086-055EB31B39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642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9C6A3B-1395-4894-BE4F-9C924096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62846-0DB6-433C-95E4-B834DADEADAA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F2CDDC-B3C3-4F2F-978F-9205C1F1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08DF7A-0FC9-4D0C-A357-BAF65AD8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E75AE-1575-4F51-AAC7-A7990521E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254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E38EE5B-4257-48D1-B0CC-78151A3A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BBA83-7106-41E2-85C6-165E4821D7A1}" type="datetime1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EF4327-3AC8-4543-9FF3-59D3E6DE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A1E3EDF-0D7D-49C2-8713-F115A57A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60211-46A9-4160-ACA3-DE46B0F424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3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2047E-DDDD-42F6-AD59-A9CDDE37E101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2487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F51F24C-F109-48E5-8DEE-8D27374B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BB000-885E-4F74-9375-E0C5435A7D5B}" type="datetime1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AD92D1F-123E-4826-A3DA-CDFA832E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EEA559-EF46-439C-BB31-F6EACAA2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6ED47-96FB-46B0-81B3-0555909CA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186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2815437-06F0-4121-A184-01B6334D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260BE-2412-4A11-A50F-4524FBC20576}" type="datetime1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407D3B-2B3B-48B2-AE7D-A09B776F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6CACD8-BBDC-4127-9D52-874798E8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8B63F-D6A3-4EEC-AF52-B3F03AAAE6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86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EE7AED-BEF1-48E1-8918-2F36B9E4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DC23F-AB56-4FAF-8D54-D784B08674BA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525811-D25F-44CB-90A4-2548C3B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0DE99C-69DA-4E84-8E71-E63285D2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5A49F-79B0-4874-8243-C4C460998E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513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AAF086-1595-4CF6-BD38-BBA8B093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D218C-2C0B-4BFE-9560-0B9A91604ECC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FA4D41-E94B-47FB-ADF7-75A14F18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ADED20-6F06-4832-B65B-A590AB42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55887-3B90-42FD-A666-686BE889B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07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FF2AC-FA12-439F-BBED-737BC04B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52055-10DA-44A9-A0C9-87B4E7C97444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5DF2-6A42-4939-A651-458EA87B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C035-8D7F-4C0A-8DD6-C4F3D301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6C068-9FE4-42B7-AE8B-E42D0F359E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248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D282-2508-49EA-BD13-FDB4B035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56290-C652-421A-992D-73B61467EC9F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501A-DC76-4124-9958-77DF3D23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7B97-72EE-4D86-BBC0-F97FFC92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BDF9C-2E72-4F50-AD31-4E264669A7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14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981200"/>
            <a:ext cx="6096000" cy="3048000"/>
          </a:xfrm>
        </p:spPr>
        <p:txBody>
          <a:bodyPr/>
          <a:lstStyle>
            <a:lvl1pPr>
              <a:defRPr sz="2925"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25121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7/31/2023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43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989491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5751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6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1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7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2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9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A0C7-64E1-4A07-BA4F-735D95F6F52F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5460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3" y="1600206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1501102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7541051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09691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271492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07393345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7/31/2023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748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762544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0788" y="27465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74650"/>
            <a:ext cx="807878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8602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1788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7DB3-74CB-4F4F-B17F-B16CD6FD3491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0361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4" indent="0">
              <a:buNone/>
              <a:defRPr sz="1500" b="1"/>
            </a:lvl2pPr>
            <a:lvl3pPr marL="685709" indent="0">
              <a:buNone/>
              <a:defRPr sz="1350" b="1"/>
            </a:lvl3pPr>
            <a:lvl4pPr marL="1028563" indent="0">
              <a:buNone/>
              <a:defRPr sz="1200" b="1"/>
            </a:lvl4pPr>
            <a:lvl5pPr marL="1371417" indent="0">
              <a:buNone/>
              <a:defRPr sz="1200" b="1"/>
            </a:lvl5pPr>
            <a:lvl6pPr marL="1714271" indent="0">
              <a:buNone/>
              <a:defRPr sz="1200" b="1"/>
            </a:lvl6pPr>
            <a:lvl7pPr marL="2057126" indent="0">
              <a:buNone/>
              <a:defRPr sz="1200" b="1"/>
            </a:lvl7pPr>
            <a:lvl8pPr marL="2399980" indent="0">
              <a:buNone/>
              <a:defRPr sz="1200" b="1"/>
            </a:lvl8pPr>
            <a:lvl9pPr marL="27428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4" indent="0">
              <a:buNone/>
              <a:defRPr sz="1500" b="1"/>
            </a:lvl2pPr>
            <a:lvl3pPr marL="685709" indent="0">
              <a:buNone/>
              <a:defRPr sz="1350" b="1"/>
            </a:lvl3pPr>
            <a:lvl4pPr marL="1028563" indent="0">
              <a:buNone/>
              <a:defRPr sz="1200" b="1"/>
            </a:lvl4pPr>
            <a:lvl5pPr marL="1371417" indent="0">
              <a:buNone/>
              <a:defRPr sz="1200" b="1"/>
            </a:lvl5pPr>
            <a:lvl6pPr marL="1714271" indent="0">
              <a:buNone/>
              <a:defRPr sz="1200" b="1"/>
            </a:lvl6pPr>
            <a:lvl7pPr marL="2057126" indent="0">
              <a:buNone/>
              <a:defRPr sz="1200" b="1"/>
            </a:lvl7pPr>
            <a:lvl8pPr marL="2399980" indent="0">
              <a:buNone/>
              <a:defRPr sz="1200" b="1"/>
            </a:lvl8pPr>
            <a:lvl9pPr marL="27428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322F-905B-478A-BDB7-791DCC4E5515}" type="datetime1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6475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576CD-D126-4EC8-8EDC-6079663BA87E}" type="datetime1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3403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98AF-ECDC-4367-9F5B-D7A34B099191}" type="datetime1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281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4" indent="0">
              <a:buNone/>
              <a:defRPr sz="900"/>
            </a:lvl2pPr>
            <a:lvl3pPr marL="685709" indent="0">
              <a:buNone/>
              <a:defRPr sz="750"/>
            </a:lvl3pPr>
            <a:lvl4pPr marL="1028563" indent="0">
              <a:buNone/>
              <a:defRPr sz="675"/>
            </a:lvl4pPr>
            <a:lvl5pPr marL="1371417" indent="0">
              <a:buNone/>
              <a:defRPr sz="675"/>
            </a:lvl5pPr>
            <a:lvl6pPr marL="1714271" indent="0">
              <a:buNone/>
              <a:defRPr sz="675"/>
            </a:lvl6pPr>
            <a:lvl7pPr marL="2057126" indent="0">
              <a:buNone/>
              <a:defRPr sz="675"/>
            </a:lvl7pPr>
            <a:lvl8pPr marL="2399980" indent="0">
              <a:buNone/>
              <a:defRPr sz="675"/>
            </a:lvl8pPr>
            <a:lvl9pPr marL="274283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64E9-B6AF-423E-96FC-9F04E1134E47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663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4" indent="0">
              <a:buNone/>
              <a:defRPr sz="2100"/>
            </a:lvl2pPr>
            <a:lvl3pPr marL="685709" indent="0">
              <a:buNone/>
              <a:defRPr sz="1800"/>
            </a:lvl3pPr>
            <a:lvl4pPr marL="1028563" indent="0">
              <a:buNone/>
              <a:defRPr sz="1500"/>
            </a:lvl4pPr>
            <a:lvl5pPr marL="1371417" indent="0">
              <a:buNone/>
              <a:defRPr sz="1500"/>
            </a:lvl5pPr>
            <a:lvl6pPr marL="1714271" indent="0">
              <a:buNone/>
              <a:defRPr sz="1500"/>
            </a:lvl6pPr>
            <a:lvl7pPr marL="2057126" indent="0">
              <a:buNone/>
              <a:defRPr sz="1500"/>
            </a:lvl7pPr>
            <a:lvl8pPr marL="2399980" indent="0">
              <a:buNone/>
              <a:defRPr sz="1500"/>
            </a:lvl8pPr>
            <a:lvl9pPr marL="27428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4" indent="0">
              <a:buNone/>
              <a:defRPr sz="900"/>
            </a:lvl2pPr>
            <a:lvl3pPr marL="685709" indent="0">
              <a:buNone/>
              <a:defRPr sz="750"/>
            </a:lvl3pPr>
            <a:lvl4pPr marL="1028563" indent="0">
              <a:buNone/>
              <a:defRPr sz="675"/>
            </a:lvl4pPr>
            <a:lvl5pPr marL="1371417" indent="0">
              <a:buNone/>
              <a:defRPr sz="675"/>
            </a:lvl5pPr>
            <a:lvl6pPr marL="1714271" indent="0">
              <a:buNone/>
              <a:defRPr sz="675"/>
            </a:lvl6pPr>
            <a:lvl7pPr marL="2057126" indent="0">
              <a:buNone/>
              <a:defRPr sz="675"/>
            </a:lvl7pPr>
            <a:lvl8pPr marL="2399980" indent="0">
              <a:buNone/>
              <a:defRPr sz="675"/>
            </a:lvl8pPr>
            <a:lvl9pPr marL="274283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9C1DB-C84B-42D1-95B3-3F1ACE7A7E90}" type="datetime1">
              <a:rPr lang="en-US" smtClean="0"/>
              <a:t>7/31/2023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41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B0240-9746-4D0C-962B-2E48006F0F2A}" type="datetime1">
              <a:rPr lang="en-US" smtClean="0"/>
              <a:t>7/31/2023</a:t>
            </a:fld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75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75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0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ctr" defTabSz="685709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1" indent="-257141" algn="l" defTabSz="68570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38" indent="-214284" algn="l" defTabSz="68570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36" indent="-171427" algn="l" defTabSz="6857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990" indent="-171427" algn="l" defTabSz="685709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44" indent="-171427" algn="l" defTabSz="68570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699" indent="-171427" algn="l" defTabSz="6857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3" indent="-171427" algn="l" defTabSz="6857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7" indent="-171427" algn="l" defTabSz="6857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1" indent="-171427" algn="l" defTabSz="6857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3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7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1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6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0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4" algn="l" defTabSz="6857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D5D17FC-FEDB-436B-919C-2678F075738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D0AC9A1-6C99-4FD9-96C5-0847DD9CB0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BE6EF-3E99-402B-B173-BA3A8A00A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F7FAA6B-E04D-4CAF-BB7E-5A00FDC2C8AB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A89A-2788-4D06-9511-4FEFD4A7B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FC8E-6235-479E-B9EA-9AB0C8EB6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23AE9ECA-B44C-44FB-9E98-42C252557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19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7/31/2023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2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7DAD9-179F-4F8E-BA42-B1570DB22180}"/>
              </a:ext>
            </a:extLst>
          </p:cNvPr>
          <p:cNvSpPr txBox="1"/>
          <p:nvPr/>
        </p:nvSpPr>
        <p:spPr>
          <a:xfrm>
            <a:off x="92466" y="147264"/>
            <a:ext cx="66371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000000"/>
                </a:highlight>
              </a:rPr>
              <a:t>CSE 226:ANDROID APP DEPLOYMENT</a:t>
            </a:r>
            <a:endParaRPr lang="en-IN" sz="60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81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7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90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902" name="Rectangle 7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898" name="Shape 224"/>
          <p:cNvSpPr>
            <a:spLocks noGrp="1"/>
          </p:cNvSpPr>
          <p:nvPr>
            <p:ph type="title" idx="4294967295"/>
          </p:nvPr>
        </p:nvSpPr>
        <p:spPr>
          <a:xfrm>
            <a:off x="866775" y="775304"/>
            <a:ext cx="7228332" cy="119997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</a:rPr>
              <a:t>What will be the course outcome?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D05D49-623F-4FC6-A78A-6914705050F3}"/>
              </a:ext>
            </a:extLst>
          </p:cNvPr>
          <p:cNvGrpSpPr/>
          <p:nvPr/>
        </p:nvGrpSpPr>
        <p:grpSpPr>
          <a:xfrm>
            <a:off x="850347" y="2618681"/>
            <a:ext cx="7567635" cy="3652912"/>
            <a:chOff x="850347" y="2419884"/>
            <a:chExt cx="7567635" cy="13955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A4BF8C-003A-476D-A794-AA49987B39EE}"/>
                </a:ext>
              </a:extLst>
            </p:cNvPr>
            <p:cNvSpPr/>
            <p:nvPr/>
          </p:nvSpPr>
          <p:spPr>
            <a:xfrm>
              <a:off x="966048" y="2857860"/>
              <a:ext cx="7451934" cy="957600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BA421D7-DDBE-4AD8-B966-0399F0FA7D0A}"/>
                </a:ext>
              </a:extLst>
            </p:cNvPr>
            <p:cNvSpPr/>
            <p:nvPr/>
          </p:nvSpPr>
          <p:spPr>
            <a:xfrm>
              <a:off x="850347" y="2419884"/>
              <a:ext cx="7567635" cy="1324215"/>
            </a:xfrm>
            <a:custGeom>
              <a:avLst/>
              <a:gdLst>
                <a:gd name="connsiteX0" fmla="*/ 0 w 5216353"/>
                <a:gd name="connsiteY0" fmla="*/ 186964 h 1121760"/>
                <a:gd name="connsiteX1" fmla="*/ 186964 w 5216353"/>
                <a:gd name="connsiteY1" fmla="*/ 0 h 1121760"/>
                <a:gd name="connsiteX2" fmla="*/ 5029389 w 5216353"/>
                <a:gd name="connsiteY2" fmla="*/ 0 h 1121760"/>
                <a:gd name="connsiteX3" fmla="*/ 5216353 w 5216353"/>
                <a:gd name="connsiteY3" fmla="*/ 186964 h 1121760"/>
                <a:gd name="connsiteX4" fmla="*/ 5216353 w 5216353"/>
                <a:gd name="connsiteY4" fmla="*/ 934796 h 1121760"/>
                <a:gd name="connsiteX5" fmla="*/ 5029389 w 5216353"/>
                <a:gd name="connsiteY5" fmla="*/ 1121760 h 1121760"/>
                <a:gd name="connsiteX6" fmla="*/ 186964 w 5216353"/>
                <a:gd name="connsiteY6" fmla="*/ 1121760 h 1121760"/>
                <a:gd name="connsiteX7" fmla="*/ 0 w 5216353"/>
                <a:gd name="connsiteY7" fmla="*/ 934796 h 1121760"/>
                <a:gd name="connsiteX8" fmla="*/ 0 w 5216353"/>
                <a:gd name="connsiteY8" fmla="*/ 186964 h 112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16353" h="1121760">
                  <a:moveTo>
                    <a:pt x="0" y="186964"/>
                  </a:moveTo>
                  <a:cubicBezTo>
                    <a:pt x="0" y="83707"/>
                    <a:pt x="83707" y="0"/>
                    <a:pt x="186964" y="0"/>
                  </a:cubicBezTo>
                  <a:lnTo>
                    <a:pt x="5029389" y="0"/>
                  </a:lnTo>
                  <a:cubicBezTo>
                    <a:pt x="5132646" y="0"/>
                    <a:pt x="5216353" y="83707"/>
                    <a:pt x="5216353" y="186964"/>
                  </a:cubicBezTo>
                  <a:lnTo>
                    <a:pt x="5216353" y="934796"/>
                  </a:lnTo>
                  <a:cubicBezTo>
                    <a:pt x="5216353" y="1038053"/>
                    <a:pt x="5132646" y="1121760"/>
                    <a:pt x="5029389" y="1121760"/>
                  </a:cubicBezTo>
                  <a:lnTo>
                    <a:pt x="186964" y="1121760"/>
                  </a:lnTo>
                  <a:cubicBezTo>
                    <a:pt x="83707" y="1121760"/>
                    <a:pt x="0" y="1038053"/>
                    <a:pt x="0" y="934796"/>
                  </a:cubicBezTo>
                  <a:lnTo>
                    <a:pt x="0" y="186964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51926" tIns="54760" rIns="251926" bIns="54760" numCol="1" spcCol="1270" anchor="ctr" anchorCtr="0">
              <a:noAutofit/>
            </a:bodyPr>
            <a:lstStyle/>
            <a:p>
              <a:r>
                <a:rPr lang="en-IN" altLang="en-US" sz="2000" b="1" dirty="0">
                  <a:solidFill>
                    <a:srgbClr val="000000"/>
                  </a:solidFill>
                </a:rPr>
                <a:t>Course Outcomes: </a:t>
              </a:r>
              <a:r>
                <a:rPr lang="en-IN" altLang="en-US" sz="2000" dirty="0">
                  <a:solidFill>
                    <a:srgbClr val="000000"/>
                  </a:solidFill>
                </a:rPr>
                <a:t>Through this course students should be able to</a:t>
              </a:r>
            </a:p>
            <a:p>
              <a:br>
                <a:rPr lang="en-IN" altLang="en-US" sz="2000" dirty="0">
                  <a:solidFill>
                    <a:srgbClr val="000000"/>
                  </a:solidFill>
                </a:rPr>
              </a:br>
              <a:r>
                <a:rPr lang="en-IN" altLang="en-US" sz="2000" dirty="0">
                  <a:solidFill>
                    <a:srgbClr val="000000"/>
                  </a:solidFill>
                </a:rPr>
                <a:t>CO1 ::</a:t>
              </a:r>
              <a:r>
                <a:rPr lang="en-US" sz="2000" dirty="0"/>
                <a:t>reorganize the interactive user interfaces using view</a:t>
              </a:r>
              <a:br>
                <a:rPr lang="en-IN" altLang="en-US" sz="2000" dirty="0">
                  <a:solidFill>
                    <a:srgbClr val="000000"/>
                  </a:solidFill>
                </a:rPr>
              </a:br>
              <a:r>
                <a:rPr lang="en-IN" altLang="en-US" sz="2000" dirty="0">
                  <a:solidFill>
                    <a:srgbClr val="000000"/>
                  </a:solidFill>
                </a:rPr>
                <a:t>CO2 ::</a:t>
              </a:r>
              <a:r>
                <a:rPr lang="en-US" sz="2000" dirty="0"/>
                <a:t>analyze code to perform long running operation in background</a:t>
              </a:r>
              <a:br>
                <a:rPr lang="en-IN" altLang="en-US" sz="2000" dirty="0">
                  <a:solidFill>
                    <a:srgbClr val="000000"/>
                  </a:solidFill>
                </a:rPr>
              </a:br>
              <a:r>
                <a:rPr lang="en-IN" altLang="en-US" sz="2000" dirty="0">
                  <a:solidFill>
                    <a:srgbClr val="000000"/>
                  </a:solidFill>
                </a:rPr>
                <a:t>CO3 ::</a:t>
              </a:r>
              <a:r>
                <a:rPr lang="en-US" sz="2000" dirty="0"/>
                <a:t>compose an interactive and delightful Android app</a:t>
              </a:r>
              <a:br>
                <a:rPr lang="en-IN" altLang="en-US" sz="2000" dirty="0">
                  <a:solidFill>
                    <a:srgbClr val="000000"/>
                  </a:solidFill>
                </a:rPr>
              </a:br>
              <a:r>
                <a:rPr lang="en-US" altLang="en-US" sz="2000" dirty="0"/>
                <a:t>CO4 ::</a:t>
              </a:r>
              <a:r>
                <a:rPr lang="en-US" sz="2000" dirty="0"/>
                <a:t>illustrate database to store application data with SQLite and Room Database</a:t>
              </a:r>
              <a:endParaRPr lang="en-US" altLang="en-US" sz="2000" dirty="0"/>
            </a:p>
            <a:p>
              <a:r>
                <a:rPr lang="en-US" altLang="en-US" sz="2000" dirty="0"/>
                <a:t>CO5 ::</a:t>
              </a:r>
              <a:r>
                <a:rPr lang="en-US" sz="2000" dirty="0"/>
                <a:t>practice visualization of appropriate Location, Geo features and apply to make app more attractive</a:t>
              </a:r>
              <a:endParaRPr lang="en-US" altLang="en-US" sz="2000" dirty="0"/>
            </a:p>
            <a:p>
              <a:r>
                <a:rPr lang="en-US" altLang="en-US" sz="2000" dirty="0"/>
                <a:t>CO6 ::</a:t>
              </a:r>
              <a:r>
                <a:rPr lang="en-US" sz="2000" dirty="0"/>
                <a:t>: develop the apps, testing and uploading of app on play store</a:t>
              </a:r>
              <a:br>
                <a:rPr lang="en-US" altLang="en-US" sz="2000" dirty="0"/>
              </a:br>
              <a:br>
                <a:rPr lang="en-US" altLang="en-US" sz="2000" dirty="0"/>
              </a:br>
              <a:endParaRPr lang="en-IN" altLang="en-US" sz="2000" dirty="0"/>
            </a:p>
            <a:p>
              <a:pPr marL="0" marR="0" lvl="0" indent="0" algn="just" defTabSz="8001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94028E-2B8F-40DA-8FB9-0572405C9ABE}"/>
              </a:ext>
            </a:extLst>
          </p:cNvPr>
          <p:cNvSpPr/>
          <p:nvPr/>
        </p:nvSpPr>
        <p:spPr>
          <a:xfrm>
            <a:off x="1019175" y="974202"/>
            <a:ext cx="72104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MOOC-Massive Open Online Course</a:t>
            </a:r>
            <a:endParaRPr lang="en-US" sz="3600" dirty="0"/>
          </a:p>
          <a:p>
            <a:br>
              <a:rPr lang="en-US" sz="3600" dirty="0"/>
            </a:br>
            <a:endParaRPr lang="en-IN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BCE58-2E64-4446-871D-CFC6D1C97578}"/>
              </a:ext>
            </a:extLst>
          </p:cNvPr>
          <p:cNvSpPr/>
          <p:nvPr/>
        </p:nvSpPr>
        <p:spPr>
          <a:xfrm>
            <a:off x="1095375" y="3105835"/>
            <a:ext cx="5762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https://www.coursera.org/specializations/advanced-app-android</a:t>
            </a:r>
          </a:p>
        </p:txBody>
      </p:sp>
    </p:spTree>
    <p:extLst>
      <p:ext uri="{BB962C8B-B14F-4D97-AF65-F5344CB8AC3E}">
        <p14:creationId xmlns:p14="http://schemas.microsoft.com/office/powerpoint/2010/main" val="5981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E3A42"/>
            </a:gs>
            <a:gs pos="0">
              <a:srgbClr val="C5D3E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DF276B-28FC-4DBA-9EF6-081FEEFFF0AF}"/>
              </a:ext>
            </a:extLst>
          </p:cNvPr>
          <p:cNvSpPr/>
          <p:nvPr/>
        </p:nvSpPr>
        <p:spPr>
          <a:xfrm>
            <a:off x="2524856" y="2870811"/>
            <a:ext cx="4061901" cy="1116380"/>
          </a:xfrm>
          <a:custGeom>
            <a:avLst/>
            <a:gdLst>
              <a:gd name="connsiteX0" fmla="*/ 2703195 w 5406390"/>
              <a:gd name="connsiteY0" fmla="*/ 0 h 1488506"/>
              <a:gd name="connsiteX1" fmla="*/ 5406390 w 5406390"/>
              <a:gd name="connsiteY1" fmla="*/ 744253 h 1488506"/>
              <a:gd name="connsiteX2" fmla="*/ 2703195 w 5406390"/>
              <a:gd name="connsiteY2" fmla="*/ 1488506 h 1488506"/>
              <a:gd name="connsiteX3" fmla="*/ 0 w 5406390"/>
              <a:gd name="connsiteY3" fmla="*/ 744253 h 1488506"/>
              <a:gd name="connsiteX4" fmla="*/ 2703195 w 5406390"/>
              <a:gd name="connsiteY4" fmla="*/ 0 h 148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6390" h="1488506">
                <a:moveTo>
                  <a:pt x="2703195" y="0"/>
                </a:moveTo>
                <a:cubicBezTo>
                  <a:pt x="4196128" y="0"/>
                  <a:pt x="5406390" y="333213"/>
                  <a:pt x="5406390" y="744253"/>
                </a:cubicBezTo>
                <a:cubicBezTo>
                  <a:pt x="5406390" y="1155293"/>
                  <a:pt x="4196128" y="1488506"/>
                  <a:pt x="2703195" y="1488506"/>
                </a:cubicBezTo>
                <a:cubicBezTo>
                  <a:pt x="1210262" y="1488506"/>
                  <a:pt x="0" y="1155293"/>
                  <a:pt x="0" y="744253"/>
                </a:cubicBezTo>
                <a:cubicBezTo>
                  <a:pt x="0" y="333213"/>
                  <a:pt x="1210262" y="0"/>
                  <a:pt x="2703195" y="0"/>
                </a:cubicBezTo>
                <a:close/>
              </a:path>
            </a:pathLst>
          </a:custGeom>
          <a:gradFill>
            <a:gsLst>
              <a:gs pos="0">
                <a:srgbClr val="94A2AA"/>
              </a:gs>
              <a:gs pos="100000">
                <a:srgbClr val="09293D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2D3E350-A7F5-4C90-8671-7100BFF6A482}"/>
              </a:ext>
            </a:extLst>
          </p:cNvPr>
          <p:cNvSpPr/>
          <p:nvPr/>
        </p:nvSpPr>
        <p:spPr>
          <a:xfrm>
            <a:off x="2524856" y="2392735"/>
            <a:ext cx="4061901" cy="979117"/>
          </a:xfrm>
          <a:custGeom>
            <a:avLst/>
            <a:gdLst>
              <a:gd name="connsiteX0" fmla="*/ 2703195 w 5406390"/>
              <a:gd name="connsiteY0" fmla="*/ 0 h 1305489"/>
              <a:gd name="connsiteX1" fmla="*/ 5406390 w 5406390"/>
              <a:gd name="connsiteY1" fmla="*/ 1305489 h 1305489"/>
              <a:gd name="connsiteX2" fmla="*/ 2703195 w 5406390"/>
              <a:gd name="connsiteY2" fmla="*/ 561236 h 1305489"/>
              <a:gd name="connsiteX3" fmla="*/ 0 w 5406390"/>
              <a:gd name="connsiteY3" fmla="*/ 1305489 h 1305489"/>
              <a:gd name="connsiteX4" fmla="*/ 2703195 w 5406390"/>
              <a:gd name="connsiteY4" fmla="*/ 0 h 130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6390" h="1305489">
                <a:moveTo>
                  <a:pt x="2703195" y="0"/>
                </a:moveTo>
                <a:cubicBezTo>
                  <a:pt x="4196128" y="0"/>
                  <a:pt x="5406390" y="584487"/>
                  <a:pt x="5406390" y="1305489"/>
                </a:cubicBezTo>
                <a:cubicBezTo>
                  <a:pt x="5406390" y="894449"/>
                  <a:pt x="4196128" y="561236"/>
                  <a:pt x="2703195" y="561236"/>
                </a:cubicBezTo>
                <a:cubicBezTo>
                  <a:pt x="1210262" y="561236"/>
                  <a:pt x="0" y="894449"/>
                  <a:pt x="0" y="1305489"/>
                </a:cubicBezTo>
                <a:cubicBezTo>
                  <a:pt x="0" y="584487"/>
                  <a:pt x="1210262" y="0"/>
                  <a:pt x="2703195" y="0"/>
                </a:cubicBezTo>
                <a:close/>
              </a:path>
            </a:pathLst>
          </a:custGeom>
          <a:gradFill>
            <a:gsLst>
              <a:gs pos="39000">
                <a:srgbClr val="94A2AA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09293D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C2F4C2-3ECC-4642-8897-7E7C884B3ACC}"/>
              </a:ext>
            </a:extLst>
          </p:cNvPr>
          <p:cNvSpPr/>
          <p:nvPr/>
        </p:nvSpPr>
        <p:spPr>
          <a:xfrm>
            <a:off x="2524856" y="3486152"/>
            <a:ext cx="4061901" cy="979117"/>
          </a:xfrm>
          <a:custGeom>
            <a:avLst/>
            <a:gdLst>
              <a:gd name="connsiteX0" fmla="*/ 0 w 5406390"/>
              <a:gd name="connsiteY0" fmla="*/ 0 h 1305489"/>
              <a:gd name="connsiteX1" fmla="*/ 2703195 w 5406390"/>
              <a:gd name="connsiteY1" fmla="*/ 744253 h 1305489"/>
              <a:gd name="connsiteX2" fmla="*/ 5406390 w 5406390"/>
              <a:gd name="connsiteY2" fmla="*/ 0 h 1305489"/>
              <a:gd name="connsiteX3" fmla="*/ 2703195 w 5406390"/>
              <a:gd name="connsiteY3" fmla="*/ 1305489 h 1305489"/>
              <a:gd name="connsiteX4" fmla="*/ 0 w 5406390"/>
              <a:gd name="connsiteY4" fmla="*/ 0 h 130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6390" h="1305489">
                <a:moveTo>
                  <a:pt x="0" y="0"/>
                </a:moveTo>
                <a:cubicBezTo>
                  <a:pt x="0" y="411040"/>
                  <a:pt x="1210262" y="744253"/>
                  <a:pt x="2703195" y="744253"/>
                </a:cubicBezTo>
                <a:cubicBezTo>
                  <a:pt x="4196128" y="744253"/>
                  <a:pt x="5406390" y="411040"/>
                  <a:pt x="5406390" y="0"/>
                </a:cubicBezTo>
                <a:cubicBezTo>
                  <a:pt x="5406390" y="721002"/>
                  <a:pt x="4196128" y="1305489"/>
                  <a:pt x="2703195" y="1305489"/>
                </a:cubicBezTo>
                <a:cubicBezTo>
                  <a:pt x="1210262" y="1305489"/>
                  <a:pt x="0" y="721002"/>
                  <a:pt x="0" y="0"/>
                </a:cubicBezTo>
                <a:close/>
              </a:path>
            </a:pathLst>
          </a:custGeom>
          <a:gradFill>
            <a:gsLst>
              <a:gs pos="39000">
                <a:srgbClr val="94A2AA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09293D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57118-486C-49EE-990B-79BE8F97F6A1}"/>
              </a:ext>
            </a:extLst>
          </p:cNvPr>
          <p:cNvSpPr txBox="1"/>
          <p:nvPr/>
        </p:nvSpPr>
        <p:spPr>
          <a:xfrm>
            <a:off x="1805940" y="3140461"/>
            <a:ext cx="553212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That’s all for now…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30FFFA7-6BF6-45B5-BBEE-85240426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51858"/>
            <a:ext cx="1808163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711043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13" descr="Cloud shaped hard drive with cables">
            <a:extLst>
              <a:ext uri="{FF2B5EF4-FFF2-40B4-BE49-F238E27FC236}">
                <a16:creationId xmlns:a16="http://schemas.microsoft.com/office/drawing/2014/main" id="{D7625A66-E4CC-CB4D-D2BF-3C0822A15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8" r="18110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3031" y="1885950"/>
            <a:ext cx="6379369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1707356" y="2247900"/>
            <a:ext cx="5686425" cy="2514600"/>
          </a:xfrm>
          <a:prstGeom prst="rect">
            <a:avLst/>
          </a:prstGeom>
        </p:spPr>
        <p:txBody>
          <a:bodyPr spcFirstLastPara="1" lIns="121900" tIns="121900" rIns="121900" bIns="121900" anchorCtr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The kick start session</a:t>
            </a:r>
            <a:br>
              <a:rPr lang="en-IN" sz="5400" dirty="0"/>
            </a:b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Lecture #0</a:t>
            </a:r>
            <a:br>
              <a:rPr lang="en-IN" sz="5400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</a:br>
            <a:endParaRPr lang="en-US" sz="53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Google Shape;226;p42"/>
          <p:cNvSpPr txBox="1">
            <a:spLocks noGrp="1"/>
          </p:cNvSpPr>
          <p:nvPr>
            <p:ph type="ctrTitle"/>
          </p:nvPr>
        </p:nvSpPr>
        <p:spPr>
          <a:xfrm>
            <a:off x="381762" y="4778151"/>
            <a:ext cx="2393442" cy="1508760"/>
          </a:xfrm>
          <a:prstGeom prst="rect">
            <a:avLst/>
          </a:prstGeom>
        </p:spPr>
        <p:txBody>
          <a:bodyPr spcFirstLastPara="1" vert="horz" lIns="91413" tIns="91413" rIns="91413" bIns="91413" rtlCol="0" anchor="ctr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1100"/>
            </a:pPr>
            <a:r>
              <a:rPr lang="en-IN" sz="42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Contents</a:t>
            </a:r>
          </a:p>
        </p:txBody>
      </p:sp>
      <p:sp>
        <p:nvSpPr>
          <p:cNvPr id="227" name="Google Shape;227;p42"/>
          <p:cNvSpPr txBox="1">
            <a:spLocks noGrp="1"/>
          </p:cNvSpPr>
          <p:nvPr>
            <p:ph type="subTitle" idx="1"/>
          </p:nvPr>
        </p:nvSpPr>
        <p:spPr>
          <a:xfrm>
            <a:off x="3375278" y="4633546"/>
            <a:ext cx="5485169" cy="1844256"/>
          </a:xfrm>
          <a:prstGeom prst="rect">
            <a:avLst/>
          </a:prstGeom>
        </p:spPr>
        <p:txBody>
          <a:bodyPr spcFirstLastPara="1" vert="horz" lIns="91413" tIns="91413" rIns="91413" bIns="91413" rtlCol="0" anchor="ctr" anchorCtr="0">
            <a:normAutofit/>
          </a:bodyPr>
          <a:lstStyle/>
          <a:p>
            <a:pPr marL="533389" indent="-457200" algn="just">
              <a:lnSpc>
                <a:spcPct val="90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92D050"/>
                </a:solidFill>
              </a:rPr>
              <a:t>Course details</a:t>
            </a:r>
          </a:p>
          <a:p>
            <a:pPr marL="533389" indent="-457200" algn="just">
              <a:lnSpc>
                <a:spcPct val="90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92D050"/>
                </a:solidFill>
              </a:rPr>
              <a:t>Course Assessment Model Detail of Academic Tasks</a:t>
            </a: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40030" y="883820"/>
            <a:ext cx="8622615" cy="2845459"/>
          </a:xfrm>
          <a:prstGeom prst="rect">
            <a:avLst/>
          </a:prstGeom>
          <a:noFill/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73527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2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2723" y="809898"/>
            <a:ext cx="7457037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en-US" sz="4400" dirty="0">
                <a:solidFill>
                  <a:srgbClr val="92D050"/>
                </a:solidFill>
              </a:rPr>
              <a:t>Course details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F99DE9-AD5D-4DF4-B96F-1FD0AC84A02E}"/>
              </a:ext>
            </a:extLst>
          </p:cNvPr>
          <p:cNvSpPr/>
          <p:nvPr/>
        </p:nvSpPr>
        <p:spPr>
          <a:xfrm>
            <a:off x="628650" y="2937527"/>
            <a:ext cx="8180614" cy="982945"/>
          </a:xfrm>
          <a:custGeom>
            <a:avLst/>
            <a:gdLst>
              <a:gd name="connsiteX0" fmla="*/ 0 w 8180614"/>
              <a:gd name="connsiteY0" fmla="*/ 183304 h 1099800"/>
              <a:gd name="connsiteX1" fmla="*/ 183304 w 8180614"/>
              <a:gd name="connsiteY1" fmla="*/ 0 h 1099800"/>
              <a:gd name="connsiteX2" fmla="*/ 7997310 w 8180614"/>
              <a:gd name="connsiteY2" fmla="*/ 0 h 1099800"/>
              <a:gd name="connsiteX3" fmla="*/ 8180614 w 8180614"/>
              <a:gd name="connsiteY3" fmla="*/ 183304 h 1099800"/>
              <a:gd name="connsiteX4" fmla="*/ 8180614 w 8180614"/>
              <a:gd name="connsiteY4" fmla="*/ 916496 h 1099800"/>
              <a:gd name="connsiteX5" fmla="*/ 7997310 w 8180614"/>
              <a:gd name="connsiteY5" fmla="*/ 1099800 h 1099800"/>
              <a:gd name="connsiteX6" fmla="*/ 183304 w 8180614"/>
              <a:gd name="connsiteY6" fmla="*/ 1099800 h 1099800"/>
              <a:gd name="connsiteX7" fmla="*/ 0 w 8180614"/>
              <a:gd name="connsiteY7" fmla="*/ 916496 h 1099800"/>
              <a:gd name="connsiteX8" fmla="*/ 0 w 8180614"/>
              <a:gd name="connsiteY8" fmla="*/ 183304 h 109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0614" h="1099800">
                <a:moveTo>
                  <a:pt x="0" y="183304"/>
                </a:moveTo>
                <a:cubicBezTo>
                  <a:pt x="0" y="82068"/>
                  <a:pt x="82068" y="0"/>
                  <a:pt x="183304" y="0"/>
                </a:cubicBezTo>
                <a:lnTo>
                  <a:pt x="7997310" y="0"/>
                </a:lnTo>
                <a:cubicBezTo>
                  <a:pt x="8098546" y="0"/>
                  <a:pt x="8180614" y="82068"/>
                  <a:pt x="8180614" y="183304"/>
                </a:cubicBezTo>
                <a:lnTo>
                  <a:pt x="8180614" y="916496"/>
                </a:lnTo>
                <a:cubicBezTo>
                  <a:pt x="8180614" y="1017732"/>
                  <a:pt x="8098546" y="1099800"/>
                  <a:pt x="7997310" y="1099800"/>
                </a:cubicBezTo>
                <a:lnTo>
                  <a:pt x="183304" y="1099800"/>
                </a:lnTo>
                <a:cubicBezTo>
                  <a:pt x="82068" y="1099800"/>
                  <a:pt x="0" y="1017732"/>
                  <a:pt x="0" y="916496"/>
                </a:cubicBezTo>
                <a:lnTo>
                  <a:pt x="0" y="183304"/>
                </a:lnTo>
                <a:close/>
              </a:path>
            </a:pathLst>
          </a:custGeom>
          <a:solidFill>
            <a:srgbClr val="17192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888" tIns="129888" rIns="129888" bIns="129888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altLang="en-US" sz="2400" dirty="0">
                <a:solidFill>
                  <a:schemeClr val="bg1"/>
                </a:solidFill>
              </a:rPr>
              <a:t>LTP – 2 0 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8E1D9B-8109-466C-AFA1-0EB60F1D5C11}"/>
              </a:ext>
            </a:extLst>
          </p:cNvPr>
          <p:cNvSpPr/>
          <p:nvPr/>
        </p:nvSpPr>
        <p:spPr>
          <a:xfrm>
            <a:off x="628650" y="4094927"/>
            <a:ext cx="8180614" cy="982945"/>
          </a:xfrm>
          <a:custGeom>
            <a:avLst/>
            <a:gdLst>
              <a:gd name="connsiteX0" fmla="*/ 0 w 8180614"/>
              <a:gd name="connsiteY0" fmla="*/ 183304 h 1099800"/>
              <a:gd name="connsiteX1" fmla="*/ 183304 w 8180614"/>
              <a:gd name="connsiteY1" fmla="*/ 0 h 1099800"/>
              <a:gd name="connsiteX2" fmla="*/ 7997310 w 8180614"/>
              <a:gd name="connsiteY2" fmla="*/ 0 h 1099800"/>
              <a:gd name="connsiteX3" fmla="*/ 8180614 w 8180614"/>
              <a:gd name="connsiteY3" fmla="*/ 183304 h 1099800"/>
              <a:gd name="connsiteX4" fmla="*/ 8180614 w 8180614"/>
              <a:gd name="connsiteY4" fmla="*/ 916496 h 1099800"/>
              <a:gd name="connsiteX5" fmla="*/ 7997310 w 8180614"/>
              <a:gd name="connsiteY5" fmla="*/ 1099800 h 1099800"/>
              <a:gd name="connsiteX6" fmla="*/ 183304 w 8180614"/>
              <a:gd name="connsiteY6" fmla="*/ 1099800 h 1099800"/>
              <a:gd name="connsiteX7" fmla="*/ 0 w 8180614"/>
              <a:gd name="connsiteY7" fmla="*/ 916496 h 1099800"/>
              <a:gd name="connsiteX8" fmla="*/ 0 w 8180614"/>
              <a:gd name="connsiteY8" fmla="*/ 183304 h 109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80614" h="1099800">
                <a:moveTo>
                  <a:pt x="0" y="183304"/>
                </a:moveTo>
                <a:cubicBezTo>
                  <a:pt x="0" y="82068"/>
                  <a:pt x="82068" y="0"/>
                  <a:pt x="183304" y="0"/>
                </a:cubicBezTo>
                <a:lnTo>
                  <a:pt x="7997310" y="0"/>
                </a:lnTo>
                <a:cubicBezTo>
                  <a:pt x="8098546" y="0"/>
                  <a:pt x="8180614" y="82068"/>
                  <a:pt x="8180614" y="183304"/>
                </a:cubicBezTo>
                <a:lnTo>
                  <a:pt x="8180614" y="916496"/>
                </a:lnTo>
                <a:cubicBezTo>
                  <a:pt x="8180614" y="1017732"/>
                  <a:pt x="8098546" y="1099800"/>
                  <a:pt x="7997310" y="1099800"/>
                </a:cubicBezTo>
                <a:lnTo>
                  <a:pt x="183304" y="1099800"/>
                </a:lnTo>
                <a:cubicBezTo>
                  <a:pt x="82068" y="1099800"/>
                  <a:pt x="0" y="1017732"/>
                  <a:pt x="0" y="916496"/>
                </a:cubicBezTo>
                <a:lnTo>
                  <a:pt x="0" y="183304"/>
                </a:lnTo>
                <a:close/>
              </a:path>
            </a:pathLst>
          </a:custGeom>
          <a:solidFill>
            <a:srgbClr val="17192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9888" tIns="129888" rIns="129888" bIns="129888" numCol="1" spcCol="1270" anchor="ctr" anchorCtr="0">
            <a:noAutofit/>
          </a:bodyPr>
          <a:lstStyle/>
          <a:p>
            <a:pPr algn="ctr"/>
            <a:r>
              <a:rPr lang="en-US" altLang="en-US" sz="2400" b="1" dirty="0">
                <a:solidFill>
                  <a:schemeClr val="bg1"/>
                </a:solidFill>
              </a:rPr>
              <a:t>Website to Follow</a:t>
            </a:r>
          </a:p>
          <a:p>
            <a:pPr algn="ctr"/>
            <a:r>
              <a:rPr lang="en-US" alt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https://developer.android.com/docs</a:t>
            </a:r>
            <a:endParaRPr lang="en-IN" altLang="en-US" sz="2400" b="1" dirty="0">
              <a:solidFill>
                <a:schemeClr val="bg1"/>
              </a:solidFill>
            </a:endParaRPr>
          </a:p>
          <a:p>
            <a:pPr marL="0" marR="0" lvl="0" indent="0" algn="ctr" defTabSz="8890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</a:rPr>
              <a:t>.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uiExpand="1" build="p" animBg="1"/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25C540C-948D-825B-4BB9-0A6D6EC6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800">
                <a:solidFill>
                  <a:srgbClr val="C00000"/>
                </a:solidFill>
              </a:rPr>
              <a:t>Course Assessment Model</a:t>
            </a:r>
            <a:endParaRPr lang="en-IN" altLang="en-US" sz="480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E5AF-028D-CA26-AC4F-BDB37795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40306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60"/>
                </a:solidFill>
              </a:rPr>
              <a:t>CSE226                           Marks break up*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Attendance						 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CA (</a:t>
            </a:r>
            <a:r>
              <a:rPr lang="en-US" sz="2400" dirty="0"/>
              <a:t>(Total 3 tasks, 1 compulsory and </a:t>
            </a:r>
            <a:br>
              <a:rPr lang="en-US" sz="2400" dirty="0"/>
            </a:br>
            <a:r>
              <a:rPr lang="en-US" sz="2400" dirty="0"/>
              <a:t>out of remaining 1 best out of 2 to be considered)</a:t>
            </a:r>
            <a:r>
              <a:rPr lang="en-US" sz="4000" dirty="0">
                <a:solidFill>
                  <a:srgbClr val="C00000"/>
                </a:solidFill>
              </a:rPr>
              <a:t>)	        25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MTT                                                         20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ETE							50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60"/>
                </a:solidFill>
              </a:rPr>
              <a:t>Total						       100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C3668B-E6A0-7080-9C92-A5E8C618CAF4}"/>
              </a:ext>
            </a:extLst>
          </p:cNvPr>
          <p:cNvCxnSpPr/>
          <p:nvPr/>
        </p:nvCxnSpPr>
        <p:spPr>
          <a:xfrm>
            <a:off x="611188" y="1268413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4341" name="Object 24">
            <a:extLst>
              <a:ext uri="{FF2B5EF4-FFF2-40B4-BE49-F238E27FC236}">
                <a16:creationId xmlns:a16="http://schemas.microsoft.com/office/drawing/2014/main" id="{B9DD80FD-EECF-A628-449E-53F2C39C7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14341" name="Object 24">
                        <a:extLst>
                          <a:ext uri="{FF2B5EF4-FFF2-40B4-BE49-F238E27FC236}">
                            <a16:creationId xmlns:a16="http://schemas.microsoft.com/office/drawing/2014/main" id="{B9DD80FD-EECF-A628-449E-53F2C39C7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Minus 8">
            <a:extLst>
              <a:ext uri="{FF2B5EF4-FFF2-40B4-BE49-F238E27FC236}">
                <a16:creationId xmlns:a16="http://schemas.microsoft.com/office/drawing/2014/main" id="{C29CB265-3610-1629-A2A6-3D9562FF643C}"/>
              </a:ext>
            </a:extLst>
          </p:cNvPr>
          <p:cNvSpPr/>
          <p:nvPr/>
        </p:nvSpPr>
        <p:spPr>
          <a:xfrm flipV="1">
            <a:off x="6934200" y="4648200"/>
            <a:ext cx="2209800" cy="4603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2622C03-E178-F467-A484-B829A315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800">
                <a:solidFill>
                  <a:srgbClr val="C00000"/>
                </a:solidFill>
              </a:rPr>
              <a:t>Detail of Academic Tasks</a:t>
            </a:r>
            <a:endParaRPr lang="en-IN" altLang="en-US" sz="480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8E60-A54A-33C8-F0B5-A2EE284B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5738"/>
            <a:ext cx="8229600" cy="33448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CSE226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</a:rPr>
              <a:t>AT1: BYOD PRACTICAL	             Week 6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IN" sz="2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</a:rPr>
              <a:t>AT2: BYOD PRACTICAL 	 	 Week 10   (After MTT)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IN" sz="2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N" sz="2600" dirty="0">
                <a:solidFill>
                  <a:schemeClr val="accent6">
                    <a:lumMod val="75000"/>
                  </a:schemeClr>
                </a:solidFill>
              </a:rPr>
              <a:t>AT3: MINI PROJECT                        Week 13  (After MTT)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2A72BD-C07F-9978-E7F2-1C46D4FFAE53}"/>
              </a:ext>
            </a:extLst>
          </p:cNvPr>
          <p:cNvCxnSpPr/>
          <p:nvPr/>
        </p:nvCxnSpPr>
        <p:spPr>
          <a:xfrm>
            <a:off x="611188" y="1268413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5365" name="Object 24">
            <a:extLst>
              <a:ext uri="{FF2B5EF4-FFF2-40B4-BE49-F238E27FC236}">
                <a16:creationId xmlns:a16="http://schemas.microsoft.com/office/drawing/2014/main" id="{6B82E654-8F0F-E2BE-4F02-C2257A68E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15365" name="Object 24">
                        <a:extLst>
                          <a:ext uri="{FF2B5EF4-FFF2-40B4-BE49-F238E27FC236}">
                            <a16:creationId xmlns:a16="http://schemas.microsoft.com/office/drawing/2014/main" id="{6B82E654-8F0F-E2BE-4F02-C2257A68E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850" name="Shape 209"/>
          <p:cNvSpPr>
            <a:spLocks noGrp="1"/>
          </p:cNvSpPr>
          <p:nvPr>
            <p:ph type="title" idx="4294967295"/>
          </p:nvPr>
        </p:nvSpPr>
        <p:spPr>
          <a:xfrm>
            <a:off x="628650" y="99997"/>
            <a:ext cx="78867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>
                <a:solidFill>
                  <a:srgbClr val="C00000"/>
                </a:solidFill>
              </a:rPr>
              <a:t>The course contents  CSE226</a:t>
            </a:r>
            <a:endParaRPr lang="en-US" sz="3600" b="1" kern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8A96D2-DC71-4396-AC49-A3A3F25AD303}"/>
              </a:ext>
            </a:extLst>
          </p:cNvPr>
          <p:cNvGrpSpPr/>
          <p:nvPr/>
        </p:nvGrpSpPr>
        <p:grpSpPr>
          <a:xfrm>
            <a:off x="627505" y="1643131"/>
            <a:ext cx="8042361" cy="2424042"/>
            <a:chOff x="627505" y="1643131"/>
            <a:chExt cx="8042361" cy="140270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18439BD-41A9-4D1F-9F20-47378C7334E5}"/>
                </a:ext>
              </a:extLst>
            </p:cNvPr>
            <p:cNvSpPr/>
            <p:nvPr/>
          </p:nvSpPr>
          <p:spPr>
            <a:xfrm>
              <a:off x="627505" y="1643131"/>
              <a:ext cx="8042361" cy="140270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" name="Rectangle 3" descr="Images">
              <a:extLst>
                <a:ext uri="{FF2B5EF4-FFF2-40B4-BE49-F238E27FC236}">
                  <a16:creationId xmlns:a16="http://schemas.microsoft.com/office/drawing/2014/main" id="{AB7BBCF8-799D-4A7A-9DDB-C9CBA0F8626D}"/>
                </a:ext>
              </a:extLst>
            </p:cNvPr>
            <p:cNvSpPr/>
            <p:nvPr/>
          </p:nvSpPr>
          <p:spPr>
            <a:xfrm>
              <a:off x="747029" y="1958740"/>
              <a:ext cx="771487" cy="77148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ECA66F-F66C-4166-839F-7372DCD52FC8}"/>
                </a:ext>
              </a:extLst>
            </p:cNvPr>
            <p:cNvSpPr/>
            <p:nvPr/>
          </p:nvSpPr>
          <p:spPr>
            <a:xfrm>
              <a:off x="1638040" y="1643131"/>
              <a:ext cx="7031825" cy="1402705"/>
            </a:xfrm>
            <a:custGeom>
              <a:avLst/>
              <a:gdLst>
                <a:gd name="connsiteX0" fmla="*/ 0 w 6422236"/>
                <a:gd name="connsiteY0" fmla="*/ 0 h 1402705"/>
                <a:gd name="connsiteX1" fmla="*/ 6422236 w 6422236"/>
                <a:gd name="connsiteY1" fmla="*/ 0 h 1402705"/>
                <a:gd name="connsiteX2" fmla="*/ 6422236 w 6422236"/>
                <a:gd name="connsiteY2" fmla="*/ 1402705 h 1402705"/>
                <a:gd name="connsiteX3" fmla="*/ 0 w 6422236"/>
                <a:gd name="connsiteY3" fmla="*/ 1402705 h 1402705"/>
                <a:gd name="connsiteX4" fmla="*/ 0 w 6422236"/>
                <a:gd name="connsiteY4" fmla="*/ 0 h 140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236" h="1402705">
                  <a:moveTo>
                    <a:pt x="0" y="0"/>
                  </a:moveTo>
                  <a:lnTo>
                    <a:pt x="6422236" y="0"/>
                  </a:lnTo>
                  <a:lnTo>
                    <a:pt x="6422236" y="1402705"/>
                  </a:lnTo>
                  <a:lnTo>
                    <a:pt x="0" y="1402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453" tIns="148453" rIns="148453" bIns="148453" numCol="1" spcCol="1270" anchor="ctr" anchorCtr="0">
              <a:noAutofit/>
            </a:bodyPr>
            <a:lstStyle/>
            <a:p>
              <a:pPr defTabSz="1022350"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2000" dirty="0"/>
                <a:t>List and Recycler View : Custom List View, Custom Grid View, Recycler View, Card View</a:t>
              </a:r>
              <a:r>
                <a:rPr lang="en-US" altLang="en-US" sz="2000" dirty="0">
                  <a:solidFill>
                    <a:schemeClr val="bg1"/>
                  </a:solidFill>
                </a:rPr>
                <a:t> </a:t>
              </a:r>
            </a:p>
            <a:p>
              <a:pPr marL="0" marR="0" lvl="0" indent="0" algn="l" defTabSz="10223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1DC198-343C-42AA-9C10-189914E9ACE6}"/>
              </a:ext>
            </a:extLst>
          </p:cNvPr>
          <p:cNvGrpSpPr/>
          <p:nvPr/>
        </p:nvGrpSpPr>
        <p:grpSpPr>
          <a:xfrm>
            <a:off x="627505" y="3691008"/>
            <a:ext cx="8042361" cy="2424041"/>
            <a:chOff x="627505" y="3396512"/>
            <a:chExt cx="8042361" cy="140270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0FEDA77-F75D-41DF-989F-42310E550F3B}"/>
                </a:ext>
              </a:extLst>
            </p:cNvPr>
            <p:cNvSpPr/>
            <p:nvPr/>
          </p:nvSpPr>
          <p:spPr>
            <a:xfrm>
              <a:off x="627505" y="3396512"/>
              <a:ext cx="8042361" cy="140270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/>
          </p:style>
        </p:sp>
        <p:sp>
          <p:nvSpPr>
            <p:cNvPr id="8" name="Rectangle 7" descr="Syncing Cloud">
              <a:extLst>
                <a:ext uri="{FF2B5EF4-FFF2-40B4-BE49-F238E27FC236}">
                  <a16:creationId xmlns:a16="http://schemas.microsoft.com/office/drawing/2014/main" id="{592DEAEF-A2C7-435D-AF73-A51CC27D9360}"/>
                </a:ext>
              </a:extLst>
            </p:cNvPr>
            <p:cNvSpPr/>
            <p:nvPr/>
          </p:nvSpPr>
          <p:spPr>
            <a:xfrm>
              <a:off x="747029" y="3712121"/>
              <a:ext cx="771487" cy="77148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8AA09F-9850-4DC7-88E8-9590C6432326}"/>
                </a:ext>
              </a:extLst>
            </p:cNvPr>
            <p:cNvSpPr/>
            <p:nvPr/>
          </p:nvSpPr>
          <p:spPr>
            <a:xfrm>
              <a:off x="1638040" y="3396512"/>
              <a:ext cx="7031825" cy="1402705"/>
            </a:xfrm>
            <a:custGeom>
              <a:avLst/>
              <a:gdLst>
                <a:gd name="connsiteX0" fmla="*/ 0 w 6422236"/>
                <a:gd name="connsiteY0" fmla="*/ 0 h 1402705"/>
                <a:gd name="connsiteX1" fmla="*/ 6422236 w 6422236"/>
                <a:gd name="connsiteY1" fmla="*/ 0 h 1402705"/>
                <a:gd name="connsiteX2" fmla="*/ 6422236 w 6422236"/>
                <a:gd name="connsiteY2" fmla="*/ 1402705 h 1402705"/>
                <a:gd name="connsiteX3" fmla="*/ 0 w 6422236"/>
                <a:gd name="connsiteY3" fmla="*/ 1402705 h 1402705"/>
                <a:gd name="connsiteX4" fmla="*/ 0 w 6422236"/>
                <a:gd name="connsiteY4" fmla="*/ 0 h 140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236" h="1402705">
                  <a:moveTo>
                    <a:pt x="0" y="0"/>
                  </a:moveTo>
                  <a:lnTo>
                    <a:pt x="6422236" y="0"/>
                  </a:lnTo>
                  <a:lnTo>
                    <a:pt x="6422236" y="1402705"/>
                  </a:lnTo>
                  <a:lnTo>
                    <a:pt x="0" y="1402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453" tIns="148453" rIns="148453" bIns="148453" numCol="1" spcCol="1270" anchor="ctr" anchorCtr="0">
              <a:noAutofit/>
            </a:bodyPr>
            <a:lstStyle/>
            <a:p>
              <a:r>
                <a:rPr lang="en-US" sz="2400" dirty="0"/>
                <a:t>Background Processes : </a:t>
              </a:r>
              <a:r>
                <a:rPr lang="en-US" sz="2400" dirty="0" err="1"/>
                <a:t>Asyn</a:t>
              </a:r>
              <a:r>
                <a:rPr lang="en-US" sz="2400" dirty="0"/>
                <a:t> Task, Services, Broadcast Receiver</a:t>
              </a:r>
              <a:endPara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AC2C06-29E4-4B14-B014-271556044536}"/>
              </a:ext>
            </a:extLst>
          </p:cNvPr>
          <p:cNvGrpSpPr/>
          <p:nvPr/>
        </p:nvGrpSpPr>
        <p:grpSpPr>
          <a:xfrm>
            <a:off x="747029" y="5149894"/>
            <a:ext cx="7922836" cy="1402705"/>
            <a:chOff x="747029" y="5149894"/>
            <a:chExt cx="7922836" cy="1402705"/>
          </a:xfrm>
        </p:grpSpPr>
        <p:sp>
          <p:nvSpPr>
            <p:cNvPr id="11" name="Rectangle 10" descr="Download">
              <a:extLst>
                <a:ext uri="{FF2B5EF4-FFF2-40B4-BE49-F238E27FC236}">
                  <a16:creationId xmlns:a16="http://schemas.microsoft.com/office/drawing/2014/main" id="{4D0D16BA-E27A-46B6-9AB1-D67AB72CCF2D}"/>
                </a:ext>
              </a:extLst>
            </p:cNvPr>
            <p:cNvSpPr/>
            <p:nvPr/>
          </p:nvSpPr>
          <p:spPr>
            <a:xfrm>
              <a:off x="747029" y="5465503"/>
              <a:ext cx="771487" cy="771487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2CCDA8-B27F-420E-9BD6-A0525A6F8585}"/>
                </a:ext>
              </a:extLst>
            </p:cNvPr>
            <p:cNvSpPr/>
            <p:nvPr/>
          </p:nvSpPr>
          <p:spPr>
            <a:xfrm>
              <a:off x="1638040" y="5149894"/>
              <a:ext cx="7031825" cy="1402705"/>
            </a:xfrm>
            <a:custGeom>
              <a:avLst/>
              <a:gdLst>
                <a:gd name="connsiteX0" fmla="*/ 0 w 6422236"/>
                <a:gd name="connsiteY0" fmla="*/ 0 h 1402705"/>
                <a:gd name="connsiteX1" fmla="*/ 6422236 w 6422236"/>
                <a:gd name="connsiteY1" fmla="*/ 0 h 1402705"/>
                <a:gd name="connsiteX2" fmla="*/ 6422236 w 6422236"/>
                <a:gd name="connsiteY2" fmla="*/ 1402705 h 1402705"/>
                <a:gd name="connsiteX3" fmla="*/ 0 w 6422236"/>
                <a:gd name="connsiteY3" fmla="*/ 1402705 h 1402705"/>
                <a:gd name="connsiteX4" fmla="*/ 0 w 6422236"/>
                <a:gd name="connsiteY4" fmla="*/ 0 h 140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236" h="1402705">
                  <a:moveTo>
                    <a:pt x="0" y="0"/>
                  </a:moveTo>
                  <a:lnTo>
                    <a:pt x="6422236" y="0"/>
                  </a:lnTo>
                  <a:lnTo>
                    <a:pt x="6422236" y="1402705"/>
                  </a:lnTo>
                  <a:lnTo>
                    <a:pt x="0" y="1402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453" tIns="148453" rIns="148453" bIns="148453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hape 209"/>
          <p:cNvSpPr>
            <a:spLocks noGrp="1"/>
          </p:cNvSpPr>
          <p:nvPr>
            <p:ph type="title" idx="4294967295"/>
          </p:nvPr>
        </p:nvSpPr>
        <p:spPr>
          <a:xfrm>
            <a:off x="628650" y="99997"/>
            <a:ext cx="78867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>
                <a:solidFill>
                  <a:srgbClr val="C00000"/>
                </a:solidFill>
              </a:rPr>
              <a:t>The course contents  CSE226</a:t>
            </a:r>
            <a:endParaRPr lang="en-US" sz="3600" b="1" kern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8A96D2-DC71-4396-AC49-A3A3F25AD303}"/>
              </a:ext>
            </a:extLst>
          </p:cNvPr>
          <p:cNvGrpSpPr/>
          <p:nvPr/>
        </p:nvGrpSpPr>
        <p:grpSpPr>
          <a:xfrm>
            <a:off x="627505" y="1643131"/>
            <a:ext cx="8042361" cy="2424042"/>
            <a:chOff x="627505" y="1643131"/>
            <a:chExt cx="8042361" cy="140270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18439BD-41A9-4D1F-9F20-47378C7334E5}"/>
                </a:ext>
              </a:extLst>
            </p:cNvPr>
            <p:cNvSpPr/>
            <p:nvPr/>
          </p:nvSpPr>
          <p:spPr>
            <a:xfrm>
              <a:off x="627505" y="1643131"/>
              <a:ext cx="8042361" cy="140270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" name="Rectangle 3" descr="Images">
              <a:extLst>
                <a:ext uri="{FF2B5EF4-FFF2-40B4-BE49-F238E27FC236}">
                  <a16:creationId xmlns:a16="http://schemas.microsoft.com/office/drawing/2014/main" id="{AB7BBCF8-799D-4A7A-9DDB-C9CBA0F8626D}"/>
                </a:ext>
              </a:extLst>
            </p:cNvPr>
            <p:cNvSpPr/>
            <p:nvPr/>
          </p:nvSpPr>
          <p:spPr>
            <a:xfrm>
              <a:off x="747029" y="1958740"/>
              <a:ext cx="771487" cy="77148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ECA66F-F66C-4166-839F-7372DCD52FC8}"/>
                </a:ext>
              </a:extLst>
            </p:cNvPr>
            <p:cNvSpPr/>
            <p:nvPr/>
          </p:nvSpPr>
          <p:spPr>
            <a:xfrm>
              <a:off x="1638040" y="1643131"/>
              <a:ext cx="7031825" cy="1402705"/>
            </a:xfrm>
            <a:custGeom>
              <a:avLst/>
              <a:gdLst>
                <a:gd name="connsiteX0" fmla="*/ 0 w 6422236"/>
                <a:gd name="connsiteY0" fmla="*/ 0 h 1402705"/>
                <a:gd name="connsiteX1" fmla="*/ 6422236 w 6422236"/>
                <a:gd name="connsiteY1" fmla="*/ 0 h 1402705"/>
                <a:gd name="connsiteX2" fmla="*/ 6422236 w 6422236"/>
                <a:gd name="connsiteY2" fmla="*/ 1402705 h 1402705"/>
                <a:gd name="connsiteX3" fmla="*/ 0 w 6422236"/>
                <a:gd name="connsiteY3" fmla="*/ 1402705 h 1402705"/>
                <a:gd name="connsiteX4" fmla="*/ 0 w 6422236"/>
                <a:gd name="connsiteY4" fmla="*/ 0 h 140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236" h="1402705">
                  <a:moveTo>
                    <a:pt x="0" y="0"/>
                  </a:moveTo>
                  <a:lnTo>
                    <a:pt x="6422236" y="0"/>
                  </a:lnTo>
                  <a:lnTo>
                    <a:pt x="6422236" y="1402705"/>
                  </a:lnTo>
                  <a:lnTo>
                    <a:pt x="0" y="1402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453" tIns="148453" rIns="148453" bIns="148453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/>
                <a:t>Delightful User experience : </a:t>
              </a:r>
              <a:r>
                <a:rPr lang="en-US" sz="2400" dirty="0" err="1"/>
                <a:t>Drawables</a:t>
              </a:r>
              <a:r>
                <a:rPr lang="en-US" sz="2400" dirty="0"/>
                <a:t>, Styles &amp; Themes, Card and Color, Floating Action Buttons</a:t>
              </a:r>
              <a:endPara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1DC198-343C-42AA-9C10-189914E9ACE6}"/>
              </a:ext>
            </a:extLst>
          </p:cNvPr>
          <p:cNvGrpSpPr/>
          <p:nvPr/>
        </p:nvGrpSpPr>
        <p:grpSpPr>
          <a:xfrm>
            <a:off x="627505" y="3691008"/>
            <a:ext cx="8042361" cy="2424041"/>
            <a:chOff x="627505" y="3396512"/>
            <a:chExt cx="8042361" cy="140270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0FEDA77-F75D-41DF-989F-42310E550F3B}"/>
                </a:ext>
              </a:extLst>
            </p:cNvPr>
            <p:cNvSpPr/>
            <p:nvPr/>
          </p:nvSpPr>
          <p:spPr>
            <a:xfrm>
              <a:off x="627505" y="3396512"/>
              <a:ext cx="8042361" cy="140270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/>
          </p:style>
        </p:sp>
        <p:sp>
          <p:nvSpPr>
            <p:cNvPr id="8" name="Rectangle 7" descr="Syncing Cloud">
              <a:extLst>
                <a:ext uri="{FF2B5EF4-FFF2-40B4-BE49-F238E27FC236}">
                  <a16:creationId xmlns:a16="http://schemas.microsoft.com/office/drawing/2014/main" id="{592DEAEF-A2C7-435D-AF73-A51CC27D9360}"/>
                </a:ext>
              </a:extLst>
            </p:cNvPr>
            <p:cNvSpPr/>
            <p:nvPr/>
          </p:nvSpPr>
          <p:spPr>
            <a:xfrm>
              <a:off x="747029" y="3712121"/>
              <a:ext cx="771487" cy="77148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8AA09F-9850-4DC7-88E8-9590C6432326}"/>
                </a:ext>
              </a:extLst>
            </p:cNvPr>
            <p:cNvSpPr/>
            <p:nvPr/>
          </p:nvSpPr>
          <p:spPr>
            <a:xfrm>
              <a:off x="1638040" y="3396512"/>
              <a:ext cx="7031825" cy="1402705"/>
            </a:xfrm>
            <a:custGeom>
              <a:avLst/>
              <a:gdLst>
                <a:gd name="connsiteX0" fmla="*/ 0 w 6422236"/>
                <a:gd name="connsiteY0" fmla="*/ 0 h 1402705"/>
                <a:gd name="connsiteX1" fmla="*/ 6422236 w 6422236"/>
                <a:gd name="connsiteY1" fmla="*/ 0 h 1402705"/>
                <a:gd name="connsiteX2" fmla="*/ 6422236 w 6422236"/>
                <a:gd name="connsiteY2" fmla="*/ 1402705 h 1402705"/>
                <a:gd name="connsiteX3" fmla="*/ 0 w 6422236"/>
                <a:gd name="connsiteY3" fmla="*/ 1402705 h 1402705"/>
                <a:gd name="connsiteX4" fmla="*/ 0 w 6422236"/>
                <a:gd name="connsiteY4" fmla="*/ 0 h 140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236" h="1402705">
                  <a:moveTo>
                    <a:pt x="0" y="0"/>
                  </a:moveTo>
                  <a:lnTo>
                    <a:pt x="6422236" y="0"/>
                  </a:lnTo>
                  <a:lnTo>
                    <a:pt x="6422236" y="1402705"/>
                  </a:lnTo>
                  <a:lnTo>
                    <a:pt x="0" y="1402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453" tIns="148453" rIns="148453" bIns="148453" numCol="1" spcCol="1270" anchor="ctr" anchorCtr="0">
              <a:noAutofit/>
            </a:bodyPr>
            <a:lstStyle/>
            <a:p>
              <a:r>
                <a:rPr lang="en-US" sz="2400" dirty="0"/>
                <a:t>Storage Options : SQLite Database, Room Database</a:t>
              </a:r>
              <a:endPara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AC2C06-29E4-4B14-B014-271556044536}"/>
              </a:ext>
            </a:extLst>
          </p:cNvPr>
          <p:cNvGrpSpPr/>
          <p:nvPr/>
        </p:nvGrpSpPr>
        <p:grpSpPr>
          <a:xfrm>
            <a:off x="747029" y="5149894"/>
            <a:ext cx="7922836" cy="1402705"/>
            <a:chOff x="747029" y="5149894"/>
            <a:chExt cx="7922836" cy="1402705"/>
          </a:xfrm>
        </p:grpSpPr>
        <p:sp>
          <p:nvSpPr>
            <p:cNvPr id="11" name="Rectangle 10" descr="Download">
              <a:extLst>
                <a:ext uri="{FF2B5EF4-FFF2-40B4-BE49-F238E27FC236}">
                  <a16:creationId xmlns:a16="http://schemas.microsoft.com/office/drawing/2014/main" id="{4D0D16BA-E27A-46B6-9AB1-D67AB72CCF2D}"/>
                </a:ext>
              </a:extLst>
            </p:cNvPr>
            <p:cNvSpPr/>
            <p:nvPr/>
          </p:nvSpPr>
          <p:spPr>
            <a:xfrm>
              <a:off x="747029" y="5465503"/>
              <a:ext cx="771487" cy="771487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2CCDA8-B27F-420E-9BD6-A0525A6F8585}"/>
                </a:ext>
              </a:extLst>
            </p:cNvPr>
            <p:cNvSpPr/>
            <p:nvPr/>
          </p:nvSpPr>
          <p:spPr>
            <a:xfrm>
              <a:off x="1638040" y="5149894"/>
              <a:ext cx="7031825" cy="1402705"/>
            </a:xfrm>
            <a:custGeom>
              <a:avLst/>
              <a:gdLst>
                <a:gd name="connsiteX0" fmla="*/ 0 w 6422236"/>
                <a:gd name="connsiteY0" fmla="*/ 0 h 1402705"/>
                <a:gd name="connsiteX1" fmla="*/ 6422236 w 6422236"/>
                <a:gd name="connsiteY1" fmla="*/ 0 h 1402705"/>
                <a:gd name="connsiteX2" fmla="*/ 6422236 w 6422236"/>
                <a:gd name="connsiteY2" fmla="*/ 1402705 h 1402705"/>
                <a:gd name="connsiteX3" fmla="*/ 0 w 6422236"/>
                <a:gd name="connsiteY3" fmla="*/ 1402705 h 1402705"/>
                <a:gd name="connsiteX4" fmla="*/ 0 w 6422236"/>
                <a:gd name="connsiteY4" fmla="*/ 0 h 140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236" h="1402705">
                  <a:moveTo>
                    <a:pt x="0" y="0"/>
                  </a:moveTo>
                  <a:lnTo>
                    <a:pt x="6422236" y="0"/>
                  </a:lnTo>
                  <a:lnTo>
                    <a:pt x="6422236" y="1402705"/>
                  </a:lnTo>
                  <a:lnTo>
                    <a:pt x="0" y="1402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453" tIns="148453" rIns="148453" bIns="148453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3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hape 209"/>
          <p:cNvSpPr>
            <a:spLocks noGrp="1"/>
          </p:cNvSpPr>
          <p:nvPr>
            <p:ph type="title" idx="4294967295"/>
          </p:nvPr>
        </p:nvSpPr>
        <p:spPr>
          <a:xfrm>
            <a:off x="628650" y="99997"/>
            <a:ext cx="78867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>
                <a:solidFill>
                  <a:srgbClr val="C00000"/>
                </a:solidFill>
              </a:rPr>
              <a:t>The course contents  CSE226</a:t>
            </a:r>
            <a:endParaRPr lang="en-US" sz="3600" b="1" kern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8A96D2-DC71-4396-AC49-A3A3F25AD303}"/>
              </a:ext>
            </a:extLst>
          </p:cNvPr>
          <p:cNvGrpSpPr/>
          <p:nvPr/>
        </p:nvGrpSpPr>
        <p:grpSpPr>
          <a:xfrm>
            <a:off x="627505" y="1643131"/>
            <a:ext cx="8042361" cy="2424042"/>
            <a:chOff x="627505" y="1643131"/>
            <a:chExt cx="8042361" cy="140270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18439BD-41A9-4D1F-9F20-47378C7334E5}"/>
                </a:ext>
              </a:extLst>
            </p:cNvPr>
            <p:cNvSpPr/>
            <p:nvPr/>
          </p:nvSpPr>
          <p:spPr>
            <a:xfrm>
              <a:off x="627505" y="1643131"/>
              <a:ext cx="8042361" cy="140270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4" name="Rectangle 3" descr="Images">
              <a:extLst>
                <a:ext uri="{FF2B5EF4-FFF2-40B4-BE49-F238E27FC236}">
                  <a16:creationId xmlns:a16="http://schemas.microsoft.com/office/drawing/2014/main" id="{AB7BBCF8-799D-4A7A-9DDB-C9CBA0F8626D}"/>
                </a:ext>
              </a:extLst>
            </p:cNvPr>
            <p:cNvSpPr/>
            <p:nvPr/>
          </p:nvSpPr>
          <p:spPr>
            <a:xfrm>
              <a:off x="747029" y="1958740"/>
              <a:ext cx="771487" cy="77148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ECA66F-F66C-4166-839F-7372DCD52FC8}"/>
                </a:ext>
              </a:extLst>
            </p:cNvPr>
            <p:cNvSpPr/>
            <p:nvPr/>
          </p:nvSpPr>
          <p:spPr>
            <a:xfrm>
              <a:off x="1638040" y="1643131"/>
              <a:ext cx="7031825" cy="1402705"/>
            </a:xfrm>
            <a:custGeom>
              <a:avLst/>
              <a:gdLst>
                <a:gd name="connsiteX0" fmla="*/ 0 w 6422236"/>
                <a:gd name="connsiteY0" fmla="*/ 0 h 1402705"/>
                <a:gd name="connsiteX1" fmla="*/ 6422236 w 6422236"/>
                <a:gd name="connsiteY1" fmla="*/ 0 h 1402705"/>
                <a:gd name="connsiteX2" fmla="*/ 6422236 w 6422236"/>
                <a:gd name="connsiteY2" fmla="*/ 1402705 h 1402705"/>
                <a:gd name="connsiteX3" fmla="*/ 0 w 6422236"/>
                <a:gd name="connsiteY3" fmla="*/ 1402705 h 1402705"/>
                <a:gd name="connsiteX4" fmla="*/ 0 w 6422236"/>
                <a:gd name="connsiteY4" fmla="*/ 0 h 140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236" h="1402705">
                  <a:moveTo>
                    <a:pt x="0" y="0"/>
                  </a:moveTo>
                  <a:lnTo>
                    <a:pt x="6422236" y="0"/>
                  </a:lnTo>
                  <a:lnTo>
                    <a:pt x="6422236" y="1402705"/>
                  </a:lnTo>
                  <a:lnTo>
                    <a:pt x="0" y="1402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453" tIns="148453" rIns="148453" bIns="148453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/>
                <a:t>Location and Maps : User's current Location, Google API for Maps-Geo coding and Reverse geo coding </a:t>
              </a:r>
              <a:endPara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1DC198-343C-42AA-9C10-189914E9ACE6}"/>
              </a:ext>
            </a:extLst>
          </p:cNvPr>
          <p:cNvGrpSpPr/>
          <p:nvPr/>
        </p:nvGrpSpPr>
        <p:grpSpPr>
          <a:xfrm>
            <a:off x="627505" y="3691008"/>
            <a:ext cx="8042361" cy="2424041"/>
            <a:chOff x="627505" y="3396512"/>
            <a:chExt cx="8042361" cy="140270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0FEDA77-F75D-41DF-989F-42310E550F3B}"/>
                </a:ext>
              </a:extLst>
            </p:cNvPr>
            <p:cNvSpPr/>
            <p:nvPr/>
          </p:nvSpPr>
          <p:spPr>
            <a:xfrm>
              <a:off x="627505" y="3396512"/>
              <a:ext cx="8042361" cy="140270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/>
          </p:style>
        </p:sp>
        <p:sp>
          <p:nvSpPr>
            <p:cNvPr id="8" name="Rectangle 7" descr="Syncing Cloud">
              <a:extLst>
                <a:ext uri="{FF2B5EF4-FFF2-40B4-BE49-F238E27FC236}">
                  <a16:creationId xmlns:a16="http://schemas.microsoft.com/office/drawing/2014/main" id="{592DEAEF-A2C7-435D-AF73-A51CC27D9360}"/>
                </a:ext>
              </a:extLst>
            </p:cNvPr>
            <p:cNvSpPr/>
            <p:nvPr/>
          </p:nvSpPr>
          <p:spPr>
            <a:xfrm>
              <a:off x="747029" y="3712121"/>
              <a:ext cx="771487" cy="77148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8AA09F-9850-4DC7-88E8-9590C6432326}"/>
                </a:ext>
              </a:extLst>
            </p:cNvPr>
            <p:cNvSpPr/>
            <p:nvPr/>
          </p:nvSpPr>
          <p:spPr>
            <a:xfrm>
              <a:off x="1638040" y="3396512"/>
              <a:ext cx="7031825" cy="1402705"/>
            </a:xfrm>
            <a:custGeom>
              <a:avLst/>
              <a:gdLst>
                <a:gd name="connsiteX0" fmla="*/ 0 w 6422236"/>
                <a:gd name="connsiteY0" fmla="*/ 0 h 1402705"/>
                <a:gd name="connsiteX1" fmla="*/ 6422236 w 6422236"/>
                <a:gd name="connsiteY1" fmla="*/ 0 h 1402705"/>
                <a:gd name="connsiteX2" fmla="*/ 6422236 w 6422236"/>
                <a:gd name="connsiteY2" fmla="*/ 1402705 h 1402705"/>
                <a:gd name="connsiteX3" fmla="*/ 0 w 6422236"/>
                <a:gd name="connsiteY3" fmla="*/ 1402705 h 1402705"/>
                <a:gd name="connsiteX4" fmla="*/ 0 w 6422236"/>
                <a:gd name="connsiteY4" fmla="*/ 0 h 140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236" h="1402705">
                  <a:moveTo>
                    <a:pt x="0" y="0"/>
                  </a:moveTo>
                  <a:lnTo>
                    <a:pt x="6422236" y="0"/>
                  </a:lnTo>
                  <a:lnTo>
                    <a:pt x="6422236" y="1402705"/>
                  </a:lnTo>
                  <a:lnTo>
                    <a:pt x="0" y="1402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453" tIns="148453" rIns="148453" bIns="148453" numCol="1" spcCol="1270" anchor="ctr" anchorCtr="0">
              <a:noAutofit/>
            </a:bodyPr>
            <a:lstStyle/>
            <a:p>
              <a:r>
                <a:rPr lang="en-US" sz="2400" dirty="0"/>
                <a:t>Testing and Deployment : Debugging, Unit Test and Espresso Test, Steps to upload app on Google play </a:t>
              </a:r>
              <a:endPara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AC2C06-29E4-4B14-B014-271556044536}"/>
              </a:ext>
            </a:extLst>
          </p:cNvPr>
          <p:cNvGrpSpPr/>
          <p:nvPr/>
        </p:nvGrpSpPr>
        <p:grpSpPr>
          <a:xfrm>
            <a:off x="747029" y="5149894"/>
            <a:ext cx="7922836" cy="1402705"/>
            <a:chOff x="747029" y="5149894"/>
            <a:chExt cx="7922836" cy="1402705"/>
          </a:xfrm>
        </p:grpSpPr>
        <p:sp>
          <p:nvSpPr>
            <p:cNvPr id="11" name="Rectangle 10" descr="Download">
              <a:extLst>
                <a:ext uri="{FF2B5EF4-FFF2-40B4-BE49-F238E27FC236}">
                  <a16:creationId xmlns:a16="http://schemas.microsoft.com/office/drawing/2014/main" id="{4D0D16BA-E27A-46B6-9AB1-D67AB72CCF2D}"/>
                </a:ext>
              </a:extLst>
            </p:cNvPr>
            <p:cNvSpPr/>
            <p:nvPr/>
          </p:nvSpPr>
          <p:spPr>
            <a:xfrm>
              <a:off x="747029" y="5465503"/>
              <a:ext cx="771487" cy="771487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2CCDA8-B27F-420E-9BD6-A0525A6F8585}"/>
                </a:ext>
              </a:extLst>
            </p:cNvPr>
            <p:cNvSpPr/>
            <p:nvPr/>
          </p:nvSpPr>
          <p:spPr>
            <a:xfrm>
              <a:off x="1638040" y="5149894"/>
              <a:ext cx="7031825" cy="1402705"/>
            </a:xfrm>
            <a:custGeom>
              <a:avLst/>
              <a:gdLst>
                <a:gd name="connsiteX0" fmla="*/ 0 w 6422236"/>
                <a:gd name="connsiteY0" fmla="*/ 0 h 1402705"/>
                <a:gd name="connsiteX1" fmla="*/ 6422236 w 6422236"/>
                <a:gd name="connsiteY1" fmla="*/ 0 h 1402705"/>
                <a:gd name="connsiteX2" fmla="*/ 6422236 w 6422236"/>
                <a:gd name="connsiteY2" fmla="*/ 1402705 h 1402705"/>
                <a:gd name="connsiteX3" fmla="*/ 0 w 6422236"/>
                <a:gd name="connsiteY3" fmla="*/ 1402705 h 1402705"/>
                <a:gd name="connsiteX4" fmla="*/ 0 w 6422236"/>
                <a:gd name="connsiteY4" fmla="*/ 0 h 140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236" h="1402705">
                  <a:moveTo>
                    <a:pt x="0" y="0"/>
                  </a:moveTo>
                  <a:lnTo>
                    <a:pt x="6422236" y="0"/>
                  </a:lnTo>
                  <a:lnTo>
                    <a:pt x="6422236" y="1402705"/>
                  </a:lnTo>
                  <a:lnTo>
                    <a:pt x="0" y="1402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8453" tIns="148453" rIns="148453" bIns="148453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46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363</Words>
  <Application>Microsoft Office PowerPoint</Application>
  <PresentationFormat>On-screen Show (4:3)</PresentationFormat>
  <Paragraphs>42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Rounded MT Bold</vt:lpstr>
      <vt:lpstr>Bahnschrift</vt:lpstr>
      <vt:lpstr>Bahnschrift SemiBold</vt:lpstr>
      <vt:lpstr>Calibri</vt:lpstr>
      <vt:lpstr>Monotype Sorts</vt:lpstr>
      <vt:lpstr>Times New Roman</vt:lpstr>
      <vt:lpstr>2_Office Theme</vt:lpstr>
      <vt:lpstr>4_Office Theme</vt:lpstr>
      <vt:lpstr>Office Theme</vt:lpstr>
      <vt:lpstr>PowerPoint Presentation</vt:lpstr>
      <vt:lpstr>The kick start session Lecture #0 </vt:lpstr>
      <vt:lpstr>Contents</vt:lpstr>
      <vt:lpstr>PowerPoint Presentation</vt:lpstr>
      <vt:lpstr>Course Assessment Model</vt:lpstr>
      <vt:lpstr>Detail of Academic Tasks</vt:lpstr>
      <vt:lpstr>The course contents  CSE226</vt:lpstr>
      <vt:lpstr>The course contents  CSE226</vt:lpstr>
      <vt:lpstr>The course contents  CSE226</vt:lpstr>
      <vt:lpstr>What will be the course outcome?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ACER</cp:lastModifiedBy>
  <cp:revision>22</cp:revision>
  <dcterms:created xsi:type="dcterms:W3CDTF">2022-02-21T19:09:05Z</dcterms:created>
  <dcterms:modified xsi:type="dcterms:W3CDTF">2023-07-31T06:05:26Z</dcterms:modified>
</cp:coreProperties>
</file>