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5"/>
  </p:notesMasterIdLst>
  <p:sldIdLst>
    <p:sldId id="256" r:id="rId2"/>
    <p:sldId id="259" r:id="rId3"/>
    <p:sldId id="306" r:id="rId4"/>
    <p:sldId id="307" r:id="rId5"/>
    <p:sldId id="305" r:id="rId6"/>
    <p:sldId id="308" r:id="rId7"/>
    <p:sldId id="309" r:id="rId8"/>
    <p:sldId id="257" r:id="rId9"/>
    <p:sldId id="265" r:id="rId10"/>
    <p:sldId id="261" r:id="rId11"/>
    <p:sldId id="262" r:id="rId12"/>
    <p:sldId id="263" r:id="rId13"/>
    <p:sldId id="266" r:id="rId14"/>
    <p:sldId id="277" r:id="rId15"/>
    <p:sldId id="278" r:id="rId16"/>
    <p:sldId id="310" r:id="rId17"/>
    <p:sldId id="279" r:id="rId18"/>
    <p:sldId id="280" r:id="rId19"/>
    <p:sldId id="281" r:id="rId20"/>
    <p:sldId id="311" r:id="rId21"/>
    <p:sldId id="282" r:id="rId22"/>
    <p:sldId id="283" r:id="rId23"/>
    <p:sldId id="312" r:id="rId24"/>
    <p:sldId id="284" r:id="rId25"/>
    <p:sldId id="285" r:id="rId26"/>
    <p:sldId id="286" r:id="rId27"/>
    <p:sldId id="287" r:id="rId28"/>
    <p:sldId id="288" r:id="rId29"/>
    <p:sldId id="290" r:id="rId30"/>
    <p:sldId id="291" r:id="rId31"/>
    <p:sldId id="293" r:id="rId32"/>
    <p:sldId id="294" r:id="rId33"/>
    <p:sldId id="295" r:id="rId34"/>
    <p:sldId id="318" r:id="rId35"/>
    <p:sldId id="319" r:id="rId36"/>
    <p:sldId id="320" r:id="rId37"/>
    <p:sldId id="303" r:id="rId38"/>
    <p:sldId id="304" r:id="rId39"/>
    <p:sldId id="321" r:id="rId40"/>
    <p:sldId id="322" r:id="rId41"/>
    <p:sldId id="323" r:id="rId42"/>
    <p:sldId id="333" r:id="rId43"/>
    <p:sldId id="334" r:id="rId44"/>
    <p:sldId id="335" r:id="rId45"/>
    <p:sldId id="336" r:id="rId46"/>
    <p:sldId id="337" r:id="rId47"/>
    <p:sldId id="338" r:id="rId48"/>
    <p:sldId id="324" r:id="rId49"/>
    <p:sldId id="325" r:id="rId50"/>
    <p:sldId id="326" r:id="rId51"/>
    <p:sldId id="327" r:id="rId52"/>
    <p:sldId id="317" r:id="rId53"/>
    <p:sldId id="313" r:id="rId54"/>
    <p:sldId id="314" r:id="rId55"/>
    <p:sldId id="315" r:id="rId56"/>
    <p:sldId id="316" r:id="rId57"/>
    <p:sldId id="339" r:id="rId58"/>
    <p:sldId id="328" r:id="rId59"/>
    <p:sldId id="329" r:id="rId60"/>
    <p:sldId id="330" r:id="rId61"/>
    <p:sldId id="331" r:id="rId62"/>
    <p:sldId id="332" r:id="rId63"/>
    <p:sldId id="300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56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A870C-6D98-4CEC-9AF8-B5897447E61F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CD93C-2433-4779-9F28-E8561EB54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CD93C-2433-4779-9F28-E8561EB5498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19400"/>
            <a:ext cx="8077200" cy="3733800"/>
          </a:xfrm>
        </p:spPr>
        <p:txBody>
          <a:bodyPr>
            <a:normAutofit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Asst. Professor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3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981200"/>
          </a:xfrm>
        </p:spPr>
        <p:txBody>
          <a:bodyPr>
            <a:normAutofit fontScale="90000"/>
          </a:bodyPr>
          <a:lstStyle/>
          <a:p>
            <a:r>
              <a:rPr lang="en-US" sz="44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Advanced Java Programming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br>
              <a:rPr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sz="440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Database Applications with JDBC</a:t>
            </a:r>
            <a:endParaRPr lang="en-US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648200"/>
            <a:ext cx="1371600" cy="136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Problem with Database Packages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endParaRPr lang="en-IN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Different Vendors provided Database Packages with different APIs (functions defined for Application) in different Technologies.</a:t>
            </a:r>
          </a:p>
          <a:p>
            <a:endParaRPr lang="en-I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Problem with native drivers was that  a programmer has to learn a new API for each Database and application needs to be modified if database package is changed.</a:t>
            </a:r>
          </a:p>
          <a:p>
            <a:pPr>
              <a:buNone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28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Database Packages and Application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1243012" y="1452562"/>
            <a:ext cx="711517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ODBC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1054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ODBC (Open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Connectivity) provides the solution of that problem.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is a common API that is supported by all databases.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ODBC represents function prototype in C.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From Microsoft, 1994</a:t>
            </a:r>
          </a:p>
          <a:p>
            <a:pPr>
              <a:buNone/>
            </a:pPr>
            <a:endParaRPr lang="en-GB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Quite easy to use (preferred in </a:t>
            </a:r>
            <a:r>
              <a:rPr lang="en-GB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.Net</a:t>
            </a:r>
            <a:r>
              <a:rPr lang="en-GB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)…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ODBC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66768"/>
            <a:ext cx="7924800" cy="508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143000"/>
            <a:ext cx="8153400" cy="5334000"/>
          </a:xfrm>
        </p:spPr>
        <p:txBody>
          <a:bodyPr/>
          <a:lstStyle/>
          <a:p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JDBC’s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design is very similar to the design of ODBC.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Database vendors provide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drivers for the database package.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helps in writing Java applications that manage these three programming activities:</a:t>
            </a:r>
          </a:p>
          <a:p>
            <a:pPr>
              <a:buNone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Connect to a data source, like a database</a:t>
            </a:r>
          </a:p>
          <a:p>
            <a:pPr lvl="1"/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Send queries and update statements to the database</a:t>
            </a:r>
          </a:p>
          <a:p>
            <a:pPr lvl="1"/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Retrieve and process the results received from the database in answer to our query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b="0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DBC</a:t>
            </a:r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Concepts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Concepts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295400"/>
            <a:ext cx="7772400" cy="4953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Driver Manager</a:t>
            </a:r>
          </a:p>
          <a:p>
            <a:pPr lvl="1"/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Loads database drivers, and manages the connection between the application and the driver</a:t>
            </a:r>
          </a:p>
          <a:p>
            <a:pPr>
              <a:buNone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Driver</a:t>
            </a:r>
          </a:p>
          <a:p>
            <a:pPr lvl="1"/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Translates API calls into operations for a specific data source</a:t>
            </a:r>
          </a:p>
          <a:p>
            <a:pPr>
              <a:buNone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Connection</a:t>
            </a:r>
          </a:p>
          <a:p>
            <a:pPr lvl="1"/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session between an application and a database</a:t>
            </a:r>
          </a:p>
          <a:p>
            <a:pPr>
              <a:lnSpc>
                <a:spcPct val="9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5" name="Picture 4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Concepts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295400"/>
            <a:ext cx="7772400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 SQL Statement to perform a query or update operation</a:t>
            </a:r>
          </a:p>
          <a:p>
            <a:pPr lvl="1">
              <a:lnSpc>
                <a:spcPct val="9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Metadata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Information about returned data, the database and the driver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ResultSet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Logical set of columns and rows returned by executing an SQL statement (resulting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5" name="Picture 4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Steps during Execution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following steps are executed when running a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application</a:t>
            </a:r>
          </a:p>
          <a:p>
            <a:pPr>
              <a:lnSpc>
                <a:spcPct val="90000"/>
              </a:lnSpc>
              <a:buNone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Import the necessary classes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Load the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driver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Identify the database source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Allocate a “connection” object (create)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Allocate a “Statement” object (create)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Execute a query using the “Statement” object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Retrieve data from the returned “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ResultSet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” object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Close the “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ResultSet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” object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Close the “Statement” object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Close the “Connection” object</a:t>
            </a:r>
          </a:p>
          <a:p>
            <a:pPr lvl="1">
              <a:lnSpc>
                <a:spcPct val="90000"/>
              </a:lnSpc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5" name="Picture 4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Component Interaction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838200" y="2046288"/>
            <a:ext cx="14478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990600" y="2092325"/>
            <a:ext cx="12128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/>
              <a:t>Driver</a:t>
            </a:r>
          </a:p>
          <a:p>
            <a:pPr algn="ctr"/>
            <a:r>
              <a:rPr lang="en-US" b="1"/>
              <a:t>Manager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2974975" y="2046288"/>
            <a:ext cx="14478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2935288" y="2274888"/>
            <a:ext cx="1558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/>
              <a:t>Connection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5168900" y="2046288"/>
            <a:ext cx="14478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211763" y="2274888"/>
            <a:ext cx="1392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/>
              <a:t>Statement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7381875" y="2046288"/>
            <a:ext cx="14478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7434263" y="2274888"/>
            <a:ext cx="1338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/>
              <a:t>ResultSet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5233988" y="3594100"/>
            <a:ext cx="3559175" cy="54451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6481763" y="3651250"/>
            <a:ext cx="908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/>
              <a:t>Driver</a:t>
            </a:r>
          </a:p>
        </p:txBody>
      </p:sp>
      <p:sp>
        <p:nvSpPr>
          <p:cNvPr id="9230" name="AutoShape 14"/>
          <p:cNvSpPr>
            <a:spLocks noChangeArrowheads="1"/>
          </p:cNvSpPr>
          <p:nvPr/>
        </p:nvSpPr>
        <p:spPr bwMode="auto">
          <a:xfrm>
            <a:off x="5253038" y="4705350"/>
            <a:ext cx="3502025" cy="1108075"/>
          </a:xfrm>
          <a:prstGeom prst="can">
            <a:avLst>
              <a:gd name="adj" fmla="val 25000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6302375" y="5173663"/>
            <a:ext cx="1298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/>
              <a:t>Database</a:t>
            </a:r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2295525" y="2503488"/>
            <a:ext cx="68103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>
            <a:off x="4470400" y="2503488"/>
            <a:ext cx="68103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>
            <a:off x="6669088" y="2503488"/>
            <a:ext cx="681037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>
            <a:off x="5892800" y="2957513"/>
            <a:ext cx="0" cy="660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>
            <a:off x="5892800" y="4179888"/>
            <a:ext cx="0" cy="660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>
            <a:off x="8083550" y="2957513"/>
            <a:ext cx="0" cy="660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8083550" y="4179888"/>
            <a:ext cx="0" cy="660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241" name="Text Box 25"/>
          <p:cNvSpPr txBox="1">
            <a:spLocks noChangeArrowheads="1"/>
          </p:cNvSpPr>
          <p:nvPr/>
        </p:nvSpPr>
        <p:spPr bwMode="auto">
          <a:xfrm>
            <a:off x="2220913" y="2198688"/>
            <a:ext cx="850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latin typeface="Times New Roman" pitchFamily="18" charset="0"/>
              </a:rPr>
              <a:t>Creates</a:t>
            </a:r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4373563" y="2198688"/>
            <a:ext cx="850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latin typeface="Times New Roman" pitchFamily="18" charset="0"/>
              </a:rPr>
              <a:t>Creates</a:t>
            </a:r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6583363" y="2198688"/>
            <a:ext cx="850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latin typeface="Times New Roman" pitchFamily="18" charset="0"/>
              </a:rPr>
              <a:t>Creates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5116513" y="3109913"/>
            <a:ext cx="590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latin typeface="Times New Roman" pitchFamily="18" charset="0"/>
              </a:rPr>
              <a:t>SQL</a:t>
            </a:r>
          </a:p>
        </p:txBody>
      </p:sp>
      <p:sp>
        <p:nvSpPr>
          <p:cNvPr id="9245" name="Text Box 29"/>
          <p:cNvSpPr txBox="1">
            <a:spLocks noChangeArrowheads="1"/>
          </p:cNvSpPr>
          <p:nvPr/>
        </p:nvSpPr>
        <p:spPr bwMode="auto">
          <a:xfrm>
            <a:off x="7291388" y="4122738"/>
            <a:ext cx="8413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latin typeface="Times New Roman" pitchFamily="18" charset="0"/>
              </a:rPr>
              <a:t>Result</a:t>
            </a:r>
          </a:p>
          <a:p>
            <a:r>
              <a:rPr lang="en-US" sz="1600" b="1">
                <a:latin typeface="Times New Roman" pitchFamily="18" charset="0"/>
              </a:rPr>
              <a:t>(tuples)</a:t>
            </a:r>
          </a:p>
        </p:txBody>
      </p:sp>
      <p:sp>
        <p:nvSpPr>
          <p:cNvPr id="9246" name="Freeform 30"/>
          <p:cNvSpPr>
            <a:spLocks/>
          </p:cNvSpPr>
          <p:nvPr/>
        </p:nvSpPr>
        <p:spPr bwMode="auto">
          <a:xfrm>
            <a:off x="3617913" y="2976563"/>
            <a:ext cx="1616075" cy="874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88"/>
              </a:cxn>
              <a:cxn ang="0">
                <a:pos x="1018" y="588"/>
              </a:cxn>
            </a:cxnLst>
            <a:rect l="0" t="0" r="r" b="b"/>
            <a:pathLst>
              <a:path w="1018" h="588">
                <a:moveTo>
                  <a:pt x="0" y="0"/>
                </a:moveTo>
                <a:lnTo>
                  <a:pt x="0" y="588"/>
                </a:lnTo>
                <a:lnTo>
                  <a:pt x="1018" y="58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247" name="Text Box 31"/>
          <p:cNvSpPr txBox="1">
            <a:spLocks noChangeArrowheads="1"/>
          </p:cNvSpPr>
          <p:nvPr/>
        </p:nvSpPr>
        <p:spPr bwMode="auto">
          <a:xfrm>
            <a:off x="3736975" y="3827463"/>
            <a:ext cx="11541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Times New Roman" pitchFamily="18" charset="0"/>
              </a:rPr>
              <a:t>Establish</a:t>
            </a:r>
          </a:p>
          <a:p>
            <a:pPr algn="ctr"/>
            <a:r>
              <a:rPr lang="en-US" sz="1600" b="1">
                <a:latin typeface="Times New Roman" pitchFamily="18" charset="0"/>
              </a:rPr>
              <a:t>Link to DB</a:t>
            </a:r>
          </a:p>
        </p:txBody>
      </p:sp>
      <p:sp>
        <p:nvSpPr>
          <p:cNvPr id="2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30" name="Picture 29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077200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Steps Involved in Basic </a:t>
            </a:r>
            <a:r>
              <a:rPr lang="en-US" sz="36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US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Operations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5314950" y="1449387"/>
            <a:ext cx="2576513" cy="14462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5754688" y="2182813"/>
            <a:ext cx="1695450" cy="4492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6208713" y="2154238"/>
            <a:ext cx="1106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>
                <a:latin typeface="Times New Roman" pitchFamily="18" charset="0"/>
              </a:rPr>
              <a:t>Driver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5708650" y="1600200"/>
            <a:ext cx="236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latin typeface="Times New Roman" pitchFamily="18" charset="0"/>
              </a:rPr>
              <a:t>Driver Manager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5754688" y="3459163"/>
            <a:ext cx="1695450" cy="4492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5726113" y="3430588"/>
            <a:ext cx="17557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latin typeface="Times New Roman" pitchFamily="18" charset="0"/>
              </a:rPr>
              <a:t>    Connection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5754688" y="4614863"/>
            <a:ext cx="1695450" cy="4492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5726113" y="4586288"/>
            <a:ext cx="175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Statement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5772150" y="5722938"/>
            <a:ext cx="1695450" cy="4492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5726113" y="5715000"/>
            <a:ext cx="175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</a:rPr>
              <a:t>Result Set</a:t>
            </a:r>
          </a:p>
        </p:txBody>
      </p:sp>
      <p:sp>
        <p:nvSpPr>
          <p:cNvPr id="24591" name="AutoShape 15"/>
          <p:cNvSpPr>
            <a:spLocks noChangeArrowheads="1"/>
          </p:cNvSpPr>
          <p:nvPr/>
        </p:nvSpPr>
        <p:spPr bwMode="auto">
          <a:xfrm>
            <a:off x="7827963" y="3243262"/>
            <a:ext cx="1065212" cy="947738"/>
          </a:xfrm>
          <a:prstGeom prst="can">
            <a:avLst>
              <a:gd name="adj" fmla="val 25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 flipH="1">
            <a:off x="6600825" y="2781300"/>
            <a:ext cx="1588" cy="68738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>
            <a:off x="6602413" y="3929063"/>
            <a:ext cx="0" cy="6826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>
            <a:off x="7459663" y="3689350"/>
            <a:ext cx="365125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750888" y="1641475"/>
            <a:ext cx="6551612" cy="4439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en-US" b="1" dirty="0">
                <a:solidFill>
                  <a:srgbClr val="002060"/>
                </a:solidFill>
                <a:latin typeface="Times New Roman" pitchFamily="18" charset="0"/>
              </a:rPr>
              <a:t>1. Load the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</a:rPr>
              <a:t>JDBC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</a:rPr>
              <a:t> driver class:</a:t>
            </a:r>
          </a:p>
          <a:p>
            <a:pPr marL="457200" indent="-457200"/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      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</a:rPr>
              <a:t>Class.forName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(“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</a:rPr>
              <a:t>driverName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”);</a:t>
            </a:r>
          </a:p>
          <a:p>
            <a:pPr marL="457200" indent="-457200"/>
            <a:endParaRPr lang="en-US" dirty="0">
              <a:solidFill>
                <a:srgbClr val="002060"/>
              </a:solidFill>
              <a:latin typeface="Times New Roman" pitchFamily="18" charset="0"/>
            </a:endParaRPr>
          </a:p>
          <a:p>
            <a:pPr marL="457200" indent="-457200"/>
            <a:r>
              <a:rPr lang="en-US" b="1" dirty="0">
                <a:solidFill>
                  <a:srgbClr val="002060"/>
                </a:solidFill>
                <a:latin typeface="Times New Roman" pitchFamily="18" charset="0"/>
              </a:rPr>
              <a:t>2. Open a database connection:</a:t>
            </a:r>
          </a:p>
          <a:p>
            <a:pPr marL="457200" indent="-457200"/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 	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</a:rPr>
              <a:t>DriverManager.getConnection</a:t>
            </a:r>
            <a:endParaRPr lang="en-US" dirty="0">
              <a:solidFill>
                <a:srgbClr val="002060"/>
              </a:solidFill>
              <a:latin typeface="Times New Roman" pitchFamily="18" charset="0"/>
            </a:endParaRPr>
          </a:p>
          <a:p>
            <a:pPr marL="457200" indent="-457200"/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	(“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</a:rPr>
              <a:t>jdbc:xxx:datasource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”);</a:t>
            </a:r>
          </a:p>
          <a:p>
            <a:pPr marL="457200" indent="-457200"/>
            <a:endParaRPr lang="en-US" dirty="0">
              <a:solidFill>
                <a:srgbClr val="002060"/>
              </a:solidFill>
              <a:latin typeface="Times New Roman" pitchFamily="18" charset="0"/>
            </a:endParaRPr>
          </a:p>
          <a:p>
            <a:pPr marL="457200" indent="-457200"/>
            <a:r>
              <a:rPr lang="en-US" b="1" dirty="0">
                <a:solidFill>
                  <a:srgbClr val="002060"/>
                </a:solidFill>
                <a:latin typeface="Times New Roman" pitchFamily="18" charset="0"/>
              </a:rPr>
              <a:t>3. Issue SQL statements:</a:t>
            </a:r>
          </a:p>
          <a:p>
            <a:pPr marL="457200" indent="-457200">
              <a:lnSpc>
                <a:spcPts val="2400"/>
              </a:lnSpc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 	stmt =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</a:rPr>
              <a:t>con.createStatement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();</a:t>
            </a:r>
          </a:p>
          <a:p>
            <a:pPr marL="457200" indent="-457200">
              <a:lnSpc>
                <a:spcPts val="2400"/>
              </a:lnSpc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	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</a:rPr>
              <a:t>stmt.executeQuery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 (“Select * from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</a:rPr>
              <a:t>myTable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”);</a:t>
            </a:r>
          </a:p>
          <a:p>
            <a:pPr marL="457200" indent="-457200">
              <a:lnSpc>
                <a:spcPts val="2400"/>
              </a:lnSpc>
            </a:pPr>
            <a:endParaRPr lang="en-US" dirty="0">
              <a:solidFill>
                <a:srgbClr val="002060"/>
              </a:solidFill>
              <a:latin typeface="Times New Roman" pitchFamily="18" charset="0"/>
            </a:endParaRPr>
          </a:p>
          <a:p>
            <a:pPr marL="457200" indent="-457200">
              <a:lnSpc>
                <a:spcPts val="2400"/>
              </a:lnSpc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</a:rPr>
              <a:t>4. Process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</a:rPr>
              <a:t>resultset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</a:rPr>
              <a:t>:</a:t>
            </a:r>
          </a:p>
          <a:p>
            <a:pPr marL="457200" indent="-457200">
              <a:lnSpc>
                <a:spcPts val="2400"/>
              </a:lnSpc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	while (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</a:rPr>
              <a:t>rs.next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()) {</a:t>
            </a:r>
          </a:p>
          <a:p>
            <a:pPr marL="457200" indent="-457200">
              <a:lnSpc>
                <a:spcPts val="2400"/>
              </a:lnSpc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	name =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</a:rPr>
              <a:t>rs.getString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(“name”);</a:t>
            </a:r>
          </a:p>
          <a:p>
            <a:pPr marL="457200" indent="-457200">
              <a:lnSpc>
                <a:spcPts val="2400"/>
              </a:lnSpc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	amount =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</a:rPr>
              <a:t>rs.getInt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(“amt”); }</a:t>
            </a: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7820025" y="3519488"/>
            <a:ext cx="1123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 dirty="0">
                <a:latin typeface="Times New Roman" pitchFamily="18" charset="0"/>
              </a:rPr>
              <a:t>Database</a:t>
            </a: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6629400" y="5029200"/>
            <a:ext cx="0" cy="6826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22" name="Picture 21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990600" y="38100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Outlines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066800" y="12954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Introduction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Relational Database System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JDBC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JDBC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Architecture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JDBC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Interfaces</a:t>
            </a:r>
          </a:p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Prepared Statements</a:t>
            </a:r>
          </a:p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Retrieving Metadata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Batch Processing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590800"/>
            <a:ext cx="7772400" cy="3429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 err="1">
                <a:solidFill>
                  <a:srgbClr val="C00000"/>
                </a:solidFill>
              </a:rPr>
              <a:t>JDBC</a:t>
            </a:r>
            <a:r>
              <a:rPr lang="en-US" sz="5400" dirty="0">
                <a:solidFill>
                  <a:srgbClr val="C00000"/>
                </a:solidFill>
              </a:rPr>
              <a:t>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77800"/>
            <a:ext cx="8026400" cy="812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Two-Tier Database Access Model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66800" y="1371600"/>
            <a:ext cx="4037013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 Application talks directly to the database.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Accomplished through the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driver which sends commands directly to the database.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Results sent back directly to the application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583238" y="1465263"/>
            <a:ext cx="3094037" cy="28209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992813" y="2262188"/>
            <a:ext cx="2295525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5992813" y="3432175"/>
            <a:ext cx="2295525" cy="601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AutoShape 7"/>
          <p:cNvSpPr>
            <a:spLocks noChangeArrowheads="1"/>
          </p:cNvSpPr>
          <p:nvPr/>
        </p:nvSpPr>
        <p:spPr bwMode="auto">
          <a:xfrm>
            <a:off x="6481763" y="5335588"/>
            <a:ext cx="1400175" cy="933450"/>
          </a:xfrm>
          <a:prstGeom prst="can">
            <a:avLst>
              <a:gd name="adj" fmla="val 25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5976938" y="1587500"/>
            <a:ext cx="21480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660033"/>
                </a:solidFill>
              </a:rPr>
              <a:t>     Application Space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6051550" y="2481263"/>
            <a:ext cx="1997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66"/>
                </a:solidFill>
              </a:rPr>
              <a:t>     Java Application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6296025" y="3509963"/>
            <a:ext cx="15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66"/>
                </a:solidFill>
              </a:rPr>
              <a:t>     </a:t>
            </a:r>
            <a:r>
              <a:rPr lang="en-US" b="1" dirty="0" err="1">
                <a:solidFill>
                  <a:srgbClr val="000066"/>
                </a:solidFill>
              </a:rPr>
              <a:t>JDBC</a:t>
            </a:r>
            <a:r>
              <a:rPr lang="en-US" b="1" dirty="0">
                <a:solidFill>
                  <a:srgbClr val="000066"/>
                </a:solidFill>
              </a:rPr>
              <a:t> Driver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6580188" y="5608638"/>
            <a:ext cx="11308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660033"/>
                </a:solidFill>
              </a:rPr>
              <a:t> Database</a:t>
            </a:r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 flipH="1">
            <a:off x="6846888" y="4033838"/>
            <a:ext cx="0" cy="1476375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5430838" y="4429125"/>
            <a:ext cx="14065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SQL</a:t>
            </a:r>
          </a:p>
          <a:p>
            <a:pPr algn="ctr"/>
            <a:r>
              <a:rPr lang="en-US" b="1">
                <a:solidFill>
                  <a:srgbClr val="FF0000"/>
                </a:solidFill>
              </a:rPr>
              <a:t>Command</a:t>
            </a:r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 flipH="1">
            <a:off x="7475538" y="4033838"/>
            <a:ext cx="0" cy="1476375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7507288" y="4429125"/>
            <a:ext cx="9493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Result</a:t>
            </a:r>
          </a:p>
          <a:p>
            <a:pPr algn="ctr"/>
            <a:r>
              <a:rPr lang="en-US" b="1">
                <a:solidFill>
                  <a:srgbClr val="FF0000"/>
                </a:solidFill>
              </a:rPr>
              <a:t>Set</a:t>
            </a: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17" name="Picture 16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55588"/>
            <a:ext cx="8077200" cy="75406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Three-Tier Database Access Model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57250" y="1504950"/>
            <a:ext cx="3686175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driver sends commands to a middle tier, which in turn sends commands to database.</a:t>
            </a:r>
          </a:p>
          <a:p>
            <a:pPr>
              <a:lnSpc>
                <a:spcPct val="90000"/>
              </a:lnSpc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Results are sent back to the middle tier, which communicates them back to the application</a:t>
            </a:r>
          </a:p>
        </p:txBody>
      </p:sp>
      <p:sp>
        <p:nvSpPr>
          <p:cNvPr id="11271" name="AutoShape 7"/>
          <p:cNvSpPr>
            <a:spLocks noChangeArrowheads="1"/>
          </p:cNvSpPr>
          <p:nvPr/>
        </p:nvSpPr>
        <p:spPr bwMode="auto">
          <a:xfrm>
            <a:off x="6062663" y="5411788"/>
            <a:ext cx="1400175" cy="933450"/>
          </a:xfrm>
          <a:prstGeom prst="can">
            <a:avLst>
              <a:gd name="adj" fmla="val 25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5164138" y="1465263"/>
            <a:ext cx="3094037" cy="2079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5573713" y="2052638"/>
            <a:ext cx="2295525" cy="6746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5573713" y="2914650"/>
            <a:ext cx="2295525" cy="444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5672138" y="1568450"/>
            <a:ext cx="1987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660033"/>
                </a:solidFill>
              </a:rPr>
              <a:t>Application Space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5822950" y="2189163"/>
            <a:ext cx="1836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66"/>
                </a:solidFill>
              </a:rPr>
              <a:t>Java Application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5991225" y="2967038"/>
            <a:ext cx="1411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0066"/>
                </a:solidFill>
              </a:rPr>
              <a:t>JDBC Driver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6161088" y="5684838"/>
            <a:ext cx="11308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660033"/>
                </a:solidFill>
              </a:rPr>
              <a:t> Database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5113338" y="3589338"/>
            <a:ext cx="12033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2000" b="1">
                <a:solidFill>
                  <a:srgbClr val="FF0000"/>
                </a:solidFill>
              </a:rPr>
              <a:t>SQL</a:t>
            </a:r>
          </a:p>
          <a:p>
            <a:pPr algn="ctr">
              <a:lnSpc>
                <a:spcPct val="75000"/>
              </a:lnSpc>
            </a:pPr>
            <a:r>
              <a:rPr lang="en-US" sz="2000" b="1">
                <a:solidFill>
                  <a:srgbClr val="FF0000"/>
                </a:solidFill>
              </a:rPr>
              <a:t>Command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427788" y="3386138"/>
            <a:ext cx="628650" cy="717550"/>
            <a:chOff x="4313" y="2133"/>
            <a:chExt cx="396" cy="930"/>
          </a:xfrm>
        </p:grpSpPr>
        <p:sp>
          <p:nvSpPr>
            <p:cNvPr id="11276" name="Line 12"/>
            <p:cNvSpPr>
              <a:spLocks noChangeShapeType="1"/>
            </p:cNvSpPr>
            <p:nvPr/>
          </p:nvSpPr>
          <p:spPr bwMode="auto">
            <a:xfrm flipH="1">
              <a:off x="4313" y="2133"/>
              <a:ext cx="0" cy="9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78" name="Line 14"/>
            <p:cNvSpPr>
              <a:spLocks noChangeShapeType="1"/>
            </p:cNvSpPr>
            <p:nvPr/>
          </p:nvSpPr>
          <p:spPr bwMode="auto">
            <a:xfrm flipH="1">
              <a:off x="4709" y="2133"/>
              <a:ext cx="0" cy="9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7151688" y="3589338"/>
            <a:ext cx="8207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2000" b="1">
                <a:solidFill>
                  <a:srgbClr val="FF0000"/>
                </a:solidFill>
              </a:rPr>
              <a:t>Result</a:t>
            </a:r>
          </a:p>
          <a:p>
            <a:pPr algn="ctr">
              <a:lnSpc>
                <a:spcPct val="75000"/>
              </a:lnSpc>
            </a:pPr>
            <a:r>
              <a:rPr lang="en-US" sz="2000" b="1">
                <a:solidFill>
                  <a:srgbClr val="FF0000"/>
                </a:solidFill>
              </a:rPr>
              <a:t>Set</a:t>
            </a:r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5746750" y="4130675"/>
            <a:ext cx="2024063" cy="7000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5802313" y="4184650"/>
            <a:ext cx="18430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000066"/>
                </a:solidFill>
              </a:rPr>
              <a:t>Application Server</a:t>
            </a:r>
          </a:p>
          <a:p>
            <a:pPr algn="ctr"/>
            <a:r>
              <a:rPr lang="en-US" sz="1800" b="1">
                <a:solidFill>
                  <a:srgbClr val="000066"/>
                </a:solidFill>
              </a:rPr>
              <a:t>(middle-tier)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427788" y="4833938"/>
            <a:ext cx="628650" cy="717550"/>
            <a:chOff x="4313" y="2133"/>
            <a:chExt cx="396" cy="930"/>
          </a:xfrm>
        </p:grpSpPr>
        <p:sp>
          <p:nvSpPr>
            <p:cNvPr id="11288" name="Line 24"/>
            <p:cNvSpPr>
              <a:spLocks noChangeShapeType="1"/>
            </p:cNvSpPr>
            <p:nvPr/>
          </p:nvSpPr>
          <p:spPr bwMode="auto">
            <a:xfrm flipH="1">
              <a:off x="4313" y="2133"/>
              <a:ext cx="0" cy="9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9" name="Line 25"/>
            <p:cNvSpPr>
              <a:spLocks noChangeShapeType="1"/>
            </p:cNvSpPr>
            <p:nvPr/>
          </p:nvSpPr>
          <p:spPr bwMode="auto">
            <a:xfrm flipH="1">
              <a:off x="4709" y="2133"/>
              <a:ext cx="0" cy="9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5106988" y="4870450"/>
            <a:ext cx="1295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2000" b="1">
                <a:solidFill>
                  <a:srgbClr val="FF0000"/>
                </a:solidFill>
              </a:rPr>
              <a:t>Proprietary</a:t>
            </a:r>
          </a:p>
          <a:p>
            <a:pPr algn="ctr">
              <a:lnSpc>
                <a:spcPct val="75000"/>
              </a:lnSpc>
            </a:pPr>
            <a:r>
              <a:rPr lang="en-US" sz="2000" b="1">
                <a:solidFill>
                  <a:srgbClr val="FF0000"/>
                </a:solidFill>
              </a:rPr>
              <a:t>Protocol</a:t>
            </a:r>
          </a:p>
        </p:txBody>
      </p:sp>
      <p:sp>
        <p:nvSpPr>
          <p:cNvPr id="2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24" name="Picture 23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590800"/>
            <a:ext cx="7772400" cy="3429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 err="1">
                <a:solidFill>
                  <a:srgbClr val="C00000"/>
                </a:solidFill>
              </a:rPr>
              <a:t>JDBC</a:t>
            </a:r>
            <a:r>
              <a:rPr lang="en-US" sz="5400" dirty="0">
                <a:solidFill>
                  <a:srgbClr val="C00000"/>
                </a:solidFill>
              </a:rPr>
              <a:t> DRIVERS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8750"/>
            <a:ext cx="7772400" cy="831850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Driver Types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143000"/>
            <a:ext cx="8272462" cy="48958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-ODBC Bridge, plus ODBC driver (Type 1)</a:t>
            </a:r>
            <a:endParaRPr lang="en-US" sz="2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methods -&gt; Translate </a:t>
            </a:r>
            <a:r>
              <a:rPr lang="en-US" sz="24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methods to ODBC methods -&gt; ODBC to native methods -&gt; Native methods API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Native-API, partly Java driver (Type 2)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methods -&gt; Map </a:t>
            </a:r>
            <a:r>
              <a:rPr lang="en-US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methods to native methods (calls to vendor library) -&gt; Native methods API (vendor library)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-Network driver (Type 3)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methods -&gt; Translate to Native API methods through TCP/IP network -&gt; Native API methods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Pure Java driver (Type 4)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Java methods -&gt; Native methods in Java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5" name="Picture 4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85750"/>
            <a:ext cx="7772400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 1: </a:t>
            </a:r>
            <a:r>
              <a:rPr lang="en-US" sz="36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US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-ODBC Bridge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71550" y="1447800"/>
            <a:ext cx="4484688" cy="43053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driver type is provided by Sun with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JDK</a:t>
            </a: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Provides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access to databases through ODBC drivers</a:t>
            </a:r>
          </a:p>
          <a:p>
            <a:pPr>
              <a:lnSpc>
                <a:spcPct val="90000"/>
              </a:lnSpc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ODBC driver must be configured for the bridge to work</a:t>
            </a:r>
          </a:p>
          <a:p>
            <a:pPr>
              <a:lnSpc>
                <a:spcPct val="90000"/>
              </a:lnSpc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Only solution if no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driver available for the DBMS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6615113" y="5411788"/>
            <a:ext cx="1400175" cy="933450"/>
          </a:xfrm>
          <a:prstGeom prst="can">
            <a:avLst>
              <a:gd name="adj" fmla="val 25000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5716588" y="1465263"/>
            <a:ext cx="3094037" cy="2079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6126163" y="2052638"/>
            <a:ext cx="2295525" cy="6746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6126163" y="2914650"/>
            <a:ext cx="2295525" cy="444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6224588" y="1568450"/>
            <a:ext cx="1987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660033"/>
                </a:solidFill>
              </a:rPr>
              <a:t>Application Space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6375400" y="2189163"/>
            <a:ext cx="1836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66"/>
                </a:solidFill>
              </a:rPr>
              <a:t>Java Application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6236323" y="2947988"/>
            <a:ext cx="206947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err="1"/>
              <a:t>JDBC</a:t>
            </a:r>
            <a:r>
              <a:rPr lang="en-US" dirty="0"/>
              <a:t> – ODBC Bridge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6713538" y="5684838"/>
            <a:ext cx="11308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660033"/>
                </a:solidFill>
              </a:rPr>
              <a:t> Database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665788" y="3589338"/>
            <a:ext cx="12033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2000" b="1">
                <a:solidFill>
                  <a:srgbClr val="FF0000"/>
                </a:solidFill>
              </a:rPr>
              <a:t>SQL</a:t>
            </a:r>
          </a:p>
          <a:p>
            <a:pPr algn="ctr">
              <a:lnSpc>
                <a:spcPct val="75000"/>
              </a:lnSpc>
            </a:pPr>
            <a:r>
              <a:rPr lang="en-US" sz="2000" b="1">
                <a:solidFill>
                  <a:srgbClr val="FF0000"/>
                </a:solidFill>
              </a:rPr>
              <a:t>Command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980238" y="3386138"/>
            <a:ext cx="628650" cy="717550"/>
            <a:chOff x="4313" y="2133"/>
            <a:chExt cx="396" cy="930"/>
          </a:xfrm>
        </p:grpSpPr>
        <p:sp>
          <p:nvSpPr>
            <p:cNvPr id="13326" name="Line 14"/>
            <p:cNvSpPr>
              <a:spLocks noChangeShapeType="1"/>
            </p:cNvSpPr>
            <p:nvPr/>
          </p:nvSpPr>
          <p:spPr bwMode="auto">
            <a:xfrm flipH="1">
              <a:off x="4313" y="2133"/>
              <a:ext cx="0" cy="9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27" name="Line 15"/>
            <p:cNvSpPr>
              <a:spLocks noChangeShapeType="1"/>
            </p:cNvSpPr>
            <p:nvPr/>
          </p:nvSpPr>
          <p:spPr bwMode="auto">
            <a:xfrm flipH="1">
              <a:off x="4709" y="2133"/>
              <a:ext cx="0" cy="9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7704138" y="3589338"/>
            <a:ext cx="8207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2000" b="1">
                <a:solidFill>
                  <a:srgbClr val="FF0000"/>
                </a:solidFill>
              </a:rPr>
              <a:t>Result</a:t>
            </a:r>
          </a:p>
          <a:p>
            <a:pPr algn="ctr">
              <a:lnSpc>
                <a:spcPct val="75000"/>
              </a:lnSpc>
            </a:pPr>
            <a:r>
              <a:rPr lang="en-US" sz="2000" b="1">
                <a:solidFill>
                  <a:srgbClr val="FF0000"/>
                </a:solidFill>
              </a:rPr>
              <a:t>Set</a:t>
            </a: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6299200" y="4130675"/>
            <a:ext cx="2024063" cy="7000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6615113" y="4318000"/>
            <a:ext cx="1330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000066"/>
                </a:solidFill>
              </a:rPr>
              <a:t>ODBC Driver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980238" y="4833938"/>
            <a:ext cx="628650" cy="717550"/>
            <a:chOff x="4313" y="2133"/>
            <a:chExt cx="396" cy="930"/>
          </a:xfrm>
        </p:grpSpPr>
        <p:sp>
          <p:nvSpPr>
            <p:cNvPr id="13332" name="Line 20"/>
            <p:cNvSpPr>
              <a:spLocks noChangeShapeType="1"/>
            </p:cNvSpPr>
            <p:nvPr/>
          </p:nvSpPr>
          <p:spPr bwMode="auto">
            <a:xfrm flipH="1">
              <a:off x="4313" y="2133"/>
              <a:ext cx="0" cy="9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33" name="Line 21"/>
            <p:cNvSpPr>
              <a:spLocks noChangeShapeType="1"/>
            </p:cNvSpPr>
            <p:nvPr/>
          </p:nvSpPr>
          <p:spPr bwMode="auto">
            <a:xfrm flipH="1">
              <a:off x="4709" y="2133"/>
              <a:ext cx="0" cy="9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7678738" y="4889500"/>
            <a:ext cx="1295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2000" b="1">
                <a:solidFill>
                  <a:srgbClr val="FF0000"/>
                </a:solidFill>
              </a:rPr>
              <a:t>Proprietary</a:t>
            </a:r>
          </a:p>
          <a:p>
            <a:pPr algn="ctr">
              <a:lnSpc>
                <a:spcPct val="75000"/>
              </a:lnSpc>
            </a:pPr>
            <a:r>
              <a:rPr lang="en-US" sz="2000" b="1">
                <a:solidFill>
                  <a:srgbClr val="FF0000"/>
                </a:solidFill>
              </a:rPr>
              <a:t>Protocol</a:t>
            </a:r>
          </a:p>
        </p:txBody>
      </p:sp>
      <p:sp>
        <p:nvSpPr>
          <p:cNvPr id="2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24" name="Picture 23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295275"/>
            <a:ext cx="8524875" cy="73342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 2: Native-API, Partly Java Driver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76300" y="1390650"/>
            <a:ext cx="3881438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Native-API driver converts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commands into DBMS-specific native calls</a:t>
            </a:r>
          </a:p>
          <a:p>
            <a:pPr>
              <a:lnSpc>
                <a:spcPct val="90000"/>
              </a:lnSpc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Directly interfaces with the database</a:t>
            </a: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6234113" y="5335588"/>
            <a:ext cx="1400175" cy="933450"/>
          </a:xfrm>
          <a:prstGeom prst="can">
            <a:avLst>
              <a:gd name="adj" fmla="val 25000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335588" y="1389063"/>
            <a:ext cx="3094037" cy="2079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5745163" y="1976438"/>
            <a:ext cx="2295525" cy="6746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5745163" y="2838450"/>
            <a:ext cx="2295525" cy="444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5843588" y="1492250"/>
            <a:ext cx="1987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660033"/>
                </a:solidFill>
              </a:rPr>
              <a:t>Application Space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5994400" y="2112963"/>
            <a:ext cx="1836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0066"/>
                </a:solidFill>
              </a:rPr>
              <a:t>Java Application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5819775" y="2852738"/>
            <a:ext cx="2127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0066"/>
                </a:solidFill>
              </a:rPr>
              <a:t>Type 2 JDBC Driver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6400800" y="5726668"/>
            <a:ext cx="107798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Database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5284788" y="3513138"/>
            <a:ext cx="12033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2000" b="1">
                <a:solidFill>
                  <a:srgbClr val="FF0000"/>
                </a:solidFill>
              </a:rPr>
              <a:t>SQL</a:t>
            </a:r>
          </a:p>
          <a:p>
            <a:pPr algn="ctr">
              <a:lnSpc>
                <a:spcPct val="75000"/>
              </a:lnSpc>
            </a:pPr>
            <a:r>
              <a:rPr lang="en-US" sz="2000" b="1">
                <a:solidFill>
                  <a:srgbClr val="FF0000"/>
                </a:solidFill>
              </a:rPr>
              <a:t>Command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599238" y="3309938"/>
            <a:ext cx="628650" cy="717550"/>
            <a:chOff x="4313" y="2133"/>
            <a:chExt cx="396" cy="930"/>
          </a:xfrm>
        </p:grpSpPr>
        <p:sp>
          <p:nvSpPr>
            <p:cNvPr id="14350" name="Line 14"/>
            <p:cNvSpPr>
              <a:spLocks noChangeShapeType="1"/>
            </p:cNvSpPr>
            <p:nvPr/>
          </p:nvSpPr>
          <p:spPr bwMode="auto">
            <a:xfrm flipH="1">
              <a:off x="4313" y="2133"/>
              <a:ext cx="0" cy="9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51" name="Line 15"/>
            <p:cNvSpPr>
              <a:spLocks noChangeShapeType="1"/>
            </p:cNvSpPr>
            <p:nvPr/>
          </p:nvSpPr>
          <p:spPr bwMode="auto">
            <a:xfrm flipH="1">
              <a:off x="4709" y="2133"/>
              <a:ext cx="0" cy="9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7323138" y="3513138"/>
            <a:ext cx="8207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2000" b="1">
                <a:solidFill>
                  <a:srgbClr val="FF0000"/>
                </a:solidFill>
              </a:rPr>
              <a:t>Result</a:t>
            </a:r>
          </a:p>
          <a:p>
            <a:pPr algn="ctr">
              <a:lnSpc>
                <a:spcPct val="75000"/>
              </a:lnSpc>
            </a:pPr>
            <a:r>
              <a:rPr lang="en-US" sz="2000" b="1">
                <a:solidFill>
                  <a:srgbClr val="FF0000"/>
                </a:solidFill>
              </a:rPr>
              <a:t>Set</a:t>
            </a: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5918200" y="4054475"/>
            <a:ext cx="2024063" cy="7000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6065838" y="4089400"/>
            <a:ext cx="17129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 b="1">
                <a:solidFill>
                  <a:srgbClr val="000066"/>
                </a:solidFill>
              </a:rPr>
              <a:t>Native Database</a:t>
            </a:r>
          </a:p>
          <a:p>
            <a:pPr algn="ctr"/>
            <a:r>
              <a:rPr lang="en-US" sz="1800" b="1">
                <a:solidFill>
                  <a:srgbClr val="000066"/>
                </a:solidFill>
              </a:rPr>
              <a:t>Library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599238" y="4757738"/>
            <a:ext cx="628650" cy="717550"/>
            <a:chOff x="4313" y="2133"/>
            <a:chExt cx="396" cy="930"/>
          </a:xfrm>
        </p:grpSpPr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 flipH="1">
              <a:off x="4313" y="2133"/>
              <a:ext cx="0" cy="9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57" name="Line 21"/>
            <p:cNvSpPr>
              <a:spLocks noChangeShapeType="1"/>
            </p:cNvSpPr>
            <p:nvPr/>
          </p:nvSpPr>
          <p:spPr bwMode="auto">
            <a:xfrm flipH="1">
              <a:off x="4709" y="2133"/>
              <a:ext cx="0" cy="9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7297738" y="4813300"/>
            <a:ext cx="1295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2000" b="1">
                <a:solidFill>
                  <a:srgbClr val="FF0000"/>
                </a:solidFill>
              </a:rPr>
              <a:t>Proprietary</a:t>
            </a:r>
          </a:p>
          <a:p>
            <a:pPr algn="ctr">
              <a:lnSpc>
                <a:spcPct val="75000"/>
              </a:lnSpc>
            </a:pPr>
            <a:r>
              <a:rPr lang="en-US" sz="2000" b="1">
                <a:solidFill>
                  <a:srgbClr val="FF0000"/>
                </a:solidFill>
              </a:rPr>
              <a:t>Protocol</a:t>
            </a:r>
          </a:p>
        </p:txBody>
      </p:sp>
      <p:sp>
        <p:nvSpPr>
          <p:cNvPr id="2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24" name="Picture 23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96850"/>
            <a:ext cx="8077200" cy="79375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 3: </a:t>
            </a:r>
            <a:r>
              <a:rPr lang="en-US" sz="36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US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-Network Driver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95350" y="1333500"/>
            <a:ext cx="4583113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Translates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calls into a database-independent network protocol and sent to a middleware server.</a:t>
            </a:r>
          </a:p>
          <a:p>
            <a:pPr>
              <a:lnSpc>
                <a:spcPct val="90000"/>
              </a:lnSpc>
              <a:buNone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server translates this DBMS-independent protocol into a DBMS-specific protocol and sent to the database.</a:t>
            </a:r>
          </a:p>
          <a:p>
            <a:pPr>
              <a:lnSpc>
                <a:spcPct val="90000"/>
              </a:lnSpc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Results sent back to the middleware and routed to the client</a:t>
            </a: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6557963" y="5602288"/>
            <a:ext cx="1400175" cy="933450"/>
          </a:xfrm>
          <a:prstGeom prst="can">
            <a:avLst>
              <a:gd name="adj" fmla="val 25000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5659438" y="1465263"/>
            <a:ext cx="3094037" cy="2079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6069013" y="2052638"/>
            <a:ext cx="2295525" cy="6746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6069013" y="2914650"/>
            <a:ext cx="2295525" cy="444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6167438" y="1568450"/>
            <a:ext cx="1987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660033"/>
                </a:solidFill>
              </a:rPr>
              <a:t>Application Space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6318250" y="2189163"/>
            <a:ext cx="1836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0066"/>
                </a:solidFill>
              </a:rPr>
              <a:t>Java Application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6143625" y="2947988"/>
            <a:ext cx="2127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0066"/>
                </a:solidFill>
              </a:rPr>
              <a:t>Type 3 JDBC Driver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6656388" y="5875338"/>
            <a:ext cx="11837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660033"/>
                </a:solidFill>
              </a:rPr>
              <a:t>  Database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5608638" y="3589338"/>
            <a:ext cx="12033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2000" b="1">
                <a:solidFill>
                  <a:srgbClr val="FF0000"/>
                </a:solidFill>
              </a:rPr>
              <a:t>SQL</a:t>
            </a:r>
          </a:p>
          <a:p>
            <a:pPr algn="ctr">
              <a:lnSpc>
                <a:spcPct val="75000"/>
              </a:lnSpc>
            </a:pPr>
            <a:r>
              <a:rPr lang="en-US" sz="2000" b="1">
                <a:solidFill>
                  <a:srgbClr val="FF0000"/>
                </a:solidFill>
              </a:rPr>
              <a:t>Command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923088" y="3386138"/>
            <a:ext cx="628650" cy="717550"/>
            <a:chOff x="4313" y="2133"/>
            <a:chExt cx="396" cy="930"/>
          </a:xfrm>
        </p:grpSpPr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 flipH="1">
              <a:off x="4313" y="2133"/>
              <a:ext cx="0" cy="9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 flipH="1">
              <a:off x="4709" y="2133"/>
              <a:ext cx="0" cy="9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7646988" y="3589338"/>
            <a:ext cx="8207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2000" b="1">
                <a:solidFill>
                  <a:srgbClr val="FF0000"/>
                </a:solidFill>
              </a:rPr>
              <a:t>Result</a:t>
            </a:r>
          </a:p>
          <a:p>
            <a:pPr algn="ctr">
              <a:lnSpc>
                <a:spcPct val="75000"/>
              </a:lnSpc>
            </a:pPr>
            <a:r>
              <a:rPr lang="en-US" sz="2000" b="1">
                <a:solidFill>
                  <a:srgbClr val="FF0000"/>
                </a:solidFill>
              </a:rPr>
              <a:t>Set</a:t>
            </a: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6008688" y="4130675"/>
            <a:ext cx="2471737" cy="8937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6357938" y="4164013"/>
            <a:ext cx="1812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660033"/>
                </a:solidFill>
              </a:rPr>
              <a:t>Middleware Space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923088" y="5024438"/>
            <a:ext cx="628650" cy="717550"/>
            <a:chOff x="4313" y="2133"/>
            <a:chExt cx="396" cy="930"/>
          </a:xfrm>
        </p:grpSpPr>
        <p:sp>
          <p:nvSpPr>
            <p:cNvPr id="15380" name="Line 20"/>
            <p:cNvSpPr>
              <a:spLocks noChangeShapeType="1"/>
            </p:cNvSpPr>
            <p:nvPr/>
          </p:nvSpPr>
          <p:spPr bwMode="auto">
            <a:xfrm flipH="1">
              <a:off x="4313" y="2133"/>
              <a:ext cx="0" cy="9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81" name="Line 21"/>
            <p:cNvSpPr>
              <a:spLocks noChangeShapeType="1"/>
            </p:cNvSpPr>
            <p:nvPr/>
          </p:nvSpPr>
          <p:spPr bwMode="auto">
            <a:xfrm flipH="1">
              <a:off x="4709" y="2133"/>
              <a:ext cx="0" cy="9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7621588" y="5080000"/>
            <a:ext cx="1295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2000" b="1">
                <a:solidFill>
                  <a:srgbClr val="FF0000"/>
                </a:solidFill>
              </a:rPr>
              <a:t>Proprietary</a:t>
            </a:r>
          </a:p>
          <a:p>
            <a:pPr algn="ctr">
              <a:lnSpc>
                <a:spcPct val="75000"/>
              </a:lnSpc>
            </a:pPr>
            <a:r>
              <a:rPr lang="en-US" sz="2000" b="1">
                <a:solidFill>
                  <a:srgbClr val="FF0000"/>
                </a:solidFill>
              </a:rPr>
              <a:t>Protocol</a:t>
            </a:r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6342063" y="4532313"/>
            <a:ext cx="1809750" cy="3889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6637338" y="4537075"/>
            <a:ext cx="12223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700" b="1">
                <a:solidFill>
                  <a:srgbClr val="000066"/>
                </a:solidFill>
              </a:rPr>
              <a:t>JDBC Driver</a:t>
            </a:r>
          </a:p>
        </p:txBody>
      </p:sp>
      <p:sp>
        <p:nvSpPr>
          <p:cNvPr id="2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26" name="Picture 2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90500"/>
            <a:ext cx="8077200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 4: Native-Protocol, Pure Java Driver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33450" y="1638300"/>
            <a:ext cx="43688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Pure Java drivers that communicate directly with the vendor’s database</a:t>
            </a:r>
          </a:p>
          <a:p>
            <a:pPr>
              <a:lnSpc>
                <a:spcPct val="90000"/>
              </a:lnSpc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commands converted to database engine’s native protocol directly</a:t>
            </a:r>
          </a:p>
          <a:p>
            <a:pPr>
              <a:lnSpc>
                <a:spcPct val="90000"/>
              </a:lnSpc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Advantage: no additional translation or middleware layer</a:t>
            </a:r>
          </a:p>
          <a:p>
            <a:pPr>
              <a:lnSpc>
                <a:spcPct val="90000"/>
              </a:lnSpc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Improves performance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5507038" y="1465263"/>
            <a:ext cx="3094037" cy="28209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5916613" y="2262188"/>
            <a:ext cx="2295525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5916613" y="3432175"/>
            <a:ext cx="2295525" cy="601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AutoShape 8"/>
          <p:cNvSpPr>
            <a:spLocks noChangeArrowheads="1"/>
          </p:cNvSpPr>
          <p:nvPr/>
        </p:nvSpPr>
        <p:spPr bwMode="auto">
          <a:xfrm>
            <a:off x="6405563" y="5335588"/>
            <a:ext cx="1400175" cy="933450"/>
          </a:xfrm>
          <a:prstGeom prst="can">
            <a:avLst>
              <a:gd name="adj" fmla="val 25000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5900738" y="1587500"/>
            <a:ext cx="20422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660033"/>
                </a:solidFill>
              </a:rPr>
              <a:t>   Application Space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5975350" y="2481263"/>
            <a:ext cx="1997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66"/>
                </a:solidFill>
              </a:rPr>
              <a:t>     Java Application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5915025" y="3535363"/>
            <a:ext cx="23177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 b="1">
                <a:solidFill>
                  <a:srgbClr val="000066"/>
                </a:solidFill>
              </a:rPr>
              <a:t>Type 4 JDBC Driver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6565313" y="5726668"/>
            <a:ext cx="113088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 Database</a:t>
            </a:r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 flipH="1">
            <a:off x="6770688" y="4033838"/>
            <a:ext cx="0" cy="1476375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5045075" y="4370388"/>
            <a:ext cx="17589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FF0000"/>
                </a:solidFill>
              </a:rPr>
              <a:t>SQL Command</a:t>
            </a:r>
            <a:br>
              <a:rPr lang="en-US" sz="1800" b="1">
                <a:solidFill>
                  <a:srgbClr val="FF0000"/>
                </a:solidFill>
              </a:rPr>
            </a:br>
            <a:r>
              <a:rPr lang="en-US" sz="1800" b="1">
                <a:solidFill>
                  <a:srgbClr val="FF0000"/>
                </a:solidFill>
              </a:rPr>
              <a:t>Using Proprietary</a:t>
            </a:r>
            <a:br>
              <a:rPr lang="en-US" sz="1800" b="1">
                <a:solidFill>
                  <a:srgbClr val="FF0000"/>
                </a:solidFill>
              </a:rPr>
            </a:br>
            <a:r>
              <a:rPr lang="en-US" sz="1800" b="1">
                <a:solidFill>
                  <a:srgbClr val="FF0000"/>
                </a:solidFill>
              </a:rPr>
              <a:t>Protocol</a:t>
            </a:r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H="1">
            <a:off x="7399338" y="4033838"/>
            <a:ext cx="0" cy="1476375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7389813" y="4367213"/>
            <a:ext cx="17589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FF0000"/>
                </a:solidFill>
              </a:rPr>
              <a:t>Result Set</a:t>
            </a:r>
            <a:br>
              <a:rPr lang="en-US" sz="1800" b="1">
                <a:solidFill>
                  <a:srgbClr val="FF0000"/>
                </a:solidFill>
              </a:rPr>
            </a:br>
            <a:r>
              <a:rPr lang="en-US" sz="1800" b="1">
                <a:solidFill>
                  <a:srgbClr val="FF0000"/>
                </a:solidFill>
              </a:rPr>
              <a:t>Using Proprietary</a:t>
            </a:r>
            <a:br>
              <a:rPr lang="en-US" sz="1800" b="1">
                <a:solidFill>
                  <a:srgbClr val="FF0000"/>
                </a:solidFill>
              </a:rPr>
            </a:br>
            <a:r>
              <a:rPr lang="en-US" sz="1800" b="1">
                <a:solidFill>
                  <a:srgbClr val="FF0000"/>
                </a:solidFill>
              </a:rPr>
              <a:t>Protocol</a:t>
            </a: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17" name="Picture 16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49225"/>
            <a:ext cx="7772400" cy="72707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Driver Manager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143000"/>
            <a:ext cx="83058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DriverManager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class is responsible for establishing connections to the data sources, accessed through the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drivers.</a:t>
            </a:r>
          </a:p>
          <a:p>
            <a:pPr>
              <a:lnSpc>
                <a:spcPct val="90000"/>
              </a:lnSpc>
              <a:spcBef>
                <a:spcPct val="50000"/>
              </a:spcBef>
              <a:buNone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driver can be loaded explicitly by calling the static method “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forName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” in the “Class” class and pass the driver argument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2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Class.forName</a:t>
            </a: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sz="22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sun.jdbc.odbc.JdbcOdbcDriver</a:t>
            </a: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”);</a:t>
            </a: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“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forName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()” method can throw a </a:t>
            </a:r>
            <a:r>
              <a:rPr lang="en-US" sz="22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2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ClassNotFoundException</a:t>
            </a:r>
            <a:r>
              <a:rPr lang="en-US" sz="22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the driver class is not found.  Hence, this function call should be in a try-catch block.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5" name="Picture 4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Database System consists of :</a:t>
            </a:r>
          </a:p>
          <a:p>
            <a:pPr>
              <a:buNone/>
            </a:pP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1. A database</a:t>
            </a:r>
            <a:endParaRPr lang="en-US" sz="2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2. A software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that stores and manages data in the database</a:t>
            </a:r>
          </a:p>
          <a:p>
            <a:pPr>
              <a:buNone/>
            </a:pP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3. Application programs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that present the data and enable the 	    user to interact with the database system.</a:t>
            </a:r>
          </a:p>
          <a:p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00400" y="4114800"/>
            <a:ext cx="29718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Application Programs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90800" y="4876800"/>
            <a:ext cx="41910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Database Management System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4114800" y="5638800"/>
            <a:ext cx="1219200" cy="762000"/>
          </a:xfrm>
          <a:prstGeom prst="can">
            <a:avLst>
              <a:gd name="adj" fmla="val 25000"/>
            </a:avLst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200400" y="3352800"/>
            <a:ext cx="2971800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Application User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705600" y="3886200"/>
            <a:ext cx="2057400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System User</a:t>
            </a: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4724400" y="3657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4724400" y="4419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4724400" y="5257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cxnSp>
        <p:nvCxnSpPr>
          <p:cNvPr id="17" name="Straight Arrow Connector 16"/>
          <p:cNvCxnSpPr>
            <a:stCxn id="8" idx="3"/>
            <a:endCxn id="11" idx="2"/>
          </p:cNvCxnSpPr>
          <p:nvPr/>
        </p:nvCxnSpPr>
        <p:spPr>
          <a:xfrm flipV="1">
            <a:off x="6781800" y="4572000"/>
            <a:ext cx="952500" cy="4953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12725"/>
            <a:ext cx="8534400" cy="71120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Connection Object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041400"/>
            <a:ext cx="8572500" cy="4368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Connection object represents an established connection to a particular data source</a:t>
            </a:r>
          </a:p>
          <a:p>
            <a:pPr>
              <a:lnSpc>
                <a:spcPct val="90000"/>
              </a:lnSpc>
              <a:buNone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connection object can also be used to query the data source (data and metadata)</a:t>
            </a:r>
          </a:p>
          <a:p>
            <a:pPr>
              <a:lnSpc>
                <a:spcPct val="90000"/>
              </a:lnSpc>
              <a:buNone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Different versions of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getConnection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method contained in the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DriverManager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class that returns a connection object:</a:t>
            </a:r>
          </a:p>
          <a:p>
            <a:pPr>
              <a:lnSpc>
                <a:spcPct val="90000"/>
              </a:lnSpc>
              <a:buNone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Connection con = </a:t>
            </a:r>
            <a:r>
              <a:rPr lang="en-US" sz="20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DriverManager.getConnection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(source);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Connection con = </a:t>
            </a:r>
            <a:r>
              <a:rPr lang="en-US" sz="20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DriverManager.getConnection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(source, </a:t>
            </a:r>
            <a:r>
              <a:rPr lang="en-US" sz="20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u_name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pwd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90000"/>
              </a:lnSpc>
            </a:pPr>
            <a:endParaRPr lang="en-US" sz="1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5" name="Picture 4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63513"/>
            <a:ext cx="8534400" cy="77628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Statement Object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041400"/>
            <a:ext cx="8915400" cy="5435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for creating an SQL query, execute it, and retrieve the results.</a:t>
            </a:r>
          </a:p>
          <a:p>
            <a:pPr>
              <a:lnSpc>
                <a:spcPct val="90000"/>
              </a:lnSpc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Statement objects are created by calling the </a:t>
            </a:r>
            <a:r>
              <a:rPr lang="en-US" sz="22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createStatement</a:t>
            </a:r>
            <a:r>
              <a:rPr lang="en-US" sz="22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method of a valid connection object.</a:t>
            </a:r>
          </a:p>
          <a:p>
            <a:pPr>
              <a:lnSpc>
                <a:spcPct val="90000"/>
              </a:lnSpc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Executes SQL query by calling the </a:t>
            </a:r>
            <a:r>
              <a:rPr lang="en-US" sz="22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executeQuery</a:t>
            </a:r>
            <a:r>
              <a:rPr lang="en-US" sz="22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method.</a:t>
            </a:r>
          </a:p>
          <a:p>
            <a:pPr>
              <a:lnSpc>
                <a:spcPct val="90000"/>
              </a:lnSpc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SQL query string is passed as argument to the </a:t>
            </a:r>
            <a:r>
              <a:rPr lang="en-US" sz="22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executeQuery</a:t>
            </a:r>
            <a:r>
              <a:rPr lang="en-US" sz="22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</a:p>
          <a:p>
            <a:pPr>
              <a:lnSpc>
                <a:spcPct val="90000"/>
              </a:lnSpc>
              <a:buNone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result of executing the query is returned as an object of type “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ResultSet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>
              <a:lnSpc>
                <a:spcPct val="90000"/>
              </a:lnSpc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342984" y="5311914"/>
            <a:ext cx="673421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Statement  stmt = </a:t>
            </a:r>
            <a:r>
              <a:rPr lang="en-US" sz="2000" dirty="0" err="1">
                <a:solidFill>
                  <a:srgbClr val="7030A0"/>
                </a:solidFill>
              </a:rPr>
              <a:t>con.createStatement</a:t>
            </a:r>
            <a:r>
              <a:rPr lang="en-US" sz="2000" dirty="0">
                <a:solidFill>
                  <a:srgbClr val="7030A0"/>
                </a:solidFill>
              </a:rPr>
              <a:t>();</a:t>
            </a:r>
          </a:p>
          <a:p>
            <a:r>
              <a:rPr lang="en-US" sz="2000" dirty="0" err="1">
                <a:solidFill>
                  <a:srgbClr val="7030A0"/>
                </a:solidFill>
              </a:rPr>
              <a:t>ResultSet</a:t>
            </a:r>
            <a:r>
              <a:rPr lang="en-US" sz="2000" dirty="0">
                <a:solidFill>
                  <a:srgbClr val="7030A0"/>
                </a:solidFill>
              </a:rPr>
              <a:t>  </a:t>
            </a:r>
            <a:r>
              <a:rPr lang="en-US" sz="2000" dirty="0" err="1">
                <a:solidFill>
                  <a:srgbClr val="7030A0"/>
                </a:solidFill>
              </a:rPr>
              <a:t>myresults</a:t>
            </a:r>
            <a:r>
              <a:rPr lang="en-US" sz="2000" dirty="0">
                <a:solidFill>
                  <a:srgbClr val="7030A0"/>
                </a:solidFill>
              </a:rPr>
              <a:t> = </a:t>
            </a:r>
            <a:r>
              <a:rPr lang="en-US" sz="2000" dirty="0" err="1">
                <a:solidFill>
                  <a:srgbClr val="7030A0"/>
                </a:solidFill>
              </a:rPr>
              <a:t>stmt.executeQuery</a:t>
            </a:r>
            <a:r>
              <a:rPr lang="en-US" sz="2000" dirty="0">
                <a:solidFill>
                  <a:srgbClr val="7030A0"/>
                </a:solidFill>
              </a:rPr>
              <a:t>(“select * from authors”);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727075"/>
          </a:xfrm>
        </p:spPr>
        <p:txBody>
          <a:bodyPr>
            <a:noAutofit/>
          </a:bodyPr>
          <a:lstStyle/>
          <a:p>
            <a:pPr algn="ctr"/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ResultSet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Object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990600"/>
            <a:ext cx="86106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results of executing an SQL query are returned in the form of an object that implements the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ResultSet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interface.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ResultSet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object contains a “cursor” that points to a particular record (called the current record).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When the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ResultSet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object is created, the cursor points to the position immediately preceding the first record.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Several methods available to navigate the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ResultSet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by moving the cursor:</a:t>
            </a:r>
          </a:p>
          <a:p>
            <a:pPr>
              <a:lnSpc>
                <a:spcPct val="90000"/>
              </a:lnSpc>
              <a:spcBef>
                <a:spcPct val="60000"/>
              </a:spcBef>
              <a:buNone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first(), last(), </a:t>
            </a: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beforeFirst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afterLast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(), next(), previous(), etc.  //returns true if the move is successful</a:t>
            </a:r>
          </a:p>
          <a:p>
            <a:pPr lvl="1">
              <a:lnSpc>
                <a:spcPct val="90000"/>
              </a:lnSpc>
            </a:pP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isFirst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 //whether you reached the beginning of the </a:t>
            </a: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ResultSet</a:t>
            </a:r>
            <a:endParaRPr lang="en-US" sz="2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isLast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 // whether you reached the end of the </a:t>
            </a: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ResultSet</a:t>
            </a:r>
            <a:endParaRPr lang="en-US" sz="2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5" name="Picture 4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15900"/>
            <a:ext cx="7772400" cy="644525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Accessing Data in a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ResultSet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990600"/>
            <a:ext cx="8534400" cy="5334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Methods for Retrieving Column Data: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getString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US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getInt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US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getShort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US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getFloat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US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getDouble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US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getTime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 etc. 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We can always use </a:t>
            </a:r>
            <a:r>
              <a:rPr lang="en-US" sz="24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getString</a:t>
            </a:r>
            <a:r>
              <a:rPr lang="en-US" sz="2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method for numerical values if we are not going to do some computations.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Column names are NOT case sensitive.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ResultSetMetaData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object has metadata information about records, i.e., column names, data types etc.</a:t>
            </a:r>
          </a:p>
          <a:p>
            <a:pPr lvl="1">
              <a:lnSpc>
                <a:spcPct val="90000"/>
              </a:lnSpc>
              <a:buNone/>
            </a:pP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5" name="Picture 4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60638"/>
            <a:ext cx="8229600" cy="715962"/>
          </a:xfrm>
        </p:spPr>
        <p:txBody>
          <a:bodyPr>
            <a:noAutofit/>
          </a:bodyPr>
          <a:lstStyle/>
          <a:p>
            <a:pPr algn="ctr"/>
            <a:r>
              <a:rPr lang="en-IN" sz="4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5344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Defines the methods and properties that enable us to send SQL or PL/SQL commands and receive data from database.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Statement: 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Useful when we are using static SQL statements at runtime. 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-- The Statement interface </a:t>
            </a:r>
            <a:r>
              <a:rPr lang="en-US" sz="2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cannot accept parameters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PreparedStatement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Used when we plan to use the SQL statements many times. 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-- The </a:t>
            </a:r>
            <a:r>
              <a:rPr lang="en-US" sz="24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PreparedStatement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interface </a:t>
            </a:r>
            <a:r>
              <a:rPr lang="en-US" sz="2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accepts input parameters at runtime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CallableStatement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Used when we want to access database stored procedures. 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-- The </a:t>
            </a:r>
            <a:r>
              <a:rPr lang="en-US" sz="24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CallableStatement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interface can also </a:t>
            </a:r>
            <a:r>
              <a:rPr lang="en-US" sz="2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accept runtime input parameters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IN" sz="2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5" name="Picture 4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Statement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534400" cy="5257800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execute(String SQL):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Returns a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value of true if a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ResultSet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object can be retrieved; otherwise, it returns false. </a:t>
            </a: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-- Use this method to execute SQL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DDL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statements.</a:t>
            </a:r>
          </a:p>
          <a:p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executeUpdate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(String SQL):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Returns the numbers of rows affected by the execution of the SQL statement. </a:t>
            </a: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-- Use this method to execute SQL statements for which you expect to get a number of rows affected - for example, an INSERT, UPDATE, or DELETE statement.</a:t>
            </a:r>
          </a:p>
          <a:p>
            <a:pPr>
              <a:buNone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ResultSet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executeQuery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(String SQL):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Returns a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ResultSet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object.</a:t>
            </a: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-- Use this method when you expect to get a result set, as you would with a SELECT statement.</a:t>
            </a:r>
          </a:p>
          <a:p>
            <a:endParaRPr lang="en-IN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5" name="Picture 4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PreparedStatement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 err="1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PreparedStatement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interface </a:t>
            </a:r>
            <a:r>
              <a:rPr lang="en-US" sz="22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extends the Statement interface.</a:t>
            </a:r>
          </a:p>
          <a:p>
            <a:endParaRPr lang="en-IN" sz="22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 err="1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PreparedStatement</a:t>
            </a:r>
            <a:r>
              <a:rPr lang="en-IN" sz="22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provides the facility of </a:t>
            </a:r>
            <a:r>
              <a:rPr lang="en-IN" sz="22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executing parameterized query.</a:t>
            </a:r>
          </a:p>
          <a:p>
            <a:endParaRPr lang="en-IN" sz="22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prepareStatement</a:t>
            </a:r>
            <a:r>
              <a:rPr lang="en-IN" sz="22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IN" sz="22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method of Connection interface is used to create a prepared Statement.</a:t>
            </a:r>
          </a:p>
          <a:p>
            <a:endParaRPr lang="en-IN" sz="24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Statement </a:t>
            </a:r>
            <a:r>
              <a:rPr lang="en-IN" sz="24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pstmt</a:t>
            </a:r>
            <a:r>
              <a:rPr lang="en-IN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4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con.prepareStatement</a:t>
            </a:r>
            <a:r>
              <a:rPr lang="en-IN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(“insert into </a:t>
            </a:r>
            <a:r>
              <a:rPr lang="en-IN" sz="24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Emp</a:t>
            </a:r>
            <a:r>
              <a:rPr lang="en-IN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(id, name, age)” + 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“values (?, ?, ?)”</a:t>
            </a:r>
            <a:r>
              <a:rPr lang="en-IN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5" name="Picture 4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It also provides methods for setting the parameters in the </a:t>
            </a:r>
            <a:r>
              <a:rPr lang="en-IN" sz="2400" dirty="0" err="1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preparedStatement</a:t>
            </a: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object.</a:t>
            </a:r>
          </a:p>
          <a:p>
            <a:endParaRPr lang="en-IN" sz="2400" i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General method Signature:</a:t>
            </a:r>
          </a:p>
          <a:p>
            <a:pPr>
              <a:buNone/>
            </a:pPr>
            <a:r>
              <a:rPr lang="en-IN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IN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setXXX</a:t>
            </a:r>
            <a:r>
              <a:rPr lang="en-IN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IN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parameterIndex</a:t>
            </a:r>
            <a:r>
              <a:rPr lang="en-IN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X </a:t>
            </a:r>
            <a:r>
              <a:rPr lang="en-IN" sz="2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IN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IN" sz="2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pstmt.setInt</a:t>
            </a:r>
            <a:r>
              <a:rPr lang="en-IN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(1, 30)</a:t>
            </a:r>
          </a:p>
          <a:p>
            <a:r>
              <a:rPr lang="en-IN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pstmt.setString</a:t>
            </a:r>
            <a:r>
              <a:rPr lang="en-IN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(2, “Ravi Kant”)</a:t>
            </a:r>
          </a:p>
          <a:p>
            <a:r>
              <a:rPr lang="en-IN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pstmt.setInt</a:t>
            </a:r>
            <a:r>
              <a:rPr lang="en-IN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(3, 26)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5" name="Picture 4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PreparedStatement</a:t>
            </a:r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IN" sz="2200" dirty="0" err="1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CallableStatement</a:t>
            </a:r>
            <a:r>
              <a:rPr lang="en-IN" sz="22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interface is used to execute SQL-stored procedures.</a:t>
            </a:r>
          </a:p>
          <a:p>
            <a:endParaRPr lang="en-IN" sz="22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200" dirty="0" err="1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CallableStatement</a:t>
            </a:r>
            <a:r>
              <a:rPr lang="en-IN" sz="22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object can be created using the </a:t>
            </a:r>
            <a:r>
              <a:rPr lang="en-IN" sz="22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prepareCall</a:t>
            </a:r>
            <a:r>
              <a:rPr lang="en-IN" sz="22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(String call)</a:t>
            </a:r>
            <a:r>
              <a:rPr lang="en-IN" sz="22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method. </a:t>
            </a:r>
          </a:p>
          <a:p>
            <a:endParaRPr lang="en-IN" sz="2200" i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IN" sz="22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CallableStatement</a:t>
            </a:r>
            <a:r>
              <a:rPr lang="en-IN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cstmt</a:t>
            </a:r>
            <a:r>
              <a:rPr lang="en-IN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2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con.prepareCall</a:t>
            </a:r>
            <a:endParaRPr lang="en-IN" sz="2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IN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(“{call </a:t>
            </a:r>
            <a:r>
              <a:rPr lang="en-IN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sampleProcedure</a:t>
            </a:r>
            <a:r>
              <a:rPr lang="en-IN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(?, ?, ?)}”);</a:t>
            </a:r>
          </a:p>
          <a:p>
            <a:pPr algn="ctr">
              <a:buNone/>
            </a:pPr>
            <a:endParaRPr lang="en-IN" sz="2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CallableStatement</a:t>
            </a: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for a function:</a:t>
            </a:r>
          </a:p>
          <a:p>
            <a:pPr algn="ctr">
              <a:buNone/>
            </a:pPr>
            <a:r>
              <a:rPr lang="en-IN" sz="22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CallableStatement</a:t>
            </a:r>
            <a:r>
              <a:rPr lang="en-IN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cstmt</a:t>
            </a:r>
            <a:r>
              <a:rPr lang="en-IN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2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con.prepareCall</a:t>
            </a:r>
            <a:endParaRPr lang="en-IN" sz="2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IN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(“{? = call </a:t>
            </a:r>
            <a:r>
              <a:rPr lang="en-IN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sampleProcedure</a:t>
            </a:r>
            <a:r>
              <a:rPr lang="en-IN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(?, ?, ?)}”);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5" name="Picture 4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CallableStatement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Relational Database System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Based on Relational Data Model.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Key Components are:</a:t>
            </a:r>
          </a:p>
          <a:p>
            <a:pPr>
              <a:buNone/>
            </a:pP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1. Structure</a:t>
            </a:r>
          </a:p>
          <a:p>
            <a:pPr>
              <a:buNone/>
            </a:pP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2. Integrity</a:t>
            </a:r>
          </a:p>
          <a:p>
            <a:pPr>
              <a:buNone/>
            </a:pP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3. Language</a:t>
            </a:r>
          </a:p>
          <a:p>
            <a:pPr>
              <a:buNone/>
            </a:pPr>
            <a:endParaRPr lang="en-US" sz="2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defines the representation of data.</a:t>
            </a:r>
          </a:p>
          <a:p>
            <a:r>
              <a:rPr lang="en-US" sz="2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Integrity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imposes constraints on data.</a:t>
            </a:r>
          </a:p>
          <a:p>
            <a:r>
              <a:rPr lang="en-US" sz="2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provides means for accessing and manipulating the data.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create or replace procedure </a:t>
            </a:r>
            <a:r>
              <a:rPr lang="en-IN" sz="2400" dirty="0" err="1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sampleProcedure</a:t>
            </a:r>
            <a:endParaRPr lang="en-IN" sz="24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		(p1 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p2 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out number</a:t>
            </a: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p3 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 out integer</a:t>
            </a: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pPr>
              <a:buNone/>
            </a:pP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begin</a:t>
            </a:r>
          </a:p>
          <a:p>
            <a:pPr>
              <a:buNone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-- do something</a:t>
            </a:r>
          </a:p>
          <a:p>
            <a:pPr>
              <a:buNone/>
            </a:pP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end</a:t>
            </a: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sampleProcedure</a:t>
            </a: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endParaRPr lang="en-IN" sz="24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Parameters: </a:t>
            </a:r>
            <a:r>
              <a:rPr lang="en-IN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PreparedStatement</a:t>
            </a:r>
            <a:r>
              <a:rPr lang="en-IN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uses only </a:t>
            </a:r>
            <a:r>
              <a:rPr lang="en-IN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IN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parameter, while 		         </a:t>
            </a:r>
            <a:r>
              <a:rPr lang="en-IN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CallableStatement</a:t>
            </a:r>
            <a:r>
              <a:rPr lang="en-IN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uses all three.</a:t>
            </a:r>
          </a:p>
          <a:p>
            <a:pPr>
              <a:buNone/>
            </a:pPr>
            <a:endParaRPr lang="en-IN" sz="2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5" name="Picture 4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StoredProcedure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Cap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657600"/>
            <a:ext cx="8991600" cy="2590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7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770" decel="100000"/>
                                        <p:tgtEl>
                                          <p:spTgt spid="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0" dur="77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2" dur="77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Setting </a:t>
            </a:r>
            <a:r>
              <a:rPr lang="en-IN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Parameter:</a:t>
            </a:r>
          </a:p>
          <a:p>
            <a:pPr>
              <a:buNone/>
            </a:pPr>
            <a:r>
              <a:rPr lang="en-IN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IN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setXXX</a:t>
            </a:r>
            <a:r>
              <a:rPr lang="en-IN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IN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parameterIndex</a:t>
            </a:r>
            <a:r>
              <a:rPr lang="en-IN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X </a:t>
            </a:r>
            <a:r>
              <a:rPr lang="en-IN" sz="2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IN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IN" sz="2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cstmt.setInt</a:t>
            </a:r>
            <a:r>
              <a:rPr lang="en-IN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(1, 30)</a:t>
            </a:r>
          </a:p>
          <a:p>
            <a:r>
              <a:rPr lang="en-IN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cstmt.setString</a:t>
            </a:r>
            <a:r>
              <a:rPr lang="en-IN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(2, “Ravi Kant”)</a:t>
            </a:r>
          </a:p>
          <a:p>
            <a:endParaRPr lang="en-IN" sz="2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Setting OUT Parameter:</a:t>
            </a:r>
          </a:p>
          <a:p>
            <a:pPr>
              <a:buNone/>
            </a:pPr>
            <a:r>
              <a:rPr lang="en-IN" sz="2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registerOutParameter</a:t>
            </a:r>
            <a:r>
              <a:rPr lang="en-IN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IN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parameterIndex</a:t>
            </a:r>
            <a:r>
              <a:rPr lang="en-IN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Types.XXX)</a:t>
            </a:r>
          </a:p>
          <a:p>
            <a:pPr>
              <a:buNone/>
            </a:pPr>
            <a:endParaRPr lang="en-IN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-- </a:t>
            </a:r>
            <a:r>
              <a:rPr lang="en-IN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Types.INTEGER</a:t>
            </a: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Types.DOUBLE</a:t>
            </a: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etc</a:t>
            </a:r>
          </a:p>
          <a:p>
            <a:endParaRPr lang="en-IN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cstmt.registerOutParameter</a:t>
            </a:r>
            <a:r>
              <a:rPr lang="en-IN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(3, </a:t>
            </a:r>
            <a:r>
              <a:rPr lang="en-IN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Types.INTEGER</a:t>
            </a:r>
            <a:r>
              <a:rPr lang="en-IN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5" name="Picture 4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CallableStatement</a:t>
            </a:r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Methods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60638"/>
            <a:ext cx="8229600" cy="715962"/>
          </a:xfrm>
        </p:spPr>
        <p:txBody>
          <a:bodyPr>
            <a:noAutofit/>
          </a:bodyPr>
          <a:lstStyle/>
          <a:p>
            <a:pPr algn="ctr"/>
            <a:r>
              <a:rPr lang="en-IN" sz="5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Resultset</a:t>
            </a:r>
            <a:endParaRPr lang="en-IN" sz="5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715962"/>
          </a:xfrm>
        </p:spPr>
        <p:txBody>
          <a:bodyPr>
            <a:noAutofit/>
          </a:bodyPr>
          <a:lstStyle/>
          <a:p>
            <a:pPr algn="ctr"/>
            <a:r>
              <a:rPr lang="en-IN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ResultSet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ResultSet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object maintains a cursor pointing to its current row of data. 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Initially the cursor is positioned before the first row. 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next method moves the cursor to the next row, and returns false when there are no more rows in the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ResultSet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object.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default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ResultSet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object is not updatable and has a cursor that moves forward only.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5" name="Picture 4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715962"/>
          </a:xfrm>
        </p:spPr>
        <p:txBody>
          <a:bodyPr>
            <a:noAutofit/>
          </a:bodyPr>
          <a:lstStyle/>
          <a:p>
            <a:pPr algn="ctr"/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Scrollable and Updateable </a:t>
            </a:r>
            <a:r>
              <a:rPr lang="en-IN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Resultset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With the new versions of </a:t>
            </a:r>
            <a:r>
              <a:rPr lang="en-US" sz="2400" dirty="0" err="1">
                <a:solidFill>
                  <a:srgbClr val="002060"/>
                </a:solidFill>
              </a:rPr>
              <a:t>JDBC</a:t>
            </a:r>
            <a:r>
              <a:rPr lang="en-US" sz="2400" dirty="0">
                <a:solidFill>
                  <a:srgbClr val="002060"/>
                </a:solidFill>
              </a:rPr>
              <a:t>, we can scroll the rows both forward and backward and move the cursor to a desired location using the </a:t>
            </a:r>
            <a:r>
              <a:rPr lang="en-US" sz="2800" i="1" dirty="0">
                <a:solidFill>
                  <a:srgbClr val="C00000"/>
                </a:solidFill>
              </a:rPr>
              <a:t>first(), last(), next(), previous(), absolute(), or relative() </a:t>
            </a:r>
            <a:r>
              <a:rPr lang="en-US" sz="2400" dirty="0">
                <a:solidFill>
                  <a:srgbClr val="002060"/>
                </a:solidFill>
              </a:rPr>
              <a:t>method. 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We can insert, delete, or update a row in the result set and have the changes automatically reflected in the database.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To obtain a scrollable or updatable result set, first create a statement with an appropriate type and concurrency mode.</a:t>
            </a:r>
          </a:p>
          <a:p>
            <a:pPr>
              <a:buNone/>
            </a:pPr>
            <a:endParaRPr lang="en-IN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5" name="Picture 4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715962"/>
          </a:xfrm>
        </p:spPr>
        <p:txBody>
          <a:bodyPr>
            <a:noAutofit/>
          </a:bodyPr>
          <a:lstStyle/>
          <a:p>
            <a:pPr algn="ctr"/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Scrollable and Updateable </a:t>
            </a:r>
            <a:r>
              <a:rPr lang="en-IN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Resultset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For static statement, 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7030A0"/>
                </a:solidFill>
              </a:rPr>
              <a:t>Statement statement = </a:t>
            </a:r>
            <a:r>
              <a:rPr lang="en-US" sz="2400" dirty="0" err="1">
                <a:solidFill>
                  <a:srgbClr val="7030A0"/>
                </a:solidFill>
              </a:rPr>
              <a:t>connection.createStatement</a:t>
            </a:r>
            <a:r>
              <a:rPr lang="en-US" sz="2400" dirty="0">
                <a:solidFill>
                  <a:srgbClr val="7030A0"/>
                </a:solidFill>
              </a:rPr>
              <a:t> (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				                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err="1">
                <a:solidFill>
                  <a:srgbClr val="7030A0"/>
                </a:solidFill>
              </a:rPr>
              <a:t>resultSetType</a:t>
            </a:r>
            <a:r>
              <a:rPr lang="en-US" sz="2400" b="1" dirty="0">
                <a:solidFill>
                  <a:srgbClr val="7030A0"/>
                </a:solidFill>
              </a:rPr>
              <a:t>, 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				                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err="1">
                <a:solidFill>
                  <a:srgbClr val="7030A0"/>
                </a:solidFill>
              </a:rPr>
              <a:t>resultSetConcurrency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endParaRPr lang="en-US" sz="2400" dirty="0"/>
          </a:p>
          <a:p>
            <a:r>
              <a:rPr lang="en-US" sz="3200" dirty="0">
                <a:solidFill>
                  <a:srgbClr val="C00000"/>
                </a:solidFill>
              </a:rPr>
              <a:t>For a prepared statement,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>
                <a:solidFill>
                  <a:srgbClr val="7030A0"/>
                </a:solidFill>
              </a:rPr>
              <a:t>PreparedStatement</a:t>
            </a:r>
            <a:r>
              <a:rPr lang="en-US" sz="2400" dirty="0">
                <a:solidFill>
                  <a:srgbClr val="7030A0"/>
                </a:solidFill>
              </a:rPr>
              <a:t> statement = </a:t>
            </a:r>
            <a:r>
              <a:rPr lang="en-US" sz="2400" dirty="0" err="1">
                <a:solidFill>
                  <a:srgbClr val="7030A0"/>
                </a:solidFill>
              </a:rPr>
              <a:t>connection.prepareStatement</a:t>
            </a:r>
            <a:r>
              <a:rPr lang="en-US" sz="2400" dirty="0">
                <a:solidFill>
                  <a:srgbClr val="7030A0"/>
                </a:solidFill>
              </a:rPr>
              <a:t>(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</a:rPr>
              <a:t>						</a:t>
            </a:r>
            <a:r>
              <a:rPr lang="en-US" sz="2400" b="1" dirty="0">
                <a:solidFill>
                  <a:srgbClr val="7030A0"/>
                </a:solidFill>
              </a:rPr>
              <a:t>String </a:t>
            </a:r>
            <a:r>
              <a:rPr lang="en-US" sz="2400" b="1" dirty="0" err="1">
                <a:solidFill>
                  <a:srgbClr val="7030A0"/>
                </a:solidFill>
              </a:rPr>
              <a:t>sql</a:t>
            </a:r>
            <a:r>
              <a:rPr lang="en-US" sz="2400" b="1" dirty="0">
                <a:solidFill>
                  <a:srgbClr val="7030A0"/>
                </a:solidFill>
              </a:rPr>
              <a:t>, 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						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err="1">
                <a:solidFill>
                  <a:srgbClr val="7030A0"/>
                </a:solidFill>
              </a:rPr>
              <a:t>resultSetType</a:t>
            </a:r>
            <a:r>
              <a:rPr lang="en-US" sz="2400" b="1" dirty="0">
                <a:solidFill>
                  <a:srgbClr val="7030A0"/>
                </a:solidFill>
              </a:rPr>
              <a:t>, 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						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err="1">
                <a:solidFill>
                  <a:srgbClr val="7030A0"/>
                </a:solidFill>
              </a:rPr>
              <a:t>resultSetConcurrency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  <a:endParaRPr lang="en-US" sz="2400" dirty="0">
              <a:solidFill>
                <a:srgbClr val="7030A0"/>
              </a:solidFill>
            </a:endParaRPr>
          </a:p>
          <a:p>
            <a:pPr>
              <a:buNone/>
            </a:pPr>
            <a:endParaRPr lang="en-IN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5" name="Picture 4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715962"/>
          </a:xfrm>
        </p:spPr>
        <p:txBody>
          <a:bodyPr>
            <a:noAutofit/>
          </a:bodyPr>
          <a:lstStyle/>
          <a:p>
            <a:pPr algn="ctr"/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Scrollable </a:t>
            </a:r>
            <a:r>
              <a:rPr lang="en-IN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Resultset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382000" cy="51355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The possible values of </a:t>
            </a:r>
            <a:r>
              <a:rPr lang="en-US" sz="2400" dirty="0" err="1">
                <a:solidFill>
                  <a:srgbClr val="C00000"/>
                </a:solidFill>
              </a:rPr>
              <a:t>resultSetType</a:t>
            </a:r>
            <a:r>
              <a:rPr lang="en-US" sz="2400" dirty="0">
                <a:solidFill>
                  <a:srgbClr val="C00000"/>
                </a:solidFill>
              </a:rPr>
              <a:t> are the constants defined in the</a:t>
            </a:r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</a:rPr>
              <a:t>    </a:t>
            </a:r>
            <a:r>
              <a:rPr lang="en-US" sz="2400" dirty="0" err="1">
                <a:solidFill>
                  <a:srgbClr val="C00000"/>
                </a:solidFill>
              </a:rPr>
              <a:t>ResultSet</a:t>
            </a:r>
            <a:r>
              <a:rPr lang="en-US" sz="2400" dirty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 err="1">
                <a:solidFill>
                  <a:srgbClr val="C00000"/>
                </a:solidFill>
              </a:rPr>
              <a:t>TYPE_FORWARD_ONLY</a:t>
            </a:r>
            <a:r>
              <a:rPr lang="en-US" sz="2400" dirty="0">
                <a:solidFill>
                  <a:srgbClr val="C00000"/>
                </a:solidFill>
              </a:rPr>
              <a:t>: </a:t>
            </a:r>
            <a:r>
              <a:rPr lang="en-US" sz="2400" dirty="0">
                <a:solidFill>
                  <a:srgbClr val="002060"/>
                </a:solidFill>
              </a:rPr>
              <a:t>The result set is accessed forward sequentially.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 err="1">
                <a:solidFill>
                  <a:srgbClr val="C00000"/>
                </a:solidFill>
              </a:rPr>
              <a:t>TYPE_SCROLL_INSENSITIVE</a:t>
            </a:r>
            <a:r>
              <a:rPr lang="en-US" sz="2400" dirty="0">
                <a:solidFill>
                  <a:srgbClr val="C00000"/>
                </a:solidFill>
              </a:rPr>
              <a:t>: </a:t>
            </a:r>
            <a:r>
              <a:rPr lang="en-US" sz="2400" dirty="0">
                <a:solidFill>
                  <a:srgbClr val="002060"/>
                </a:solidFill>
              </a:rPr>
              <a:t>The result set is scrollable, but not sensitive to changes in the database.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 err="1">
                <a:solidFill>
                  <a:srgbClr val="C00000"/>
                </a:solidFill>
              </a:rPr>
              <a:t>TYPE_SCROLL_SENSITIVE</a:t>
            </a:r>
            <a:r>
              <a:rPr lang="en-US" sz="2400" dirty="0">
                <a:solidFill>
                  <a:srgbClr val="C00000"/>
                </a:solidFill>
              </a:rPr>
              <a:t>: </a:t>
            </a:r>
            <a:r>
              <a:rPr lang="en-US" sz="2400" dirty="0">
                <a:solidFill>
                  <a:srgbClr val="002060"/>
                </a:solidFill>
              </a:rPr>
              <a:t>The result set is scrollable and sensitive to changes made by others.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Use this type if you want the result set to be scrollable and updatable.</a:t>
            </a:r>
            <a:endParaRPr lang="en-IN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5" name="Picture 4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715962"/>
          </a:xfrm>
        </p:spPr>
        <p:txBody>
          <a:bodyPr>
            <a:noAutofit/>
          </a:bodyPr>
          <a:lstStyle/>
          <a:p>
            <a:pPr algn="ctr"/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Updateable </a:t>
            </a:r>
            <a:r>
              <a:rPr lang="en-IN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Resultset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0"/>
            <a:ext cx="8458200" cy="51355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The possible values of </a:t>
            </a:r>
            <a:r>
              <a:rPr lang="en-US" sz="2400" dirty="0" err="1">
                <a:solidFill>
                  <a:srgbClr val="002060"/>
                </a:solidFill>
              </a:rPr>
              <a:t>resultSetConcurrency</a:t>
            </a:r>
            <a:r>
              <a:rPr lang="en-US" sz="2400" dirty="0">
                <a:solidFill>
                  <a:srgbClr val="002060"/>
                </a:solidFill>
              </a:rPr>
              <a:t> are the constants defined in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</a:rPr>
              <a:t>	the </a:t>
            </a:r>
            <a:r>
              <a:rPr lang="en-US" sz="2400" dirty="0" err="1">
                <a:solidFill>
                  <a:srgbClr val="002060"/>
                </a:solidFill>
              </a:rPr>
              <a:t>ResultSet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 err="1">
                <a:solidFill>
                  <a:srgbClr val="C00000"/>
                </a:solidFill>
              </a:rPr>
              <a:t>CONCUR_READ_ONLY</a:t>
            </a:r>
            <a:r>
              <a:rPr lang="en-US" sz="2400" dirty="0">
                <a:solidFill>
                  <a:srgbClr val="C00000"/>
                </a:solidFill>
              </a:rPr>
              <a:t>: </a:t>
            </a:r>
            <a:r>
              <a:rPr lang="en-US" sz="2400" dirty="0">
                <a:solidFill>
                  <a:srgbClr val="002060"/>
                </a:solidFill>
              </a:rPr>
              <a:t>The result set cannot be used to update the database.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 err="1">
                <a:solidFill>
                  <a:srgbClr val="C00000"/>
                </a:solidFill>
              </a:rPr>
              <a:t>CONCUR_UPDATABLE</a:t>
            </a:r>
            <a:r>
              <a:rPr lang="en-US" sz="2400" dirty="0">
                <a:solidFill>
                  <a:srgbClr val="C00000"/>
                </a:solidFill>
              </a:rPr>
              <a:t>: </a:t>
            </a:r>
            <a:r>
              <a:rPr lang="en-US" sz="2400" dirty="0">
                <a:solidFill>
                  <a:srgbClr val="002060"/>
                </a:solidFill>
              </a:rPr>
              <a:t>The result set can be used to update the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</a:rPr>
              <a:t>	database.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For example, scrollable and updatable </a:t>
            </a:r>
            <a:r>
              <a:rPr lang="en-US" sz="2400" dirty="0" err="1">
                <a:solidFill>
                  <a:srgbClr val="002060"/>
                </a:solidFill>
              </a:rPr>
              <a:t>resultset</a:t>
            </a:r>
            <a:r>
              <a:rPr lang="en-US" sz="2400" dirty="0">
                <a:solidFill>
                  <a:srgbClr val="002060"/>
                </a:solidFill>
              </a:rPr>
              <a:t> can be created as follows: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7030A0"/>
                </a:solidFill>
              </a:rPr>
              <a:t>Statement </a:t>
            </a:r>
            <a:r>
              <a:rPr lang="en-US" sz="2400" dirty="0" err="1">
                <a:solidFill>
                  <a:srgbClr val="7030A0"/>
                </a:solidFill>
              </a:rPr>
              <a:t>statement</a:t>
            </a:r>
            <a:r>
              <a:rPr lang="en-US" sz="2400" dirty="0">
                <a:solidFill>
                  <a:srgbClr val="7030A0"/>
                </a:solidFill>
              </a:rPr>
              <a:t> = </a:t>
            </a:r>
            <a:r>
              <a:rPr lang="en-US" sz="2400" dirty="0" err="1">
                <a:solidFill>
                  <a:srgbClr val="7030A0"/>
                </a:solidFill>
              </a:rPr>
              <a:t>connection.createStatement</a:t>
            </a:r>
            <a:r>
              <a:rPr lang="en-US" sz="2400" dirty="0">
                <a:solidFill>
                  <a:srgbClr val="7030A0"/>
                </a:solidFill>
              </a:rPr>
              <a:t> 							(</a:t>
            </a:r>
            <a:r>
              <a:rPr lang="en-US" sz="2400" dirty="0" err="1">
                <a:solidFill>
                  <a:srgbClr val="7030A0"/>
                </a:solidFill>
              </a:rPr>
              <a:t>ResultSet.TYPE_SCROLL_SENSITIVE</a:t>
            </a:r>
            <a:r>
              <a:rPr lang="en-US" sz="2400" dirty="0">
                <a:solidFill>
                  <a:srgbClr val="7030A0"/>
                </a:solidFill>
              </a:rPr>
              <a:t>, 				 </a:t>
            </a:r>
            <a:r>
              <a:rPr lang="en-US" sz="2400" dirty="0" err="1">
                <a:solidFill>
                  <a:srgbClr val="7030A0"/>
                </a:solidFill>
              </a:rPr>
              <a:t>ResultSet.CONCUR_UPDATABLE</a:t>
            </a:r>
            <a:r>
              <a:rPr lang="en-US" sz="2400" dirty="0"/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5" name="Picture 4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60638"/>
            <a:ext cx="8229600" cy="715962"/>
          </a:xfrm>
        </p:spPr>
        <p:txBody>
          <a:bodyPr>
            <a:noAutofit/>
          </a:bodyPr>
          <a:lstStyle/>
          <a:p>
            <a:pPr algn="ctr"/>
            <a:r>
              <a:rPr lang="en-IN" sz="4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Retrieving </a:t>
            </a:r>
            <a:r>
              <a:rPr lang="en-IN" sz="4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MetaData</a:t>
            </a:r>
            <a:endParaRPr lang="en-IN" sz="4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715962"/>
          </a:xfrm>
        </p:spPr>
        <p:txBody>
          <a:bodyPr>
            <a:noAutofit/>
          </a:bodyPr>
          <a:lstStyle/>
          <a:p>
            <a:pPr algn="ctr"/>
            <a:r>
              <a:rPr lang="en-IN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MetaData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IN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provides two interfaces for obtaining metadata.</a:t>
            </a:r>
          </a:p>
          <a:p>
            <a:endParaRPr lang="en-IN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DatabaseMetaData</a:t>
            </a: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interface for obtaining database information.</a:t>
            </a:r>
          </a:p>
          <a:p>
            <a:endParaRPr lang="en-IN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ResultSetMetaData</a:t>
            </a: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interface for obtaining information of specific </a:t>
            </a:r>
            <a:r>
              <a:rPr lang="en-IN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ResultSet</a:t>
            </a: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(e.g. column count and column names).</a:t>
            </a:r>
          </a:p>
          <a:p>
            <a:endParaRPr lang="en-IN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getMetaData</a:t>
            </a:r>
            <a:r>
              <a:rPr lang="en-IN" sz="22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method is used to obtain the metadata.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5" name="Picture 4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Relational Structure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endParaRPr lang="en-IN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Relation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a table consisting of non-duplicate rows.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Row of a table represents a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Record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and called as a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Column in a table represents an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715962"/>
          </a:xfrm>
        </p:spPr>
        <p:txBody>
          <a:bodyPr>
            <a:noAutofit/>
          </a:bodyPr>
          <a:lstStyle/>
          <a:p>
            <a:pPr algn="ctr"/>
            <a:r>
              <a:rPr lang="en-IN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DatabaseMetaData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Following methods can be used to obtain database metadata:</a:t>
            </a:r>
          </a:p>
          <a:p>
            <a:pPr>
              <a:buNone/>
            </a:pP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1. </a:t>
            </a:r>
            <a:r>
              <a:rPr lang="en-IN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getUserName</a:t>
            </a: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2. </a:t>
            </a:r>
            <a:r>
              <a:rPr lang="en-IN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getURL</a:t>
            </a: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3. </a:t>
            </a:r>
            <a:r>
              <a:rPr lang="en-IN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getDatabaseProductName</a:t>
            </a: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4. </a:t>
            </a:r>
            <a:r>
              <a:rPr lang="en-IN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getDatabaseProductVersion</a:t>
            </a: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5. </a:t>
            </a:r>
            <a:r>
              <a:rPr lang="en-IN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getDriverName</a:t>
            </a: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6. </a:t>
            </a:r>
            <a:r>
              <a:rPr lang="en-IN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getDriverVersion</a:t>
            </a: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7. </a:t>
            </a:r>
            <a:r>
              <a:rPr lang="en-IN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getDriverMajorVersion</a:t>
            </a: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8. </a:t>
            </a:r>
            <a:r>
              <a:rPr lang="en-IN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getDriverMinorVersion</a:t>
            </a: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9. </a:t>
            </a:r>
            <a:r>
              <a:rPr lang="en-IN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getMaxConnections</a:t>
            </a: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10. </a:t>
            </a:r>
            <a:r>
              <a:rPr lang="en-IN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getMaxTableNameLength</a:t>
            </a: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11. </a:t>
            </a:r>
            <a:r>
              <a:rPr lang="en-IN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getMaxColumnsInTable</a:t>
            </a: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5" name="Picture 4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715962"/>
          </a:xfrm>
        </p:spPr>
        <p:txBody>
          <a:bodyPr>
            <a:noAutofit/>
          </a:bodyPr>
          <a:lstStyle/>
          <a:p>
            <a:pPr algn="ctr"/>
            <a:r>
              <a:rPr lang="en-IN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ResultSetMetaData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provides the following methods:</a:t>
            </a:r>
          </a:p>
          <a:p>
            <a:pPr>
              <a:buNone/>
            </a:pPr>
            <a:endParaRPr lang="en-IN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1. </a:t>
            </a:r>
            <a:r>
              <a:rPr lang="en-IN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getColumnName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method to find the column names.</a:t>
            </a:r>
          </a:p>
          <a:p>
            <a:pPr>
              <a:buNone/>
            </a:pPr>
            <a:endParaRPr lang="en-IN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2. </a:t>
            </a:r>
            <a:r>
              <a:rPr lang="en-IN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getColumnCount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method to find the number of columns in the </a:t>
            </a:r>
            <a:r>
              <a:rPr lang="en-IN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resultset</a:t>
            </a: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3. </a:t>
            </a:r>
            <a:r>
              <a:rPr lang="en-IN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getColumnType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5" name="Picture 4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60638"/>
            <a:ext cx="8229600" cy="715962"/>
          </a:xfrm>
        </p:spPr>
        <p:txBody>
          <a:bodyPr>
            <a:noAutofit/>
          </a:bodyPr>
          <a:lstStyle/>
          <a:p>
            <a:pPr algn="ctr"/>
            <a:r>
              <a:rPr lang="en-IN" sz="4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Batch 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715962"/>
          </a:xfrm>
        </p:spPr>
        <p:txBody>
          <a:bodyPr>
            <a:noAutofit/>
          </a:bodyPr>
          <a:lstStyle/>
          <a:p>
            <a:pPr algn="ctr"/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Batch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Batch Processing allows to group related SQL statements into a batch and submit them with one call to the database.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When we send several SQL statements to the database at once, it overhead, thereby improving performance. reduces the amount of communication.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i="1" dirty="0" err="1">
                <a:solidFill>
                  <a:srgbClr val="FF0000"/>
                </a:solidFill>
              </a:rPr>
              <a:t>DatabaseMetaData.supportsBatchUpdates</a:t>
            </a:r>
            <a:r>
              <a:rPr lang="en-US" sz="2400" i="1" dirty="0">
                <a:solidFill>
                  <a:srgbClr val="FF0000"/>
                </a:solidFill>
              </a:rPr>
              <a:t>()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method is used to determine if the target database supports batch update processing. 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The method returns </a:t>
            </a:r>
            <a:r>
              <a:rPr lang="en-US" sz="2400" i="1" dirty="0">
                <a:solidFill>
                  <a:srgbClr val="002060"/>
                </a:solidFill>
              </a:rPr>
              <a:t>true</a:t>
            </a:r>
            <a:r>
              <a:rPr lang="en-US" sz="2400" dirty="0">
                <a:solidFill>
                  <a:srgbClr val="002060"/>
                </a:solidFill>
              </a:rPr>
              <a:t> if </a:t>
            </a:r>
            <a:r>
              <a:rPr lang="en-US" sz="2400" dirty="0" err="1">
                <a:solidFill>
                  <a:srgbClr val="002060"/>
                </a:solidFill>
              </a:rPr>
              <a:t>JDBC</a:t>
            </a:r>
            <a:r>
              <a:rPr lang="en-US" sz="2400" dirty="0">
                <a:solidFill>
                  <a:srgbClr val="002060"/>
                </a:solidFill>
              </a:rPr>
              <a:t> driver supports this feature.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endParaRPr lang="en-IN" sz="2400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5" name="Picture 4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pPr algn="ctr"/>
            <a:r>
              <a:rPr lang="en-IN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Methods for Batch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The </a:t>
            </a:r>
            <a:r>
              <a:rPr lang="en-US" sz="2400" b="1" dirty="0" err="1">
                <a:solidFill>
                  <a:srgbClr val="C00000"/>
                </a:solidFill>
              </a:rPr>
              <a:t>addBatch</a:t>
            </a:r>
            <a:r>
              <a:rPr lang="en-US" sz="2400" b="1" dirty="0">
                <a:solidFill>
                  <a:srgbClr val="C00000"/>
                </a:solidFill>
              </a:rPr>
              <a:t>()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method is used to add individual statements to the batch. 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The </a:t>
            </a:r>
            <a:r>
              <a:rPr lang="en-US" sz="2400" b="1" dirty="0" err="1">
                <a:solidFill>
                  <a:srgbClr val="C00000"/>
                </a:solidFill>
              </a:rPr>
              <a:t>executeBatch</a:t>
            </a:r>
            <a:r>
              <a:rPr lang="en-US" sz="2400" b="1" dirty="0">
                <a:solidFill>
                  <a:srgbClr val="C00000"/>
                </a:solidFill>
              </a:rPr>
              <a:t>()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is used to start the execution of all the statements grouped together.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The </a:t>
            </a:r>
            <a:r>
              <a:rPr lang="en-US" sz="2400" b="1" dirty="0" err="1">
                <a:solidFill>
                  <a:srgbClr val="C00000"/>
                </a:solidFill>
              </a:rPr>
              <a:t>executeBatch</a:t>
            </a:r>
            <a:r>
              <a:rPr lang="en-US" sz="2400" b="1" dirty="0">
                <a:solidFill>
                  <a:srgbClr val="C00000"/>
                </a:solidFill>
              </a:rPr>
              <a:t>()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returns an array of integers, and each element of the array represents the update count for the respective update statement.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The </a:t>
            </a:r>
            <a:r>
              <a:rPr lang="en-US" sz="2400" b="1" dirty="0" err="1">
                <a:solidFill>
                  <a:srgbClr val="C00000"/>
                </a:solidFill>
              </a:rPr>
              <a:t>clearBatch</a:t>
            </a:r>
            <a:r>
              <a:rPr lang="en-US" sz="2400" b="1" dirty="0">
                <a:solidFill>
                  <a:srgbClr val="C00000"/>
                </a:solidFill>
              </a:rPr>
              <a:t>()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method is used to remove all the statements added with the </a:t>
            </a:r>
            <a:r>
              <a:rPr lang="en-US" sz="2400" dirty="0" err="1">
                <a:solidFill>
                  <a:srgbClr val="002060"/>
                </a:solidFill>
              </a:rPr>
              <a:t>addBatch</a:t>
            </a:r>
            <a:r>
              <a:rPr lang="en-US" sz="2400" dirty="0">
                <a:solidFill>
                  <a:srgbClr val="002060"/>
                </a:solidFill>
              </a:rPr>
              <a:t>() method. 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We can not selectively choose which statement to remove.</a:t>
            </a:r>
          </a:p>
          <a:p>
            <a:endParaRPr lang="en-IN" sz="2400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5" name="Picture 4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pPr algn="ctr"/>
            <a:r>
              <a:rPr lang="en-IN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Steps to use Batch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Create a Statement object using </a:t>
            </a:r>
            <a:r>
              <a:rPr lang="en-US" sz="2400" i="1" dirty="0" err="1">
                <a:solidFill>
                  <a:srgbClr val="C00000"/>
                </a:solidFill>
              </a:rPr>
              <a:t>createStatement</a:t>
            </a:r>
            <a:r>
              <a:rPr lang="en-US" sz="2400" i="1" dirty="0">
                <a:solidFill>
                  <a:srgbClr val="C00000"/>
                </a:solidFill>
              </a:rPr>
              <a:t>()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methods.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Set auto-commit to false using </a:t>
            </a:r>
            <a:r>
              <a:rPr lang="en-US" sz="2400" i="1" dirty="0" err="1">
                <a:solidFill>
                  <a:srgbClr val="C00000"/>
                </a:solidFill>
              </a:rPr>
              <a:t>setAutoCommit</a:t>
            </a:r>
            <a:r>
              <a:rPr lang="en-US" sz="2400" i="1" dirty="0">
                <a:solidFill>
                  <a:srgbClr val="C00000"/>
                </a:solidFill>
              </a:rPr>
              <a:t>()</a:t>
            </a:r>
            <a:r>
              <a:rPr lang="en-US" sz="2400" dirty="0">
                <a:solidFill>
                  <a:srgbClr val="C00000"/>
                </a:solidFill>
              </a:rPr>
              <a:t>.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Add as many as SQL statements you like into batch using </a:t>
            </a:r>
            <a:r>
              <a:rPr lang="en-US" sz="2400" i="1" dirty="0" err="1">
                <a:solidFill>
                  <a:srgbClr val="C00000"/>
                </a:solidFill>
              </a:rPr>
              <a:t>addBatch</a:t>
            </a:r>
            <a:r>
              <a:rPr lang="en-US" sz="2400" i="1" dirty="0">
                <a:solidFill>
                  <a:srgbClr val="C00000"/>
                </a:solidFill>
              </a:rPr>
              <a:t>()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method on created statement object.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Execute all the SQL statements using </a:t>
            </a:r>
            <a:r>
              <a:rPr lang="en-US" sz="2400" i="1" dirty="0" err="1">
                <a:solidFill>
                  <a:srgbClr val="C00000"/>
                </a:solidFill>
              </a:rPr>
              <a:t>executeBatch</a:t>
            </a:r>
            <a:r>
              <a:rPr lang="en-US" sz="2400" i="1" dirty="0">
                <a:solidFill>
                  <a:srgbClr val="C00000"/>
                </a:solidFill>
              </a:rPr>
              <a:t>()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method on created statement object.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Finally, commit all the changes using </a:t>
            </a:r>
            <a:r>
              <a:rPr lang="en-US" sz="2400" i="1" dirty="0">
                <a:solidFill>
                  <a:srgbClr val="C00000"/>
                </a:solidFill>
              </a:rPr>
              <a:t>commit()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method.</a:t>
            </a:r>
          </a:p>
          <a:p>
            <a:endParaRPr lang="en-IN" sz="2400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5" name="Picture 4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Autofit/>
          </a:bodyPr>
          <a:lstStyle/>
          <a:p>
            <a:pPr algn="ctr"/>
            <a:r>
              <a:rPr lang="en-IN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382000" cy="55626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sz="2400" dirty="0">
                <a:solidFill>
                  <a:srgbClr val="C00000"/>
                </a:solidFill>
              </a:rPr>
              <a:t>// Create statement object </a:t>
            </a:r>
          </a:p>
          <a:p>
            <a:pPr algn="ctr">
              <a:buNone/>
            </a:pPr>
            <a:r>
              <a:rPr lang="en-US" sz="2400" dirty="0">
                <a:solidFill>
                  <a:srgbClr val="002060"/>
                </a:solidFill>
              </a:rPr>
              <a:t>	Statement stmt = </a:t>
            </a:r>
            <a:r>
              <a:rPr lang="en-US" sz="2400" dirty="0" err="1">
                <a:solidFill>
                  <a:srgbClr val="002060"/>
                </a:solidFill>
              </a:rPr>
              <a:t>conn.createStatement</a:t>
            </a:r>
            <a:r>
              <a:rPr lang="en-US" sz="2400" dirty="0">
                <a:solidFill>
                  <a:srgbClr val="002060"/>
                </a:solidFill>
              </a:rPr>
              <a:t>(); 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sz="2400" dirty="0">
                <a:solidFill>
                  <a:srgbClr val="C00000"/>
                </a:solidFill>
              </a:rPr>
              <a:t>// Set auto-commit to false </a:t>
            </a:r>
          </a:p>
          <a:p>
            <a:pPr algn="ctr">
              <a:buNone/>
            </a:pPr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sz="2400" dirty="0" err="1">
                <a:solidFill>
                  <a:srgbClr val="002060"/>
                </a:solidFill>
              </a:rPr>
              <a:t>conn.setAutoCommit</a:t>
            </a:r>
            <a:r>
              <a:rPr lang="en-US" sz="2400" dirty="0">
                <a:solidFill>
                  <a:srgbClr val="002060"/>
                </a:solidFill>
              </a:rPr>
              <a:t>(false); 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sz="2400" dirty="0">
                <a:solidFill>
                  <a:srgbClr val="C00000"/>
                </a:solidFill>
              </a:rPr>
              <a:t>// Create  some SQL statements and add them in the batch 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</a:rPr>
              <a:t>	String SQL1 = "INSERT INTO Emp (id, name, age) " + "VALUES(1,‘Ravi’, 25)"; 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sz="2400" dirty="0" err="1">
                <a:solidFill>
                  <a:srgbClr val="002060"/>
                </a:solidFill>
              </a:rPr>
              <a:t>stmt.addBatch</a:t>
            </a:r>
            <a:r>
              <a:rPr lang="en-US" sz="2400" dirty="0">
                <a:solidFill>
                  <a:srgbClr val="002060"/>
                </a:solidFill>
              </a:rPr>
              <a:t>(SQL1); 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</a:rPr>
              <a:t>	String SQL2 = "INSERT INTO Emp (id, name, age) " + "VALUES(200,'Raj', 30)"; 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sz="2400" dirty="0" err="1">
                <a:solidFill>
                  <a:srgbClr val="002060"/>
                </a:solidFill>
              </a:rPr>
              <a:t>stmt.addBatch</a:t>
            </a:r>
            <a:r>
              <a:rPr lang="en-US" sz="2400" dirty="0">
                <a:solidFill>
                  <a:srgbClr val="002060"/>
                </a:solidFill>
              </a:rPr>
              <a:t>(SQL2); 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</a:rPr>
              <a:t>	String SQL3 = "UPDATE Emp SET age = 35 " + "WHERE id = 100"; 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sz="2400" dirty="0" err="1">
                <a:solidFill>
                  <a:srgbClr val="002060"/>
                </a:solidFill>
              </a:rPr>
              <a:t>stmt.addBatch</a:t>
            </a:r>
            <a:r>
              <a:rPr lang="en-US" sz="2400" dirty="0">
                <a:solidFill>
                  <a:srgbClr val="002060"/>
                </a:solidFill>
              </a:rPr>
              <a:t>(SQL3); </a:t>
            </a:r>
            <a:endParaRPr lang="en-US" sz="2400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</a:rPr>
              <a:t>	// Create an </a:t>
            </a:r>
            <a:r>
              <a:rPr lang="en-US" sz="2400" dirty="0" err="1">
                <a:solidFill>
                  <a:srgbClr val="C00000"/>
                </a:solidFill>
              </a:rPr>
              <a:t>int</a:t>
            </a:r>
            <a:r>
              <a:rPr lang="en-US" sz="2400" dirty="0">
                <a:solidFill>
                  <a:srgbClr val="C00000"/>
                </a:solidFill>
              </a:rPr>
              <a:t>[] to hold returned values </a:t>
            </a:r>
          </a:p>
          <a:p>
            <a:pPr algn="ctr">
              <a:buNone/>
            </a:pPr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sz="2400" dirty="0" err="1">
                <a:solidFill>
                  <a:srgbClr val="002060"/>
                </a:solidFill>
              </a:rPr>
              <a:t>int</a:t>
            </a:r>
            <a:r>
              <a:rPr lang="en-US" sz="2400" dirty="0">
                <a:solidFill>
                  <a:srgbClr val="002060"/>
                </a:solidFill>
              </a:rPr>
              <a:t>[] count = </a:t>
            </a:r>
            <a:r>
              <a:rPr lang="en-US" sz="2400" dirty="0" err="1">
                <a:solidFill>
                  <a:srgbClr val="002060"/>
                </a:solidFill>
              </a:rPr>
              <a:t>stmt.executeBatch</a:t>
            </a:r>
            <a:r>
              <a:rPr lang="en-US" sz="2400" dirty="0">
                <a:solidFill>
                  <a:srgbClr val="002060"/>
                </a:solidFill>
              </a:rPr>
              <a:t>(); 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sz="2400" dirty="0">
                <a:solidFill>
                  <a:srgbClr val="C00000"/>
                </a:solidFill>
              </a:rPr>
              <a:t>//Explicitly commit statements to apply changes </a:t>
            </a:r>
          </a:p>
          <a:p>
            <a:pPr algn="ctr">
              <a:buNone/>
            </a:pPr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sz="2400" dirty="0" err="1">
                <a:solidFill>
                  <a:srgbClr val="002060"/>
                </a:solidFill>
              </a:rPr>
              <a:t>conn.commit</a:t>
            </a:r>
            <a:r>
              <a:rPr lang="en-US" sz="2400" dirty="0">
                <a:solidFill>
                  <a:srgbClr val="002060"/>
                </a:solidFill>
              </a:rPr>
              <a:t>();</a:t>
            </a:r>
            <a:endParaRPr lang="en-IN" sz="2400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5" name="Picture 4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Brainstorming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will happen when you:</a:t>
            </a:r>
          </a:p>
          <a:p>
            <a:pPr>
              <a:buNone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try to add a SELECT query into the batch?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don’t call </a:t>
            </a:r>
            <a:r>
              <a:rPr lang="en-US" sz="24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con.setAutoCommit</a:t>
            </a:r>
            <a:r>
              <a:rPr lang="en-US" sz="2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(false);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call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setAutoCommit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(false) but don’t call commit()? </a:t>
            </a:r>
          </a:p>
          <a:p>
            <a:pPr>
              <a:buNone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52450"/>
          </a:xfrm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en-US" sz="3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Developing </a:t>
            </a:r>
            <a:r>
              <a:rPr lang="en-US" sz="3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US" sz="3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Programs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990600"/>
            <a:ext cx="1447800" cy="3581400"/>
          </a:xfrm>
        </p:spPr>
        <p:txBody>
          <a:bodyPr rtlCol="0">
            <a:normAutofit/>
          </a:bodyPr>
          <a:lstStyle/>
          <a:p>
            <a:pPr marL="117475" indent="-117475" fontAlgn="auto">
              <a:spcAft>
                <a:spcPts val="1200"/>
              </a:spcAft>
              <a:buFont typeface="Monotype Sorts" pitchFamily="2" charset="2"/>
              <a:buNone/>
              <a:defRPr/>
            </a:pPr>
            <a:r>
              <a:rPr lang="en-US" sz="2000" dirty="0">
                <a:cs typeface="Times New Roman" pitchFamily="18" charset="0"/>
              </a:rPr>
              <a:t>Loading drivers</a:t>
            </a:r>
          </a:p>
          <a:p>
            <a:pPr marL="117475" indent="-117475" fontAlgn="auto">
              <a:spcAft>
                <a:spcPts val="1200"/>
              </a:spcAft>
              <a:buFont typeface="Monotype Sorts" pitchFamily="2" charset="2"/>
              <a:buNone/>
              <a:defRPr/>
            </a:pP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Establishing connections</a:t>
            </a:r>
          </a:p>
          <a:p>
            <a:pPr marL="117475" indent="-117475" fontAlgn="auto">
              <a:spcAft>
                <a:spcPts val="1200"/>
              </a:spcAft>
              <a:buFont typeface="Monotype Sorts" pitchFamily="2" charset="2"/>
              <a:buNone/>
              <a:defRPr/>
            </a:pP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Creating and executing statements</a:t>
            </a:r>
          </a:p>
          <a:p>
            <a:pPr marL="117475" indent="-117475" fontAlgn="auto">
              <a:spcAft>
                <a:spcPts val="1200"/>
              </a:spcAft>
              <a:buFont typeface="Monotype Sorts" pitchFamily="2" charset="2"/>
              <a:buNone/>
              <a:defRPr/>
            </a:pP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Processing 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ResultSet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1371600" y="838200"/>
            <a:ext cx="7315200" cy="548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Statement to load a driver: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Class.forName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JDBCDriverClass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driver is a class.  For example: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Database           Driver Class                                      Source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Access               </a:t>
            </a:r>
            <a:r>
              <a:rPr lang="en-US" sz="20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sun.jdbc.odbc.JdbcOdbcDriver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 Already in </a:t>
            </a:r>
            <a:r>
              <a:rPr lang="en-US" sz="20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JDK</a:t>
            </a:r>
            <a:endParaRPr lang="en-US" sz="2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20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com.mysql.jdbc.Driver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             Website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Oracle                </a:t>
            </a:r>
            <a:r>
              <a:rPr lang="en-US" sz="20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oracle.jdbc.driver.OracleDriver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Website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-ODBC driver for Access is bundled in </a:t>
            </a:r>
            <a:r>
              <a:rPr lang="en-US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JDK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Arial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driver class is in mysqljdbc.jar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Arial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Oracle driver class is in classes12.jar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52450"/>
          </a:xfrm>
        </p:spPr>
        <p:txBody>
          <a:bodyPr rtlCol="0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Developing </a:t>
            </a:r>
            <a:r>
              <a:rPr lang="en-US" sz="3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US" sz="3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Programs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" y="990600"/>
            <a:ext cx="1600200" cy="3581400"/>
          </a:xfrm>
        </p:spPr>
        <p:txBody>
          <a:bodyPr rtlCol="0">
            <a:normAutofit/>
          </a:bodyPr>
          <a:lstStyle/>
          <a:p>
            <a:pPr marL="117475" indent="-117475" fontAlgn="auto">
              <a:spcAft>
                <a:spcPts val="1200"/>
              </a:spcAft>
              <a:buFont typeface="Monotype Sorts" pitchFamily="2" charset="2"/>
              <a:buNone/>
              <a:defRPr/>
            </a:pP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Loading drivers</a:t>
            </a:r>
          </a:p>
          <a:p>
            <a:pPr marL="117475" indent="-117475" fontAlgn="auto">
              <a:spcAft>
                <a:spcPts val="1200"/>
              </a:spcAft>
              <a:buFont typeface="Monotype Sorts" pitchFamily="2" charset="2"/>
              <a:buNone/>
              <a:defRPr/>
            </a:pPr>
            <a:r>
              <a:rPr lang="en-US" sz="2000" dirty="0">
                <a:cs typeface="Times New Roman" pitchFamily="18" charset="0"/>
              </a:rPr>
              <a:t>Establishing connections</a:t>
            </a:r>
          </a:p>
          <a:p>
            <a:pPr marL="117475" indent="-117475" fontAlgn="auto">
              <a:spcAft>
                <a:spcPts val="1200"/>
              </a:spcAft>
              <a:buFont typeface="Monotype Sorts" pitchFamily="2" charset="2"/>
              <a:buNone/>
              <a:defRPr/>
            </a:pP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Creating and executing statements</a:t>
            </a:r>
          </a:p>
          <a:p>
            <a:pPr marL="117475" indent="-117475" fontAlgn="auto">
              <a:spcAft>
                <a:spcPts val="1200"/>
              </a:spcAft>
              <a:buFont typeface="Monotype Sorts" pitchFamily="2" charset="2"/>
              <a:buNone/>
              <a:defRPr/>
            </a:pP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Processing 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ResultSet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1524000" y="838200"/>
            <a:ext cx="7239000" cy="556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>
                <a:latin typeface="Calibri" pitchFamily="34" charset="0"/>
                <a:cs typeface="Times New Roman" pitchFamily="18" charset="0"/>
              </a:rPr>
              <a:t>Connection </a:t>
            </a:r>
            <a:r>
              <a:rPr lang="en-US" dirty="0" err="1">
                <a:latin typeface="Calibri" pitchFamily="34" charset="0"/>
                <a:cs typeface="Times New Roman" pitchFamily="18" charset="0"/>
              </a:rPr>
              <a:t>connection</a:t>
            </a:r>
            <a:r>
              <a:rPr lang="en-US" dirty="0">
                <a:latin typeface="Calibri" pitchFamily="34" charset="0"/>
                <a:cs typeface="Times New Roman" pitchFamily="18" charset="0"/>
              </a:rPr>
              <a:t> = </a:t>
            </a:r>
            <a:r>
              <a:rPr lang="en-US" dirty="0" err="1">
                <a:latin typeface="Calibri" pitchFamily="34" charset="0"/>
                <a:cs typeface="Times New Roman" pitchFamily="18" charset="0"/>
              </a:rPr>
              <a:t>DriverManager.getConnection</a:t>
            </a:r>
            <a:r>
              <a:rPr lang="en-US" dirty="0">
                <a:latin typeface="Calibri" pitchFamily="34" charset="0"/>
                <a:cs typeface="Times New Roman" pitchFamily="18" charset="0"/>
              </a:rPr>
              <a:t>(</a:t>
            </a:r>
            <a:r>
              <a:rPr lang="en-US" dirty="0" err="1">
                <a:latin typeface="Calibri" pitchFamily="34" charset="0"/>
                <a:cs typeface="Times New Roman" pitchFamily="18" charset="0"/>
              </a:rPr>
              <a:t>databaseURL</a:t>
            </a:r>
            <a:r>
              <a:rPr lang="en-US" dirty="0">
                <a:latin typeface="Calibri" pitchFamily="34" charset="0"/>
                <a:cs typeface="Times New Roman" pitchFamily="18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>
                <a:latin typeface="Calibri" pitchFamily="34" charset="0"/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>
                <a:latin typeface="Calibri" pitchFamily="34" charset="0"/>
                <a:cs typeface="Times New Roman" pitchFamily="18" charset="0"/>
              </a:rPr>
              <a:t>Database    URL Pattern                   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>
                <a:latin typeface="Calibri" pitchFamily="34" charset="0"/>
                <a:cs typeface="Times New Roman" pitchFamily="18" charset="0"/>
              </a:rPr>
              <a:t>Access        </a:t>
            </a:r>
            <a:r>
              <a:rPr lang="en-US" dirty="0" err="1">
                <a:latin typeface="Calibri" pitchFamily="34" charset="0"/>
                <a:cs typeface="Times New Roman" pitchFamily="18" charset="0"/>
              </a:rPr>
              <a:t>jdbc:odbc:dataSource</a:t>
            </a:r>
            <a:r>
              <a:rPr lang="en-US" dirty="0">
                <a:latin typeface="Calibri" pitchFamily="34" charset="0"/>
                <a:cs typeface="Times New Roman" pitchFamily="18" charset="0"/>
              </a:rPr>
              <a:t>    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 err="1">
                <a:latin typeface="Calibri" pitchFamily="34" charset="0"/>
                <a:cs typeface="Times New Roman" pitchFamily="18" charset="0"/>
              </a:rPr>
              <a:t>MySQL</a:t>
            </a:r>
            <a:r>
              <a:rPr lang="en-US" dirty="0">
                <a:latin typeface="Calibri" pitchFamily="34" charset="0"/>
                <a:cs typeface="Times New Roman" pitchFamily="18" charset="0"/>
              </a:rPr>
              <a:t>      </a:t>
            </a:r>
            <a:r>
              <a:rPr lang="en-US" dirty="0" err="1">
                <a:latin typeface="Calibri" pitchFamily="34" charset="0"/>
                <a:cs typeface="Times New Roman" pitchFamily="18" charset="0"/>
              </a:rPr>
              <a:t>jdbc:mysql</a:t>
            </a:r>
            <a:r>
              <a:rPr lang="en-US" dirty="0">
                <a:latin typeface="Calibri" pitchFamily="34" charset="0"/>
                <a:cs typeface="Times New Roman" pitchFamily="18" charset="0"/>
              </a:rPr>
              <a:t>://hostname/</a:t>
            </a:r>
            <a:r>
              <a:rPr lang="en-US" dirty="0" err="1">
                <a:latin typeface="Calibri" pitchFamily="34" charset="0"/>
                <a:cs typeface="Times New Roman" pitchFamily="18" charset="0"/>
              </a:rPr>
              <a:t>dbname</a:t>
            </a:r>
            <a:r>
              <a:rPr lang="en-US" dirty="0">
                <a:latin typeface="Calibri" pitchFamily="34" charset="0"/>
                <a:cs typeface="Times New Roman" pitchFamily="18" charset="0"/>
              </a:rPr>
              <a:t>  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>
                <a:latin typeface="Calibri" pitchFamily="34" charset="0"/>
                <a:cs typeface="Times New Roman" pitchFamily="18" charset="0"/>
              </a:rPr>
              <a:t>Oracle        </a:t>
            </a:r>
            <a:r>
              <a:rPr lang="en-US" dirty="0" err="1">
                <a:latin typeface="Calibri" pitchFamily="34" charset="0"/>
                <a:cs typeface="Times New Roman" pitchFamily="18" charset="0"/>
              </a:rPr>
              <a:t>jdbc:oracle:thin</a:t>
            </a:r>
            <a:r>
              <a:rPr lang="en-US" dirty="0">
                <a:latin typeface="Calibri" pitchFamily="34" charset="0"/>
                <a:cs typeface="Times New Roman" pitchFamily="18" charset="0"/>
              </a:rPr>
              <a:t>:@</a:t>
            </a:r>
            <a:r>
              <a:rPr lang="en-US" dirty="0" err="1">
                <a:latin typeface="Calibri" pitchFamily="34" charset="0"/>
                <a:cs typeface="Times New Roman" pitchFamily="18" charset="0"/>
              </a:rPr>
              <a:t>hostname:port</a:t>
            </a:r>
            <a:r>
              <a:rPr lang="en-US" dirty="0">
                <a:latin typeface="Calibri" pitchFamily="34" charset="0"/>
                <a:cs typeface="Times New Roman" pitchFamily="18" charset="0"/>
              </a:rPr>
              <a:t>#:</a:t>
            </a:r>
            <a:r>
              <a:rPr lang="en-US" dirty="0" err="1">
                <a:latin typeface="Calibri" pitchFamily="34" charset="0"/>
                <a:cs typeface="Times New Roman" pitchFamily="18" charset="0"/>
              </a:rPr>
              <a:t>oracleDBSID</a:t>
            </a:r>
            <a:endParaRPr lang="en-US" dirty="0">
              <a:latin typeface="Calibri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>
                <a:latin typeface="Times New Roman" pitchFamily="18" charset="0"/>
                <a:cs typeface="Courier New" pitchFamily="49" charset="0"/>
              </a:rPr>
              <a:t> </a:t>
            </a:r>
            <a:endParaRPr lang="en-US" dirty="0">
              <a:latin typeface="Courier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>
                <a:latin typeface="Calibri" pitchFamily="34" charset="0"/>
                <a:cs typeface="Times New Roman" pitchFamily="18" charset="0"/>
              </a:rPr>
              <a:t>Examples: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>
                <a:latin typeface="Calibri" pitchFamily="34" charset="0"/>
                <a:cs typeface="Times New Roman" pitchFamily="18" charset="0"/>
              </a:rPr>
              <a:t>For Access: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1600" dirty="0">
                <a:latin typeface="Calibri" pitchFamily="34" charset="0"/>
                <a:cs typeface="Times New Roman" pitchFamily="18" charset="0"/>
              </a:rPr>
              <a:t>Connection </a:t>
            </a:r>
            <a:r>
              <a:rPr lang="en-US" sz="1600" dirty="0" err="1">
                <a:latin typeface="Calibri" pitchFamily="34" charset="0"/>
                <a:cs typeface="Times New Roman" pitchFamily="18" charset="0"/>
              </a:rPr>
              <a:t>connection</a:t>
            </a:r>
            <a:r>
              <a:rPr lang="en-US" sz="1600" dirty="0">
                <a:latin typeface="Calibri" pitchFamily="34" charset="0"/>
                <a:cs typeface="Times New Roman" pitchFamily="18" charset="0"/>
              </a:rPr>
              <a:t> = </a:t>
            </a:r>
            <a:r>
              <a:rPr lang="en-US" sz="1600" dirty="0" err="1">
                <a:latin typeface="Calibri" pitchFamily="34" charset="0"/>
                <a:cs typeface="Times New Roman" pitchFamily="18" charset="0"/>
              </a:rPr>
              <a:t>DriverManager.getConnection</a:t>
            </a:r>
            <a:endParaRPr lang="en-US" sz="1600" dirty="0">
              <a:latin typeface="Calibri" pitchFamily="34" charset="0"/>
              <a:cs typeface="Times New Roman" pitchFamily="18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1600" dirty="0">
                <a:latin typeface="Calibri" pitchFamily="34" charset="0"/>
                <a:cs typeface="Times New Roman" pitchFamily="18" charset="0"/>
              </a:rPr>
              <a:t>  ("</a:t>
            </a:r>
            <a:r>
              <a:rPr lang="en-US" sz="1600" dirty="0" err="1">
                <a:latin typeface="Calibri" pitchFamily="34" charset="0"/>
                <a:cs typeface="Times New Roman" pitchFamily="18" charset="0"/>
              </a:rPr>
              <a:t>jdbc:odbc:ExampleMDBDataSource</a:t>
            </a:r>
            <a:r>
              <a:rPr lang="en-US" sz="1600" dirty="0">
                <a:latin typeface="Calibri" pitchFamily="34" charset="0"/>
                <a:cs typeface="Times New Roman" pitchFamily="18" charset="0"/>
              </a:rPr>
              <a:t>");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sz="1600" dirty="0">
              <a:latin typeface="Calibri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>
                <a:latin typeface="Calibri" pitchFamily="34" charset="0"/>
                <a:cs typeface="Times New Roman" pitchFamily="18" charset="0"/>
              </a:rPr>
              <a:t>For </a:t>
            </a:r>
            <a:r>
              <a:rPr lang="en-US" dirty="0" err="1">
                <a:latin typeface="Calibri" pitchFamily="34" charset="0"/>
                <a:cs typeface="Times New Roman" pitchFamily="18" charset="0"/>
              </a:rPr>
              <a:t>MySQL</a:t>
            </a:r>
            <a:r>
              <a:rPr lang="en-US" dirty="0">
                <a:latin typeface="Calibri" pitchFamily="34" charset="0"/>
                <a:cs typeface="Times New Roman" pitchFamily="18" charset="0"/>
              </a:rPr>
              <a:t>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1600" dirty="0">
                <a:latin typeface="Calibri" pitchFamily="34" charset="0"/>
                <a:cs typeface="Times New Roman" pitchFamily="18" charset="0"/>
              </a:rPr>
              <a:t>Connection </a:t>
            </a:r>
            <a:r>
              <a:rPr lang="en-US" sz="1600" dirty="0" err="1">
                <a:latin typeface="Calibri" pitchFamily="34" charset="0"/>
                <a:cs typeface="Times New Roman" pitchFamily="18" charset="0"/>
              </a:rPr>
              <a:t>connection</a:t>
            </a:r>
            <a:r>
              <a:rPr lang="en-US" sz="1600" dirty="0">
                <a:latin typeface="Calibri" pitchFamily="34" charset="0"/>
                <a:cs typeface="Times New Roman" pitchFamily="18" charset="0"/>
              </a:rPr>
              <a:t> = </a:t>
            </a:r>
            <a:r>
              <a:rPr lang="en-US" sz="1600" dirty="0" err="1">
                <a:latin typeface="Calibri" pitchFamily="34" charset="0"/>
                <a:cs typeface="Times New Roman" pitchFamily="18" charset="0"/>
              </a:rPr>
              <a:t>DriverManager.getConnection</a:t>
            </a:r>
            <a:endParaRPr lang="en-US" sz="1600" dirty="0">
              <a:latin typeface="Calibri" pitchFamily="34" charset="0"/>
              <a:cs typeface="Times New Roman" pitchFamily="18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1600" dirty="0">
                <a:latin typeface="Calibri" pitchFamily="34" charset="0"/>
                <a:cs typeface="Times New Roman" pitchFamily="18" charset="0"/>
              </a:rPr>
              <a:t>  ("</a:t>
            </a:r>
            <a:r>
              <a:rPr lang="en-US" sz="1600" dirty="0" err="1">
                <a:latin typeface="Calibri" pitchFamily="34" charset="0"/>
                <a:cs typeface="Times New Roman" pitchFamily="18" charset="0"/>
              </a:rPr>
              <a:t>jdbc:mysql</a:t>
            </a:r>
            <a:r>
              <a:rPr lang="en-US" sz="1600" dirty="0">
                <a:latin typeface="Calibri" pitchFamily="34" charset="0"/>
                <a:cs typeface="Times New Roman" pitchFamily="18" charset="0"/>
              </a:rPr>
              <a:t>://</a:t>
            </a:r>
            <a:r>
              <a:rPr lang="en-US" sz="1600" dirty="0" err="1">
                <a:latin typeface="Calibri" pitchFamily="34" charset="0"/>
                <a:cs typeface="Times New Roman" pitchFamily="18" charset="0"/>
              </a:rPr>
              <a:t>localhost</a:t>
            </a:r>
            <a:r>
              <a:rPr lang="en-US" sz="1600" dirty="0">
                <a:latin typeface="Calibri" pitchFamily="34" charset="0"/>
                <a:cs typeface="Times New Roman" pitchFamily="18" charset="0"/>
              </a:rPr>
              <a:t>/test");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u="sng" dirty="0">
                <a:latin typeface="Times New Roman" pitchFamily="18" charset="0"/>
                <a:cs typeface="Courier New" pitchFamily="49" charset="0"/>
              </a:rPr>
              <a:t> </a:t>
            </a:r>
            <a:endParaRPr lang="en-US" dirty="0">
              <a:latin typeface="Courier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>
                <a:latin typeface="Calibri" pitchFamily="34" charset="0"/>
                <a:cs typeface="Times New Roman" pitchFamily="18" charset="0"/>
              </a:rPr>
              <a:t>For Oracle: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1600" dirty="0">
                <a:latin typeface="Calibri" pitchFamily="34" charset="0"/>
                <a:cs typeface="Times New Roman" pitchFamily="18" charset="0"/>
              </a:rPr>
              <a:t>Connection </a:t>
            </a:r>
            <a:r>
              <a:rPr lang="en-US" sz="1600" dirty="0" err="1">
                <a:latin typeface="Calibri" pitchFamily="34" charset="0"/>
                <a:cs typeface="Times New Roman" pitchFamily="18" charset="0"/>
              </a:rPr>
              <a:t>connection</a:t>
            </a:r>
            <a:r>
              <a:rPr lang="en-US" sz="1600" dirty="0">
                <a:latin typeface="Calibri" pitchFamily="34" charset="0"/>
                <a:cs typeface="Times New Roman" pitchFamily="18" charset="0"/>
              </a:rPr>
              <a:t> = </a:t>
            </a:r>
            <a:r>
              <a:rPr lang="en-US" sz="1600" dirty="0" err="1">
                <a:latin typeface="Calibri" pitchFamily="34" charset="0"/>
                <a:cs typeface="Times New Roman" pitchFamily="18" charset="0"/>
              </a:rPr>
              <a:t>DriverManager.getConnection</a:t>
            </a:r>
            <a:endParaRPr lang="en-US" sz="1600" dirty="0">
              <a:latin typeface="Calibri" pitchFamily="34" charset="0"/>
              <a:cs typeface="Times New Roman" pitchFamily="18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1600" dirty="0">
                <a:latin typeface="Calibri" pitchFamily="34" charset="0"/>
                <a:cs typeface="Times New Roman" pitchFamily="18" charset="0"/>
              </a:rPr>
              <a:t>  ("</a:t>
            </a:r>
            <a:r>
              <a:rPr lang="en-US" sz="1600" dirty="0" err="1">
                <a:latin typeface="Calibri" pitchFamily="34" charset="0"/>
                <a:cs typeface="Times New Roman" pitchFamily="18" charset="0"/>
              </a:rPr>
              <a:t>jdbc:oracle:thin</a:t>
            </a:r>
            <a:r>
              <a:rPr lang="en-US" sz="1600" dirty="0">
                <a:latin typeface="Calibri" pitchFamily="34" charset="0"/>
                <a:cs typeface="Times New Roman" pitchFamily="18" charset="0"/>
              </a:rPr>
              <a:t>:@liang.armstrong.edu:1521:orcl",  "</a:t>
            </a:r>
            <a:r>
              <a:rPr lang="en-US" sz="1600" dirty="0" err="1">
                <a:latin typeface="Calibri" pitchFamily="34" charset="0"/>
                <a:cs typeface="Times New Roman" pitchFamily="18" charset="0"/>
              </a:rPr>
              <a:t>scott</a:t>
            </a:r>
            <a:r>
              <a:rPr lang="en-US" sz="1600" dirty="0">
                <a:latin typeface="Calibri" pitchFamily="34" charset="0"/>
                <a:cs typeface="Times New Roman" pitchFamily="18" charset="0"/>
              </a:rPr>
              <a:t>", "tiger");</a:t>
            </a:r>
            <a:endParaRPr lang="en-US" sz="1400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15366" name="Line 11"/>
          <p:cNvSpPr>
            <a:spLocks noChangeShapeType="1"/>
          </p:cNvSpPr>
          <p:nvPr/>
        </p:nvSpPr>
        <p:spPr bwMode="auto">
          <a:xfrm flipV="1">
            <a:off x="4419600" y="1143000"/>
            <a:ext cx="2895600" cy="685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367" name="Line 12"/>
          <p:cNvSpPr>
            <a:spLocks noChangeShapeType="1"/>
          </p:cNvSpPr>
          <p:nvPr/>
        </p:nvSpPr>
        <p:spPr bwMode="auto">
          <a:xfrm flipV="1">
            <a:off x="4724400" y="1143000"/>
            <a:ext cx="2667000" cy="990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Line 13"/>
          <p:cNvSpPr>
            <a:spLocks noChangeShapeType="1"/>
          </p:cNvSpPr>
          <p:nvPr/>
        </p:nvSpPr>
        <p:spPr bwMode="auto">
          <a:xfrm flipV="1">
            <a:off x="5562600" y="1143000"/>
            <a:ext cx="1828800" cy="1295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9" name="Picture 8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Integrity Constraints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endParaRPr lang="en-IN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 Integrity Constraint imposes a condition that all the legal values in a table must satisfy.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Three types of Constraints are: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1. Domain Constraint</a:t>
            </a:r>
          </a:p>
          <a:p>
            <a:pPr>
              <a:buNone/>
            </a:pP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2. Primary Key Constraints</a:t>
            </a:r>
          </a:p>
          <a:p>
            <a:pPr>
              <a:buNone/>
            </a:pP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3. Foreign Key Constraints</a:t>
            </a:r>
          </a:p>
          <a:p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52450"/>
          </a:xfrm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en-US" sz="3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Developing </a:t>
            </a:r>
            <a:r>
              <a:rPr lang="en-US" sz="3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US" sz="3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Programs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" y="990600"/>
            <a:ext cx="1600200" cy="3581400"/>
          </a:xfrm>
        </p:spPr>
        <p:txBody>
          <a:bodyPr rtlCol="0">
            <a:normAutofit/>
          </a:bodyPr>
          <a:lstStyle/>
          <a:p>
            <a:pPr marL="117475" indent="-117475" fontAlgn="auto">
              <a:spcAft>
                <a:spcPts val="1200"/>
              </a:spcAft>
              <a:buFont typeface="Monotype Sorts" pitchFamily="2" charset="2"/>
              <a:buNone/>
              <a:defRPr/>
            </a:pP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Loading drivers</a:t>
            </a:r>
          </a:p>
          <a:p>
            <a:pPr marL="117475" indent="-117475" fontAlgn="auto">
              <a:spcAft>
                <a:spcPts val="1200"/>
              </a:spcAft>
              <a:buFont typeface="Monotype Sorts" pitchFamily="2" charset="2"/>
              <a:buNone/>
              <a:defRPr/>
            </a:pP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Establishing connections</a:t>
            </a:r>
          </a:p>
          <a:p>
            <a:pPr marL="117475" indent="-117475" fontAlgn="auto">
              <a:spcAft>
                <a:spcPts val="1200"/>
              </a:spcAft>
              <a:buFont typeface="Monotype Sorts" pitchFamily="2" charset="2"/>
              <a:buNone/>
              <a:defRPr/>
            </a:pPr>
            <a:r>
              <a:rPr lang="en-US" sz="2000" dirty="0">
                <a:cs typeface="Times New Roman" pitchFamily="18" charset="0"/>
              </a:rPr>
              <a:t>Creating and executing statements</a:t>
            </a:r>
          </a:p>
          <a:p>
            <a:pPr marL="117475" indent="-117475" fontAlgn="auto">
              <a:spcAft>
                <a:spcPts val="1200"/>
              </a:spcAft>
              <a:buFont typeface="Monotype Sorts" pitchFamily="2" charset="2"/>
              <a:buNone/>
              <a:defRPr/>
            </a:pP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Processing 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ResultSet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1524000" y="762000"/>
            <a:ext cx="7239000" cy="556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Creating statement: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Statement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connection.createStatement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Executing statement (for update, delete, insert):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statement.executeUpdate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("create table Temp (col1 char(5), col2 char(5))");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Executing statement (for select):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// Select the columns from the Student table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ResultSet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resultSet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statement.executeQuery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("select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mi,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from Student where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"  + " = 'Smith'");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sz="2000" dirty="0">
              <a:solidFill>
                <a:srgbClr val="FFCC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dirty="0">
              <a:solidFill>
                <a:srgbClr val="FFCC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dirty="0">
              <a:solidFill>
                <a:srgbClr val="FFCC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7" name="Picture 6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52450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Developing </a:t>
            </a:r>
            <a:r>
              <a:rPr lang="en-US" sz="3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US" sz="3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Programs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" y="990600"/>
            <a:ext cx="1600200" cy="3581400"/>
          </a:xfrm>
        </p:spPr>
        <p:txBody>
          <a:bodyPr rtlCol="0">
            <a:normAutofit/>
          </a:bodyPr>
          <a:lstStyle/>
          <a:p>
            <a:pPr marL="117475" indent="-117475" fontAlgn="auto">
              <a:lnSpc>
                <a:spcPct val="90000"/>
              </a:lnSpc>
              <a:spcAft>
                <a:spcPts val="1200"/>
              </a:spcAft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Loading drivers</a:t>
            </a:r>
          </a:p>
          <a:p>
            <a:pPr marL="117475" indent="-117475" fontAlgn="auto">
              <a:lnSpc>
                <a:spcPct val="90000"/>
              </a:lnSpc>
              <a:spcAft>
                <a:spcPts val="1200"/>
              </a:spcAft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Establishing connections</a:t>
            </a:r>
          </a:p>
          <a:p>
            <a:pPr marL="117475" indent="-117475" fontAlgn="auto">
              <a:lnSpc>
                <a:spcPct val="90000"/>
              </a:lnSpc>
              <a:spcAft>
                <a:spcPts val="1200"/>
              </a:spcAft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Creating and executing statements</a:t>
            </a:r>
          </a:p>
          <a:p>
            <a:pPr marL="117475" indent="-117475" fontAlgn="auto">
              <a:lnSpc>
                <a:spcPct val="90000"/>
              </a:lnSpc>
              <a:spcAft>
                <a:spcPts val="1200"/>
              </a:spcAft>
              <a:buFont typeface="Monotype Sorts" pitchFamily="2" charset="2"/>
              <a:buNone/>
              <a:defRPr/>
            </a:pPr>
            <a:r>
              <a:rPr lang="en-US" sz="2400" dirty="0">
                <a:cs typeface="Times New Roman" pitchFamily="18" charset="0"/>
              </a:rPr>
              <a:t>Processing </a:t>
            </a:r>
            <a:r>
              <a:rPr lang="en-US" sz="2400" dirty="0" err="1">
                <a:cs typeface="Times New Roman" pitchFamily="18" charset="0"/>
              </a:rPr>
              <a:t>ResultSet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1600200" y="838200"/>
            <a:ext cx="7239000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Executing statement (for select):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// Select the columns from the Student table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ResultSet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resultSet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stmt.executeQuery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("select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mi,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from Student where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"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+ " = 'Smith'");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Processing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ResultSet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(for select):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// Iterate through the result and print the student names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while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resultSet.next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resultSet.getString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(1) + " " +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resultSet.getString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(2)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+ ". " +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resultSet.getString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(3));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dirty="0">
              <a:solidFill>
                <a:srgbClr val="FFCC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US" sz="3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connectivity with Oracle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Oracle </a:t>
            </a:r>
            <a:r>
              <a:rPr lang="en-US" sz="24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Thin Driver Format:</a:t>
            </a:r>
          </a:p>
          <a:p>
            <a:pPr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jdbc:oracle:thin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:@&lt;host&gt;:&lt;port&gt;:&lt;SID&gt; </a:t>
            </a:r>
            <a:endParaRPr lang="en-US" sz="2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jdbc:oracle:thin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:@//&lt;host&gt;:&lt;port&gt;/&lt;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service_name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 </a:t>
            </a:r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jdbc:oracle:thin:192.168.2.1:1521:X01A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jdbc:oracle:thin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:@//192.168.2.1:1521/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XE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 Oracle System ID (SID) is used to uniquely identify a particular database on a system. For this reason, one cannot have more than one database with the same SID on a computer system.</a:t>
            </a:r>
          </a:p>
          <a:p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Note: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Support for SID is being phased out. </a:t>
            </a:r>
          </a:p>
          <a:p>
            <a:pPr lvl="1"/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Oracle recommends that users switch over to using service names.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question_mark1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813718" y="609600"/>
            <a:ext cx="5516563" cy="55165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Integrity Constraints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Domain Constraints </a:t>
            </a: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specify the permissible values for any attribute.</a:t>
            </a:r>
          </a:p>
          <a:p>
            <a:endParaRPr lang="en-IN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Primary Key Constraint: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Primary Key is a minimal Super key, used to identify a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in the database.</a:t>
            </a:r>
          </a:p>
          <a:p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Foreign Key Constraint: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defines the relationship among relations (tables). </a:t>
            </a:r>
          </a:p>
          <a:p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set of attributes </a:t>
            </a:r>
            <a:r>
              <a:rPr lang="en-US" sz="22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 a foreign key in any relation </a:t>
            </a:r>
            <a:r>
              <a:rPr lang="en-US" sz="22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that references relation </a:t>
            </a:r>
            <a:r>
              <a:rPr lang="en-US" sz="22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if:</a:t>
            </a: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1. The attributes in </a:t>
            </a:r>
            <a:r>
              <a:rPr lang="en-US" sz="22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have the same domain as the primary key in </a:t>
            </a:r>
            <a:r>
              <a:rPr lang="en-US" sz="22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2. A non-null value on </a:t>
            </a:r>
            <a:r>
              <a:rPr lang="en-US" sz="22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2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must match a primary key value in </a:t>
            </a:r>
            <a:r>
              <a:rPr lang="en-US" sz="22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JDBC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105400"/>
          </a:xfrm>
        </p:spPr>
        <p:txBody>
          <a:bodyPr>
            <a:normAutofit/>
          </a:bodyPr>
          <a:lstStyle/>
          <a:p>
            <a:r>
              <a:rPr lang="en-IN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stands for Java </a:t>
            </a:r>
            <a:r>
              <a:rPr lang="en-IN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Connectivity.</a:t>
            </a:r>
          </a:p>
          <a:p>
            <a:endParaRPr lang="en-I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a standard Java API for database-independent connectivity between the Java programming language and a wide range of databases.</a:t>
            </a:r>
          </a:p>
          <a:p>
            <a:endParaRPr lang="en-IN" sz="24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 using </a:t>
            </a:r>
            <a:r>
              <a:rPr lang="en-IN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 Java application  can access any kind of tabular data, especially data stored in a Relational Database.</a:t>
            </a:r>
          </a:p>
          <a:p>
            <a:endParaRPr lang="en-I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works with Java on a variety of platforms, such as Windows, Mac OS, and the various versions of UNIX.</a:t>
            </a:r>
          </a:p>
          <a:p>
            <a:pPr>
              <a:buNone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91440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endParaRPr lang="en-US" sz="3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152400" y="1066800"/>
            <a:ext cx="88392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JDBC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based application is insulated from the characteristics of specific database engines.</a:t>
            </a:r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B8B1B9-F7A0-49B7-9397-A3BE3DF99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905000"/>
            <a:ext cx="8858250" cy="4857749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Custom Ravi">
      <a:dk1>
        <a:sysClr val="windowText" lastClr="000000"/>
      </a:dk1>
      <a:lt1>
        <a:srgbClr val="FAF1D4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1097</TotalTime>
  <Words>4688</Words>
  <Application>Microsoft Office PowerPoint</Application>
  <PresentationFormat>On-screen Show (4:3)</PresentationFormat>
  <Paragraphs>671</Paragraphs>
  <Slides>63</Slides>
  <Notes>5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Arial</vt:lpstr>
      <vt:lpstr>Calibri</vt:lpstr>
      <vt:lpstr>Courier</vt:lpstr>
      <vt:lpstr>Franklin Gothic Book</vt:lpstr>
      <vt:lpstr>Monotype Sorts</vt:lpstr>
      <vt:lpstr>Perpetua</vt:lpstr>
      <vt:lpstr>Times New Roman</vt:lpstr>
      <vt:lpstr>Wingdings 2</vt:lpstr>
      <vt:lpstr>Equity</vt:lpstr>
      <vt:lpstr>Advanced Java Programming  Database Applications with JDBC</vt:lpstr>
      <vt:lpstr>PowerPoint Presentation</vt:lpstr>
      <vt:lpstr>Introduction</vt:lpstr>
      <vt:lpstr>Relational Database System</vt:lpstr>
      <vt:lpstr>Relational Structure</vt:lpstr>
      <vt:lpstr>Integrity Constraints</vt:lpstr>
      <vt:lpstr>Integrity Constraints</vt:lpstr>
      <vt:lpstr>JDBC</vt:lpstr>
      <vt:lpstr>JDBC</vt:lpstr>
      <vt:lpstr>Problem with Database Packages</vt:lpstr>
      <vt:lpstr>Database Packages and Application</vt:lpstr>
      <vt:lpstr>ODBC</vt:lpstr>
      <vt:lpstr>ODBC</vt:lpstr>
      <vt:lpstr>JDBC Concepts</vt:lpstr>
      <vt:lpstr>JDBC Concepts</vt:lpstr>
      <vt:lpstr>JDBC Concepts</vt:lpstr>
      <vt:lpstr>Steps during Execution</vt:lpstr>
      <vt:lpstr>JDBC Component Interaction</vt:lpstr>
      <vt:lpstr>Steps Involved in Basic JDBC Operations</vt:lpstr>
      <vt:lpstr>PowerPoint Presentation</vt:lpstr>
      <vt:lpstr>Two-Tier Database Access Model</vt:lpstr>
      <vt:lpstr>Three-Tier Database Access Model</vt:lpstr>
      <vt:lpstr>PowerPoint Presentation</vt:lpstr>
      <vt:lpstr>JDBC Driver Types</vt:lpstr>
      <vt:lpstr>Type 1: JDBC-ODBC Bridge</vt:lpstr>
      <vt:lpstr>Type 2: Native-API, Partly Java Driver</vt:lpstr>
      <vt:lpstr>Type 3: JDBC-Network Driver</vt:lpstr>
      <vt:lpstr>Type 4: Native-Protocol, Pure Java Driver</vt:lpstr>
      <vt:lpstr>Driver Manager</vt:lpstr>
      <vt:lpstr>Connection Object</vt:lpstr>
      <vt:lpstr>Statement Object</vt:lpstr>
      <vt:lpstr>ResultSet Object</vt:lpstr>
      <vt:lpstr>Accessing Data in a ResultSet</vt:lpstr>
      <vt:lpstr>Statement</vt:lpstr>
      <vt:lpstr>Statement</vt:lpstr>
      <vt:lpstr>Statement Methods</vt:lpstr>
      <vt:lpstr>PreparedStatement</vt:lpstr>
      <vt:lpstr>PreparedStatement Methods</vt:lpstr>
      <vt:lpstr>CallableStatement</vt:lpstr>
      <vt:lpstr>StoredProcedure</vt:lpstr>
      <vt:lpstr>CallableStatement Methods</vt:lpstr>
      <vt:lpstr>Resultset</vt:lpstr>
      <vt:lpstr>ResultSet</vt:lpstr>
      <vt:lpstr>Scrollable and Updateable Resultset</vt:lpstr>
      <vt:lpstr>Scrollable and Updateable Resultset</vt:lpstr>
      <vt:lpstr>Scrollable Resultset</vt:lpstr>
      <vt:lpstr>Updateable Resultset</vt:lpstr>
      <vt:lpstr>Retrieving MetaData</vt:lpstr>
      <vt:lpstr>MetaData</vt:lpstr>
      <vt:lpstr>DatabaseMetaData</vt:lpstr>
      <vt:lpstr>ResultSetMetaData</vt:lpstr>
      <vt:lpstr>Batch Processing</vt:lpstr>
      <vt:lpstr>Batch Processing</vt:lpstr>
      <vt:lpstr>Methods for Batch Processing</vt:lpstr>
      <vt:lpstr>Steps to use Batch Processing</vt:lpstr>
      <vt:lpstr>Example</vt:lpstr>
      <vt:lpstr>Brainstorming</vt:lpstr>
      <vt:lpstr>Developing JDBC Programs</vt:lpstr>
      <vt:lpstr>Developing JDBC Programs</vt:lpstr>
      <vt:lpstr>Developing JDBC Programs</vt:lpstr>
      <vt:lpstr>Developing JDBC Programs</vt:lpstr>
      <vt:lpstr>JDBC connectivity with Oracle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22: JDBC</dc:title>
  <dc:creator>RA-V</dc:creator>
  <cp:lastModifiedBy>Ravi Kant Sahu</cp:lastModifiedBy>
  <cp:revision>51</cp:revision>
  <dcterms:created xsi:type="dcterms:W3CDTF">2006-08-16T00:00:00Z</dcterms:created>
  <dcterms:modified xsi:type="dcterms:W3CDTF">2021-03-13T04:37:40Z</dcterms:modified>
</cp:coreProperties>
</file>