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401952153" r:id="rId2"/>
    <p:sldMasterId id="2401952166" r:id="rId3"/>
  </p:sldMasterIdLst>
  <p:notesMasterIdLst>
    <p:notesMasterId r:id="rId4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>
      <p:cViewPr varScale="1">
        <p:scale>
          <a:sx n="121" d="100"/>
          <a:sy n="121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EBCF-D051-7B4E-9E0F-DB7796A6707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899E-60AE-C144-ADA5-DBEB693D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cycleGAN is a variant of GAN that learns the translation/conversion between two sets of data source, these two sets of data source (they called two domains) do not correspond to each other.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networks contain two generators and two discriminators.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generator G translates an image in domain X to an image in domain Y.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discriminator Dy determines whether the input is from domain Y or is generated by the generator G.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vice versa the generator F and the discriminator Dx.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02CDB-8E38-4F27-85E2-C909473B546C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0DD68-CB23-413E-99AF-8A4EE1310C9C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Swapping X/x and Y/y can get the adversarial loss for F: Y -&gt; X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Lgan(G, Dy, X, Y) – how much you can distinguish Y (an input) from the real Y and the generated Y with the discriminator Dy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Lgan(G, Dx, Y, X) – how much you can distinguish X (an input) from the real X and the generated X with the discriminator Dx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Lcyc(G, F) – distance between X and the re-constructed X 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F(G(X))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+ the distance between Y and the re-constructed Y 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G(F(Y))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  <p:sp>
        <p:nvSpPr>
          <p:cNvPr id="3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F7251F-9034-4D68-943D-932FE7B9B11A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C7s1-k denote a 7x7 Convolution-InstanceNorm-ReLU layer with k filters and stride 1.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Dk denotes a 3x3 Convolution-InstanceNorm-ReLU layer with k filters and stride 2.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Reflection padding was used to reduce artifacts.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Rk denotes a residual block that contains two 3x3 convolutional layers with the same number of filters on both layer.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Uk denotes a 3x3 Fractional-Strided-Convolution-InstanceNorm-ReLU layer with k filters and stride ½.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66B10E-8151-438B-9ED5-BC399D585EEB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F76C-86F4-4220-B6A6-47F6DA903C7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the paper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</a:t>
            </a:r>
          </a:p>
        </p:txBody>
      </p:sp>
      <p:sp>
        <p:nvSpPr>
          <p:cNvPr id="3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E1EC3-6190-4453-B49D-88BCB1B9889F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8D7072-6199-4B2E-9570-F3A1B41AB550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0802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4350" y="4047840"/>
            <a:ext cx="759834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46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759834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4350" y="4047840"/>
            <a:ext cx="759834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91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40802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08020" y="404784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350" y="404784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17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759834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350" y="2142000"/>
            <a:ext cx="759834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598750" y="2141640"/>
            <a:ext cx="3429540" cy="36486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598750" y="2141640"/>
            <a:ext cx="3429540" cy="364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8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6847" y="243028"/>
            <a:ext cx="6270307" cy="334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5" b="0" i="0">
                <a:solidFill>
                  <a:srgbClr val="002E3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96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430" y="243028"/>
            <a:ext cx="7577138" cy="334707"/>
          </a:xfrm>
        </p:spPr>
        <p:txBody>
          <a:bodyPr lIns="0" tIns="0" rIns="0" bIns="0"/>
          <a:lstStyle>
            <a:lvl1pPr>
              <a:defRPr sz="2175" b="0" i="0">
                <a:solidFill>
                  <a:srgbClr val="002E3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485" y="1655848"/>
            <a:ext cx="7467029" cy="323165"/>
          </a:xfrm>
        </p:spPr>
        <p:txBody>
          <a:bodyPr lIns="0" tIns="0" rIns="0" bIns="0"/>
          <a:lstStyle>
            <a:lvl1pPr>
              <a:defRPr sz="2100" b="1" i="0">
                <a:solidFill>
                  <a:srgbClr val="00627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79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430" y="243028"/>
            <a:ext cx="7577138" cy="334707"/>
          </a:xfrm>
        </p:spPr>
        <p:txBody>
          <a:bodyPr lIns="0" tIns="0" rIns="0" bIns="0"/>
          <a:lstStyle>
            <a:lvl1pPr>
              <a:defRPr sz="2175" b="0" i="0">
                <a:solidFill>
                  <a:srgbClr val="002E3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68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430" y="243028"/>
            <a:ext cx="7577138" cy="334707"/>
          </a:xfrm>
        </p:spPr>
        <p:txBody>
          <a:bodyPr lIns="0" tIns="0" rIns="0" bIns="0"/>
          <a:lstStyle>
            <a:lvl1pPr>
              <a:defRPr sz="2175" b="0" i="0">
                <a:solidFill>
                  <a:srgbClr val="002E3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971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14350" y="2142000"/>
            <a:ext cx="7598340" cy="364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9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759834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8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370791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408020" y="2142000"/>
            <a:ext cx="370791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0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14350" y="609480"/>
            <a:ext cx="7598340" cy="67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1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350" y="404784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08020" y="2142000"/>
            <a:ext cx="370791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36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370791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408020" y="214200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08020" y="4047840"/>
            <a:ext cx="370791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195215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914139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14350" y="609480"/>
            <a:ext cx="759834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7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4350" y="2142000"/>
            <a:ext cx="7598340" cy="36486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00180" lvl="2" indent="-21411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57220" lvl="3" indent="-12825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00120" lvl="4" indent="-12825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3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442200" y="5870520"/>
            <a:ext cx="119988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7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4/24/18</a:t>
            </a:r>
            <a:endParaRPr lang="en-US" sz="10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514350" y="5870520"/>
            <a:ext cx="5870340" cy="377640"/>
          </a:xfrm>
          <a:prstGeom prst="rect">
            <a:avLst/>
          </a:prstGeom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99590" y="5870520"/>
            <a:ext cx="4131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A1C27C-7C74-4AEA-905D-1A4BF311F25E}" type="slidenum">
              <a:rPr lang="en-US" sz="7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68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401952154" r:id="rId1"/>
    <p:sldLayoutId id="2401952155" r:id="rId2"/>
    <p:sldLayoutId id="2401952156" r:id="rId3"/>
    <p:sldLayoutId id="2401952157" r:id="rId4"/>
    <p:sldLayoutId id="2401952158" r:id="rId5"/>
    <p:sldLayoutId id="2401952159" r:id="rId6"/>
    <p:sldLayoutId id="2401952160" r:id="rId7"/>
    <p:sldLayoutId id="2401952161" r:id="rId8"/>
    <p:sldLayoutId id="2401952162" r:id="rId9"/>
    <p:sldLayoutId id="2401952163" r:id="rId10"/>
    <p:sldLayoutId id="2401952164" r:id="rId11"/>
    <p:sldLayoutId id="240195216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80" indent="-214110" algn="l" defTabSz="685800" rtl="0" eaLnBrk="1" latinLnBrk="0" hangingPunct="1">
        <a:lnSpc>
          <a:spcPct val="100000"/>
        </a:lnSpc>
        <a:spcBef>
          <a:spcPts val="750"/>
        </a:spcBef>
        <a:buClr>
          <a:srgbClr val="FFFFFF"/>
        </a:buClr>
        <a:buSzPct val="45000"/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9612" y="0"/>
            <a:ext cx="4624388" cy="10789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430" y="243028"/>
            <a:ext cx="7577138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2E3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485" y="1655848"/>
            <a:ext cx="74670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27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401952167" r:id="rId1"/>
    <p:sldLayoutId id="2401952168" r:id="rId2"/>
    <p:sldLayoutId id="2401952169" r:id="rId3"/>
    <p:sldLayoutId id="2401952170" r:id="rId4"/>
    <p:sldLayoutId id="24019521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47C1F0-6676-47A8-7FCB-CFB783B6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61048"/>
            <a:ext cx="7772400" cy="1108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Architecture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468310" y="3270240"/>
            <a:ext cx="1244970" cy="73629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004910" y="2561220"/>
            <a:ext cx="1702080" cy="736290"/>
          </a:xfrm>
          <a:prstGeom prst="curvedDownArrow">
            <a:avLst>
              <a:gd name="adj1" fmla="val 18746"/>
              <a:gd name="adj2" fmla="val 50114"/>
              <a:gd name="adj3" fmla="val 348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 flipH="1">
            <a:off x="3900420" y="3987900"/>
            <a:ext cx="1702080" cy="576990"/>
          </a:xfrm>
          <a:prstGeom prst="curvedUpArrow">
            <a:avLst>
              <a:gd name="adj1" fmla="val 29103"/>
              <a:gd name="adj2" fmla="val 87813"/>
              <a:gd name="adj3" fmla="val 37505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382910" y="2684610"/>
            <a:ext cx="71766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G: X -&gt; Y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490100" y="4228470"/>
            <a:ext cx="68796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F: Y -&gt; X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2523150" y="3468150"/>
            <a:ext cx="420930" cy="24651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6797790" y="3468150"/>
            <a:ext cx="408780" cy="24651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7261110" y="3347730"/>
            <a:ext cx="958500" cy="4930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1350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1528200" y="3347730"/>
            <a:ext cx="958500" cy="4930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1350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2998350" y="3270240"/>
            <a:ext cx="1244970" cy="73629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3188430" y="3597750"/>
            <a:ext cx="180090" cy="170910"/>
          </a:xfrm>
          <a:prstGeom prst="ellipse">
            <a:avLst/>
          </a:prstGeom>
          <a:ln>
            <a:noFill/>
          </a:ln>
          <a:effectLst>
            <a:outerShdw blurRad="63500" dist="38100" dir="5400000" rotWithShape="0">
              <a:srgbClr val="000000">
                <a:alpha val="6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3302640" y="3711960"/>
            <a:ext cx="180090" cy="170910"/>
          </a:xfrm>
          <a:prstGeom prst="ellipse">
            <a:avLst/>
          </a:prstGeom>
          <a:ln>
            <a:noFill/>
          </a:ln>
          <a:effectLst>
            <a:outerShdw blurRad="63500" dist="38100" dir="5400000" rotWithShape="0">
              <a:srgbClr val="000000">
                <a:alpha val="6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6244290" y="3621780"/>
            <a:ext cx="180090" cy="170910"/>
          </a:xfrm>
          <a:prstGeom prst="ellipse">
            <a:avLst/>
          </a:prstGeom>
          <a:ln>
            <a:noFill/>
          </a:ln>
          <a:effectLst>
            <a:outerShdw blurRad="63500" dist="38100" dir="5400000" rotWithShape="0">
              <a:srgbClr val="000000">
                <a:alpha val="6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6142230" y="3736260"/>
            <a:ext cx="180090" cy="170910"/>
          </a:xfrm>
          <a:prstGeom prst="ellipse">
            <a:avLst/>
          </a:prstGeom>
          <a:ln>
            <a:noFill/>
          </a:ln>
          <a:effectLst>
            <a:outerShdw blurRad="63500" dist="38100" dir="5400000" rotWithShape="0">
              <a:srgbClr val="000000">
                <a:alpha val="6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9" name="CustomShape 16"/>
          <p:cNvSpPr/>
          <p:nvPr/>
        </p:nvSpPr>
        <p:spPr>
          <a:xfrm flipH="1">
            <a:off x="2912490" y="3743820"/>
            <a:ext cx="301590" cy="55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B050"/>
            </a:solidFill>
            <a:custDash>
              <a:ds d="300000" sp="100000"/>
            </a:custDash>
            <a:round/>
            <a:tailEnd type="triangl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 flipH="1">
            <a:off x="2913030" y="3858030"/>
            <a:ext cx="415800" cy="445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B050"/>
            </a:solidFill>
            <a:custDash>
              <a:ds d="300000" sp="100000"/>
            </a:custDash>
            <a:round/>
            <a:tailEnd type="triangl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2432970" y="4303530"/>
            <a:ext cx="959580" cy="684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 consistency loss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6522390" y="4276800"/>
            <a:ext cx="959580" cy="684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E252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 consistency loss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6296130" y="3882330"/>
            <a:ext cx="706050" cy="39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chemeClr val="accent6"/>
            </a:solidFill>
            <a:custDash>
              <a:ds d="300000" sp="100000"/>
            </a:custDash>
            <a:round/>
            <a:tailEnd type="triangl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6398460" y="3767850"/>
            <a:ext cx="603720" cy="5084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chemeClr val="accent6"/>
            </a:solidFill>
            <a:custDash>
              <a:ds d="300000" sp="100000"/>
            </a:custDash>
            <a:round/>
            <a:tailEnd type="triangl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980640" y="2979720"/>
            <a:ext cx="959580" cy="47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 (Y2X) loss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7740090" y="3040470"/>
            <a:ext cx="959580" cy="47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r" defTabSz="685800"/>
            <a:r>
              <a:rPr lang="en-US" sz="1350" spc="-1">
                <a:solidFill>
                  <a:srgbClr val="E252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 (X2Y) loss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4"/>
          <p:cNvSpPr/>
          <p:nvPr/>
        </p:nvSpPr>
        <p:spPr>
          <a:xfrm>
            <a:off x="4439880" y="2207520"/>
            <a:ext cx="623430" cy="4379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5"/>
          <p:cNvSpPr/>
          <p:nvPr/>
        </p:nvSpPr>
        <p:spPr>
          <a:xfrm>
            <a:off x="4501440" y="4503060"/>
            <a:ext cx="623430" cy="4379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67500" tIns="33750" rIns="67500" bIns="33750" anchor="ctr"/>
          <a:lstStyle/>
          <a:p>
            <a:pPr algn="ctr"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14350" y="115020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 Consistency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0" name="Picture 2"/>
          <p:cNvPicPr/>
          <p:nvPr/>
        </p:nvPicPr>
        <p:blipFill>
          <a:blip r:embed="rId3"/>
          <a:stretch/>
        </p:blipFill>
        <p:spPr>
          <a:xfrm>
            <a:off x="4074300" y="3104730"/>
            <a:ext cx="710640" cy="1077030"/>
          </a:xfrm>
          <a:prstGeom prst="rect">
            <a:avLst/>
          </a:prstGeom>
          <a:ln>
            <a:noFill/>
          </a:ln>
        </p:spPr>
      </p:pic>
      <p:pic>
        <p:nvPicPr>
          <p:cNvPr id="241" name="Picture 4"/>
          <p:cNvPicPr/>
          <p:nvPr/>
        </p:nvPicPr>
        <p:blipFill>
          <a:blip r:embed="rId4"/>
          <a:stretch/>
        </p:blipFill>
        <p:spPr>
          <a:xfrm>
            <a:off x="1945350" y="2388420"/>
            <a:ext cx="710640" cy="1077030"/>
          </a:xfrm>
          <a:prstGeom prst="rect">
            <a:avLst/>
          </a:prstGeom>
          <a:ln>
            <a:noFill/>
          </a:ln>
        </p:spPr>
      </p:pic>
      <p:pic>
        <p:nvPicPr>
          <p:cNvPr id="242" name="Picture 6"/>
          <p:cNvPicPr/>
          <p:nvPr/>
        </p:nvPicPr>
        <p:blipFill>
          <a:blip r:embed="rId5"/>
          <a:stretch/>
        </p:blipFill>
        <p:spPr>
          <a:xfrm>
            <a:off x="1929960" y="3796740"/>
            <a:ext cx="741690" cy="107703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2656530" y="2927070"/>
            <a:ext cx="1773090" cy="17739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 rot="5400000">
            <a:off x="3474360" y="3379590"/>
            <a:ext cx="153090" cy="175770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300940" y="3465720"/>
            <a:ext cx="270" cy="3307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 cap="rnd">
            <a:solidFill>
              <a:srgbClr val="FF0000"/>
            </a:solidFill>
            <a:custDash>
              <a:ds d="100000" sp="100000"/>
            </a:custDash>
            <a:round/>
            <a:headEnd type="triangle" w="med" len="med"/>
            <a:tailEnd type="triangle" w="med" len="med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2816640" y="2478330"/>
            <a:ext cx="1391850" cy="47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Translator G:
English -&gt; Chinese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860920" y="4335120"/>
            <a:ext cx="1391850" cy="47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Translator F: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Chinese -&gt; English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1617300" y="2413530"/>
            <a:ext cx="38178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1547910" y="4531950"/>
            <a:ext cx="38178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EN’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4759830" y="3103110"/>
            <a:ext cx="38178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608580" y="3473550"/>
            <a:ext cx="171909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Cycle-consistency loss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5470740" y="2290410"/>
            <a:ext cx="3281580" cy="2536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Obviously, we expected
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-&gt; G(EN) -&gt; F(G(EN)) ~ EN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Formalized,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G: X -&gt; Y, F: Y -&gt; X; expect,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-&gt; G(X) -&gt; F(G(X)) ~ X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 rot="16200000">
            <a:off x="6230520" y="3043710"/>
            <a:ext cx="209520" cy="435510"/>
          </a:xfrm>
          <a:prstGeom prst="leftBrace">
            <a:avLst>
              <a:gd name="adj1" fmla="val 18545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177060" y="3355560"/>
            <a:ext cx="33804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 rot="16200000">
            <a:off x="7203060" y="2940030"/>
            <a:ext cx="209520" cy="643140"/>
          </a:xfrm>
          <a:prstGeom prst="leftBrace">
            <a:avLst>
              <a:gd name="adj1" fmla="val 18545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" name="CustomShape 15"/>
          <p:cNvSpPr/>
          <p:nvPr/>
        </p:nvSpPr>
        <p:spPr>
          <a:xfrm>
            <a:off x="7135830" y="3366360"/>
            <a:ext cx="37233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EN’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Objective Function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14350" y="2463750"/>
            <a:ext cx="7598340" cy="2736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loss (for G: X -&gt; Y)</a:t>
            </a: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Cycle-consistency loss</a:t>
            </a: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9" name="Picture 3"/>
          <p:cNvPicPr/>
          <p:nvPr/>
        </p:nvPicPr>
        <p:blipFill>
          <a:blip r:embed="rId3"/>
          <a:stretch/>
        </p:blipFill>
        <p:spPr>
          <a:xfrm>
            <a:off x="739260" y="2787750"/>
            <a:ext cx="3868020" cy="520020"/>
          </a:xfrm>
          <a:prstGeom prst="rect">
            <a:avLst/>
          </a:prstGeom>
          <a:ln>
            <a:noFill/>
          </a:ln>
        </p:spPr>
      </p:pic>
      <p:pic>
        <p:nvPicPr>
          <p:cNvPr id="260" name="Picture 4"/>
          <p:cNvPicPr/>
          <p:nvPr/>
        </p:nvPicPr>
        <p:blipFill>
          <a:blip r:embed="rId4"/>
          <a:stretch/>
        </p:blipFill>
        <p:spPr>
          <a:xfrm>
            <a:off x="739260" y="3700080"/>
            <a:ext cx="3868020" cy="66663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535410" y="5646240"/>
            <a:ext cx="323109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Credit: https://arxiv.org/pdf/1703.10593.pdf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7"/>
          <p:cNvPicPr/>
          <p:nvPr/>
        </p:nvPicPr>
        <p:blipFill>
          <a:blip r:embed="rId5"/>
          <a:stretch/>
        </p:blipFill>
        <p:spPr>
          <a:xfrm>
            <a:off x="5057640" y="2719980"/>
            <a:ext cx="3868020" cy="97983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4837050" y="2382750"/>
            <a:ext cx="1298970" cy="191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objective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Aim to solve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9"/>
          <p:cNvPicPr/>
          <p:nvPr/>
        </p:nvPicPr>
        <p:blipFill>
          <a:blip r:embed="rId6"/>
          <a:stretch/>
        </p:blipFill>
        <p:spPr>
          <a:xfrm>
            <a:off x="5057640" y="4357800"/>
            <a:ext cx="3837510" cy="451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Implement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87147" y="2880998"/>
            <a:ext cx="7239916" cy="343406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Generator network</a:t>
            </a: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 blocks for 128 x 128 images</a:t>
            </a:r>
          </a:p>
          <a:p>
            <a:pPr marL="557280" lvl="1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c7s1-32, d64, d128, R128, R128, R128, R128, R128, R128, u64, u32, c7s1-3</a:t>
            </a:r>
            <a:endParaRPr lang="en-US" sz="10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blocks for 256 x 256 and higher resolution images</a:t>
            </a:r>
          </a:p>
          <a:p>
            <a:pPr marL="557280" lvl="1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c7s1-32, d64, d128, R128, R128, R128, R128, R128, R128, R128, R128, R128, u64, u32, c7s1-3</a:t>
            </a:r>
            <a:endParaRPr lang="en-US" sz="10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2077920" y="2876310"/>
            <a:ext cx="4801680" cy="1565460"/>
          </a:xfrm>
          <a:prstGeom prst="rect">
            <a:avLst/>
          </a:prstGeom>
          <a:solidFill>
            <a:srgbClr val="DAE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68" name="Picture 4"/>
          <p:cNvPicPr/>
          <p:nvPr/>
        </p:nvPicPr>
        <p:blipFill>
          <a:blip r:embed="rId3"/>
          <a:stretch/>
        </p:blipFill>
        <p:spPr>
          <a:xfrm>
            <a:off x="1083240" y="3463020"/>
            <a:ext cx="606150" cy="386640"/>
          </a:xfrm>
          <a:prstGeom prst="rect">
            <a:avLst/>
          </a:prstGeom>
          <a:ln>
            <a:noFill/>
          </a:ln>
        </p:spPr>
      </p:pic>
      <p:pic>
        <p:nvPicPr>
          <p:cNvPr id="269" name="Picture 5"/>
          <p:cNvPicPr/>
          <p:nvPr/>
        </p:nvPicPr>
        <p:blipFill>
          <a:blip r:embed="rId4"/>
          <a:stretch/>
        </p:blipFill>
        <p:spPr>
          <a:xfrm>
            <a:off x="7240590" y="3465450"/>
            <a:ext cx="618030" cy="39285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2269890" y="2984040"/>
            <a:ext cx="1040310" cy="1350270"/>
          </a:xfrm>
          <a:prstGeom prst="rect">
            <a:avLst/>
          </a:prstGeom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5652450" y="2984040"/>
            <a:ext cx="1017630" cy="1350270"/>
          </a:xfrm>
          <a:prstGeom prst="rect">
            <a:avLst/>
          </a:prstGeom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2864430" y="3070980"/>
            <a:ext cx="250020" cy="11766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 layer #2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2463750" y="3070980"/>
            <a:ext cx="224640" cy="11766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 layer #1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2688660" y="3659310"/>
            <a:ext cx="175500" cy="2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3665520" y="2984040"/>
            <a:ext cx="1653750" cy="1350270"/>
          </a:xfrm>
          <a:prstGeom prst="rect">
            <a:avLst/>
          </a:prstGeom>
          <a:ln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4201470" y="2984040"/>
            <a:ext cx="247590" cy="135027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Residual block #2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3800790" y="2984040"/>
            <a:ext cx="211680" cy="135027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Residual block #1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>
            <a:off x="4888890" y="2984040"/>
            <a:ext cx="275670" cy="135027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Residual block #n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 flipV="1">
            <a:off x="4013010" y="3658770"/>
            <a:ext cx="188190" cy="2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4449330" y="3659310"/>
            <a:ext cx="439290" cy="2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 cap="rnd">
            <a:custDash>
              <a:ds d="100000" sp="100000"/>
            </a:custDash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1" name="CustomShape 15"/>
          <p:cNvSpPr/>
          <p:nvPr/>
        </p:nvSpPr>
        <p:spPr>
          <a:xfrm>
            <a:off x="6242670" y="3070980"/>
            <a:ext cx="250020" cy="11766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 layer #2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6"/>
          <p:cNvSpPr/>
          <p:nvPr/>
        </p:nvSpPr>
        <p:spPr>
          <a:xfrm>
            <a:off x="5816610" y="3070980"/>
            <a:ext cx="250020" cy="11766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270" tIns="33750" bIns="33750" anchor="ctr"/>
          <a:lstStyle/>
          <a:p>
            <a:pPr defTabSz="685800"/>
            <a:r>
              <a:rPr lang="en-US" sz="135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 layer #1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7"/>
          <p:cNvSpPr/>
          <p:nvPr/>
        </p:nvSpPr>
        <p:spPr>
          <a:xfrm>
            <a:off x="3310470" y="3659310"/>
            <a:ext cx="354780" cy="2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4" name="CustomShape 18"/>
          <p:cNvSpPr/>
          <p:nvPr/>
        </p:nvSpPr>
        <p:spPr>
          <a:xfrm flipV="1">
            <a:off x="5319540" y="3658770"/>
            <a:ext cx="332910" cy="2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5" name="CustomShape 19"/>
          <p:cNvSpPr/>
          <p:nvPr/>
        </p:nvSpPr>
        <p:spPr>
          <a:xfrm>
            <a:off x="1689660" y="3656610"/>
            <a:ext cx="387990" cy="24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6879870" y="3659310"/>
            <a:ext cx="360450" cy="24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>
            <a:off x="2211570" y="2635200"/>
            <a:ext cx="77247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encoding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2"/>
          <p:cNvSpPr/>
          <p:nvPr/>
        </p:nvSpPr>
        <p:spPr>
          <a:xfrm>
            <a:off x="5719140" y="2631150"/>
            <a:ext cx="77247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decoding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3"/>
          <p:cNvSpPr/>
          <p:nvPr/>
        </p:nvSpPr>
        <p:spPr>
          <a:xfrm>
            <a:off x="3857220" y="2631150"/>
            <a:ext cx="103086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transforming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4"/>
          <p:cNvSpPr/>
          <p:nvPr/>
        </p:nvSpPr>
        <p:spPr>
          <a:xfrm>
            <a:off x="1135080" y="3186000"/>
            <a:ext cx="50274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5"/>
          <p:cNvSpPr/>
          <p:nvPr/>
        </p:nvSpPr>
        <p:spPr>
          <a:xfrm>
            <a:off x="7218720" y="3186000"/>
            <a:ext cx="61128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Implementation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514350" y="2235330"/>
            <a:ext cx="7164990" cy="337149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Discriminator network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defTabSz="685800"/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70x70 PatchGAN</a:t>
            </a:r>
          </a:p>
          <a:p>
            <a:pPr marL="557280" lvl="1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c64, c128, c256, c512 </a:t>
            </a:r>
            <a:endParaRPr lang="en-US" sz="10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4" name="Picture 3"/>
          <p:cNvPicPr/>
          <p:nvPr/>
        </p:nvPicPr>
        <p:blipFill>
          <a:blip r:embed="rId3"/>
          <a:stretch/>
        </p:blipFill>
        <p:spPr>
          <a:xfrm>
            <a:off x="808380" y="2870910"/>
            <a:ext cx="7055910" cy="103140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684990" y="5502330"/>
            <a:ext cx="2851470" cy="273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Credit: https://affinelayer.com/pix2pix/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Results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14350" y="2463750"/>
            <a:ext cx="7598340" cy="2736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</a:t>
            </a:r>
          </a:p>
          <a:p>
            <a:pPr marL="214380" indent="-214110" defTabSz="685800">
              <a:buClr>
                <a:srgbClr val="FFFFFF"/>
              </a:buClr>
              <a:buFont typeface="Arial"/>
              <a:buChar char="•"/>
            </a:pPr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14350" y="1314360"/>
            <a:ext cx="75983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sz="2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CycleGAN – Limitations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9" name="Picture 4"/>
          <p:cNvPicPr/>
          <p:nvPr/>
        </p:nvPicPr>
        <p:blipFill>
          <a:blip r:embed="rId3"/>
          <a:stretch/>
        </p:blipFill>
        <p:spPr>
          <a:xfrm>
            <a:off x="514350" y="2245320"/>
            <a:ext cx="1947780" cy="1133460"/>
          </a:xfrm>
          <a:prstGeom prst="rect">
            <a:avLst/>
          </a:prstGeom>
          <a:ln>
            <a:noFill/>
          </a:ln>
        </p:spPr>
      </p:pic>
      <p:pic>
        <p:nvPicPr>
          <p:cNvPr id="300" name="Picture 5"/>
          <p:cNvPicPr/>
          <p:nvPr/>
        </p:nvPicPr>
        <p:blipFill>
          <a:blip r:embed="rId4"/>
          <a:stretch/>
        </p:blipFill>
        <p:spPr>
          <a:xfrm>
            <a:off x="514350" y="4216590"/>
            <a:ext cx="1985850" cy="117045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382050" y="5597640"/>
            <a:ext cx="8340570" cy="204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9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https://qiita.com/itok_msi/items/b6b615bc28b1a720afd7#%E8%BF%BD%E5%8A%A0%E5%AE%9F%E9%A8%93%E7%B5%90%E6%9E%9C20170614%E8%BF%BD%E8%A8%987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2175120" y="3540510"/>
            <a:ext cx="1445580" cy="47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 require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geometric changes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Picture 8"/>
          <p:cNvPicPr/>
          <p:nvPr/>
        </p:nvPicPr>
        <p:blipFill>
          <a:blip r:embed="rId5"/>
          <a:stretch/>
        </p:blipFill>
        <p:spPr>
          <a:xfrm>
            <a:off x="6562620" y="2123280"/>
            <a:ext cx="2059560" cy="1700190"/>
          </a:xfrm>
          <a:prstGeom prst="rect">
            <a:avLst/>
          </a:prstGeom>
          <a:ln>
            <a:noFill/>
          </a:ln>
        </p:spPr>
      </p:pic>
      <p:sp>
        <p:nvSpPr>
          <p:cNvPr id="304" name="CustomShape 4"/>
          <p:cNvSpPr/>
          <p:nvPr/>
        </p:nvSpPr>
        <p:spPr>
          <a:xfrm>
            <a:off x="3756240" y="2123280"/>
            <a:ext cx="2059560" cy="684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in distribution characteristics
(test set vs. training set)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3630150" y="4417470"/>
            <a:ext cx="2932200" cy="684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lingering gap between the results achievable from pix2pix and that achieved by CycleGAN.</a:t>
            </a:r>
            <a:endParaRPr lang="en-US" sz="135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 flipH="1" flipV="1">
            <a:off x="2461860" y="2811510"/>
            <a:ext cx="435510" cy="72819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 flipH="1">
            <a:off x="2500470" y="4025430"/>
            <a:ext cx="397440" cy="776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816070" y="2469420"/>
            <a:ext cx="746280" cy="5038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defTabSz="685800"/>
            <a:endParaRPr lang="en-US" sz="135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980" y="3672078"/>
            <a:ext cx="259842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b="1" spc="-4" dirty="0">
                <a:solidFill>
                  <a:srgbClr val="00627B"/>
                </a:solidFill>
              </a:rPr>
              <a:t>Unstability</a:t>
            </a:r>
            <a:r>
              <a:rPr sz="2700" b="1" spc="-34" dirty="0">
                <a:solidFill>
                  <a:srgbClr val="00627B"/>
                </a:solidFill>
              </a:rPr>
              <a:t> </a:t>
            </a:r>
            <a:r>
              <a:rPr sz="2700" b="1" dirty="0">
                <a:solidFill>
                  <a:srgbClr val="00627B"/>
                </a:solidFill>
              </a:rPr>
              <a:t>of</a:t>
            </a:r>
            <a:r>
              <a:rPr sz="2700" b="1" spc="-30" dirty="0">
                <a:solidFill>
                  <a:srgbClr val="00627B"/>
                </a:solidFill>
              </a:rPr>
              <a:t> </a:t>
            </a:r>
            <a:r>
              <a:rPr sz="2700" b="1" dirty="0">
                <a:solidFill>
                  <a:srgbClr val="00627B"/>
                </a:solidFill>
              </a:rPr>
              <a:t>NN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792717" y="5860466"/>
            <a:ext cx="90488" cy="101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600" spc="-4" dirty="0">
                <a:solidFill>
                  <a:srgbClr val="4E4E4E"/>
                </a:solidFill>
                <a:latin typeface="Corbel"/>
                <a:cs typeface="Corbel"/>
              </a:rPr>
              <a:t>15</a:t>
            </a:r>
            <a:endParaRPr sz="600">
              <a:solidFill>
                <a:prstClr val="black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796" y="2163317"/>
            <a:ext cx="321373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spcBef>
                <a:spcPts val="71"/>
              </a:spcBef>
            </a:pPr>
            <a:r>
              <a:rPr sz="2100" b="1" spc="-8" dirty="0">
                <a:solidFill>
                  <a:srgbClr val="FF5700"/>
                </a:solidFill>
                <a:latin typeface="Corbel"/>
                <a:cs typeface="Corbel"/>
              </a:rPr>
              <a:t>Are</a:t>
            </a:r>
            <a:r>
              <a:rPr sz="2100" b="1" spc="-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FF5700"/>
                </a:solidFill>
                <a:latin typeface="Corbel"/>
                <a:cs typeface="Corbel"/>
              </a:rPr>
              <a:t>neural </a:t>
            </a:r>
            <a:r>
              <a:rPr sz="2100" b="1" spc="-8" dirty="0">
                <a:solidFill>
                  <a:srgbClr val="FF5700"/>
                </a:solidFill>
                <a:latin typeface="Corbel"/>
                <a:cs typeface="Corbel"/>
              </a:rPr>
              <a:t>networks</a:t>
            </a:r>
            <a:r>
              <a:rPr sz="2100" b="1"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FF5700"/>
                </a:solidFill>
                <a:latin typeface="Corbel"/>
                <a:cs typeface="Corbel"/>
              </a:rPr>
              <a:t>stable?</a:t>
            </a:r>
            <a:endParaRPr sz="210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4758"/>
            <a:ext cx="180593" cy="1863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77636" y="1039521"/>
            <a:ext cx="4702730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28864" y="2099136"/>
            <a:ext cx="7817906" cy="117634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1454">
              <a:spcBef>
                <a:spcPts val="578"/>
              </a:spcBef>
            </a:pPr>
            <a:r>
              <a:rPr spc="-8" dirty="0">
                <a:solidFill>
                  <a:srgbClr val="FF5700"/>
                </a:solidFill>
              </a:rPr>
              <a:t>Are</a:t>
            </a:r>
            <a:r>
              <a:rPr spc="-15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neural </a:t>
            </a:r>
            <a:r>
              <a:rPr spc="-8" dirty="0">
                <a:solidFill>
                  <a:srgbClr val="FF5700"/>
                </a:solidFill>
              </a:rPr>
              <a:t>networks</a:t>
            </a:r>
            <a:r>
              <a:rPr spc="11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stable?</a:t>
            </a:r>
          </a:p>
          <a:p>
            <a:pPr marL="201454">
              <a:spcBef>
                <a:spcPts val="503"/>
              </a:spcBef>
            </a:pPr>
            <a:r>
              <a:rPr i="1" spc="-4" dirty="0">
                <a:solidFill>
                  <a:srgbClr val="00998A"/>
                </a:solidFill>
              </a:rPr>
              <a:t>Problem</a:t>
            </a:r>
            <a:r>
              <a:rPr i="1" spc="-15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formulation:</a:t>
            </a:r>
            <a:r>
              <a:rPr i="1" spc="-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Given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15" dirty="0">
                <a:solidFill>
                  <a:srgbClr val="00998A"/>
                </a:solidFill>
              </a:rPr>
              <a:t>(</a:t>
            </a:r>
            <a:r>
              <a:rPr b="0" spc="15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i="1" spc="15" dirty="0">
                <a:solidFill>
                  <a:srgbClr val="00998A"/>
                </a:solidFill>
              </a:rPr>
              <a:t>,</a:t>
            </a:r>
            <a:r>
              <a:rPr i="1" spc="-23" dirty="0">
                <a:solidFill>
                  <a:srgbClr val="00998A"/>
                </a:solidFill>
              </a:rPr>
              <a:t> </a:t>
            </a:r>
            <a:r>
              <a:rPr b="0" spc="30" dirty="0">
                <a:solidFill>
                  <a:srgbClr val="00998A"/>
                </a:solidFill>
                <a:latin typeface="Cambria Math"/>
                <a:cs typeface="Cambria Math"/>
              </a:rPr>
              <a:t>𝑐</a:t>
            </a:r>
            <a:r>
              <a:rPr i="1" spc="30" dirty="0">
                <a:solidFill>
                  <a:srgbClr val="00998A"/>
                </a:solidFill>
              </a:rPr>
              <a:t>)</a:t>
            </a:r>
            <a:r>
              <a:rPr i="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solve</a:t>
            </a:r>
          </a:p>
          <a:p>
            <a:pPr marL="570548">
              <a:spcBef>
                <a:spcPts val="401"/>
              </a:spcBef>
            </a:pPr>
            <a:r>
              <a:rPr b="0" spc="-4" dirty="0">
                <a:solidFill>
                  <a:srgbClr val="00998A"/>
                </a:solidFill>
                <a:latin typeface="Cambria Math"/>
                <a:cs typeface="Cambria Math"/>
              </a:rPr>
              <a:t>𝐌𝐢𝐧</a:t>
            </a:r>
            <a:r>
              <a:rPr sz="2081" b="0" spc="-5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𝒓</a:t>
            </a:r>
            <a:r>
              <a:rPr sz="2081" b="0" spc="185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41" dirty="0">
                <a:solidFill>
                  <a:srgbClr val="00998A"/>
                </a:solidFill>
                <a:latin typeface="Cambria Math"/>
                <a:cs typeface="Cambria Math"/>
              </a:rPr>
              <a:t>𝜀</a:t>
            </a:r>
            <a:r>
              <a:rPr sz="2213" b="0" spc="-56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-41" dirty="0">
                <a:solidFill>
                  <a:srgbClr val="00998A"/>
                </a:solidFill>
                <a:latin typeface="Cambria Math"/>
                <a:cs typeface="Cambria Math"/>
              </a:rPr>
              <a:t>||r||</a:t>
            </a:r>
            <a:r>
              <a:rPr sz="2081" b="0" spc="-62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sz="2081" b="0" spc="180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23" dirty="0">
                <a:solidFill>
                  <a:srgbClr val="00998A"/>
                </a:solidFill>
              </a:rPr>
              <a:t>+</a:t>
            </a:r>
            <a:r>
              <a:rPr sz="2213" b="0" spc="-23" dirty="0">
                <a:solidFill>
                  <a:srgbClr val="00998A"/>
                </a:solidFill>
                <a:latin typeface="Cambria Math"/>
                <a:cs typeface="Cambria Math"/>
              </a:rPr>
              <a:t>p</a:t>
            </a:r>
            <a:r>
              <a:rPr sz="2081" b="0" spc="-33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i="1" spc="-23" dirty="0">
                <a:solidFill>
                  <a:srgbClr val="00998A"/>
                </a:solidFill>
              </a:rPr>
              <a:t>(</a:t>
            </a:r>
            <a:r>
              <a:rPr b="0" spc="-23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b="0" spc="64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+</a:t>
            </a:r>
            <a:r>
              <a:rPr i="1" spc="-8" dirty="0">
                <a:solidFill>
                  <a:srgbClr val="00998A"/>
                </a:solidFill>
              </a:rPr>
              <a:t> </a:t>
            </a:r>
            <a:r>
              <a:rPr b="0" spc="23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i="1" spc="23" dirty="0">
                <a:solidFill>
                  <a:srgbClr val="00998A"/>
                </a:solidFill>
              </a:rPr>
              <a:t>)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(simultaneously</a:t>
            </a:r>
            <a:r>
              <a:rPr i="1" spc="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decrease </a:t>
            </a:r>
            <a:r>
              <a:rPr i="1" dirty="0">
                <a:solidFill>
                  <a:srgbClr val="00998A"/>
                </a:solidFill>
              </a:rPr>
              <a:t>p</a:t>
            </a:r>
            <a:r>
              <a:rPr sz="2081" b="0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sz="2081" b="0" spc="197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and</a:t>
            </a:r>
            <a:r>
              <a:rPr i="1" spc="26" dirty="0">
                <a:solidFill>
                  <a:srgbClr val="00998A"/>
                </a:solidFill>
              </a:rPr>
              <a:t> 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b="0" spc="-26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sz="2081" b="0" spc="-39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i="1" spc="-26" dirty="0">
                <a:solidFill>
                  <a:srgbClr val="00998A"/>
                </a:solidFill>
              </a:rPr>
              <a:t>)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39" y="2275816"/>
            <a:ext cx="180593" cy="186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38" y="2638805"/>
            <a:ext cx="180593" cy="1863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28864" y="2099136"/>
            <a:ext cx="8047592" cy="262546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1454">
              <a:spcBef>
                <a:spcPts val="578"/>
              </a:spcBef>
            </a:pPr>
            <a:r>
              <a:rPr spc="-8" dirty="0">
                <a:solidFill>
                  <a:srgbClr val="FF5700"/>
                </a:solidFill>
              </a:rPr>
              <a:t>Are</a:t>
            </a:r>
            <a:r>
              <a:rPr spc="-15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neural </a:t>
            </a:r>
            <a:r>
              <a:rPr spc="-8" dirty="0">
                <a:solidFill>
                  <a:srgbClr val="FF5700"/>
                </a:solidFill>
              </a:rPr>
              <a:t>networks</a:t>
            </a:r>
            <a:r>
              <a:rPr spc="11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stable?</a:t>
            </a:r>
          </a:p>
          <a:p>
            <a:pPr marL="201454">
              <a:spcBef>
                <a:spcPts val="503"/>
              </a:spcBef>
            </a:pPr>
            <a:r>
              <a:rPr i="1" spc="-4" dirty="0">
                <a:solidFill>
                  <a:srgbClr val="00998A"/>
                </a:solidFill>
              </a:rPr>
              <a:t>Problem</a:t>
            </a:r>
            <a:r>
              <a:rPr i="1" spc="-15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formulation:</a:t>
            </a:r>
            <a:r>
              <a:rPr i="1" spc="-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Given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15" dirty="0">
                <a:solidFill>
                  <a:srgbClr val="00998A"/>
                </a:solidFill>
              </a:rPr>
              <a:t>(</a:t>
            </a:r>
            <a:r>
              <a:rPr b="0" spc="15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i="1" spc="15" dirty="0">
                <a:solidFill>
                  <a:srgbClr val="00998A"/>
                </a:solidFill>
              </a:rPr>
              <a:t>,</a:t>
            </a:r>
            <a:r>
              <a:rPr i="1" spc="-23" dirty="0">
                <a:solidFill>
                  <a:srgbClr val="00998A"/>
                </a:solidFill>
              </a:rPr>
              <a:t> </a:t>
            </a:r>
            <a:r>
              <a:rPr b="0" spc="30" dirty="0">
                <a:solidFill>
                  <a:srgbClr val="00998A"/>
                </a:solidFill>
                <a:latin typeface="Cambria Math"/>
                <a:cs typeface="Cambria Math"/>
              </a:rPr>
              <a:t>𝑐</a:t>
            </a:r>
            <a:r>
              <a:rPr i="1" spc="30" dirty="0">
                <a:solidFill>
                  <a:srgbClr val="00998A"/>
                </a:solidFill>
              </a:rPr>
              <a:t>)</a:t>
            </a:r>
            <a:r>
              <a:rPr i="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solve</a:t>
            </a:r>
          </a:p>
          <a:p>
            <a:pPr marL="570548">
              <a:spcBef>
                <a:spcPts val="401"/>
              </a:spcBef>
            </a:pPr>
            <a:r>
              <a:rPr b="0" spc="-4" dirty="0">
                <a:solidFill>
                  <a:srgbClr val="00998A"/>
                </a:solidFill>
                <a:latin typeface="Cambria Math"/>
                <a:cs typeface="Cambria Math"/>
              </a:rPr>
              <a:t>𝐌𝐢𝐧</a:t>
            </a:r>
            <a:r>
              <a:rPr sz="2081" b="0" spc="-5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𝒓</a:t>
            </a:r>
            <a:r>
              <a:rPr sz="2081" b="0" spc="185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41" dirty="0">
                <a:solidFill>
                  <a:srgbClr val="00998A"/>
                </a:solidFill>
                <a:latin typeface="Cambria Math"/>
                <a:cs typeface="Cambria Math"/>
              </a:rPr>
              <a:t>𝜀</a:t>
            </a:r>
            <a:r>
              <a:rPr sz="2213" b="0" spc="-56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-41" dirty="0">
                <a:solidFill>
                  <a:srgbClr val="00998A"/>
                </a:solidFill>
                <a:latin typeface="Cambria Math"/>
                <a:cs typeface="Cambria Math"/>
              </a:rPr>
              <a:t>||r||</a:t>
            </a:r>
            <a:r>
              <a:rPr sz="2081" b="0" spc="-62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sz="2081" b="0" spc="180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23" dirty="0">
                <a:solidFill>
                  <a:srgbClr val="00998A"/>
                </a:solidFill>
              </a:rPr>
              <a:t>+</a:t>
            </a:r>
            <a:r>
              <a:rPr sz="2213" b="0" spc="-23" dirty="0">
                <a:solidFill>
                  <a:srgbClr val="00998A"/>
                </a:solidFill>
                <a:latin typeface="Cambria Math"/>
                <a:cs typeface="Cambria Math"/>
              </a:rPr>
              <a:t>p</a:t>
            </a:r>
            <a:r>
              <a:rPr sz="2081" b="0" spc="-33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i="1" spc="-23" dirty="0">
                <a:solidFill>
                  <a:srgbClr val="00998A"/>
                </a:solidFill>
              </a:rPr>
              <a:t>(</a:t>
            </a:r>
            <a:r>
              <a:rPr b="0" spc="-23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b="0" spc="64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+</a:t>
            </a:r>
            <a:r>
              <a:rPr i="1" spc="-8" dirty="0">
                <a:solidFill>
                  <a:srgbClr val="00998A"/>
                </a:solidFill>
              </a:rPr>
              <a:t> </a:t>
            </a:r>
            <a:r>
              <a:rPr b="0" spc="23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i="1" spc="23" dirty="0">
                <a:solidFill>
                  <a:srgbClr val="00998A"/>
                </a:solidFill>
              </a:rPr>
              <a:t>)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(simultaneously</a:t>
            </a:r>
            <a:r>
              <a:rPr i="1" spc="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decrease </a:t>
            </a:r>
            <a:r>
              <a:rPr i="1" dirty="0">
                <a:solidFill>
                  <a:srgbClr val="00998A"/>
                </a:solidFill>
              </a:rPr>
              <a:t>p</a:t>
            </a:r>
            <a:r>
              <a:rPr sz="2081" b="0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sz="2081" b="0" spc="197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and</a:t>
            </a:r>
            <a:r>
              <a:rPr i="1" spc="26" dirty="0">
                <a:solidFill>
                  <a:srgbClr val="00998A"/>
                </a:solidFill>
              </a:rPr>
              <a:t> 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b="0" spc="-26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sz="2081" b="0" spc="-39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i="1" spc="-26" dirty="0">
                <a:solidFill>
                  <a:srgbClr val="00998A"/>
                </a:solidFill>
              </a:rPr>
              <a:t>)</a:t>
            </a:r>
            <a:endParaRPr dirty="0"/>
          </a:p>
          <a:p>
            <a:pPr marL="201454" marR="981075">
              <a:lnSpc>
                <a:spcPts val="2265"/>
              </a:lnSpc>
              <a:spcBef>
                <a:spcPts val="743"/>
              </a:spcBef>
            </a:pPr>
            <a:r>
              <a:rPr spc="-8" dirty="0"/>
              <a:t>This </a:t>
            </a:r>
            <a:r>
              <a:rPr spc="-4" dirty="0"/>
              <a:t>is </a:t>
            </a:r>
            <a:r>
              <a:rPr spc="-8" dirty="0"/>
              <a:t>the </a:t>
            </a:r>
            <a:r>
              <a:rPr spc="-4" dirty="0"/>
              <a:t>notion of an adversarial attack: </a:t>
            </a:r>
            <a:r>
              <a:rPr spc="-8" dirty="0">
                <a:solidFill>
                  <a:srgbClr val="FF0000"/>
                </a:solidFill>
              </a:rPr>
              <a:t>The </a:t>
            </a:r>
            <a:r>
              <a:rPr spc="-4" dirty="0">
                <a:solidFill>
                  <a:srgbClr val="FF0000"/>
                </a:solidFill>
              </a:rPr>
              <a:t>attack is </a:t>
            </a:r>
            <a:r>
              <a:rPr spc="-424" dirty="0">
                <a:solidFill>
                  <a:srgbClr val="FF0000"/>
                </a:solidFill>
              </a:rPr>
              <a:t> </a:t>
            </a:r>
            <a:r>
              <a:rPr spc="-8" dirty="0">
                <a:solidFill>
                  <a:srgbClr val="FF0000"/>
                </a:solidFill>
              </a:rPr>
              <a:t>successful</a:t>
            </a:r>
            <a:r>
              <a:rPr spc="11" dirty="0">
                <a:solidFill>
                  <a:srgbClr val="FF0000"/>
                </a:solidFill>
              </a:rPr>
              <a:t> </a:t>
            </a:r>
            <a:r>
              <a:rPr spc="-4" dirty="0"/>
              <a:t>if</a:t>
            </a:r>
            <a:r>
              <a:rPr dirty="0"/>
              <a:t> </a:t>
            </a:r>
            <a:r>
              <a:rPr spc="-4" dirty="0"/>
              <a:t>and</a:t>
            </a:r>
            <a:r>
              <a:rPr dirty="0"/>
              <a:t> </a:t>
            </a:r>
            <a:r>
              <a:rPr spc="-8" dirty="0"/>
              <a:t>only</a:t>
            </a:r>
            <a:r>
              <a:rPr spc="8" dirty="0"/>
              <a:t> </a:t>
            </a:r>
            <a:r>
              <a:rPr spc="-4" dirty="0"/>
              <a:t>if</a:t>
            </a:r>
          </a:p>
          <a:p>
            <a:pPr marL="1896428">
              <a:lnSpc>
                <a:spcPts val="2505"/>
              </a:lnSpc>
              <a:spcBef>
                <a:spcPts val="1009"/>
              </a:spcBef>
            </a:pPr>
            <a:r>
              <a:rPr sz="3150" b="0" spc="5" baseline="13888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sz="1388" b="0" spc="4" dirty="0">
                <a:solidFill>
                  <a:srgbClr val="00998A"/>
                </a:solidFill>
                <a:latin typeface="Cambria Math"/>
                <a:cs typeface="Cambria Math"/>
              </a:rPr>
              <a:t>𝒂𝒅𝒗</a:t>
            </a:r>
            <a:r>
              <a:rPr sz="1388" b="0" spc="116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3150" i="1" baseline="13888" dirty="0">
                <a:solidFill>
                  <a:srgbClr val="00998A"/>
                </a:solidFill>
              </a:rPr>
              <a:t>:=</a:t>
            </a:r>
            <a:r>
              <a:rPr sz="3150" i="1" spc="-39" baseline="13888" dirty="0">
                <a:solidFill>
                  <a:srgbClr val="00998A"/>
                </a:solidFill>
              </a:rPr>
              <a:t> </a:t>
            </a:r>
            <a:r>
              <a:rPr sz="3150" b="0" spc="-5" baseline="13888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sz="3150" b="0" spc="73" baseline="13888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3150" spc="-5" baseline="13888" dirty="0">
                <a:solidFill>
                  <a:srgbClr val="00998A"/>
                </a:solidFill>
              </a:rPr>
              <a:t>+</a:t>
            </a:r>
            <a:r>
              <a:rPr sz="3150" spc="11" baseline="13888" dirty="0">
                <a:solidFill>
                  <a:srgbClr val="00998A"/>
                </a:solidFill>
              </a:rPr>
              <a:t> </a:t>
            </a:r>
            <a:r>
              <a:rPr sz="3150" b="0" spc="5" baseline="13888" dirty="0">
                <a:solidFill>
                  <a:srgbClr val="00998A"/>
                </a:solidFill>
                <a:latin typeface="Cambria Math"/>
                <a:cs typeface="Cambria Math"/>
              </a:rPr>
              <a:t>𝒓</a:t>
            </a:r>
            <a:r>
              <a:rPr sz="1388" b="0" spc="4" dirty="0">
                <a:solidFill>
                  <a:srgbClr val="00998A"/>
                </a:solidFill>
                <a:latin typeface="Cambria Math"/>
                <a:cs typeface="Cambria Math"/>
              </a:rPr>
              <a:t>𝒐𝒑𝒕𝒊𝒎𝒂𝒍</a:t>
            </a:r>
            <a:endParaRPr sz="1388" dirty="0">
              <a:latin typeface="Cambria Math"/>
              <a:cs typeface="Cambria Math"/>
            </a:endParaRPr>
          </a:p>
          <a:p>
            <a:pPr marL="405765">
              <a:lnSpc>
                <a:spcPts val="2505"/>
              </a:lnSpc>
            </a:pPr>
            <a:r>
              <a:rPr i="1" spc="-8" dirty="0">
                <a:solidFill>
                  <a:srgbClr val="00998A"/>
                </a:solidFill>
              </a:rPr>
              <a:t>changes</a:t>
            </a:r>
            <a:r>
              <a:rPr i="1" spc="26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the </a:t>
            </a:r>
            <a:r>
              <a:rPr i="1" spc="-8" dirty="0">
                <a:solidFill>
                  <a:srgbClr val="00998A"/>
                </a:solidFill>
              </a:rPr>
              <a:t>class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of </a:t>
            </a:r>
            <a:r>
              <a:rPr b="0" spc="26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i="1" spc="26" dirty="0">
                <a:solidFill>
                  <a:srgbClr val="00998A"/>
                </a:solidFill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63" y="2274870"/>
            <a:ext cx="180593" cy="186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5" y="2636912"/>
            <a:ext cx="180593" cy="1863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5" y="3399182"/>
            <a:ext cx="180593" cy="1863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28864" y="2099137"/>
            <a:ext cx="8119600" cy="301274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1454">
              <a:spcBef>
                <a:spcPts val="578"/>
              </a:spcBef>
            </a:pPr>
            <a:r>
              <a:rPr spc="-8" dirty="0">
                <a:solidFill>
                  <a:srgbClr val="FF5700"/>
                </a:solidFill>
              </a:rPr>
              <a:t>Are</a:t>
            </a:r>
            <a:r>
              <a:rPr spc="-15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neural </a:t>
            </a:r>
            <a:r>
              <a:rPr spc="-8" dirty="0">
                <a:solidFill>
                  <a:srgbClr val="FF5700"/>
                </a:solidFill>
              </a:rPr>
              <a:t>networks</a:t>
            </a:r>
            <a:r>
              <a:rPr spc="11" dirty="0">
                <a:solidFill>
                  <a:srgbClr val="FF5700"/>
                </a:solidFill>
              </a:rPr>
              <a:t> </a:t>
            </a:r>
            <a:r>
              <a:rPr spc="-4" dirty="0">
                <a:solidFill>
                  <a:srgbClr val="FF5700"/>
                </a:solidFill>
              </a:rPr>
              <a:t>stable?</a:t>
            </a:r>
          </a:p>
          <a:p>
            <a:pPr marL="201454">
              <a:spcBef>
                <a:spcPts val="503"/>
              </a:spcBef>
            </a:pPr>
            <a:r>
              <a:rPr i="1" spc="-4" dirty="0">
                <a:solidFill>
                  <a:srgbClr val="00998A"/>
                </a:solidFill>
              </a:rPr>
              <a:t>Problem</a:t>
            </a:r>
            <a:r>
              <a:rPr i="1" spc="-15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formulation:</a:t>
            </a:r>
            <a:r>
              <a:rPr i="1" spc="-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Given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15" dirty="0">
                <a:solidFill>
                  <a:srgbClr val="00998A"/>
                </a:solidFill>
              </a:rPr>
              <a:t>(</a:t>
            </a:r>
            <a:r>
              <a:rPr b="0" spc="15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i="1" spc="15" dirty="0">
                <a:solidFill>
                  <a:srgbClr val="00998A"/>
                </a:solidFill>
              </a:rPr>
              <a:t>,</a:t>
            </a:r>
            <a:r>
              <a:rPr i="1" spc="-23" dirty="0">
                <a:solidFill>
                  <a:srgbClr val="00998A"/>
                </a:solidFill>
              </a:rPr>
              <a:t> </a:t>
            </a:r>
            <a:r>
              <a:rPr b="0" spc="30" dirty="0">
                <a:solidFill>
                  <a:srgbClr val="00998A"/>
                </a:solidFill>
                <a:latin typeface="Cambria Math"/>
                <a:cs typeface="Cambria Math"/>
              </a:rPr>
              <a:t>𝑐</a:t>
            </a:r>
            <a:r>
              <a:rPr i="1" spc="30" dirty="0">
                <a:solidFill>
                  <a:srgbClr val="00998A"/>
                </a:solidFill>
              </a:rPr>
              <a:t>)</a:t>
            </a:r>
            <a:r>
              <a:rPr i="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solve</a:t>
            </a:r>
          </a:p>
          <a:p>
            <a:pPr marL="570548">
              <a:spcBef>
                <a:spcPts val="401"/>
              </a:spcBef>
            </a:pPr>
            <a:r>
              <a:rPr b="0" spc="-4" dirty="0">
                <a:solidFill>
                  <a:srgbClr val="00998A"/>
                </a:solidFill>
                <a:latin typeface="Cambria Math"/>
                <a:cs typeface="Cambria Math"/>
              </a:rPr>
              <a:t>𝐌𝐢𝐧</a:t>
            </a:r>
            <a:r>
              <a:rPr sz="2081" b="0" spc="-5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𝒓</a:t>
            </a:r>
            <a:r>
              <a:rPr sz="2081" b="0" spc="185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41" dirty="0">
                <a:solidFill>
                  <a:srgbClr val="00998A"/>
                </a:solidFill>
                <a:latin typeface="Cambria Math"/>
                <a:cs typeface="Cambria Math"/>
              </a:rPr>
              <a:t>𝜀</a:t>
            </a:r>
            <a:r>
              <a:rPr sz="2213" b="0" spc="-56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2213" b="0" spc="-41" dirty="0">
                <a:solidFill>
                  <a:srgbClr val="00998A"/>
                </a:solidFill>
                <a:latin typeface="Cambria Math"/>
                <a:cs typeface="Cambria Math"/>
              </a:rPr>
              <a:t>||r||</a:t>
            </a:r>
            <a:r>
              <a:rPr sz="2081" b="0" spc="-62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sz="2081" b="0" spc="180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23" dirty="0">
                <a:solidFill>
                  <a:srgbClr val="00998A"/>
                </a:solidFill>
              </a:rPr>
              <a:t>+</a:t>
            </a:r>
            <a:r>
              <a:rPr sz="2213" b="0" spc="-23" dirty="0">
                <a:solidFill>
                  <a:srgbClr val="00998A"/>
                </a:solidFill>
                <a:latin typeface="Cambria Math"/>
                <a:cs typeface="Cambria Math"/>
              </a:rPr>
              <a:t>p</a:t>
            </a:r>
            <a:r>
              <a:rPr sz="2081" b="0" spc="-33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i="1" spc="-23" dirty="0">
                <a:solidFill>
                  <a:srgbClr val="00998A"/>
                </a:solidFill>
              </a:rPr>
              <a:t>(</a:t>
            </a:r>
            <a:r>
              <a:rPr b="0" spc="-23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b="0" spc="64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+</a:t>
            </a:r>
            <a:r>
              <a:rPr i="1" spc="-8" dirty="0">
                <a:solidFill>
                  <a:srgbClr val="00998A"/>
                </a:solidFill>
              </a:rPr>
              <a:t> </a:t>
            </a:r>
            <a:r>
              <a:rPr b="0" spc="23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i="1" spc="23" dirty="0">
                <a:solidFill>
                  <a:srgbClr val="00998A"/>
                </a:solidFill>
              </a:rPr>
              <a:t>)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(simultaneously</a:t>
            </a:r>
            <a:r>
              <a:rPr i="1" spc="53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decrease </a:t>
            </a:r>
            <a:r>
              <a:rPr i="1" dirty="0">
                <a:solidFill>
                  <a:srgbClr val="00998A"/>
                </a:solidFill>
              </a:rPr>
              <a:t>p</a:t>
            </a:r>
            <a:r>
              <a:rPr sz="2081" b="0" baseline="-21021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sz="2081" b="0" spc="197" baseline="-21021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i="1" spc="-8" dirty="0">
                <a:solidFill>
                  <a:srgbClr val="00998A"/>
                </a:solidFill>
              </a:rPr>
              <a:t>and</a:t>
            </a:r>
            <a:r>
              <a:rPr i="1" spc="26" dirty="0">
                <a:solidFill>
                  <a:srgbClr val="00998A"/>
                </a:solidFill>
              </a:rPr>
              <a:t> 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b="0" spc="-26" dirty="0">
                <a:solidFill>
                  <a:srgbClr val="00998A"/>
                </a:solidFill>
                <a:latin typeface="Cambria Math"/>
                <a:cs typeface="Cambria Math"/>
              </a:rPr>
              <a:t>𝑟</a:t>
            </a:r>
            <a:r>
              <a:rPr sz="2213" b="0" spc="-26" dirty="0">
                <a:solidFill>
                  <a:srgbClr val="00998A"/>
                </a:solidFill>
                <a:latin typeface="Cambria Math"/>
                <a:cs typeface="Cambria Math"/>
              </a:rPr>
              <a:t>||</a:t>
            </a:r>
            <a:r>
              <a:rPr sz="2081" b="0" spc="-39" baseline="-21021" dirty="0">
                <a:solidFill>
                  <a:srgbClr val="00998A"/>
                </a:solidFill>
                <a:latin typeface="Cambria Math"/>
                <a:cs typeface="Cambria Math"/>
              </a:rPr>
              <a:t>𝟐</a:t>
            </a:r>
            <a:r>
              <a:rPr i="1" spc="-26" dirty="0">
                <a:solidFill>
                  <a:srgbClr val="00998A"/>
                </a:solidFill>
              </a:rPr>
              <a:t>)</a:t>
            </a:r>
            <a:endParaRPr dirty="0"/>
          </a:p>
          <a:p>
            <a:pPr marL="201454" marR="981075">
              <a:lnSpc>
                <a:spcPts val="2265"/>
              </a:lnSpc>
              <a:spcBef>
                <a:spcPts val="743"/>
              </a:spcBef>
            </a:pPr>
            <a:r>
              <a:rPr spc="-8" dirty="0"/>
              <a:t>This </a:t>
            </a:r>
            <a:r>
              <a:rPr spc="-4" dirty="0"/>
              <a:t>is </a:t>
            </a:r>
            <a:r>
              <a:rPr spc="-8" dirty="0"/>
              <a:t>the </a:t>
            </a:r>
            <a:r>
              <a:rPr spc="-4" dirty="0"/>
              <a:t>notion of an adversarial attack: </a:t>
            </a:r>
            <a:r>
              <a:rPr spc="-8" dirty="0">
                <a:solidFill>
                  <a:srgbClr val="FF0000"/>
                </a:solidFill>
              </a:rPr>
              <a:t>The </a:t>
            </a:r>
            <a:r>
              <a:rPr spc="-4" dirty="0">
                <a:solidFill>
                  <a:srgbClr val="FF0000"/>
                </a:solidFill>
              </a:rPr>
              <a:t>attack is </a:t>
            </a:r>
            <a:r>
              <a:rPr spc="-424" dirty="0">
                <a:solidFill>
                  <a:srgbClr val="FF0000"/>
                </a:solidFill>
              </a:rPr>
              <a:t> </a:t>
            </a:r>
            <a:r>
              <a:rPr spc="-8" dirty="0">
                <a:solidFill>
                  <a:srgbClr val="FF0000"/>
                </a:solidFill>
              </a:rPr>
              <a:t>successful</a:t>
            </a:r>
            <a:r>
              <a:rPr spc="11" dirty="0">
                <a:solidFill>
                  <a:srgbClr val="FF0000"/>
                </a:solidFill>
              </a:rPr>
              <a:t> </a:t>
            </a:r>
            <a:r>
              <a:rPr spc="-4" dirty="0"/>
              <a:t>if</a:t>
            </a:r>
            <a:r>
              <a:rPr dirty="0"/>
              <a:t> </a:t>
            </a:r>
            <a:r>
              <a:rPr spc="-4" dirty="0"/>
              <a:t>and</a:t>
            </a:r>
            <a:r>
              <a:rPr dirty="0"/>
              <a:t> </a:t>
            </a:r>
            <a:r>
              <a:rPr spc="-8" dirty="0"/>
              <a:t>only</a:t>
            </a:r>
            <a:r>
              <a:rPr spc="8" dirty="0"/>
              <a:t> </a:t>
            </a:r>
            <a:r>
              <a:rPr spc="-4" dirty="0"/>
              <a:t>if</a:t>
            </a:r>
          </a:p>
          <a:p>
            <a:pPr marL="1896428">
              <a:lnSpc>
                <a:spcPts val="2505"/>
              </a:lnSpc>
              <a:spcBef>
                <a:spcPts val="1009"/>
              </a:spcBef>
            </a:pPr>
            <a:r>
              <a:rPr sz="3150" b="0" spc="5" baseline="13888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sz="1388" b="0" spc="4" dirty="0">
                <a:solidFill>
                  <a:srgbClr val="00998A"/>
                </a:solidFill>
                <a:latin typeface="Cambria Math"/>
                <a:cs typeface="Cambria Math"/>
              </a:rPr>
              <a:t>𝒂𝒅𝒗</a:t>
            </a:r>
            <a:r>
              <a:rPr sz="1388" b="0" spc="116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3150" i="1" baseline="13888" dirty="0">
                <a:solidFill>
                  <a:srgbClr val="00998A"/>
                </a:solidFill>
              </a:rPr>
              <a:t>:=</a:t>
            </a:r>
            <a:r>
              <a:rPr sz="3150" i="1" spc="-39" baseline="13888" dirty="0">
                <a:solidFill>
                  <a:srgbClr val="00998A"/>
                </a:solidFill>
              </a:rPr>
              <a:t> </a:t>
            </a:r>
            <a:r>
              <a:rPr sz="3150" b="0" spc="-5" baseline="13888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sz="3150" b="0" spc="73" baseline="13888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3150" spc="-5" baseline="13888" dirty="0">
                <a:solidFill>
                  <a:srgbClr val="00998A"/>
                </a:solidFill>
              </a:rPr>
              <a:t>+</a:t>
            </a:r>
            <a:r>
              <a:rPr sz="3150" spc="11" baseline="13888" dirty="0">
                <a:solidFill>
                  <a:srgbClr val="00998A"/>
                </a:solidFill>
              </a:rPr>
              <a:t> </a:t>
            </a:r>
            <a:r>
              <a:rPr sz="3150" b="0" spc="5" baseline="13888" dirty="0">
                <a:solidFill>
                  <a:srgbClr val="00998A"/>
                </a:solidFill>
                <a:latin typeface="Cambria Math"/>
                <a:cs typeface="Cambria Math"/>
              </a:rPr>
              <a:t>𝒓</a:t>
            </a:r>
            <a:r>
              <a:rPr sz="1388" b="0" spc="4" dirty="0">
                <a:solidFill>
                  <a:srgbClr val="00998A"/>
                </a:solidFill>
                <a:latin typeface="Cambria Math"/>
                <a:cs typeface="Cambria Math"/>
              </a:rPr>
              <a:t>𝒐𝒑𝒕𝒊𝒎𝒂𝒍</a:t>
            </a:r>
            <a:endParaRPr sz="1388" dirty="0">
              <a:latin typeface="Cambria Math"/>
              <a:cs typeface="Cambria Math"/>
            </a:endParaRPr>
          </a:p>
          <a:p>
            <a:pPr marL="405765">
              <a:lnSpc>
                <a:spcPts val="2505"/>
              </a:lnSpc>
            </a:pPr>
            <a:r>
              <a:rPr i="1" spc="-8" dirty="0">
                <a:solidFill>
                  <a:srgbClr val="00998A"/>
                </a:solidFill>
              </a:rPr>
              <a:t>changes</a:t>
            </a:r>
            <a:r>
              <a:rPr i="1" spc="26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the </a:t>
            </a:r>
            <a:r>
              <a:rPr i="1" spc="-8" dirty="0">
                <a:solidFill>
                  <a:srgbClr val="00998A"/>
                </a:solidFill>
              </a:rPr>
              <a:t>class</a:t>
            </a:r>
            <a:r>
              <a:rPr i="1" spc="8" dirty="0">
                <a:solidFill>
                  <a:srgbClr val="00998A"/>
                </a:solidFill>
              </a:rPr>
              <a:t> </a:t>
            </a:r>
            <a:r>
              <a:rPr i="1" spc="-4" dirty="0">
                <a:solidFill>
                  <a:srgbClr val="00998A"/>
                </a:solidFill>
              </a:rPr>
              <a:t>of </a:t>
            </a:r>
            <a:r>
              <a:rPr b="0" spc="26" dirty="0">
                <a:solidFill>
                  <a:srgbClr val="00998A"/>
                </a:solidFill>
                <a:latin typeface="Cambria Math"/>
                <a:cs typeface="Cambria Math"/>
              </a:rPr>
              <a:t>𝑥</a:t>
            </a:r>
            <a:r>
              <a:rPr i="1" spc="26" dirty="0">
                <a:solidFill>
                  <a:srgbClr val="00998A"/>
                </a:solidFill>
              </a:rPr>
              <a:t>.</a:t>
            </a:r>
          </a:p>
          <a:p>
            <a:pPr marL="201454">
              <a:spcBef>
                <a:spcPts val="488"/>
              </a:spcBef>
            </a:pPr>
            <a:r>
              <a:rPr spc="-8" dirty="0"/>
              <a:t>The </a:t>
            </a:r>
            <a:r>
              <a:rPr spc="-4" dirty="0"/>
              <a:t>problem</a:t>
            </a:r>
            <a:r>
              <a:rPr spc="19" dirty="0"/>
              <a:t> </a:t>
            </a:r>
            <a:r>
              <a:rPr spc="-4" dirty="0"/>
              <a:t>is</a:t>
            </a:r>
            <a:r>
              <a:rPr dirty="0"/>
              <a:t> </a:t>
            </a:r>
            <a:r>
              <a:rPr spc="-4" dirty="0"/>
              <a:t>solved</a:t>
            </a:r>
            <a:r>
              <a:rPr spc="11" dirty="0"/>
              <a:t> </a:t>
            </a:r>
            <a:r>
              <a:rPr spc="-4" dirty="0"/>
              <a:t>by</a:t>
            </a:r>
            <a:r>
              <a:rPr spc="-8" dirty="0"/>
              <a:t> </a:t>
            </a:r>
            <a:r>
              <a:rPr spc="-4" dirty="0"/>
              <a:t>stochastic</a:t>
            </a:r>
            <a:r>
              <a:rPr spc="15" dirty="0"/>
              <a:t> </a:t>
            </a:r>
            <a:r>
              <a:rPr spc="-4" dirty="0"/>
              <a:t>gradient</a:t>
            </a:r>
            <a:r>
              <a:rPr spc="8" dirty="0"/>
              <a:t> </a:t>
            </a:r>
            <a:r>
              <a:rPr spc="-4" dirty="0"/>
              <a:t>descent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572" y="2271483"/>
            <a:ext cx="180593" cy="186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571" y="2644630"/>
            <a:ext cx="180593" cy="1863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21" y="3396008"/>
            <a:ext cx="180593" cy="1863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21" y="4797152"/>
            <a:ext cx="180593" cy="1863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698" y="2170176"/>
            <a:ext cx="7339965" cy="771846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9525" marR="3810" defTabSz="685800">
              <a:lnSpc>
                <a:spcPts val="1943"/>
              </a:lnSpc>
              <a:spcBef>
                <a:spcPts val="319"/>
              </a:spcBef>
              <a:tabLst>
                <a:tab pos="3880009" algn="l"/>
              </a:tabLst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</a:t>
            </a:r>
            <a:r>
              <a:rPr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as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previously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formulated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are</a:t>
            </a:r>
            <a:r>
              <a:rPr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100%</a:t>
            </a:r>
            <a:r>
              <a:rPr b="1" spc="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successful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.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 examples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constructed on one Neural network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tend to be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successful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other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architectures	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</a:t>
            </a:r>
            <a:r>
              <a:rPr b="1" spc="-3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examples</a:t>
            </a:r>
            <a:r>
              <a:rPr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transfer</a:t>
            </a:r>
            <a:r>
              <a:rPr b="1" spc="-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well.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2250186"/>
            <a:ext cx="152018" cy="160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77636" y="1039521"/>
            <a:ext cx="4702730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74260" y="2748915"/>
            <a:ext cx="451485" cy="136208"/>
            <a:chOff x="5832347" y="2522220"/>
            <a:chExt cx="601980" cy="181610"/>
          </a:xfrm>
        </p:grpSpPr>
        <p:sp>
          <p:nvSpPr>
            <p:cNvPr id="6" name="object 6"/>
            <p:cNvSpPr/>
            <p:nvPr/>
          </p:nvSpPr>
          <p:spPr>
            <a:xfrm>
              <a:off x="5838443" y="2528316"/>
              <a:ext cx="589915" cy="169545"/>
            </a:xfrm>
            <a:custGeom>
              <a:avLst/>
              <a:gdLst/>
              <a:ahLst/>
              <a:cxnLst/>
              <a:rect l="l" t="t" r="r" b="b"/>
              <a:pathLst>
                <a:path w="589914" h="169544">
                  <a:moveTo>
                    <a:pt x="505205" y="0"/>
                  </a:moveTo>
                  <a:lnTo>
                    <a:pt x="505205" y="42291"/>
                  </a:lnTo>
                  <a:lnTo>
                    <a:pt x="0" y="42291"/>
                  </a:lnTo>
                  <a:lnTo>
                    <a:pt x="0" y="126873"/>
                  </a:lnTo>
                  <a:lnTo>
                    <a:pt x="505205" y="126873"/>
                  </a:lnTo>
                  <a:lnTo>
                    <a:pt x="505205" y="169163"/>
                  </a:lnTo>
                  <a:lnTo>
                    <a:pt x="589788" y="84582"/>
                  </a:lnTo>
                  <a:lnTo>
                    <a:pt x="505205" y="0"/>
                  </a:lnTo>
                  <a:close/>
                </a:path>
              </a:pathLst>
            </a:custGeom>
            <a:solidFill>
              <a:srgbClr val="00998A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528316"/>
              <a:ext cx="589915" cy="169545"/>
            </a:xfrm>
            <a:custGeom>
              <a:avLst/>
              <a:gdLst/>
              <a:ahLst/>
              <a:cxnLst/>
              <a:rect l="l" t="t" r="r" b="b"/>
              <a:pathLst>
                <a:path w="589914" h="169544">
                  <a:moveTo>
                    <a:pt x="0" y="42291"/>
                  </a:moveTo>
                  <a:lnTo>
                    <a:pt x="505205" y="42291"/>
                  </a:lnTo>
                  <a:lnTo>
                    <a:pt x="505205" y="0"/>
                  </a:lnTo>
                  <a:lnTo>
                    <a:pt x="589788" y="84582"/>
                  </a:lnTo>
                  <a:lnTo>
                    <a:pt x="505205" y="169163"/>
                  </a:lnTo>
                  <a:lnTo>
                    <a:pt x="505205" y="126873"/>
                  </a:lnTo>
                  <a:lnTo>
                    <a:pt x="0" y="126873"/>
                  </a:lnTo>
                  <a:lnTo>
                    <a:pt x="0" y="42291"/>
                  </a:lnTo>
                  <a:close/>
                </a:path>
              </a:pathLst>
            </a:custGeom>
            <a:ln w="12192">
              <a:solidFill>
                <a:srgbClr val="001F2B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297" y="3164859"/>
            <a:ext cx="7588765" cy="26775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698" y="2170176"/>
            <a:ext cx="7339965" cy="771846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9525" marR="3810" defTabSz="685800">
              <a:lnSpc>
                <a:spcPts val="1943"/>
              </a:lnSpc>
              <a:spcBef>
                <a:spcPts val="319"/>
              </a:spcBef>
              <a:tabLst>
                <a:tab pos="3880009" algn="l"/>
              </a:tabLst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</a:t>
            </a:r>
            <a:r>
              <a:rPr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as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previously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formulated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are</a:t>
            </a:r>
            <a:r>
              <a:rPr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100%</a:t>
            </a:r>
            <a:r>
              <a:rPr b="1" spc="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successful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.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 examples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constructed on one Neural network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tend to be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successful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other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architectures	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</a:t>
            </a:r>
            <a:r>
              <a:rPr b="1" spc="-3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examples</a:t>
            </a:r>
            <a:r>
              <a:rPr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transfer</a:t>
            </a:r>
            <a:r>
              <a:rPr b="1" spc="-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well.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2250186"/>
            <a:ext cx="152018" cy="160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698" y="4539863"/>
            <a:ext cx="506444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</a:t>
            </a:r>
            <a:r>
              <a:rPr b="1" spc="-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examples</a:t>
            </a:r>
            <a:r>
              <a:rPr b="1" spc="-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imperceptible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to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humans.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4619625"/>
            <a:ext cx="152018" cy="1600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dirty="0"/>
              <a:t>Intriguing </a:t>
            </a:r>
            <a:r>
              <a:rPr spc="-4" dirty="0"/>
              <a:t>properties </a:t>
            </a:r>
            <a:r>
              <a:rPr dirty="0"/>
              <a:t>of </a:t>
            </a:r>
            <a:r>
              <a:rPr spc="-4" dirty="0"/>
              <a:t>neural networks (Szegedy </a:t>
            </a:r>
            <a:r>
              <a:rPr dirty="0"/>
              <a:t>et al. </a:t>
            </a:r>
            <a:r>
              <a:rPr spc="-428" dirty="0"/>
              <a:t> </a:t>
            </a:r>
            <a:r>
              <a:rPr dirty="0"/>
              <a:t>December</a:t>
            </a:r>
            <a:r>
              <a:rPr spc="-34" dirty="0"/>
              <a:t> </a:t>
            </a:r>
            <a:r>
              <a:rPr spc="-19" dirty="0"/>
              <a:t>2013)</a:t>
            </a:r>
            <a:r>
              <a:rPr b="1" spc="-19" dirty="0"/>
              <a:t>:</a:t>
            </a:r>
            <a:r>
              <a:rPr b="1" spc="-8" dirty="0"/>
              <a:t> </a:t>
            </a:r>
            <a:r>
              <a:rPr spc="-8" dirty="0">
                <a:solidFill>
                  <a:srgbClr val="FF0000"/>
                </a:solidFill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374260" y="2748915"/>
            <a:ext cx="451485" cy="136208"/>
            <a:chOff x="5832347" y="2522220"/>
            <a:chExt cx="601980" cy="181610"/>
          </a:xfrm>
        </p:grpSpPr>
        <p:sp>
          <p:nvSpPr>
            <p:cNvPr id="8" name="object 8"/>
            <p:cNvSpPr/>
            <p:nvPr/>
          </p:nvSpPr>
          <p:spPr>
            <a:xfrm>
              <a:off x="5838443" y="2528316"/>
              <a:ext cx="589915" cy="169545"/>
            </a:xfrm>
            <a:custGeom>
              <a:avLst/>
              <a:gdLst/>
              <a:ahLst/>
              <a:cxnLst/>
              <a:rect l="l" t="t" r="r" b="b"/>
              <a:pathLst>
                <a:path w="589914" h="169544">
                  <a:moveTo>
                    <a:pt x="505205" y="0"/>
                  </a:moveTo>
                  <a:lnTo>
                    <a:pt x="505205" y="42291"/>
                  </a:lnTo>
                  <a:lnTo>
                    <a:pt x="0" y="42291"/>
                  </a:lnTo>
                  <a:lnTo>
                    <a:pt x="0" y="126873"/>
                  </a:lnTo>
                  <a:lnTo>
                    <a:pt x="505205" y="126873"/>
                  </a:lnTo>
                  <a:lnTo>
                    <a:pt x="505205" y="169163"/>
                  </a:lnTo>
                  <a:lnTo>
                    <a:pt x="589788" y="84582"/>
                  </a:lnTo>
                  <a:lnTo>
                    <a:pt x="505205" y="0"/>
                  </a:lnTo>
                  <a:close/>
                </a:path>
              </a:pathLst>
            </a:custGeom>
            <a:solidFill>
              <a:srgbClr val="00998A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838443" y="2528316"/>
              <a:ext cx="589915" cy="169545"/>
            </a:xfrm>
            <a:custGeom>
              <a:avLst/>
              <a:gdLst/>
              <a:ahLst/>
              <a:cxnLst/>
              <a:rect l="l" t="t" r="r" b="b"/>
              <a:pathLst>
                <a:path w="589914" h="169544">
                  <a:moveTo>
                    <a:pt x="0" y="42291"/>
                  </a:moveTo>
                  <a:lnTo>
                    <a:pt x="505205" y="42291"/>
                  </a:lnTo>
                  <a:lnTo>
                    <a:pt x="505205" y="0"/>
                  </a:lnTo>
                  <a:lnTo>
                    <a:pt x="589788" y="84582"/>
                  </a:lnTo>
                  <a:lnTo>
                    <a:pt x="505205" y="169163"/>
                  </a:lnTo>
                  <a:lnTo>
                    <a:pt x="505205" y="126873"/>
                  </a:lnTo>
                  <a:lnTo>
                    <a:pt x="0" y="126873"/>
                  </a:lnTo>
                  <a:lnTo>
                    <a:pt x="0" y="42291"/>
                  </a:lnTo>
                  <a:close/>
                </a:path>
              </a:pathLst>
            </a:custGeom>
            <a:ln w="12192">
              <a:solidFill>
                <a:srgbClr val="001F2B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17521"/>
            <a:ext cx="5103339" cy="14952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2101" y="4830318"/>
            <a:ext cx="3576447" cy="11704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2250186"/>
            <a:ext cx="152018" cy="1600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83791" y="2827211"/>
            <a:ext cx="1282541" cy="211931"/>
          </a:xfrm>
          <a:custGeom>
            <a:avLst/>
            <a:gdLst/>
            <a:ahLst/>
            <a:cxnLst/>
            <a:rect l="l" t="t" r="r" b="b"/>
            <a:pathLst>
              <a:path w="1710054" h="282575">
                <a:moveTo>
                  <a:pt x="1619630" y="0"/>
                </a:moveTo>
                <a:lnTo>
                  <a:pt x="1615694" y="11557"/>
                </a:lnTo>
                <a:lnTo>
                  <a:pt x="1632001" y="18631"/>
                </a:lnTo>
                <a:lnTo>
                  <a:pt x="1646046" y="28432"/>
                </a:lnTo>
                <a:lnTo>
                  <a:pt x="1674590" y="73925"/>
                </a:lnTo>
                <a:lnTo>
                  <a:pt x="1682972" y="115732"/>
                </a:lnTo>
                <a:lnTo>
                  <a:pt x="1684020" y="139826"/>
                </a:lnTo>
                <a:lnTo>
                  <a:pt x="1682972" y="164689"/>
                </a:lnTo>
                <a:lnTo>
                  <a:pt x="1674590" y="207603"/>
                </a:lnTo>
                <a:lnTo>
                  <a:pt x="1646094" y="253857"/>
                </a:lnTo>
                <a:lnTo>
                  <a:pt x="1616075" y="270890"/>
                </a:lnTo>
                <a:lnTo>
                  <a:pt x="1619630" y="282321"/>
                </a:lnTo>
                <a:lnTo>
                  <a:pt x="1658191" y="264302"/>
                </a:lnTo>
                <a:lnTo>
                  <a:pt x="1686559" y="233045"/>
                </a:lnTo>
                <a:lnTo>
                  <a:pt x="1703927" y="191135"/>
                </a:lnTo>
                <a:lnTo>
                  <a:pt x="1709674" y="141224"/>
                </a:lnTo>
                <a:lnTo>
                  <a:pt x="1708221" y="115359"/>
                </a:lnTo>
                <a:lnTo>
                  <a:pt x="1696600" y="69536"/>
                </a:lnTo>
                <a:lnTo>
                  <a:pt x="1673548" y="32146"/>
                </a:lnTo>
                <a:lnTo>
                  <a:pt x="1640159" y="7381"/>
                </a:lnTo>
                <a:lnTo>
                  <a:pt x="1619630" y="0"/>
                </a:lnTo>
                <a:close/>
              </a:path>
              <a:path w="171005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344A53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123" y="2170176"/>
            <a:ext cx="6885623" cy="89447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 marR="309086" defTabSz="685800">
              <a:lnSpc>
                <a:spcPts val="1950"/>
              </a:lnSpc>
              <a:spcBef>
                <a:spcPts val="315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are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much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easier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construct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After training the </a:t>
            </a:r>
            <a:r>
              <a:rPr b="1" spc="-36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network,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for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each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(x,c),</a:t>
            </a:r>
            <a:r>
              <a:rPr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do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one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gradient step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decrease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i="1" spc="-8" dirty="0">
                <a:solidFill>
                  <a:srgbClr val="FF5700"/>
                </a:solidFill>
                <a:latin typeface="Corbel"/>
                <a:cs typeface="Corbel"/>
              </a:rPr>
              <a:t>p</a:t>
            </a:r>
            <a:r>
              <a:rPr spc="-11" baseline="-20833" dirty="0">
                <a:solidFill>
                  <a:srgbClr val="FF5700"/>
                </a:solidFill>
                <a:latin typeface="Cambria Math"/>
                <a:cs typeface="Cambria Math"/>
              </a:rPr>
              <a:t>𝒄</a:t>
            </a:r>
            <a:r>
              <a:rPr spc="5" baseline="-2083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2269331" defTabSz="685800">
              <a:spcBef>
                <a:spcPts val="503"/>
              </a:spcBef>
              <a:tabLst>
                <a:tab pos="3222784" algn="l"/>
                <a:tab pos="3493294" algn="l"/>
                <a:tab pos="4270534" algn="l"/>
                <a:tab pos="5545455" algn="l"/>
              </a:tabLst>
            </a:pPr>
            <a:r>
              <a:rPr spc="-4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pc="-5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𝒂𝒅𝒗</a:t>
            </a:r>
            <a:r>
              <a:rPr spc="140" baseline="-2083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344A53"/>
                </a:solidFill>
                <a:latin typeface="Corbel"/>
                <a:cs typeface="Corbel"/>
              </a:rPr>
              <a:t>:=</a:t>
            </a:r>
            <a:r>
              <a:rPr spc="-8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𝑥	−	𝜖</a:t>
            </a:r>
            <a:r>
              <a:rPr spc="64" dirty="0">
                <a:solidFill>
                  <a:srgbClr val="344A53"/>
                </a:solidFill>
                <a:latin typeface="Cambria Math"/>
                <a:cs typeface="Cambria Math"/>
              </a:rPr>
              <a:t> ∙</a:t>
            </a:r>
            <a:r>
              <a:rPr spc="-8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sign	</a:t>
            </a:r>
            <a:r>
              <a:rPr spc="-480" dirty="0">
                <a:solidFill>
                  <a:srgbClr val="344A53"/>
                </a:solidFill>
                <a:latin typeface="Cambria Math"/>
                <a:cs typeface="Cambria Math"/>
              </a:rPr>
              <a:t>❑</a:t>
            </a:r>
            <a:r>
              <a:rPr sz="1969" spc="-720" baseline="-15873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1969" spc="320" baseline="-1587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b="1" i="1" spc="8" dirty="0">
                <a:solidFill>
                  <a:srgbClr val="344A53"/>
                </a:solidFill>
                <a:latin typeface="Corbel"/>
                <a:cs typeface="Corbel"/>
              </a:rPr>
              <a:t>p</a:t>
            </a:r>
            <a:r>
              <a:rPr spc="11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𝒄</a:t>
            </a:r>
            <a:r>
              <a:rPr spc="8" dirty="0">
                <a:solidFill>
                  <a:srgbClr val="344A53"/>
                </a:solidFill>
                <a:latin typeface="Cambria Math"/>
                <a:cs typeface="Cambria Math"/>
              </a:rPr>
              <a:t>(𝑥,</a:t>
            </a:r>
            <a:r>
              <a:rPr spc="-101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34" dirty="0">
                <a:solidFill>
                  <a:srgbClr val="344A53"/>
                </a:solidFill>
                <a:latin typeface="Cambria Math"/>
                <a:cs typeface="Cambria Math"/>
              </a:rPr>
              <a:t>𝑊)	</a:t>
            </a:r>
            <a:r>
              <a:rPr b="1" i="1" spc="-4" dirty="0">
                <a:solidFill>
                  <a:srgbClr val="FF5700"/>
                </a:solidFill>
                <a:latin typeface="Corbel"/>
                <a:cs typeface="Corbel"/>
              </a:rPr>
              <a:t>(minimize</a:t>
            </a:r>
            <a:r>
              <a:rPr b="1" i="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i="1" spc="-8" dirty="0">
                <a:solidFill>
                  <a:srgbClr val="FF5700"/>
                </a:solidFill>
                <a:latin typeface="Corbel"/>
                <a:cs typeface="Corbel"/>
              </a:rPr>
              <a:t>p</a:t>
            </a:r>
            <a:r>
              <a:rPr b="1" i="1" spc="-11" baseline="-20833" dirty="0">
                <a:solidFill>
                  <a:srgbClr val="FF5700"/>
                </a:solidFill>
                <a:latin typeface="Corbel"/>
                <a:cs typeface="Corbel"/>
              </a:rPr>
              <a:t>c</a:t>
            </a:r>
            <a:r>
              <a:rPr b="1" i="1" spc="180" baseline="-2083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i="1" dirty="0">
                <a:solidFill>
                  <a:srgbClr val="FF5700"/>
                </a:solidFill>
                <a:latin typeface="Corbel"/>
                <a:cs typeface="Corbel"/>
              </a:rPr>
              <a:t>)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93294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4" dirty="0"/>
              <a:t>Explaining </a:t>
            </a:r>
            <a:r>
              <a:rPr dirty="0"/>
              <a:t>and Harnessing adversarial examples </a:t>
            </a:r>
            <a:r>
              <a:rPr spc="-8" dirty="0"/>
              <a:t>(Goodfellow </a:t>
            </a:r>
            <a:r>
              <a:rPr spc="-428" dirty="0"/>
              <a:t> </a:t>
            </a:r>
            <a:r>
              <a:rPr dirty="0"/>
              <a:t>et</a:t>
            </a:r>
            <a:r>
              <a:rPr spc="-11" dirty="0"/>
              <a:t> </a:t>
            </a:r>
            <a:r>
              <a:rPr dirty="0"/>
              <a:t>al.</a:t>
            </a:r>
            <a:r>
              <a:rPr spc="-4" dirty="0"/>
              <a:t> December</a:t>
            </a:r>
            <a:r>
              <a:rPr spc="-19" dirty="0"/>
              <a:t> </a:t>
            </a:r>
            <a:r>
              <a:rPr spc="-8" dirty="0"/>
              <a:t>2014):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2250186"/>
            <a:ext cx="152018" cy="1600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83791" y="2827211"/>
            <a:ext cx="1282541" cy="211931"/>
          </a:xfrm>
          <a:custGeom>
            <a:avLst/>
            <a:gdLst/>
            <a:ahLst/>
            <a:cxnLst/>
            <a:rect l="l" t="t" r="r" b="b"/>
            <a:pathLst>
              <a:path w="1710054" h="282575">
                <a:moveTo>
                  <a:pt x="1619630" y="0"/>
                </a:moveTo>
                <a:lnTo>
                  <a:pt x="1615694" y="11557"/>
                </a:lnTo>
                <a:lnTo>
                  <a:pt x="1632001" y="18631"/>
                </a:lnTo>
                <a:lnTo>
                  <a:pt x="1646046" y="28432"/>
                </a:lnTo>
                <a:lnTo>
                  <a:pt x="1674590" y="73925"/>
                </a:lnTo>
                <a:lnTo>
                  <a:pt x="1682972" y="115732"/>
                </a:lnTo>
                <a:lnTo>
                  <a:pt x="1684020" y="139826"/>
                </a:lnTo>
                <a:lnTo>
                  <a:pt x="1682972" y="164689"/>
                </a:lnTo>
                <a:lnTo>
                  <a:pt x="1674590" y="207603"/>
                </a:lnTo>
                <a:lnTo>
                  <a:pt x="1646094" y="253857"/>
                </a:lnTo>
                <a:lnTo>
                  <a:pt x="1616075" y="270890"/>
                </a:lnTo>
                <a:lnTo>
                  <a:pt x="1619630" y="282321"/>
                </a:lnTo>
                <a:lnTo>
                  <a:pt x="1658191" y="264302"/>
                </a:lnTo>
                <a:lnTo>
                  <a:pt x="1686559" y="233045"/>
                </a:lnTo>
                <a:lnTo>
                  <a:pt x="1703927" y="191135"/>
                </a:lnTo>
                <a:lnTo>
                  <a:pt x="1709674" y="141224"/>
                </a:lnTo>
                <a:lnTo>
                  <a:pt x="1708221" y="115359"/>
                </a:lnTo>
                <a:lnTo>
                  <a:pt x="1696600" y="69536"/>
                </a:lnTo>
                <a:lnTo>
                  <a:pt x="1673548" y="32146"/>
                </a:lnTo>
                <a:lnTo>
                  <a:pt x="1640159" y="7381"/>
                </a:lnTo>
                <a:lnTo>
                  <a:pt x="1619630" y="0"/>
                </a:lnTo>
                <a:close/>
              </a:path>
              <a:path w="171005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344A53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98" y="2170175"/>
            <a:ext cx="7123271" cy="153567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7625" marR="537210" defTabSz="685800">
              <a:lnSpc>
                <a:spcPts val="1950"/>
              </a:lnSpc>
              <a:spcBef>
                <a:spcPts val="315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are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much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easier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construct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After training the </a:t>
            </a:r>
            <a:r>
              <a:rPr b="1" spc="-36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network,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for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each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(x,c),</a:t>
            </a:r>
            <a:r>
              <a:rPr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do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one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gradient step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decrease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i="1" spc="-8" dirty="0">
                <a:solidFill>
                  <a:srgbClr val="FF5700"/>
                </a:solidFill>
                <a:latin typeface="Corbel"/>
                <a:cs typeface="Corbel"/>
              </a:rPr>
              <a:t>p</a:t>
            </a:r>
            <a:r>
              <a:rPr spc="-11" baseline="-20833" dirty="0">
                <a:solidFill>
                  <a:srgbClr val="FF5700"/>
                </a:solidFill>
                <a:latin typeface="Cambria Math"/>
                <a:cs typeface="Cambria Math"/>
              </a:rPr>
              <a:t>𝒄</a:t>
            </a:r>
            <a:r>
              <a:rPr spc="5" baseline="-2083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519113" algn="ctr" defTabSz="685800">
              <a:spcBef>
                <a:spcPts val="503"/>
              </a:spcBef>
              <a:tabLst>
                <a:tab pos="1472565" algn="l"/>
                <a:tab pos="1743075" algn="l"/>
                <a:tab pos="2520315" algn="l"/>
              </a:tabLst>
            </a:pPr>
            <a:r>
              <a:rPr spc="-8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pc="-5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𝒂𝒅𝒗</a:t>
            </a:r>
            <a:r>
              <a:rPr spc="140" baseline="-2083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344A53"/>
                </a:solidFill>
                <a:latin typeface="Corbel"/>
                <a:cs typeface="Corbel"/>
              </a:rPr>
              <a:t>:</a:t>
            </a:r>
            <a:r>
              <a:rPr dirty="0">
                <a:solidFill>
                  <a:srgbClr val="344A53"/>
                </a:solidFill>
                <a:latin typeface="Corbel"/>
                <a:cs typeface="Corbel"/>
              </a:rPr>
              <a:t>=</a:t>
            </a:r>
            <a:r>
              <a:rPr spc="-8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𝑥	−	𝜖</a:t>
            </a:r>
            <a:r>
              <a:rPr spc="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64" dirty="0">
                <a:solidFill>
                  <a:srgbClr val="344A53"/>
                </a:solidFill>
                <a:latin typeface="Cambria Math"/>
                <a:cs typeface="Cambria Math"/>
              </a:rPr>
              <a:t>∙</a:t>
            </a:r>
            <a:r>
              <a:rPr spc="-8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sign	</a:t>
            </a:r>
            <a:r>
              <a:rPr spc="-1039" dirty="0">
                <a:solidFill>
                  <a:srgbClr val="344A53"/>
                </a:solidFill>
                <a:latin typeface="Cambria Math"/>
                <a:cs typeface="Cambria Math"/>
              </a:rPr>
              <a:t>❑</a:t>
            </a:r>
            <a:r>
              <a:rPr sz="1969" spc="219" baseline="-15873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1969" baseline="-1587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1969" spc="-118" baseline="-1587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b="1" i="1" spc="-8" dirty="0">
                <a:solidFill>
                  <a:srgbClr val="344A53"/>
                </a:solidFill>
                <a:latin typeface="Corbel"/>
                <a:cs typeface="Corbel"/>
              </a:rPr>
              <a:t>p</a:t>
            </a:r>
            <a:r>
              <a:rPr spc="5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𝒄</a:t>
            </a:r>
            <a:r>
              <a:rPr spc="-4" dirty="0">
                <a:solidFill>
                  <a:srgbClr val="344A53"/>
                </a:solidFill>
                <a:latin typeface="Cambria Math"/>
                <a:cs typeface="Cambria Math"/>
              </a:rPr>
              <a:t>(</a:t>
            </a:r>
            <a:r>
              <a:rPr spc="49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,</a:t>
            </a:r>
            <a:r>
              <a:rPr spc="-101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344A53"/>
                </a:solidFill>
                <a:latin typeface="Cambria Math"/>
                <a:cs typeface="Cambria Math"/>
              </a:rPr>
              <a:t>𝑊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47625" marR="22860" indent="47625" defTabSz="685800">
              <a:lnSpc>
                <a:spcPts val="2108"/>
              </a:lnSpc>
              <a:spcBef>
                <a:spcPts val="773"/>
              </a:spcBef>
            </a:pPr>
            <a:r>
              <a:rPr sz="1950" b="1" spc="-4" dirty="0">
                <a:solidFill>
                  <a:srgbClr val="00627B"/>
                </a:solidFill>
                <a:latin typeface="Corbel"/>
                <a:cs typeface="Corbel"/>
              </a:rPr>
              <a:t>This method </a:t>
            </a:r>
            <a:r>
              <a:rPr sz="1950" b="1" dirty="0">
                <a:solidFill>
                  <a:srgbClr val="00627B"/>
                </a:solidFill>
                <a:latin typeface="Corbel"/>
                <a:cs typeface="Corbel"/>
              </a:rPr>
              <a:t>is called Fast gradient sign </a:t>
            </a:r>
            <a:r>
              <a:rPr sz="1950" b="1" spc="-4" dirty="0">
                <a:solidFill>
                  <a:srgbClr val="00627B"/>
                </a:solidFill>
                <a:latin typeface="Corbel"/>
                <a:cs typeface="Corbel"/>
              </a:rPr>
              <a:t>method: 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FGSM. It is 100% </a:t>
            </a:r>
            <a:r>
              <a:rPr sz="1950" b="1" spc="-39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successful</a:t>
            </a:r>
            <a:r>
              <a:rPr sz="1950" b="1" spc="-2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1950" b="1" spc="-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IMAGENET</a:t>
            </a:r>
            <a:r>
              <a:rPr sz="1950" b="1" spc="-26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even for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 small </a:t>
            </a:r>
            <a:r>
              <a:rPr spc="26" dirty="0">
                <a:solidFill>
                  <a:srgbClr val="FF5700"/>
                </a:solidFill>
                <a:latin typeface="Cambria Math"/>
                <a:cs typeface="Cambria Math"/>
              </a:rPr>
              <a:t>𝜖</a:t>
            </a:r>
            <a:r>
              <a:rPr sz="1950" b="1" spc="26" dirty="0">
                <a:solidFill>
                  <a:srgbClr val="FF0000"/>
                </a:solidFill>
                <a:latin typeface="Corbel"/>
                <a:cs typeface="Corbel"/>
              </a:rPr>
              <a:t>.</a:t>
            </a:r>
            <a:endParaRPr sz="195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3197733"/>
            <a:ext cx="152018" cy="1600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93294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4" dirty="0"/>
              <a:t>Explaining </a:t>
            </a:r>
            <a:r>
              <a:rPr dirty="0"/>
              <a:t>and Harnessing adversarial examples </a:t>
            </a:r>
            <a:r>
              <a:rPr spc="-8" dirty="0"/>
              <a:t>(Goodfellow </a:t>
            </a:r>
            <a:r>
              <a:rPr spc="-428" dirty="0"/>
              <a:t> </a:t>
            </a:r>
            <a:r>
              <a:rPr dirty="0"/>
              <a:t>et</a:t>
            </a:r>
            <a:r>
              <a:rPr spc="-11" dirty="0"/>
              <a:t> </a:t>
            </a:r>
            <a:r>
              <a:rPr dirty="0"/>
              <a:t>al.</a:t>
            </a:r>
            <a:r>
              <a:rPr spc="-4" dirty="0"/>
              <a:t> December</a:t>
            </a:r>
            <a:r>
              <a:rPr spc="-19" dirty="0"/>
              <a:t> </a:t>
            </a:r>
            <a:r>
              <a:rPr spc="-8" dirty="0"/>
              <a:t>2014):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2250186"/>
            <a:ext cx="152018" cy="1600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83791" y="2827211"/>
            <a:ext cx="1282541" cy="211931"/>
          </a:xfrm>
          <a:custGeom>
            <a:avLst/>
            <a:gdLst/>
            <a:ahLst/>
            <a:cxnLst/>
            <a:rect l="l" t="t" r="r" b="b"/>
            <a:pathLst>
              <a:path w="1710054" h="282575">
                <a:moveTo>
                  <a:pt x="1619630" y="0"/>
                </a:moveTo>
                <a:lnTo>
                  <a:pt x="1615694" y="11557"/>
                </a:lnTo>
                <a:lnTo>
                  <a:pt x="1632001" y="18631"/>
                </a:lnTo>
                <a:lnTo>
                  <a:pt x="1646046" y="28432"/>
                </a:lnTo>
                <a:lnTo>
                  <a:pt x="1674590" y="73925"/>
                </a:lnTo>
                <a:lnTo>
                  <a:pt x="1682972" y="115732"/>
                </a:lnTo>
                <a:lnTo>
                  <a:pt x="1684020" y="139826"/>
                </a:lnTo>
                <a:lnTo>
                  <a:pt x="1682972" y="164689"/>
                </a:lnTo>
                <a:lnTo>
                  <a:pt x="1674590" y="207603"/>
                </a:lnTo>
                <a:lnTo>
                  <a:pt x="1646094" y="253857"/>
                </a:lnTo>
                <a:lnTo>
                  <a:pt x="1616075" y="270890"/>
                </a:lnTo>
                <a:lnTo>
                  <a:pt x="1619630" y="282321"/>
                </a:lnTo>
                <a:lnTo>
                  <a:pt x="1658191" y="264302"/>
                </a:lnTo>
                <a:lnTo>
                  <a:pt x="1686559" y="233045"/>
                </a:lnTo>
                <a:lnTo>
                  <a:pt x="1703927" y="191135"/>
                </a:lnTo>
                <a:lnTo>
                  <a:pt x="1709674" y="141224"/>
                </a:lnTo>
                <a:lnTo>
                  <a:pt x="1708221" y="115359"/>
                </a:lnTo>
                <a:lnTo>
                  <a:pt x="1696600" y="69536"/>
                </a:lnTo>
                <a:lnTo>
                  <a:pt x="1673548" y="32146"/>
                </a:lnTo>
                <a:lnTo>
                  <a:pt x="1640159" y="7381"/>
                </a:lnTo>
                <a:lnTo>
                  <a:pt x="1619630" y="0"/>
                </a:lnTo>
                <a:close/>
              </a:path>
              <a:path w="171005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344A53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98" y="2170175"/>
            <a:ext cx="7123271" cy="18998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7625" marR="537210" defTabSz="685800">
              <a:lnSpc>
                <a:spcPts val="1950"/>
              </a:lnSpc>
              <a:spcBef>
                <a:spcPts val="315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Adversarial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are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much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easier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construct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After training the </a:t>
            </a:r>
            <a:r>
              <a:rPr b="1" spc="-36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network,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for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 each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(x,c),</a:t>
            </a:r>
            <a:r>
              <a:rPr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do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one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gradient step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to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decrease</a:t>
            </a:r>
            <a:r>
              <a:rPr b="1"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i="1" spc="-8" dirty="0">
                <a:solidFill>
                  <a:srgbClr val="FF5700"/>
                </a:solidFill>
                <a:latin typeface="Corbel"/>
                <a:cs typeface="Corbel"/>
              </a:rPr>
              <a:t>p</a:t>
            </a:r>
            <a:r>
              <a:rPr spc="-11" baseline="-20833" dirty="0">
                <a:solidFill>
                  <a:srgbClr val="FF5700"/>
                </a:solidFill>
                <a:latin typeface="Cambria Math"/>
                <a:cs typeface="Cambria Math"/>
              </a:rPr>
              <a:t>𝒄</a:t>
            </a:r>
            <a:r>
              <a:rPr spc="5" baseline="-2083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519113" algn="ctr" defTabSz="685800">
              <a:spcBef>
                <a:spcPts val="503"/>
              </a:spcBef>
              <a:tabLst>
                <a:tab pos="1472565" algn="l"/>
                <a:tab pos="1743075" algn="l"/>
                <a:tab pos="2520315" algn="l"/>
              </a:tabLst>
            </a:pPr>
            <a:r>
              <a:rPr spc="-8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pc="-5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𝒂𝒅𝒗</a:t>
            </a:r>
            <a:r>
              <a:rPr spc="140" baseline="-2083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344A53"/>
                </a:solidFill>
                <a:latin typeface="Corbel"/>
                <a:cs typeface="Corbel"/>
              </a:rPr>
              <a:t>:</a:t>
            </a:r>
            <a:r>
              <a:rPr dirty="0">
                <a:solidFill>
                  <a:srgbClr val="344A53"/>
                </a:solidFill>
                <a:latin typeface="Corbel"/>
                <a:cs typeface="Corbel"/>
              </a:rPr>
              <a:t>=</a:t>
            </a:r>
            <a:r>
              <a:rPr spc="-8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𝑥	−	𝜖</a:t>
            </a:r>
            <a:r>
              <a:rPr spc="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64" dirty="0">
                <a:solidFill>
                  <a:srgbClr val="344A53"/>
                </a:solidFill>
                <a:latin typeface="Cambria Math"/>
                <a:cs typeface="Cambria Math"/>
              </a:rPr>
              <a:t>∙</a:t>
            </a:r>
            <a:r>
              <a:rPr spc="-8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sign	</a:t>
            </a:r>
            <a:r>
              <a:rPr spc="-1039" dirty="0">
                <a:solidFill>
                  <a:srgbClr val="344A53"/>
                </a:solidFill>
                <a:latin typeface="Cambria Math"/>
                <a:cs typeface="Cambria Math"/>
              </a:rPr>
              <a:t>❑</a:t>
            </a:r>
            <a:r>
              <a:rPr sz="1969" spc="219" baseline="-15873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1969" baseline="-1587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1969" spc="-118" baseline="-1587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b="1" i="1" spc="-8" dirty="0">
                <a:solidFill>
                  <a:srgbClr val="344A53"/>
                </a:solidFill>
                <a:latin typeface="Corbel"/>
                <a:cs typeface="Corbel"/>
              </a:rPr>
              <a:t>p</a:t>
            </a:r>
            <a:r>
              <a:rPr spc="5" baseline="-20833" dirty="0">
                <a:solidFill>
                  <a:srgbClr val="344A53"/>
                </a:solidFill>
                <a:latin typeface="Cambria Math"/>
                <a:cs typeface="Cambria Math"/>
              </a:rPr>
              <a:t>𝒄</a:t>
            </a:r>
            <a:r>
              <a:rPr spc="-4" dirty="0">
                <a:solidFill>
                  <a:srgbClr val="344A53"/>
                </a:solidFill>
                <a:latin typeface="Cambria Math"/>
                <a:cs typeface="Cambria Math"/>
              </a:rPr>
              <a:t>(</a:t>
            </a:r>
            <a:r>
              <a:rPr spc="49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,</a:t>
            </a:r>
            <a:r>
              <a:rPr spc="-101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344A53"/>
                </a:solidFill>
                <a:latin typeface="Cambria Math"/>
                <a:cs typeface="Cambria Math"/>
              </a:rPr>
              <a:t>𝑊</a:t>
            </a:r>
            <a:r>
              <a:rPr dirty="0">
                <a:solidFill>
                  <a:srgbClr val="344A53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47625" marR="22860" indent="47625" defTabSz="685800">
              <a:lnSpc>
                <a:spcPts val="2108"/>
              </a:lnSpc>
              <a:spcBef>
                <a:spcPts val="773"/>
              </a:spcBef>
            </a:pPr>
            <a:r>
              <a:rPr sz="1950" b="1" spc="-4" dirty="0">
                <a:solidFill>
                  <a:srgbClr val="00627B"/>
                </a:solidFill>
                <a:latin typeface="Corbel"/>
                <a:cs typeface="Corbel"/>
              </a:rPr>
              <a:t>This method </a:t>
            </a:r>
            <a:r>
              <a:rPr sz="1950" b="1" dirty="0">
                <a:solidFill>
                  <a:srgbClr val="00627B"/>
                </a:solidFill>
                <a:latin typeface="Corbel"/>
                <a:cs typeface="Corbel"/>
              </a:rPr>
              <a:t>is called Fast gradient sign </a:t>
            </a:r>
            <a:r>
              <a:rPr sz="1950" b="1" spc="-4" dirty="0">
                <a:solidFill>
                  <a:srgbClr val="00627B"/>
                </a:solidFill>
                <a:latin typeface="Corbel"/>
                <a:cs typeface="Corbel"/>
              </a:rPr>
              <a:t>method: 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FGSM. It is 100% </a:t>
            </a:r>
            <a:r>
              <a:rPr sz="1950" b="1" spc="-39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successful</a:t>
            </a:r>
            <a:r>
              <a:rPr sz="1950" b="1" spc="-2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1950" b="1" spc="-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IMAGENET</a:t>
            </a:r>
            <a:r>
              <a:rPr sz="1950" b="1" spc="-26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950" b="1" spc="-4" dirty="0">
                <a:solidFill>
                  <a:srgbClr val="FF0000"/>
                </a:solidFill>
                <a:latin typeface="Corbel"/>
                <a:cs typeface="Corbel"/>
              </a:rPr>
              <a:t>even for</a:t>
            </a:r>
            <a:r>
              <a:rPr sz="1950" b="1" dirty="0">
                <a:solidFill>
                  <a:srgbClr val="FF0000"/>
                </a:solidFill>
                <a:latin typeface="Corbel"/>
                <a:cs typeface="Corbel"/>
              </a:rPr>
              <a:t> small </a:t>
            </a:r>
            <a:r>
              <a:rPr spc="26" dirty="0">
                <a:solidFill>
                  <a:srgbClr val="FF5700"/>
                </a:solidFill>
                <a:latin typeface="Cambria Math"/>
                <a:cs typeface="Cambria Math"/>
              </a:rPr>
              <a:t>𝜖</a:t>
            </a:r>
            <a:r>
              <a:rPr sz="1950" b="1" spc="26" dirty="0">
                <a:solidFill>
                  <a:srgbClr val="FF0000"/>
                </a:solidFill>
                <a:latin typeface="Corbel"/>
                <a:cs typeface="Corbel"/>
              </a:rPr>
              <a:t>.</a:t>
            </a:r>
            <a:endParaRPr sz="1950">
              <a:solidFill>
                <a:prstClr val="black"/>
              </a:solidFill>
              <a:latin typeface="Corbel"/>
              <a:cs typeface="Corbel"/>
            </a:endParaRPr>
          </a:p>
          <a:p>
            <a:pPr marL="47625" defTabSz="685800">
              <a:spcBef>
                <a:spcPts val="480"/>
              </a:spcBef>
            </a:pPr>
            <a:r>
              <a:rPr sz="1950" b="1" i="1" dirty="0">
                <a:solidFill>
                  <a:srgbClr val="00998A"/>
                </a:solidFill>
                <a:latin typeface="Corbel"/>
                <a:cs typeface="Corbel"/>
              </a:rPr>
              <a:t>The famous</a:t>
            </a:r>
            <a:r>
              <a:rPr sz="1950" b="1" i="1" spc="-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950" b="1" i="1" spc="-11" dirty="0">
                <a:solidFill>
                  <a:srgbClr val="00998A"/>
                </a:solidFill>
                <a:latin typeface="Corbel"/>
                <a:cs typeface="Corbel"/>
              </a:rPr>
              <a:t>Panda</a:t>
            </a:r>
            <a:r>
              <a:rPr sz="1950" b="1" i="1" spc="-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950" b="1" i="1" spc="-8" dirty="0">
                <a:solidFill>
                  <a:srgbClr val="00998A"/>
                </a:solidFill>
                <a:latin typeface="Corbel"/>
                <a:cs typeface="Corbel"/>
              </a:rPr>
              <a:t>example </a:t>
            </a:r>
            <a:r>
              <a:rPr sz="1950" b="1" i="1" dirty="0">
                <a:solidFill>
                  <a:srgbClr val="00998A"/>
                </a:solidFill>
                <a:latin typeface="Corbel"/>
                <a:cs typeface="Corbel"/>
              </a:rPr>
              <a:t>on</a:t>
            </a:r>
            <a:r>
              <a:rPr sz="1950" b="1" i="1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950" b="1" i="1" spc="-23" dirty="0">
                <a:solidFill>
                  <a:srgbClr val="00998A"/>
                </a:solidFill>
                <a:latin typeface="Corbel"/>
                <a:cs typeface="Corbel"/>
              </a:rPr>
              <a:t>IMAGENET:</a:t>
            </a:r>
            <a:endParaRPr sz="195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3197733"/>
            <a:ext cx="152018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62" y="3813809"/>
            <a:ext cx="171450" cy="1737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93294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4" dirty="0"/>
              <a:t>Explaining </a:t>
            </a:r>
            <a:r>
              <a:rPr dirty="0"/>
              <a:t>and Harnessing adversarial examples </a:t>
            </a:r>
            <a:r>
              <a:rPr spc="-8" dirty="0"/>
              <a:t>(Goodfellow </a:t>
            </a:r>
            <a:r>
              <a:rPr spc="-428" dirty="0"/>
              <a:t> </a:t>
            </a:r>
            <a:r>
              <a:rPr dirty="0"/>
              <a:t>et</a:t>
            </a:r>
            <a:r>
              <a:rPr spc="-11" dirty="0"/>
              <a:t> </a:t>
            </a:r>
            <a:r>
              <a:rPr dirty="0"/>
              <a:t>al.</a:t>
            </a:r>
            <a:r>
              <a:rPr spc="-4" dirty="0"/>
              <a:t> December</a:t>
            </a:r>
            <a:r>
              <a:rPr spc="-19" dirty="0"/>
              <a:t> </a:t>
            </a:r>
            <a:r>
              <a:rPr spc="-8" dirty="0"/>
              <a:t>2014):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889" y="3986783"/>
            <a:ext cx="4422267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5900"/>
            <a:ext cx="180593" cy="1863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32132" y="2240565"/>
            <a:ext cx="933926" cy="246698"/>
          </a:xfrm>
          <a:custGeom>
            <a:avLst/>
            <a:gdLst/>
            <a:ahLst/>
            <a:cxnLst/>
            <a:rect l="l" t="t" r="r" b="b"/>
            <a:pathLst>
              <a:path w="1245234" h="328930">
                <a:moveTo>
                  <a:pt x="1139825" y="0"/>
                </a:moveTo>
                <a:lnTo>
                  <a:pt x="1135126" y="13334"/>
                </a:lnTo>
                <a:lnTo>
                  <a:pt x="1154176" y="21595"/>
                </a:lnTo>
                <a:lnTo>
                  <a:pt x="1170559" y="33035"/>
                </a:lnTo>
                <a:lnTo>
                  <a:pt x="1195324" y="65404"/>
                </a:lnTo>
                <a:lnTo>
                  <a:pt x="1209897" y="109156"/>
                </a:lnTo>
                <a:lnTo>
                  <a:pt x="1214755" y="162813"/>
                </a:lnTo>
                <a:lnTo>
                  <a:pt x="1213520" y="191791"/>
                </a:lnTo>
                <a:lnTo>
                  <a:pt x="1203717" y="241841"/>
                </a:lnTo>
                <a:lnTo>
                  <a:pt x="1184175" y="280912"/>
                </a:lnTo>
                <a:lnTo>
                  <a:pt x="1154370" y="307288"/>
                </a:lnTo>
                <a:lnTo>
                  <a:pt x="1135634" y="315594"/>
                </a:lnTo>
                <a:lnTo>
                  <a:pt x="1139825" y="328929"/>
                </a:lnTo>
                <a:lnTo>
                  <a:pt x="1184656" y="307879"/>
                </a:lnTo>
                <a:lnTo>
                  <a:pt x="1217676" y="271399"/>
                </a:lnTo>
                <a:lnTo>
                  <a:pt x="1237964" y="222646"/>
                </a:lnTo>
                <a:lnTo>
                  <a:pt x="1244727" y="164464"/>
                </a:lnTo>
                <a:lnTo>
                  <a:pt x="1243016" y="134346"/>
                </a:lnTo>
                <a:lnTo>
                  <a:pt x="1229403" y="80918"/>
                </a:lnTo>
                <a:lnTo>
                  <a:pt x="1202547" y="37415"/>
                </a:lnTo>
                <a:lnTo>
                  <a:pt x="1163685" y="8598"/>
                </a:lnTo>
                <a:lnTo>
                  <a:pt x="1139825" y="0"/>
                </a:lnTo>
                <a:close/>
              </a:path>
              <a:path w="12452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601087"/>
            <a:ext cx="152018" cy="160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7127" y="2643379"/>
            <a:ext cx="323850" cy="4137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13" spc="153" dirty="0">
                <a:solidFill>
                  <a:srgbClr val="FF5700"/>
                </a:solidFill>
                <a:latin typeface="Cambria Math"/>
                <a:cs typeface="Cambria Math"/>
              </a:rPr>
              <a:t>𝑎</a:t>
            </a:r>
            <a:r>
              <a:rPr sz="1313" spc="131" dirty="0">
                <a:solidFill>
                  <a:srgbClr val="FF5700"/>
                </a:solidFill>
                <a:latin typeface="Cambria Math"/>
                <a:cs typeface="Cambria Math"/>
              </a:rPr>
              <a:t>𝑑</a:t>
            </a:r>
            <a:r>
              <a:rPr sz="1313" spc="49" dirty="0">
                <a:solidFill>
                  <a:srgbClr val="FF5700"/>
                </a:solidFill>
                <a:latin typeface="Cambria Math"/>
                <a:cs typeface="Cambria Math"/>
              </a:rPr>
              <a:t>𝑣</a:t>
            </a:r>
            <a:endParaRPr sz="131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46" y="2114660"/>
            <a:ext cx="5826919" cy="697787"/>
          </a:xfrm>
          <a:prstGeom prst="rect">
            <a:avLst/>
          </a:prstGeom>
        </p:spPr>
        <p:txBody>
          <a:bodyPr vert="horz" wrap="square" lIns="0" tIns="58579" rIns="0" bIns="0" rtlCol="0">
            <a:spAutoFit/>
          </a:bodyPr>
          <a:lstStyle/>
          <a:p>
            <a:pPr marL="28575" defTabSz="685800">
              <a:spcBef>
                <a:spcPts val="461"/>
              </a:spcBef>
              <a:tabLst>
                <a:tab pos="4708208" algn="l"/>
              </a:tabLst>
            </a:pP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Distance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met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r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ics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betwe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e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n</a:t>
            </a:r>
            <a:r>
              <a:rPr sz="2100" b="1" spc="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56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and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</a:t>
            </a:r>
            <a:r>
              <a:rPr sz="2306" spc="377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𝑣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𝐷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49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2306" baseline="-1626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0" defTabSz="685800">
              <a:spcBef>
                <a:spcPts val="338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969" spc="219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norm:</a:t>
            </a:r>
            <a:r>
              <a:rPr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the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number</a:t>
            </a:r>
            <a:r>
              <a:rPr spc="-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of</a:t>
            </a:r>
            <a:r>
              <a:rPr spc="-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elements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in</a:t>
            </a:r>
            <a:r>
              <a:rPr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FF5700"/>
                </a:solidFill>
                <a:latin typeface="Cambria Math"/>
                <a:cs typeface="Cambria Math"/>
              </a:rPr>
              <a:t>𝑎𝑑𝑣</a:t>
            </a:r>
            <a:r>
              <a:rPr sz="1969" spc="259" baseline="-1587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such</a:t>
            </a:r>
            <a:r>
              <a:rPr spc="-15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that</a:t>
            </a:r>
            <a:r>
              <a:rPr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28571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r>
              <a:rPr sz="1969" spc="495" baseline="2857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ambria Math"/>
                <a:cs typeface="Cambria Math"/>
              </a:rPr>
              <a:t>≠</a:t>
            </a:r>
            <a:r>
              <a:rPr spc="10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30158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endParaRPr sz="1969" baseline="3015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895980"/>
            <a:ext cx="152018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8920" y="2821877"/>
            <a:ext cx="136636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defTabSz="685800">
              <a:spcBef>
                <a:spcPts val="75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2</a:t>
            </a:r>
            <a:r>
              <a:rPr sz="1969" spc="191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998A"/>
                </a:solidFill>
                <a:latin typeface="Corbel"/>
                <a:cs typeface="Corbel"/>
              </a:rPr>
              <a:t>,</a:t>
            </a:r>
            <a:r>
              <a:rPr spc="-26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67" baseline="-15873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969" spc="185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norms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6846" y="1168680"/>
            <a:ext cx="422433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/>
              <a:t>A</a:t>
            </a:r>
            <a:r>
              <a:rPr sz="2400" spc="-11" dirty="0"/>
              <a:t> </a:t>
            </a:r>
            <a:r>
              <a:rPr sz="2400" dirty="0"/>
              <a:t>terminology</a:t>
            </a:r>
            <a:r>
              <a:rPr sz="2400" spc="-26" dirty="0"/>
              <a:t> </a:t>
            </a:r>
            <a:r>
              <a:rPr sz="2400" dirty="0"/>
              <a:t>related</a:t>
            </a:r>
            <a:r>
              <a:rPr sz="2400" spc="-30" dirty="0"/>
              <a:t> </a:t>
            </a:r>
            <a:r>
              <a:rPr sz="2400" dirty="0"/>
              <a:t>to</a:t>
            </a:r>
            <a:r>
              <a:rPr sz="2400" spc="-11" dirty="0"/>
              <a:t> </a:t>
            </a:r>
            <a:r>
              <a:rPr sz="2400" dirty="0"/>
              <a:t>attacks</a:t>
            </a:r>
            <a:r>
              <a:rPr sz="2400" spc="-30" dirty="0"/>
              <a:t> </a:t>
            </a:r>
            <a:r>
              <a:rPr sz="2400" dirty="0"/>
              <a:t>: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5900"/>
            <a:ext cx="180593" cy="1863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32132" y="2240565"/>
            <a:ext cx="933926" cy="246698"/>
          </a:xfrm>
          <a:custGeom>
            <a:avLst/>
            <a:gdLst/>
            <a:ahLst/>
            <a:cxnLst/>
            <a:rect l="l" t="t" r="r" b="b"/>
            <a:pathLst>
              <a:path w="1245234" h="328930">
                <a:moveTo>
                  <a:pt x="1139825" y="0"/>
                </a:moveTo>
                <a:lnTo>
                  <a:pt x="1135126" y="13334"/>
                </a:lnTo>
                <a:lnTo>
                  <a:pt x="1154176" y="21595"/>
                </a:lnTo>
                <a:lnTo>
                  <a:pt x="1170559" y="33035"/>
                </a:lnTo>
                <a:lnTo>
                  <a:pt x="1195324" y="65404"/>
                </a:lnTo>
                <a:lnTo>
                  <a:pt x="1209897" y="109156"/>
                </a:lnTo>
                <a:lnTo>
                  <a:pt x="1214755" y="162813"/>
                </a:lnTo>
                <a:lnTo>
                  <a:pt x="1213520" y="191791"/>
                </a:lnTo>
                <a:lnTo>
                  <a:pt x="1203717" y="241841"/>
                </a:lnTo>
                <a:lnTo>
                  <a:pt x="1184175" y="280912"/>
                </a:lnTo>
                <a:lnTo>
                  <a:pt x="1154370" y="307288"/>
                </a:lnTo>
                <a:lnTo>
                  <a:pt x="1135634" y="315594"/>
                </a:lnTo>
                <a:lnTo>
                  <a:pt x="1139825" y="328929"/>
                </a:lnTo>
                <a:lnTo>
                  <a:pt x="1184656" y="307879"/>
                </a:lnTo>
                <a:lnTo>
                  <a:pt x="1217676" y="271399"/>
                </a:lnTo>
                <a:lnTo>
                  <a:pt x="1237964" y="222646"/>
                </a:lnTo>
                <a:lnTo>
                  <a:pt x="1244727" y="164464"/>
                </a:lnTo>
                <a:lnTo>
                  <a:pt x="1243016" y="134346"/>
                </a:lnTo>
                <a:lnTo>
                  <a:pt x="1229403" y="80918"/>
                </a:lnTo>
                <a:lnTo>
                  <a:pt x="1202547" y="37415"/>
                </a:lnTo>
                <a:lnTo>
                  <a:pt x="1163685" y="8598"/>
                </a:lnTo>
                <a:lnTo>
                  <a:pt x="1139825" y="0"/>
                </a:lnTo>
                <a:close/>
              </a:path>
              <a:path w="12452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601087"/>
            <a:ext cx="152018" cy="160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7127" y="2643379"/>
            <a:ext cx="323850" cy="4137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13" spc="153" dirty="0">
                <a:solidFill>
                  <a:srgbClr val="FF5700"/>
                </a:solidFill>
                <a:latin typeface="Cambria Math"/>
                <a:cs typeface="Cambria Math"/>
              </a:rPr>
              <a:t>𝑎</a:t>
            </a:r>
            <a:r>
              <a:rPr sz="1313" spc="131" dirty="0">
                <a:solidFill>
                  <a:srgbClr val="FF5700"/>
                </a:solidFill>
                <a:latin typeface="Cambria Math"/>
                <a:cs typeface="Cambria Math"/>
              </a:rPr>
              <a:t>𝑑</a:t>
            </a:r>
            <a:r>
              <a:rPr sz="1313" spc="49" dirty="0">
                <a:solidFill>
                  <a:srgbClr val="FF5700"/>
                </a:solidFill>
                <a:latin typeface="Cambria Math"/>
                <a:cs typeface="Cambria Math"/>
              </a:rPr>
              <a:t>𝑣</a:t>
            </a:r>
            <a:endParaRPr sz="131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46" y="2114660"/>
            <a:ext cx="5826919" cy="697787"/>
          </a:xfrm>
          <a:prstGeom prst="rect">
            <a:avLst/>
          </a:prstGeom>
        </p:spPr>
        <p:txBody>
          <a:bodyPr vert="horz" wrap="square" lIns="0" tIns="58579" rIns="0" bIns="0" rtlCol="0">
            <a:spAutoFit/>
          </a:bodyPr>
          <a:lstStyle/>
          <a:p>
            <a:pPr marL="28575" defTabSz="685800">
              <a:spcBef>
                <a:spcPts val="461"/>
              </a:spcBef>
              <a:tabLst>
                <a:tab pos="4708208" algn="l"/>
              </a:tabLst>
            </a:pP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Distance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met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r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ics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betwe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e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n</a:t>
            </a:r>
            <a:r>
              <a:rPr sz="2100" b="1" spc="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56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and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</a:t>
            </a:r>
            <a:r>
              <a:rPr sz="2306" spc="377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𝑣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𝐷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49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2306" baseline="-1626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0" defTabSz="685800">
              <a:spcBef>
                <a:spcPts val="338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969" spc="219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norm:</a:t>
            </a:r>
            <a:r>
              <a:rPr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the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number</a:t>
            </a:r>
            <a:r>
              <a:rPr spc="-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of</a:t>
            </a:r>
            <a:r>
              <a:rPr spc="-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elements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in</a:t>
            </a:r>
            <a:r>
              <a:rPr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FF5700"/>
                </a:solidFill>
                <a:latin typeface="Cambria Math"/>
                <a:cs typeface="Cambria Math"/>
              </a:rPr>
              <a:t>𝑎𝑑𝑣</a:t>
            </a:r>
            <a:r>
              <a:rPr sz="1969" spc="259" baseline="-1587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such</a:t>
            </a:r>
            <a:r>
              <a:rPr spc="-15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that</a:t>
            </a:r>
            <a:r>
              <a:rPr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28571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r>
              <a:rPr sz="1969" spc="495" baseline="2857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ambria Math"/>
                <a:cs typeface="Cambria Math"/>
              </a:rPr>
              <a:t>≠</a:t>
            </a:r>
            <a:r>
              <a:rPr spc="10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30158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endParaRPr sz="1969" baseline="3015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895980"/>
            <a:ext cx="152018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1746" y="2747582"/>
            <a:ext cx="7370921" cy="97719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0" defTabSz="685800">
              <a:spcBef>
                <a:spcPts val="660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2</a:t>
            </a:r>
            <a:r>
              <a:rPr sz="1969" spc="197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998A"/>
                </a:solidFill>
                <a:latin typeface="Corbel"/>
                <a:cs typeface="Corbel"/>
              </a:rPr>
              <a:t>,</a:t>
            </a:r>
            <a:r>
              <a:rPr spc="-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67" baseline="-15873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969" spc="191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norms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28575" marR="22860" defTabSz="685800">
              <a:lnSpc>
                <a:spcPts val="2040"/>
              </a:lnSpc>
              <a:spcBef>
                <a:spcPts val="750"/>
              </a:spcBef>
            </a:pP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1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is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stronger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than</a:t>
            </a:r>
            <a:r>
              <a:rPr b="1" spc="-8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2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2</a:t>
            </a:r>
            <a:r>
              <a:rPr b="1"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00627B"/>
                </a:solidFill>
                <a:latin typeface="Cambria Math"/>
                <a:cs typeface="Cambria Math"/>
              </a:rPr>
              <a:t>𝑳</a:t>
            </a:r>
            <a:r>
              <a:rPr sz="1969" spc="-5" baseline="-15873" dirty="0">
                <a:solidFill>
                  <a:srgbClr val="00627B"/>
                </a:solidFill>
                <a:latin typeface="Cambria Math"/>
                <a:cs typeface="Cambria Math"/>
              </a:rPr>
              <a:t>𝒑</a:t>
            </a:r>
            <a:r>
              <a:rPr sz="1969" spc="242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distance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if</a:t>
            </a:r>
            <a:r>
              <a:rPr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it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has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more ability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spc="-360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generate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successful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pc="-5" baseline="-20833" dirty="0">
                <a:solidFill>
                  <a:srgbClr val="FF5700"/>
                </a:solidFill>
                <a:latin typeface="Cambria Math"/>
                <a:cs typeface="Cambria Math"/>
              </a:rPr>
              <a:t>𝒂𝒅𝒗</a:t>
            </a:r>
            <a:r>
              <a:rPr spc="5" baseline="-2083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Є</a:t>
            </a:r>
            <a:r>
              <a:rPr spc="15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1500" b="1" spc="19" dirty="0">
                <a:solidFill>
                  <a:srgbClr val="FF5700"/>
                </a:solidFill>
                <a:latin typeface="Corbel"/>
                <a:cs typeface="Corbel"/>
              </a:rPr>
              <a:t>B</a:t>
            </a:r>
            <a:r>
              <a:rPr sz="1631" spc="28" baseline="-15325" dirty="0">
                <a:solidFill>
                  <a:srgbClr val="FF5700"/>
                </a:solidFill>
                <a:latin typeface="Cambria Math"/>
                <a:cs typeface="Cambria Math"/>
              </a:rPr>
              <a:t>𝒑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(</a:t>
            </a:r>
            <a:r>
              <a:rPr spc="19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,</a:t>
            </a:r>
            <a:r>
              <a:rPr spc="19" dirty="0">
                <a:solidFill>
                  <a:srgbClr val="FF5700"/>
                </a:solidFill>
                <a:latin typeface="Cambria Math"/>
                <a:cs typeface="Cambria Math"/>
              </a:rPr>
              <a:t>𝜖)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250311"/>
            <a:ext cx="152018" cy="1600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36846" y="1168680"/>
            <a:ext cx="422433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/>
              <a:t>A</a:t>
            </a:r>
            <a:r>
              <a:rPr sz="2400" spc="-11" dirty="0"/>
              <a:t> </a:t>
            </a:r>
            <a:r>
              <a:rPr sz="2400" dirty="0"/>
              <a:t>terminology</a:t>
            </a:r>
            <a:r>
              <a:rPr sz="2400" spc="-26" dirty="0"/>
              <a:t> </a:t>
            </a:r>
            <a:r>
              <a:rPr sz="2400" dirty="0"/>
              <a:t>related</a:t>
            </a:r>
            <a:r>
              <a:rPr sz="2400" spc="-30" dirty="0"/>
              <a:t> </a:t>
            </a:r>
            <a:r>
              <a:rPr sz="2400" dirty="0"/>
              <a:t>to</a:t>
            </a:r>
            <a:r>
              <a:rPr sz="2400" spc="-11" dirty="0"/>
              <a:t> </a:t>
            </a:r>
            <a:r>
              <a:rPr sz="2400" dirty="0"/>
              <a:t>attacks</a:t>
            </a:r>
            <a:r>
              <a:rPr sz="2400" spc="-30" dirty="0"/>
              <a:t> </a:t>
            </a:r>
            <a:r>
              <a:rPr sz="2400" dirty="0"/>
              <a:t>: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5900"/>
            <a:ext cx="180593" cy="1863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32132" y="2240565"/>
            <a:ext cx="933926" cy="246698"/>
          </a:xfrm>
          <a:custGeom>
            <a:avLst/>
            <a:gdLst/>
            <a:ahLst/>
            <a:cxnLst/>
            <a:rect l="l" t="t" r="r" b="b"/>
            <a:pathLst>
              <a:path w="1245234" h="328930">
                <a:moveTo>
                  <a:pt x="1139825" y="0"/>
                </a:moveTo>
                <a:lnTo>
                  <a:pt x="1135126" y="13334"/>
                </a:lnTo>
                <a:lnTo>
                  <a:pt x="1154176" y="21595"/>
                </a:lnTo>
                <a:lnTo>
                  <a:pt x="1170559" y="33035"/>
                </a:lnTo>
                <a:lnTo>
                  <a:pt x="1195324" y="65404"/>
                </a:lnTo>
                <a:lnTo>
                  <a:pt x="1209897" y="109156"/>
                </a:lnTo>
                <a:lnTo>
                  <a:pt x="1214755" y="162813"/>
                </a:lnTo>
                <a:lnTo>
                  <a:pt x="1213520" y="191791"/>
                </a:lnTo>
                <a:lnTo>
                  <a:pt x="1203717" y="241841"/>
                </a:lnTo>
                <a:lnTo>
                  <a:pt x="1184175" y="280912"/>
                </a:lnTo>
                <a:lnTo>
                  <a:pt x="1154370" y="307288"/>
                </a:lnTo>
                <a:lnTo>
                  <a:pt x="1135634" y="315594"/>
                </a:lnTo>
                <a:lnTo>
                  <a:pt x="1139825" y="328929"/>
                </a:lnTo>
                <a:lnTo>
                  <a:pt x="1184656" y="307879"/>
                </a:lnTo>
                <a:lnTo>
                  <a:pt x="1217676" y="271399"/>
                </a:lnTo>
                <a:lnTo>
                  <a:pt x="1237964" y="222646"/>
                </a:lnTo>
                <a:lnTo>
                  <a:pt x="1244727" y="164464"/>
                </a:lnTo>
                <a:lnTo>
                  <a:pt x="1243016" y="134346"/>
                </a:lnTo>
                <a:lnTo>
                  <a:pt x="1229403" y="80918"/>
                </a:lnTo>
                <a:lnTo>
                  <a:pt x="1202547" y="37415"/>
                </a:lnTo>
                <a:lnTo>
                  <a:pt x="1163685" y="8598"/>
                </a:lnTo>
                <a:lnTo>
                  <a:pt x="1139825" y="0"/>
                </a:lnTo>
                <a:close/>
              </a:path>
              <a:path w="12452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601087"/>
            <a:ext cx="152018" cy="160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7127" y="2643379"/>
            <a:ext cx="323850" cy="4137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13" spc="153" dirty="0">
                <a:solidFill>
                  <a:srgbClr val="FF5700"/>
                </a:solidFill>
                <a:latin typeface="Cambria Math"/>
                <a:cs typeface="Cambria Math"/>
              </a:rPr>
              <a:t>𝑎</a:t>
            </a:r>
            <a:r>
              <a:rPr sz="1313" spc="131" dirty="0">
                <a:solidFill>
                  <a:srgbClr val="FF5700"/>
                </a:solidFill>
                <a:latin typeface="Cambria Math"/>
                <a:cs typeface="Cambria Math"/>
              </a:rPr>
              <a:t>𝑑</a:t>
            </a:r>
            <a:r>
              <a:rPr sz="1313" spc="49" dirty="0">
                <a:solidFill>
                  <a:srgbClr val="FF5700"/>
                </a:solidFill>
                <a:latin typeface="Cambria Math"/>
                <a:cs typeface="Cambria Math"/>
              </a:rPr>
              <a:t>𝑣</a:t>
            </a:r>
            <a:endParaRPr sz="131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46" y="2114660"/>
            <a:ext cx="5826919" cy="697787"/>
          </a:xfrm>
          <a:prstGeom prst="rect">
            <a:avLst/>
          </a:prstGeom>
        </p:spPr>
        <p:txBody>
          <a:bodyPr vert="horz" wrap="square" lIns="0" tIns="58579" rIns="0" bIns="0" rtlCol="0">
            <a:spAutoFit/>
          </a:bodyPr>
          <a:lstStyle/>
          <a:p>
            <a:pPr marL="28575" defTabSz="685800">
              <a:spcBef>
                <a:spcPts val="461"/>
              </a:spcBef>
              <a:tabLst>
                <a:tab pos="4708208" algn="l"/>
              </a:tabLst>
            </a:pP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Distance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met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r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ics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betwe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e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n</a:t>
            </a:r>
            <a:r>
              <a:rPr sz="2100" b="1" spc="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56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and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</a:t>
            </a:r>
            <a:r>
              <a:rPr sz="2306" spc="377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𝑣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𝐷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49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2306" baseline="-1626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0" defTabSz="685800">
              <a:spcBef>
                <a:spcPts val="338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969" spc="219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norm:</a:t>
            </a:r>
            <a:r>
              <a:rPr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the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number</a:t>
            </a:r>
            <a:r>
              <a:rPr spc="-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of</a:t>
            </a:r>
            <a:r>
              <a:rPr spc="-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elements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in</a:t>
            </a:r>
            <a:r>
              <a:rPr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FF5700"/>
                </a:solidFill>
                <a:latin typeface="Cambria Math"/>
                <a:cs typeface="Cambria Math"/>
              </a:rPr>
              <a:t>𝑎𝑑𝑣</a:t>
            </a:r>
            <a:r>
              <a:rPr sz="1969" spc="259" baseline="-1587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such</a:t>
            </a:r>
            <a:r>
              <a:rPr spc="-15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that</a:t>
            </a:r>
            <a:r>
              <a:rPr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28571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r>
              <a:rPr sz="1969" spc="495" baseline="2857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ambria Math"/>
                <a:cs typeface="Cambria Math"/>
              </a:rPr>
              <a:t>≠</a:t>
            </a:r>
            <a:r>
              <a:rPr spc="10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30158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endParaRPr sz="1969" baseline="3015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895980"/>
            <a:ext cx="152018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1746" y="2747581"/>
            <a:ext cx="7370921" cy="13183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0" defTabSz="685800">
              <a:spcBef>
                <a:spcPts val="660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2</a:t>
            </a:r>
            <a:r>
              <a:rPr sz="1969" spc="197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998A"/>
                </a:solidFill>
                <a:latin typeface="Corbel"/>
                <a:cs typeface="Corbel"/>
              </a:rPr>
              <a:t>,</a:t>
            </a:r>
            <a:r>
              <a:rPr spc="-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67" baseline="-15873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969" spc="191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norms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28575" marR="22860" defTabSz="685800">
              <a:lnSpc>
                <a:spcPts val="2040"/>
              </a:lnSpc>
              <a:spcBef>
                <a:spcPts val="750"/>
              </a:spcBef>
            </a:pP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1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is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stronger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than</a:t>
            </a:r>
            <a:r>
              <a:rPr b="1" spc="-8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2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2</a:t>
            </a:r>
            <a:r>
              <a:rPr b="1"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00627B"/>
                </a:solidFill>
                <a:latin typeface="Cambria Math"/>
                <a:cs typeface="Cambria Math"/>
              </a:rPr>
              <a:t>𝑳</a:t>
            </a:r>
            <a:r>
              <a:rPr sz="1969" spc="-5" baseline="-15873" dirty="0">
                <a:solidFill>
                  <a:srgbClr val="00627B"/>
                </a:solidFill>
                <a:latin typeface="Cambria Math"/>
                <a:cs typeface="Cambria Math"/>
              </a:rPr>
              <a:t>𝒑</a:t>
            </a:r>
            <a:r>
              <a:rPr sz="1969" spc="242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distance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if</a:t>
            </a:r>
            <a:r>
              <a:rPr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it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has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more ability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spc="-360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generate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successful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1500" spc="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463" spc="11" baseline="-21367" dirty="0">
                <a:solidFill>
                  <a:srgbClr val="FF5700"/>
                </a:solidFill>
                <a:latin typeface="Cambria Math"/>
                <a:cs typeface="Cambria Math"/>
              </a:rPr>
              <a:t>𝒂𝒅𝒗</a:t>
            </a:r>
            <a:r>
              <a:rPr sz="1463" spc="5" baseline="-21367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Є</a:t>
            </a:r>
            <a:r>
              <a:rPr spc="4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1350" b="1" spc="19" dirty="0">
                <a:solidFill>
                  <a:srgbClr val="FF5700"/>
                </a:solidFill>
                <a:latin typeface="Corbel"/>
                <a:cs typeface="Corbel"/>
              </a:rPr>
              <a:t>B</a:t>
            </a:r>
            <a:r>
              <a:rPr sz="1463" spc="28" baseline="-17094" dirty="0">
                <a:solidFill>
                  <a:srgbClr val="FF5700"/>
                </a:solidFill>
                <a:latin typeface="Cambria Math"/>
                <a:cs typeface="Cambria Math"/>
              </a:rPr>
              <a:t>𝒑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(</a:t>
            </a:r>
            <a:r>
              <a:rPr spc="19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,</a:t>
            </a:r>
            <a:r>
              <a:rPr spc="19" dirty="0">
                <a:solidFill>
                  <a:srgbClr val="FF5700"/>
                </a:solidFill>
                <a:latin typeface="Cambria Math"/>
                <a:cs typeface="Cambria Math"/>
              </a:rPr>
              <a:t>𝜖)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" defTabSz="685800">
              <a:spcBef>
                <a:spcPts val="518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can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be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targeted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or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untargeted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(the class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of</a:t>
            </a:r>
            <a:r>
              <a:rPr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r>
              <a:rPr sz="1969" spc="275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given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or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not)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250311"/>
            <a:ext cx="152018" cy="1600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854958"/>
            <a:ext cx="152018" cy="1600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846" y="1168680"/>
            <a:ext cx="422433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/>
              <a:t>A</a:t>
            </a:r>
            <a:r>
              <a:rPr sz="2400" spc="-11" dirty="0"/>
              <a:t> </a:t>
            </a:r>
            <a:r>
              <a:rPr sz="2400" dirty="0"/>
              <a:t>terminology</a:t>
            </a:r>
            <a:r>
              <a:rPr sz="2400" spc="-26" dirty="0"/>
              <a:t> </a:t>
            </a:r>
            <a:r>
              <a:rPr sz="2400" dirty="0"/>
              <a:t>related</a:t>
            </a:r>
            <a:r>
              <a:rPr sz="2400" spc="-30" dirty="0"/>
              <a:t> </a:t>
            </a:r>
            <a:r>
              <a:rPr sz="2400" dirty="0"/>
              <a:t>to</a:t>
            </a:r>
            <a:r>
              <a:rPr sz="2400" spc="-11" dirty="0"/>
              <a:t> </a:t>
            </a:r>
            <a:r>
              <a:rPr sz="2400" dirty="0"/>
              <a:t>attacks</a:t>
            </a:r>
            <a:r>
              <a:rPr sz="2400" spc="-30" dirty="0"/>
              <a:t> </a:t>
            </a:r>
            <a:r>
              <a:rPr sz="2400" dirty="0"/>
              <a:t>: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5900"/>
            <a:ext cx="180593" cy="1863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32132" y="2240565"/>
            <a:ext cx="933926" cy="246698"/>
          </a:xfrm>
          <a:custGeom>
            <a:avLst/>
            <a:gdLst/>
            <a:ahLst/>
            <a:cxnLst/>
            <a:rect l="l" t="t" r="r" b="b"/>
            <a:pathLst>
              <a:path w="1245234" h="328930">
                <a:moveTo>
                  <a:pt x="1139825" y="0"/>
                </a:moveTo>
                <a:lnTo>
                  <a:pt x="1135126" y="13334"/>
                </a:lnTo>
                <a:lnTo>
                  <a:pt x="1154176" y="21595"/>
                </a:lnTo>
                <a:lnTo>
                  <a:pt x="1170559" y="33035"/>
                </a:lnTo>
                <a:lnTo>
                  <a:pt x="1195324" y="65404"/>
                </a:lnTo>
                <a:lnTo>
                  <a:pt x="1209897" y="109156"/>
                </a:lnTo>
                <a:lnTo>
                  <a:pt x="1214755" y="162813"/>
                </a:lnTo>
                <a:lnTo>
                  <a:pt x="1213520" y="191791"/>
                </a:lnTo>
                <a:lnTo>
                  <a:pt x="1203717" y="241841"/>
                </a:lnTo>
                <a:lnTo>
                  <a:pt x="1184175" y="280912"/>
                </a:lnTo>
                <a:lnTo>
                  <a:pt x="1154370" y="307288"/>
                </a:lnTo>
                <a:lnTo>
                  <a:pt x="1135634" y="315594"/>
                </a:lnTo>
                <a:lnTo>
                  <a:pt x="1139825" y="328929"/>
                </a:lnTo>
                <a:lnTo>
                  <a:pt x="1184656" y="307879"/>
                </a:lnTo>
                <a:lnTo>
                  <a:pt x="1217676" y="271399"/>
                </a:lnTo>
                <a:lnTo>
                  <a:pt x="1237964" y="222646"/>
                </a:lnTo>
                <a:lnTo>
                  <a:pt x="1244727" y="164464"/>
                </a:lnTo>
                <a:lnTo>
                  <a:pt x="1243016" y="134346"/>
                </a:lnTo>
                <a:lnTo>
                  <a:pt x="1229403" y="80918"/>
                </a:lnTo>
                <a:lnTo>
                  <a:pt x="1202547" y="37415"/>
                </a:lnTo>
                <a:lnTo>
                  <a:pt x="1163685" y="8598"/>
                </a:lnTo>
                <a:lnTo>
                  <a:pt x="1139825" y="0"/>
                </a:lnTo>
                <a:close/>
              </a:path>
              <a:path w="12452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601087"/>
            <a:ext cx="152018" cy="160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7127" y="2643379"/>
            <a:ext cx="323850" cy="4137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13" spc="153" dirty="0">
                <a:solidFill>
                  <a:srgbClr val="FF5700"/>
                </a:solidFill>
                <a:latin typeface="Cambria Math"/>
                <a:cs typeface="Cambria Math"/>
              </a:rPr>
              <a:t>𝑎</a:t>
            </a:r>
            <a:r>
              <a:rPr sz="1313" spc="131" dirty="0">
                <a:solidFill>
                  <a:srgbClr val="FF5700"/>
                </a:solidFill>
                <a:latin typeface="Cambria Math"/>
                <a:cs typeface="Cambria Math"/>
              </a:rPr>
              <a:t>𝑑</a:t>
            </a:r>
            <a:r>
              <a:rPr sz="1313" spc="49" dirty="0">
                <a:solidFill>
                  <a:srgbClr val="FF5700"/>
                </a:solidFill>
                <a:latin typeface="Cambria Math"/>
                <a:cs typeface="Cambria Math"/>
              </a:rPr>
              <a:t>𝑣</a:t>
            </a:r>
            <a:endParaRPr sz="131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46" y="2114660"/>
            <a:ext cx="5826919" cy="697787"/>
          </a:xfrm>
          <a:prstGeom prst="rect">
            <a:avLst/>
          </a:prstGeom>
        </p:spPr>
        <p:txBody>
          <a:bodyPr vert="horz" wrap="square" lIns="0" tIns="58579" rIns="0" bIns="0" rtlCol="0">
            <a:spAutoFit/>
          </a:bodyPr>
          <a:lstStyle/>
          <a:p>
            <a:pPr marL="28575" defTabSz="685800">
              <a:spcBef>
                <a:spcPts val="461"/>
              </a:spcBef>
              <a:tabLst>
                <a:tab pos="4708208" algn="l"/>
              </a:tabLst>
            </a:pP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Distance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met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r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ics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betwe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e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n</a:t>
            </a:r>
            <a:r>
              <a:rPr sz="2100" b="1" spc="3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56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and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</a:t>
            </a:r>
            <a:r>
              <a:rPr sz="2306" spc="377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𝑣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: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𝐷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49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2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191" baseline="-16260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2306" baseline="-1626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0" defTabSz="685800">
              <a:spcBef>
                <a:spcPts val="338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969" spc="219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norm:</a:t>
            </a:r>
            <a:r>
              <a:rPr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the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number</a:t>
            </a:r>
            <a:r>
              <a:rPr spc="-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of</a:t>
            </a:r>
            <a:r>
              <a:rPr spc="-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elements</a:t>
            </a:r>
            <a:r>
              <a:rPr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in</a:t>
            </a:r>
            <a:r>
              <a:rPr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FF5700"/>
                </a:solidFill>
                <a:latin typeface="Cambria Math"/>
                <a:cs typeface="Cambria Math"/>
              </a:rPr>
              <a:t>𝑎𝑑𝑣</a:t>
            </a:r>
            <a:r>
              <a:rPr sz="1969" spc="259" baseline="-1587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such</a:t>
            </a:r>
            <a:r>
              <a:rPr spc="-15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orbel"/>
                <a:cs typeface="Corbel"/>
              </a:rPr>
              <a:t>that</a:t>
            </a:r>
            <a:r>
              <a:rPr spc="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28571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r>
              <a:rPr sz="1969" spc="495" baseline="2857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ambria Math"/>
                <a:cs typeface="Cambria Math"/>
              </a:rPr>
              <a:t>≠</a:t>
            </a:r>
            <a:r>
              <a:rPr spc="101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spc="68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z="1969" spc="101" baseline="30158" dirty="0">
                <a:solidFill>
                  <a:srgbClr val="FF5700"/>
                </a:solidFill>
                <a:latin typeface="Cambria Math"/>
                <a:cs typeface="Cambria Math"/>
              </a:rPr>
              <a:t>𝑖</a:t>
            </a:r>
            <a:endParaRPr sz="1969" baseline="3015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30" y="2895980"/>
            <a:ext cx="152018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1746" y="2747582"/>
            <a:ext cx="7370921" cy="192103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0" defTabSz="685800">
              <a:spcBef>
                <a:spcPts val="660"/>
              </a:spcBef>
            </a:pPr>
            <a:r>
              <a:rPr spc="11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17" baseline="-15873" dirty="0">
                <a:solidFill>
                  <a:srgbClr val="00998A"/>
                </a:solidFill>
                <a:latin typeface="Cambria Math"/>
                <a:cs typeface="Cambria Math"/>
              </a:rPr>
              <a:t>2</a:t>
            </a:r>
            <a:r>
              <a:rPr sz="1969" spc="197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998A"/>
                </a:solidFill>
                <a:latin typeface="Corbel"/>
                <a:cs typeface="Corbel"/>
              </a:rPr>
              <a:t>,</a:t>
            </a:r>
            <a:r>
              <a:rPr spc="-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969" spc="67" baseline="-15873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969" spc="191" baseline="-15873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pc="-4" dirty="0">
                <a:solidFill>
                  <a:srgbClr val="00998A"/>
                </a:solidFill>
                <a:latin typeface="Corbel"/>
                <a:cs typeface="Corbel"/>
              </a:rPr>
              <a:t>norms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28575" marR="22860" defTabSz="685800">
              <a:lnSpc>
                <a:spcPts val="2123"/>
              </a:lnSpc>
              <a:spcBef>
                <a:spcPts val="686"/>
              </a:spcBef>
            </a:pP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1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is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stronger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than</a:t>
            </a:r>
            <a:r>
              <a:rPr b="1" spc="-8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Attack</a:t>
            </a:r>
            <a:r>
              <a:rPr b="1" spc="23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2</a:t>
            </a:r>
            <a:r>
              <a:rPr b="1" spc="8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00627B"/>
                </a:solidFill>
                <a:latin typeface="Cambria Math"/>
                <a:cs typeface="Cambria Math"/>
              </a:rPr>
              <a:t>𝑳</a:t>
            </a:r>
            <a:r>
              <a:rPr sz="1969" spc="-5" baseline="-15873" dirty="0">
                <a:solidFill>
                  <a:srgbClr val="00627B"/>
                </a:solidFill>
                <a:latin typeface="Cambria Math"/>
                <a:cs typeface="Cambria Math"/>
              </a:rPr>
              <a:t>𝒑</a:t>
            </a:r>
            <a:r>
              <a:rPr sz="1969" spc="242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distance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if</a:t>
            </a:r>
            <a:r>
              <a:rPr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it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has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more ability</a:t>
            </a:r>
            <a:r>
              <a:rPr b="1" spc="19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to </a:t>
            </a:r>
            <a:r>
              <a:rPr b="1" spc="-360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5700"/>
                </a:solidFill>
                <a:latin typeface="Corbel"/>
                <a:cs typeface="Corbel"/>
              </a:rPr>
              <a:t>generate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FF5700"/>
                </a:solidFill>
                <a:latin typeface="Corbel"/>
                <a:cs typeface="Corbel"/>
              </a:rPr>
              <a:t>successful</a:t>
            </a:r>
            <a:r>
              <a:rPr b="1" spc="-11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pc="-4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spc="-5" baseline="-20833" dirty="0">
                <a:solidFill>
                  <a:srgbClr val="FF5700"/>
                </a:solidFill>
                <a:latin typeface="Cambria Math"/>
                <a:cs typeface="Cambria Math"/>
              </a:rPr>
              <a:t>𝒂𝒅𝒗</a:t>
            </a:r>
            <a:r>
              <a:rPr spc="5" baseline="-20833" dirty="0">
                <a:solidFill>
                  <a:srgbClr val="FF570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5700"/>
                </a:solidFill>
                <a:latin typeface="Corbel"/>
                <a:cs typeface="Corbel"/>
              </a:rPr>
              <a:t>Є</a:t>
            </a:r>
            <a:r>
              <a:rPr spc="34" dirty="0">
                <a:solidFill>
                  <a:srgbClr val="FF5700"/>
                </a:solidFill>
                <a:latin typeface="Corbel"/>
                <a:cs typeface="Corbel"/>
              </a:rPr>
              <a:t> </a:t>
            </a:r>
            <a:r>
              <a:rPr sz="1500" b="1" spc="23" dirty="0">
                <a:solidFill>
                  <a:srgbClr val="FF5700"/>
                </a:solidFill>
                <a:latin typeface="Corbel"/>
                <a:cs typeface="Corbel"/>
              </a:rPr>
              <a:t>B</a:t>
            </a:r>
            <a:r>
              <a:rPr sz="1631" spc="33" baseline="-19157" dirty="0">
                <a:solidFill>
                  <a:srgbClr val="FF5700"/>
                </a:solidFill>
                <a:latin typeface="Cambria Math"/>
                <a:cs typeface="Cambria Math"/>
              </a:rPr>
              <a:t>𝒑</a:t>
            </a:r>
            <a:r>
              <a:rPr b="1" spc="23" dirty="0">
                <a:solidFill>
                  <a:srgbClr val="FF5700"/>
                </a:solidFill>
                <a:latin typeface="Corbel"/>
                <a:cs typeface="Corbel"/>
              </a:rPr>
              <a:t>(</a:t>
            </a:r>
            <a:r>
              <a:rPr spc="23" dirty="0">
                <a:solidFill>
                  <a:srgbClr val="FF5700"/>
                </a:solidFill>
                <a:latin typeface="Cambria Math"/>
                <a:cs typeface="Cambria Math"/>
              </a:rPr>
              <a:t>𝑥</a:t>
            </a:r>
            <a:r>
              <a:rPr b="1" spc="23" dirty="0">
                <a:solidFill>
                  <a:srgbClr val="FF5700"/>
                </a:solidFill>
                <a:latin typeface="Corbel"/>
                <a:cs typeface="Corbel"/>
              </a:rPr>
              <a:t>,</a:t>
            </a:r>
            <a:r>
              <a:rPr spc="23" dirty="0">
                <a:solidFill>
                  <a:srgbClr val="FF5700"/>
                </a:solidFill>
                <a:latin typeface="Cambria Math"/>
                <a:cs typeface="Cambria Math"/>
              </a:rPr>
              <a:t>𝜖)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8575" defTabSz="685800">
              <a:spcBef>
                <a:spcPts val="540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can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be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targeted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or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untargeted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(the class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of</a:t>
            </a:r>
            <a:r>
              <a:rPr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pc="41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1969" spc="62" baseline="-15873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r>
              <a:rPr sz="1969" spc="275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given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or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not)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28575" marR="177641" defTabSz="685800">
              <a:lnSpc>
                <a:spcPts val="1943"/>
              </a:lnSpc>
              <a:spcBef>
                <a:spcPts val="780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What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are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the best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attacks? </a:t>
            </a:r>
            <a:r>
              <a:rPr b="1" spc="-4" dirty="0">
                <a:solidFill>
                  <a:srgbClr val="00998A"/>
                </a:solidFill>
                <a:latin typeface="Corbel"/>
                <a:cs typeface="Corbel"/>
              </a:rPr>
              <a:t>Hope: The </a:t>
            </a:r>
            <a:r>
              <a:rPr b="1" dirty="0">
                <a:solidFill>
                  <a:srgbClr val="00998A"/>
                </a:solidFill>
                <a:latin typeface="Corbel"/>
                <a:cs typeface="Corbel"/>
              </a:rPr>
              <a:t>attack is unsuccessful </a:t>
            </a: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is equivalent </a:t>
            </a:r>
            <a:r>
              <a:rPr b="1" spc="-3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998A"/>
                </a:solidFill>
                <a:latin typeface="Corbel"/>
                <a:cs typeface="Corbel"/>
              </a:rPr>
              <a:t>the</a:t>
            </a:r>
            <a:r>
              <a:rPr b="1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998A"/>
                </a:solidFill>
                <a:latin typeface="Corbel"/>
                <a:cs typeface="Corbel"/>
              </a:rPr>
              <a:t>model</a:t>
            </a:r>
            <a:r>
              <a:rPr b="1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998A"/>
                </a:solidFill>
                <a:latin typeface="Corbel"/>
                <a:cs typeface="Corbel"/>
              </a:rPr>
              <a:t>is</a:t>
            </a:r>
            <a:r>
              <a:rPr b="1" spc="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998A"/>
                </a:solidFill>
                <a:latin typeface="Corbel"/>
                <a:cs typeface="Corbel"/>
              </a:rPr>
              <a:t>robust.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250311"/>
            <a:ext cx="152018" cy="1600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870959"/>
            <a:ext cx="152018" cy="160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4212716"/>
            <a:ext cx="152018" cy="160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846" y="1168680"/>
            <a:ext cx="422433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/>
              <a:t>A</a:t>
            </a:r>
            <a:r>
              <a:rPr sz="2400" spc="-11" dirty="0"/>
              <a:t> </a:t>
            </a:r>
            <a:r>
              <a:rPr sz="2400" dirty="0"/>
              <a:t>terminology</a:t>
            </a:r>
            <a:r>
              <a:rPr sz="2400" spc="-26" dirty="0"/>
              <a:t> </a:t>
            </a:r>
            <a:r>
              <a:rPr sz="2400" dirty="0"/>
              <a:t>related</a:t>
            </a:r>
            <a:r>
              <a:rPr sz="2400" spc="-30" dirty="0"/>
              <a:t> </a:t>
            </a:r>
            <a:r>
              <a:rPr sz="2400" dirty="0"/>
              <a:t>to</a:t>
            </a:r>
            <a:r>
              <a:rPr sz="2400" spc="-11" dirty="0"/>
              <a:t> </a:t>
            </a:r>
            <a:r>
              <a:rPr sz="2400" dirty="0"/>
              <a:t>attacks</a:t>
            </a:r>
            <a:r>
              <a:rPr sz="2400" spc="-30" dirty="0"/>
              <a:t> </a:t>
            </a:r>
            <a:r>
              <a:rPr sz="2400" dirty="0"/>
              <a:t>: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1329"/>
            <a:ext cx="152018" cy="1600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29" y="2540508"/>
            <a:ext cx="133731" cy="1337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29" y="2995421"/>
            <a:ext cx="133731" cy="133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29" y="3249167"/>
            <a:ext cx="133731" cy="1337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1746" y="2139835"/>
            <a:ext cx="7208044" cy="1754648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285750" marR="416243" indent="-257175" defTabSz="685800">
              <a:lnSpc>
                <a:spcPct val="99900"/>
              </a:lnSpc>
              <a:spcBef>
                <a:spcPts val="323"/>
              </a:spcBef>
            </a:pPr>
            <a:r>
              <a:rPr b="1" i="1" spc="-8" dirty="0">
                <a:solidFill>
                  <a:srgbClr val="00627B"/>
                </a:solidFill>
                <a:latin typeface="Corbel"/>
                <a:cs typeface="Corbel"/>
              </a:rPr>
              <a:t>Carlini-Wagner </a:t>
            </a:r>
            <a:r>
              <a:rPr b="1" i="1" spc="-11" dirty="0">
                <a:solidFill>
                  <a:srgbClr val="00627B"/>
                </a:solidFill>
                <a:latin typeface="Corbel"/>
                <a:cs typeface="Corbel"/>
              </a:rPr>
              <a:t>(CW) </a:t>
            </a:r>
            <a:r>
              <a:rPr b="1" i="1" spc="-4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i="1" dirty="0">
                <a:solidFill>
                  <a:srgbClr val="00627B"/>
                </a:solidFill>
                <a:latin typeface="Corbel"/>
                <a:cs typeface="Corbel"/>
              </a:rPr>
              <a:t>are the </a:t>
            </a:r>
            <a:r>
              <a:rPr b="1" i="1" spc="-4" dirty="0">
                <a:solidFill>
                  <a:srgbClr val="00627B"/>
                </a:solidFill>
                <a:latin typeface="Corbel"/>
                <a:cs typeface="Corbel"/>
              </a:rPr>
              <a:t>best </a:t>
            </a:r>
            <a:r>
              <a:rPr spc="34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969" spc="50" baseline="-15873" dirty="0">
                <a:solidFill>
                  <a:srgbClr val="00627B"/>
                </a:solidFill>
                <a:latin typeface="Cambria Math"/>
                <a:cs typeface="Cambria Math"/>
              </a:rPr>
              <a:t>0</a:t>
            </a:r>
            <a:r>
              <a:rPr b="1" i="1" spc="34" dirty="0">
                <a:solidFill>
                  <a:srgbClr val="00627B"/>
                </a:solidFill>
                <a:latin typeface="Corbel"/>
                <a:cs typeface="Corbel"/>
              </a:rPr>
              <a:t>, </a:t>
            </a:r>
            <a:r>
              <a:rPr spc="34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969" spc="50" baseline="-15873" dirty="0">
                <a:solidFill>
                  <a:srgbClr val="00627B"/>
                </a:solidFill>
                <a:latin typeface="Cambria Math"/>
                <a:cs typeface="Cambria Math"/>
              </a:rPr>
              <a:t>2</a:t>
            </a:r>
            <a:r>
              <a:rPr b="1" i="1" spc="34" dirty="0">
                <a:solidFill>
                  <a:srgbClr val="00627B"/>
                </a:solidFill>
                <a:latin typeface="Corbel"/>
                <a:cs typeface="Corbel"/>
              </a:rPr>
              <a:t>, </a:t>
            </a:r>
            <a:r>
              <a:rPr spc="45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969" spc="67" baseline="-15873" dirty="0">
                <a:solidFill>
                  <a:srgbClr val="00627B"/>
                </a:solidFill>
                <a:latin typeface="Cambria Math"/>
                <a:cs typeface="Cambria Math"/>
              </a:rPr>
              <a:t>∞</a:t>
            </a:r>
            <a:r>
              <a:rPr sz="1969" spc="73" baseline="-1587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b="1" i="1" spc="-4" dirty="0">
                <a:solidFill>
                  <a:srgbClr val="00627B"/>
                </a:solidFill>
                <a:latin typeface="Corbel"/>
                <a:cs typeface="Corbel"/>
              </a:rPr>
              <a:t>attacks </a:t>
            </a:r>
            <a:r>
              <a:rPr b="1" i="1" dirty="0">
                <a:solidFill>
                  <a:srgbClr val="00627B"/>
                </a:solidFill>
                <a:latin typeface="Corbel"/>
                <a:cs typeface="Corbel"/>
              </a:rPr>
              <a:t>(in </a:t>
            </a:r>
            <a:r>
              <a:rPr b="1" i="1" spc="-8" dirty="0">
                <a:solidFill>
                  <a:srgbClr val="00627B"/>
                </a:solidFill>
                <a:latin typeface="Corbel"/>
                <a:cs typeface="Corbel"/>
              </a:rPr>
              <a:t>2016)</a:t>
            </a:r>
            <a:r>
              <a:rPr b="1" i="1" spc="-8" dirty="0">
                <a:solidFill>
                  <a:srgbClr val="006FC0"/>
                </a:solidFill>
                <a:latin typeface="Corbel"/>
                <a:cs typeface="Corbel"/>
              </a:rPr>
              <a:t>. </a:t>
            </a:r>
            <a:r>
              <a:rPr b="1" i="1" spc="-4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By considering the</a:t>
            </a:r>
            <a:r>
              <a:rPr sz="1500" spc="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outputs</a:t>
            </a:r>
            <a:r>
              <a:rPr sz="1500" spc="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of the</a:t>
            </a:r>
            <a:r>
              <a:rPr sz="1500" spc="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FF0000"/>
                </a:solidFill>
                <a:latin typeface="Corbel"/>
                <a:cs typeface="Corbel"/>
              </a:rPr>
              <a:t>last-to-one</a:t>
            </a:r>
            <a:r>
              <a:rPr sz="15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FF0000"/>
                </a:solidFill>
                <a:latin typeface="Corbel"/>
                <a:cs typeface="Corbel"/>
              </a:rPr>
              <a:t>layer</a:t>
            </a:r>
            <a:r>
              <a:rPr sz="1500" spc="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one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can</a:t>
            </a:r>
            <a:r>
              <a:rPr sz="1500"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decrease/increase more </a:t>
            </a:r>
            <a:r>
              <a:rPr sz="1500" spc="-289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efficiently</a:t>
            </a:r>
            <a:r>
              <a:rPr sz="1500"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00998A"/>
                </a:solidFill>
                <a:latin typeface="Corbel"/>
                <a:cs typeface="Corbel"/>
              </a:rPr>
              <a:t>p</a:t>
            </a:r>
            <a:r>
              <a:rPr sz="1463" baseline="-21367" dirty="0">
                <a:solidFill>
                  <a:srgbClr val="00998A"/>
                </a:solidFill>
                <a:latin typeface="Cambria Math"/>
                <a:cs typeface="Cambria Math"/>
              </a:rPr>
              <a:t>𝒄</a:t>
            </a:r>
            <a:r>
              <a:rPr sz="1463" spc="11" baseline="-21367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.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marL="285750" defTabSz="685800">
              <a:spcBef>
                <a:spcPts val="203"/>
              </a:spcBef>
            </a:pPr>
            <a:r>
              <a:rPr sz="1500" spc="1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631" spc="23" baseline="-15325" dirty="0">
                <a:solidFill>
                  <a:srgbClr val="00998A"/>
                </a:solidFill>
                <a:latin typeface="Cambria Math"/>
                <a:cs typeface="Cambria Math"/>
              </a:rPr>
              <a:t>2</a:t>
            </a:r>
            <a:r>
              <a:rPr sz="1631" spc="163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attacks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are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generated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following</a:t>
            </a:r>
            <a:r>
              <a:rPr sz="1500" spc="-5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Szegedy</a:t>
            </a:r>
            <a:r>
              <a:rPr sz="1500" spc="-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et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al.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marL="285750" defTabSz="685800">
              <a:lnSpc>
                <a:spcPts val="1710"/>
              </a:lnSpc>
              <a:spcBef>
                <a:spcPts val="195"/>
              </a:spcBef>
            </a:pPr>
            <a:r>
              <a:rPr sz="1500"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631" spc="67" baseline="-15325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631" spc="169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and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1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631" spc="23" baseline="-15325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631" spc="174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attacks</a:t>
            </a:r>
            <a:r>
              <a:rPr sz="1500" spc="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are generated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using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approximations</a:t>
            </a:r>
            <a:r>
              <a:rPr sz="1500" spc="-26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by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 differentiable</a:t>
            </a:r>
            <a:r>
              <a:rPr sz="1500" spc="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functions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of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the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marL="285750" defTabSz="685800">
              <a:lnSpc>
                <a:spcPts val="1710"/>
              </a:lnSpc>
            </a:pPr>
            <a:r>
              <a:rPr sz="1500" spc="4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631" spc="67" baseline="-15325" dirty="0">
                <a:solidFill>
                  <a:srgbClr val="00998A"/>
                </a:solidFill>
                <a:latin typeface="Cambria Math"/>
                <a:cs typeface="Cambria Math"/>
              </a:rPr>
              <a:t>∞</a:t>
            </a:r>
            <a:r>
              <a:rPr sz="1631" spc="152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and</a:t>
            </a:r>
            <a:r>
              <a:rPr sz="1500" spc="-23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15" dirty="0">
                <a:solidFill>
                  <a:srgbClr val="00998A"/>
                </a:solidFill>
                <a:latin typeface="Cambria Math"/>
                <a:cs typeface="Cambria Math"/>
              </a:rPr>
              <a:t>𝐿</a:t>
            </a:r>
            <a:r>
              <a:rPr sz="1631" spc="23" baseline="-15325" dirty="0">
                <a:solidFill>
                  <a:srgbClr val="00998A"/>
                </a:solidFill>
                <a:latin typeface="Cambria Math"/>
                <a:cs typeface="Cambria Math"/>
              </a:rPr>
              <a:t>0</a:t>
            </a:r>
            <a:r>
              <a:rPr sz="1631" spc="208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i="1" spc="-4" dirty="0">
                <a:solidFill>
                  <a:srgbClr val="00998A"/>
                </a:solidFill>
                <a:latin typeface="Corbel"/>
                <a:cs typeface="Corbel"/>
              </a:rPr>
              <a:t>norms.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marL="285750" defTabSz="685800">
              <a:spcBef>
                <a:spcPts val="191"/>
              </a:spcBef>
            </a:pPr>
            <a:r>
              <a:rPr sz="1500" i="1" spc="-4" dirty="0">
                <a:solidFill>
                  <a:srgbClr val="00998A"/>
                </a:solidFill>
                <a:latin typeface="Corbel"/>
                <a:cs typeface="Corbel"/>
              </a:rPr>
              <a:t>Examples</a:t>
            </a:r>
            <a:r>
              <a:rPr sz="1500" i="1" spc="-26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00998A"/>
                </a:solidFill>
                <a:latin typeface="Corbel"/>
                <a:cs typeface="Corbel"/>
              </a:rPr>
              <a:t>of</a:t>
            </a:r>
            <a:r>
              <a:rPr sz="1500" i="1" spc="-6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00998A"/>
                </a:solidFill>
                <a:latin typeface="Corbel"/>
                <a:cs typeface="Corbel"/>
              </a:rPr>
              <a:t>CW</a:t>
            </a:r>
            <a:r>
              <a:rPr sz="1500" i="1" spc="-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i="1" spc="-4" dirty="0">
                <a:solidFill>
                  <a:srgbClr val="00998A"/>
                </a:solidFill>
                <a:latin typeface="Corbel"/>
                <a:cs typeface="Corbel"/>
              </a:rPr>
              <a:t>targeted </a:t>
            </a:r>
            <a:r>
              <a:rPr sz="1500" i="1" dirty="0">
                <a:solidFill>
                  <a:srgbClr val="00998A"/>
                </a:solidFill>
                <a:latin typeface="Corbel"/>
                <a:cs typeface="Corbel"/>
              </a:rPr>
              <a:t>attacks</a:t>
            </a:r>
            <a:r>
              <a:rPr sz="1500" i="1" spc="-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00998A"/>
                </a:solidFill>
                <a:latin typeface="Corbel"/>
                <a:cs typeface="Corbel"/>
              </a:rPr>
              <a:t>on </a:t>
            </a:r>
            <a:r>
              <a:rPr sz="1500" i="1" spc="-15" dirty="0">
                <a:solidFill>
                  <a:srgbClr val="00998A"/>
                </a:solidFill>
                <a:latin typeface="Corbel"/>
                <a:cs typeface="Corbel"/>
              </a:rPr>
              <a:t>MNIST: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129" y="3712084"/>
            <a:ext cx="133731" cy="13373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23" dirty="0"/>
              <a:t>Towards</a:t>
            </a:r>
            <a:r>
              <a:rPr spc="-4" dirty="0"/>
              <a:t> Evaluating the </a:t>
            </a:r>
            <a:r>
              <a:rPr spc="-8" dirty="0"/>
              <a:t>Robustness</a:t>
            </a:r>
            <a:r>
              <a:rPr spc="-15" dirty="0"/>
              <a:t> </a:t>
            </a:r>
            <a:r>
              <a:rPr dirty="0"/>
              <a:t>of </a:t>
            </a:r>
            <a:r>
              <a:rPr spc="-4" dirty="0"/>
              <a:t>Neural</a:t>
            </a:r>
            <a:r>
              <a:rPr spc="8" dirty="0"/>
              <a:t> </a:t>
            </a:r>
            <a:r>
              <a:rPr spc="-4" dirty="0"/>
              <a:t>Networks </a:t>
            </a:r>
            <a:r>
              <a:rPr spc="-424" dirty="0"/>
              <a:t> </a:t>
            </a:r>
            <a:r>
              <a:rPr spc="-11" dirty="0"/>
              <a:t>(Carlini</a:t>
            </a:r>
            <a:r>
              <a:rPr spc="-19" dirty="0"/>
              <a:t> </a:t>
            </a:r>
            <a:r>
              <a:rPr dirty="0"/>
              <a:t>et</a:t>
            </a:r>
            <a:r>
              <a:rPr spc="-8" dirty="0"/>
              <a:t> </a:t>
            </a:r>
            <a:r>
              <a:rPr dirty="0"/>
              <a:t>al.</a:t>
            </a:r>
            <a:r>
              <a:rPr spc="-101" dirty="0"/>
              <a:t> </a:t>
            </a:r>
            <a:r>
              <a:rPr spc="-4" dirty="0"/>
              <a:t>August</a:t>
            </a:r>
            <a:r>
              <a:rPr spc="-11" dirty="0"/>
              <a:t> 2016)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2267" y="4295424"/>
            <a:ext cx="1336151" cy="13403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3312" y="4266052"/>
            <a:ext cx="1348208" cy="13475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3730" y="4156936"/>
            <a:ext cx="1329617" cy="132959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4695" y="4957038"/>
            <a:ext cx="673418" cy="19194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28575" defTabSz="685800">
              <a:spcBef>
                <a:spcPts val="101"/>
              </a:spcBef>
            </a:pPr>
            <a:r>
              <a:rPr sz="1163" spc="34" dirty="0">
                <a:solidFill>
                  <a:prstClr val="black"/>
                </a:solidFill>
                <a:latin typeface="Cambria Math"/>
                <a:cs typeface="Cambria Math"/>
              </a:rPr>
              <a:t>𝐿</a:t>
            </a:r>
            <a:r>
              <a:rPr sz="1294" spc="50" baseline="-14492" dirty="0">
                <a:solidFill>
                  <a:prstClr val="black"/>
                </a:solidFill>
                <a:latin typeface="Cambria Math"/>
                <a:cs typeface="Cambria Math"/>
              </a:rPr>
              <a:t>∞</a:t>
            </a:r>
            <a:r>
              <a:rPr sz="1294" spc="152" baseline="-1449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attack</a:t>
            </a:r>
            <a:endParaRPr sz="1163">
              <a:solidFill>
                <a:prstClr val="black"/>
              </a:solidFill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5060" y="4962525"/>
            <a:ext cx="635794" cy="19194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28575" defTabSz="685800">
              <a:spcBef>
                <a:spcPts val="101"/>
              </a:spcBef>
            </a:pPr>
            <a:r>
              <a:rPr sz="1163" spc="15" dirty="0">
                <a:solidFill>
                  <a:prstClr val="black"/>
                </a:solidFill>
                <a:latin typeface="Cambria Math"/>
                <a:cs typeface="Cambria Math"/>
              </a:rPr>
              <a:t>𝐿</a:t>
            </a:r>
            <a:r>
              <a:rPr sz="1294" spc="23" baseline="-14492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294" spc="152" baseline="-1449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attack</a:t>
            </a:r>
            <a:endParaRPr sz="1163">
              <a:solidFill>
                <a:prstClr val="black"/>
              </a:solidFill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1677" y="4947209"/>
            <a:ext cx="636270" cy="19194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28575" defTabSz="685800">
              <a:spcBef>
                <a:spcPts val="101"/>
              </a:spcBef>
            </a:pPr>
            <a:r>
              <a:rPr sz="1163" spc="15" dirty="0">
                <a:solidFill>
                  <a:prstClr val="black"/>
                </a:solidFill>
                <a:latin typeface="Cambria Math"/>
                <a:cs typeface="Cambria Math"/>
              </a:rPr>
              <a:t>𝐿</a:t>
            </a:r>
            <a:r>
              <a:rPr sz="1294" spc="23" baseline="-14492" dirty="0">
                <a:solidFill>
                  <a:prstClr val="black"/>
                </a:solidFill>
                <a:latin typeface="Cambria Math"/>
                <a:cs typeface="Cambria Math"/>
              </a:rPr>
              <a:t>0</a:t>
            </a:r>
            <a:r>
              <a:rPr sz="1294" spc="140" baseline="-1449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attack</a:t>
            </a:r>
            <a:endParaRPr sz="1163">
              <a:solidFill>
                <a:prstClr val="black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23" dirty="0"/>
              <a:t>Towards</a:t>
            </a:r>
            <a:r>
              <a:rPr spc="-11" dirty="0"/>
              <a:t> </a:t>
            </a:r>
            <a:r>
              <a:rPr spc="-4"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Models</a:t>
            </a:r>
            <a:r>
              <a:rPr spc="-19" dirty="0"/>
              <a:t> </a:t>
            </a:r>
            <a:r>
              <a:rPr spc="-4" dirty="0"/>
              <a:t>Resistant</a:t>
            </a:r>
            <a:r>
              <a:rPr spc="-11" dirty="0"/>
              <a:t> </a:t>
            </a:r>
            <a:r>
              <a:rPr dirty="0"/>
              <a:t>to</a:t>
            </a:r>
            <a:r>
              <a:rPr spc="-98" dirty="0"/>
              <a:t> </a:t>
            </a:r>
            <a:r>
              <a:rPr spc="-4" dirty="0"/>
              <a:t>Adversarial </a:t>
            </a:r>
            <a:r>
              <a:rPr spc="-424" dirty="0"/>
              <a:t> </a:t>
            </a:r>
            <a:r>
              <a:rPr spc="-4" dirty="0"/>
              <a:t>Attacks</a:t>
            </a:r>
            <a:r>
              <a:rPr spc="-15" dirty="0"/>
              <a:t> </a:t>
            </a:r>
            <a:r>
              <a:rPr spc="4" dirty="0"/>
              <a:t>(Madry</a:t>
            </a:r>
            <a:r>
              <a:rPr spc="-11" dirty="0"/>
              <a:t> </a:t>
            </a:r>
            <a:r>
              <a:rPr dirty="0"/>
              <a:t>et</a:t>
            </a:r>
            <a:r>
              <a:rPr spc="-8" dirty="0"/>
              <a:t> </a:t>
            </a:r>
            <a:r>
              <a:rPr dirty="0"/>
              <a:t>al.</a:t>
            </a:r>
            <a:r>
              <a:rPr spc="-49" dirty="0"/>
              <a:t> </a:t>
            </a:r>
            <a:r>
              <a:rPr dirty="0"/>
              <a:t>June</a:t>
            </a:r>
            <a:r>
              <a:rPr spc="-26" dirty="0"/>
              <a:t> </a:t>
            </a:r>
            <a:r>
              <a:rPr spc="-19" dirty="0"/>
              <a:t>2017)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796" y="2163317"/>
            <a:ext cx="7326154" cy="1204753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9525" marR="3810" defTabSz="685800">
              <a:lnSpc>
                <a:spcPct val="90000"/>
              </a:lnSpc>
              <a:spcBef>
                <a:spcPts val="323"/>
              </a:spcBef>
            </a:pP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Projected</a:t>
            </a:r>
            <a:r>
              <a:rPr sz="2100" b="1" i="1" spc="-19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gradient</a:t>
            </a:r>
            <a:r>
              <a:rPr sz="2100" b="1" i="1" spc="19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descent</a:t>
            </a:r>
            <a:r>
              <a:rPr sz="2100" b="1" i="1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8" dirty="0">
                <a:solidFill>
                  <a:srgbClr val="006FC0"/>
                </a:solidFill>
                <a:latin typeface="Corbel"/>
                <a:cs typeface="Corbel"/>
              </a:rPr>
              <a:t>(PGD)</a:t>
            </a:r>
            <a:r>
              <a:rPr sz="2100" b="1" i="1" spc="-11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8" dirty="0">
                <a:solidFill>
                  <a:srgbClr val="006FC0"/>
                </a:solidFill>
                <a:latin typeface="Corbel"/>
                <a:cs typeface="Corbel"/>
              </a:rPr>
              <a:t>attack</a:t>
            </a:r>
            <a:r>
              <a:rPr sz="2100" b="1" i="1" spc="23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extension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of 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FGSM,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where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after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each step</a:t>
            </a:r>
            <a:r>
              <a:rPr sz="210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of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perturbation,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adversarial 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example</a:t>
            </a:r>
            <a:r>
              <a:rPr sz="210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projected</a:t>
            </a:r>
            <a:r>
              <a:rPr sz="2100" b="1" spc="26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back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onto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4" dirty="0">
                <a:solidFill>
                  <a:srgbClr val="00627B"/>
                </a:solidFill>
                <a:latin typeface="Cambria Math"/>
                <a:cs typeface="Cambria Math"/>
              </a:rPr>
              <a:t>𝜖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-ball</a:t>
            </a:r>
            <a:r>
              <a:rPr sz="210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344A53"/>
                </a:solidFill>
                <a:latin typeface="Corbel"/>
                <a:cs typeface="Corbel"/>
              </a:rPr>
              <a:t>of</a:t>
            </a:r>
            <a:r>
              <a:rPr sz="2100" b="1" spc="4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2100" spc="64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using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projection </a:t>
            </a:r>
            <a:r>
              <a:rPr sz="2100" b="1" spc="-42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function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alibri"/>
                <a:cs typeface="Calibri"/>
              </a:rPr>
              <a:t>Π</a:t>
            </a:r>
            <a:endParaRPr sz="21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4758"/>
            <a:ext cx="180593" cy="1863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50376" y="3479102"/>
            <a:ext cx="374809" cy="48199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defTabSz="685800">
              <a:spcBef>
                <a:spcPts val="68"/>
              </a:spcBef>
            </a:pPr>
            <a:r>
              <a:rPr sz="1538" spc="127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153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1880" y="3235642"/>
            <a:ext cx="29956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defTabSz="685800">
              <a:spcBef>
                <a:spcPts val="71"/>
              </a:spcBef>
            </a:pPr>
            <a:r>
              <a:rPr sz="3150" spc="134" baseline="-21825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1538" spc="9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endParaRPr sz="153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9270" y="3380232"/>
            <a:ext cx="3700939" cy="321944"/>
          </a:xfrm>
          <a:custGeom>
            <a:avLst/>
            <a:gdLst/>
            <a:ahLst/>
            <a:cxnLst/>
            <a:rect l="l" t="t" r="r" b="b"/>
            <a:pathLst>
              <a:path w="4934584" h="429260">
                <a:moveTo>
                  <a:pt x="116967" y="14224"/>
                </a:moveTo>
                <a:lnTo>
                  <a:pt x="112649" y="0"/>
                </a:lnTo>
                <a:lnTo>
                  <a:pt x="87134" y="9956"/>
                </a:lnTo>
                <a:lnTo>
                  <a:pt x="64731" y="25552"/>
                </a:lnTo>
                <a:lnTo>
                  <a:pt x="29210" y="73660"/>
                </a:lnTo>
                <a:lnTo>
                  <a:pt x="7315" y="138658"/>
                </a:lnTo>
                <a:lnTo>
                  <a:pt x="0" y="214630"/>
                </a:lnTo>
                <a:lnTo>
                  <a:pt x="1828" y="253809"/>
                </a:lnTo>
                <a:lnTo>
                  <a:pt x="16446" y="324205"/>
                </a:lnTo>
                <a:lnTo>
                  <a:pt x="45415" y="382244"/>
                </a:lnTo>
                <a:lnTo>
                  <a:pt x="87134" y="419061"/>
                </a:lnTo>
                <a:lnTo>
                  <a:pt x="112649" y="429006"/>
                </a:lnTo>
                <a:lnTo>
                  <a:pt x="116967" y="414782"/>
                </a:lnTo>
                <a:lnTo>
                  <a:pt x="97269" y="404571"/>
                </a:lnTo>
                <a:lnTo>
                  <a:pt x="80111" y="389724"/>
                </a:lnTo>
                <a:lnTo>
                  <a:pt x="53467" y="346075"/>
                </a:lnTo>
                <a:lnTo>
                  <a:pt x="37287" y="286689"/>
                </a:lnTo>
                <a:lnTo>
                  <a:pt x="31877" y="214503"/>
                </a:lnTo>
                <a:lnTo>
                  <a:pt x="33223" y="176987"/>
                </a:lnTo>
                <a:lnTo>
                  <a:pt x="44030" y="111213"/>
                </a:lnTo>
                <a:lnTo>
                  <a:pt x="65506" y="58902"/>
                </a:lnTo>
                <a:lnTo>
                  <a:pt x="97269" y="24472"/>
                </a:lnTo>
                <a:lnTo>
                  <a:pt x="116967" y="14224"/>
                </a:lnTo>
                <a:close/>
              </a:path>
              <a:path w="4934584" h="429260">
                <a:moveTo>
                  <a:pt x="2483993" y="63500"/>
                </a:moveTo>
                <a:lnTo>
                  <a:pt x="2479294" y="50165"/>
                </a:lnTo>
                <a:lnTo>
                  <a:pt x="2455430" y="58775"/>
                </a:lnTo>
                <a:lnTo>
                  <a:pt x="2434501" y="71234"/>
                </a:lnTo>
                <a:lnTo>
                  <a:pt x="2401443" y="107823"/>
                </a:lnTo>
                <a:lnTo>
                  <a:pt x="2381148" y="156654"/>
                </a:lnTo>
                <a:lnTo>
                  <a:pt x="2374392" y="214630"/>
                </a:lnTo>
                <a:lnTo>
                  <a:pt x="2376081" y="244894"/>
                </a:lnTo>
                <a:lnTo>
                  <a:pt x="2389606" y="298373"/>
                </a:lnTo>
                <a:lnTo>
                  <a:pt x="2416441" y="341744"/>
                </a:lnTo>
                <a:lnTo>
                  <a:pt x="2455354" y="370509"/>
                </a:lnTo>
                <a:lnTo>
                  <a:pt x="2479294" y="379095"/>
                </a:lnTo>
                <a:lnTo>
                  <a:pt x="2483358" y="365760"/>
                </a:lnTo>
                <a:lnTo>
                  <a:pt x="2464638" y="357454"/>
                </a:lnTo>
                <a:lnTo>
                  <a:pt x="2448496" y="345884"/>
                </a:lnTo>
                <a:lnTo>
                  <a:pt x="2423922" y="313055"/>
                </a:lnTo>
                <a:lnTo>
                  <a:pt x="2409228" y="268312"/>
                </a:lnTo>
                <a:lnTo>
                  <a:pt x="2404364" y="212979"/>
                </a:lnTo>
                <a:lnTo>
                  <a:pt x="2405570" y="184912"/>
                </a:lnTo>
                <a:lnTo>
                  <a:pt x="2415336" y="136220"/>
                </a:lnTo>
                <a:lnTo>
                  <a:pt x="2434958" y="97815"/>
                </a:lnTo>
                <a:lnTo>
                  <a:pt x="2465006" y="71767"/>
                </a:lnTo>
                <a:lnTo>
                  <a:pt x="2483993" y="63500"/>
                </a:lnTo>
                <a:close/>
              </a:path>
              <a:path w="4934584" h="429260">
                <a:moveTo>
                  <a:pt x="4774311" y="214630"/>
                </a:moveTo>
                <a:lnTo>
                  <a:pt x="4767478" y="156667"/>
                </a:lnTo>
                <a:lnTo>
                  <a:pt x="4747133" y="107823"/>
                </a:lnTo>
                <a:lnTo>
                  <a:pt x="4714176" y="71234"/>
                </a:lnTo>
                <a:lnTo>
                  <a:pt x="4669409" y="50165"/>
                </a:lnTo>
                <a:lnTo>
                  <a:pt x="4664710" y="63500"/>
                </a:lnTo>
                <a:lnTo>
                  <a:pt x="4683760" y="71767"/>
                </a:lnTo>
                <a:lnTo>
                  <a:pt x="4700143" y="83210"/>
                </a:lnTo>
                <a:lnTo>
                  <a:pt x="4724908" y="115570"/>
                </a:lnTo>
                <a:lnTo>
                  <a:pt x="4739475" y="159321"/>
                </a:lnTo>
                <a:lnTo>
                  <a:pt x="4744339" y="212979"/>
                </a:lnTo>
                <a:lnTo>
                  <a:pt x="4743094" y="241960"/>
                </a:lnTo>
                <a:lnTo>
                  <a:pt x="4733290" y="292011"/>
                </a:lnTo>
                <a:lnTo>
                  <a:pt x="4713757" y="331089"/>
                </a:lnTo>
                <a:lnTo>
                  <a:pt x="4683950" y="357454"/>
                </a:lnTo>
                <a:lnTo>
                  <a:pt x="4665218" y="365760"/>
                </a:lnTo>
                <a:lnTo>
                  <a:pt x="4669409" y="379095"/>
                </a:lnTo>
                <a:lnTo>
                  <a:pt x="4714240" y="358051"/>
                </a:lnTo>
                <a:lnTo>
                  <a:pt x="4747260" y="321564"/>
                </a:lnTo>
                <a:lnTo>
                  <a:pt x="4767542" y="272821"/>
                </a:lnTo>
                <a:lnTo>
                  <a:pt x="4772609" y="244894"/>
                </a:lnTo>
                <a:lnTo>
                  <a:pt x="4774311" y="214630"/>
                </a:lnTo>
                <a:close/>
              </a:path>
              <a:path w="4934584" h="429260">
                <a:moveTo>
                  <a:pt x="4934204" y="214503"/>
                </a:moveTo>
                <a:lnTo>
                  <a:pt x="4932362" y="175209"/>
                </a:lnTo>
                <a:lnTo>
                  <a:pt x="4917745" y="104813"/>
                </a:lnTo>
                <a:lnTo>
                  <a:pt x="4888776" y="46774"/>
                </a:lnTo>
                <a:lnTo>
                  <a:pt x="4847056" y="9956"/>
                </a:lnTo>
                <a:lnTo>
                  <a:pt x="4821555" y="0"/>
                </a:lnTo>
                <a:lnTo>
                  <a:pt x="4817237" y="14224"/>
                </a:lnTo>
                <a:lnTo>
                  <a:pt x="4836922" y="24472"/>
                </a:lnTo>
                <a:lnTo>
                  <a:pt x="4854079" y="39357"/>
                </a:lnTo>
                <a:lnTo>
                  <a:pt x="4880737" y="83058"/>
                </a:lnTo>
                <a:lnTo>
                  <a:pt x="4896904" y="142519"/>
                </a:lnTo>
                <a:lnTo>
                  <a:pt x="4902327" y="214630"/>
                </a:lnTo>
                <a:lnTo>
                  <a:pt x="4900968" y="252260"/>
                </a:lnTo>
                <a:lnTo>
                  <a:pt x="4890160" y="317957"/>
                </a:lnTo>
                <a:lnTo>
                  <a:pt x="4868684" y="370230"/>
                </a:lnTo>
                <a:lnTo>
                  <a:pt x="4836922" y="404571"/>
                </a:lnTo>
                <a:lnTo>
                  <a:pt x="4817237" y="414782"/>
                </a:lnTo>
                <a:lnTo>
                  <a:pt x="4821555" y="429006"/>
                </a:lnTo>
                <a:lnTo>
                  <a:pt x="4869459" y="403466"/>
                </a:lnTo>
                <a:lnTo>
                  <a:pt x="4904994" y="355346"/>
                </a:lnTo>
                <a:lnTo>
                  <a:pt x="4926876" y="290360"/>
                </a:lnTo>
                <a:lnTo>
                  <a:pt x="4932362" y="253809"/>
                </a:lnTo>
                <a:lnTo>
                  <a:pt x="4934204" y="214503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7556" y="3495104"/>
            <a:ext cx="109538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</a:pPr>
            <a:r>
              <a:rPr sz="1388" spc="15" dirty="0">
                <a:solidFill>
                  <a:srgbClr val="344A53"/>
                </a:solidFill>
                <a:latin typeface="Cambria Math"/>
                <a:cs typeface="Cambria Math"/>
              </a:rPr>
              <a:t>𝒄</a:t>
            </a:r>
            <a:endParaRPr sz="138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7382" y="3341942"/>
            <a:ext cx="414480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defTabSz="685800">
              <a:spcBef>
                <a:spcPts val="71"/>
              </a:spcBef>
              <a:tabLst>
                <a:tab pos="718661" algn="l"/>
                <a:tab pos="2490311" algn="l"/>
              </a:tabLst>
            </a:pP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=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8" dirty="0">
                <a:solidFill>
                  <a:srgbClr val="00627B"/>
                </a:solidFill>
                <a:latin typeface="Cambria Math"/>
                <a:cs typeface="Cambria Math"/>
              </a:rPr>
              <a:t>Π</a:t>
            </a:r>
            <a:r>
              <a:rPr sz="2306" spc="62" baseline="-16260" dirty="0">
                <a:solidFill>
                  <a:srgbClr val="00627B"/>
                </a:solidFill>
                <a:latin typeface="Cambria Math"/>
                <a:cs typeface="Cambria Math"/>
              </a:rPr>
              <a:t>𝗀</a:t>
            </a:r>
            <a:r>
              <a:rPr sz="2306" baseline="-1626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304" baseline="2710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r>
              <a:rPr sz="2306" spc="-56" baseline="27100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306" spc="50" baseline="27100" dirty="0">
                <a:solidFill>
                  <a:srgbClr val="00627B"/>
                </a:solidFill>
                <a:latin typeface="Cambria Math"/>
                <a:cs typeface="Cambria Math"/>
              </a:rPr>
              <a:t>1</a:t>
            </a:r>
            <a:r>
              <a:rPr sz="2306" baseline="2710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306" spc="-174" baseline="2710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100" spc="4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𝛼</a:t>
            </a:r>
            <a:r>
              <a:rPr sz="2100" spc="6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71" dirty="0">
                <a:solidFill>
                  <a:srgbClr val="00627B"/>
                </a:solidFill>
                <a:latin typeface="Cambria Math"/>
                <a:cs typeface="Cambria Math"/>
              </a:rPr>
              <a:t>∙</a:t>
            </a:r>
            <a:r>
              <a:rPr sz="2100" spc="8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sign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-1215" dirty="0">
                <a:solidFill>
                  <a:srgbClr val="344A53"/>
                </a:solidFill>
                <a:latin typeface="Cambria Math"/>
                <a:cs typeface="Cambria Math"/>
              </a:rPr>
              <a:t>❑</a:t>
            </a:r>
            <a:r>
              <a:rPr sz="2306" spc="236" baseline="-16260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2306" baseline="-162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306" spc="-134" baseline="-162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b="1" i="1" spc="-4" dirty="0">
                <a:solidFill>
                  <a:srgbClr val="344A53"/>
                </a:solidFill>
                <a:latin typeface="Corbel"/>
                <a:cs typeface="Corbel"/>
              </a:rPr>
              <a:t>p</a:t>
            </a:r>
            <a:r>
              <a:rPr sz="2100" b="1" i="1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b="1" i="1" spc="-169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(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304" baseline="2710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r>
              <a:rPr sz="2306" spc="-56" baseline="27100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306" spc="180" baseline="27100" dirty="0">
                <a:solidFill>
                  <a:srgbClr val="00627B"/>
                </a:solidFill>
                <a:latin typeface="Cambria Math"/>
                <a:cs typeface="Cambria Math"/>
              </a:rPr>
              <a:t>1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spc="83" dirty="0">
                <a:solidFill>
                  <a:srgbClr val="344A53"/>
                </a:solidFill>
                <a:latin typeface="Cambria Math"/>
                <a:cs typeface="Cambria Math"/>
              </a:rPr>
              <a:t>𝑊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)</a:t>
            </a:r>
            <a:endParaRPr sz="21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72" y="1039521"/>
            <a:ext cx="5682854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62939" marR="3810">
              <a:lnSpc>
                <a:spcPts val="2348"/>
              </a:lnSpc>
              <a:spcBef>
                <a:spcPts val="375"/>
              </a:spcBef>
            </a:pPr>
            <a:r>
              <a:rPr spc="-23" dirty="0"/>
              <a:t>Towards</a:t>
            </a:r>
            <a:r>
              <a:rPr spc="-11" dirty="0"/>
              <a:t> </a:t>
            </a:r>
            <a:r>
              <a:rPr spc="-4"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Models</a:t>
            </a:r>
            <a:r>
              <a:rPr spc="-19" dirty="0"/>
              <a:t> </a:t>
            </a:r>
            <a:r>
              <a:rPr spc="-4" dirty="0"/>
              <a:t>Resistant</a:t>
            </a:r>
            <a:r>
              <a:rPr spc="-11" dirty="0"/>
              <a:t> </a:t>
            </a:r>
            <a:r>
              <a:rPr dirty="0"/>
              <a:t>to</a:t>
            </a:r>
            <a:r>
              <a:rPr spc="-98" dirty="0"/>
              <a:t> </a:t>
            </a:r>
            <a:r>
              <a:rPr spc="-4" dirty="0"/>
              <a:t>Adversarial </a:t>
            </a:r>
            <a:r>
              <a:rPr spc="-424" dirty="0"/>
              <a:t> </a:t>
            </a:r>
            <a:r>
              <a:rPr spc="-4" dirty="0"/>
              <a:t>Attacks</a:t>
            </a:r>
            <a:r>
              <a:rPr spc="-15" dirty="0"/>
              <a:t> </a:t>
            </a:r>
            <a:r>
              <a:rPr spc="4" dirty="0"/>
              <a:t>(Madry</a:t>
            </a:r>
            <a:r>
              <a:rPr spc="-11" dirty="0"/>
              <a:t> </a:t>
            </a:r>
            <a:r>
              <a:rPr dirty="0"/>
              <a:t>et</a:t>
            </a:r>
            <a:r>
              <a:rPr spc="-8" dirty="0"/>
              <a:t> </a:t>
            </a:r>
            <a:r>
              <a:rPr dirty="0"/>
              <a:t>al.</a:t>
            </a:r>
            <a:r>
              <a:rPr spc="-49" dirty="0"/>
              <a:t> </a:t>
            </a:r>
            <a:r>
              <a:rPr dirty="0"/>
              <a:t>June</a:t>
            </a:r>
            <a:r>
              <a:rPr spc="-26" dirty="0"/>
              <a:t> </a:t>
            </a:r>
            <a:r>
              <a:rPr spc="-19" dirty="0"/>
              <a:t>2017)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796" y="2163317"/>
            <a:ext cx="7326154" cy="1204753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9525" marR="3810" defTabSz="685800">
              <a:lnSpc>
                <a:spcPct val="90000"/>
              </a:lnSpc>
              <a:spcBef>
                <a:spcPts val="323"/>
              </a:spcBef>
            </a:pP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Projected</a:t>
            </a:r>
            <a:r>
              <a:rPr sz="2100" b="1" i="1" spc="-19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gradient</a:t>
            </a:r>
            <a:r>
              <a:rPr sz="2100" b="1" i="1" spc="19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4" dirty="0">
                <a:solidFill>
                  <a:srgbClr val="006FC0"/>
                </a:solidFill>
                <a:latin typeface="Corbel"/>
                <a:cs typeface="Corbel"/>
              </a:rPr>
              <a:t>descent</a:t>
            </a:r>
            <a:r>
              <a:rPr sz="2100" b="1" i="1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8" dirty="0">
                <a:solidFill>
                  <a:srgbClr val="006FC0"/>
                </a:solidFill>
                <a:latin typeface="Corbel"/>
                <a:cs typeface="Corbel"/>
              </a:rPr>
              <a:t>(PGD)</a:t>
            </a:r>
            <a:r>
              <a:rPr sz="2100" b="1" i="1" spc="-11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i="1" spc="-8" dirty="0">
                <a:solidFill>
                  <a:srgbClr val="006FC0"/>
                </a:solidFill>
                <a:latin typeface="Corbel"/>
                <a:cs typeface="Corbel"/>
              </a:rPr>
              <a:t>attack</a:t>
            </a:r>
            <a:r>
              <a:rPr sz="2100" b="1" i="1" spc="23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an</a:t>
            </a:r>
            <a:r>
              <a:rPr sz="2100"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extension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of 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FGSM,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where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after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each step</a:t>
            </a:r>
            <a:r>
              <a:rPr sz="210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of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perturbation,</a:t>
            </a:r>
            <a:r>
              <a:rPr sz="210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adversarial </a:t>
            </a:r>
            <a:r>
              <a:rPr sz="210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example</a:t>
            </a:r>
            <a:r>
              <a:rPr sz="210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is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projected</a:t>
            </a:r>
            <a:r>
              <a:rPr sz="2100" b="1" spc="26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back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onto</a:t>
            </a:r>
            <a:r>
              <a:rPr sz="210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8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spc="4" dirty="0">
                <a:solidFill>
                  <a:srgbClr val="00627B"/>
                </a:solidFill>
                <a:latin typeface="Cambria Math"/>
                <a:cs typeface="Cambria Math"/>
              </a:rPr>
              <a:t>𝜖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-ball</a:t>
            </a:r>
            <a:r>
              <a:rPr sz="210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344A53"/>
                </a:solidFill>
                <a:latin typeface="Corbel"/>
                <a:cs typeface="Corbel"/>
              </a:rPr>
              <a:t>of</a:t>
            </a:r>
            <a:r>
              <a:rPr sz="2100" b="1" spc="4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2100" spc="64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using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a</a:t>
            </a:r>
            <a:r>
              <a:rPr sz="210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projection </a:t>
            </a:r>
            <a:r>
              <a:rPr sz="2100" b="1" spc="-420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orbel"/>
                <a:cs typeface="Corbel"/>
              </a:rPr>
              <a:t>function</a:t>
            </a:r>
            <a:r>
              <a:rPr sz="2100" b="1" spc="1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00627B"/>
                </a:solidFill>
                <a:latin typeface="Calibri"/>
                <a:cs typeface="Calibri"/>
              </a:rPr>
              <a:t>Π</a:t>
            </a:r>
            <a:endParaRPr sz="21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2254758"/>
            <a:ext cx="180593" cy="1863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50376" y="3479102"/>
            <a:ext cx="374809" cy="48199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defTabSz="685800">
              <a:spcBef>
                <a:spcPts val="68"/>
              </a:spcBef>
            </a:pPr>
            <a:r>
              <a:rPr sz="1538" spc="127" dirty="0">
                <a:solidFill>
                  <a:srgbClr val="00627B"/>
                </a:solidFill>
                <a:latin typeface="Cambria Math"/>
                <a:cs typeface="Cambria Math"/>
              </a:rPr>
              <a:t>𝑎𝑑𝑣</a:t>
            </a:r>
            <a:endParaRPr sz="153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1880" y="3235642"/>
            <a:ext cx="29956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defTabSz="685800">
              <a:spcBef>
                <a:spcPts val="71"/>
              </a:spcBef>
            </a:pPr>
            <a:r>
              <a:rPr sz="3150" spc="134" baseline="-21825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1538" spc="9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endParaRPr sz="153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9270" y="3380232"/>
            <a:ext cx="3700939" cy="321944"/>
          </a:xfrm>
          <a:custGeom>
            <a:avLst/>
            <a:gdLst/>
            <a:ahLst/>
            <a:cxnLst/>
            <a:rect l="l" t="t" r="r" b="b"/>
            <a:pathLst>
              <a:path w="4934584" h="429260">
                <a:moveTo>
                  <a:pt x="116967" y="14224"/>
                </a:moveTo>
                <a:lnTo>
                  <a:pt x="112649" y="0"/>
                </a:lnTo>
                <a:lnTo>
                  <a:pt x="87134" y="9956"/>
                </a:lnTo>
                <a:lnTo>
                  <a:pt x="64731" y="25552"/>
                </a:lnTo>
                <a:lnTo>
                  <a:pt x="29210" y="73660"/>
                </a:lnTo>
                <a:lnTo>
                  <a:pt x="7315" y="138658"/>
                </a:lnTo>
                <a:lnTo>
                  <a:pt x="0" y="214630"/>
                </a:lnTo>
                <a:lnTo>
                  <a:pt x="1828" y="253809"/>
                </a:lnTo>
                <a:lnTo>
                  <a:pt x="16446" y="324205"/>
                </a:lnTo>
                <a:lnTo>
                  <a:pt x="45415" y="382244"/>
                </a:lnTo>
                <a:lnTo>
                  <a:pt x="87134" y="419061"/>
                </a:lnTo>
                <a:lnTo>
                  <a:pt x="112649" y="429006"/>
                </a:lnTo>
                <a:lnTo>
                  <a:pt x="116967" y="414782"/>
                </a:lnTo>
                <a:lnTo>
                  <a:pt x="97269" y="404571"/>
                </a:lnTo>
                <a:lnTo>
                  <a:pt x="80111" y="389724"/>
                </a:lnTo>
                <a:lnTo>
                  <a:pt x="53467" y="346075"/>
                </a:lnTo>
                <a:lnTo>
                  <a:pt x="37287" y="286689"/>
                </a:lnTo>
                <a:lnTo>
                  <a:pt x="31877" y="214503"/>
                </a:lnTo>
                <a:lnTo>
                  <a:pt x="33223" y="176987"/>
                </a:lnTo>
                <a:lnTo>
                  <a:pt x="44030" y="111213"/>
                </a:lnTo>
                <a:lnTo>
                  <a:pt x="65506" y="58902"/>
                </a:lnTo>
                <a:lnTo>
                  <a:pt x="97269" y="24472"/>
                </a:lnTo>
                <a:lnTo>
                  <a:pt x="116967" y="14224"/>
                </a:lnTo>
                <a:close/>
              </a:path>
              <a:path w="4934584" h="429260">
                <a:moveTo>
                  <a:pt x="2483993" y="63500"/>
                </a:moveTo>
                <a:lnTo>
                  <a:pt x="2479294" y="50165"/>
                </a:lnTo>
                <a:lnTo>
                  <a:pt x="2455430" y="58775"/>
                </a:lnTo>
                <a:lnTo>
                  <a:pt x="2434501" y="71234"/>
                </a:lnTo>
                <a:lnTo>
                  <a:pt x="2401443" y="107823"/>
                </a:lnTo>
                <a:lnTo>
                  <a:pt x="2381148" y="156654"/>
                </a:lnTo>
                <a:lnTo>
                  <a:pt x="2374392" y="214630"/>
                </a:lnTo>
                <a:lnTo>
                  <a:pt x="2376081" y="244894"/>
                </a:lnTo>
                <a:lnTo>
                  <a:pt x="2389606" y="298373"/>
                </a:lnTo>
                <a:lnTo>
                  <a:pt x="2416441" y="341744"/>
                </a:lnTo>
                <a:lnTo>
                  <a:pt x="2455354" y="370509"/>
                </a:lnTo>
                <a:lnTo>
                  <a:pt x="2479294" y="379095"/>
                </a:lnTo>
                <a:lnTo>
                  <a:pt x="2483358" y="365760"/>
                </a:lnTo>
                <a:lnTo>
                  <a:pt x="2464638" y="357454"/>
                </a:lnTo>
                <a:lnTo>
                  <a:pt x="2448496" y="345884"/>
                </a:lnTo>
                <a:lnTo>
                  <a:pt x="2423922" y="313055"/>
                </a:lnTo>
                <a:lnTo>
                  <a:pt x="2409228" y="268312"/>
                </a:lnTo>
                <a:lnTo>
                  <a:pt x="2404364" y="212979"/>
                </a:lnTo>
                <a:lnTo>
                  <a:pt x="2405570" y="184912"/>
                </a:lnTo>
                <a:lnTo>
                  <a:pt x="2415336" y="136220"/>
                </a:lnTo>
                <a:lnTo>
                  <a:pt x="2434958" y="97815"/>
                </a:lnTo>
                <a:lnTo>
                  <a:pt x="2465006" y="71767"/>
                </a:lnTo>
                <a:lnTo>
                  <a:pt x="2483993" y="63500"/>
                </a:lnTo>
                <a:close/>
              </a:path>
              <a:path w="4934584" h="429260">
                <a:moveTo>
                  <a:pt x="4774311" y="214630"/>
                </a:moveTo>
                <a:lnTo>
                  <a:pt x="4767478" y="156667"/>
                </a:lnTo>
                <a:lnTo>
                  <a:pt x="4747133" y="107823"/>
                </a:lnTo>
                <a:lnTo>
                  <a:pt x="4714176" y="71234"/>
                </a:lnTo>
                <a:lnTo>
                  <a:pt x="4669409" y="50165"/>
                </a:lnTo>
                <a:lnTo>
                  <a:pt x="4664710" y="63500"/>
                </a:lnTo>
                <a:lnTo>
                  <a:pt x="4683760" y="71767"/>
                </a:lnTo>
                <a:lnTo>
                  <a:pt x="4700143" y="83210"/>
                </a:lnTo>
                <a:lnTo>
                  <a:pt x="4724908" y="115570"/>
                </a:lnTo>
                <a:lnTo>
                  <a:pt x="4739475" y="159321"/>
                </a:lnTo>
                <a:lnTo>
                  <a:pt x="4744339" y="212979"/>
                </a:lnTo>
                <a:lnTo>
                  <a:pt x="4743094" y="241960"/>
                </a:lnTo>
                <a:lnTo>
                  <a:pt x="4733290" y="292011"/>
                </a:lnTo>
                <a:lnTo>
                  <a:pt x="4713757" y="331089"/>
                </a:lnTo>
                <a:lnTo>
                  <a:pt x="4683950" y="357454"/>
                </a:lnTo>
                <a:lnTo>
                  <a:pt x="4665218" y="365760"/>
                </a:lnTo>
                <a:lnTo>
                  <a:pt x="4669409" y="379095"/>
                </a:lnTo>
                <a:lnTo>
                  <a:pt x="4714240" y="358051"/>
                </a:lnTo>
                <a:lnTo>
                  <a:pt x="4747260" y="321564"/>
                </a:lnTo>
                <a:lnTo>
                  <a:pt x="4767542" y="272821"/>
                </a:lnTo>
                <a:lnTo>
                  <a:pt x="4772609" y="244894"/>
                </a:lnTo>
                <a:lnTo>
                  <a:pt x="4774311" y="214630"/>
                </a:lnTo>
                <a:close/>
              </a:path>
              <a:path w="4934584" h="429260">
                <a:moveTo>
                  <a:pt x="4934204" y="214503"/>
                </a:moveTo>
                <a:lnTo>
                  <a:pt x="4932362" y="175209"/>
                </a:lnTo>
                <a:lnTo>
                  <a:pt x="4917745" y="104813"/>
                </a:lnTo>
                <a:lnTo>
                  <a:pt x="4888776" y="46774"/>
                </a:lnTo>
                <a:lnTo>
                  <a:pt x="4847056" y="9956"/>
                </a:lnTo>
                <a:lnTo>
                  <a:pt x="4821555" y="0"/>
                </a:lnTo>
                <a:lnTo>
                  <a:pt x="4817237" y="14224"/>
                </a:lnTo>
                <a:lnTo>
                  <a:pt x="4836922" y="24472"/>
                </a:lnTo>
                <a:lnTo>
                  <a:pt x="4854079" y="39357"/>
                </a:lnTo>
                <a:lnTo>
                  <a:pt x="4880737" y="83058"/>
                </a:lnTo>
                <a:lnTo>
                  <a:pt x="4896904" y="142519"/>
                </a:lnTo>
                <a:lnTo>
                  <a:pt x="4902327" y="214630"/>
                </a:lnTo>
                <a:lnTo>
                  <a:pt x="4900968" y="252260"/>
                </a:lnTo>
                <a:lnTo>
                  <a:pt x="4890160" y="317957"/>
                </a:lnTo>
                <a:lnTo>
                  <a:pt x="4868684" y="370230"/>
                </a:lnTo>
                <a:lnTo>
                  <a:pt x="4836922" y="404571"/>
                </a:lnTo>
                <a:lnTo>
                  <a:pt x="4817237" y="414782"/>
                </a:lnTo>
                <a:lnTo>
                  <a:pt x="4821555" y="429006"/>
                </a:lnTo>
                <a:lnTo>
                  <a:pt x="4869459" y="403466"/>
                </a:lnTo>
                <a:lnTo>
                  <a:pt x="4904994" y="355346"/>
                </a:lnTo>
                <a:lnTo>
                  <a:pt x="4926876" y="290360"/>
                </a:lnTo>
                <a:lnTo>
                  <a:pt x="4932362" y="253809"/>
                </a:lnTo>
                <a:lnTo>
                  <a:pt x="4934204" y="214503"/>
                </a:lnTo>
                <a:close/>
              </a:path>
            </a:pathLst>
          </a:custGeom>
          <a:solidFill>
            <a:srgbClr val="00627B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7556" y="3495104"/>
            <a:ext cx="109538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</a:pPr>
            <a:r>
              <a:rPr sz="1388" spc="15" dirty="0">
                <a:solidFill>
                  <a:srgbClr val="344A53"/>
                </a:solidFill>
                <a:latin typeface="Cambria Math"/>
                <a:cs typeface="Cambria Math"/>
              </a:rPr>
              <a:t>𝒄</a:t>
            </a:r>
            <a:endParaRPr sz="138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7382" y="3341942"/>
            <a:ext cx="414480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defTabSz="685800">
              <a:spcBef>
                <a:spcPts val="71"/>
              </a:spcBef>
              <a:tabLst>
                <a:tab pos="718661" algn="l"/>
                <a:tab pos="2490311" algn="l"/>
              </a:tabLst>
            </a:pP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=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8" dirty="0">
                <a:solidFill>
                  <a:srgbClr val="00627B"/>
                </a:solidFill>
                <a:latin typeface="Cambria Math"/>
                <a:cs typeface="Cambria Math"/>
              </a:rPr>
              <a:t>Π</a:t>
            </a:r>
            <a:r>
              <a:rPr sz="2306" spc="62" baseline="-16260" dirty="0">
                <a:solidFill>
                  <a:srgbClr val="00627B"/>
                </a:solidFill>
                <a:latin typeface="Cambria Math"/>
                <a:cs typeface="Cambria Math"/>
              </a:rPr>
              <a:t>𝗀</a:t>
            </a:r>
            <a:r>
              <a:rPr sz="2306" baseline="-1626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304" baseline="2710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r>
              <a:rPr sz="2306" spc="-56" baseline="27100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306" spc="50" baseline="27100" dirty="0">
                <a:solidFill>
                  <a:srgbClr val="00627B"/>
                </a:solidFill>
                <a:latin typeface="Cambria Math"/>
                <a:cs typeface="Cambria Math"/>
              </a:rPr>
              <a:t>1</a:t>
            </a:r>
            <a:r>
              <a:rPr sz="2306" baseline="2710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306" spc="-174" baseline="2710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100" spc="4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𝛼</a:t>
            </a:r>
            <a:r>
              <a:rPr sz="2100" spc="60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71" dirty="0">
                <a:solidFill>
                  <a:srgbClr val="00627B"/>
                </a:solidFill>
                <a:latin typeface="Cambria Math"/>
                <a:cs typeface="Cambria Math"/>
              </a:rPr>
              <a:t>∙</a:t>
            </a:r>
            <a:r>
              <a:rPr sz="2100" spc="8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2100" spc="-4" dirty="0">
                <a:solidFill>
                  <a:srgbClr val="00627B"/>
                </a:solidFill>
                <a:latin typeface="Cambria Math"/>
                <a:cs typeface="Cambria Math"/>
              </a:rPr>
              <a:t>sign</a:t>
            </a:r>
            <a:r>
              <a:rPr sz="2100" dirty="0">
                <a:solidFill>
                  <a:srgbClr val="00627B"/>
                </a:solidFill>
                <a:latin typeface="Cambria Math"/>
                <a:cs typeface="Cambria Math"/>
              </a:rPr>
              <a:t>	</a:t>
            </a:r>
            <a:r>
              <a:rPr sz="2100" spc="-1215" dirty="0">
                <a:solidFill>
                  <a:srgbClr val="344A53"/>
                </a:solidFill>
                <a:latin typeface="Cambria Math"/>
                <a:cs typeface="Cambria Math"/>
              </a:rPr>
              <a:t>❑</a:t>
            </a:r>
            <a:r>
              <a:rPr sz="2306" spc="236" baseline="-16260" dirty="0">
                <a:solidFill>
                  <a:srgbClr val="344A53"/>
                </a:solidFill>
                <a:latin typeface="Cambria Math"/>
                <a:cs typeface="Cambria Math"/>
              </a:rPr>
              <a:t>𝑥</a:t>
            </a:r>
            <a:r>
              <a:rPr sz="2306" baseline="-162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306" spc="-134" baseline="-16260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b="1" i="1" spc="-4" dirty="0">
                <a:solidFill>
                  <a:srgbClr val="344A53"/>
                </a:solidFill>
                <a:latin typeface="Corbel"/>
                <a:cs typeface="Corbel"/>
              </a:rPr>
              <a:t>p</a:t>
            </a:r>
            <a:r>
              <a:rPr sz="2100" b="1" i="1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b="1" i="1" spc="-169" dirty="0">
                <a:solidFill>
                  <a:srgbClr val="344A53"/>
                </a:solidFill>
                <a:latin typeface="Corbel"/>
                <a:cs typeface="Corbel"/>
              </a:rPr>
              <a:t> 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(</a:t>
            </a:r>
            <a:r>
              <a:rPr sz="2100" spc="113" dirty="0">
                <a:solidFill>
                  <a:srgbClr val="00627B"/>
                </a:solidFill>
                <a:latin typeface="Cambria Math"/>
                <a:cs typeface="Cambria Math"/>
              </a:rPr>
              <a:t>𝑥</a:t>
            </a:r>
            <a:r>
              <a:rPr sz="2306" spc="304" baseline="27100" dirty="0">
                <a:solidFill>
                  <a:srgbClr val="00627B"/>
                </a:solidFill>
                <a:latin typeface="Cambria Math"/>
                <a:cs typeface="Cambria Math"/>
              </a:rPr>
              <a:t>𝑡</a:t>
            </a:r>
            <a:r>
              <a:rPr sz="2306" spc="-56" baseline="27100" dirty="0">
                <a:solidFill>
                  <a:srgbClr val="00627B"/>
                </a:solidFill>
                <a:latin typeface="Cambria Math"/>
                <a:cs typeface="Cambria Math"/>
              </a:rPr>
              <a:t>−</a:t>
            </a:r>
            <a:r>
              <a:rPr sz="2306" spc="180" baseline="27100" dirty="0">
                <a:solidFill>
                  <a:srgbClr val="00627B"/>
                </a:solidFill>
                <a:latin typeface="Cambria Math"/>
                <a:cs typeface="Cambria Math"/>
              </a:rPr>
              <a:t>1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,</a:t>
            </a:r>
            <a:r>
              <a:rPr sz="2100" spc="-113" dirty="0">
                <a:solidFill>
                  <a:srgbClr val="344A53"/>
                </a:solidFill>
                <a:latin typeface="Cambria Math"/>
                <a:cs typeface="Cambria Math"/>
              </a:rPr>
              <a:t> </a:t>
            </a:r>
            <a:r>
              <a:rPr sz="2100" spc="83" dirty="0">
                <a:solidFill>
                  <a:srgbClr val="344A53"/>
                </a:solidFill>
                <a:latin typeface="Cambria Math"/>
                <a:cs typeface="Cambria Math"/>
              </a:rPr>
              <a:t>𝑊</a:t>
            </a:r>
            <a:r>
              <a:rPr sz="2100" spc="-4" dirty="0">
                <a:solidFill>
                  <a:srgbClr val="344A53"/>
                </a:solidFill>
                <a:latin typeface="Cambria Math"/>
                <a:cs typeface="Cambria Math"/>
              </a:rPr>
              <a:t>)</a:t>
            </a:r>
            <a:endParaRPr sz="21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46" y="3905726"/>
            <a:ext cx="493156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defTabSz="685800">
              <a:spcBef>
                <a:spcPts val="71"/>
              </a:spcBef>
            </a:pPr>
            <a:r>
              <a:rPr sz="2100" b="1" spc="-4" dirty="0">
                <a:solidFill>
                  <a:srgbClr val="FF0000"/>
                </a:solidFill>
                <a:latin typeface="Corbel"/>
                <a:cs typeface="Corbel"/>
              </a:rPr>
              <a:t>PGD</a:t>
            </a:r>
            <a:r>
              <a:rPr sz="2100" b="1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FF0000"/>
                </a:solidFill>
                <a:latin typeface="Corbel"/>
                <a:cs typeface="Corbel"/>
              </a:rPr>
              <a:t>is </a:t>
            </a:r>
            <a:r>
              <a:rPr sz="2100" b="1" spc="-8" dirty="0">
                <a:solidFill>
                  <a:srgbClr val="FF0000"/>
                </a:solidFill>
                <a:latin typeface="Corbel"/>
                <a:cs typeface="Corbel"/>
              </a:rPr>
              <a:t>regarded</a:t>
            </a:r>
            <a:r>
              <a:rPr sz="2100" b="1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FF0000"/>
                </a:solidFill>
                <a:latin typeface="Corbel"/>
                <a:cs typeface="Corbel"/>
              </a:rPr>
              <a:t>as</a:t>
            </a:r>
            <a:r>
              <a:rPr sz="2100" b="1" spc="-8" dirty="0">
                <a:solidFill>
                  <a:srgbClr val="FF0000"/>
                </a:solidFill>
                <a:latin typeface="Corbel"/>
                <a:cs typeface="Corbel"/>
              </a:rPr>
              <a:t> the</a:t>
            </a:r>
            <a:r>
              <a:rPr sz="2100" b="1" spc="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100" b="1" spc="-4" dirty="0">
                <a:solidFill>
                  <a:srgbClr val="FF0000"/>
                </a:solidFill>
                <a:latin typeface="Corbel"/>
                <a:cs typeface="Corbel"/>
              </a:rPr>
              <a:t>strongest</a:t>
            </a:r>
            <a:r>
              <a:rPr sz="2100" b="1" spc="11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100" spc="23" dirty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r>
              <a:rPr sz="2306" spc="33" baseline="-16260" dirty="0">
                <a:solidFill>
                  <a:srgbClr val="FF0000"/>
                </a:solidFill>
                <a:latin typeface="Cambria Math"/>
                <a:cs typeface="Cambria Math"/>
              </a:rPr>
              <a:t>∞</a:t>
            </a:r>
            <a:r>
              <a:rPr sz="2100" b="1" spc="23" dirty="0">
                <a:solidFill>
                  <a:srgbClr val="FF0000"/>
                </a:solidFill>
                <a:latin typeface="Corbel"/>
                <a:cs typeface="Corbel"/>
              </a:rPr>
              <a:t>attack</a:t>
            </a:r>
            <a:endParaRPr sz="210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" y="3996690"/>
            <a:ext cx="180593" cy="18630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84" y="2250186"/>
            <a:ext cx="152018" cy="1600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84" y="2839974"/>
            <a:ext cx="152018" cy="160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703" y="3130295"/>
            <a:ext cx="133730" cy="133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703" y="3637789"/>
            <a:ext cx="133730" cy="1337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703" y="4396741"/>
            <a:ext cx="133730" cy="1337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3268" y="2170175"/>
            <a:ext cx="6959918" cy="2631778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47625" marR="41910" defTabSz="685800">
              <a:lnSpc>
                <a:spcPts val="1943"/>
              </a:lnSpc>
              <a:spcBef>
                <a:spcPts val="319"/>
              </a:spcBef>
            </a:pP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One </a:t>
            </a:r>
            <a:r>
              <a:rPr b="1" spc="-8" dirty="0">
                <a:solidFill>
                  <a:srgbClr val="00627B"/>
                </a:solidFill>
                <a:latin typeface="Corbel"/>
                <a:cs typeface="Corbel"/>
              </a:rPr>
              <a:t>pixel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attacks are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more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spectacular: </a:t>
            </a: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only one </a:t>
            </a:r>
            <a:r>
              <a:rPr b="1" spc="-8" dirty="0">
                <a:solidFill>
                  <a:srgbClr val="FF0000"/>
                </a:solidFill>
                <a:latin typeface="Corbel"/>
                <a:cs typeface="Corbel"/>
              </a:rPr>
              <a:t>pixel </a:t>
            </a: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is </a:t>
            </a:r>
            <a:r>
              <a:rPr b="1" spc="-4" dirty="0">
                <a:solidFill>
                  <a:srgbClr val="FF0000"/>
                </a:solidFill>
                <a:latin typeface="Corbel"/>
                <a:cs typeface="Corbel"/>
              </a:rPr>
              <a:t>allowed to be </a:t>
            </a:r>
            <a:r>
              <a:rPr b="1" spc="-3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changed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.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47625" defTabSz="685800">
              <a:spcBef>
                <a:spcPts val="514"/>
              </a:spcBef>
            </a:pP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Inspired</a:t>
            </a:r>
            <a:r>
              <a:rPr b="1" spc="-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spc="-4" dirty="0">
                <a:solidFill>
                  <a:srgbClr val="00627B"/>
                </a:solidFill>
                <a:latin typeface="Corbel"/>
                <a:cs typeface="Corbel"/>
              </a:rPr>
              <a:t>from</a:t>
            </a:r>
            <a:r>
              <a:rPr b="1" spc="-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genetic</a:t>
            </a:r>
            <a:r>
              <a:rPr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b="1" dirty="0">
                <a:solidFill>
                  <a:srgbClr val="00627B"/>
                </a:solidFill>
                <a:latin typeface="Corbel"/>
                <a:cs typeface="Corbel"/>
              </a:rPr>
              <a:t>algorithms:</a:t>
            </a:r>
            <a:endParaRPr>
              <a:solidFill>
                <a:prstClr val="black"/>
              </a:solidFill>
              <a:latin typeface="Corbel"/>
              <a:cs typeface="Corbel"/>
            </a:endParaRPr>
          </a:p>
          <a:p>
            <a:pPr marL="304800" defTabSz="685800">
              <a:spcBef>
                <a:spcPts val="221"/>
              </a:spcBef>
            </a:pP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Randomly</a:t>
            </a:r>
            <a:r>
              <a:rPr sz="1500" spc="-19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fix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candidate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pixels</a:t>
            </a:r>
            <a:r>
              <a:rPr sz="1500"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15" dirty="0">
                <a:solidFill>
                  <a:srgbClr val="00998A"/>
                </a:solidFill>
                <a:latin typeface="Corbel"/>
                <a:cs typeface="Corbel"/>
              </a:rPr>
              <a:t>{</a:t>
            </a:r>
            <a:r>
              <a:rPr sz="1500" spc="15" dirty="0">
                <a:solidFill>
                  <a:srgbClr val="00627B"/>
                </a:solidFill>
                <a:latin typeface="Cambria Math"/>
                <a:cs typeface="Cambria Math"/>
              </a:rPr>
              <a:t>𝑋</a:t>
            </a:r>
            <a:r>
              <a:rPr sz="1631" spc="23" baseline="-15325" dirty="0">
                <a:solidFill>
                  <a:srgbClr val="00627B"/>
                </a:solidFill>
                <a:latin typeface="Cambria Math"/>
                <a:cs typeface="Cambria Math"/>
              </a:rPr>
              <a:t>𝑖</a:t>
            </a:r>
            <a:r>
              <a:rPr sz="1500" spc="15" dirty="0">
                <a:solidFill>
                  <a:srgbClr val="00998A"/>
                </a:solidFill>
                <a:latin typeface="Corbel"/>
                <a:cs typeface="Corbel"/>
              </a:rPr>
              <a:t>}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defTabSz="685800">
              <a:spcBef>
                <a:spcPts val="45"/>
              </a:spcBef>
            </a:pPr>
            <a:endParaRPr sz="1763">
              <a:solidFill>
                <a:prstClr val="black"/>
              </a:solidFill>
              <a:latin typeface="Corbel"/>
              <a:cs typeface="Corbel"/>
            </a:endParaRPr>
          </a:p>
          <a:p>
            <a:pPr marL="304800" defTabSz="685800"/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Mutate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each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11" dirty="0">
                <a:solidFill>
                  <a:srgbClr val="00998A"/>
                </a:solidFill>
                <a:latin typeface="Cambria Math"/>
                <a:cs typeface="Cambria Math"/>
              </a:rPr>
              <a:t>𝑋</a:t>
            </a:r>
            <a:r>
              <a:rPr sz="1631" spc="-17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𝑖</a:t>
            </a:r>
            <a:r>
              <a:rPr sz="1631" spc="225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as</a:t>
            </a:r>
            <a:r>
              <a:rPr sz="1500" spc="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follows:</a:t>
            </a:r>
            <a:r>
              <a:rPr sz="1500" spc="3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ambria Math"/>
                <a:cs typeface="Cambria Math"/>
              </a:rPr>
              <a:t>mutation(𝑋</a:t>
            </a:r>
            <a:r>
              <a:rPr sz="1631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𝑖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)=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19" dirty="0">
                <a:solidFill>
                  <a:srgbClr val="00998A"/>
                </a:solidFill>
                <a:latin typeface="Cambria Math"/>
                <a:cs typeface="Cambria Math"/>
              </a:rPr>
              <a:t>𝑋</a:t>
            </a:r>
            <a:r>
              <a:rPr sz="1631" spc="28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𝑖</a:t>
            </a:r>
            <a:r>
              <a:rPr sz="1500" spc="19" dirty="0">
                <a:solidFill>
                  <a:srgbClr val="00998A"/>
                </a:solidFill>
                <a:latin typeface="Corbel"/>
                <a:cs typeface="Corbel"/>
              </a:rPr>
              <a:t>+</a:t>
            </a:r>
            <a:r>
              <a:rPr sz="1500" spc="19" dirty="0">
                <a:solidFill>
                  <a:srgbClr val="00998A"/>
                </a:solidFill>
                <a:latin typeface="Cambria Math"/>
                <a:cs typeface="Cambria Math"/>
              </a:rPr>
              <a:t>𝜆</a:t>
            </a:r>
            <a:r>
              <a:rPr sz="1500" spc="19" dirty="0">
                <a:solidFill>
                  <a:srgbClr val="00998A"/>
                </a:solidFill>
                <a:latin typeface="Corbel"/>
                <a:cs typeface="Corbel"/>
              </a:rPr>
              <a:t>(</a:t>
            </a:r>
            <a:r>
              <a:rPr sz="1500" spc="19" dirty="0">
                <a:solidFill>
                  <a:srgbClr val="00998A"/>
                </a:solidFill>
                <a:latin typeface="Cambria Math"/>
                <a:cs typeface="Cambria Math"/>
              </a:rPr>
              <a:t>𝑋</a:t>
            </a:r>
            <a:r>
              <a:rPr sz="1631" spc="28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𝑘</a:t>
            </a:r>
            <a:r>
              <a:rPr sz="1500" spc="19" dirty="0">
                <a:solidFill>
                  <a:srgbClr val="00998A"/>
                </a:solidFill>
                <a:latin typeface="Corbel"/>
                <a:cs typeface="Corbel"/>
              </a:rPr>
              <a:t>-</a:t>
            </a:r>
            <a:r>
              <a:rPr sz="1500" spc="19" dirty="0">
                <a:solidFill>
                  <a:srgbClr val="00998A"/>
                </a:solidFill>
                <a:latin typeface="Cambria Math"/>
                <a:cs typeface="Cambria Math"/>
              </a:rPr>
              <a:t>𝑋</a:t>
            </a:r>
            <a:r>
              <a:rPr sz="1631" spc="28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𝑙</a:t>
            </a:r>
            <a:r>
              <a:rPr sz="1500" spc="19" dirty="0">
                <a:solidFill>
                  <a:srgbClr val="00998A"/>
                </a:solidFill>
                <a:latin typeface="Cambria Math"/>
                <a:cs typeface="Cambria Math"/>
              </a:rPr>
              <a:t>)</a:t>
            </a:r>
            <a:endParaRPr sz="150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47625" defTabSz="685800">
              <a:spcBef>
                <a:spcPts val="180"/>
              </a:spcBef>
            </a:pP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(k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and</a:t>
            </a:r>
            <a:r>
              <a:rPr sz="1500" spc="-19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l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are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 random</a:t>
            </a:r>
            <a:r>
              <a:rPr sz="1500" spc="-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candidate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indices)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  <a:p>
            <a:pPr defTabSz="685800">
              <a:spcBef>
                <a:spcPts val="38"/>
              </a:spcBef>
            </a:pPr>
            <a:endParaRPr sz="1613">
              <a:solidFill>
                <a:prstClr val="black"/>
              </a:solidFill>
              <a:latin typeface="Corbel"/>
              <a:cs typeface="Corbel"/>
            </a:endParaRPr>
          </a:p>
          <a:p>
            <a:pPr marL="47625" marR="2619851" indent="257175" defTabSz="685800">
              <a:lnSpc>
                <a:spcPct val="110500"/>
              </a:lnSpc>
              <a:spcBef>
                <a:spcPts val="4"/>
              </a:spcBef>
            </a:pP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Choose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between </a:t>
            </a:r>
            <a:r>
              <a:rPr sz="1500" spc="-11" dirty="0">
                <a:solidFill>
                  <a:srgbClr val="00998A"/>
                </a:solidFill>
                <a:latin typeface="Cambria Math"/>
                <a:cs typeface="Cambria Math"/>
              </a:rPr>
              <a:t>𝑋</a:t>
            </a:r>
            <a:r>
              <a:rPr sz="1631" spc="-17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𝑖</a:t>
            </a:r>
            <a:r>
              <a:rPr sz="1631" spc="-11" baseline="-15325" dirty="0">
                <a:solidFill>
                  <a:srgbClr val="00998A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and </a:t>
            </a:r>
            <a:r>
              <a:rPr sz="1500" dirty="0">
                <a:solidFill>
                  <a:srgbClr val="00998A"/>
                </a:solidFill>
                <a:latin typeface="Cambria Math"/>
                <a:cs typeface="Cambria Math"/>
              </a:rPr>
              <a:t>mutation(𝑋</a:t>
            </a:r>
            <a:r>
              <a:rPr sz="1631" baseline="-15325" dirty="0">
                <a:solidFill>
                  <a:srgbClr val="00998A"/>
                </a:solidFill>
                <a:latin typeface="Cambria Math"/>
                <a:cs typeface="Cambria Math"/>
              </a:rPr>
              <a:t>𝑖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)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according to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 which</a:t>
            </a:r>
            <a:r>
              <a:rPr sz="1500"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pixel</a:t>
            </a:r>
            <a:r>
              <a:rPr sz="1500" spc="-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decreases</a:t>
            </a:r>
            <a:r>
              <a:rPr sz="1500" spc="11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the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most</a:t>
            </a:r>
            <a:r>
              <a:rPr sz="1500" spc="8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the</a:t>
            </a:r>
            <a:r>
              <a:rPr sz="1500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4" dirty="0">
                <a:solidFill>
                  <a:srgbClr val="00998A"/>
                </a:solidFill>
                <a:latin typeface="Corbel"/>
                <a:cs typeface="Corbel"/>
              </a:rPr>
              <a:t>current</a:t>
            </a:r>
            <a:r>
              <a:rPr sz="1500" spc="15" dirty="0">
                <a:solidFill>
                  <a:srgbClr val="00998A"/>
                </a:solidFill>
                <a:latin typeface="Corbel"/>
                <a:cs typeface="Corbel"/>
              </a:rPr>
              <a:t> </a:t>
            </a:r>
            <a:r>
              <a:rPr sz="1500" spc="-8" dirty="0">
                <a:solidFill>
                  <a:srgbClr val="00998A"/>
                </a:solidFill>
                <a:latin typeface="Corbel"/>
                <a:cs typeface="Corbel"/>
              </a:rPr>
              <a:t>probability.</a:t>
            </a:r>
            <a:endParaRPr sz="1500">
              <a:solidFill>
                <a:prstClr val="black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6847" y="1100100"/>
            <a:ext cx="6527959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051"/>
              </a:lnSpc>
              <a:spcBef>
                <a:spcPts val="75"/>
              </a:spcBef>
            </a:pPr>
            <a:r>
              <a:rPr sz="1800" spc="-4" dirty="0"/>
              <a:t>One Pixel</a:t>
            </a:r>
            <a:r>
              <a:rPr sz="1800" spc="-79" dirty="0"/>
              <a:t> </a:t>
            </a:r>
            <a:r>
              <a:rPr sz="1800" spc="-4" dirty="0"/>
              <a:t>Attack</a:t>
            </a:r>
            <a:r>
              <a:rPr sz="1800" spc="4" dirty="0"/>
              <a:t> </a:t>
            </a:r>
            <a:r>
              <a:rPr sz="1800" dirty="0"/>
              <a:t>for</a:t>
            </a:r>
            <a:r>
              <a:rPr sz="1800" spc="-15" dirty="0"/>
              <a:t> </a:t>
            </a:r>
            <a:r>
              <a:rPr sz="1800" spc="-4" dirty="0"/>
              <a:t>Fooling</a:t>
            </a:r>
            <a:r>
              <a:rPr sz="1800" spc="-8" dirty="0"/>
              <a:t> </a:t>
            </a:r>
            <a:r>
              <a:rPr sz="1800" dirty="0"/>
              <a:t>Deep</a:t>
            </a:r>
            <a:r>
              <a:rPr sz="1800" spc="4" dirty="0"/>
              <a:t> </a:t>
            </a:r>
            <a:r>
              <a:rPr sz="1800" spc="-4" dirty="0"/>
              <a:t>Neural</a:t>
            </a:r>
            <a:r>
              <a:rPr sz="1800" spc="-8" dirty="0"/>
              <a:t> </a:t>
            </a:r>
            <a:r>
              <a:rPr sz="1800" spc="-4" dirty="0"/>
              <a:t>Networks</a:t>
            </a:r>
            <a:r>
              <a:rPr sz="1800" spc="8" dirty="0"/>
              <a:t> </a:t>
            </a:r>
            <a:r>
              <a:rPr sz="1800" spc="-11" dirty="0"/>
              <a:t>(Su</a:t>
            </a:r>
            <a:r>
              <a:rPr sz="1800" dirty="0"/>
              <a:t> et</a:t>
            </a:r>
            <a:r>
              <a:rPr sz="1800" spc="-4" dirty="0"/>
              <a:t> al.</a:t>
            </a:r>
            <a:r>
              <a:rPr sz="1800" spc="-68" dirty="0"/>
              <a:t> </a:t>
            </a:r>
            <a:r>
              <a:rPr sz="1800" spc="-4" dirty="0"/>
              <a:t>October</a:t>
            </a:r>
            <a:endParaRPr sz="1800"/>
          </a:p>
          <a:p>
            <a:pPr marL="9525">
              <a:lnSpc>
                <a:spcPts val="2051"/>
              </a:lnSpc>
            </a:pPr>
            <a:r>
              <a:rPr sz="1800" spc="-15" dirty="0"/>
              <a:t>2017)</a:t>
            </a:r>
            <a:endParaRPr sz="18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578" y="2632329"/>
            <a:ext cx="2750058" cy="305523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847" y="1223544"/>
            <a:ext cx="249935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/>
              <a:t>Adversarial</a:t>
            </a:r>
            <a:r>
              <a:rPr sz="1800" spc="4" dirty="0"/>
              <a:t> </a:t>
            </a:r>
            <a:r>
              <a:rPr sz="1800" spc="-4" dirty="0"/>
              <a:t>attacks</a:t>
            </a:r>
            <a:r>
              <a:rPr sz="1800" dirty="0"/>
              <a:t> </a:t>
            </a:r>
            <a:r>
              <a:rPr sz="1800" spc="-4" dirty="0"/>
              <a:t>papers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587" y="2450576"/>
            <a:ext cx="3841020" cy="28700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746" y="2157603"/>
            <a:ext cx="7181374" cy="1090844"/>
          </a:xfrm>
          <a:prstGeom prst="rect">
            <a:avLst/>
          </a:prstGeom>
        </p:spPr>
        <p:txBody>
          <a:bodyPr vert="horz" wrap="square" lIns="0" tIns="110014" rIns="0" bIns="0" rtlCol="0">
            <a:spAutoFit/>
          </a:bodyPr>
          <a:lstStyle/>
          <a:p>
            <a:pPr marL="28575" defTabSz="685800">
              <a:spcBef>
                <a:spcPts val="866"/>
              </a:spcBef>
            </a:pPr>
            <a:r>
              <a:rPr sz="1350" b="1" spc="-23" dirty="0">
                <a:solidFill>
                  <a:srgbClr val="FF0000"/>
                </a:solidFill>
                <a:latin typeface="Corbel"/>
                <a:cs typeface="Corbel"/>
              </a:rPr>
              <a:t>CW,</a:t>
            </a:r>
            <a:r>
              <a:rPr sz="1350" b="1" spc="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orbel"/>
                <a:cs typeface="Corbel"/>
              </a:rPr>
              <a:t>PGD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are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135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most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powerful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attacks.</a:t>
            </a:r>
            <a:r>
              <a:rPr sz="1350" b="1" spc="169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There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has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been </a:t>
            </a:r>
            <a:r>
              <a:rPr sz="1350" b="1" spc="-4" dirty="0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sz="1350" b="1" spc="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FF0000"/>
                </a:solidFill>
                <a:latin typeface="Corbel"/>
                <a:cs typeface="Corbel"/>
              </a:rPr>
              <a:t>slight</a:t>
            </a:r>
            <a:r>
              <a:rPr sz="1350" b="1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improvements</a:t>
            </a:r>
            <a:r>
              <a:rPr sz="1350" b="1" spc="23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since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then.</a:t>
            </a:r>
            <a:endParaRPr sz="1350">
              <a:solidFill>
                <a:prstClr val="black"/>
              </a:solidFill>
              <a:latin typeface="Corbel"/>
              <a:cs typeface="Corbel"/>
            </a:endParaRPr>
          </a:p>
          <a:p>
            <a:pPr marL="28575" defTabSz="685800">
              <a:spcBef>
                <a:spcPts val="791"/>
              </a:spcBef>
            </a:pPr>
            <a:r>
              <a:rPr sz="1350" spc="26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463" spc="39" baseline="-14957" dirty="0">
                <a:solidFill>
                  <a:srgbClr val="00627B"/>
                </a:solidFill>
                <a:latin typeface="Cambria Math"/>
                <a:cs typeface="Cambria Math"/>
              </a:rPr>
              <a:t>0</a:t>
            </a:r>
            <a:r>
              <a:rPr sz="1350" b="1" i="1" spc="26" dirty="0">
                <a:solidFill>
                  <a:srgbClr val="00627B"/>
                </a:solidFill>
                <a:latin typeface="Corbel"/>
                <a:cs typeface="Corbel"/>
              </a:rPr>
              <a:t>,</a:t>
            </a:r>
            <a:r>
              <a:rPr sz="1350" b="1" i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spc="26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463" spc="39" baseline="-14957" dirty="0">
                <a:solidFill>
                  <a:srgbClr val="00627B"/>
                </a:solidFill>
                <a:latin typeface="Cambria Math"/>
                <a:cs typeface="Cambria Math"/>
              </a:rPr>
              <a:t>2</a:t>
            </a:r>
            <a:r>
              <a:rPr sz="1350" b="1" i="1" spc="26" dirty="0">
                <a:solidFill>
                  <a:srgbClr val="00627B"/>
                </a:solidFill>
                <a:latin typeface="Corbel"/>
                <a:cs typeface="Corbel"/>
              </a:rPr>
              <a:t>,</a:t>
            </a:r>
            <a:r>
              <a:rPr sz="1350" b="1" i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spc="41" dirty="0">
                <a:solidFill>
                  <a:srgbClr val="00627B"/>
                </a:solidFill>
                <a:latin typeface="Cambria Math"/>
                <a:cs typeface="Cambria Math"/>
              </a:rPr>
              <a:t>𝐿</a:t>
            </a:r>
            <a:r>
              <a:rPr sz="1463" spc="62" baseline="-14957" dirty="0">
                <a:solidFill>
                  <a:srgbClr val="00627B"/>
                </a:solidFill>
                <a:latin typeface="Cambria Math"/>
                <a:cs typeface="Cambria Math"/>
              </a:rPr>
              <a:t>∞</a:t>
            </a:r>
            <a:r>
              <a:rPr sz="1463" spc="73" baseline="-14957" dirty="0">
                <a:solidFill>
                  <a:srgbClr val="00627B"/>
                </a:solidFill>
                <a:latin typeface="Cambria Math"/>
                <a:cs typeface="Cambria Math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are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generally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imperceptible.</a:t>
            </a:r>
            <a:endParaRPr sz="1350">
              <a:solidFill>
                <a:prstClr val="black"/>
              </a:solidFill>
              <a:latin typeface="Corbel"/>
              <a:cs typeface="Corbel"/>
            </a:endParaRPr>
          </a:p>
          <a:p>
            <a:pPr marL="28575" defTabSz="685800">
              <a:lnSpc>
                <a:spcPts val="1541"/>
              </a:lnSpc>
              <a:spcBef>
                <a:spcPts val="585"/>
              </a:spcBef>
            </a:pP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More</a:t>
            </a:r>
            <a:r>
              <a:rPr sz="135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perceptible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attacks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have</a:t>
            </a:r>
            <a:r>
              <a:rPr sz="1350" b="1" spc="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also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been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studied:</a:t>
            </a:r>
            <a:r>
              <a:rPr sz="1350" b="1" spc="-1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e.g.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attacks</a:t>
            </a:r>
            <a:r>
              <a:rPr sz="135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by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adding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foreign</a:t>
            </a:r>
            <a:r>
              <a:rPr sz="135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objects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(patches,</a:t>
            </a:r>
            <a:endParaRPr sz="1350">
              <a:solidFill>
                <a:prstClr val="black"/>
              </a:solidFill>
              <a:latin typeface="Corbel"/>
              <a:cs typeface="Corbel"/>
            </a:endParaRPr>
          </a:p>
          <a:p>
            <a:pPr marL="28575" defTabSz="685800">
              <a:lnSpc>
                <a:spcPts val="1541"/>
              </a:lnSpc>
            </a:pP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stickers),</a:t>
            </a:r>
            <a:r>
              <a:rPr sz="135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by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changing</a:t>
            </a:r>
            <a:r>
              <a:rPr sz="135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8" dirty="0">
                <a:solidFill>
                  <a:srgbClr val="00627B"/>
                </a:solidFill>
                <a:latin typeface="Corbel"/>
                <a:cs typeface="Corbel"/>
              </a:rPr>
              <a:t>background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of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the</a:t>
            </a:r>
            <a:r>
              <a:rPr sz="1350" b="1" spc="8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image</a:t>
            </a:r>
            <a:r>
              <a:rPr sz="1350" b="1" spc="15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spc="-4" dirty="0">
                <a:solidFill>
                  <a:srgbClr val="00627B"/>
                </a:solidFill>
                <a:latin typeface="Corbel"/>
                <a:cs typeface="Corbel"/>
              </a:rPr>
              <a:t>(semantic)</a:t>
            </a:r>
            <a:r>
              <a:rPr sz="1350" b="1" spc="4" dirty="0">
                <a:solidFill>
                  <a:srgbClr val="00627B"/>
                </a:solidFill>
                <a:latin typeface="Corbel"/>
                <a:cs typeface="Corbel"/>
              </a:rPr>
              <a:t> </a:t>
            </a:r>
            <a:r>
              <a:rPr sz="1350" b="1" dirty="0">
                <a:solidFill>
                  <a:srgbClr val="00627B"/>
                </a:solidFill>
                <a:latin typeface="Corbel"/>
                <a:cs typeface="Corbel"/>
              </a:rPr>
              <a:t>etc.</a:t>
            </a:r>
            <a:endParaRPr sz="1350">
              <a:solidFill>
                <a:prstClr val="black"/>
              </a:solidFill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29" y="2319908"/>
            <a:ext cx="114300" cy="1200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29" y="2622804"/>
            <a:ext cx="114300" cy="1200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29" y="2906267"/>
            <a:ext cx="114300" cy="1200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6847" y="1113815"/>
            <a:ext cx="2459831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26" dirty="0">
                <a:solidFill>
                  <a:srgbClr val="FF0000"/>
                </a:solidFill>
              </a:rPr>
              <a:t>Key</a:t>
            </a:r>
            <a:r>
              <a:rPr sz="3000" spc="-49" dirty="0">
                <a:solidFill>
                  <a:srgbClr val="FF0000"/>
                </a:solidFill>
              </a:rPr>
              <a:t> </a:t>
            </a:r>
            <a:r>
              <a:rPr sz="3000" spc="-8" dirty="0">
                <a:solidFill>
                  <a:srgbClr val="FF0000"/>
                </a:solidFill>
              </a:rPr>
              <a:t>takeaways: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810" y="3246120"/>
            <a:ext cx="4772025" cy="26174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1875" y="4177094"/>
            <a:ext cx="1928336" cy="73263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marR="3810" defTabSz="685800">
              <a:lnSpc>
                <a:spcPct val="102400"/>
              </a:lnSpc>
              <a:spcBef>
                <a:spcPts val="68"/>
              </a:spcBef>
            </a:pP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An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attack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by adding </a:t>
            </a:r>
            <a:r>
              <a:rPr sz="1163" spc="4" dirty="0">
                <a:solidFill>
                  <a:prstClr val="black"/>
                </a:solidFill>
                <a:latin typeface="Corbel"/>
                <a:cs typeface="Corbel"/>
              </a:rPr>
              <a:t>stickers: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 picture from </a:t>
            </a:r>
            <a:r>
              <a:rPr sz="1163" spc="4" dirty="0">
                <a:solidFill>
                  <a:prstClr val="black"/>
                </a:solidFill>
                <a:latin typeface="Corbel"/>
                <a:cs typeface="Corbel"/>
              </a:rPr>
              <a:t>Robust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physical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world</a:t>
            </a:r>
            <a:r>
              <a:rPr sz="1163" spc="-4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8" dirty="0">
                <a:solidFill>
                  <a:prstClr val="black"/>
                </a:solidFill>
                <a:latin typeface="Corbel"/>
                <a:cs typeface="Corbel"/>
              </a:rPr>
              <a:t>attacks</a:t>
            </a:r>
            <a:r>
              <a:rPr sz="1163" spc="-11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on</a:t>
            </a:r>
            <a:r>
              <a:rPr sz="1163" spc="4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deep</a:t>
            </a:r>
            <a:r>
              <a:rPr sz="1163" spc="-15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learning </a:t>
            </a:r>
            <a:r>
              <a:rPr sz="1163" spc="-221" dirty="0">
                <a:solidFill>
                  <a:prstClr val="black"/>
                </a:solidFill>
                <a:latin typeface="Corbel"/>
                <a:cs typeface="Corbel"/>
              </a:rPr>
              <a:t> </a:t>
            </a:r>
            <a:r>
              <a:rPr sz="1163" spc="11" dirty="0">
                <a:solidFill>
                  <a:prstClr val="black"/>
                </a:solidFill>
                <a:latin typeface="Corbel"/>
                <a:cs typeface="Corbel"/>
              </a:rPr>
              <a:t>models</a:t>
            </a:r>
            <a:endParaRPr sz="1163">
              <a:solidFill>
                <a:prstClr val="black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3">
  <a:themeElements>
    <a:clrScheme name="Theme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1984</Words>
  <Application>Microsoft Macintosh PowerPoint</Application>
  <PresentationFormat>On-screen Show (4:3)</PresentationFormat>
  <Paragraphs>225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Aptos</vt:lpstr>
      <vt:lpstr>Arial</vt:lpstr>
      <vt:lpstr>Calibri</vt:lpstr>
      <vt:lpstr>Calibri Light</vt:lpstr>
      <vt:lpstr>Cambria Math</vt:lpstr>
      <vt:lpstr>Corbel</vt:lpstr>
      <vt:lpstr>StarSymbol</vt:lpstr>
      <vt:lpstr>Symbol</vt:lpstr>
      <vt:lpstr>Times New Roman</vt:lpstr>
      <vt:lpstr>Wingdings</vt:lpstr>
      <vt:lpstr>Theme93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Unstability of NN</vt:lpstr>
      <vt:lpstr>Intriguing properties of neural networks (Szegedy et al.  December 2013):</vt:lpstr>
      <vt:lpstr>Intriguing properties of neural networks (Szegedy et al.  December 2013):</vt:lpstr>
      <vt:lpstr>Intriguing properties of neural networks (Szegedy et al.  December 2013):</vt:lpstr>
      <vt:lpstr>Intriguing properties of neural networks (Szegedy et al.  December 2013):</vt:lpstr>
      <vt:lpstr>Intriguing properties of neural networks (Szegedy et al.  December 2013):</vt:lpstr>
      <vt:lpstr>Intriguing properties of neural networks (Szegedy et al.  December 2013): Results</vt:lpstr>
      <vt:lpstr>Explaining and Harnessing adversarial examples (Goodfellow  et al. December 2014):</vt:lpstr>
      <vt:lpstr>Explaining and Harnessing adversarial examples (Goodfellow  et al. December 2014):</vt:lpstr>
      <vt:lpstr>Explaining and Harnessing adversarial examples (Goodfellow  et al. December 2014):</vt:lpstr>
      <vt:lpstr>A terminology related to attacks :</vt:lpstr>
      <vt:lpstr>A terminology related to attacks :</vt:lpstr>
      <vt:lpstr>A terminology related to attacks :</vt:lpstr>
      <vt:lpstr>A terminology related to attacks :</vt:lpstr>
      <vt:lpstr>Towards Evaluating the Robustness of Neural Networks  (Carlini et al. August 2016)</vt:lpstr>
      <vt:lpstr>Towards Deep Learning Models Resistant to Adversarial  Attacks (Madry et al. June 2017)</vt:lpstr>
      <vt:lpstr>Towards Deep Learning Models Resistant to Adversarial  Attacks (Madry et al. June 2017)</vt:lpstr>
      <vt:lpstr>One Pixel Attack for Fooling Deep Neural Networks (Su et al. October 2017)</vt:lpstr>
      <vt:lpstr>Adversarial attacks papers</vt:lpstr>
      <vt:lpstr>Key takeaways: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Pranjal Kumar</cp:lastModifiedBy>
  <cp:revision>9</cp:revision>
  <dcterms:created xsi:type="dcterms:W3CDTF">2024-04-12T15:31:19Z</dcterms:created>
  <dcterms:modified xsi:type="dcterms:W3CDTF">2024-04-18T07:42:33Z</dcterms:modified>
  <cp:category/>
</cp:coreProperties>
</file>