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9" r:id="rId2"/>
    <p:sldMasterId id="2147483756" r:id="rId3"/>
  </p:sldMasterIdLst>
  <p:notesMasterIdLst>
    <p:notesMasterId r:id="rId28"/>
  </p:notesMasterIdLst>
  <p:sldIdLst>
    <p:sldId id="689" r:id="rId4"/>
    <p:sldId id="279" r:id="rId5"/>
    <p:sldId id="591" r:id="rId6"/>
    <p:sldId id="644" r:id="rId7"/>
    <p:sldId id="306" r:id="rId8"/>
    <p:sldId id="323" r:id="rId9"/>
    <p:sldId id="278" r:id="rId10"/>
    <p:sldId id="687" r:id="rId11"/>
    <p:sldId id="280" r:id="rId12"/>
    <p:sldId id="281" r:id="rId13"/>
    <p:sldId id="282" r:id="rId14"/>
    <p:sldId id="646" r:id="rId15"/>
    <p:sldId id="685" r:id="rId16"/>
    <p:sldId id="686" r:id="rId17"/>
    <p:sldId id="648" r:id="rId18"/>
    <p:sldId id="690" r:id="rId19"/>
    <p:sldId id="296" r:id="rId20"/>
    <p:sldId id="688" r:id="rId21"/>
    <p:sldId id="691" r:id="rId22"/>
    <p:sldId id="291" r:id="rId23"/>
    <p:sldId id="682" r:id="rId24"/>
    <p:sldId id="692" r:id="rId25"/>
    <p:sldId id="693" r:id="rId26"/>
    <p:sldId id="42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 userDrawn="1">
          <p15:clr>
            <a:srgbClr val="A4A3A4"/>
          </p15:clr>
        </p15:guide>
        <p15:guide id="2" pos="181" userDrawn="1">
          <p15:clr>
            <a:srgbClr val="A4A3A4"/>
          </p15:clr>
        </p15:guide>
        <p15:guide id="3" pos="56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07B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595" autoAdjust="0"/>
  </p:normalViewPr>
  <p:slideViewPr>
    <p:cSldViewPr snapToGrid="0">
      <p:cViewPr varScale="1">
        <p:scale>
          <a:sx n="55" d="100"/>
          <a:sy n="55" d="100"/>
        </p:scale>
        <p:origin x="1872" y="32"/>
      </p:cViewPr>
      <p:guideLst>
        <p:guide orient="horz" pos="119"/>
        <p:guide pos="181"/>
        <p:guide pos="56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EDF4C-20E1-4BD7-8EBA-C179CC388FEE}" type="datetimeFigureOut">
              <a:rPr lang="en-IN" smtClean="0"/>
              <a:t>12-01-2024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5D401-730F-4FEA-BC1E-9157E6BAD952}" type="slidenum">
              <a:rPr lang="en-IN" smtClean="0"/>
              <a:t>‹#›</a:t>
            </a:fld>
            <a:endParaRPr lang="en-IN"/>
          </a:p>
        </p:txBody>
      </p:sp>
    </p:spTree>
    <p:extLst>
      <p:ext uri="{BB962C8B-B14F-4D97-AF65-F5344CB8AC3E}">
        <p14:creationId xmlns:p14="http://schemas.microsoft.com/office/powerpoint/2010/main" val="121193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 course outcome , course code,  </a:t>
            </a:r>
            <a:r>
              <a:rPr lang="en-US" dirty="0" err="1"/>
              <a:t>Mooc</a:t>
            </a:r>
            <a:r>
              <a:rPr lang="en-US" dirty="0"/>
              <a:t> Details</a:t>
            </a:r>
          </a:p>
        </p:txBody>
      </p:sp>
      <p:sp>
        <p:nvSpPr>
          <p:cNvPr id="4" name="Slide Number Placeholder 3"/>
          <p:cNvSpPr>
            <a:spLocks noGrp="1"/>
          </p:cNvSpPr>
          <p:nvPr>
            <p:ph type="sldNum" sz="quarter" idx="5"/>
          </p:nvPr>
        </p:nvSpPr>
        <p:spPr/>
        <p:txBody>
          <a:bodyPr/>
          <a:lstStyle/>
          <a:p>
            <a:fld id="{A815D401-730F-4FEA-BC1E-9157E6BAD952}" type="slidenum">
              <a:rPr lang="en-IN" smtClean="0"/>
              <a:t>1</a:t>
            </a:fld>
            <a:endParaRPr lang="en-IN"/>
          </a:p>
        </p:txBody>
      </p:sp>
    </p:spTree>
    <p:extLst>
      <p:ext uri="{BB962C8B-B14F-4D97-AF65-F5344CB8AC3E}">
        <p14:creationId xmlns:p14="http://schemas.microsoft.com/office/powerpoint/2010/main" val="361800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6d7d9d49_3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6d7d9d4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70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623af889d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623af889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63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6434" name="Shape 191"/>
          <p:cNvSpPr>
            <a:spLocks noGrp="1" noRot="1" noChangeAspect="1" noTextEdit="1"/>
          </p:cNvSpPr>
          <p:nvPr>
            <p:ph type="sldImg" idx="2"/>
          </p:nvPr>
        </p:nvSpPr>
        <p:spPr bwMode="auto">
          <a:xfrm>
            <a:off x="1106488" y="801688"/>
            <a:ext cx="5348287" cy="4010025"/>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146435" name="Shape 192"/>
          <p:cNvSpPr>
            <a:spLocks noGrp="1"/>
          </p:cNvSpPr>
          <p:nvPr>
            <p:ph type="body" idx="1"/>
          </p:nvPr>
        </p:nvSpPr>
        <p:spPr bwMode="auto">
          <a:noFill/>
        </p:spPr>
        <p:txBody>
          <a:bodyPr wrap="square" lIns="104270" tIns="104270" rIns="104270" bIns="104270"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8482" name="Shape 206"/>
          <p:cNvSpPr>
            <a:spLocks noGrp="1" noRot="1" noChangeAspect="1" noTextEdit="1"/>
          </p:cNvSpPr>
          <p:nvPr>
            <p:ph type="sldImg" idx="2"/>
          </p:nvPr>
        </p:nvSpPr>
        <p:spPr bwMode="auto">
          <a:xfrm>
            <a:off x="1106488" y="801688"/>
            <a:ext cx="5348287" cy="4010025"/>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148483" name="Shape 207"/>
          <p:cNvSpPr>
            <a:spLocks noGrp="1"/>
          </p:cNvSpPr>
          <p:nvPr>
            <p:ph type="body" idx="1"/>
          </p:nvPr>
        </p:nvSpPr>
        <p:spPr bwMode="auto">
          <a:noFill/>
        </p:spPr>
        <p:txBody>
          <a:bodyPr wrap="square" lIns="104270" tIns="104270" rIns="104270" bIns="104270"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8482" name="Shape 206"/>
          <p:cNvSpPr>
            <a:spLocks noGrp="1" noRot="1" noChangeAspect="1" noTextEdit="1"/>
          </p:cNvSpPr>
          <p:nvPr>
            <p:ph type="sldImg" idx="2"/>
          </p:nvPr>
        </p:nvSpPr>
        <p:spPr bwMode="auto">
          <a:xfrm>
            <a:off x="1106488" y="801688"/>
            <a:ext cx="5348287" cy="4010025"/>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148483" name="Shape 207"/>
          <p:cNvSpPr>
            <a:spLocks noGrp="1"/>
          </p:cNvSpPr>
          <p:nvPr>
            <p:ph type="body" idx="1"/>
          </p:nvPr>
        </p:nvSpPr>
        <p:spPr bwMode="auto">
          <a:noFill/>
        </p:spPr>
        <p:txBody>
          <a:bodyPr wrap="square" lIns="104270" tIns="104270" rIns="104270" bIns="104270"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47628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8482" name="Shape 206"/>
          <p:cNvSpPr>
            <a:spLocks noGrp="1" noRot="1" noChangeAspect="1" noTextEdit="1"/>
          </p:cNvSpPr>
          <p:nvPr>
            <p:ph type="sldImg" idx="2"/>
          </p:nvPr>
        </p:nvSpPr>
        <p:spPr bwMode="auto">
          <a:xfrm>
            <a:off x="1106488" y="801688"/>
            <a:ext cx="5348287" cy="4010025"/>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148483" name="Shape 207"/>
          <p:cNvSpPr>
            <a:spLocks noGrp="1"/>
          </p:cNvSpPr>
          <p:nvPr>
            <p:ph type="body" idx="1"/>
          </p:nvPr>
        </p:nvSpPr>
        <p:spPr bwMode="auto">
          <a:noFill/>
        </p:spPr>
        <p:txBody>
          <a:bodyPr wrap="square" lIns="104270" tIns="104270" rIns="104270" bIns="104270"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3492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0530" name="Shape 221"/>
          <p:cNvSpPr>
            <a:spLocks noGrp="1" noRot="1" noChangeAspect="1" noTextEdit="1"/>
          </p:cNvSpPr>
          <p:nvPr>
            <p:ph type="sldImg" idx="2"/>
          </p:nvPr>
        </p:nvSpPr>
        <p:spPr bwMode="auto">
          <a:xfrm>
            <a:off x="1106488" y="801688"/>
            <a:ext cx="5348287" cy="4010025"/>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p:spPr>
      </p:sp>
      <p:sp>
        <p:nvSpPr>
          <p:cNvPr id="150531" name="Shape 222"/>
          <p:cNvSpPr>
            <a:spLocks noGrp="1"/>
          </p:cNvSpPr>
          <p:nvPr>
            <p:ph type="body" idx="1"/>
          </p:nvPr>
        </p:nvSpPr>
        <p:spPr bwMode="auto">
          <a:noFill/>
        </p:spPr>
        <p:txBody>
          <a:bodyPr wrap="square" lIns="104270" tIns="104270" rIns="104270" bIns="104270" numCol="1" anchor="t" anchorCtr="0" compatLnSpc="1">
            <a:prstTxWarp prst="textNoShape">
              <a:avLst/>
            </a:prstTxWarp>
          </a:bodyPr>
          <a:lstStyle/>
          <a:p>
            <a:pPr>
              <a:lnSpc>
                <a:spcPct val="115000"/>
              </a:lnSpc>
              <a:spcBef>
                <a:spcPts val="575"/>
              </a:spcBef>
              <a:spcAft>
                <a:spcPts val="225"/>
              </a:spcAft>
            </a:pPr>
            <a:endParaRPr lang="en-US" sz="1400" b="1">
              <a:solidFill>
                <a:srgbClr val="666666"/>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Associate developer certification  check CRC </a:t>
            </a:r>
          </a:p>
        </p:txBody>
      </p:sp>
      <p:sp>
        <p:nvSpPr>
          <p:cNvPr id="4" name="Slide Number Placeholder 3"/>
          <p:cNvSpPr>
            <a:spLocks noGrp="1"/>
          </p:cNvSpPr>
          <p:nvPr>
            <p:ph type="sldNum" sz="quarter" idx="5"/>
          </p:nvPr>
        </p:nvSpPr>
        <p:spPr/>
        <p:txBody>
          <a:bodyPr/>
          <a:lstStyle/>
          <a:p>
            <a:fld id="{A815D401-730F-4FEA-BC1E-9157E6BAD952}" type="slidenum">
              <a:rPr lang="en-IN" smtClean="0"/>
              <a:t>21</a:t>
            </a:fld>
            <a:endParaRPr lang="en-IN"/>
          </a:p>
        </p:txBody>
      </p:sp>
    </p:spTree>
    <p:extLst>
      <p:ext uri="{BB962C8B-B14F-4D97-AF65-F5344CB8AC3E}">
        <p14:creationId xmlns:p14="http://schemas.microsoft.com/office/powerpoint/2010/main" val="336629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4" indent="0" algn="ctr">
              <a:buNone/>
              <a:defRPr>
                <a:solidFill>
                  <a:schemeClr val="tx1">
                    <a:tint val="75000"/>
                  </a:schemeClr>
                </a:solidFill>
              </a:defRPr>
            </a:lvl2pPr>
            <a:lvl3pPr marL="685709" indent="0" algn="ctr">
              <a:buNone/>
              <a:defRPr>
                <a:solidFill>
                  <a:schemeClr val="tx1">
                    <a:tint val="75000"/>
                  </a:schemeClr>
                </a:solidFill>
              </a:defRPr>
            </a:lvl3pPr>
            <a:lvl4pPr marL="1028563" indent="0" algn="ctr">
              <a:buNone/>
              <a:defRPr>
                <a:solidFill>
                  <a:schemeClr val="tx1">
                    <a:tint val="75000"/>
                  </a:schemeClr>
                </a:solidFill>
              </a:defRPr>
            </a:lvl4pPr>
            <a:lvl5pPr marL="1371417" indent="0" algn="ctr">
              <a:buNone/>
              <a:defRPr>
                <a:solidFill>
                  <a:schemeClr val="tx1">
                    <a:tint val="75000"/>
                  </a:schemeClr>
                </a:solidFill>
              </a:defRPr>
            </a:lvl5pPr>
            <a:lvl6pPr marL="1714271" indent="0" algn="ctr">
              <a:buNone/>
              <a:defRPr>
                <a:solidFill>
                  <a:schemeClr val="tx1">
                    <a:tint val="75000"/>
                  </a:schemeClr>
                </a:solidFill>
              </a:defRPr>
            </a:lvl6pPr>
            <a:lvl7pPr marL="2057126" indent="0" algn="ctr">
              <a:buNone/>
              <a:defRPr>
                <a:solidFill>
                  <a:schemeClr val="tx1">
                    <a:tint val="75000"/>
                  </a:schemeClr>
                </a:solidFill>
              </a:defRPr>
            </a:lvl7pPr>
            <a:lvl8pPr marL="2399980" indent="0" algn="ctr">
              <a:buNone/>
              <a:defRPr>
                <a:solidFill>
                  <a:schemeClr val="tx1">
                    <a:tint val="75000"/>
                  </a:schemeClr>
                </a:solidFill>
              </a:defRPr>
            </a:lvl8pPr>
            <a:lvl9pPr marL="27428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E17268-890E-4A53-A5DE-931851D1109F}" type="datetime1">
              <a:rPr lang="en-US" smtClean="0"/>
              <a:t>1/12/2024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extLst>
      <p:ext uri="{BB962C8B-B14F-4D97-AF65-F5344CB8AC3E}">
        <p14:creationId xmlns:p14="http://schemas.microsoft.com/office/powerpoint/2010/main" val="108968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B3A10-327B-4E73-953A-BE90FE4FA442}" type="datetime1">
              <a:rPr lang="en-US" smtClean="0"/>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210726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0788" y="27464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8"/>
            <a:ext cx="8078788"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CD6C4-DB45-48D3-B018-29BC0ADF4622}" type="datetime1">
              <a:rPr lang="en-US" smtClean="0"/>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5611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F256E"/>
        </a:solidFill>
        <a:effectLst/>
      </p:bgPr>
    </p:bg>
    <p:spTree>
      <p:nvGrpSpPr>
        <p:cNvPr id="1" name=""/>
        <p:cNvGrpSpPr/>
        <p:nvPr/>
      </p:nvGrpSpPr>
      <p:grpSpPr>
        <a:xfrm>
          <a:off x="0" y="0"/>
          <a:ext cx="0" cy="0"/>
          <a:chOff x="0" y="0"/>
          <a:chExt cx="0" cy="0"/>
        </a:xfrm>
      </p:grpSpPr>
      <p:pic>
        <p:nvPicPr>
          <p:cNvPr id="2052" name="Picture 4" descr="In-Memory Database Architecture: An Overview - DATAVERSITY">
            <a:extLst>
              <a:ext uri="{FF2B5EF4-FFF2-40B4-BE49-F238E27FC236}">
                <a16:creationId xmlns:a16="http://schemas.microsoft.com/office/drawing/2014/main" id="{69CF6B19-D8E4-40D1-B09F-E03EDA254090}"/>
              </a:ext>
            </a:extLst>
          </p:cNvPr>
          <p:cNvPicPr>
            <a:picLocks noChangeAspect="1" noChangeArrowheads="1"/>
          </p:cNvPicPr>
          <p:nvPr userDrawn="1"/>
        </p:nvPicPr>
        <p:blipFill>
          <a:blip r:embed="rId2">
            <a:alphaModFix amt="57000"/>
            <a:extLst>
              <a:ext uri="{28A0092B-C50C-407E-A947-70E740481C1C}">
                <a14:useLocalDpi xmlns:a14="http://schemas.microsoft.com/office/drawing/2010/main" val="0"/>
              </a:ext>
            </a:extLst>
          </a:blip>
          <a:srcRect/>
          <a:stretch>
            <a:fillRect/>
          </a:stretch>
        </p:blipFill>
        <p:spPr bwMode="auto">
          <a:xfrm>
            <a:off x="1702" y="0"/>
            <a:ext cx="9142299" cy="6867436"/>
          </a:xfrm>
          <a:prstGeom prst="rect">
            <a:avLst/>
          </a:prstGeom>
          <a:solidFill>
            <a:schemeClr val="tx1">
              <a:alpha val="55000"/>
            </a:schemeClr>
          </a:solidFill>
        </p:spPr>
      </p:pic>
      <p:sp>
        <p:nvSpPr>
          <p:cNvPr id="15" name="Rectangle 14">
            <a:extLst>
              <a:ext uri="{FF2B5EF4-FFF2-40B4-BE49-F238E27FC236}">
                <a16:creationId xmlns:a16="http://schemas.microsoft.com/office/drawing/2014/main" id="{23B534DD-F451-43A1-9801-0E3C1A270246}"/>
              </a:ext>
            </a:extLst>
          </p:cNvPr>
          <p:cNvSpPr/>
          <p:nvPr userDrawn="1"/>
        </p:nvSpPr>
        <p:spPr>
          <a:xfrm>
            <a:off x="5676900" y="6542305"/>
            <a:ext cx="3314700" cy="76200"/>
          </a:xfrm>
          <a:prstGeom prst="rect">
            <a:avLst/>
          </a:prstGeom>
          <a:gradFill flip="none" rotWithShape="1">
            <a:gsLst>
              <a:gs pos="100000">
                <a:schemeClr val="bg1">
                  <a:alpha val="0"/>
                </a:schemeClr>
              </a:gs>
              <a:gs pos="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None/>
            </a:pPr>
            <a:endParaRPr lang="en-US" sz="1800" b="1">
              <a:solidFill>
                <a:srgbClr val="002060"/>
              </a:solidFill>
              <a:latin typeface="Bahnschrift" panose="020B0502040204020203" pitchFamily="34" charset="0"/>
            </a:endParaRPr>
          </a:p>
        </p:txBody>
      </p:sp>
      <p:sp>
        <p:nvSpPr>
          <p:cNvPr id="2" name="Rectangle: Rounded Corners 1">
            <a:extLst>
              <a:ext uri="{FF2B5EF4-FFF2-40B4-BE49-F238E27FC236}">
                <a16:creationId xmlns:a16="http://schemas.microsoft.com/office/drawing/2014/main" id="{6FED845A-14FD-48B7-A875-8C437546E1E2}"/>
              </a:ext>
            </a:extLst>
          </p:cNvPr>
          <p:cNvSpPr/>
          <p:nvPr userDrawn="1"/>
        </p:nvSpPr>
        <p:spPr>
          <a:xfrm>
            <a:off x="152400" y="1351845"/>
            <a:ext cx="2743200" cy="664012"/>
          </a:xfrm>
          <a:prstGeom prst="roundRect">
            <a:avLst/>
          </a:prstGeom>
          <a:solidFill>
            <a:schemeClr val="tx1">
              <a:alpha val="55000"/>
            </a:schemeClr>
          </a:solidFill>
        </p:spPr>
        <p:txBody>
          <a:bodyPr wrap="square">
            <a:spAutoFit/>
          </a:bodyPr>
          <a:lstStyle/>
          <a:p>
            <a:pPr lvl="0" algn="l">
              <a:buNone/>
            </a:pPr>
            <a:r>
              <a:rPr lang="en-IN" sz="3300" dirty="0">
                <a:solidFill>
                  <a:srgbClr val="FFC000"/>
                </a:solidFill>
                <a:effectLst>
                  <a:outerShdw blurRad="38100" dist="38100" dir="2700000" algn="tl">
                    <a:srgbClr val="000000">
                      <a:alpha val="43137"/>
                    </a:srgbClr>
                  </a:outerShdw>
                </a:effectLst>
                <a:latin typeface="Bahnschrift SemiBold" panose="020B0502040204020203" pitchFamily="34" charset="0"/>
              </a:rPr>
              <a:t>MCSE105</a:t>
            </a:r>
          </a:p>
        </p:txBody>
      </p:sp>
      <p:sp>
        <p:nvSpPr>
          <p:cNvPr id="3" name="Rectangle: Rounded Corners 2">
            <a:extLst>
              <a:ext uri="{FF2B5EF4-FFF2-40B4-BE49-F238E27FC236}">
                <a16:creationId xmlns:a16="http://schemas.microsoft.com/office/drawing/2014/main" id="{A8474F26-0061-4889-8311-C9F3C1CD7D05}"/>
              </a:ext>
            </a:extLst>
          </p:cNvPr>
          <p:cNvSpPr/>
          <p:nvPr userDrawn="1"/>
        </p:nvSpPr>
        <p:spPr>
          <a:xfrm>
            <a:off x="152400" y="2279342"/>
            <a:ext cx="6705600" cy="976908"/>
          </a:xfrm>
          <a:prstGeom prst="roundRect">
            <a:avLst>
              <a:gd name="adj" fmla="val 10747"/>
            </a:avLst>
          </a:prstGeom>
          <a:solidFill>
            <a:schemeClr val="tx1">
              <a:alpha val="70000"/>
            </a:schemeClr>
          </a:solidFill>
        </p:spPr>
        <p:txBody>
          <a:bodyPr wrap="square">
            <a:spAutoFit/>
          </a:bodyPr>
          <a:lstStyle/>
          <a:p>
            <a:pPr lvl="0" algn="l">
              <a:spcBef>
                <a:spcPts val="0"/>
              </a:spcBef>
              <a:buNone/>
            </a:pPr>
            <a:r>
              <a:rPr lang="en-US" sz="2700" b="1" cap="small" baseline="0" dirty="0">
                <a:solidFill>
                  <a:schemeClr val="bg1"/>
                </a:solidFill>
                <a:effectLst>
                  <a:outerShdw blurRad="38100" dist="38100" dir="2700000" algn="tl">
                    <a:srgbClr val="000000">
                      <a:alpha val="43137"/>
                    </a:srgbClr>
                  </a:outerShdw>
                </a:effectLst>
                <a:latin typeface="Bahnschrift" panose="020B0502040204020203" pitchFamily="34" charset="0"/>
              </a:rPr>
              <a:t>Data Visualization and Business Intelligence</a:t>
            </a:r>
            <a:endParaRPr lang="en-IN" sz="2700" b="1" cap="small" baseline="0" dirty="0">
              <a:solidFill>
                <a:schemeClr val="bg1"/>
              </a:solidFill>
              <a:effectLst>
                <a:outerShdw blurRad="38100" dist="38100" dir="2700000" algn="tl">
                  <a:srgbClr val="000000">
                    <a:alpha val="43137"/>
                  </a:srgbClr>
                </a:outerShdw>
              </a:effectLst>
              <a:latin typeface="Bahnschrift" panose="020B0502040204020203" pitchFamily="34" charset="0"/>
            </a:endParaRPr>
          </a:p>
        </p:txBody>
      </p:sp>
      <p:sp>
        <p:nvSpPr>
          <p:cNvPr id="4" name="Rectangle 3">
            <a:extLst>
              <a:ext uri="{FF2B5EF4-FFF2-40B4-BE49-F238E27FC236}">
                <a16:creationId xmlns:a16="http://schemas.microsoft.com/office/drawing/2014/main" id="{B0D386DE-9F77-4443-82DF-5EDCB48942E5}"/>
              </a:ext>
            </a:extLst>
          </p:cNvPr>
          <p:cNvSpPr/>
          <p:nvPr userDrawn="1"/>
        </p:nvSpPr>
        <p:spPr>
          <a:xfrm>
            <a:off x="5370398" y="5562600"/>
            <a:ext cx="3619501" cy="603974"/>
          </a:xfrm>
          <a:prstGeom prst="rect">
            <a:avLst/>
          </a:prstGeom>
          <a:gradFill flip="none" rotWithShape="1">
            <a:gsLst>
              <a:gs pos="0">
                <a:srgbClr val="FFFFFF"/>
              </a:gs>
              <a:gs pos="100000">
                <a:schemeClr val="bg1">
                  <a:alpha val="0"/>
                </a:schemeClr>
              </a:gs>
              <a:gs pos="77000">
                <a:schemeClr val="bg1"/>
              </a:gs>
            </a:gsLst>
            <a:lin ang="10800000" scaled="1"/>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buNone/>
            </a:pPr>
            <a:r>
              <a:rPr lang="en-IN" sz="1800" b="1" dirty="0">
                <a:solidFill>
                  <a:srgbClr val="002060"/>
                </a:solidFill>
                <a:latin typeface="Bahnschrift" panose="020B0502040204020203" pitchFamily="34" charset="0"/>
              </a:rPr>
              <a:t>Robin Prakash Mathur </a:t>
            </a:r>
          </a:p>
        </p:txBody>
      </p:sp>
      <p:sp>
        <p:nvSpPr>
          <p:cNvPr id="5" name="TextBox 4">
            <a:extLst>
              <a:ext uri="{FF2B5EF4-FFF2-40B4-BE49-F238E27FC236}">
                <a16:creationId xmlns:a16="http://schemas.microsoft.com/office/drawing/2014/main" id="{11A390DA-00E5-468A-971F-860E9B778B54}"/>
              </a:ext>
            </a:extLst>
          </p:cNvPr>
          <p:cNvSpPr txBox="1"/>
          <p:nvPr userDrawn="1"/>
        </p:nvSpPr>
        <p:spPr>
          <a:xfrm>
            <a:off x="5372100" y="6166576"/>
            <a:ext cx="3619500" cy="375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buNone/>
              <a:defRPr sz="2000">
                <a:solidFill>
                  <a:schemeClr val="bg1"/>
                </a:solidFill>
                <a:latin typeface="Bahnschrift" panose="020B0502040204020203" pitchFamily="34" charset="0"/>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lvl="0" algn="r"/>
            <a:r>
              <a:rPr lang="en-IN" sz="1500" dirty="0"/>
              <a:t>Assistant Professor</a:t>
            </a:r>
          </a:p>
        </p:txBody>
      </p:sp>
    </p:spTree>
    <p:extLst>
      <p:ext uri="{BB962C8B-B14F-4D97-AF65-F5344CB8AC3E}">
        <p14:creationId xmlns:p14="http://schemas.microsoft.com/office/powerpoint/2010/main" val="2241279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197" y="2322294"/>
            <a:ext cx="8229600" cy="43991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9EAC537-E667-446A-AFFF-4658D81E245E}"/>
              </a:ext>
            </a:extLst>
          </p:cNvPr>
          <p:cNvSpPr>
            <a:spLocks noGrp="1"/>
          </p:cNvSpPr>
          <p:nvPr>
            <p:ph type="dt" sz="half" idx="10"/>
          </p:nvPr>
        </p:nvSpPr>
        <p:spPr/>
        <p:txBody>
          <a:bodyPr/>
          <a:lstStyle>
            <a:lvl1pPr>
              <a:defRPr/>
            </a:lvl1pPr>
          </a:lstStyle>
          <a:p>
            <a:pPr>
              <a:defRPr/>
            </a:pPr>
            <a:fld id="{274F581B-196D-43EB-9590-79B6957423DD}" type="datetime1">
              <a:rPr lang="en-US" smtClean="0"/>
              <a:t>1/12/2024</a:t>
            </a:fld>
            <a:endParaRPr lang="en-US"/>
          </a:p>
        </p:txBody>
      </p:sp>
      <p:sp>
        <p:nvSpPr>
          <p:cNvPr id="5" name="Footer Placeholder 4">
            <a:extLst>
              <a:ext uri="{FF2B5EF4-FFF2-40B4-BE49-F238E27FC236}">
                <a16:creationId xmlns:a16="http://schemas.microsoft.com/office/drawing/2014/main" id="{DDEE127D-670D-4037-931E-5722D256D7C2}"/>
              </a:ext>
            </a:extLst>
          </p:cNvPr>
          <p:cNvSpPr>
            <a:spLocks noGrp="1"/>
          </p:cNvSpPr>
          <p:nvPr>
            <p:ph type="ftr" sz="quarter" idx="11"/>
          </p:nvPr>
        </p:nvSpPr>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5752AF99-60FD-4EB6-9C64-E64F404806F6}"/>
              </a:ext>
            </a:extLst>
          </p:cNvPr>
          <p:cNvSpPr/>
          <p:nvPr userDrawn="1"/>
        </p:nvSpPr>
        <p:spPr>
          <a:xfrm>
            <a:off x="0" y="0"/>
            <a:ext cx="9144000" cy="2209800"/>
          </a:xfrm>
          <a:prstGeom prst="rect">
            <a:avLst/>
          </a:prstGeom>
          <a:gradFill>
            <a:gsLst>
              <a:gs pos="33000">
                <a:srgbClr val="8796A8"/>
              </a:gs>
              <a:gs pos="61000">
                <a:srgbClr val="032249"/>
              </a:gs>
              <a:gs pos="0">
                <a:schemeClr val="bg1">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B506A109-927C-492D-ABFA-94C95231CA00}"/>
              </a:ext>
            </a:extLst>
          </p:cNvPr>
          <p:cNvSpPr>
            <a:spLocks noGrp="1"/>
          </p:cNvSpPr>
          <p:nvPr>
            <p:ph type="sldNum" sz="quarter" idx="12"/>
          </p:nvPr>
        </p:nvSpPr>
        <p:spPr/>
        <p:txBody>
          <a:bodyPr/>
          <a:lstStyle>
            <a:lvl1pPr>
              <a:defRPr/>
            </a:lvl1pPr>
          </a:lstStyle>
          <a:p>
            <a:fld id="{9EE358FA-6F22-481F-871C-D8FBD45FF952}" type="slidenum">
              <a:rPr lang="en-US" altLang="en-US"/>
              <a:pPr/>
              <a:t>‹#›</a:t>
            </a:fld>
            <a:endParaRPr lang="en-US" altLang="en-US"/>
          </a:p>
        </p:txBody>
      </p:sp>
      <p:sp>
        <p:nvSpPr>
          <p:cNvPr id="7" name="TextBox 6">
            <a:extLst>
              <a:ext uri="{FF2B5EF4-FFF2-40B4-BE49-F238E27FC236}">
                <a16:creationId xmlns:a16="http://schemas.microsoft.com/office/drawing/2014/main" id="{2E0D27D2-E4AC-4E96-BA10-10D3E86AB5AA}"/>
              </a:ext>
            </a:extLst>
          </p:cNvPr>
          <p:cNvSpPr txBox="1"/>
          <p:nvPr userDrawn="1"/>
        </p:nvSpPr>
        <p:spPr>
          <a:xfrm>
            <a:off x="536831" y="338217"/>
            <a:ext cx="2018501" cy="1200329"/>
          </a:xfrm>
          <a:prstGeom prst="rect">
            <a:avLst/>
          </a:prstGeom>
          <a:noFill/>
        </p:spPr>
        <p:txBody>
          <a:bodyPr wrap="none" rtlCol="0">
            <a:spAutoFit/>
          </a:bodyPr>
          <a:lstStyle/>
          <a:p>
            <a:pPr>
              <a:buNone/>
            </a:pPr>
            <a:r>
              <a:rPr lang="en-US" sz="3600" dirty="0">
                <a:solidFill>
                  <a:schemeClr val="bg1"/>
                </a:solidFill>
                <a:latin typeface="+mj-lt"/>
              </a:rPr>
              <a:t>Learning</a:t>
            </a:r>
            <a:br>
              <a:rPr lang="en-US" sz="3600" dirty="0">
                <a:solidFill>
                  <a:schemeClr val="bg1"/>
                </a:solidFill>
                <a:latin typeface="+mj-lt"/>
              </a:rPr>
            </a:br>
            <a:r>
              <a:rPr lang="en-US" sz="3600" dirty="0">
                <a:solidFill>
                  <a:schemeClr val="bg1"/>
                </a:solidFill>
                <a:latin typeface="+mj-lt"/>
              </a:rPr>
              <a:t>Outcome</a:t>
            </a:r>
          </a:p>
        </p:txBody>
      </p:sp>
      <p:pic>
        <p:nvPicPr>
          <p:cNvPr id="10" name="Graphic 9" descr="Aspiration">
            <a:extLst>
              <a:ext uri="{FF2B5EF4-FFF2-40B4-BE49-F238E27FC236}">
                <a16:creationId xmlns:a16="http://schemas.microsoft.com/office/drawing/2014/main" id="{A97FE23F-481D-400A-8A4C-71F74C0896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906" y="-76200"/>
            <a:ext cx="2398494" cy="2398494"/>
          </a:xfrm>
          <a:prstGeom prst="rect">
            <a:avLst/>
          </a:prstGeom>
        </p:spPr>
      </p:pic>
    </p:spTree>
    <p:extLst>
      <p:ext uri="{BB962C8B-B14F-4D97-AF65-F5344CB8AC3E}">
        <p14:creationId xmlns:p14="http://schemas.microsoft.com/office/powerpoint/2010/main" val="3280742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763376-D3E0-4DAE-AA77-0A749E204BB2}"/>
              </a:ext>
            </a:extLst>
          </p:cNvPr>
          <p:cNvSpPr/>
          <p:nvPr userDrawn="1"/>
        </p:nvSpPr>
        <p:spPr>
          <a:xfrm>
            <a:off x="0" y="2"/>
            <a:ext cx="9144000" cy="1462089"/>
          </a:xfrm>
          <a:prstGeom prst="rect">
            <a:avLst/>
          </a:prstGeom>
          <a:solidFill>
            <a:srgbClr val="03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
            <a:ext cx="8686800" cy="1462089"/>
          </a:xfrm>
        </p:spPr>
        <p:txBody>
          <a:bodyPr/>
          <a:lstStyle>
            <a:lvl1pPr algn="l">
              <a:defRPr sz="27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585914"/>
            <a:ext cx="8229600" cy="5135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9EAC537-E667-446A-AFFF-4658D81E245E}"/>
              </a:ext>
            </a:extLst>
          </p:cNvPr>
          <p:cNvSpPr>
            <a:spLocks noGrp="1"/>
          </p:cNvSpPr>
          <p:nvPr>
            <p:ph type="dt" sz="half" idx="10"/>
          </p:nvPr>
        </p:nvSpPr>
        <p:spPr/>
        <p:txBody>
          <a:bodyPr/>
          <a:lstStyle>
            <a:lvl1pPr>
              <a:defRPr/>
            </a:lvl1pPr>
          </a:lstStyle>
          <a:p>
            <a:pPr>
              <a:defRPr/>
            </a:pPr>
            <a:fld id="{2E5E8559-78BD-4D2D-AC7F-700719B89943}" type="datetime1">
              <a:rPr lang="en-US" smtClean="0"/>
              <a:t>1/12/2024</a:t>
            </a:fld>
            <a:endParaRPr lang="en-US"/>
          </a:p>
        </p:txBody>
      </p:sp>
      <p:sp>
        <p:nvSpPr>
          <p:cNvPr id="5" name="Footer Placeholder 4">
            <a:extLst>
              <a:ext uri="{FF2B5EF4-FFF2-40B4-BE49-F238E27FC236}">
                <a16:creationId xmlns:a16="http://schemas.microsoft.com/office/drawing/2014/main" id="{DDEE127D-670D-4037-931E-5722D256D7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06A109-927C-492D-ABFA-94C95231CA00}"/>
              </a:ext>
            </a:extLst>
          </p:cNvPr>
          <p:cNvSpPr>
            <a:spLocks noGrp="1"/>
          </p:cNvSpPr>
          <p:nvPr>
            <p:ph type="sldNum" sz="quarter" idx="12"/>
          </p:nvPr>
        </p:nvSpPr>
        <p:spPr/>
        <p:txBody>
          <a:bodyPr/>
          <a:lstStyle>
            <a:lvl1pPr>
              <a:defRPr/>
            </a:lvl1pPr>
          </a:lstStyle>
          <a:p>
            <a:fld id="{9EE358FA-6F22-481F-871C-D8FBD45FF952}" type="slidenum">
              <a:rPr lang="en-US" altLang="en-US"/>
              <a:pPr/>
              <a:t>‹#›</a:t>
            </a:fld>
            <a:endParaRPr lang="en-US" altLang="en-US"/>
          </a:p>
        </p:txBody>
      </p:sp>
    </p:spTree>
    <p:extLst>
      <p:ext uri="{BB962C8B-B14F-4D97-AF65-F5344CB8AC3E}">
        <p14:creationId xmlns:p14="http://schemas.microsoft.com/office/powerpoint/2010/main" val="3152299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bg>
      <p:bgPr>
        <a:gradFill flip="none" rotWithShape="1">
          <a:gsLst>
            <a:gs pos="100000">
              <a:srgbClr val="032249">
                <a:alpha val="50000"/>
              </a:srgbClr>
            </a:gs>
            <a:gs pos="0">
              <a:schemeClr val="bg1">
                <a:alpha val="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4763376-D3E0-4DAE-AA77-0A749E204BB2}"/>
              </a:ext>
            </a:extLst>
          </p:cNvPr>
          <p:cNvSpPr/>
          <p:nvPr userDrawn="1"/>
        </p:nvSpPr>
        <p:spPr>
          <a:xfrm>
            <a:off x="990600" y="2400303"/>
            <a:ext cx="7162800" cy="2057399"/>
          </a:xfrm>
          <a:prstGeom prst="roundRect">
            <a:avLst>
              <a:gd name="adj" fmla="val 50000"/>
            </a:avLst>
          </a:prstGeom>
          <a:solidFill>
            <a:srgbClr val="03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4050" dirty="0">
                <a:effectLst>
                  <a:outerShdw blurRad="38100" dist="38100" dir="2700000" algn="tl">
                    <a:srgbClr val="000000">
                      <a:alpha val="43137"/>
                    </a:srgbClr>
                  </a:outerShdw>
                </a:effectLst>
              </a:rPr>
              <a:t>That’s all for now…</a:t>
            </a:r>
          </a:p>
        </p:txBody>
      </p:sp>
    </p:spTree>
    <p:extLst>
      <p:ext uri="{BB962C8B-B14F-4D97-AF65-F5344CB8AC3E}">
        <p14:creationId xmlns:p14="http://schemas.microsoft.com/office/powerpoint/2010/main" val="4805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1A8AF-3CC5-43AD-8DC5-9953009F71D8}"/>
              </a:ext>
            </a:extLst>
          </p:cNvPr>
          <p:cNvSpPr>
            <a:spLocks noGrp="1"/>
          </p:cNvSpPr>
          <p:nvPr>
            <p:ph type="dt" sz="half" idx="10"/>
          </p:nvPr>
        </p:nvSpPr>
        <p:spPr/>
        <p:txBody>
          <a:bodyPr/>
          <a:lstStyle>
            <a:lvl1pPr>
              <a:defRPr/>
            </a:lvl1pPr>
          </a:lstStyle>
          <a:p>
            <a:pPr>
              <a:defRPr/>
            </a:pPr>
            <a:fld id="{4151AE4F-4133-4AD9-9A3C-93245EABAB4F}" type="datetime1">
              <a:rPr lang="en-US" smtClean="0"/>
              <a:t>1/12/2024</a:t>
            </a:fld>
            <a:endParaRPr lang="en-US"/>
          </a:p>
        </p:txBody>
      </p:sp>
      <p:sp>
        <p:nvSpPr>
          <p:cNvPr id="5" name="Footer Placeholder 4">
            <a:extLst>
              <a:ext uri="{FF2B5EF4-FFF2-40B4-BE49-F238E27FC236}">
                <a16:creationId xmlns:a16="http://schemas.microsoft.com/office/drawing/2014/main" id="{66C8646D-F19E-4DB5-AFDE-FC16B82051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3F05CE-0093-439F-ABA7-99BB262DD997}"/>
              </a:ext>
            </a:extLst>
          </p:cNvPr>
          <p:cNvSpPr>
            <a:spLocks noGrp="1"/>
          </p:cNvSpPr>
          <p:nvPr>
            <p:ph type="sldNum" sz="quarter" idx="12"/>
          </p:nvPr>
        </p:nvSpPr>
        <p:spPr/>
        <p:txBody>
          <a:bodyPr/>
          <a:lstStyle>
            <a:lvl1pPr>
              <a:defRPr/>
            </a:lvl1pPr>
          </a:lstStyle>
          <a:p>
            <a:fld id="{3507A1C2-57F1-4BE8-9086-055EB31B3999}" type="slidenum">
              <a:rPr lang="en-US" altLang="en-US"/>
              <a:pPr/>
              <a:t>‹#›</a:t>
            </a:fld>
            <a:endParaRPr lang="en-US" altLang="en-US"/>
          </a:p>
        </p:txBody>
      </p:sp>
    </p:spTree>
    <p:extLst>
      <p:ext uri="{BB962C8B-B14F-4D97-AF65-F5344CB8AC3E}">
        <p14:creationId xmlns:p14="http://schemas.microsoft.com/office/powerpoint/2010/main" val="2035642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A9C6A3B-1395-4894-BE4F-9C924096ECFD}"/>
              </a:ext>
            </a:extLst>
          </p:cNvPr>
          <p:cNvSpPr>
            <a:spLocks noGrp="1"/>
          </p:cNvSpPr>
          <p:nvPr>
            <p:ph type="dt" sz="half" idx="10"/>
          </p:nvPr>
        </p:nvSpPr>
        <p:spPr/>
        <p:txBody>
          <a:bodyPr/>
          <a:lstStyle>
            <a:lvl1pPr>
              <a:defRPr/>
            </a:lvl1pPr>
          </a:lstStyle>
          <a:p>
            <a:pPr>
              <a:defRPr/>
            </a:pPr>
            <a:fld id="{B8162846-0DB6-433C-95E4-B834DADEADAA}" type="datetime1">
              <a:rPr lang="en-US" smtClean="0"/>
              <a:t>1/12/2024</a:t>
            </a:fld>
            <a:endParaRPr lang="en-US"/>
          </a:p>
        </p:txBody>
      </p:sp>
      <p:sp>
        <p:nvSpPr>
          <p:cNvPr id="6" name="Footer Placeholder 4">
            <a:extLst>
              <a:ext uri="{FF2B5EF4-FFF2-40B4-BE49-F238E27FC236}">
                <a16:creationId xmlns:a16="http://schemas.microsoft.com/office/drawing/2014/main" id="{98F2CDDC-B3C3-4F2F-978F-9205C1F152C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908DF7A-0FC9-4D0C-A357-BAF65AD815F2}"/>
              </a:ext>
            </a:extLst>
          </p:cNvPr>
          <p:cNvSpPr>
            <a:spLocks noGrp="1"/>
          </p:cNvSpPr>
          <p:nvPr>
            <p:ph type="sldNum" sz="quarter" idx="12"/>
          </p:nvPr>
        </p:nvSpPr>
        <p:spPr/>
        <p:txBody>
          <a:bodyPr/>
          <a:lstStyle>
            <a:lvl1pPr>
              <a:defRPr/>
            </a:lvl1pPr>
          </a:lstStyle>
          <a:p>
            <a:fld id="{CD1E75AE-1575-4F51-AAC7-A7990521EFED}" type="slidenum">
              <a:rPr lang="en-US" altLang="en-US"/>
              <a:pPr/>
              <a:t>‹#›</a:t>
            </a:fld>
            <a:endParaRPr lang="en-US" altLang="en-US"/>
          </a:p>
        </p:txBody>
      </p:sp>
    </p:spTree>
    <p:extLst>
      <p:ext uri="{BB962C8B-B14F-4D97-AF65-F5344CB8AC3E}">
        <p14:creationId xmlns:p14="http://schemas.microsoft.com/office/powerpoint/2010/main" val="3706254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38EE5B-4257-48D1-B0CC-78151A3A5EAD}"/>
              </a:ext>
            </a:extLst>
          </p:cNvPr>
          <p:cNvSpPr>
            <a:spLocks noGrp="1"/>
          </p:cNvSpPr>
          <p:nvPr>
            <p:ph type="dt" sz="half" idx="10"/>
          </p:nvPr>
        </p:nvSpPr>
        <p:spPr/>
        <p:txBody>
          <a:bodyPr/>
          <a:lstStyle>
            <a:lvl1pPr>
              <a:defRPr/>
            </a:lvl1pPr>
          </a:lstStyle>
          <a:p>
            <a:pPr>
              <a:defRPr/>
            </a:pPr>
            <a:fld id="{78FBBA83-7106-41E2-85C6-165E4821D7A1}" type="datetime1">
              <a:rPr lang="en-US" smtClean="0"/>
              <a:t>1/12/2024</a:t>
            </a:fld>
            <a:endParaRPr lang="en-US"/>
          </a:p>
        </p:txBody>
      </p:sp>
      <p:sp>
        <p:nvSpPr>
          <p:cNvPr id="8" name="Footer Placeholder 4">
            <a:extLst>
              <a:ext uri="{FF2B5EF4-FFF2-40B4-BE49-F238E27FC236}">
                <a16:creationId xmlns:a16="http://schemas.microsoft.com/office/drawing/2014/main" id="{B4EF4327-3AC8-4543-9FF3-59D3E6DE561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A1E3EDF-0D7D-49C2-8713-F115A57A0830}"/>
              </a:ext>
            </a:extLst>
          </p:cNvPr>
          <p:cNvSpPr>
            <a:spLocks noGrp="1"/>
          </p:cNvSpPr>
          <p:nvPr>
            <p:ph type="sldNum" sz="quarter" idx="12"/>
          </p:nvPr>
        </p:nvSpPr>
        <p:spPr/>
        <p:txBody>
          <a:bodyPr/>
          <a:lstStyle>
            <a:lvl1pPr>
              <a:defRPr/>
            </a:lvl1pPr>
          </a:lstStyle>
          <a:p>
            <a:fld id="{8D460211-46A9-4160-ACA3-DE46B0F42410}" type="slidenum">
              <a:rPr lang="en-US" altLang="en-US"/>
              <a:pPr/>
              <a:t>‹#›</a:t>
            </a:fld>
            <a:endParaRPr lang="en-US" altLang="en-US"/>
          </a:p>
        </p:txBody>
      </p:sp>
    </p:spTree>
    <p:extLst>
      <p:ext uri="{BB962C8B-B14F-4D97-AF65-F5344CB8AC3E}">
        <p14:creationId xmlns:p14="http://schemas.microsoft.com/office/powerpoint/2010/main" val="4060370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F51F24C-F109-48E5-8DEE-8D27374BD0EA}"/>
              </a:ext>
            </a:extLst>
          </p:cNvPr>
          <p:cNvSpPr>
            <a:spLocks noGrp="1"/>
          </p:cNvSpPr>
          <p:nvPr>
            <p:ph type="dt" sz="half" idx="10"/>
          </p:nvPr>
        </p:nvSpPr>
        <p:spPr/>
        <p:txBody>
          <a:bodyPr/>
          <a:lstStyle>
            <a:lvl1pPr>
              <a:defRPr/>
            </a:lvl1pPr>
          </a:lstStyle>
          <a:p>
            <a:pPr>
              <a:defRPr/>
            </a:pPr>
            <a:fld id="{12EBB000-885E-4F74-9375-E0C5435A7D5B}" type="datetime1">
              <a:rPr lang="en-US" smtClean="0"/>
              <a:t>1/12/2024</a:t>
            </a:fld>
            <a:endParaRPr lang="en-US"/>
          </a:p>
        </p:txBody>
      </p:sp>
      <p:sp>
        <p:nvSpPr>
          <p:cNvPr id="4" name="Footer Placeholder 4">
            <a:extLst>
              <a:ext uri="{FF2B5EF4-FFF2-40B4-BE49-F238E27FC236}">
                <a16:creationId xmlns:a16="http://schemas.microsoft.com/office/drawing/2014/main" id="{EAD92D1F-123E-4826-A3DA-CDFA832EA8C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6EEA559-EF46-439C-BB31-F6EACAA29BFE}"/>
              </a:ext>
            </a:extLst>
          </p:cNvPr>
          <p:cNvSpPr>
            <a:spLocks noGrp="1"/>
          </p:cNvSpPr>
          <p:nvPr>
            <p:ph type="sldNum" sz="quarter" idx="12"/>
          </p:nvPr>
        </p:nvSpPr>
        <p:spPr/>
        <p:txBody>
          <a:bodyPr/>
          <a:lstStyle>
            <a:lvl1pPr>
              <a:defRPr/>
            </a:lvl1pPr>
          </a:lstStyle>
          <a:p>
            <a:fld id="{AAA6ED47-96FB-46B0-81B3-0555909CAA6E}" type="slidenum">
              <a:rPr lang="en-US" altLang="en-US"/>
              <a:pPr/>
              <a:t>‹#›</a:t>
            </a:fld>
            <a:endParaRPr lang="en-US" altLang="en-US"/>
          </a:p>
        </p:txBody>
      </p:sp>
    </p:spTree>
    <p:extLst>
      <p:ext uri="{BB962C8B-B14F-4D97-AF65-F5344CB8AC3E}">
        <p14:creationId xmlns:p14="http://schemas.microsoft.com/office/powerpoint/2010/main" val="2892186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2047E-DDDD-42F6-AD59-A9CDDE37E101}" type="datetime1">
              <a:rPr lang="en-US" smtClean="0"/>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4122487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2815437-06F0-4121-A184-01B6334DB6F3}"/>
              </a:ext>
            </a:extLst>
          </p:cNvPr>
          <p:cNvSpPr>
            <a:spLocks noGrp="1"/>
          </p:cNvSpPr>
          <p:nvPr>
            <p:ph type="dt" sz="half" idx="10"/>
          </p:nvPr>
        </p:nvSpPr>
        <p:spPr/>
        <p:txBody>
          <a:bodyPr/>
          <a:lstStyle>
            <a:lvl1pPr>
              <a:defRPr/>
            </a:lvl1pPr>
          </a:lstStyle>
          <a:p>
            <a:pPr>
              <a:defRPr/>
            </a:pPr>
            <a:fld id="{909260BE-2412-4A11-A50F-4524FBC20576}" type="datetime1">
              <a:rPr lang="en-US" smtClean="0"/>
              <a:t>1/12/2024</a:t>
            </a:fld>
            <a:endParaRPr lang="en-US"/>
          </a:p>
        </p:txBody>
      </p:sp>
      <p:sp>
        <p:nvSpPr>
          <p:cNvPr id="3" name="Footer Placeholder 4">
            <a:extLst>
              <a:ext uri="{FF2B5EF4-FFF2-40B4-BE49-F238E27FC236}">
                <a16:creationId xmlns:a16="http://schemas.microsoft.com/office/drawing/2014/main" id="{F9407D3B-2B3B-48B2-AE7D-A09B776F1EF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6CACD8-BBDC-4127-9D52-874798E87BF3}"/>
              </a:ext>
            </a:extLst>
          </p:cNvPr>
          <p:cNvSpPr>
            <a:spLocks noGrp="1"/>
          </p:cNvSpPr>
          <p:nvPr>
            <p:ph type="sldNum" sz="quarter" idx="12"/>
          </p:nvPr>
        </p:nvSpPr>
        <p:spPr/>
        <p:txBody>
          <a:bodyPr/>
          <a:lstStyle>
            <a:lvl1pPr>
              <a:defRPr/>
            </a:lvl1pPr>
          </a:lstStyle>
          <a:p>
            <a:fld id="{7618B63F-D6A3-4EEC-AF52-B3F03AAAE6F6}" type="slidenum">
              <a:rPr lang="en-US" altLang="en-US"/>
              <a:pPr/>
              <a:t>‹#›</a:t>
            </a:fld>
            <a:endParaRPr lang="en-US" altLang="en-US"/>
          </a:p>
        </p:txBody>
      </p:sp>
    </p:spTree>
    <p:extLst>
      <p:ext uri="{BB962C8B-B14F-4D97-AF65-F5344CB8AC3E}">
        <p14:creationId xmlns:p14="http://schemas.microsoft.com/office/powerpoint/2010/main" val="2198860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1FEE7AED-BEF1-48E1-8918-2F36B9E4A67E}"/>
              </a:ext>
            </a:extLst>
          </p:cNvPr>
          <p:cNvSpPr>
            <a:spLocks noGrp="1"/>
          </p:cNvSpPr>
          <p:nvPr>
            <p:ph type="dt" sz="half" idx="10"/>
          </p:nvPr>
        </p:nvSpPr>
        <p:spPr/>
        <p:txBody>
          <a:bodyPr/>
          <a:lstStyle>
            <a:lvl1pPr>
              <a:defRPr/>
            </a:lvl1pPr>
          </a:lstStyle>
          <a:p>
            <a:pPr>
              <a:defRPr/>
            </a:pPr>
            <a:fld id="{CA9DC23F-AB56-4FAF-8D54-D784B08674BA}" type="datetime1">
              <a:rPr lang="en-US" smtClean="0"/>
              <a:t>1/12/2024</a:t>
            </a:fld>
            <a:endParaRPr lang="en-US"/>
          </a:p>
        </p:txBody>
      </p:sp>
      <p:sp>
        <p:nvSpPr>
          <p:cNvPr id="6" name="Footer Placeholder 4">
            <a:extLst>
              <a:ext uri="{FF2B5EF4-FFF2-40B4-BE49-F238E27FC236}">
                <a16:creationId xmlns:a16="http://schemas.microsoft.com/office/drawing/2014/main" id="{46525811-D25F-44CB-90A4-2548C3B99C8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0DE99C-69DA-4E84-8E71-E63285D23AD6}"/>
              </a:ext>
            </a:extLst>
          </p:cNvPr>
          <p:cNvSpPr>
            <a:spLocks noGrp="1"/>
          </p:cNvSpPr>
          <p:nvPr>
            <p:ph type="sldNum" sz="quarter" idx="12"/>
          </p:nvPr>
        </p:nvSpPr>
        <p:spPr/>
        <p:txBody>
          <a:bodyPr/>
          <a:lstStyle>
            <a:lvl1pPr>
              <a:defRPr/>
            </a:lvl1pPr>
          </a:lstStyle>
          <a:p>
            <a:fld id="{D085A49F-79B0-4874-8243-C4C460998E5D}" type="slidenum">
              <a:rPr lang="en-US" altLang="en-US"/>
              <a:pPr/>
              <a:t>‹#›</a:t>
            </a:fld>
            <a:endParaRPr lang="en-US" altLang="en-US"/>
          </a:p>
        </p:txBody>
      </p:sp>
    </p:spTree>
    <p:extLst>
      <p:ext uri="{BB962C8B-B14F-4D97-AF65-F5344CB8AC3E}">
        <p14:creationId xmlns:p14="http://schemas.microsoft.com/office/powerpoint/2010/main" val="1137513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a:extLst>
              <a:ext uri="{FF2B5EF4-FFF2-40B4-BE49-F238E27FC236}">
                <a16:creationId xmlns:a16="http://schemas.microsoft.com/office/drawing/2014/main" id="{8EAAF086-1595-4CF6-BD38-BBA8B093EF86}"/>
              </a:ext>
            </a:extLst>
          </p:cNvPr>
          <p:cNvSpPr>
            <a:spLocks noGrp="1"/>
          </p:cNvSpPr>
          <p:nvPr>
            <p:ph type="dt" sz="half" idx="10"/>
          </p:nvPr>
        </p:nvSpPr>
        <p:spPr/>
        <p:txBody>
          <a:bodyPr/>
          <a:lstStyle>
            <a:lvl1pPr>
              <a:defRPr/>
            </a:lvl1pPr>
          </a:lstStyle>
          <a:p>
            <a:pPr>
              <a:defRPr/>
            </a:pPr>
            <a:fld id="{04DD218C-2C0B-4BFE-9560-0B9A91604ECC}" type="datetime1">
              <a:rPr lang="en-US" smtClean="0"/>
              <a:t>1/12/2024</a:t>
            </a:fld>
            <a:endParaRPr lang="en-US"/>
          </a:p>
        </p:txBody>
      </p:sp>
      <p:sp>
        <p:nvSpPr>
          <p:cNvPr id="6" name="Footer Placeholder 4">
            <a:extLst>
              <a:ext uri="{FF2B5EF4-FFF2-40B4-BE49-F238E27FC236}">
                <a16:creationId xmlns:a16="http://schemas.microsoft.com/office/drawing/2014/main" id="{36FA4D41-E94B-47FB-ADF7-75A14F1855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BADED20-6F06-4832-B65B-A590AB42BAAB}"/>
              </a:ext>
            </a:extLst>
          </p:cNvPr>
          <p:cNvSpPr>
            <a:spLocks noGrp="1"/>
          </p:cNvSpPr>
          <p:nvPr>
            <p:ph type="sldNum" sz="quarter" idx="12"/>
          </p:nvPr>
        </p:nvSpPr>
        <p:spPr/>
        <p:txBody>
          <a:bodyPr/>
          <a:lstStyle>
            <a:lvl1pPr>
              <a:defRPr/>
            </a:lvl1pPr>
          </a:lstStyle>
          <a:p>
            <a:fld id="{C6555887-3B90-42FD-A666-686BE889B83D}" type="slidenum">
              <a:rPr lang="en-US" altLang="en-US"/>
              <a:pPr/>
              <a:t>‹#›</a:t>
            </a:fld>
            <a:endParaRPr lang="en-US" altLang="en-US"/>
          </a:p>
        </p:txBody>
      </p:sp>
    </p:spTree>
    <p:extLst>
      <p:ext uri="{BB962C8B-B14F-4D97-AF65-F5344CB8AC3E}">
        <p14:creationId xmlns:p14="http://schemas.microsoft.com/office/powerpoint/2010/main" val="2524070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FF2AC-FA12-439F-BBED-737BC04B7D62}"/>
              </a:ext>
            </a:extLst>
          </p:cNvPr>
          <p:cNvSpPr>
            <a:spLocks noGrp="1"/>
          </p:cNvSpPr>
          <p:nvPr>
            <p:ph type="dt" sz="half" idx="10"/>
          </p:nvPr>
        </p:nvSpPr>
        <p:spPr/>
        <p:txBody>
          <a:bodyPr/>
          <a:lstStyle>
            <a:lvl1pPr>
              <a:defRPr/>
            </a:lvl1pPr>
          </a:lstStyle>
          <a:p>
            <a:pPr>
              <a:defRPr/>
            </a:pPr>
            <a:fld id="{6A252055-10DA-44A9-A0C9-87B4E7C97444}" type="datetime1">
              <a:rPr lang="en-US" smtClean="0"/>
              <a:t>1/12/2024</a:t>
            </a:fld>
            <a:endParaRPr lang="en-US"/>
          </a:p>
        </p:txBody>
      </p:sp>
      <p:sp>
        <p:nvSpPr>
          <p:cNvPr id="5" name="Footer Placeholder 4">
            <a:extLst>
              <a:ext uri="{FF2B5EF4-FFF2-40B4-BE49-F238E27FC236}">
                <a16:creationId xmlns:a16="http://schemas.microsoft.com/office/drawing/2014/main" id="{C48E5DF2-6A42-4939-A651-458EA87BCA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C67C035-8D7F-4C0A-8DD6-C4F3D301BD3A}"/>
              </a:ext>
            </a:extLst>
          </p:cNvPr>
          <p:cNvSpPr>
            <a:spLocks noGrp="1"/>
          </p:cNvSpPr>
          <p:nvPr>
            <p:ph type="sldNum" sz="quarter" idx="12"/>
          </p:nvPr>
        </p:nvSpPr>
        <p:spPr/>
        <p:txBody>
          <a:bodyPr/>
          <a:lstStyle>
            <a:lvl1pPr>
              <a:defRPr/>
            </a:lvl1pPr>
          </a:lstStyle>
          <a:p>
            <a:fld id="{2436C068-9FE4-42B7-AE8B-E42D0F359E7A}" type="slidenum">
              <a:rPr lang="en-US" altLang="en-US"/>
              <a:pPr/>
              <a:t>‹#›</a:t>
            </a:fld>
            <a:endParaRPr lang="en-US" altLang="en-US"/>
          </a:p>
        </p:txBody>
      </p:sp>
    </p:spTree>
    <p:extLst>
      <p:ext uri="{BB962C8B-B14F-4D97-AF65-F5344CB8AC3E}">
        <p14:creationId xmlns:p14="http://schemas.microsoft.com/office/powerpoint/2010/main" val="20962485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4D282-2508-49EA-BD13-FDB4B0359139}"/>
              </a:ext>
            </a:extLst>
          </p:cNvPr>
          <p:cNvSpPr>
            <a:spLocks noGrp="1"/>
          </p:cNvSpPr>
          <p:nvPr>
            <p:ph type="dt" sz="half" idx="10"/>
          </p:nvPr>
        </p:nvSpPr>
        <p:spPr/>
        <p:txBody>
          <a:bodyPr/>
          <a:lstStyle>
            <a:lvl1pPr>
              <a:defRPr/>
            </a:lvl1pPr>
          </a:lstStyle>
          <a:p>
            <a:pPr>
              <a:defRPr/>
            </a:pPr>
            <a:fld id="{89D56290-C652-421A-992D-73B61467EC9F}" type="datetime1">
              <a:rPr lang="en-US" smtClean="0"/>
              <a:t>1/12/2024</a:t>
            </a:fld>
            <a:endParaRPr lang="en-US"/>
          </a:p>
        </p:txBody>
      </p:sp>
      <p:sp>
        <p:nvSpPr>
          <p:cNvPr id="5" name="Footer Placeholder 4">
            <a:extLst>
              <a:ext uri="{FF2B5EF4-FFF2-40B4-BE49-F238E27FC236}">
                <a16:creationId xmlns:a16="http://schemas.microsoft.com/office/drawing/2014/main" id="{6078501A-DC76-4124-9958-77DF3D23EE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1F7B97-72EE-4D86-BBC0-F97FFC922C65}"/>
              </a:ext>
            </a:extLst>
          </p:cNvPr>
          <p:cNvSpPr>
            <a:spLocks noGrp="1"/>
          </p:cNvSpPr>
          <p:nvPr>
            <p:ph type="sldNum" sz="quarter" idx="12"/>
          </p:nvPr>
        </p:nvSpPr>
        <p:spPr/>
        <p:txBody>
          <a:bodyPr/>
          <a:lstStyle>
            <a:lvl1pPr>
              <a:defRPr/>
            </a:lvl1pPr>
          </a:lstStyle>
          <a:p>
            <a:fld id="{5AEBDF9C-2E72-4F50-AD31-4E264669A758}" type="slidenum">
              <a:rPr lang="en-US" altLang="en-US"/>
              <a:pPr/>
              <a:t>‹#›</a:t>
            </a:fld>
            <a:endParaRPr lang="en-US" altLang="en-US"/>
          </a:p>
        </p:txBody>
      </p:sp>
    </p:spTree>
    <p:extLst>
      <p:ext uri="{BB962C8B-B14F-4D97-AF65-F5344CB8AC3E}">
        <p14:creationId xmlns:p14="http://schemas.microsoft.com/office/powerpoint/2010/main" val="398714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286000" y="1981200"/>
            <a:ext cx="6096000" cy="3048000"/>
          </a:xfrm>
        </p:spPr>
        <p:txBody>
          <a:bodyPr/>
          <a:lstStyle>
            <a:lvl1pPr>
              <a:defRPr sz="2925"/>
            </a:lvl1pPr>
          </a:lstStyle>
          <a:p>
            <a:r>
              <a:rPr lang="en-US" altLang="zh-CN"/>
              <a:t>Click to edit Master title style</a:t>
            </a:r>
          </a:p>
        </p:txBody>
      </p:sp>
    </p:spTree>
    <p:extLst>
      <p:ext uri="{BB962C8B-B14F-4D97-AF65-F5344CB8AC3E}">
        <p14:creationId xmlns:p14="http://schemas.microsoft.com/office/powerpoint/2010/main" val="11725121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4213AF-26F6-41FA-8D85-E2C5388D6E58}" type="datetimeFigureOut">
              <a:rPr lang="en-US" smtClean="0"/>
              <a:pPr/>
              <a:t>1/12/2024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extLst>
      <p:ext uri="{BB962C8B-B14F-4D97-AF65-F5344CB8AC3E}">
        <p14:creationId xmlns:p14="http://schemas.microsoft.com/office/powerpoint/2010/main" val="2759643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27989491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6257515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3"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4213AF-26F6-41FA-8D85-E2C5388D6E58}"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791501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4" indent="0">
              <a:buNone/>
              <a:defRPr sz="1350">
                <a:solidFill>
                  <a:schemeClr val="tx1">
                    <a:tint val="75000"/>
                  </a:schemeClr>
                </a:solidFill>
              </a:defRPr>
            </a:lvl2pPr>
            <a:lvl3pPr marL="685709" indent="0">
              <a:buNone/>
              <a:defRPr sz="1200">
                <a:solidFill>
                  <a:schemeClr val="tx1">
                    <a:tint val="75000"/>
                  </a:schemeClr>
                </a:solidFill>
              </a:defRPr>
            </a:lvl3pPr>
            <a:lvl4pPr marL="1028563" indent="0">
              <a:buNone/>
              <a:defRPr sz="1050">
                <a:solidFill>
                  <a:schemeClr val="tx1">
                    <a:tint val="75000"/>
                  </a:schemeClr>
                </a:solidFill>
              </a:defRPr>
            </a:lvl4pPr>
            <a:lvl5pPr marL="1371417" indent="0">
              <a:buNone/>
              <a:defRPr sz="1050">
                <a:solidFill>
                  <a:schemeClr val="tx1">
                    <a:tint val="75000"/>
                  </a:schemeClr>
                </a:solidFill>
              </a:defRPr>
            </a:lvl5pPr>
            <a:lvl6pPr marL="1714271" indent="0">
              <a:buNone/>
              <a:defRPr sz="1050">
                <a:solidFill>
                  <a:schemeClr val="tx1">
                    <a:tint val="75000"/>
                  </a:schemeClr>
                </a:solidFill>
              </a:defRPr>
            </a:lvl6pPr>
            <a:lvl7pPr marL="2057126" indent="0">
              <a:buNone/>
              <a:defRPr sz="1050">
                <a:solidFill>
                  <a:schemeClr val="tx1">
                    <a:tint val="75000"/>
                  </a:schemeClr>
                </a:solidFill>
              </a:defRPr>
            </a:lvl7pPr>
            <a:lvl8pPr marL="2399980" indent="0">
              <a:buNone/>
              <a:defRPr sz="1050">
                <a:solidFill>
                  <a:schemeClr val="tx1">
                    <a:tint val="75000"/>
                  </a:schemeClr>
                </a:solidFill>
              </a:defRPr>
            </a:lvl8pPr>
            <a:lvl9pPr marL="2742834"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2FA0C7-64E1-4A07-BA4F-735D95F6F52F}" type="datetime1">
              <a:rPr lang="en-US" smtClean="0"/>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01546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4213AF-26F6-41FA-8D85-E2C5388D6E58}" type="datetimeFigureOut">
              <a:rPr lang="en-US" smtClean="0"/>
              <a:pPr/>
              <a:t>1/12/2024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87541051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4213AF-26F6-41FA-8D85-E2C5388D6E58}" type="datetimeFigureOut">
              <a:rPr lang="en-US" smtClean="0"/>
              <a:pPr/>
              <a:t>1/12/2024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5409691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1/12/2024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96271492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1/12/2024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250739334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1/12/2024</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Tree>
    <p:extLst>
      <p:ext uri="{BB962C8B-B14F-4D97-AF65-F5344CB8AC3E}">
        <p14:creationId xmlns:p14="http://schemas.microsoft.com/office/powerpoint/2010/main" val="3138174830"/>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172762544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0788" y="27465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74650"/>
            <a:ext cx="8078788"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pPr/>
              <a:t>1/12/2024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898602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1788"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B87DB3-74CB-4F4F-B17F-B16CD6FD3491}" type="datetime1">
              <a:rPr lang="en-US" smtClean="0"/>
              <a:t>1/12/2024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260361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1800" b="1"/>
            </a:lvl1pPr>
            <a:lvl2pPr marL="342854" indent="0">
              <a:buNone/>
              <a:defRPr sz="1500" b="1"/>
            </a:lvl2pPr>
            <a:lvl3pPr marL="685709" indent="0">
              <a:buNone/>
              <a:defRPr sz="1350" b="1"/>
            </a:lvl3pPr>
            <a:lvl4pPr marL="1028563" indent="0">
              <a:buNone/>
              <a:defRPr sz="1200" b="1"/>
            </a:lvl4pPr>
            <a:lvl5pPr marL="1371417" indent="0">
              <a:buNone/>
              <a:defRPr sz="1200" b="1"/>
            </a:lvl5pPr>
            <a:lvl6pPr marL="1714271" indent="0">
              <a:buNone/>
              <a:defRPr sz="1200" b="1"/>
            </a:lvl6pPr>
            <a:lvl7pPr marL="2057126" indent="0">
              <a:buNone/>
              <a:defRPr sz="1200" b="1"/>
            </a:lvl7pPr>
            <a:lvl8pPr marL="2399980" indent="0">
              <a:buNone/>
              <a:defRPr sz="1200" b="1"/>
            </a:lvl8pPr>
            <a:lvl9pPr marL="274283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15322F-905B-478A-BDB7-791DCC4E5515}" type="datetime1">
              <a:rPr lang="en-US" smtClean="0"/>
              <a:t>1/12/2024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426475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C576CD-D126-4EC8-8EDC-6079663BA87E}" type="datetime1">
              <a:rPr lang="en-US" smtClean="0"/>
              <a:t>1/12/2024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333403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F98AF-ECDC-4367-9F5B-D7A34B099191}" type="datetime1">
              <a:rPr lang="en-US" smtClean="0"/>
              <a:t>1/12/2024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23281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6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050"/>
            </a:lvl1pPr>
            <a:lvl2pPr marL="342854" indent="0">
              <a:buNone/>
              <a:defRPr sz="900"/>
            </a:lvl2pPr>
            <a:lvl3pPr marL="685709" indent="0">
              <a:buNone/>
              <a:defRPr sz="750"/>
            </a:lvl3pPr>
            <a:lvl4pPr marL="1028563" indent="0">
              <a:buNone/>
              <a:defRPr sz="675"/>
            </a:lvl4pPr>
            <a:lvl5pPr marL="1371417" indent="0">
              <a:buNone/>
              <a:defRPr sz="675"/>
            </a:lvl5pPr>
            <a:lvl6pPr marL="1714271" indent="0">
              <a:buNone/>
              <a:defRPr sz="675"/>
            </a:lvl6pPr>
            <a:lvl7pPr marL="2057126" indent="0">
              <a:buNone/>
              <a:defRPr sz="675"/>
            </a:lvl7pPr>
            <a:lvl8pPr marL="2399980" indent="0">
              <a:buNone/>
              <a:defRPr sz="675"/>
            </a:lvl8pPr>
            <a:lvl9pPr marL="2742834"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E8464E9-B6AF-423E-96FC-9F04E1134E47}" type="datetime1">
              <a:rPr lang="en-US" smtClean="0"/>
              <a:t>1/12/2024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extLst>
      <p:ext uri="{BB962C8B-B14F-4D97-AF65-F5344CB8AC3E}">
        <p14:creationId xmlns:p14="http://schemas.microsoft.com/office/powerpoint/2010/main" val="8663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4" indent="0">
              <a:buNone/>
              <a:defRPr sz="2100"/>
            </a:lvl2pPr>
            <a:lvl3pPr marL="685709" indent="0">
              <a:buNone/>
              <a:defRPr sz="1800"/>
            </a:lvl3pPr>
            <a:lvl4pPr marL="1028563" indent="0">
              <a:buNone/>
              <a:defRPr sz="1500"/>
            </a:lvl4pPr>
            <a:lvl5pPr marL="1371417" indent="0">
              <a:buNone/>
              <a:defRPr sz="1500"/>
            </a:lvl5pPr>
            <a:lvl6pPr marL="1714271" indent="0">
              <a:buNone/>
              <a:defRPr sz="1500"/>
            </a:lvl6pPr>
            <a:lvl7pPr marL="2057126" indent="0">
              <a:buNone/>
              <a:defRPr sz="1500"/>
            </a:lvl7pPr>
            <a:lvl8pPr marL="2399980" indent="0">
              <a:buNone/>
              <a:defRPr sz="1500"/>
            </a:lvl8pPr>
            <a:lvl9pPr marL="2742834"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4" indent="0">
              <a:buNone/>
              <a:defRPr sz="900"/>
            </a:lvl2pPr>
            <a:lvl3pPr marL="685709" indent="0">
              <a:buNone/>
              <a:defRPr sz="750"/>
            </a:lvl3pPr>
            <a:lvl4pPr marL="1028563" indent="0">
              <a:buNone/>
              <a:defRPr sz="675"/>
            </a:lvl4pPr>
            <a:lvl5pPr marL="1371417" indent="0">
              <a:buNone/>
              <a:defRPr sz="675"/>
            </a:lvl5pPr>
            <a:lvl6pPr marL="1714271" indent="0">
              <a:buNone/>
              <a:defRPr sz="675"/>
            </a:lvl6pPr>
            <a:lvl7pPr marL="2057126" indent="0">
              <a:buNone/>
              <a:defRPr sz="675"/>
            </a:lvl7pPr>
            <a:lvl8pPr marL="2399980" indent="0">
              <a:buNone/>
              <a:defRPr sz="675"/>
            </a:lvl8pPr>
            <a:lvl9pPr marL="2742834"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F09C1DB-C84B-42D1-95B3-3F1ACE7A7E90}" type="datetime1">
              <a:rPr lang="en-US" smtClean="0"/>
              <a:t>1/12/2024</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solidFill>
                <a:schemeClr val="tx1"/>
              </a:solidFill>
            </a:endParaRPr>
          </a:p>
        </p:txBody>
      </p:sp>
    </p:spTree>
    <p:extLst>
      <p:ext uri="{BB962C8B-B14F-4D97-AF65-F5344CB8AC3E}">
        <p14:creationId xmlns:p14="http://schemas.microsoft.com/office/powerpoint/2010/main" val="424141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1"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00B0240-9746-4D0C-962B-2E48006F0F2A}" type="datetime1">
              <a:rPr lang="en-US" smtClean="0"/>
              <a:t>1/12/2024</a:t>
            </a:fld>
            <a:endParaRPr lang="en-US" sz="750" dirty="0">
              <a:solidFill>
                <a:schemeClr val="tx1"/>
              </a:solidFill>
            </a:endParaRPr>
          </a:p>
        </p:txBody>
      </p:sp>
      <p:sp>
        <p:nvSpPr>
          <p:cNvPr id="5" name="Footer Placeholder 4"/>
          <p:cNvSpPr>
            <a:spLocks noGrp="1"/>
          </p:cNvSpPr>
          <p:nvPr>
            <p:ph type="ftr" sz="quarter" idx="3"/>
          </p:nvPr>
        </p:nvSpPr>
        <p:spPr>
          <a:xfrm>
            <a:off x="3124201" y="6356360"/>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750" dirty="0">
              <a:solidFill>
                <a:schemeClr val="tx1"/>
              </a:solidFill>
            </a:endParaRPr>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BBC35B-A44B-4119-B8DA-DE9E3DFADA20}" type="slidenum">
              <a:rPr kumimoji="0" lang="en-US" smtClean="0"/>
              <a:pPr/>
              <a:t>‹#›</a:t>
            </a:fld>
            <a:endParaRPr kumimoji="0" lang="en-US" sz="750" b="0">
              <a:solidFill>
                <a:schemeClr val="tx1"/>
              </a:solidFill>
            </a:endParaRPr>
          </a:p>
        </p:txBody>
      </p:sp>
    </p:spTree>
    <p:extLst>
      <p:ext uri="{BB962C8B-B14F-4D97-AF65-F5344CB8AC3E}">
        <p14:creationId xmlns:p14="http://schemas.microsoft.com/office/powerpoint/2010/main" val="732308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685709" rtl="0" eaLnBrk="1" latinLnBrk="0" hangingPunct="1">
        <a:spcBef>
          <a:spcPct val="0"/>
        </a:spcBef>
        <a:buNone/>
        <a:defRPr sz="3300" kern="1200">
          <a:solidFill>
            <a:schemeClr val="tx1"/>
          </a:solidFill>
          <a:latin typeface="+mj-lt"/>
          <a:ea typeface="+mj-ea"/>
          <a:cs typeface="+mj-cs"/>
        </a:defRPr>
      </a:lvl1pPr>
    </p:titleStyle>
    <p:bodyStyle>
      <a:lvl1pPr marL="257141" indent="-257141" algn="l" defTabSz="685709"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38" indent="-214284" algn="l" defTabSz="685709"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36" indent="-171427" algn="l" defTabSz="685709"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990" indent="-171427" algn="l" defTabSz="68570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44" indent="-171427" algn="l" defTabSz="68570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699" indent="-171427" algn="l" defTabSz="68570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53" indent="-171427" algn="l" defTabSz="68570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07" indent="-171427" algn="l" defTabSz="68570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61" indent="-171427" algn="l" defTabSz="68570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09" rtl="0" eaLnBrk="1" latinLnBrk="0" hangingPunct="1">
        <a:defRPr sz="1350" kern="1200">
          <a:solidFill>
            <a:schemeClr val="tx1"/>
          </a:solidFill>
          <a:latin typeface="+mn-lt"/>
          <a:ea typeface="+mn-ea"/>
          <a:cs typeface="+mn-cs"/>
        </a:defRPr>
      </a:lvl1pPr>
      <a:lvl2pPr marL="342854" algn="l" defTabSz="685709" rtl="0" eaLnBrk="1" latinLnBrk="0" hangingPunct="1">
        <a:defRPr sz="1350" kern="1200">
          <a:solidFill>
            <a:schemeClr val="tx1"/>
          </a:solidFill>
          <a:latin typeface="+mn-lt"/>
          <a:ea typeface="+mn-ea"/>
          <a:cs typeface="+mn-cs"/>
        </a:defRPr>
      </a:lvl2pPr>
      <a:lvl3pPr marL="685709" algn="l" defTabSz="685709" rtl="0" eaLnBrk="1" latinLnBrk="0" hangingPunct="1">
        <a:defRPr sz="1350" kern="1200">
          <a:solidFill>
            <a:schemeClr val="tx1"/>
          </a:solidFill>
          <a:latin typeface="+mn-lt"/>
          <a:ea typeface="+mn-ea"/>
          <a:cs typeface="+mn-cs"/>
        </a:defRPr>
      </a:lvl3pPr>
      <a:lvl4pPr marL="1028563" algn="l" defTabSz="685709" rtl="0" eaLnBrk="1" latinLnBrk="0" hangingPunct="1">
        <a:defRPr sz="1350" kern="1200">
          <a:solidFill>
            <a:schemeClr val="tx1"/>
          </a:solidFill>
          <a:latin typeface="+mn-lt"/>
          <a:ea typeface="+mn-ea"/>
          <a:cs typeface="+mn-cs"/>
        </a:defRPr>
      </a:lvl4pPr>
      <a:lvl5pPr marL="1371417" algn="l" defTabSz="685709" rtl="0" eaLnBrk="1" latinLnBrk="0" hangingPunct="1">
        <a:defRPr sz="1350" kern="1200">
          <a:solidFill>
            <a:schemeClr val="tx1"/>
          </a:solidFill>
          <a:latin typeface="+mn-lt"/>
          <a:ea typeface="+mn-ea"/>
          <a:cs typeface="+mn-cs"/>
        </a:defRPr>
      </a:lvl5pPr>
      <a:lvl6pPr marL="1714271" algn="l" defTabSz="685709" rtl="0" eaLnBrk="1" latinLnBrk="0" hangingPunct="1">
        <a:defRPr sz="1350" kern="1200">
          <a:solidFill>
            <a:schemeClr val="tx1"/>
          </a:solidFill>
          <a:latin typeface="+mn-lt"/>
          <a:ea typeface="+mn-ea"/>
          <a:cs typeface="+mn-cs"/>
        </a:defRPr>
      </a:lvl6pPr>
      <a:lvl7pPr marL="2057126" algn="l" defTabSz="685709" rtl="0" eaLnBrk="1" latinLnBrk="0" hangingPunct="1">
        <a:defRPr sz="1350" kern="1200">
          <a:solidFill>
            <a:schemeClr val="tx1"/>
          </a:solidFill>
          <a:latin typeface="+mn-lt"/>
          <a:ea typeface="+mn-ea"/>
          <a:cs typeface="+mn-cs"/>
        </a:defRPr>
      </a:lvl7pPr>
      <a:lvl8pPr marL="2399980" algn="l" defTabSz="685709" rtl="0" eaLnBrk="1" latinLnBrk="0" hangingPunct="1">
        <a:defRPr sz="1350" kern="1200">
          <a:solidFill>
            <a:schemeClr val="tx1"/>
          </a:solidFill>
          <a:latin typeface="+mn-lt"/>
          <a:ea typeface="+mn-ea"/>
          <a:cs typeface="+mn-cs"/>
        </a:defRPr>
      </a:lvl8pPr>
      <a:lvl9pPr marL="2742834" algn="l" defTabSz="685709"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D5D17FC-FEDB-436B-919C-2678F075738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D0AC9A1-6C99-4FD9-96C5-0847DD9CB0C5}"/>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4ABE6EF-3E99-402B-B173-BA3A8A00AD81}"/>
              </a:ext>
            </a:extLst>
          </p:cNvPr>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smtClean="0">
                <a:solidFill>
                  <a:schemeClr val="tx1">
                    <a:tint val="75000"/>
                  </a:schemeClr>
                </a:solidFill>
                <a:latin typeface="Arial" charset="0"/>
              </a:defRPr>
            </a:lvl1pPr>
          </a:lstStyle>
          <a:p>
            <a:pPr>
              <a:defRPr/>
            </a:pPr>
            <a:fld id="{7F7FAA6B-E04D-4CAF-BB7E-5A00FDC2C8AB}" type="datetime1">
              <a:rPr lang="en-US" smtClean="0"/>
              <a:t>1/12/2024</a:t>
            </a:fld>
            <a:endParaRPr lang="en-US"/>
          </a:p>
        </p:txBody>
      </p:sp>
      <p:sp>
        <p:nvSpPr>
          <p:cNvPr id="5" name="Footer Placeholder 4">
            <a:extLst>
              <a:ext uri="{FF2B5EF4-FFF2-40B4-BE49-F238E27FC236}">
                <a16:creationId xmlns:a16="http://schemas.microsoft.com/office/drawing/2014/main" id="{BFE5A89A-2788-4D06-9511-4FEFD4A7BDCE}"/>
              </a:ext>
            </a:extLst>
          </p:cNvPr>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smtClean="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97F1FC8E-6235-479E-B9EA-9AB0C8EB6C24}"/>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23AE9ECA-B44C-44FB-9E98-42C252557E4A}" type="slidenum">
              <a:rPr lang="en-US" altLang="en-US"/>
              <a:pPr/>
              <a:t>‹#›</a:t>
            </a:fld>
            <a:endParaRPr lang="en-US" altLang="en-US"/>
          </a:p>
        </p:txBody>
      </p:sp>
    </p:spTree>
    <p:extLst>
      <p:ext uri="{BB962C8B-B14F-4D97-AF65-F5344CB8AC3E}">
        <p14:creationId xmlns:p14="http://schemas.microsoft.com/office/powerpoint/2010/main" val="272819287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hf sldNum="0" hdr="0" ftr="0" dt="0"/>
  <p:txStyles>
    <p:titleStyle>
      <a:lvl1pPr algn="ctr" rtl="0" fontAlgn="base">
        <a:spcBef>
          <a:spcPct val="0"/>
        </a:spcBef>
        <a:spcAft>
          <a:spcPct val="0"/>
        </a:spcAft>
        <a:defRPr sz="3300" kern="1200">
          <a:solidFill>
            <a:schemeClr val="tx1"/>
          </a:solidFill>
          <a:latin typeface="+mj-lt"/>
          <a:ea typeface="+mj-ea"/>
          <a:cs typeface="+mj-cs"/>
        </a:defRPr>
      </a:lvl1pPr>
      <a:lvl2pPr algn="ctr" rtl="0" fontAlgn="base">
        <a:spcBef>
          <a:spcPct val="0"/>
        </a:spcBef>
        <a:spcAft>
          <a:spcPct val="0"/>
        </a:spcAft>
        <a:defRPr sz="3300">
          <a:solidFill>
            <a:schemeClr val="tx1"/>
          </a:solidFill>
          <a:latin typeface="Calibri" panose="020F0502020204030204" pitchFamily="34" charset="0"/>
        </a:defRPr>
      </a:lvl2pPr>
      <a:lvl3pPr algn="ctr" rtl="0" fontAlgn="base">
        <a:spcBef>
          <a:spcPct val="0"/>
        </a:spcBef>
        <a:spcAft>
          <a:spcPct val="0"/>
        </a:spcAft>
        <a:defRPr sz="3300">
          <a:solidFill>
            <a:schemeClr val="tx1"/>
          </a:solidFill>
          <a:latin typeface="Calibri" panose="020F0502020204030204" pitchFamily="34" charset="0"/>
        </a:defRPr>
      </a:lvl3pPr>
      <a:lvl4pPr algn="ctr" rtl="0" fontAlgn="base">
        <a:spcBef>
          <a:spcPct val="0"/>
        </a:spcBef>
        <a:spcAft>
          <a:spcPct val="0"/>
        </a:spcAft>
        <a:defRPr sz="3300">
          <a:solidFill>
            <a:schemeClr val="tx1"/>
          </a:solidFill>
          <a:latin typeface="Calibri" panose="020F0502020204030204" pitchFamily="34" charset="0"/>
        </a:defRPr>
      </a:lvl4pPr>
      <a:lvl5pPr algn="ctr" rtl="0" fontAlgn="base">
        <a:spcBef>
          <a:spcPct val="0"/>
        </a:spcBef>
        <a:spcAft>
          <a:spcPct val="0"/>
        </a:spcAft>
        <a:defRPr sz="3300">
          <a:solidFill>
            <a:schemeClr val="tx1"/>
          </a:solidFill>
          <a:latin typeface="Calibri" panose="020F0502020204030204" pitchFamily="34" charset="0"/>
        </a:defRPr>
      </a:lvl5pPr>
      <a:lvl6pPr marL="342900" algn="ctr" rtl="0" fontAlgn="base">
        <a:spcBef>
          <a:spcPct val="0"/>
        </a:spcBef>
        <a:spcAft>
          <a:spcPct val="0"/>
        </a:spcAft>
        <a:defRPr sz="3300">
          <a:solidFill>
            <a:schemeClr val="tx1"/>
          </a:solidFill>
          <a:latin typeface="Calibri" panose="020F0502020204030204" pitchFamily="34" charset="0"/>
        </a:defRPr>
      </a:lvl6pPr>
      <a:lvl7pPr marL="685800" algn="ctr" rtl="0" fontAlgn="base">
        <a:spcBef>
          <a:spcPct val="0"/>
        </a:spcBef>
        <a:spcAft>
          <a:spcPct val="0"/>
        </a:spcAft>
        <a:defRPr sz="3300">
          <a:solidFill>
            <a:schemeClr val="tx1"/>
          </a:solidFill>
          <a:latin typeface="Calibri" panose="020F0502020204030204" pitchFamily="34" charset="0"/>
        </a:defRPr>
      </a:lvl7pPr>
      <a:lvl8pPr marL="1028700" algn="ctr" rtl="0" fontAlgn="base">
        <a:spcBef>
          <a:spcPct val="0"/>
        </a:spcBef>
        <a:spcAft>
          <a:spcPct val="0"/>
        </a:spcAft>
        <a:defRPr sz="3300">
          <a:solidFill>
            <a:schemeClr val="tx1"/>
          </a:solidFill>
          <a:latin typeface="Calibri" panose="020F0502020204030204" pitchFamily="34" charset="0"/>
        </a:defRPr>
      </a:lvl8pPr>
      <a:lvl9pPr marL="1371600" algn="ctr" rtl="0" fontAlgn="base">
        <a:spcBef>
          <a:spcPct val="0"/>
        </a:spcBef>
        <a:spcAft>
          <a:spcPct val="0"/>
        </a:spcAft>
        <a:defRPr sz="3300">
          <a:solidFill>
            <a:schemeClr val="tx1"/>
          </a:solidFill>
          <a:latin typeface="Calibri" panose="020F0502020204030204" pitchFamily="34" charset="0"/>
        </a:defRPr>
      </a:lvl9pPr>
    </p:titleStyle>
    <p:bodyStyle>
      <a:lvl1pPr marL="257175" indent="-257175"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fontAlgn="base">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fontAlgn="base">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1"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213AF-26F6-41FA-8D85-E2C5388D6E58}" type="datetimeFigureOut">
              <a:rPr lang="en-US" smtClean="0"/>
              <a:pPr/>
              <a:t>1/12/2024</a:t>
            </a:fld>
            <a:endParaRPr lang="en-US" sz="1000" dirty="0">
              <a:solidFill>
                <a:schemeClr val="tx1"/>
              </a:solidFill>
            </a:endParaRPr>
          </a:p>
        </p:txBody>
      </p:sp>
      <p:sp>
        <p:nvSpPr>
          <p:cNvPr id="5" name="Footer Placeholder 4"/>
          <p:cNvSpPr>
            <a:spLocks noGrp="1"/>
          </p:cNvSpPr>
          <p:nvPr>
            <p:ph type="ftr" sz="quarter" idx="3"/>
          </p:nvPr>
        </p:nvSpPr>
        <p:spPr>
          <a:xfrm>
            <a:off x="3124201" y="635636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6553200" y="635636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BC35B-A44B-4119-B8DA-DE9E3DFADA20}" type="slidenum">
              <a:rPr kumimoji="0" lang="en-US" smtClean="0"/>
              <a:pPr/>
              <a:t>‹#›</a:t>
            </a:fld>
            <a:endParaRPr kumimoji="0" lang="en-US" sz="1000" b="0">
              <a:solidFill>
                <a:schemeClr val="tx1"/>
              </a:solidFill>
            </a:endParaRPr>
          </a:p>
        </p:txBody>
      </p:sp>
    </p:spTree>
    <p:extLst>
      <p:ext uri="{BB962C8B-B14F-4D97-AF65-F5344CB8AC3E}">
        <p14:creationId xmlns:p14="http://schemas.microsoft.com/office/powerpoint/2010/main" val="20009200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certification/associate-android-developer" TargetMode="External"/><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docs" TargetMode="External"/><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A1C0-CFF0-5FCB-37D0-C1591DCD3DCD}"/>
              </a:ext>
            </a:extLst>
          </p:cNvPr>
          <p:cNvSpPr>
            <a:spLocks noGrp="1"/>
          </p:cNvSpPr>
          <p:nvPr>
            <p:ph type="title"/>
          </p:nvPr>
        </p:nvSpPr>
        <p:spPr>
          <a:xfrm>
            <a:off x="457199" y="1145495"/>
            <a:ext cx="8229600" cy="1143000"/>
          </a:xfrm>
        </p:spPr>
        <p:txBody>
          <a:bodyPr>
            <a:normAutofit fontScale="90000"/>
          </a:bodyPr>
          <a:lstStyle/>
          <a:p>
            <a:r>
              <a:rPr lang="en-US" sz="4800" b="1" kern="0" dirty="0">
                <a:latin typeface="Calibri" panose="020F0502020204030204" pitchFamily="34" charset="0"/>
                <a:ea typeface="Calibri" panose="020F0502020204030204" pitchFamily="34" charset="0"/>
              </a:rPr>
              <a:t>ANDVANCED</a:t>
            </a:r>
            <a:r>
              <a:rPr lang="en-US" sz="4800" b="1" kern="0" dirty="0">
                <a:effectLst/>
                <a:latin typeface="Calibri" panose="020F0502020204030204" pitchFamily="34" charset="0"/>
                <a:ea typeface="Calibri" panose="020F0502020204030204" pitchFamily="34" charset="0"/>
              </a:rPr>
              <a:t> ANDROID </a:t>
            </a:r>
            <a:r>
              <a:rPr lang="en-US" sz="4800" b="1" kern="0" dirty="0">
                <a:latin typeface="Calibri" panose="020F0502020204030204" pitchFamily="34" charset="0"/>
                <a:ea typeface="Calibri" panose="020F0502020204030204" pitchFamily="34" charset="0"/>
              </a:rPr>
              <a:t>DEVELOPMENT- </a:t>
            </a:r>
            <a:r>
              <a:rPr lang="en-US" sz="4800" b="1" kern="0" dirty="0">
                <a:effectLst/>
                <a:latin typeface="Calibri" panose="020F0502020204030204" pitchFamily="34" charset="0"/>
                <a:ea typeface="Calibri" panose="020F0502020204030204" pitchFamily="34" charset="0"/>
              </a:rPr>
              <a:t>CSE 227</a:t>
            </a:r>
            <a:endParaRPr lang="en-US" sz="4800" b="1" dirty="0"/>
          </a:p>
        </p:txBody>
      </p:sp>
      <p:pic>
        <p:nvPicPr>
          <p:cNvPr id="3" name="Google Shape;229;p42">
            <a:extLst>
              <a:ext uri="{FF2B5EF4-FFF2-40B4-BE49-F238E27FC236}">
                <a16:creationId xmlns:a16="http://schemas.microsoft.com/office/drawing/2014/main" id="{44D47BE7-325C-621D-35D7-F2D1EA554728}"/>
              </a:ext>
            </a:extLst>
          </p:cNvPr>
          <p:cNvPicPr preferRelativeResize="0"/>
          <p:nvPr/>
        </p:nvPicPr>
        <p:blipFill>
          <a:blip r:embed="rId3" cstate="print"/>
          <a:stretch>
            <a:fillRect/>
          </a:stretch>
        </p:blipFill>
        <p:spPr>
          <a:xfrm>
            <a:off x="260692" y="2952106"/>
            <a:ext cx="8622615" cy="2845459"/>
          </a:xfrm>
          <a:prstGeom prst="rect">
            <a:avLst/>
          </a:prstGeom>
          <a:noFill/>
        </p:spPr>
      </p:pic>
    </p:spTree>
    <p:extLst>
      <p:ext uri="{BB962C8B-B14F-4D97-AF65-F5344CB8AC3E}">
        <p14:creationId xmlns:p14="http://schemas.microsoft.com/office/powerpoint/2010/main" val="376604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013D9-91EA-796E-FE7A-0815C4DF5AB7}"/>
              </a:ext>
            </a:extLst>
          </p:cNvPr>
          <p:cNvSpPr txBox="1"/>
          <p:nvPr/>
        </p:nvSpPr>
        <p:spPr>
          <a:xfrm>
            <a:off x="304800" y="228600"/>
            <a:ext cx="8686800" cy="627864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Program: </a:t>
            </a:r>
            <a:r>
              <a:rPr lang="en-US" sz="2400" dirty="0" err="1">
                <a:latin typeface="Times New Roman" panose="02020603050405020304" pitchFamily="18" charset="0"/>
                <a:cs typeface="Times New Roman" panose="02020603050405020304" pitchFamily="18" charset="0"/>
              </a:rPr>
              <a:t>B.Tech</a:t>
            </a:r>
            <a:r>
              <a:rPr lang="en-US" sz="2400" dirty="0">
                <a:latin typeface="Times New Roman" panose="02020603050405020304" pitchFamily="18" charset="0"/>
                <a:cs typeface="Times New Roman" panose="02020603050405020304" pitchFamily="18" charset="0"/>
              </a:rPr>
              <a:t> (Computer Science and Engineering)</a:t>
            </a:r>
          </a:p>
          <a:p>
            <a:pPr>
              <a:lnSpc>
                <a:spcPct val="150000"/>
              </a:lnSpc>
            </a:pPr>
            <a:r>
              <a:rPr lang="en-US" sz="2400" dirty="0">
                <a:latin typeface="Times New Roman" panose="02020603050405020304" pitchFamily="18" charset="0"/>
                <a:cs typeface="Times New Roman" panose="02020603050405020304" pitchFamily="18" charset="0"/>
              </a:rPr>
              <a:t>Program Code: P132</a:t>
            </a:r>
          </a:p>
          <a:p>
            <a:pPr>
              <a:lnSpc>
                <a:spcPct val="150000"/>
              </a:lnSpc>
            </a:pPr>
            <a:r>
              <a:rPr lang="en-US"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Program Outcomes (POs)</a:t>
            </a:r>
          </a:p>
          <a:p>
            <a:pPr marL="457200" indent="-457200">
              <a:lnSpc>
                <a:spcPct val="150000"/>
              </a:lnSpc>
              <a:buFont typeface="+mj-lt"/>
              <a:buAutoNum type="arabicPeriod" startAt="11"/>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Project management and finance</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p>
          <a:p>
            <a:pPr marL="457200" indent="-457200">
              <a:lnSpc>
                <a:spcPct val="150000"/>
              </a:lnSpc>
              <a:buFont typeface="+mj-lt"/>
              <a:buAutoNum type="arabicPeriod" startAt="11"/>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Life-long learning</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::Recognize the need for, and have the preparation and ability to engage in independent and life-long learning in the broadest context of technological change</a:t>
            </a:r>
          </a:p>
          <a:p>
            <a:pPr marL="457200" indent="-457200">
              <a:lnSpc>
                <a:spcPct val="150000"/>
              </a:lnSpc>
              <a:buFont typeface="+mj-lt"/>
              <a:buAutoNum type="arabicPeriod" startAt="11"/>
            </a:pPr>
            <a:r>
              <a:rPr lang="en-US"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Competitive Skills::</a:t>
            </a:r>
            <a:r>
              <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Ability to compete in national and international technical events and building the competitive spirit</a:t>
            </a:r>
            <a:endParaRPr lang="en-US" dirty="0"/>
          </a:p>
        </p:txBody>
      </p:sp>
      <p:pic>
        <p:nvPicPr>
          <p:cNvPr id="3" name="object 3">
            <a:extLst>
              <a:ext uri="{FF2B5EF4-FFF2-40B4-BE49-F238E27FC236}">
                <a16:creationId xmlns:a16="http://schemas.microsoft.com/office/drawing/2014/main" id="{B483048C-4D3D-71B9-BF47-2171C62FB716}"/>
              </a:ext>
            </a:extLst>
          </p:cNvPr>
          <p:cNvPicPr/>
          <p:nvPr/>
        </p:nvPicPr>
        <p:blipFill>
          <a:blip r:embed="rId2" cstate="print"/>
          <a:stretch>
            <a:fillRect/>
          </a:stretch>
        </p:blipFill>
        <p:spPr>
          <a:xfrm>
            <a:off x="7391400" y="76200"/>
            <a:ext cx="1676400" cy="679450"/>
          </a:xfrm>
          <a:prstGeom prst="rect">
            <a:avLst/>
          </a:prstGeom>
        </p:spPr>
      </p:pic>
    </p:spTree>
    <p:extLst>
      <p:ext uri="{BB962C8B-B14F-4D97-AF65-F5344CB8AC3E}">
        <p14:creationId xmlns:p14="http://schemas.microsoft.com/office/powerpoint/2010/main" val="60957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013D9-91EA-796E-FE7A-0815C4DF5AB7}"/>
              </a:ext>
            </a:extLst>
          </p:cNvPr>
          <p:cNvSpPr txBox="1"/>
          <p:nvPr/>
        </p:nvSpPr>
        <p:spPr>
          <a:xfrm>
            <a:off x="228600" y="115957"/>
            <a:ext cx="8686800" cy="674030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Program: </a:t>
            </a:r>
            <a:r>
              <a:rPr lang="en-US" sz="2400" dirty="0" err="1">
                <a:latin typeface="Times New Roman" panose="02020603050405020304" pitchFamily="18" charset="0"/>
                <a:cs typeface="Times New Roman" panose="02020603050405020304" pitchFamily="18" charset="0"/>
              </a:rPr>
              <a:t>B.Tech</a:t>
            </a:r>
            <a:r>
              <a:rPr lang="en-US" sz="2400" dirty="0">
                <a:latin typeface="Times New Roman" panose="02020603050405020304" pitchFamily="18" charset="0"/>
                <a:cs typeface="Times New Roman" panose="02020603050405020304" pitchFamily="18" charset="0"/>
              </a:rPr>
              <a:t> (Computer Science and Engineering)</a:t>
            </a:r>
          </a:p>
          <a:p>
            <a:pPr>
              <a:lnSpc>
                <a:spcPct val="150000"/>
              </a:lnSpc>
            </a:pPr>
            <a:r>
              <a:rPr lang="en-US" sz="2400" dirty="0">
                <a:latin typeface="Times New Roman" panose="02020603050405020304" pitchFamily="18" charset="0"/>
                <a:cs typeface="Times New Roman" panose="02020603050405020304" pitchFamily="18" charset="0"/>
              </a:rPr>
              <a:t>Program Code: P132</a:t>
            </a:r>
          </a:p>
          <a:p>
            <a:pPr>
              <a:lnSpc>
                <a:spcPct val="150000"/>
              </a:lnSpc>
            </a:pPr>
            <a:r>
              <a:rPr lang="en-US" sz="2000" dirty="0">
                <a:solidFill>
                  <a:srgbClr val="FF0000"/>
                </a:solidFill>
                <a:latin typeface="Times New Roman" panose="02020603050405020304" pitchFamily="18" charset="0"/>
                <a:cs typeface="Times New Roman" panose="02020603050405020304" pitchFamily="18" charset="0"/>
              </a:rPr>
              <a:t>Program Specific Outcomes (PSOs)</a:t>
            </a:r>
          </a:p>
          <a:p>
            <a:pPr marL="342900" indent="-342900">
              <a:lnSpc>
                <a:spcPct val="150000"/>
              </a:lnSpc>
              <a:buAutoNum type="arabicPeriod"/>
            </a:pPr>
            <a:r>
              <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Ability to formulate, simulate and use knowledge in domains such as Networking &amp; Security, Database Management Systems, Intelligent Systems, Software Engineering, Web Technologies, Multimedia, Operating Systems and System Architecture for building IT applications.</a:t>
            </a:r>
          </a:p>
          <a:p>
            <a:pPr marL="342900" indent="-342900">
              <a:lnSpc>
                <a:spcPct val="150000"/>
              </a:lnSpc>
              <a:buAutoNum type="arabicPeriod"/>
            </a:pPr>
            <a:r>
              <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Ability to acquire programming efficiency to ideate, design and deploy solutions for different business environments.</a:t>
            </a:r>
          </a:p>
          <a:p>
            <a:pPr marL="342900" indent="-342900">
              <a:lnSpc>
                <a:spcPct val="150000"/>
              </a:lnSpc>
              <a:buAutoNum type="arabicPeriod"/>
            </a:pPr>
            <a:r>
              <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Acquaintance with the contemporary issues, latest trends in technological development and thereby innovate new ideas and provide optimal solutions to existing problems.</a:t>
            </a:r>
          </a:p>
          <a:p>
            <a:pPr marL="342900" indent="-342900">
              <a:lnSpc>
                <a:spcPct val="150000"/>
              </a:lnSpc>
              <a:buAutoNum type="arabicPeriod"/>
            </a:pPr>
            <a:r>
              <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Provide effective and efficient real time IT solutions using acquired knowledge in various domains.</a:t>
            </a:r>
          </a:p>
        </p:txBody>
      </p:sp>
      <p:pic>
        <p:nvPicPr>
          <p:cNvPr id="3" name="object 3">
            <a:extLst>
              <a:ext uri="{FF2B5EF4-FFF2-40B4-BE49-F238E27FC236}">
                <a16:creationId xmlns:a16="http://schemas.microsoft.com/office/drawing/2014/main" id="{7D570A0A-FD7B-0BCD-2C1C-CE54BC951B08}"/>
              </a:ext>
            </a:extLst>
          </p:cNvPr>
          <p:cNvPicPr/>
          <p:nvPr/>
        </p:nvPicPr>
        <p:blipFill>
          <a:blip r:embed="rId2" cstate="print"/>
          <a:stretch>
            <a:fillRect/>
          </a:stretch>
        </p:blipFill>
        <p:spPr>
          <a:xfrm>
            <a:off x="7391400" y="76200"/>
            <a:ext cx="1676400" cy="679450"/>
          </a:xfrm>
          <a:prstGeom prst="rect">
            <a:avLst/>
          </a:prstGeom>
        </p:spPr>
      </p:pic>
    </p:spTree>
    <p:extLst>
      <p:ext uri="{BB962C8B-B14F-4D97-AF65-F5344CB8AC3E}">
        <p14:creationId xmlns:p14="http://schemas.microsoft.com/office/powerpoint/2010/main" val="237451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850" name="Shape 209"/>
          <p:cNvSpPr>
            <a:spLocks noGrp="1"/>
          </p:cNvSpPr>
          <p:nvPr>
            <p:ph type="title" idx="4294967295"/>
          </p:nvPr>
        </p:nvSpPr>
        <p:spPr>
          <a:xfrm>
            <a:off x="628650" y="99997"/>
            <a:ext cx="7886700" cy="1133499"/>
          </a:xfrm>
        </p:spPr>
        <p:txBody>
          <a:bodyPr vert="horz" lIns="91440" tIns="45720" rIns="91440" bIns="45720" rtlCol="0" anchor="ctr">
            <a:normAutofit/>
          </a:bodyPr>
          <a:lstStyle/>
          <a:p>
            <a:pPr>
              <a:lnSpc>
                <a:spcPct val="90000"/>
              </a:lnSpc>
            </a:pPr>
            <a:r>
              <a:rPr lang="en-US" altLang="en-US" sz="3600" dirty="0">
                <a:solidFill>
                  <a:srgbClr val="C00000"/>
                </a:solidFill>
              </a:rPr>
              <a:t>The course contents  CSE227</a:t>
            </a:r>
            <a:endParaRPr lang="en-US" sz="3600" b="1" kern="1200" dirty="0">
              <a:solidFill>
                <a:schemeClr val="tx1"/>
              </a:solidFill>
              <a:latin typeface="Bahnschrift SemiBold" panose="020B0502040204020203" pitchFamily="34" charset="0"/>
            </a:endParaRPr>
          </a:p>
        </p:txBody>
      </p:sp>
      <p:grpSp>
        <p:nvGrpSpPr>
          <p:cNvPr id="13" name="Group 12">
            <a:extLst>
              <a:ext uri="{FF2B5EF4-FFF2-40B4-BE49-F238E27FC236}">
                <a16:creationId xmlns:a16="http://schemas.microsoft.com/office/drawing/2014/main" id="{9D8A96D2-DC71-4396-AC49-A3A3F25AD303}"/>
              </a:ext>
            </a:extLst>
          </p:cNvPr>
          <p:cNvGrpSpPr/>
          <p:nvPr/>
        </p:nvGrpSpPr>
        <p:grpSpPr>
          <a:xfrm>
            <a:off x="627505" y="1643131"/>
            <a:ext cx="8042361" cy="2424042"/>
            <a:chOff x="627505" y="1643131"/>
            <a:chExt cx="8042361" cy="1402705"/>
          </a:xfrm>
        </p:grpSpPr>
        <p:sp>
          <p:nvSpPr>
            <p:cNvPr id="3" name="Rectangle: Rounded Corners 2">
              <a:extLst>
                <a:ext uri="{FF2B5EF4-FFF2-40B4-BE49-F238E27FC236}">
                  <a16:creationId xmlns:a16="http://schemas.microsoft.com/office/drawing/2014/main" id="{518439BD-41A9-4D1F-9F20-47378C7334E5}"/>
                </a:ext>
              </a:extLst>
            </p:cNvPr>
            <p:cNvSpPr/>
            <p:nvPr/>
          </p:nvSpPr>
          <p:spPr>
            <a:xfrm>
              <a:off x="627505" y="1643131"/>
              <a:ext cx="8042361" cy="1402705"/>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a:p>
          </p:txBody>
        </p:sp>
        <p:sp>
          <p:nvSpPr>
            <p:cNvPr id="4" name="Rectangle 3" descr="Images">
              <a:extLst>
                <a:ext uri="{FF2B5EF4-FFF2-40B4-BE49-F238E27FC236}">
                  <a16:creationId xmlns:a16="http://schemas.microsoft.com/office/drawing/2014/main" id="{AB7BBCF8-799D-4A7A-9DDB-C9CBA0F8626D}"/>
                </a:ext>
              </a:extLst>
            </p:cNvPr>
            <p:cNvSpPr/>
            <p:nvPr/>
          </p:nvSpPr>
          <p:spPr>
            <a:xfrm>
              <a:off x="747029" y="1958740"/>
              <a:ext cx="771487" cy="77148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Freeform: Shape 4">
              <a:extLst>
                <a:ext uri="{FF2B5EF4-FFF2-40B4-BE49-F238E27FC236}">
                  <a16:creationId xmlns:a16="http://schemas.microsoft.com/office/drawing/2014/main" id="{90ECA66F-F66C-4166-839F-7372DCD52FC8}"/>
                </a:ext>
              </a:extLst>
            </p:cNvPr>
            <p:cNvSpPr/>
            <p:nvPr/>
          </p:nvSpPr>
          <p:spPr>
            <a:xfrm>
              <a:off x="1638040" y="1643131"/>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pPr defTabSz="1022350">
                <a:spcBef>
                  <a:spcPct val="0"/>
                </a:spcBef>
                <a:spcAft>
                  <a:spcPct val="35000"/>
                </a:spcAft>
                <a:defRPr/>
              </a:pPr>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Unit 1:-Firebase </a:t>
              </a:r>
              <a:r>
                <a:rPr lang="en-US" sz="2300" dirty="0">
                  <a:solidFill>
                    <a:schemeClr val="bg1"/>
                  </a:solidFill>
                  <a:latin typeface="Bahnschrift" panose="020B0502040204020203" pitchFamily="34" charset="0"/>
                </a:rPr>
                <a:t>:</a:t>
              </a:r>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Real Time Database, authentication, Storage</a:t>
              </a:r>
            </a:p>
          </p:txBody>
        </p:sp>
      </p:grpSp>
      <p:grpSp>
        <p:nvGrpSpPr>
          <p:cNvPr id="14" name="Group 13">
            <a:extLst>
              <a:ext uri="{FF2B5EF4-FFF2-40B4-BE49-F238E27FC236}">
                <a16:creationId xmlns:a16="http://schemas.microsoft.com/office/drawing/2014/main" id="{9A1DC198-343C-42AA-9C10-189914E9ACE6}"/>
              </a:ext>
            </a:extLst>
          </p:cNvPr>
          <p:cNvGrpSpPr/>
          <p:nvPr/>
        </p:nvGrpSpPr>
        <p:grpSpPr>
          <a:xfrm>
            <a:off x="627505" y="3691008"/>
            <a:ext cx="8042361" cy="2424041"/>
            <a:chOff x="627505" y="3396512"/>
            <a:chExt cx="8042361" cy="1402705"/>
          </a:xfrm>
        </p:grpSpPr>
        <p:sp>
          <p:nvSpPr>
            <p:cNvPr id="7" name="Rectangle: Rounded Corners 6">
              <a:extLst>
                <a:ext uri="{FF2B5EF4-FFF2-40B4-BE49-F238E27FC236}">
                  <a16:creationId xmlns:a16="http://schemas.microsoft.com/office/drawing/2014/main" id="{70FEDA77-F75D-41DF-989F-42310E550F3B}"/>
                </a:ext>
              </a:extLst>
            </p:cNvPr>
            <p:cNvSpPr/>
            <p:nvPr/>
          </p:nvSpPr>
          <p:spPr>
            <a:xfrm>
              <a:off x="627505" y="3396512"/>
              <a:ext cx="8042361" cy="1402705"/>
            </a:xfrm>
            <a:prstGeom prst="roundRect">
              <a:avLst>
                <a:gd name="adj" fmla="val 10000"/>
              </a:avLst>
            </a:prstGeom>
          </p:spPr>
          <p:style>
            <a:lnRef idx="0">
              <a:schemeClr val="lt1">
                <a:alpha val="0"/>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p:style>
          <p:txBody>
            <a:bodyPr/>
            <a:lstStyle/>
            <a:p>
              <a:endParaRPr lang="en-US"/>
            </a:p>
          </p:txBody>
        </p:sp>
        <p:sp>
          <p:nvSpPr>
            <p:cNvPr id="8" name="Rectangle 7" descr="Syncing Cloud">
              <a:extLst>
                <a:ext uri="{FF2B5EF4-FFF2-40B4-BE49-F238E27FC236}">
                  <a16:creationId xmlns:a16="http://schemas.microsoft.com/office/drawing/2014/main" id="{592DEAEF-A2C7-435D-AF73-A51CC27D9360}"/>
                </a:ext>
              </a:extLst>
            </p:cNvPr>
            <p:cNvSpPr/>
            <p:nvPr/>
          </p:nvSpPr>
          <p:spPr>
            <a:xfrm>
              <a:off x="747029" y="3712121"/>
              <a:ext cx="771487" cy="77148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Freeform: Shape 8">
              <a:extLst>
                <a:ext uri="{FF2B5EF4-FFF2-40B4-BE49-F238E27FC236}">
                  <a16:creationId xmlns:a16="http://schemas.microsoft.com/office/drawing/2014/main" id="{248AA09F-9850-4DC7-88E8-9590C6432326}"/>
                </a:ext>
              </a:extLst>
            </p:cNvPr>
            <p:cNvSpPr/>
            <p:nvPr/>
          </p:nvSpPr>
          <p:spPr>
            <a:xfrm>
              <a:off x="1638040" y="3396512"/>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Unit 2:-Advanced Graphics : Canvas, Animations, Transitions</a:t>
              </a:r>
            </a:p>
          </p:txBody>
        </p:sp>
      </p:grpSp>
      <p:grpSp>
        <p:nvGrpSpPr>
          <p:cNvPr id="15" name="Group 14">
            <a:extLst>
              <a:ext uri="{FF2B5EF4-FFF2-40B4-BE49-F238E27FC236}">
                <a16:creationId xmlns:a16="http://schemas.microsoft.com/office/drawing/2014/main" id="{38AC2C06-29E4-4B14-B014-271556044536}"/>
              </a:ext>
            </a:extLst>
          </p:cNvPr>
          <p:cNvGrpSpPr/>
          <p:nvPr/>
        </p:nvGrpSpPr>
        <p:grpSpPr>
          <a:xfrm>
            <a:off x="747029" y="5149894"/>
            <a:ext cx="7922836" cy="1402705"/>
            <a:chOff x="747029" y="5149894"/>
            <a:chExt cx="7922836" cy="1402705"/>
          </a:xfrm>
        </p:grpSpPr>
        <p:sp>
          <p:nvSpPr>
            <p:cNvPr id="11" name="Rectangle 10" descr="Download">
              <a:extLst>
                <a:ext uri="{FF2B5EF4-FFF2-40B4-BE49-F238E27FC236}">
                  <a16:creationId xmlns:a16="http://schemas.microsoft.com/office/drawing/2014/main" id="{4D0D16BA-E27A-46B6-9AB1-D67AB72CCF2D}"/>
                </a:ext>
              </a:extLst>
            </p:cNvPr>
            <p:cNvSpPr/>
            <p:nvPr/>
          </p:nvSpPr>
          <p:spPr>
            <a:xfrm>
              <a:off x="747029" y="5465503"/>
              <a:ext cx="771487" cy="77148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Freeform: Shape 11">
              <a:extLst>
                <a:ext uri="{FF2B5EF4-FFF2-40B4-BE49-F238E27FC236}">
                  <a16:creationId xmlns:a16="http://schemas.microsoft.com/office/drawing/2014/main" id="{1A2CCDA8-B27F-420E-9BD6-A0525A6F8585}"/>
                </a:ext>
              </a:extLst>
            </p:cNvPr>
            <p:cNvSpPr/>
            <p:nvPr/>
          </p:nvSpPr>
          <p:spPr>
            <a:xfrm>
              <a:off x="1638040" y="5149894"/>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pPr marL="0" marR="0" lvl="0" indent="0" algn="l" defTabSz="1022350" rtl="0" eaLnBrk="1" fontAlgn="auto" latinLnBrk="0" hangingPunct="1">
                <a:lnSpc>
                  <a:spcPct val="100000"/>
                </a:lnSpc>
                <a:spcBef>
                  <a:spcPct val="0"/>
                </a:spcBef>
                <a:spcAft>
                  <a:spcPct val="35000"/>
                </a:spcAft>
                <a:buClrTx/>
                <a:buSzTx/>
                <a:buFontTx/>
                <a:buNone/>
                <a:tabLst/>
                <a:defRPr/>
              </a:pPr>
              <a:endParaRPr kumimoji="0" lang="en-US" sz="2300" b="0" i="0" u="none" strike="noStrike" kern="1200" cap="none" spc="0" normalizeH="0" baseline="0" noProof="0" dirty="0">
                <a:ln>
                  <a:noFill/>
                </a:ln>
                <a:solidFill>
                  <a:prstClr val="white">
                    <a:hueOff val="0"/>
                    <a:satOff val="0"/>
                    <a:lumOff val="0"/>
                    <a:alphaOff val="0"/>
                  </a:prstClr>
                </a:solidFill>
                <a:effectLst/>
                <a:uLnTx/>
                <a:uFillTx/>
                <a:latin typeface="Bahnschrift" panose="020B0502040204020203" pitchFamily="34" charset="0"/>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1000"/>
                                        <p:tgtEl>
                                          <p:spTgt spid="78850"/>
                                        </p:tgtEl>
                                      </p:cBhvr>
                                    </p:animEffect>
                                    <p:anim calcmode="lin" valueType="num">
                                      <p:cBhvr>
                                        <p:cTn id="8" dur="1000" fill="hold"/>
                                        <p:tgtEl>
                                          <p:spTgt spid="78850"/>
                                        </p:tgtEl>
                                        <p:attrNameLst>
                                          <p:attrName>ppt_x</p:attrName>
                                        </p:attrNameLst>
                                      </p:cBhvr>
                                      <p:tavLst>
                                        <p:tav tm="0">
                                          <p:val>
                                            <p:strVal val="#ppt_x"/>
                                          </p:val>
                                        </p:tav>
                                        <p:tav tm="100000">
                                          <p:val>
                                            <p:strVal val="#ppt_x"/>
                                          </p:val>
                                        </p:tav>
                                      </p:tavLst>
                                    </p:anim>
                                    <p:anim calcmode="lin" valueType="num">
                                      <p:cBhvr>
                                        <p:cTn id="9" dur="1000" fill="hold"/>
                                        <p:tgtEl>
                                          <p:spTgt spid="788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hape 209"/>
          <p:cNvSpPr>
            <a:spLocks noGrp="1"/>
          </p:cNvSpPr>
          <p:nvPr>
            <p:ph type="title" idx="4294967295"/>
          </p:nvPr>
        </p:nvSpPr>
        <p:spPr>
          <a:xfrm>
            <a:off x="628650" y="99997"/>
            <a:ext cx="7886700" cy="1133499"/>
          </a:xfrm>
        </p:spPr>
        <p:txBody>
          <a:bodyPr vert="horz" lIns="91440" tIns="45720" rIns="91440" bIns="45720" rtlCol="0" anchor="ctr">
            <a:normAutofit/>
          </a:bodyPr>
          <a:lstStyle/>
          <a:p>
            <a:pPr>
              <a:lnSpc>
                <a:spcPct val="90000"/>
              </a:lnSpc>
            </a:pPr>
            <a:r>
              <a:rPr lang="en-US" altLang="en-US" sz="3600" dirty="0">
                <a:solidFill>
                  <a:srgbClr val="C00000"/>
                </a:solidFill>
              </a:rPr>
              <a:t>The course contents  CSE227</a:t>
            </a:r>
            <a:endParaRPr lang="en-US" sz="3600" b="1" kern="1200" dirty="0">
              <a:solidFill>
                <a:schemeClr val="tx1"/>
              </a:solidFill>
              <a:latin typeface="Bahnschrift SemiBold" panose="020B0502040204020203" pitchFamily="34" charset="0"/>
            </a:endParaRPr>
          </a:p>
        </p:txBody>
      </p:sp>
      <p:grpSp>
        <p:nvGrpSpPr>
          <p:cNvPr id="13" name="Group 12">
            <a:extLst>
              <a:ext uri="{FF2B5EF4-FFF2-40B4-BE49-F238E27FC236}">
                <a16:creationId xmlns:a16="http://schemas.microsoft.com/office/drawing/2014/main" id="{9D8A96D2-DC71-4396-AC49-A3A3F25AD303}"/>
              </a:ext>
            </a:extLst>
          </p:cNvPr>
          <p:cNvGrpSpPr/>
          <p:nvPr/>
        </p:nvGrpSpPr>
        <p:grpSpPr>
          <a:xfrm>
            <a:off x="627505" y="1643131"/>
            <a:ext cx="8042361" cy="2424042"/>
            <a:chOff x="627505" y="1643131"/>
            <a:chExt cx="8042361" cy="1402705"/>
          </a:xfrm>
        </p:grpSpPr>
        <p:sp>
          <p:nvSpPr>
            <p:cNvPr id="3" name="Rectangle: Rounded Corners 2">
              <a:extLst>
                <a:ext uri="{FF2B5EF4-FFF2-40B4-BE49-F238E27FC236}">
                  <a16:creationId xmlns:a16="http://schemas.microsoft.com/office/drawing/2014/main" id="{518439BD-41A9-4D1F-9F20-47378C7334E5}"/>
                </a:ext>
              </a:extLst>
            </p:cNvPr>
            <p:cNvSpPr/>
            <p:nvPr/>
          </p:nvSpPr>
          <p:spPr>
            <a:xfrm>
              <a:off x="627505" y="1643131"/>
              <a:ext cx="8042361" cy="1402705"/>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dirty="0"/>
            </a:p>
          </p:txBody>
        </p:sp>
        <p:sp>
          <p:nvSpPr>
            <p:cNvPr id="4" name="Rectangle 3" descr="Images">
              <a:extLst>
                <a:ext uri="{FF2B5EF4-FFF2-40B4-BE49-F238E27FC236}">
                  <a16:creationId xmlns:a16="http://schemas.microsoft.com/office/drawing/2014/main" id="{AB7BBCF8-799D-4A7A-9DDB-C9CBA0F8626D}"/>
                </a:ext>
              </a:extLst>
            </p:cNvPr>
            <p:cNvSpPr/>
            <p:nvPr/>
          </p:nvSpPr>
          <p:spPr>
            <a:xfrm>
              <a:off x="747029" y="1958740"/>
              <a:ext cx="771487" cy="77148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Freeform: Shape 4">
              <a:extLst>
                <a:ext uri="{FF2B5EF4-FFF2-40B4-BE49-F238E27FC236}">
                  <a16:creationId xmlns:a16="http://schemas.microsoft.com/office/drawing/2014/main" id="{90ECA66F-F66C-4166-839F-7372DCD52FC8}"/>
                </a:ext>
              </a:extLst>
            </p:cNvPr>
            <p:cNvSpPr/>
            <p:nvPr/>
          </p:nvSpPr>
          <p:spPr>
            <a:xfrm>
              <a:off x="1638040" y="1643131"/>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pPr marL="0" marR="0" lvl="0" indent="0" algn="l" defTabSz="1022350" rtl="0" eaLnBrk="1" fontAlgn="auto" latinLnBrk="0" hangingPunct="1">
                <a:lnSpc>
                  <a:spcPct val="100000"/>
                </a:lnSpc>
                <a:spcBef>
                  <a:spcPct val="0"/>
                </a:spcBef>
                <a:spcAft>
                  <a:spcPct val="35000"/>
                </a:spcAft>
                <a:buClrTx/>
                <a:buSzTx/>
                <a:buFontTx/>
                <a:buNone/>
                <a:tabLst/>
                <a:defRPr/>
              </a:pPr>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Unit 3:-Maps and places : Location, places autocomplete, current place, place details </a:t>
              </a:r>
              <a:r>
                <a:rPr kumimoji="0" lang="en-US" sz="2300" b="0" i="0" u="none" strike="noStrike" kern="1200" cap="none" spc="0" normalizeH="0" baseline="0" noProof="0" dirty="0" err="1">
                  <a:ln>
                    <a:noFill/>
                  </a:ln>
                  <a:solidFill>
                    <a:schemeClr val="bg1"/>
                  </a:solidFill>
                  <a:effectLst/>
                  <a:uLnTx/>
                  <a:uFillTx/>
                  <a:latin typeface="Bahnschrift" panose="020B0502040204020203" pitchFamily="34" charset="0"/>
                  <a:ea typeface="+mn-ea"/>
                  <a:cs typeface="+mn-cs"/>
                </a:rPr>
                <a:t>etc</a:t>
              </a:r>
              <a:endPar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endParaRPr>
            </a:p>
          </p:txBody>
        </p:sp>
      </p:grpSp>
      <p:grpSp>
        <p:nvGrpSpPr>
          <p:cNvPr id="14" name="Group 13">
            <a:extLst>
              <a:ext uri="{FF2B5EF4-FFF2-40B4-BE49-F238E27FC236}">
                <a16:creationId xmlns:a16="http://schemas.microsoft.com/office/drawing/2014/main" id="{9A1DC198-343C-42AA-9C10-189914E9ACE6}"/>
              </a:ext>
            </a:extLst>
          </p:cNvPr>
          <p:cNvGrpSpPr/>
          <p:nvPr/>
        </p:nvGrpSpPr>
        <p:grpSpPr>
          <a:xfrm>
            <a:off x="627505" y="3691008"/>
            <a:ext cx="8042361" cy="2424041"/>
            <a:chOff x="627505" y="3396512"/>
            <a:chExt cx="8042361" cy="1402705"/>
          </a:xfrm>
        </p:grpSpPr>
        <p:sp>
          <p:nvSpPr>
            <p:cNvPr id="7" name="Rectangle: Rounded Corners 6">
              <a:extLst>
                <a:ext uri="{FF2B5EF4-FFF2-40B4-BE49-F238E27FC236}">
                  <a16:creationId xmlns:a16="http://schemas.microsoft.com/office/drawing/2014/main" id="{70FEDA77-F75D-41DF-989F-42310E550F3B}"/>
                </a:ext>
              </a:extLst>
            </p:cNvPr>
            <p:cNvSpPr/>
            <p:nvPr/>
          </p:nvSpPr>
          <p:spPr>
            <a:xfrm>
              <a:off x="627505" y="3396512"/>
              <a:ext cx="8042361" cy="1402705"/>
            </a:xfrm>
            <a:prstGeom prst="roundRect">
              <a:avLst>
                <a:gd name="adj" fmla="val 10000"/>
              </a:avLst>
            </a:prstGeom>
          </p:spPr>
          <p:style>
            <a:lnRef idx="0">
              <a:schemeClr val="lt1">
                <a:alpha val="0"/>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p:style>
          <p:txBody>
            <a:bodyPr/>
            <a:lstStyle/>
            <a:p>
              <a:endParaRPr lang="en-US"/>
            </a:p>
          </p:txBody>
        </p:sp>
        <p:sp>
          <p:nvSpPr>
            <p:cNvPr id="8" name="Rectangle 7" descr="Syncing Cloud">
              <a:extLst>
                <a:ext uri="{FF2B5EF4-FFF2-40B4-BE49-F238E27FC236}">
                  <a16:creationId xmlns:a16="http://schemas.microsoft.com/office/drawing/2014/main" id="{592DEAEF-A2C7-435D-AF73-A51CC27D9360}"/>
                </a:ext>
              </a:extLst>
            </p:cNvPr>
            <p:cNvSpPr/>
            <p:nvPr/>
          </p:nvSpPr>
          <p:spPr>
            <a:xfrm>
              <a:off x="747029" y="3712121"/>
              <a:ext cx="771487" cy="77148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Freeform: Shape 8">
              <a:extLst>
                <a:ext uri="{FF2B5EF4-FFF2-40B4-BE49-F238E27FC236}">
                  <a16:creationId xmlns:a16="http://schemas.microsoft.com/office/drawing/2014/main" id="{248AA09F-9850-4DC7-88E8-9590C6432326}"/>
                </a:ext>
              </a:extLst>
            </p:cNvPr>
            <p:cNvSpPr/>
            <p:nvPr/>
          </p:nvSpPr>
          <p:spPr>
            <a:xfrm>
              <a:off x="1638040" y="3396512"/>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r>
                <a:rPr kumimoji="0" lang="fr-FR"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Unit 4:-</a:t>
              </a:r>
              <a:r>
                <a:rPr kumimoji="0" lang="fr-FR" sz="2300" b="0" i="0" u="none" strike="noStrike" kern="1200" cap="none" spc="0" normalizeH="0" baseline="0" noProof="0" dirty="0" err="1">
                  <a:ln>
                    <a:noFill/>
                  </a:ln>
                  <a:solidFill>
                    <a:schemeClr val="bg1"/>
                  </a:solidFill>
                  <a:effectLst/>
                  <a:uLnTx/>
                  <a:uFillTx/>
                  <a:latin typeface="Bahnschrift" panose="020B0502040204020203" pitchFamily="34" charset="0"/>
                  <a:ea typeface="+mn-ea"/>
                  <a:cs typeface="+mn-cs"/>
                </a:rPr>
                <a:t>Sensors</a:t>
              </a:r>
              <a:r>
                <a:rPr kumimoji="0" lang="fr-FR"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 : Motion </a:t>
              </a:r>
              <a:r>
                <a:rPr kumimoji="0" lang="fr-FR" sz="2300" b="0" i="0" u="none" strike="noStrike" kern="1200" cap="none" spc="0" normalizeH="0" baseline="0" noProof="0" dirty="0" err="1">
                  <a:ln>
                    <a:noFill/>
                  </a:ln>
                  <a:solidFill>
                    <a:schemeClr val="bg1"/>
                  </a:solidFill>
                  <a:effectLst/>
                  <a:uLnTx/>
                  <a:uFillTx/>
                  <a:latin typeface="Bahnschrift" panose="020B0502040204020203" pitchFamily="34" charset="0"/>
                  <a:ea typeface="+mn-ea"/>
                  <a:cs typeface="+mn-cs"/>
                </a:rPr>
                <a:t>sensors</a:t>
              </a:r>
              <a:r>
                <a:rPr kumimoji="0" lang="fr-FR"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 Position </a:t>
              </a:r>
              <a:r>
                <a:rPr kumimoji="0" lang="fr-FR" sz="2300" b="0" i="0" u="none" strike="noStrike" kern="1200" cap="none" spc="0" normalizeH="0" baseline="0" noProof="0" dirty="0" err="1">
                  <a:ln>
                    <a:noFill/>
                  </a:ln>
                  <a:solidFill>
                    <a:schemeClr val="bg1"/>
                  </a:solidFill>
                  <a:effectLst/>
                  <a:uLnTx/>
                  <a:uFillTx/>
                  <a:latin typeface="Bahnschrift" panose="020B0502040204020203" pitchFamily="34" charset="0"/>
                  <a:ea typeface="+mn-ea"/>
                  <a:cs typeface="+mn-cs"/>
                </a:rPr>
                <a:t>sensors</a:t>
              </a:r>
              <a:r>
                <a:rPr kumimoji="0" lang="fr-FR"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 </a:t>
              </a:r>
              <a:r>
                <a:rPr kumimoji="0" lang="fr-FR" sz="2300" b="0" i="0" u="none" strike="noStrike" kern="1200" cap="none" spc="0" normalizeH="0" baseline="0" noProof="0" dirty="0" err="1">
                  <a:ln>
                    <a:noFill/>
                  </a:ln>
                  <a:solidFill>
                    <a:schemeClr val="bg1"/>
                  </a:solidFill>
                  <a:effectLst/>
                  <a:uLnTx/>
                  <a:uFillTx/>
                  <a:latin typeface="Bahnschrift" panose="020B0502040204020203" pitchFamily="34" charset="0"/>
                  <a:ea typeface="+mn-ea"/>
                  <a:cs typeface="+mn-cs"/>
                </a:rPr>
                <a:t>Environment</a:t>
              </a:r>
              <a:r>
                <a:rPr kumimoji="0" lang="fr-FR"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 </a:t>
              </a:r>
              <a:r>
                <a:rPr kumimoji="0" lang="fr-FR" sz="2300" b="0" i="0" u="none" strike="noStrike" kern="1200" cap="none" spc="0" normalizeH="0" baseline="0" noProof="0" dirty="0" err="1">
                  <a:ln>
                    <a:noFill/>
                  </a:ln>
                  <a:solidFill>
                    <a:schemeClr val="bg1"/>
                  </a:solidFill>
                  <a:effectLst/>
                  <a:uLnTx/>
                  <a:uFillTx/>
                  <a:latin typeface="Bahnschrift" panose="020B0502040204020203" pitchFamily="34" charset="0"/>
                  <a:ea typeface="+mn-ea"/>
                  <a:cs typeface="+mn-cs"/>
                </a:rPr>
                <a:t>sensors</a:t>
              </a:r>
              <a:endPar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endParaRPr>
            </a:p>
          </p:txBody>
        </p:sp>
      </p:grpSp>
      <p:grpSp>
        <p:nvGrpSpPr>
          <p:cNvPr id="15" name="Group 14">
            <a:extLst>
              <a:ext uri="{FF2B5EF4-FFF2-40B4-BE49-F238E27FC236}">
                <a16:creationId xmlns:a16="http://schemas.microsoft.com/office/drawing/2014/main" id="{38AC2C06-29E4-4B14-B014-271556044536}"/>
              </a:ext>
            </a:extLst>
          </p:cNvPr>
          <p:cNvGrpSpPr/>
          <p:nvPr/>
        </p:nvGrpSpPr>
        <p:grpSpPr>
          <a:xfrm>
            <a:off x="747029" y="5149894"/>
            <a:ext cx="7922836" cy="1402705"/>
            <a:chOff x="747029" y="5149894"/>
            <a:chExt cx="7922836" cy="1402705"/>
          </a:xfrm>
        </p:grpSpPr>
        <p:sp>
          <p:nvSpPr>
            <p:cNvPr id="11" name="Rectangle 10" descr="Download">
              <a:extLst>
                <a:ext uri="{FF2B5EF4-FFF2-40B4-BE49-F238E27FC236}">
                  <a16:creationId xmlns:a16="http://schemas.microsoft.com/office/drawing/2014/main" id="{4D0D16BA-E27A-46B6-9AB1-D67AB72CCF2D}"/>
                </a:ext>
              </a:extLst>
            </p:cNvPr>
            <p:cNvSpPr/>
            <p:nvPr/>
          </p:nvSpPr>
          <p:spPr>
            <a:xfrm>
              <a:off x="747029" y="5465503"/>
              <a:ext cx="771487" cy="77148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Freeform: Shape 11">
              <a:extLst>
                <a:ext uri="{FF2B5EF4-FFF2-40B4-BE49-F238E27FC236}">
                  <a16:creationId xmlns:a16="http://schemas.microsoft.com/office/drawing/2014/main" id="{1A2CCDA8-B27F-420E-9BD6-A0525A6F8585}"/>
                </a:ext>
              </a:extLst>
            </p:cNvPr>
            <p:cNvSpPr/>
            <p:nvPr/>
          </p:nvSpPr>
          <p:spPr>
            <a:xfrm>
              <a:off x="1638040" y="5149894"/>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pPr marL="0" marR="0" lvl="0" indent="0" algn="l" defTabSz="1022350" rtl="0" eaLnBrk="1" fontAlgn="auto" latinLnBrk="0" hangingPunct="1">
                <a:lnSpc>
                  <a:spcPct val="100000"/>
                </a:lnSpc>
                <a:spcBef>
                  <a:spcPct val="0"/>
                </a:spcBef>
                <a:spcAft>
                  <a:spcPct val="35000"/>
                </a:spcAft>
                <a:buClrTx/>
                <a:buSzTx/>
                <a:buFontTx/>
                <a:buNone/>
                <a:tabLst/>
                <a:defRPr/>
              </a:pPr>
              <a:endParaRPr kumimoji="0" lang="en-US" sz="2300" b="0" i="0" u="none" strike="noStrike" kern="1200" cap="none" spc="0" normalizeH="0" baseline="0" noProof="0" dirty="0">
                <a:ln>
                  <a:noFill/>
                </a:ln>
                <a:solidFill>
                  <a:prstClr val="white">
                    <a:hueOff val="0"/>
                    <a:satOff val="0"/>
                    <a:lumOff val="0"/>
                    <a:alphaOff val="0"/>
                  </a:prstClr>
                </a:solidFill>
                <a:effectLst/>
                <a:uLnTx/>
                <a:uFillTx/>
                <a:latin typeface="Bahnschrift" panose="020B0502040204020203" pitchFamily="34" charset="0"/>
                <a:ea typeface="+mn-ea"/>
                <a:cs typeface="+mn-cs"/>
              </a:endParaRPr>
            </a:p>
          </p:txBody>
        </p:sp>
      </p:grpSp>
    </p:spTree>
    <p:extLst>
      <p:ext uri="{BB962C8B-B14F-4D97-AF65-F5344CB8AC3E}">
        <p14:creationId xmlns:p14="http://schemas.microsoft.com/office/powerpoint/2010/main" val="10493269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1000"/>
                                        <p:tgtEl>
                                          <p:spTgt spid="78850"/>
                                        </p:tgtEl>
                                      </p:cBhvr>
                                    </p:animEffect>
                                    <p:anim calcmode="lin" valueType="num">
                                      <p:cBhvr>
                                        <p:cTn id="8" dur="1000" fill="hold"/>
                                        <p:tgtEl>
                                          <p:spTgt spid="78850"/>
                                        </p:tgtEl>
                                        <p:attrNameLst>
                                          <p:attrName>ppt_x</p:attrName>
                                        </p:attrNameLst>
                                      </p:cBhvr>
                                      <p:tavLst>
                                        <p:tav tm="0">
                                          <p:val>
                                            <p:strVal val="#ppt_x"/>
                                          </p:val>
                                        </p:tav>
                                        <p:tav tm="100000">
                                          <p:val>
                                            <p:strVal val="#ppt_x"/>
                                          </p:val>
                                        </p:tav>
                                      </p:tavLst>
                                    </p:anim>
                                    <p:anim calcmode="lin" valueType="num">
                                      <p:cBhvr>
                                        <p:cTn id="9" dur="1000" fill="hold"/>
                                        <p:tgtEl>
                                          <p:spTgt spid="788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hape 209"/>
          <p:cNvSpPr>
            <a:spLocks noGrp="1"/>
          </p:cNvSpPr>
          <p:nvPr>
            <p:ph type="title" idx="4294967295"/>
          </p:nvPr>
        </p:nvSpPr>
        <p:spPr>
          <a:xfrm>
            <a:off x="628650" y="99997"/>
            <a:ext cx="7886700" cy="1133499"/>
          </a:xfrm>
        </p:spPr>
        <p:txBody>
          <a:bodyPr vert="horz" lIns="91440" tIns="45720" rIns="91440" bIns="45720" rtlCol="0" anchor="ctr">
            <a:normAutofit/>
          </a:bodyPr>
          <a:lstStyle/>
          <a:p>
            <a:pPr>
              <a:lnSpc>
                <a:spcPct val="90000"/>
              </a:lnSpc>
            </a:pPr>
            <a:r>
              <a:rPr lang="en-US" altLang="en-US" sz="3600" dirty="0">
                <a:solidFill>
                  <a:srgbClr val="C00000"/>
                </a:solidFill>
              </a:rPr>
              <a:t>The course contents  CSE227</a:t>
            </a:r>
            <a:endParaRPr lang="en-US" sz="3600" b="1" kern="1200" dirty="0">
              <a:solidFill>
                <a:schemeClr val="tx1"/>
              </a:solidFill>
              <a:latin typeface="Bahnschrift SemiBold" panose="020B0502040204020203" pitchFamily="34" charset="0"/>
            </a:endParaRPr>
          </a:p>
        </p:txBody>
      </p:sp>
      <p:grpSp>
        <p:nvGrpSpPr>
          <p:cNvPr id="13" name="Group 12">
            <a:extLst>
              <a:ext uri="{FF2B5EF4-FFF2-40B4-BE49-F238E27FC236}">
                <a16:creationId xmlns:a16="http://schemas.microsoft.com/office/drawing/2014/main" id="{9D8A96D2-DC71-4396-AC49-A3A3F25AD303}"/>
              </a:ext>
            </a:extLst>
          </p:cNvPr>
          <p:cNvGrpSpPr/>
          <p:nvPr/>
        </p:nvGrpSpPr>
        <p:grpSpPr>
          <a:xfrm>
            <a:off x="627505" y="1643131"/>
            <a:ext cx="8042361" cy="2424042"/>
            <a:chOff x="627505" y="1643131"/>
            <a:chExt cx="8042361" cy="1402705"/>
          </a:xfrm>
        </p:grpSpPr>
        <p:sp>
          <p:nvSpPr>
            <p:cNvPr id="3" name="Rectangle: Rounded Corners 2">
              <a:extLst>
                <a:ext uri="{FF2B5EF4-FFF2-40B4-BE49-F238E27FC236}">
                  <a16:creationId xmlns:a16="http://schemas.microsoft.com/office/drawing/2014/main" id="{518439BD-41A9-4D1F-9F20-47378C7334E5}"/>
                </a:ext>
              </a:extLst>
            </p:cNvPr>
            <p:cNvSpPr/>
            <p:nvPr/>
          </p:nvSpPr>
          <p:spPr>
            <a:xfrm>
              <a:off x="627505" y="1643131"/>
              <a:ext cx="8042361" cy="1402705"/>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endParaRPr lang="en-US"/>
            </a:p>
          </p:txBody>
        </p:sp>
        <p:sp>
          <p:nvSpPr>
            <p:cNvPr id="4" name="Rectangle 3" descr="Images">
              <a:extLst>
                <a:ext uri="{FF2B5EF4-FFF2-40B4-BE49-F238E27FC236}">
                  <a16:creationId xmlns:a16="http://schemas.microsoft.com/office/drawing/2014/main" id="{AB7BBCF8-799D-4A7A-9DDB-C9CBA0F8626D}"/>
                </a:ext>
              </a:extLst>
            </p:cNvPr>
            <p:cNvSpPr/>
            <p:nvPr/>
          </p:nvSpPr>
          <p:spPr>
            <a:xfrm>
              <a:off x="747029" y="1958740"/>
              <a:ext cx="771487" cy="77148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Freeform: Shape 4">
              <a:extLst>
                <a:ext uri="{FF2B5EF4-FFF2-40B4-BE49-F238E27FC236}">
                  <a16:creationId xmlns:a16="http://schemas.microsoft.com/office/drawing/2014/main" id="{90ECA66F-F66C-4166-839F-7372DCD52FC8}"/>
                </a:ext>
              </a:extLst>
            </p:cNvPr>
            <p:cNvSpPr/>
            <p:nvPr/>
          </p:nvSpPr>
          <p:spPr>
            <a:xfrm>
              <a:off x="1638040" y="1643131"/>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pPr marL="0" marR="0" lvl="0" indent="0" algn="l" defTabSz="1022350" rtl="0" eaLnBrk="1" fontAlgn="auto" latinLnBrk="0" hangingPunct="1">
                <a:lnSpc>
                  <a:spcPct val="100000"/>
                </a:lnSpc>
                <a:spcBef>
                  <a:spcPct val="0"/>
                </a:spcBef>
                <a:spcAft>
                  <a:spcPct val="35000"/>
                </a:spcAft>
                <a:buClrTx/>
                <a:buSzTx/>
                <a:buFontTx/>
                <a:buNone/>
                <a:tabLst/>
                <a:defRPr/>
              </a:pPr>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Unit 5:-Connectivity : Perform network operations overview, Bluetooth overview, Wi-Fi peer-to-peer</a:t>
              </a:r>
            </a:p>
            <a:p>
              <a:pPr marL="0" marR="0" lvl="0" indent="0" algn="l" defTabSz="1022350" rtl="0" eaLnBrk="1" fontAlgn="auto" latinLnBrk="0" hangingPunct="1">
                <a:lnSpc>
                  <a:spcPct val="100000"/>
                </a:lnSpc>
                <a:spcBef>
                  <a:spcPct val="0"/>
                </a:spcBef>
                <a:spcAft>
                  <a:spcPct val="35000"/>
                </a:spcAft>
                <a:buClrTx/>
                <a:buSzTx/>
                <a:buFontTx/>
                <a:buNone/>
                <a:tabLst/>
                <a:defRPr/>
              </a:pPr>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overview, Companion device pairing overview, Connect devices wireless overview</a:t>
              </a:r>
            </a:p>
          </p:txBody>
        </p:sp>
      </p:grpSp>
      <p:grpSp>
        <p:nvGrpSpPr>
          <p:cNvPr id="14" name="Group 13">
            <a:extLst>
              <a:ext uri="{FF2B5EF4-FFF2-40B4-BE49-F238E27FC236}">
                <a16:creationId xmlns:a16="http://schemas.microsoft.com/office/drawing/2014/main" id="{9A1DC198-343C-42AA-9C10-189914E9ACE6}"/>
              </a:ext>
            </a:extLst>
          </p:cNvPr>
          <p:cNvGrpSpPr/>
          <p:nvPr/>
        </p:nvGrpSpPr>
        <p:grpSpPr>
          <a:xfrm>
            <a:off x="627505" y="3691008"/>
            <a:ext cx="8042361" cy="2424041"/>
            <a:chOff x="627505" y="3396512"/>
            <a:chExt cx="8042361" cy="1402705"/>
          </a:xfrm>
        </p:grpSpPr>
        <p:sp>
          <p:nvSpPr>
            <p:cNvPr id="7" name="Rectangle: Rounded Corners 6">
              <a:extLst>
                <a:ext uri="{FF2B5EF4-FFF2-40B4-BE49-F238E27FC236}">
                  <a16:creationId xmlns:a16="http://schemas.microsoft.com/office/drawing/2014/main" id="{70FEDA77-F75D-41DF-989F-42310E550F3B}"/>
                </a:ext>
              </a:extLst>
            </p:cNvPr>
            <p:cNvSpPr/>
            <p:nvPr/>
          </p:nvSpPr>
          <p:spPr>
            <a:xfrm>
              <a:off x="627505" y="3396512"/>
              <a:ext cx="8042361" cy="1402705"/>
            </a:xfrm>
            <a:prstGeom prst="roundRect">
              <a:avLst>
                <a:gd name="adj" fmla="val 10000"/>
              </a:avLst>
            </a:prstGeom>
          </p:spPr>
          <p:style>
            <a:lnRef idx="0">
              <a:schemeClr val="lt1">
                <a:alpha val="0"/>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p:style>
          <p:txBody>
            <a:bodyPr/>
            <a:lstStyle/>
            <a:p>
              <a:endParaRPr lang="en-US"/>
            </a:p>
          </p:txBody>
        </p:sp>
        <p:sp>
          <p:nvSpPr>
            <p:cNvPr id="8" name="Rectangle 7" descr="Syncing Cloud">
              <a:extLst>
                <a:ext uri="{FF2B5EF4-FFF2-40B4-BE49-F238E27FC236}">
                  <a16:creationId xmlns:a16="http://schemas.microsoft.com/office/drawing/2014/main" id="{592DEAEF-A2C7-435D-AF73-A51CC27D9360}"/>
                </a:ext>
              </a:extLst>
            </p:cNvPr>
            <p:cNvSpPr/>
            <p:nvPr/>
          </p:nvSpPr>
          <p:spPr>
            <a:xfrm>
              <a:off x="747029" y="3712121"/>
              <a:ext cx="771487" cy="77148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Freeform: Shape 8">
              <a:extLst>
                <a:ext uri="{FF2B5EF4-FFF2-40B4-BE49-F238E27FC236}">
                  <a16:creationId xmlns:a16="http://schemas.microsoft.com/office/drawing/2014/main" id="{248AA09F-9850-4DC7-88E8-9590C6432326}"/>
                </a:ext>
              </a:extLst>
            </p:cNvPr>
            <p:cNvSpPr/>
            <p:nvPr/>
          </p:nvSpPr>
          <p:spPr>
            <a:xfrm>
              <a:off x="1638040" y="3396512"/>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Unit 6:-Web-Based Content : Building and Managing Web Apps in WebView, Migrating to WebView in</a:t>
              </a:r>
            </a:p>
            <a:p>
              <a:r>
                <a:rPr kumimoji="0" lang="en-US" sz="2300" b="0" i="0" u="none" strike="noStrike" kern="1200" cap="none" spc="0" normalizeH="0" baseline="0" noProof="0" dirty="0">
                  <a:ln>
                    <a:noFill/>
                  </a:ln>
                  <a:solidFill>
                    <a:schemeClr val="bg1"/>
                  </a:solidFill>
                  <a:effectLst/>
                  <a:uLnTx/>
                  <a:uFillTx/>
                  <a:latin typeface="Bahnschrift" panose="020B0502040204020203" pitchFamily="34" charset="0"/>
                  <a:ea typeface="+mn-ea"/>
                  <a:cs typeface="+mn-cs"/>
                </a:rPr>
                <a:t>Android, Supporting Different Screens in web Apps, Advance android programming</a:t>
              </a:r>
            </a:p>
          </p:txBody>
        </p:sp>
      </p:grpSp>
      <p:grpSp>
        <p:nvGrpSpPr>
          <p:cNvPr id="15" name="Group 14">
            <a:extLst>
              <a:ext uri="{FF2B5EF4-FFF2-40B4-BE49-F238E27FC236}">
                <a16:creationId xmlns:a16="http://schemas.microsoft.com/office/drawing/2014/main" id="{38AC2C06-29E4-4B14-B014-271556044536}"/>
              </a:ext>
            </a:extLst>
          </p:cNvPr>
          <p:cNvGrpSpPr/>
          <p:nvPr/>
        </p:nvGrpSpPr>
        <p:grpSpPr>
          <a:xfrm>
            <a:off x="747029" y="5149894"/>
            <a:ext cx="7922836" cy="1402705"/>
            <a:chOff x="747029" y="5149894"/>
            <a:chExt cx="7922836" cy="1402705"/>
          </a:xfrm>
        </p:grpSpPr>
        <p:sp>
          <p:nvSpPr>
            <p:cNvPr id="11" name="Rectangle 10" descr="Download">
              <a:extLst>
                <a:ext uri="{FF2B5EF4-FFF2-40B4-BE49-F238E27FC236}">
                  <a16:creationId xmlns:a16="http://schemas.microsoft.com/office/drawing/2014/main" id="{4D0D16BA-E27A-46B6-9AB1-D67AB72CCF2D}"/>
                </a:ext>
              </a:extLst>
            </p:cNvPr>
            <p:cNvSpPr/>
            <p:nvPr/>
          </p:nvSpPr>
          <p:spPr>
            <a:xfrm>
              <a:off x="747029" y="5465503"/>
              <a:ext cx="771487" cy="77148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Freeform: Shape 11">
              <a:extLst>
                <a:ext uri="{FF2B5EF4-FFF2-40B4-BE49-F238E27FC236}">
                  <a16:creationId xmlns:a16="http://schemas.microsoft.com/office/drawing/2014/main" id="{1A2CCDA8-B27F-420E-9BD6-A0525A6F8585}"/>
                </a:ext>
              </a:extLst>
            </p:cNvPr>
            <p:cNvSpPr/>
            <p:nvPr/>
          </p:nvSpPr>
          <p:spPr>
            <a:xfrm>
              <a:off x="1638040" y="5149894"/>
              <a:ext cx="7031825" cy="1402705"/>
            </a:xfrm>
            <a:custGeom>
              <a:avLst/>
              <a:gdLst>
                <a:gd name="connsiteX0" fmla="*/ 0 w 6422236"/>
                <a:gd name="connsiteY0" fmla="*/ 0 h 1402705"/>
                <a:gd name="connsiteX1" fmla="*/ 6422236 w 6422236"/>
                <a:gd name="connsiteY1" fmla="*/ 0 h 1402705"/>
                <a:gd name="connsiteX2" fmla="*/ 6422236 w 6422236"/>
                <a:gd name="connsiteY2" fmla="*/ 1402705 h 1402705"/>
                <a:gd name="connsiteX3" fmla="*/ 0 w 6422236"/>
                <a:gd name="connsiteY3" fmla="*/ 1402705 h 1402705"/>
                <a:gd name="connsiteX4" fmla="*/ 0 w 6422236"/>
                <a:gd name="connsiteY4" fmla="*/ 0 h 1402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236" h="1402705">
                  <a:moveTo>
                    <a:pt x="0" y="0"/>
                  </a:moveTo>
                  <a:lnTo>
                    <a:pt x="6422236" y="0"/>
                  </a:lnTo>
                  <a:lnTo>
                    <a:pt x="6422236" y="1402705"/>
                  </a:lnTo>
                  <a:lnTo>
                    <a:pt x="0" y="14027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txBody>
            <a:bodyPr spcFirstLastPara="0" vert="horz" wrap="square" lIns="148453" tIns="148453" rIns="148453" bIns="148453" numCol="1" spcCol="1270" anchor="ctr" anchorCtr="0">
              <a:noAutofit/>
            </a:bodyPr>
            <a:lstStyle/>
            <a:p>
              <a:pPr marL="0" marR="0" lvl="0" indent="0" algn="l" defTabSz="1022350" rtl="0" eaLnBrk="1" fontAlgn="auto" latinLnBrk="0" hangingPunct="1">
                <a:lnSpc>
                  <a:spcPct val="100000"/>
                </a:lnSpc>
                <a:spcBef>
                  <a:spcPct val="0"/>
                </a:spcBef>
                <a:spcAft>
                  <a:spcPct val="35000"/>
                </a:spcAft>
                <a:buClrTx/>
                <a:buSzTx/>
                <a:buFontTx/>
                <a:buNone/>
                <a:tabLst/>
                <a:defRPr/>
              </a:pPr>
              <a:endParaRPr kumimoji="0" lang="en-US" sz="2300" b="0" i="0" u="none" strike="noStrike" kern="1200" cap="none" spc="0" normalizeH="0" baseline="0" noProof="0" dirty="0">
                <a:ln>
                  <a:noFill/>
                </a:ln>
                <a:solidFill>
                  <a:prstClr val="white">
                    <a:hueOff val="0"/>
                    <a:satOff val="0"/>
                    <a:lumOff val="0"/>
                    <a:alphaOff val="0"/>
                  </a:prstClr>
                </a:solidFill>
                <a:effectLst/>
                <a:uLnTx/>
                <a:uFillTx/>
                <a:latin typeface="Bahnschrift" panose="020B0502040204020203" pitchFamily="34" charset="0"/>
                <a:ea typeface="+mn-ea"/>
                <a:cs typeface="+mn-cs"/>
              </a:endParaRPr>
            </a:p>
          </p:txBody>
        </p:sp>
      </p:grpSp>
    </p:spTree>
    <p:extLst>
      <p:ext uri="{BB962C8B-B14F-4D97-AF65-F5344CB8AC3E}">
        <p14:creationId xmlns:p14="http://schemas.microsoft.com/office/powerpoint/2010/main" val="82346881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1000"/>
                                        <p:tgtEl>
                                          <p:spTgt spid="78850"/>
                                        </p:tgtEl>
                                      </p:cBhvr>
                                    </p:animEffect>
                                    <p:anim calcmode="lin" valueType="num">
                                      <p:cBhvr>
                                        <p:cTn id="8" dur="1000" fill="hold"/>
                                        <p:tgtEl>
                                          <p:spTgt spid="78850"/>
                                        </p:tgtEl>
                                        <p:attrNameLst>
                                          <p:attrName>ppt_x</p:attrName>
                                        </p:attrNameLst>
                                      </p:cBhvr>
                                      <p:tavLst>
                                        <p:tav tm="0">
                                          <p:val>
                                            <p:strVal val="#ppt_x"/>
                                          </p:val>
                                        </p:tav>
                                        <p:tav tm="100000">
                                          <p:val>
                                            <p:strVal val="#ppt_x"/>
                                          </p:val>
                                        </p:tav>
                                      </p:tavLst>
                                    </p:anim>
                                    <p:anim calcmode="lin" valueType="num">
                                      <p:cBhvr>
                                        <p:cTn id="9" dur="1000" fill="hold"/>
                                        <p:tgtEl>
                                          <p:spTgt spid="788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0" name="Rectangle 70">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90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902" name="Rectangle 74">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960109"/>
            <a:ext cx="7708392"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898" name="Shape 224"/>
          <p:cNvSpPr>
            <a:spLocks noGrp="1"/>
          </p:cNvSpPr>
          <p:nvPr>
            <p:ph type="title" idx="4294967295"/>
          </p:nvPr>
        </p:nvSpPr>
        <p:spPr>
          <a:xfrm>
            <a:off x="866775" y="775304"/>
            <a:ext cx="7228332" cy="1199974"/>
          </a:xfrm>
        </p:spPr>
        <p:txBody>
          <a:bodyPr vert="horz" lIns="91440" tIns="45720" rIns="91440" bIns="45720" rtlCol="0" anchor="ctr">
            <a:normAutofit fontScale="90000"/>
          </a:bodyPr>
          <a:lstStyle/>
          <a:p>
            <a:pPr>
              <a:lnSpc>
                <a:spcPct val="90000"/>
              </a:lnSpc>
            </a:pPr>
            <a:r>
              <a:rPr lang="en-US" altLang="en-US" b="1" dirty="0">
                <a:solidFill>
                  <a:srgbClr val="C00000"/>
                </a:solidFill>
              </a:rPr>
              <a:t>What will be the course outcome?</a:t>
            </a:r>
            <a:endParaRPr lang="en-US" b="1" kern="1200" dirty="0">
              <a:solidFill>
                <a:schemeClr val="tx1"/>
              </a:solidFill>
              <a:latin typeface="+mj-lt"/>
              <a:ea typeface="+mj-ea"/>
              <a:cs typeface="+mj-cs"/>
            </a:endParaRPr>
          </a:p>
        </p:txBody>
      </p:sp>
      <p:grpSp>
        <p:nvGrpSpPr>
          <p:cNvPr id="9" name="Group 8">
            <a:extLst>
              <a:ext uri="{FF2B5EF4-FFF2-40B4-BE49-F238E27FC236}">
                <a16:creationId xmlns:a16="http://schemas.microsoft.com/office/drawing/2014/main" id="{50D05D49-623F-4FC6-A78A-6914705050F3}"/>
              </a:ext>
            </a:extLst>
          </p:cNvPr>
          <p:cNvGrpSpPr/>
          <p:nvPr/>
        </p:nvGrpSpPr>
        <p:grpSpPr>
          <a:xfrm>
            <a:off x="850347" y="2618681"/>
            <a:ext cx="7567635" cy="3652912"/>
            <a:chOff x="850347" y="2419884"/>
            <a:chExt cx="7567635" cy="1395576"/>
          </a:xfrm>
        </p:grpSpPr>
        <p:sp>
          <p:nvSpPr>
            <p:cNvPr id="4" name="Rectangle 3">
              <a:extLst>
                <a:ext uri="{FF2B5EF4-FFF2-40B4-BE49-F238E27FC236}">
                  <a16:creationId xmlns:a16="http://schemas.microsoft.com/office/drawing/2014/main" id="{3AA4BF8C-003A-476D-A794-AA49987B39EE}"/>
                </a:ext>
              </a:extLst>
            </p:cNvPr>
            <p:cNvSpPr/>
            <p:nvPr/>
          </p:nvSpPr>
          <p:spPr>
            <a:xfrm>
              <a:off x="966048" y="2857860"/>
              <a:ext cx="7451934" cy="9576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Freeform: Shape 4">
              <a:extLst>
                <a:ext uri="{FF2B5EF4-FFF2-40B4-BE49-F238E27FC236}">
                  <a16:creationId xmlns:a16="http://schemas.microsoft.com/office/drawing/2014/main" id="{4BA421D7-DDBE-4AD8-B966-0399F0FA7D0A}"/>
                </a:ext>
              </a:extLst>
            </p:cNvPr>
            <p:cNvSpPr/>
            <p:nvPr/>
          </p:nvSpPr>
          <p:spPr>
            <a:xfrm>
              <a:off x="850347" y="2419884"/>
              <a:ext cx="7567635" cy="1324215"/>
            </a:xfrm>
            <a:custGeom>
              <a:avLst/>
              <a:gdLst>
                <a:gd name="connsiteX0" fmla="*/ 0 w 5216353"/>
                <a:gd name="connsiteY0" fmla="*/ 186964 h 1121760"/>
                <a:gd name="connsiteX1" fmla="*/ 186964 w 5216353"/>
                <a:gd name="connsiteY1" fmla="*/ 0 h 1121760"/>
                <a:gd name="connsiteX2" fmla="*/ 5029389 w 5216353"/>
                <a:gd name="connsiteY2" fmla="*/ 0 h 1121760"/>
                <a:gd name="connsiteX3" fmla="*/ 5216353 w 5216353"/>
                <a:gd name="connsiteY3" fmla="*/ 186964 h 1121760"/>
                <a:gd name="connsiteX4" fmla="*/ 5216353 w 5216353"/>
                <a:gd name="connsiteY4" fmla="*/ 934796 h 1121760"/>
                <a:gd name="connsiteX5" fmla="*/ 5029389 w 5216353"/>
                <a:gd name="connsiteY5" fmla="*/ 1121760 h 1121760"/>
                <a:gd name="connsiteX6" fmla="*/ 186964 w 5216353"/>
                <a:gd name="connsiteY6" fmla="*/ 1121760 h 1121760"/>
                <a:gd name="connsiteX7" fmla="*/ 0 w 5216353"/>
                <a:gd name="connsiteY7" fmla="*/ 934796 h 1121760"/>
                <a:gd name="connsiteX8" fmla="*/ 0 w 5216353"/>
                <a:gd name="connsiteY8" fmla="*/ 186964 h 112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6353" h="1121760">
                  <a:moveTo>
                    <a:pt x="0" y="186964"/>
                  </a:moveTo>
                  <a:cubicBezTo>
                    <a:pt x="0" y="83707"/>
                    <a:pt x="83707" y="0"/>
                    <a:pt x="186964" y="0"/>
                  </a:cubicBezTo>
                  <a:lnTo>
                    <a:pt x="5029389" y="0"/>
                  </a:lnTo>
                  <a:cubicBezTo>
                    <a:pt x="5132646" y="0"/>
                    <a:pt x="5216353" y="83707"/>
                    <a:pt x="5216353" y="186964"/>
                  </a:cubicBezTo>
                  <a:lnTo>
                    <a:pt x="5216353" y="934796"/>
                  </a:lnTo>
                  <a:cubicBezTo>
                    <a:pt x="5216353" y="1038053"/>
                    <a:pt x="5132646" y="1121760"/>
                    <a:pt x="5029389" y="1121760"/>
                  </a:cubicBezTo>
                  <a:lnTo>
                    <a:pt x="186964" y="1121760"/>
                  </a:lnTo>
                  <a:cubicBezTo>
                    <a:pt x="83707" y="1121760"/>
                    <a:pt x="0" y="1038053"/>
                    <a:pt x="0" y="934796"/>
                  </a:cubicBezTo>
                  <a:lnTo>
                    <a:pt x="0" y="186964"/>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251926" tIns="54760" rIns="251926" bIns="54760" numCol="1" spcCol="1270" anchor="ctr" anchorCtr="0">
              <a:noAutofit/>
            </a:bodyPr>
            <a:lstStyle/>
            <a:p>
              <a:r>
                <a:rPr lang="en-IN" altLang="en-US" sz="2000" b="1" dirty="0">
                  <a:solidFill>
                    <a:srgbClr val="000000"/>
                  </a:solidFill>
                </a:rPr>
                <a:t>Course Outcomes: </a:t>
              </a:r>
              <a:r>
                <a:rPr lang="en-IN" altLang="en-US" sz="2000" dirty="0">
                  <a:solidFill>
                    <a:srgbClr val="000000"/>
                  </a:solidFill>
                </a:rPr>
                <a:t>Through this course students should be able to</a:t>
              </a:r>
            </a:p>
            <a:p>
              <a:br>
                <a:rPr lang="en-IN" altLang="en-US" dirty="0">
                  <a:solidFill>
                    <a:srgbClr val="000000"/>
                  </a:solidFill>
                </a:rPr>
              </a:br>
              <a:r>
                <a:rPr lang="en-US" altLang="en-US" dirty="0">
                  <a:solidFill>
                    <a:srgbClr val="000000"/>
                  </a:solidFill>
                </a:rPr>
                <a:t>CO1 :: use of cloud based databases and data stores to enable exclusive experience for users.</a:t>
              </a:r>
            </a:p>
            <a:p>
              <a:r>
                <a:rPr lang="en-US" altLang="en-US" dirty="0">
                  <a:solidFill>
                    <a:srgbClr val="000000"/>
                  </a:solidFill>
                </a:rPr>
                <a:t>CO2 :: describe GEO features, advanced graphics that make application more attractive.</a:t>
              </a:r>
            </a:p>
            <a:p>
              <a:r>
                <a:rPr lang="en-US" altLang="en-US" dirty="0">
                  <a:solidFill>
                    <a:srgbClr val="000000"/>
                  </a:solidFill>
                </a:rPr>
                <a:t>CO3 :: compare and integrate techniques to optimize apps for faster execution in maps and places.</a:t>
              </a:r>
            </a:p>
            <a:p>
              <a:r>
                <a:rPr lang="en-US" altLang="en-US" dirty="0">
                  <a:solidFill>
                    <a:srgbClr val="000000"/>
                  </a:solidFill>
                </a:rPr>
                <a:t>CO4 :: construct and develop apps using connectivity with other devices through tools available for both wired and wireless protocols.</a:t>
              </a:r>
            </a:p>
            <a:p>
              <a:r>
                <a:rPr lang="en-US" altLang="en-US" dirty="0">
                  <a:solidFill>
                    <a:srgbClr val="000000"/>
                  </a:solidFill>
                </a:rPr>
                <a:t>CO5 :: identify suitable libraries and apply to make sensor based apps more intuitive.</a:t>
              </a:r>
            </a:p>
            <a:p>
              <a:r>
                <a:rPr lang="en-US" altLang="en-US" dirty="0">
                  <a:solidFill>
                    <a:srgbClr val="000000"/>
                  </a:solidFill>
                </a:rPr>
                <a:t>CO6 :: assess WebView in apps for rich user experience on different web-based android applications.</a:t>
              </a:r>
              <a:br>
                <a:rPr lang="en-US" altLang="en-US" sz="2000" dirty="0"/>
              </a:br>
              <a:endParaRPr lang="en-IN" altLang="en-US" sz="2000" dirty="0"/>
            </a:p>
            <a:p>
              <a:pPr marL="0" marR="0" lvl="0" indent="0" algn="just" defTabSz="800100" rtl="0" eaLnBrk="1" fontAlgn="auto" latinLnBrk="0" hangingPunct="1">
                <a:lnSpc>
                  <a:spcPct val="100000"/>
                </a:lnSpc>
                <a:spcBef>
                  <a:spcPct val="0"/>
                </a:spcBef>
                <a:spcAft>
                  <a:spcPct val="3500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1000"/>
                                        <p:tgtEl>
                                          <p:spTgt spid="80898"/>
                                        </p:tgtEl>
                                      </p:cBhvr>
                                    </p:animEffect>
                                    <p:anim calcmode="lin" valueType="num">
                                      <p:cBhvr>
                                        <p:cTn id="8" dur="1000" fill="hold"/>
                                        <p:tgtEl>
                                          <p:spTgt spid="80898"/>
                                        </p:tgtEl>
                                        <p:attrNameLst>
                                          <p:attrName>ppt_x</p:attrName>
                                        </p:attrNameLst>
                                      </p:cBhvr>
                                      <p:tavLst>
                                        <p:tav tm="0">
                                          <p:val>
                                            <p:strVal val="#ppt_x"/>
                                          </p:val>
                                        </p:tav>
                                        <p:tav tm="100000">
                                          <p:val>
                                            <p:strVal val="#ppt_x"/>
                                          </p:val>
                                        </p:tav>
                                      </p:tavLst>
                                    </p:anim>
                                    <p:anim calcmode="lin" valueType="num">
                                      <p:cBhvr>
                                        <p:cTn id="9" dur="1000" fill="hold"/>
                                        <p:tgtEl>
                                          <p:spTgt spid="8089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2195-9718-2739-EA33-693B20CCFC02}"/>
              </a:ext>
            </a:extLst>
          </p:cNvPr>
          <p:cNvSpPr>
            <a:spLocks noGrp="1"/>
          </p:cNvSpPr>
          <p:nvPr>
            <p:ph type="title"/>
          </p:nvPr>
        </p:nvSpPr>
        <p:spPr/>
        <p:txBody>
          <a:bodyPr>
            <a:normAutofit fontScale="90000"/>
          </a:bodyPr>
          <a:lstStyle/>
          <a:p>
            <a:r>
              <a:rPr lang="en-IN" b="1" dirty="0"/>
              <a:t>Rubrics for Code Based Test(Best 2 will be Counted)</a:t>
            </a:r>
            <a:endParaRPr lang="en-US" dirty="0"/>
          </a:p>
        </p:txBody>
      </p:sp>
      <p:sp>
        <p:nvSpPr>
          <p:cNvPr id="3" name="Content Placeholder 2">
            <a:extLst>
              <a:ext uri="{FF2B5EF4-FFF2-40B4-BE49-F238E27FC236}">
                <a16:creationId xmlns:a16="http://schemas.microsoft.com/office/drawing/2014/main" id="{07CE691D-9B11-5F00-DF56-72A1FA7EE2C3}"/>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85E14350-550F-C78B-ED3A-7B6CBF347E6F}"/>
              </a:ext>
            </a:extLst>
          </p:cNvPr>
          <p:cNvGraphicFramePr>
            <a:graphicFrameLocks noGrp="1"/>
          </p:cNvGraphicFramePr>
          <p:nvPr>
            <p:extLst>
              <p:ext uri="{D42A27DB-BD31-4B8C-83A1-F6EECF244321}">
                <p14:modId xmlns:p14="http://schemas.microsoft.com/office/powerpoint/2010/main" val="2356543728"/>
              </p:ext>
            </p:extLst>
          </p:nvPr>
        </p:nvGraphicFramePr>
        <p:xfrm>
          <a:off x="1565329" y="2696705"/>
          <a:ext cx="6261315" cy="2386739"/>
        </p:xfrm>
        <a:graphic>
          <a:graphicData uri="http://schemas.openxmlformats.org/drawingml/2006/table">
            <a:tbl>
              <a:tblPr>
                <a:tableStyleId>{5C22544A-7EE6-4342-B048-85BDC9FD1C3A}</a:tableStyleId>
              </a:tblPr>
              <a:tblGrid>
                <a:gridCol w="4884255">
                  <a:extLst>
                    <a:ext uri="{9D8B030D-6E8A-4147-A177-3AD203B41FA5}">
                      <a16:colId xmlns:a16="http://schemas.microsoft.com/office/drawing/2014/main" val="2749335875"/>
                    </a:ext>
                  </a:extLst>
                </a:gridCol>
                <a:gridCol w="1377060">
                  <a:extLst>
                    <a:ext uri="{9D8B030D-6E8A-4147-A177-3AD203B41FA5}">
                      <a16:colId xmlns:a16="http://schemas.microsoft.com/office/drawing/2014/main" val="3085456070"/>
                    </a:ext>
                  </a:extLst>
                </a:gridCol>
              </a:tblGrid>
              <a:tr h="2386739">
                <a:tc>
                  <a:txBody>
                    <a:bodyPr/>
                    <a:lstStyle/>
                    <a:p>
                      <a:pPr algn="l" fontAlgn="t"/>
                      <a:r>
                        <a:rPr lang="en-IN" sz="2400" b="1" u="none" strike="noStrike" dirty="0">
                          <a:effectLst/>
                        </a:rPr>
                        <a:t>Components</a:t>
                      </a:r>
                    </a:p>
                    <a:p>
                      <a:r>
                        <a:rPr lang="en-US" sz="2400" kern="1200" dirty="0">
                          <a:solidFill>
                            <a:schemeClr val="dk1"/>
                          </a:solidFill>
                          <a:effectLst/>
                          <a:latin typeface="+mn-lt"/>
                          <a:ea typeface="+mn-ea"/>
                          <a:cs typeface="+mn-cs"/>
                        </a:rPr>
                        <a:t>1.Written</a:t>
                      </a:r>
                    </a:p>
                    <a:p>
                      <a:endParaRPr lang="en-US" sz="2400" kern="1200" dirty="0">
                        <a:solidFill>
                          <a:schemeClr val="dk1"/>
                        </a:solidFill>
                        <a:effectLst/>
                        <a:latin typeface="+mn-lt"/>
                        <a:ea typeface="+mn-ea"/>
                        <a:cs typeface="+mn-cs"/>
                      </a:endParaRPr>
                    </a:p>
                    <a:p>
                      <a:r>
                        <a:rPr lang="en-US" sz="2400" kern="1200" dirty="0">
                          <a:solidFill>
                            <a:schemeClr val="dk1"/>
                          </a:solidFill>
                          <a:effectLst/>
                          <a:latin typeface="+mn-lt"/>
                          <a:ea typeface="+mn-ea"/>
                          <a:cs typeface="+mn-cs"/>
                        </a:rPr>
                        <a:t>2. Application Development</a:t>
                      </a:r>
                    </a:p>
                    <a:p>
                      <a:endParaRPr lang="en-IN" sz="2400" b="1" i="0" u="none" strike="noStrike" dirty="0">
                        <a:solidFill>
                          <a:srgbClr val="000000"/>
                        </a:solidFill>
                        <a:effectLst/>
                        <a:latin typeface="Calibri" panose="020F0502020204030204" pitchFamily="34" charset="0"/>
                      </a:endParaRPr>
                    </a:p>
                  </a:txBody>
                  <a:tcPr marL="9055" marR="9055" marT="9055" marB="0"/>
                </a:tc>
                <a:tc>
                  <a:txBody>
                    <a:bodyPr/>
                    <a:lstStyle/>
                    <a:p>
                      <a:pPr algn="l" fontAlgn="t"/>
                      <a:r>
                        <a:rPr lang="en-IN" sz="2400" b="1" u="none" strike="noStrike" dirty="0">
                          <a:effectLst/>
                        </a:rPr>
                        <a:t>Marks</a:t>
                      </a:r>
                    </a:p>
                    <a:p>
                      <a:pPr algn="l" fontAlgn="t"/>
                      <a:r>
                        <a:rPr lang="en-IN" sz="2400" b="0" i="0" u="none" strike="noStrike" dirty="0">
                          <a:solidFill>
                            <a:srgbClr val="000000"/>
                          </a:solidFill>
                          <a:effectLst/>
                          <a:latin typeface="Calibri" panose="020F0502020204030204" pitchFamily="34" charset="0"/>
                        </a:rPr>
                        <a:t>10</a:t>
                      </a:r>
                    </a:p>
                    <a:p>
                      <a:pPr algn="l" fontAlgn="t"/>
                      <a:endParaRPr lang="en-IN" sz="2400" b="0" i="0" u="none" strike="noStrike" dirty="0">
                        <a:solidFill>
                          <a:srgbClr val="000000"/>
                        </a:solidFill>
                        <a:effectLst/>
                        <a:latin typeface="Calibri" panose="020F0502020204030204" pitchFamily="34" charset="0"/>
                      </a:endParaRPr>
                    </a:p>
                    <a:p>
                      <a:pPr algn="l" fontAlgn="t"/>
                      <a:r>
                        <a:rPr lang="en-IN" sz="2400" b="0" i="0" u="none" strike="noStrike" dirty="0">
                          <a:solidFill>
                            <a:srgbClr val="000000"/>
                          </a:solidFill>
                          <a:effectLst/>
                          <a:latin typeface="Calibri" panose="020F0502020204030204" pitchFamily="34" charset="0"/>
                        </a:rPr>
                        <a:t>20</a:t>
                      </a:r>
                    </a:p>
                  </a:txBody>
                  <a:tcPr marL="9055" marR="9055" marT="9055" marB="0"/>
                </a:tc>
                <a:extLst>
                  <a:ext uri="{0D108BD9-81ED-4DB2-BD59-A6C34878D82A}">
                    <a16:rowId xmlns:a16="http://schemas.microsoft.com/office/drawing/2014/main" val="3128233375"/>
                  </a:ext>
                </a:extLst>
              </a:tr>
            </a:tbl>
          </a:graphicData>
        </a:graphic>
      </p:graphicFrame>
    </p:spTree>
    <p:extLst>
      <p:ext uri="{BB962C8B-B14F-4D97-AF65-F5344CB8AC3E}">
        <p14:creationId xmlns:p14="http://schemas.microsoft.com/office/powerpoint/2010/main" val="4254903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257" y="564007"/>
            <a:ext cx="5793485" cy="984885"/>
          </a:xfrm>
        </p:spPr>
        <p:txBody>
          <a:bodyPr>
            <a:normAutofit fontScale="90000"/>
          </a:bodyPr>
          <a:lstStyle/>
          <a:p>
            <a:r>
              <a:rPr lang="en-IN" b="1" dirty="0"/>
              <a:t>Rubrics for project Evaluation(Compulsory)</a:t>
            </a:r>
          </a:p>
        </p:txBody>
      </p:sp>
      <p:graphicFrame>
        <p:nvGraphicFramePr>
          <p:cNvPr id="7" name="Table 6"/>
          <p:cNvGraphicFramePr>
            <a:graphicFrameLocks noGrp="1"/>
          </p:cNvGraphicFramePr>
          <p:nvPr>
            <p:extLst>
              <p:ext uri="{D42A27DB-BD31-4B8C-83A1-F6EECF244321}">
                <p14:modId xmlns:p14="http://schemas.microsoft.com/office/powerpoint/2010/main" val="634920795"/>
              </p:ext>
            </p:extLst>
          </p:nvPr>
        </p:nvGraphicFramePr>
        <p:xfrm>
          <a:off x="2481942" y="1859797"/>
          <a:ext cx="4648199" cy="1854201"/>
        </p:xfrm>
        <a:graphic>
          <a:graphicData uri="http://schemas.openxmlformats.org/drawingml/2006/table">
            <a:tbl>
              <a:tblPr>
                <a:tableStyleId>{5C22544A-7EE6-4342-B048-85BDC9FD1C3A}</a:tableStyleId>
              </a:tblPr>
              <a:tblGrid>
                <a:gridCol w="3625914">
                  <a:extLst>
                    <a:ext uri="{9D8B030D-6E8A-4147-A177-3AD203B41FA5}">
                      <a16:colId xmlns:a16="http://schemas.microsoft.com/office/drawing/2014/main" val="2749335875"/>
                    </a:ext>
                  </a:extLst>
                </a:gridCol>
                <a:gridCol w="1022285">
                  <a:extLst>
                    <a:ext uri="{9D8B030D-6E8A-4147-A177-3AD203B41FA5}">
                      <a16:colId xmlns:a16="http://schemas.microsoft.com/office/drawing/2014/main" val="3085456070"/>
                    </a:ext>
                  </a:extLst>
                </a:gridCol>
              </a:tblGrid>
              <a:tr h="1854201">
                <a:tc>
                  <a:txBody>
                    <a:bodyPr/>
                    <a:lstStyle/>
                    <a:p>
                      <a:pPr algn="l" fontAlgn="t"/>
                      <a:r>
                        <a:rPr lang="en-IN" sz="2400" b="1" u="none" strike="noStrike" dirty="0">
                          <a:effectLst/>
                        </a:rPr>
                        <a:t>Components</a:t>
                      </a:r>
                    </a:p>
                    <a:p>
                      <a:r>
                        <a:rPr lang="en-US" sz="2400" kern="1200" dirty="0">
                          <a:solidFill>
                            <a:schemeClr val="dk1"/>
                          </a:solidFill>
                          <a:effectLst/>
                          <a:latin typeface="+mn-lt"/>
                          <a:ea typeface="+mn-ea"/>
                          <a:cs typeface="+mn-cs"/>
                        </a:rPr>
                        <a:t>1.Execution</a:t>
                      </a:r>
                    </a:p>
                    <a:p>
                      <a:r>
                        <a:rPr lang="en-US" sz="2400" kern="1200" dirty="0">
                          <a:solidFill>
                            <a:schemeClr val="dk1"/>
                          </a:solidFill>
                          <a:effectLst/>
                          <a:latin typeface="+mn-lt"/>
                          <a:ea typeface="+mn-ea"/>
                          <a:cs typeface="+mn-cs"/>
                        </a:rPr>
                        <a:t>2. UI/UX</a:t>
                      </a:r>
                    </a:p>
                    <a:p>
                      <a:r>
                        <a:rPr lang="en-US" sz="2400" kern="1200" dirty="0">
                          <a:solidFill>
                            <a:schemeClr val="dk1"/>
                          </a:solidFill>
                          <a:effectLst/>
                          <a:latin typeface="+mn-lt"/>
                          <a:ea typeface="+mn-ea"/>
                          <a:cs typeface="+mn-cs"/>
                        </a:rPr>
                        <a:t>3. Presentation/Viva </a:t>
                      </a:r>
                      <a:endParaRPr lang="en-IN" sz="2400" b="1" i="0" u="none" strike="noStrike" dirty="0">
                        <a:solidFill>
                          <a:srgbClr val="000000"/>
                        </a:solidFill>
                        <a:effectLst/>
                        <a:latin typeface="Calibri" panose="020F0502020204030204" pitchFamily="34" charset="0"/>
                      </a:endParaRPr>
                    </a:p>
                  </a:txBody>
                  <a:tcPr marL="9055" marR="9055" marT="9055" marB="0"/>
                </a:tc>
                <a:tc>
                  <a:txBody>
                    <a:bodyPr/>
                    <a:lstStyle/>
                    <a:p>
                      <a:pPr algn="l" fontAlgn="t"/>
                      <a:r>
                        <a:rPr lang="en-IN" sz="2400" b="1" u="none" strike="noStrike" dirty="0">
                          <a:effectLst/>
                        </a:rPr>
                        <a:t>Marks</a:t>
                      </a:r>
                    </a:p>
                    <a:p>
                      <a:pPr algn="l" fontAlgn="t"/>
                      <a:r>
                        <a:rPr lang="en-IN" sz="2400" b="0" i="0" u="none" strike="noStrike" dirty="0">
                          <a:solidFill>
                            <a:srgbClr val="000000"/>
                          </a:solidFill>
                          <a:effectLst/>
                          <a:latin typeface="Calibri" panose="020F0502020204030204" pitchFamily="34" charset="0"/>
                        </a:rPr>
                        <a:t>10</a:t>
                      </a:r>
                    </a:p>
                    <a:p>
                      <a:pPr algn="l" fontAlgn="t"/>
                      <a:r>
                        <a:rPr lang="en-IN" sz="2400" b="0" i="0" u="none" strike="noStrike" dirty="0">
                          <a:solidFill>
                            <a:srgbClr val="000000"/>
                          </a:solidFill>
                          <a:effectLst/>
                          <a:latin typeface="Calibri" panose="020F0502020204030204" pitchFamily="34" charset="0"/>
                        </a:rPr>
                        <a:t>10</a:t>
                      </a:r>
                    </a:p>
                    <a:p>
                      <a:pPr algn="l" fontAlgn="t"/>
                      <a:r>
                        <a:rPr lang="en-IN" sz="2400" b="0" i="0" u="none" strike="noStrike" dirty="0">
                          <a:solidFill>
                            <a:srgbClr val="000000"/>
                          </a:solidFill>
                          <a:effectLst/>
                          <a:latin typeface="Calibri" panose="020F0502020204030204" pitchFamily="34" charset="0"/>
                        </a:rPr>
                        <a:t>10</a:t>
                      </a:r>
                    </a:p>
                  </a:txBody>
                  <a:tcPr marL="9055" marR="9055" marT="9055" marB="0"/>
                </a:tc>
                <a:extLst>
                  <a:ext uri="{0D108BD9-81ED-4DB2-BD59-A6C34878D82A}">
                    <a16:rowId xmlns:a16="http://schemas.microsoft.com/office/drawing/2014/main" val="3128233375"/>
                  </a:ext>
                </a:extLst>
              </a:tr>
            </a:tbl>
          </a:graphicData>
        </a:graphic>
      </p:graphicFrame>
      <p:graphicFrame>
        <p:nvGraphicFramePr>
          <p:cNvPr id="3" name="Table 2">
            <a:extLst>
              <a:ext uri="{FF2B5EF4-FFF2-40B4-BE49-F238E27FC236}">
                <a16:creationId xmlns:a16="http://schemas.microsoft.com/office/drawing/2014/main" id="{16FC3C06-C92C-FF5D-749E-9F6C380EE1C0}"/>
              </a:ext>
            </a:extLst>
          </p:cNvPr>
          <p:cNvGraphicFramePr>
            <a:graphicFrameLocks noGrp="1"/>
          </p:cNvGraphicFramePr>
          <p:nvPr>
            <p:extLst>
              <p:ext uri="{D42A27DB-BD31-4B8C-83A1-F6EECF244321}">
                <p14:modId xmlns:p14="http://schemas.microsoft.com/office/powerpoint/2010/main" val="4250156793"/>
              </p:ext>
            </p:extLst>
          </p:nvPr>
        </p:nvGraphicFramePr>
        <p:xfrm>
          <a:off x="2481941" y="4153546"/>
          <a:ext cx="4648200" cy="2422117"/>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423767836"/>
                    </a:ext>
                  </a:extLst>
                </a:gridCol>
                <a:gridCol w="2324100">
                  <a:extLst>
                    <a:ext uri="{9D8B030D-6E8A-4147-A177-3AD203B41FA5}">
                      <a16:colId xmlns:a16="http://schemas.microsoft.com/office/drawing/2014/main" val="3812420832"/>
                    </a:ext>
                  </a:extLst>
                </a:gridCol>
              </a:tblGrid>
              <a:tr h="494812">
                <a:tc>
                  <a:txBody>
                    <a:bodyPr/>
                    <a:lstStyle/>
                    <a:p>
                      <a:r>
                        <a:rPr lang="en-US" dirty="0"/>
                        <a:t>Play Store Upload</a:t>
                      </a:r>
                    </a:p>
                  </a:txBody>
                  <a:tcPr/>
                </a:tc>
                <a:tc>
                  <a:txBody>
                    <a:bodyPr/>
                    <a:lstStyle/>
                    <a:p>
                      <a:r>
                        <a:rPr lang="en-US" dirty="0"/>
                        <a:t>Marks </a:t>
                      </a:r>
                    </a:p>
                  </a:txBody>
                  <a:tcPr/>
                </a:tc>
                <a:extLst>
                  <a:ext uri="{0D108BD9-81ED-4DB2-BD59-A6C34878D82A}">
                    <a16:rowId xmlns:a16="http://schemas.microsoft.com/office/drawing/2014/main" val="953717489"/>
                  </a:ext>
                </a:extLst>
              </a:tr>
              <a:tr h="832526">
                <a:tc>
                  <a:txBody>
                    <a:bodyPr/>
                    <a:lstStyle/>
                    <a:p>
                      <a:r>
                        <a:rPr lang="en-US"/>
                        <a:t>20 Downloads +02 Reviews+10 Ratings 4 or above)</a:t>
                      </a:r>
                      <a:endParaRPr lang="en-US" dirty="0"/>
                    </a:p>
                  </a:txBody>
                  <a:tcPr/>
                </a:tc>
                <a:tc>
                  <a:txBody>
                    <a:bodyPr/>
                    <a:lstStyle/>
                    <a:p>
                      <a:r>
                        <a:rPr lang="en-US" dirty="0"/>
                        <a:t>1 Mark</a:t>
                      </a:r>
                      <a:br>
                        <a:rPr lang="en-US" dirty="0"/>
                      </a:br>
                      <a:r>
                        <a:rPr lang="en-US" dirty="0"/>
                        <a:t>(Maximum 15 marks)</a:t>
                      </a:r>
                    </a:p>
                  </a:txBody>
                  <a:tcPr/>
                </a:tc>
                <a:extLst>
                  <a:ext uri="{0D108BD9-81ED-4DB2-BD59-A6C34878D82A}">
                    <a16:rowId xmlns:a16="http://schemas.microsoft.com/office/drawing/2014/main" val="1562197866"/>
                  </a:ext>
                </a:extLst>
              </a:tr>
              <a:tr h="101290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94304785"/>
                  </a:ext>
                </a:extLst>
              </a:tr>
            </a:tbl>
          </a:graphicData>
        </a:graphic>
      </p:graphicFrame>
    </p:spTree>
    <p:extLst>
      <p:ext uri="{BB962C8B-B14F-4D97-AF65-F5344CB8AC3E}">
        <p14:creationId xmlns:p14="http://schemas.microsoft.com/office/powerpoint/2010/main" val="236281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E167-CB48-5647-C015-9CC9F8F7FE8D}"/>
              </a:ext>
            </a:extLst>
          </p:cNvPr>
          <p:cNvSpPr>
            <a:spLocks noGrp="1"/>
          </p:cNvSpPr>
          <p:nvPr>
            <p:ph type="title"/>
          </p:nvPr>
        </p:nvSpPr>
        <p:spPr/>
        <p:txBody>
          <a:bodyPr/>
          <a:lstStyle/>
          <a:p>
            <a:r>
              <a:rPr lang="en-US" b="1" dirty="0"/>
              <a:t>List of Practical</a:t>
            </a:r>
          </a:p>
        </p:txBody>
      </p:sp>
      <p:sp>
        <p:nvSpPr>
          <p:cNvPr id="3" name="Content Placeholder 2">
            <a:extLst>
              <a:ext uri="{FF2B5EF4-FFF2-40B4-BE49-F238E27FC236}">
                <a16:creationId xmlns:a16="http://schemas.microsoft.com/office/drawing/2014/main" id="{AFC8067B-5E52-FF9A-63BE-5B737DB0002F}"/>
              </a:ext>
            </a:extLst>
          </p:cNvPr>
          <p:cNvSpPr>
            <a:spLocks noGrp="1"/>
          </p:cNvSpPr>
          <p:nvPr>
            <p:ph idx="1"/>
          </p:nvPr>
        </p:nvSpPr>
        <p:spPr/>
        <p:txBody>
          <a:bodyPr>
            <a:normAutofit/>
          </a:bodyPr>
          <a:lstStyle/>
          <a:p>
            <a:pPr algn="l"/>
            <a:r>
              <a:rPr lang="en-US" sz="2400" b="1" i="0" u="none" strike="noStrike" baseline="0" dirty="0">
                <a:latin typeface="Verdana" panose="020B0604030504040204" pitchFamily="34" charset="0"/>
              </a:rPr>
              <a:t>Firebase:</a:t>
            </a:r>
            <a:r>
              <a:rPr lang="en-US" sz="2400" b="0" i="0" u="none" strike="noStrike" baseline="0" dirty="0">
                <a:latin typeface="Verdana" panose="020B0604030504040204" pitchFamily="34" charset="0"/>
              </a:rPr>
              <a:t> Create an application based on Firebase Database</a:t>
            </a:r>
          </a:p>
          <a:p>
            <a:pPr algn="l"/>
            <a:r>
              <a:rPr lang="en-US" sz="2400" b="1" i="0" u="none" strike="noStrike" baseline="0" dirty="0">
                <a:latin typeface="Verdana" panose="020B0604030504040204" pitchFamily="34" charset="0"/>
              </a:rPr>
              <a:t>Maps and places: </a:t>
            </a:r>
            <a:r>
              <a:rPr lang="en-US" sz="2400" b="0" i="0" u="none" strike="noStrike" baseline="0" dirty="0">
                <a:latin typeface="Verdana" panose="020B0604030504040204" pitchFamily="34" charset="0"/>
              </a:rPr>
              <a:t>Create an application which will display map in the application.</a:t>
            </a:r>
          </a:p>
          <a:p>
            <a:pPr algn="l"/>
            <a:r>
              <a:rPr lang="en-US" sz="2400" b="1" i="0" u="none" strike="noStrike" baseline="0" dirty="0">
                <a:latin typeface="Verdana" panose="020B0604030504040204" pitchFamily="34" charset="0"/>
              </a:rPr>
              <a:t>Sensors: </a:t>
            </a:r>
            <a:r>
              <a:rPr lang="en-US" sz="2400" b="0" i="0" u="none" strike="noStrike" baseline="0" dirty="0">
                <a:latin typeface="Verdana" panose="020B0604030504040204" pitchFamily="34" charset="0"/>
              </a:rPr>
              <a:t>Create an application based on different types of sensors.</a:t>
            </a:r>
          </a:p>
          <a:p>
            <a:pPr algn="l"/>
            <a:r>
              <a:rPr lang="en-US" sz="2400" b="1" i="0" u="none" strike="noStrike" baseline="0" dirty="0">
                <a:latin typeface="Verdana" panose="020B0604030504040204" pitchFamily="34" charset="0"/>
              </a:rPr>
              <a:t>Connectivity: </a:t>
            </a:r>
            <a:r>
              <a:rPr lang="en-US" sz="2400" b="0" i="0" u="none" strike="noStrike" baseline="0" dirty="0">
                <a:latin typeface="Verdana" panose="020B0604030504040204" pitchFamily="34" charset="0"/>
              </a:rPr>
              <a:t>Create an application which will turn on and off your Bluetooth device and show nearby Bluetooth devices.</a:t>
            </a:r>
          </a:p>
          <a:p>
            <a:pPr algn="l"/>
            <a:r>
              <a:rPr lang="en-US" sz="2400" b="1" i="0" u="none" strike="noStrike" baseline="0" dirty="0">
                <a:latin typeface="Verdana" panose="020B0604030504040204" pitchFamily="34" charset="0"/>
              </a:rPr>
              <a:t>Web-Based Content: </a:t>
            </a:r>
            <a:r>
              <a:rPr lang="en-US" sz="2400" b="0" i="0" u="none" strike="noStrike" baseline="0" dirty="0">
                <a:latin typeface="Verdana" panose="020B0604030504040204" pitchFamily="34" charset="0"/>
              </a:rPr>
              <a:t>Create an application to show the content in the WebView.</a:t>
            </a:r>
            <a:endParaRPr lang="en-US" sz="4000" dirty="0"/>
          </a:p>
        </p:txBody>
      </p:sp>
    </p:spTree>
    <p:extLst>
      <p:ext uri="{BB962C8B-B14F-4D97-AF65-F5344CB8AC3E}">
        <p14:creationId xmlns:p14="http://schemas.microsoft.com/office/powerpoint/2010/main" val="162900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D616-68D1-1514-E0DA-9668FA46FEF4}"/>
              </a:ext>
            </a:extLst>
          </p:cNvPr>
          <p:cNvSpPr>
            <a:spLocks noGrp="1"/>
          </p:cNvSpPr>
          <p:nvPr>
            <p:ph type="title"/>
          </p:nvPr>
        </p:nvSpPr>
        <p:spPr/>
        <p:txBody>
          <a:bodyPr>
            <a:normAutofit fontScale="90000"/>
          </a:bodyPr>
          <a:lstStyle/>
          <a:p>
            <a:r>
              <a:rPr lang="en-US" sz="4400" b="1" i="0" u="none" strike="noStrike" baseline="0" dirty="0">
                <a:solidFill>
                  <a:srgbClr val="000000"/>
                </a:solidFill>
                <a:latin typeface="Calibri" panose="020F0502020204030204" pitchFamily="34" charset="0"/>
              </a:rPr>
              <a:t>Skills Required</a:t>
            </a:r>
            <a:br>
              <a:rPr lang="en-US" sz="4400" b="1" i="0" u="none" strike="noStrike" baseline="0" dirty="0">
                <a:solidFill>
                  <a:srgbClr val="000000"/>
                </a:solidFill>
                <a:latin typeface="Calibri" panose="020F0502020204030204" pitchFamily="34" charset="0"/>
              </a:rPr>
            </a:br>
            <a:endParaRPr lang="en-US" b="1" dirty="0"/>
          </a:p>
        </p:txBody>
      </p:sp>
      <p:sp>
        <p:nvSpPr>
          <p:cNvPr id="3" name="Content Placeholder 2">
            <a:extLst>
              <a:ext uri="{FF2B5EF4-FFF2-40B4-BE49-F238E27FC236}">
                <a16:creationId xmlns:a16="http://schemas.microsoft.com/office/drawing/2014/main" id="{9F23C7C1-66BA-FF61-FCDF-517DD696C398}"/>
              </a:ext>
            </a:extLst>
          </p:cNvPr>
          <p:cNvSpPr>
            <a:spLocks noGrp="1"/>
          </p:cNvSpPr>
          <p:nvPr>
            <p:ph idx="1"/>
          </p:nvPr>
        </p:nvSpPr>
        <p:spPr/>
        <p:txBody>
          <a:bodyPr>
            <a:normAutofit/>
          </a:bodyPr>
          <a:lstStyle/>
          <a:p>
            <a:r>
              <a:rPr lang="en-US" sz="2400" b="0" i="0" u="none" strike="noStrike" baseline="0" dirty="0">
                <a:solidFill>
                  <a:srgbClr val="000000"/>
                </a:solidFill>
                <a:latin typeface="Calibri" panose="020F0502020204030204" pitchFamily="34" charset="0"/>
              </a:rPr>
              <a:t>Android Foundation</a:t>
            </a:r>
          </a:p>
          <a:p>
            <a:r>
              <a:rPr lang="en-US" sz="2400" b="0" i="0" u="none" strike="noStrike" baseline="0" dirty="0">
                <a:solidFill>
                  <a:srgbClr val="000000"/>
                </a:solidFill>
                <a:latin typeface="Calibri" panose="020F0502020204030204" pitchFamily="34" charset="0"/>
              </a:rPr>
              <a:t>Android Interactivity</a:t>
            </a:r>
          </a:p>
          <a:p>
            <a:r>
              <a:rPr lang="en-US" sz="2400" b="0" i="0" u="none" strike="noStrike" baseline="0" dirty="0">
                <a:solidFill>
                  <a:srgbClr val="000000"/>
                </a:solidFill>
                <a:latin typeface="Calibri" panose="020F0502020204030204" pitchFamily="34" charset="0"/>
              </a:rPr>
              <a:t>Android UI</a:t>
            </a:r>
          </a:p>
          <a:p>
            <a:r>
              <a:rPr lang="en-US" sz="2400" b="0" i="0" u="none" strike="noStrike" baseline="0" dirty="0">
                <a:solidFill>
                  <a:srgbClr val="000000"/>
                </a:solidFill>
                <a:latin typeface="Calibri" panose="020F0502020204030204" pitchFamily="34" charset="0"/>
              </a:rPr>
              <a:t>Implementation Navigation</a:t>
            </a:r>
          </a:p>
          <a:p>
            <a:r>
              <a:rPr lang="en-US" sz="2400" b="0" i="0" u="none" strike="noStrike" baseline="0" dirty="0">
                <a:solidFill>
                  <a:srgbClr val="000000"/>
                </a:solidFill>
                <a:latin typeface="Calibri" panose="020F0502020204030204" pitchFamily="34" charset="0"/>
              </a:rPr>
              <a:t>Android Testing </a:t>
            </a:r>
          </a:p>
          <a:p>
            <a:r>
              <a:rPr lang="en-US" sz="2400" b="0" i="0" u="none" strike="noStrike" baseline="0" dirty="0">
                <a:solidFill>
                  <a:srgbClr val="000000"/>
                </a:solidFill>
                <a:latin typeface="Calibri" panose="020F0502020204030204" pitchFamily="34" charset="0"/>
              </a:rPr>
              <a:t>Working with Data</a:t>
            </a:r>
            <a:endParaRPr lang="en-US" sz="2400" dirty="0"/>
          </a:p>
        </p:txBody>
      </p:sp>
    </p:spTree>
    <p:extLst>
      <p:ext uri="{BB962C8B-B14F-4D97-AF65-F5344CB8AC3E}">
        <p14:creationId xmlns:p14="http://schemas.microsoft.com/office/powerpoint/2010/main" val="78394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09"/>
        <p:cNvGrpSpPr/>
        <p:nvPr/>
      </p:nvGrpSpPr>
      <p:grpSpPr>
        <a:xfrm>
          <a:off x="0" y="0"/>
          <a:ext cx="0" cy="0"/>
          <a:chOff x="0" y="0"/>
          <a:chExt cx="0" cy="0"/>
        </a:xfrm>
      </p:grpSpPr>
      <p:pic>
        <p:nvPicPr>
          <p:cNvPr id="214" name="Picture 213" descr="Cloud shaped hard drive with cables">
            <a:extLst>
              <a:ext uri="{FF2B5EF4-FFF2-40B4-BE49-F238E27FC236}">
                <a16:creationId xmlns:a16="http://schemas.microsoft.com/office/drawing/2014/main" id="{D7625A66-E4CC-CB4D-D2BF-3C0822A15B8C}"/>
              </a:ext>
            </a:extLst>
          </p:cNvPr>
          <p:cNvPicPr>
            <a:picLocks noChangeAspect="1"/>
          </p:cNvPicPr>
          <p:nvPr/>
        </p:nvPicPr>
        <p:blipFill rotWithShape="1">
          <a:blip r:embed="rId3"/>
          <a:srcRect l="5558" r="18110" b="1"/>
          <a:stretch/>
        </p:blipFill>
        <p:spPr>
          <a:xfrm>
            <a:off x="20" y="-23140"/>
            <a:ext cx="9143980" cy="6857990"/>
          </a:xfrm>
          <a:prstGeom prst="rect">
            <a:avLst/>
          </a:prstGeom>
        </p:spPr>
      </p:pic>
      <p:sp>
        <p:nvSpPr>
          <p:cNvPr id="90" name="Rectangle 89">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3031" y="1885950"/>
            <a:ext cx="6379369"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2" name="Google Shape;212;p40"/>
          <p:cNvSpPr txBox="1">
            <a:spLocks noGrp="1"/>
          </p:cNvSpPr>
          <p:nvPr>
            <p:ph type="title"/>
          </p:nvPr>
        </p:nvSpPr>
        <p:spPr>
          <a:xfrm>
            <a:off x="1707356" y="2247900"/>
            <a:ext cx="5686425" cy="2514600"/>
          </a:xfrm>
          <a:prstGeom prst="rect">
            <a:avLst/>
          </a:prstGeom>
        </p:spPr>
        <p:txBody>
          <a:bodyPr spcFirstLastPara="1" lIns="121900" tIns="121900" rIns="121900" bIns="121900" anchorCtr="0">
            <a:normAutofit fontScale="90000"/>
          </a:bodyPr>
          <a:lstStyle/>
          <a:p>
            <a:pPr>
              <a:lnSpc>
                <a:spcPct val="90000"/>
              </a:lnSpc>
            </a:pPr>
            <a:r>
              <a:rPr lang="en-US" sz="5400" dirty="0"/>
              <a:t>The kick start session</a:t>
            </a:r>
            <a:br>
              <a:rPr lang="en-IN" sz="5400" dirty="0"/>
            </a:br>
            <a:r>
              <a:rPr lang="en-US" sz="5400" dirty="0">
                <a:solidFill>
                  <a:schemeClr val="accent1">
                    <a:lumMod val="75000"/>
                  </a:schemeClr>
                </a:solidFill>
                <a:latin typeface="Arial Rounded MT Bold" pitchFamily="34" charset="0"/>
              </a:rPr>
              <a:t>Lecture #0</a:t>
            </a:r>
            <a:br>
              <a:rPr lang="en-IN" sz="5400" dirty="0">
                <a:solidFill>
                  <a:schemeClr val="accent1">
                    <a:lumMod val="75000"/>
                  </a:schemeClr>
                </a:solidFill>
                <a:latin typeface="Arial Rounded MT Bold" pitchFamily="34" charset="0"/>
              </a:rPr>
            </a:br>
            <a:endParaRPr lang="en-US" sz="5300" b="1" dirty="0">
              <a:latin typeface="Bahnschrift SemiBold" panose="020B0502040204020203" pitchFamily="34" charset="0"/>
            </a:endParaRPr>
          </a:p>
        </p:txBody>
      </p:sp>
    </p:spTree>
    <p:extLst>
      <p:ext uri="{BB962C8B-B14F-4D97-AF65-F5344CB8AC3E}">
        <p14:creationId xmlns:p14="http://schemas.microsoft.com/office/powerpoint/2010/main" val="28978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12"/>
                                        </p:tgtEl>
                                        <p:attrNameLst>
                                          <p:attrName>style.visibility</p:attrName>
                                        </p:attrNameLst>
                                      </p:cBhvr>
                                      <p:to>
                                        <p:strVal val="visible"/>
                                      </p:to>
                                    </p:set>
                                    <p:animEffect transition="in" filter="fade">
                                      <p:cBhvr>
                                        <p:cTn id="7" dur="7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DC8C-E3BF-18DE-BEF6-FFAF1E2DCA0D}"/>
              </a:ext>
            </a:extLst>
          </p:cNvPr>
          <p:cNvSpPr>
            <a:spLocks noGrp="1"/>
          </p:cNvSpPr>
          <p:nvPr>
            <p:ph type="title"/>
          </p:nvPr>
        </p:nvSpPr>
        <p:spPr/>
        <p:txBody>
          <a:bodyPr/>
          <a:lstStyle/>
          <a:p>
            <a:pPr algn="ctr"/>
            <a:r>
              <a:rPr lang="en-US" dirty="0"/>
              <a:t>Books</a:t>
            </a:r>
            <a:endParaRPr lang="en-IN" dirty="0"/>
          </a:p>
        </p:txBody>
      </p:sp>
      <p:sp>
        <p:nvSpPr>
          <p:cNvPr id="3" name="Text Placeholder 2">
            <a:extLst>
              <a:ext uri="{FF2B5EF4-FFF2-40B4-BE49-F238E27FC236}">
                <a16:creationId xmlns:a16="http://schemas.microsoft.com/office/drawing/2014/main" id="{28822805-8E5C-6BE7-0BA5-2463784D80E8}"/>
              </a:ext>
            </a:extLst>
          </p:cNvPr>
          <p:cNvSpPr>
            <a:spLocks noGrp="1"/>
          </p:cNvSpPr>
          <p:nvPr>
            <p:ph type="body" idx="1"/>
          </p:nvPr>
        </p:nvSpPr>
        <p:spPr>
          <a:xfrm>
            <a:off x="533400" y="1092453"/>
            <a:ext cx="8229599" cy="3600986"/>
          </a:xfrm>
        </p:spPr>
        <p:txBody>
          <a:bodyPr>
            <a:normAutofit/>
          </a:bodyPr>
          <a:lstStyle/>
          <a:p>
            <a:pPr marL="0" indent="0" algn="l">
              <a:buNone/>
            </a:pPr>
            <a:endParaRPr lang="en-US" sz="2000" b="1" dirty="0"/>
          </a:p>
          <a:p>
            <a:pPr algn="l"/>
            <a:r>
              <a:rPr lang="en-US" sz="2000" dirty="0"/>
              <a:t> </a:t>
            </a:r>
            <a:r>
              <a:rPr lang="en-US" sz="1800" b="0" i="0" u="none" strike="noStrike" baseline="0" dirty="0">
                <a:latin typeface="Verdana" panose="020B0604030504040204" pitchFamily="34" charset="0"/>
              </a:rPr>
              <a:t>THE ANDROID DEVELOPER'S COOKBOOK: BUILDING APPLICATIONS WITH THE ANDROID SDK by RONAN SCHWARZ, PEARSON</a:t>
            </a:r>
          </a:p>
          <a:p>
            <a:pPr algn="l"/>
            <a:r>
              <a:rPr lang="en-US" sz="1800" b="0" i="0" u="none" strike="noStrike" baseline="0" dirty="0">
                <a:latin typeface="Verdana" panose="020B0604030504040204" pitchFamily="34" charset="0"/>
              </a:rPr>
              <a:t>ANDROID APPLICATION DEVELOPMENT ALL-IN-ONE FOR DUMMIES by BARRY BURD, JOHN PAUL MUELLER, WILEY</a:t>
            </a:r>
            <a:br>
              <a:rPr lang="en-US" sz="2000" dirty="0"/>
            </a:br>
            <a:br>
              <a:rPr lang="en-US" sz="2000" dirty="0"/>
            </a:br>
            <a:endParaRPr lang="en-IN" sz="2000" dirty="0"/>
          </a:p>
        </p:txBody>
      </p:sp>
      <p:pic>
        <p:nvPicPr>
          <p:cNvPr id="4" name="object 3">
            <a:extLst>
              <a:ext uri="{FF2B5EF4-FFF2-40B4-BE49-F238E27FC236}">
                <a16:creationId xmlns:a16="http://schemas.microsoft.com/office/drawing/2014/main" id="{7D570A0A-FD7B-0BCD-2C1C-CE54BC951B08}"/>
              </a:ext>
            </a:extLst>
          </p:cNvPr>
          <p:cNvPicPr/>
          <p:nvPr/>
        </p:nvPicPr>
        <p:blipFill>
          <a:blip r:embed="rId2" cstate="print"/>
          <a:stretch>
            <a:fillRect/>
          </a:stretch>
        </p:blipFill>
        <p:spPr>
          <a:xfrm>
            <a:off x="7391400" y="76200"/>
            <a:ext cx="1676400" cy="679450"/>
          </a:xfrm>
          <a:prstGeom prst="rect">
            <a:avLst/>
          </a:prstGeom>
        </p:spPr>
      </p:pic>
    </p:spTree>
    <p:extLst>
      <p:ext uri="{BB962C8B-B14F-4D97-AF65-F5344CB8AC3E}">
        <p14:creationId xmlns:p14="http://schemas.microsoft.com/office/powerpoint/2010/main" val="2203673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94028E-2B8F-40DA-8FB9-0572405C9ABE}"/>
              </a:ext>
            </a:extLst>
          </p:cNvPr>
          <p:cNvSpPr/>
          <p:nvPr/>
        </p:nvSpPr>
        <p:spPr>
          <a:xfrm>
            <a:off x="1019176" y="974201"/>
            <a:ext cx="6776472" cy="2308324"/>
          </a:xfrm>
          <a:prstGeom prst="rect">
            <a:avLst/>
          </a:prstGeom>
        </p:spPr>
        <p:txBody>
          <a:bodyPr wrap="square">
            <a:spAutoFit/>
          </a:bodyPr>
          <a:lstStyle/>
          <a:p>
            <a:pPr indent="-342900"/>
            <a:r>
              <a:rPr lang="en-US" sz="3600" dirty="0">
                <a:solidFill>
                  <a:srgbClr val="FF0000"/>
                </a:solidFill>
                <a:latin typeface="Times New Roman" panose="02020603050405020304" pitchFamily="18" charset="0"/>
              </a:rPr>
              <a:t>Certification/</a:t>
            </a:r>
            <a:r>
              <a:rPr lang="en-US" sz="3600" dirty="0" err="1">
                <a:solidFill>
                  <a:srgbClr val="FF0000"/>
                </a:solidFill>
                <a:latin typeface="Times New Roman" panose="02020603050405020304" pitchFamily="18" charset="0"/>
              </a:rPr>
              <a:t>Moocs</a:t>
            </a:r>
            <a:endParaRPr lang="en-US" dirty="0">
              <a:effectLst/>
              <a:latin typeface="Calibri" panose="020F0502020204030204" pitchFamily="34" charset="0"/>
              <a:ea typeface="Calibri" panose="020F0502020204030204" pitchFamily="34" charset="0"/>
            </a:endParaRPr>
          </a:p>
          <a:p>
            <a:pPr indent="-342900"/>
            <a:endParaRPr lang="en-US" sz="3600" dirty="0"/>
          </a:p>
          <a:p>
            <a:br>
              <a:rPr lang="en-US" sz="3600" dirty="0"/>
            </a:br>
            <a:endParaRPr lang="en-IN" sz="3600" dirty="0"/>
          </a:p>
        </p:txBody>
      </p:sp>
      <p:sp>
        <p:nvSpPr>
          <p:cNvPr id="3" name="Rectangle 2">
            <a:extLst>
              <a:ext uri="{FF2B5EF4-FFF2-40B4-BE49-F238E27FC236}">
                <a16:creationId xmlns:a16="http://schemas.microsoft.com/office/drawing/2014/main" id="{F97BCE58-2E64-4446-871D-CFC6D1C97578}"/>
              </a:ext>
            </a:extLst>
          </p:cNvPr>
          <p:cNvSpPr/>
          <p:nvPr/>
        </p:nvSpPr>
        <p:spPr>
          <a:xfrm>
            <a:off x="1138918" y="2559812"/>
            <a:ext cx="7102257" cy="1754326"/>
          </a:xfrm>
          <a:prstGeom prst="rect">
            <a:avLst/>
          </a:prstGeom>
        </p:spPr>
        <p:txBody>
          <a:bodyPr wrap="square">
            <a:spAutoFit/>
          </a:bodyPr>
          <a:lstStyle/>
          <a:p>
            <a:r>
              <a:rPr lang="en-US" kern="0" dirty="0">
                <a:solidFill>
                  <a:srgbClr val="FF0000"/>
                </a:solidFill>
                <a:latin typeface="Times New Roman" panose="02020603050405020304" pitchFamily="18" charset="0"/>
                <a:ea typeface="Calibri" panose="020F0502020204030204" pitchFamily="34" charset="0"/>
                <a:hlinkClick r:id="rId3"/>
              </a:rPr>
              <a:t>https://developers.google.com/certification/associate-android-developer</a:t>
            </a:r>
            <a:endParaRPr lang="en-US" kern="0" dirty="0">
              <a:solidFill>
                <a:srgbClr val="FF0000"/>
              </a:solidFill>
              <a:latin typeface="Times New Roman" panose="02020603050405020304" pitchFamily="18" charset="0"/>
              <a:ea typeface="Calibri" panose="020F0502020204030204" pitchFamily="34" charset="0"/>
            </a:endParaRPr>
          </a:p>
          <a:p>
            <a:r>
              <a:rPr lang="en-US" kern="0" dirty="0">
                <a:solidFill>
                  <a:srgbClr val="FF0000"/>
                </a:solidFill>
                <a:latin typeface="Times New Roman" panose="02020603050405020304" pitchFamily="18" charset="0"/>
                <a:ea typeface="Calibri" panose="020F0502020204030204" pitchFamily="34" charset="0"/>
              </a:rPr>
              <a:t>(</a:t>
            </a:r>
            <a:r>
              <a:rPr lang="en-US" sz="1800" b="1" dirty="0" err="1">
                <a:solidFill>
                  <a:srgbClr val="FF0000"/>
                </a:solidFill>
                <a:effectLst/>
                <a:latin typeface="Times New Roman" panose="02020603050405020304" pitchFamily="18" charset="0"/>
                <a:ea typeface="Arial" panose="020B0604020202020204" pitchFamily="34" charset="0"/>
              </a:rPr>
              <a:t>Mooc</a:t>
            </a:r>
            <a:r>
              <a:rPr lang="en-US" sz="1800" b="1">
                <a:solidFill>
                  <a:srgbClr val="FF0000"/>
                </a:solidFill>
                <a:effectLst/>
                <a:latin typeface="Times New Roman" panose="02020603050405020304" pitchFamily="18" charset="0"/>
                <a:ea typeface="Arial" panose="020B0604020202020204" pitchFamily="34" charset="0"/>
              </a:rPr>
              <a:t>/Certification </a:t>
            </a:r>
            <a:r>
              <a:rPr lang="en-US" sz="1800" b="1" dirty="0">
                <a:solidFill>
                  <a:srgbClr val="FF0000"/>
                </a:solidFill>
                <a:effectLst/>
                <a:latin typeface="Times New Roman" panose="02020603050405020304" pitchFamily="18" charset="0"/>
                <a:ea typeface="Arial" panose="020B0604020202020204" pitchFamily="34" charset="0"/>
              </a:rPr>
              <a:t>in the curriculum with mapping to full course)</a:t>
            </a:r>
            <a:endParaRPr lang="en-US" sz="1800" b="1" dirty="0">
              <a:solidFill>
                <a:srgbClr val="FF0000"/>
              </a:solidFill>
              <a:effectLst/>
              <a:latin typeface="Calibri" panose="020F0502020204030204" pitchFamily="34" charset="0"/>
              <a:ea typeface="Calibri" panose="020F0502020204030204" pitchFamily="34" charset="0"/>
            </a:endParaRPr>
          </a:p>
          <a:p>
            <a:pPr indent="-342900" algn="ctr"/>
            <a:endParaRPr lang="en-US" sz="1800" b="1" dirty="0"/>
          </a:p>
          <a:p>
            <a:pPr algn="ctr"/>
            <a:br>
              <a:rPr lang="en-US" sz="1800" b="1" dirty="0"/>
            </a:br>
            <a:endParaRPr lang="en-IN" sz="1800" b="1" dirty="0"/>
          </a:p>
          <a:p>
            <a:endParaRPr lang="en-IN" dirty="0"/>
          </a:p>
        </p:txBody>
      </p:sp>
    </p:spTree>
    <p:extLst>
      <p:ext uri="{BB962C8B-B14F-4D97-AF65-F5344CB8AC3E}">
        <p14:creationId xmlns:p14="http://schemas.microsoft.com/office/powerpoint/2010/main" val="5981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DCE2FF-FEBE-5EB4-DA20-D3A73509FA04}"/>
              </a:ext>
            </a:extLst>
          </p:cNvPr>
          <p:cNvGraphicFramePr>
            <a:graphicFrameLocks noGrp="1"/>
          </p:cNvGraphicFramePr>
          <p:nvPr>
            <p:extLst>
              <p:ext uri="{D42A27DB-BD31-4B8C-83A1-F6EECF244321}">
                <p14:modId xmlns:p14="http://schemas.microsoft.com/office/powerpoint/2010/main" val="1333055129"/>
              </p:ext>
            </p:extLst>
          </p:nvPr>
        </p:nvGraphicFramePr>
        <p:xfrm>
          <a:off x="214131" y="281815"/>
          <a:ext cx="8715738" cy="6467356"/>
        </p:xfrm>
        <a:graphic>
          <a:graphicData uri="http://schemas.openxmlformats.org/drawingml/2006/table">
            <a:tbl>
              <a:tblPr firstRow="1" firstCol="1" bandRow="1">
                <a:tableStyleId>{5C22544A-7EE6-4342-B048-85BDC9FD1C3A}</a:tableStyleId>
              </a:tblPr>
              <a:tblGrid>
                <a:gridCol w="775503">
                  <a:extLst>
                    <a:ext uri="{9D8B030D-6E8A-4147-A177-3AD203B41FA5}">
                      <a16:colId xmlns:a16="http://schemas.microsoft.com/office/drawing/2014/main" val="4077494361"/>
                    </a:ext>
                  </a:extLst>
                </a:gridCol>
                <a:gridCol w="682906">
                  <a:extLst>
                    <a:ext uri="{9D8B030D-6E8A-4147-A177-3AD203B41FA5}">
                      <a16:colId xmlns:a16="http://schemas.microsoft.com/office/drawing/2014/main" val="224139105"/>
                    </a:ext>
                  </a:extLst>
                </a:gridCol>
                <a:gridCol w="474562">
                  <a:extLst>
                    <a:ext uri="{9D8B030D-6E8A-4147-A177-3AD203B41FA5}">
                      <a16:colId xmlns:a16="http://schemas.microsoft.com/office/drawing/2014/main" val="3710484971"/>
                    </a:ext>
                  </a:extLst>
                </a:gridCol>
                <a:gridCol w="1423686">
                  <a:extLst>
                    <a:ext uri="{9D8B030D-6E8A-4147-A177-3AD203B41FA5}">
                      <a16:colId xmlns:a16="http://schemas.microsoft.com/office/drawing/2014/main" val="4098287497"/>
                    </a:ext>
                  </a:extLst>
                </a:gridCol>
                <a:gridCol w="1402698">
                  <a:extLst>
                    <a:ext uri="{9D8B030D-6E8A-4147-A177-3AD203B41FA5}">
                      <a16:colId xmlns:a16="http://schemas.microsoft.com/office/drawing/2014/main" val="2124017157"/>
                    </a:ext>
                  </a:extLst>
                </a:gridCol>
                <a:gridCol w="837799">
                  <a:extLst>
                    <a:ext uri="{9D8B030D-6E8A-4147-A177-3AD203B41FA5}">
                      <a16:colId xmlns:a16="http://schemas.microsoft.com/office/drawing/2014/main" val="2432011990"/>
                    </a:ext>
                  </a:extLst>
                </a:gridCol>
                <a:gridCol w="784457">
                  <a:extLst>
                    <a:ext uri="{9D8B030D-6E8A-4147-A177-3AD203B41FA5}">
                      <a16:colId xmlns:a16="http://schemas.microsoft.com/office/drawing/2014/main" val="1594836226"/>
                    </a:ext>
                  </a:extLst>
                </a:gridCol>
                <a:gridCol w="2334127">
                  <a:extLst>
                    <a:ext uri="{9D8B030D-6E8A-4147-A177-3AD203B41FA5}">
                      <a16:colId xmlns:a16="http://schemas.microsoft.com/office/drawing/2014/main" val="1640883245"/>
                    </a:ext>
                  </a:extLst>
                </a:gridCol>
              </a:tblGrid>
              <a:tr h="658509">
                <a:tc>
                  <a:txBody>
                    <a:bodyPr/>
                    <a:lstStyle/>
                    <a:p>
                      <a:pPr marL="0" marR="0" algn="just">
                        <a:lnSpc>
                          <a:spcPct val="106000"/>
                        </a:lnSpc>
                        <a:spcBef>
                          <a:spcPts val="0"/>
                        </a:spcBef>
                        <a:spcAft>
                          <a:spcPts val="0"/>
                        </a:spcAft>
                      </a:pPr>
                      <a:r>
                        <a:rPr lang="en-IN" sz="1100" dirty="0">
                          <a:effectLst/>
                        </a:rPr>
                        <a:t>Course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Course 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Unit mapped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Broad topic/Sub Topic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OER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Title of OER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*%age unit mapped with OER (approx)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Source URL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1041247068"/>
                  </a:ext>
                </a:extLst>
              </a:tr>
              <a:tr h="658509">
                <a:tc rowSpan="2" gridSpan="2">
                  <a:txBody>
                    <a:bodyPr/>
                    <a:lstStyle/>
                    <a:p>
                      <a:pPr marL="0" marR="0">
                        <a:lnSpc>
                          <a:spcPct val="115000"/>
                        </a:lnSpc>
                        <a:spcBef>
                          <a:spcPts val="0"/>
                        </a:spcBef>
                        <a:spcAft>
                          <a:spcPts val="0"/>
                        </a:spcAft>
                      </a:pPr>
                      <a:r>
                        <a:rPr lang="en-IN" sz="1100" dirty="0">
                          <a:effectLst/>
                        </a:rPr>
                        <a:t> </a:t>
                      </a:r>
                      <a:endParaRPr lang="en-US" sz="1100" dirty="0">
                        <a:effectLst/>
                      </a:endParaRPr>
                    </a:p>
                    <a:p>
                      <a:pPr marL="0" marR="0">
                        <a:lnSpc>
                          <a:spcPct val="115000"/>
                        </a:lnSpc>
                        <a:spcBef>
                          <a:spcPts val="0"/>
                        </a:spcBef>
                        <a:spcAft>
                          <a:spcPts val="0"/>
                        </a:spcAft>
                      </a:pPr>
                      <a:r>
                        <a:rPr lang="en-IN" sz="1100" dirty="0">
                          <a:effectLst/>
                        </a:rPr>
                        <a:t> </a:t>
                      </a:r>
                      <a:endParaRPr lang="en-US" sz="1100" dirty="0">
                        <a:effectLst/>
                      </a:endParaRPr>
                    </a:p>
                    <a:p>
                      <a:pPr marL="0" marR="0">
                        <a:lnSpc>
                          <a:spcPct val="115000"/>
                        </a:lnSpc>
                        <a:spcBef>
                          <a:spcPts val="0"/>
                        </a:spcBef>
                        <a:spcAft>
                          <a:spcPts val="0"/>
                        </a:spcAft>
                      </a:pPr>
                      <a:r>
                        <a:rPr lang="en-IN" sz="1100" dirty="0">
                          <a:effectLst/>
                        </a:rPr>
                        <a:t> </a:t>
                      </a:r>
                      <a:endParaRPr lang="en-US" sz="1100" dirty="0">
                        <a:effectLst/>
                      </a:endParaRPr>
                    </a:p>
                    <a:p>
                      <a:pPr marL="0" marR="0">
                        <a:lnSpc>
                          <a:spcPct val="115000"/>
                        </a:lnSpc>
                        <a:spcBef>
                          <a:spcPts val="0"/>
                        </a:spcBef>
                        <a:spcAft>
                          <a:spcPts val="0"/>
                        </a:spcAft>
                      </a:pPr>
                      <a:r>
                        <a:rPr lang="en-IN" sz="1100" dirty="0">
                          <a:effectLst/>
                        </a:rPr>
                        <a:t> </a:t>
                      </a:r>
                      <a:endParaRPr lang="en-US" sz="1100" dirty="0">
                        <a:effectLst/>
                      </a:endParaRPr>
                    </a:p>
                    <a:p>
                      <a:pPr marL="0" marR="0">
                        <a:lnSpc>
                          <a:spcPct val="115000"/>
                        </a:lnSpc>
                        <a:spcBef>
                          <a:spcPts val="0"/>
                        </a:spcBef>
                        <a:spcAft>
                          <a:spcPts val="0"/>
                        </a:spcAft>
                      </a:pPr>
                      <a:r>
                        <a:rPr lang="en-IN" sz="1100" dirty="0">
                          <a:effectLst/>
                        </a:rPr>
                        <a:t> </a:t>
                      </a:r>
                      <a:endParaRPr lang="en-US" sz="1100" dirty="0">
                        <a:effectLst/>
                      </a:endParaRPr>
                    </a:p>
                    <a:p>
                      <a:pPr marL="0" marR="0">
                        <a:lnSpc>
                          <a:spcPct val="115000"/>
                        </a:lnSpc>
                        <a:spcBef>
                          <a:spcPts val="0"/>
                        </a:spcBef>
                        <a:spcAft>
                          <a:spcPts val="0"/>
                        </a:spcAft>
                      </a:pPr>
                      <a:r>
                        <a:rPr lang="en-IN" sz="1100" dirty="0">
                          <a:effectLst/>
                        </a:rPr>
                        <a:t> </a:t>
                      </a:r>
                      <a:endParaRPr lang="en-US" sz="1100" dirty="0">
                        <a:effectLst/>
                      </a:endParaRPr>
                    </a:p>
                    <a:p>
                      <a:pPr marL="0" marR="0">
                        <a:lnSpc>
                          <a:spcPct val="106000"/>
                        </a:lnSpc>
                        <a:spcBef>
                          <a:spcPts val="0"/>
                        </a:spcBef>
                        <a:spcAft>
                          <a:spcPts val="0"/>
                        </a:spcAft>
                      </a:pPr>
                      <a:r>
                        <a:rPr lang="en-IN" sz="1100" dirty="0">
                          <a:effectLst/>
                        </a:rPr>
                        <a:t>CSE227/ ADVANCED ANDROID APP DEVELOPMENT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rowSpan="2" hMerge="1">
                  <a:txBody>
                    <a:bodyPr/>
                    <a:lstStyle/>
                    <a:p>
                      <a:endParaRPr lang="en-US"/>
                    </a:p>
                  </a:txBody>
                  <a:tcPr/>
                </a:tc>
                <a:tc>
                  <a:txBody>
                    <a:bodyPr/>
                    <a:lstStyle/>
                    <a:p>
                      <a:pPr marL="0" marR="0" algn="just">
                        <a:lnSpc>
                          <a:spcPct val="106000"/>
                        </a:lnSpc>
                        <a:spcBef>
                          <a:spcPts val="0"/>
                        </a:spcBef>
                        <a:spcAft>
                          <a:spcPts val="0"/>
                        </a:spcAft>
                      </a:pPr>
                      <a:r>
                        <a:rPr lang="en-IN" sz="1100">
                          <a:effectLst/>
                        </a:rPr>
                        <a:t>Unit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Firebase • Real Time Database • authentication • 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Reading Material(Weblink)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https://firebase.google.com/docs/database/android/start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3297812"/>
                  </a:ext>
                </a:extLst>
              </a:tr>
              <a:tr h="916822">
                <a:tc gridSpan="2" vMerge="1">
                  <a:txBody>
                    <a:bodyPr/>
                    <a:lstStyle/>
                    <a:p>
                      <a:endParaRPr lang="en-US"/>
                    </a:p>
                  </a:txBody>
                  <a:tcPr/>
                </a:tc>
                <a:tc hMerge="1" vMerge="1">
                  <a:txBody>
                    <a:bodyPr/>
                    <a:lstStyle/>
                    <a:p>
                      <a:endParaRPr lang="en-US"/>
                    </a:p>
                  </a:txBody>
                  <a:tcPr/>
                </a:tc>
                <a:tc>
                  <a:txBody>
                    <a:bodyPr/>
                    <a:lstStyle/>
                    <a:p>
                      <a:pPr marL="0" marR="0" algn="just">
                        <a:lnSpc>
                          <a:spcPct val="106000"/>
                        </a:lnSpc>
                        <a:spcBef>
                          <a:spcPts val="0"/>
                        </a:spcBef>
                        <a:spcAft>
                          <a:spcPts val="0"/>
                        </a:spcAft>
                      </a:pPr>
                      <a:r>
                        <a:rPr lang="en-IN" sz="1100">
                          <a:effectLst/>
                        </a:rPr>
                        <a:t>Unit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Advanced Graphics • Canvas • Animations • Transitions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Reading Material(Weblink)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https://medium.com/@paulnunezm/canvas-animations-simple-circle-progress-view-on-android-8309900ab8ed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2446593948"/>
                  </a:ext>
                </a:extLst>
              </a:tr>
              <a:tr h="904957">
                <a:tc gridSpan="2">
                  <a:txBody>
                    <a:bodyPr/>
                    <a:lstStyle/>
                    <a:p>
                      <a:pPr marL="0" marR="0" algn="just">
                        <a:lnSpc>
                          <a:spcPct val="106000"/>
                        </a:lnSpc>
                        <a:spcBef>
                          <a:spcPts val="0"/>
                        </a:spcBef>
                        <a:spcAft>
                          <a:spcPts val="0"/>
                        </a:spcAft>
                      </a:pPr>
                      <a:r>
                        <a:rPr lang="en-IN" sz="1100">
                          <a:effectLst/>
                        </a:rPr>
                        <a:t>CSE227/ ADVANCED 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hMerge="1">
                  <a:txBody>
                    <a:bodyPr/>
                    <a:lstStyle/>
                    <a:p>
                      <a:endParaRPr lang="en-US"/>
                    </a:p>
                  </a:txBody>
                  <a:tcPr/>
                </a:tc>
                <a:tc>
                  <a:txBody>
                    <a:bodyPr/>
                    <a:lstStyle/>
                    <a:p>
                      <a:pPr marL="0" marR="0" algn="just">
                        <a:lnSpc>
                          <a:spcPct val="106000"/>
                        </a:lnSpc>
                        <a:spcBef>
                          <a:spcPts val="0"/>
                        </a:spcBef>
                        <a:spcAft>
                          <a:spcPts val="0"/>
                        </a:spcAft>
                      </a:pPr>
                      <a:r>
                        <a:rPr lang="en-IN" sz="1100">
                          <a:effectLst/>
                        </a:rPr>
                        <a:t>Unit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Maps and places • Location • places autocomplete • current place • place details etc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Reading Material(Weblink)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https://www.howtodoandroid.com/places-autocomplete-android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3522740023"/>
                  </a:ext>
                </a:extLst>
              </a:tr>
              <a:tr h="904957">
                <a:tc gridSpan="2">
                  <a:txBody>
                    <a:bodyPr/>
                    <a:lstStyle/>
                    <a:p>
                      <a:pPr marL="0" marR="0" algn="just">
                        <a:lnSpc>
                          <a:spcPct val="106000"/>
                        </a:lnSpc>
                        <a:spcBef>
                          <a:spcPts val="0"/>
                        </a:spcBef>
                        <a:spcAft>
                          <a:spcPts val="0"/>
                        </a:spcAft>
                      </a:pPr>
                      <a:r>
                        <a:rPr lang="en-IN" sz="1100">
                          <a:effectLst/>
                        </a:rPr>
                        <a:t>CSE227/ ADVANCED 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hMerge="1">
                  <a:txBody>
                    <a:bodyPr/>
                    <a:lstStyle/>
                    <a:p>
                      <a:endParaRPr lang="en-US"/>
                    </a:p>
                  </a:txBody>
                  <a:tcPr/>
                </a:tc>
                <a:tc>
                  <a:txBody>
                    <a:bodyPr/>
                    <a:lstStyle/>
                    <a:p>
                      <a:pPr marL="0" marR="0" algn="just">
                        <a:lnSpc>
                          <a:spcPct val="106000"/>
                        </a:lnSpc>
                        <a:spcBef>
                          <a:spcPts val="0"/>
                        </a:spcBef>
                        <a:spcAft>
                          <a:spcPts val="0"/>
                        </a:spcAft>
                      </a:pPr>
                      <a:r>
                        <a:rPr lang="en-IN" sz="1100">
                          <a:effectLst/>
                        </a:rPr>
                        <a:t>Unit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Sensors • Motion sensors • Position sensors • Environment sensors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Reading Material(Weblink)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https://developer.android.com/develop/sensors-and-location/sensors/sensors_motion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1079554388"/>
                  </a:ext>
                </a:extLst>
              </a:tr>
              <a:tr h="2272001">
                <a:tc gridSpan="2">
                  <a:txBody>
                    <a:bodyPr/>
                    <a:lstStyle/>
                    <a:p>
                      <a:pPr marL="0" marR="0" algn="just">
                        <a:lnSpc>
                          <a:spcPct val="106000"/>
                        </a:lnSpc>
                        <a:spcBef>
                          <a:spcPts val="0"/>
                        </a:spcBef>
                        <a:spcAft>
                          <a:spcPts val="0"/>
                        </a:spcAft>
                      </a:pPr>
                      <a:r>
                        <a:rPr lang="en-IN" sz="1100">
                          <a:effectLst/>
                        </a:rPr>
                        <a:t>CSE227/ ADVANCED 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hMerge="1">
                  <a:txBody>
                    <a:bodyPr/>
                    <a:lstStyle/>
                    <a:p>
                      <a:endParaRPr lang="en-US"/>
                    </a:p>
                  </a:txBody>
                  <a:tcPr/>
                </a:tc>
                <a:tc>
                  <a:txBody>
                    <a:bodyPr/>
                    <a:lstStyle/>
                    <a:p>
                      <a:pPr marL="0" marR="0" algn="just">
                        <a:lnSpc>
                          <a:spcPct val="106000"/>
                        </a:lnSpc>
                        <a:spcBef>
                          <a:spcPts val="0"/>
                        </a:spcBef>
                        <a:spcAft>
                          <a:spcPts val="0"/>
                        </a:spcAft>
                      </a:pPr>
                      <a:r>
                        <a:rPr lang="en-IN" sz="1100">
                          <a:effectLst/>
                        </a:rPr>
                        <a:t>Unit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Connectivity • Perform network operations overview • Bluetooth overview • Wi-Fi peer-to-peer overview • Companion device pairing overview • Connect devices wireless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Reading Material(Weblink)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Android App Development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https://developer.android.com/develop/connectivity/network-ops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3579671324"/>
                  </a:ext>
                </a:extLst>
              </a:tr>
            </a:tbl>
          </a:graphicData>
        </a:graphic>
      </p:graphicFrame>
    </p:spTree>
    <p:extLst>
      <p:ext uri="{BB962C8B-B14F-4D97-AF65-F5344CB8AC3E}">
        <p14:creationId xmlns:p14="http://schemas.microsoft.com/office/powerpoint/2010/main" val="996793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855C3B4-4B5A-BBAB-7607-B5578B68FE32}"/>
              </a:ext>
            </a:extLst>
          </p:cNvPr>
          <p:cNvGraphicFramePr>
            <a:graphicFrameLocks noGrp="1"/>
          </p:cNvGraphicFramePr>
          <p:nvPr>
            <p:extLst>
              <p:ext uri="{D42A27DB-BD31-4B8C-83A1-F6EECF244321}">
                <p14:modId xmlns:p14="http://schemas.microsoft.com/office/powerpoint/2010/main" val="1154177856"/>
              </p:ext>
            </p:extLst>
          </p:nvPr>
        </p:nvGraphicFramePr>
        <p:xfrm>
          <a:off x="457200" y="1600200"/>
          <a:ext cx="6904300" cy="3842383"/>
        </p:xfrm>
        <a:graphic>
          <a:graphicData uri="http://schemas.openxmlformats.org/drawingml/2006/table">
            <a:tbl>
              <a:tblPr firstRow="1" firstCol="1" bandRow="1">
                <a:tableStyleId>{5C22544A-7EE6-4342-B048-85BDC9FD1C3A}</a:tableStyleId>
              </a:tblPr>
              <a:tblGrid>
                <a:gridCol w="1155300">
                  <a:extLst>
                    <a:ext uri="{9D8B030D-6E8A-4147-A177-3AD203B41FA5}">
                      <a16:colId xmlns:a16="http://schemas.microsoft.com/office/drawing/2014/main" val="2014677102"/>
                    </a:ext>
                  </a:extLst>
                </a:gridCol>
                <a:gridCol w="375931">
                  <a:extLst>
                    <a:ext uri="{9D8B030D-6E8A-4147-A177-3AD203B41FA5}">
                      <a16:colId xmlns:a16="http://schemas.microsoft.com/office/drawing/2014/main" val="3919224376"/>
                    </a:ext>
                  </a:extLst>
                </a:gridCol>
                <a:gridCol w="1127794">
                  <a:extLst>
                    <a:ext uri="{9D8B030D-6E8A-4147-A177-3AD203B41FA5}">
                      <a16:colId xmlns:a16="http://schemas.microsoft.com/office/drawing/2014/main" val="4044962631"/>
                    </a:ext>
                  </a:extLst>
                </a:gridCol>
                <a:gridCol w="1111168">
                  <a:extLst>
                    <a:ext uri="{9D8B030D-6E8A-4147-A177-3AD203B41FA5}">
                      <a16:colId xmlns:a16="http://schemas.microsoft.com/office/drawing/2014/main" val="1616018231"/>
                    </a:ext>
                  </a:extLst>
                </a:gridCol>
                <a:gridCol w="663675">
                  <a:extLst>
                    <a:ext uri="{9D8B030D-6E8A-4147-A177-3AD203B41FA5}">
                      <a16:colId xmlns:a16="http://schemas.microsoft.com/office/drawing/2014/main" val="3053529383"/>
                    </a:ext>
                  </a:extLst>
                </a:gridCol>
                <a:gridCol w="621419">
                  <a:extLst>
                    <a:ext uri="{9D8B030D-6E8A-4147-A177-3AD203B41FA5}">
                      <a16:colId xmlns:a16="http://schemas.microsoft.com/office/drawing/2014/main" val="210233039"/>
                    </a:ext>
                  </a:extLst>
                </a:gridCol>
                <a:gridCol w="1849013">
                  <a:extLst>
                    <a:ext uri="{9D8B030D-6E8A-4147-A177-3AD203B41FA5}">
                      <a16:colId xmlns:a16="http://schemas.microsoft.com/office/drawing/2014/main" val="867098673"/>
                    </a:ext>
                  </a:extLst>
                </a:gridCol>
              </a:tblGrid>
              <a:tr h="3316857">
                <a:tc>
                  <a:txBody>
                    <a:bodyPr/>
                    <a:lstStyle/>
                    <a:p>
                      <a:pPr marL="0" marR="0">
                        <a:lnSpc>
                          <a:spcPct val="115000"/>
                        </a:lnSpc>
                        <a:spcBef>
                          <a:spcPts val="0"/>
                        </a:spcBef>
                        <a:spcAft>
                          <a:spcPts val="1000"/>
                        </a:spcAft>
                      </a:pPr>
                      <a:r>
                        <a:rPr lang="en-IN" sz="1100" dirty="0">
                          <a:effectLst/>
                        </a:rPr>
                        <a:t>CSE227/ ADVANCED ANDROID APP DEVELOPMENT</a:t>
                      </a:r>
                      <a:endParaRPr lang="en-US" sz="1100" dirty="0">
                        <a:effectLst/>
                      </a:endParaRPr>
                    </a:p>
                    <a:p>
                      <a:pPr marL="0" marR="0">
                        <a:lnSpc>
                          <a:spcPct val="115000"/>
                        </a:lnSpc>
                        <a:spcBef>
                          <a:spcPts val="0"/>
                        </a:spcBef>
                        <a:spcAft>
                          <a:spcPts val="1000"/>
                        </a:spcAft>
                      </a:pPr>
                      <a:r>
                        <a:rPr lang="en-IN" sz="1100" dirty="0">
                          <a:effectLst/>
                        </a:rPr>
                        <a:t> </a:t>
                      </a:r>
                      <a:endParaRPr lang="en-US" sz="1100" dirty="0">
                        <a:effectLst/>
                      </a:endParaRPr>
                    </a:p>
                    <a:p>
                      <a:pPr marL="0" marR="0" indent="457200">
                        <a:lnSpc>
                          <a:spcPct val="115000"/>
                        </a:lnSpc>
                        <a:spcBef>
                          <a:spcPts val="0"/>
                        </a:spcBef>
                        <a:spcAft>
                          <a:spcPts val="100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Unit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Web-Based Content • Building and Managing Web Apps in WebView • Migrating to WebView in Android • Supporting Different Screens in web Apps • Advance android programming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Reading Material(Weblink)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Android App Development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https://developer.android.com/develop/ui/views/layout/webapps/webview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3357416670"/>
                  </a:ext>
                </a:extLst>
              </a:tr>
              <a:tr h="442021">
                <a:tc>
                  <a:txBody>
                    <a:bodyPr/>
                    <a:lstStyle/>
                    <a:p>
                      <a:pPr marL="0" marR="0" algn="just">
                        <a:lnSpc>
                          <a:spcPct val="106000"/>
                        </a:lnSpc>
                        <a:spcBef>
                          <a:spcPts val="0"/>
                        </a:spcBef>
                        <a:spcAft>
                          <a:spcPts val="0"/>
                        </a:spcAft>
                      </a:pPr>
                      <a:r>
                        <a:rPr lang="en-IN" sz="1100">
                          <a:effectLst/>
                        </a:rPr>
                        <a:t>Average % age of total syllabus mapped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a:effectLst/>
                        </a:rPr>
                        <a:t>58.33%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tc>
                  <a:txBody>
                    <a:bodyPr/>
                    <a:lstStyle/>
                    <a:p>
                      <a:pPr marL="0" marR="0" algn="just">
                        <a:lnSpc>
                          <a:spcPct val="106000"/>
                        </a:lnSpc>
                        <a:spcBef>
                          <a:spcPts val="0"/>
                        </a:spcBef>
                        <a:spcAft>
                          <a:spcPts val="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7369" marR="17369" marT="0" marB="0"/>
                </a:tc>
                <a:extLst>
                  <a:ext uri="{0D108BD9-81ED-4DB2-BD59-A6C34878D82A}">
                    <a16:rowId xmlns:a16="http://schemas.microsoft.com/office/drawing/2014/main" val="2814368993"/>
                  </a:ext>
                </a:extLst>
              </a:tr>
            </a:tbl>
          </a:graphicData>
        </a:graphic>
      </p:graphicFrame>
    </p:spTree>
    <p:extLst>
      <p:ext uri="{BB962C8B-B14F-4D97-AF65-F5344CB8AC3E}">
        <p14:creationId xmlns:p14="http://schemas.microsoft.com/office/powerpoint/2010/main" val="426161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E3A42"/>
            </a:gs>
            <a:gs pos="0">
              <a:srgbClr val="C5D3ED"/>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2FDF276B-28FC-4DBA-9EF6-081FEEFFF0AF}"/>
              </a:ext>
            </a:extLst>
          </p:cNvPr>
          <p:cNvSpPr/>
          <p:nvPr/>
        </p:nvSpPr>
        <p:spPr>
          <a:xfrm>
            <a:off x="2524856" y="2870811"/>
            <a:ext cx="4061901" cy="1116380"/>
          </a:xfrm>
          <a:custGeom>
            <a:avLst/>
            <a:gdLst>
              <a:gd name="connsiteX0" fmla="*/ 2703195 w 5406390"/>
              <a:gd name="connsiteY0" fmla="*/ 0 h 1488506"/>
              <a:gd name="connsiteX1" fmla="*/ 5406390 w 5406390"/>
              <a:gd name="connsiteY1" fmla="*/ 744253 h 1488506"/>
              <a:gd name="connsiteX2" fmla="*/ 2703195 w 5406390"/>
              <a:gd name="connsiteY2" fmla="*/ 1488506 h 1488506"/>
              <a:gd name="connsiteX3" fmla="*/ 0 w 5406390"/>
              <a:gd name="connsiteY3" fmla="*/ 744253 h 1488506"/>
              <a:gd name="connsiteX4" fmla="*/ 2703195 w 5406390"/>
              <a:gd name="connsiteY4" fmla="*/ 0 h 1488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390" h="1488506">
                <a:moveTo>
                  <a:pt x="2703195" y="0"/>
                </a:moveTo>
                <a:cubicBezTo>
                  <a:pt x="4196128" y="0"/>
                  <a:pt x="5406390" y="333213"/>
                  <a:pt x="5406390" y="744253"/>
                </a:cubicBezTo>
                <a:cubicBezTo>
                  <a:pt x="5406390" y="1155293"/>
                  <a:pt x="4196128" y="1488506"/>
                  <a:pt x="2703195" y="1488506"/>
                </a:cubicBezTo>
                <a:cubicBezTo>
                  <a:pt x="1210262" y="1488506"/>
                  <a:pt x="0" y="1155293"/>
                  <a:pt x="0" y="744253"/>
                </a:cubicBezTo>
                <a:cubicBezTo>
                  <a:pt x="0" y="333213"/>
                  <a:pt x="1210262" y="0"/>
                  <a:pt x="2703195" y="0"/>
                </a:cubicBezTo>
                <a:close/>
              </a:path>
            </a:pathLst>
          </a:custGeom>
          <a:gradFill>
            <a:gsLst>
              <a:gs pos="0">
                <a:srgbClr val="94A2AA"/>
              </a:gs>
              <a:gs pos="100000">
                <a:srgbClr val="09293D"/>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 typeface="Monotype Sorts" pitchFamily="2" charset="2"/>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A2D3E350-A7F5-4C90-8671-7100BFF6A482}"/>
              </a:ext>
            </a:extLst>
          </p:cNvPr>
          <p:cNvSpPr/>
          <p:nvPr/>
        </p:nvSpPr>
        <p:spPr>
          <a:xfrm>
            <a:off x="2524856" y="2392735"/>
            <a:ext cx="4061901" cy="979117"/>
          </a:xfrm>
          <a:custGeom>
            <a:avLst/>
            <a:gdLst>
              <a:gd name="connsiteX0" fmla="*/ 2703195 w 5406390"/>
              <a:gd name="connsiteY0" fmla="*/ 0 h 1305489"/>
              <a:gd name="connsiteX1" fmla="*/ 5406390 w 5406390"/>
              <a:gd name="connsiteY1" fmla="*/ 1305489 h 1305489"/>
              <a:gd name="connsiteX2" fmla="*/ 2703195 w 5406390"/>
              <a:gd name="connsiteY2" fmla="*/ 561236 h 1305489"/>
              <a:gd name="connsiteX3" fmla="*/ 0 w 5406390"/>
              <a:gd name="connsiteY3" fmla="*/ 1305489 h 1305489"/>
              <a:gd name="connsiteX4" fmla="*/ 2703195 w 5406390"/>
              <a:gd name="connsiteY4" fmla="*/ 0 h 1305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390" h="1305489">
                <a:moveTo>
                  <a:pt x="2703195" y="0"/>
                </a:moveTo>
                <a:cubicBezTo>
                  <a:pt x="4196128" y="0"/>
                  <a:pt x="5406390" y="584487"/>
                  <a:pt x="5406390" y="1305489"/>
                </a:cubicBezTo>
                <a:cubicBezTo>
                  <a:pt x="5406390" y="894449"/>
                  <a:pt x="4196128" y="561236"/>
                  <a:pt x="2703195" y="561236"/>
                </a:cubicBezTo>
                <a:cubicBezTo>
                  <a:pt x="1210262" y="561236"/>
                  <a:pt x="0" y="894449"/>
                  <a:pt x="0" y="1305489"/>
                </a:cubicBezTo>
                <a:cubicBezTo>
                  <a:pt x="0" y="584487"/>
                  <a:pt x="1210262" y="0"/>
                  <a:pt x="2703195" y="0"/>
                </a:cubicBezTo>
                <a:close/>
              </a:path>
            </a:pathLst>
          </a:custGeom>
          <a:gradFill>
            <a:gsLst>
              <a:gs pos="39000">
                <a:srgbClr val="94A2AA"/>
              </a:gs>
              <a:gs pos="0">
                <a:schemeClr val="accent1">
                  <a:lumMod val="5000"/>
                  <a:lumOff val="95000"/>
                </a:schemeClr>
              </a:gs>
              <a:gs pos="100000">
                <a:srgbClr val="09293D"/>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 typeface="Monotype Sorts" pitchFamily="2" charset="2"/>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C2F4C2-3ECC-4642-8897-7E7C884B3ACC}"/>
              </a:ext>
            </a:extLst>
          </p:cNvPr>
          <p:cNvSpPr/>
          <p:nvPr/>
        </p:nvSpPr>
        <p:spPr>
          <a:xfrm>
            <a:off x="2524856" y="3486152"/>
            <a:ext cx="4061901" cy="979117"/>
          </a:xfrm>
          <a:custGeom>
            <a:avLst/>
            <a:gdLst>
              <a:gd name="connsiteX0" fmla="*/ 0 w 5406390"/>
              <a:gd name="connsiteY0" fmla="*/ 0 h 1305489"/>
              <a:gd name="connsiteX1" fmla="*/ 2703195 w 5406390"/>
              <a:gd name="connsiteY1" fmla="*/ 744253 h 1305489"/>
              <a:gd name="connsiteX2" fmla="*/ 5406390 w 5406390"/>
              <a:gd name="connsiteY2" fmla="*/ 0 h 1305489"/>
              <a:gd name="connsiteX3" fmla="*/ 2703195 w 5406390"/>
              <a:gd name="connsiteY3" fmla="*/ 1305489 h 1305489"/>
              <a:gd name="connsiteX4" fmla="*/ 0 w 5406390"/>
              <a:gd name="connsiteY4" fmla="*/ 0 h 1305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6390" h="1305489">
                <a:moveTo>
                  <a:pt x="0" y="0"/>
                </a:moveTo>
                <a:cubicBezTo>
                  <a:pt x="0" y="411040"/>
                  <a:pt x="1210262" y="744253"/>
                  <a:pt x="2703195" y="744253"/>
                </a:cubicBezTo>
                <a:cubicBezTo>
                  <a:pt x="4196128" y="744253"/>
                  <a:pt x="5406390" y="411040"/>
                  <a:pt x="5406390" y="0"/>
                </a:cubicBezTo>
                <a:cubicBezTo>
                  <a:pt x="5406390" y="721002"/>
                  <a:pt x="4196128" y="1305489"/>
                  <a:pt x="2703195" y="1305489"/>
                </a:cubicBezTo>
                <a:cubicBezTo>
                  <a:pt x="1210262" y="1305489"/>
                  <a:pt x="0" y="721002"/>
                  <a:pt x="0" y="0"/>
                </a:cubicBezTo>
                <a:close/>
              </a:path>
            </a:pathLst>
          </a:custGeom>
          <a:gradFill>
            <a:gsLst>
              <a:gs pos="39000">
                <a:srgbClr val="94A2AA"/>
              </a:gs>
              <a:gs pos="0">
                <a:schemeClr val="accent1">
                  <a:lumMod val="5000"/>
                  <a:lumOff val="95000"/>
                </a:schemeClr>
              </a:gs>
              <a:gs pos="100000">
                <a:srgbClr val="09293D"/>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 typeface="Monotype Sorts" pitchFamily="2" charset="2"/>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B357118-486C-49EE-990B-79BE8F97F6A1}"/>
              </a:ext>
            </a:extLst>
          </p:cNvPr>
          <p:cNvSpPr txBox="1"/>
          <p:nvPr/>
        </p:nvSpPr>
        <p:spPr>
          <a:xfrm>
            <a:off x="1805940" y="3140461"/>
            <a:ext cx="5532120" cy="600164"/>
          </a:xfrm>
          <a:prstGeom prst="rect">
            <a:avLst/>
          </a:prstGeom>
          <a:noFill/>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 typeface="Monotype Sorts" pitchFamily="2" charset="2"/>
              <a:buNone/>
              <a:tabLst/>
              <a:defRPr/>
            </a:pPr>
            <a:r>
              <a:rPr kumimoji="0" lang="en-US" sz="3300" b="0" i="0" u="none" strike="noStrike" kern="1200" cap="none" spc="0" normalizeH="0" baseline="0" noProof="0" dirty="0">
                <a:ln>
                  <a:noFill/>
                </a:ln>
                <a:solidFill>
                  <a:prstClr val="white"/>
                </a:solidFill>
                <a:effectLst/>
                <a:uLnTx/>
                <a:uFillTx/>
                <a:latin typeface="Bahnschrift SemiBold" panose="020B0502040204020203" pitchFamily="34" charset="0"/>
                <a:ea typeface="+mn-ea"/>
                <a:cs typeface="+mn-cs"/>
              </a:rPr>
              <a:t>That’s all for now…</a:t>
            </a:r>
          </a:p>
        </p:txBody>
      </p:sp>
      <p:pic>
        <p:nvPicPr>
          <p:cNvPr id="8" name="Picture 2">
            <a:extLst>
              <a:ext uri="{FF2B5EF4-FFF2-40B4-BE49-F238E27FC236}">
                <a16:creationId xmlns:a16="http://schemas.microsoft.com/office/drawing/2014/main" id="{E30FFFA7-6BF6-45B5-BBEE-85240426E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651858"/>
            <a:ext cx="1808163"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711043"/>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5"/>
        <p:cNvGrpSpPr/>
        <p:nvPr/>
      </p:nvGrpSpPr>
      <p:grpSpPr>
        <a:xfrm>
          <a:off x="0" y="0"/>
          <a:ext cx="0" cy="0"/>
          <a:chOff x="0" y="0"/>
          <a:chExt cx="0" cy="0"/>
        </a:xfrm>
      </p:grpSpPr>
      <p:sp>
        <p:nvSpPr>
          <p:cNvPr id="106" name="Rectangle 10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Google Shape;226;p42"/>
          <p:cNvSpPr txBox="1">
            <a:spLocks noGrp="1"/>
          </p:cNvSpPr>
          <p:nvPr>
            <p:ph type="ctrTitle"/>
          </p:nvPr>
        </p:nvSpPr>
        <p:spPr>
          <a:xfrm>
            <a:off x="381762" y="4778151"/>
            <a:ext cx="2393442" cy="1508760"/>
          </a:xfrm>
          <a:prstGeom prst="rect">
            <a:avLst/>
          </a:prstGeom>
        </p:spPr>
        <p:txBody>
          <a:bodyPr spcFirstLastPara="1" vert="horz" lIns="91413" tIns="91413" rIns="91413" bIns="91413" rtlCol="0" anchor="ctr" anchorCtr="0">
            <a:normAutofit/>
          </a:bodyPr>
          <a:lstStyle/>
          <a:p>
            <a:pPr algn="l">
              <a:spcBef>
                <a:spcPts val="0"/>
              </a:spcBef>
              <a:buClr>
                <a:srgbClr val="000000"/>
              </a:buClr>
              <a:buSzPts val="1100"/>
            </a:pPr>
            <a:r>
              <a:rPr lang="en-IN" sz="4200" b="1" dirty="0">
                <a:solidFill>
                  <a:schemeClr val="bg1"/>
                </a:solidFill>
                <a:latin typeface="Bahnschrift SemiBold" panose="020B0502040204020203" pitchFamily="34" charset="0"/>
              </a:rPr>
              <a:t>Contents</a:t>
            </a:r>
          </a:p>
        </p:txBody>
      </p:sp>
      <p:sp>
        <p:nvSpPr>
          <p:cNvPr id="227" name="Google Shape;227;p42"/>
          <p:cNvSpPr txBox="1">
            <a:spLocks noGrp="1"/>
          </p:cNvSpPr>
          <p:nvPr>
            <p:ph type="subTitle" idx="1"/>
          </p:nvPr>
        </p:nvSpPr>
        <p:spPr>
          <a:xfrm>
            <a:off x="3375278" y="4633546"/>
            <a:ext cx="5485169" cy="1844256"/>
          </a:xfrm>
          <a:prstGeom prst="rect">
            <a:avLst/>
          </a:prstGeom>
        </p:spPr>
        <p:txBody>
          <a:bodyPr spcFirstLastPara="1" vert="horz" lIns="91413" tIns="91413" rIns="91413" bIns="91413" rtlCol="0" anchor="ctr" anchorCtr="0">
            <a:normAutofit/>
          </a:bodyPr>
          <a:lstStyle/>
          <a:p>
            <a:pPr marL="533389" indent="-457200" algn="just">
              <a:lnSpc>
                <a:spcPct val="90000"/>
              </a:lnSpc>
              <a:spcBef>
                <a:spcPts val="1000"/>
              </a:spcBef>
              <a:buSzPts val="2400"/>
              <a:buFont typeface="Arial" panose="020B0604020202020204" pitchFamily="34" charset="0"/>
              <a:buChar char="•"/>
            </a:pPr>
            <a:r>
              <a:rPr lang="en-US" altLang="en-US" sz="2800" dirty="0">
                <a:solidFill>
                  <a:srgbClr val="92D050"/>
                </a:solidFill>
              </a:rPr>
              <a:t>Course details</a:t>
            </a:r>
          </a:p>
          <a:p>
            <a:pPr marL="533389" indent="-457200" algn="just">
              <a:lnSpc>
                <a:spcPct val="90000"/>
              </a:lnSpc>
              <a:spcBef>
                <a:spcPts val="1000"/>
              </a:spcBef>
              <a:buSzPts val="2400"/>
              <a:buFont typeface="Arial" panose="020B0604020202020204" pitchFamily="34" charset="0"/>
              <a:buChar char="•"/>
            </a:pPr>
            <a:r>
              <a:rPr lang="en-US" altLang="en-US" sz="2800" dirty="0">
                <a:solidFill>
                  <a:srgbClr val="92D050"/>
                </a:solidFill>
              </a:rPr>
              <a:t>Course Assessment Model Detail of Academic Tasks</a:t>
            </a:r>
          </a:p>
        </p:txBody>
      </p:sp>
      <p:pic>
        <p:nvPicPr>
          <p:cNvPr id="229" name="Google Shape;229;p42"/>
          <p:cNvPicPr preferRelativeResize="0"/>
          <p:nvPr/>
        </p:nvPicPr>
        <p:blipFill>
          <a:blip r:embed="rId3" cstate="print"/>
          <a:stretch>
            <a:fillRect/>
          </a:stretch>
        </p:blipFill>
        <p:spPr>
          <a:xfrm>
            <a:off x="240030" y="883820"/>
            <a:ext cx="8622615" cy="2845459"/>
          </a:xfrm>
          <a:prstGeom prst="rect">
            <a:avLst/>
          </a:prstGeom>
          <a:noFill/>
        </p:spPr>
      </p:pic>
      <p:cxnSp>
        <p:nvCxnSpPr>
          <p:cNvPr id="108" name="Straight Connector 107">
            <a:extLst>
              <a:ext uri="{FF2B5EF4-FFF2-40B4-BE49-F238E27FC236}">
                <a16:creationId xmlns:a16="http://schemas.microsoft.com/office/drawing/2014/main" id="{A58B1B64-31F5-4A02-8CDF-89C2A37BF4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73527" y="4801011"/>
            <a:ext cx="0" cy="146304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2929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500" fill="hold"/>
                                        <p:tgtEl>
                                          <p:spTgt spid="226"/>
                                        </p:tgtEl>
                                        <p:attrNameLst>
                                          <p:attrName>ppt_x</p:attrName>
                                        </p:attrNameLst>
                                      </p:cBhvr>
                                      <p:tavLst>
                                        <p:tav tm="0">
                                          <p:val>
                                            <p:strVal val="0-#ppt_w/2"/>
                                          </p:val>
                                        </p:tav>
                                        <p:tav tm="100000">
                                          <p:val>
                                            <p:strVal val="#ppt_x"/>
                                          </p:val>
                                        </p:tav>
                                      </p:tavLst>
                                    </p:anim>
                                    <p:anim calcmode="lin" valueType="num">
                                      <p:cBhvr additive="base">
                                        <p:cTn id="8" dur="500" fill="hold"/>
                                        <p:tgtEl>
                                          <p:spTgt spid="22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7">
                                            <p:txEl>
                                              <p:pRg st="0" end="0"/>
                                            </p:txEl>
                                          </p:spTgt>
                                        </p:tgtEl>
                                        <p:attrNameLst>
                                          <p:attrName>style.visibility</p:attrName>
                                        </p:attrNameLst>
                                      </p:cBhvr>
                                      <p:to>
                                        <p:strVal val="visible"/>
                                      </p:to>
                                    </p:set>
                                    <p:anim calcmode="lin" valueType="num">
                                      <p:cBhvr additive="base">
                                        <p:cTn id="11" dur="500" fill="hold"/>
                                        <p:tgtEl>
                                          <p:spTgt spid="227">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2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7">
                                            <p:txEl>
                                              <p:pRg st="1" end="1"/>
                                            </p:txEl>
                                          </p:spTgt>
                                        </p:tgtEl>
                                        <p:attrNameLst>
                                          <p:attrName>style.visibility</p:attrName>
                                        </p:attrNameLst>
                                      </p:cBhvr>
                                      <p:to>
                                        <p:strVal val="visible"/>
                                      </p:to>
                                    </p:set>
                                    <p:anim calcmode="lin" valueType="num">
                                      <p:cBhvr additive="base">
                                        <p:cTn id="15" dur="500" fill="hold"/>
                                        <p:tgtEl>
                                          <p:spTgt spid="227">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27">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29"/>
                                        </p:tgtEl>
                                        <p:attrNameLst>
                                          <p:attrName>style.visibility</p:attrName>
                                        </p:attrNameLst>
                                      </p:cBhvr>
                                      <p:to>
                                        <p:strVal val="visible"/>
                                      </p:to>
                                    </p:set>
                                    <p:anim calcmode="lin" valueType="num">
                                      <p:cBhvr>
                                        <p:cTn id="20" dur="500" fill="hold"/>
                                        <p:tgtEl>
                                          <p:spTgt spid="229"/>
                                        </p:tgtEl>
                                        <p:attrNameLst>
                                          <p:attrName>ppt_w</p:attrName>
                                        </p:attrNameLst>
                                      </p:cBhvr>
                                      <p:tavLst>
                                        <p:tav tm="0">
                                          <p:val>
                                            <p:fltVal val="0"/>
                                          </p:val>
                                        </p:tav>
                                        <p:tav tm="100000">
                                          <p:val>
                                            <p:strVal val="#ppt_w"/>
                                          </p:val>
                                        </p:tav>
                                      </p:tavLst>
                                    </p:anim>
                                    <p:anim calcmode="lin" valueType="num">
                                      <p:cBhvr>
                                        <p:cTn id="21" dur="500" fill="hold"/>
                                        <p:tgtEl>
                                          <p:spTgt spid="229"/>
                                        </p:tgtEl>
                                        <p:attrNameLst>
                                          <p:attrName>ppt_h</p:attrName>
                                        </p:attrNameLst>
                                      </p:cBhvr>
                                      <p:tavLst>
                                        <p:tav tm="0">
                                          <p:val>
                                            <p:fltVal val="0"/>
                                          </p:val>
                                        </p:tav>
                                        <p:tav tm="100000">
                                          <p:val>
                                            <p:strVal val="#ppt_h"/>
                                          </p:val>
                                        </p:tav>
                                      </p:tavLst>
                                    </p:anim>
                                    <p:animEffect transition="in" filter="fade">
                                      <p:cBhvr>
                                        <p:cTn id="22"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p:bldP spid="2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20"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p:cNvSpPr txBox="1"/>
          <p:nvPr/>
        </p:nvSpPr>
        <p:spPr>
          <a:xfrm>
            <a:off x="782723" y="809898"/>
            <a:ext cx="7457037" cy="1554480"/>
          </a:xfrm>
          <a:prstGeom prst="rect">
            <a:avLst/>
          </a:prstGeom>
        </p:spPr>
        <p:txBody>
          <a:bodyPr vert="horz" lIns="91440" tIns="45720" rIns="91440" bIns="45720" rtlCol="0" anchor="ctr">
            <a:normAutofit/>
          </a:bodyPr>
          <a:lstStyle/>
          <a:p>
            <a:pPr defTabSz="914400">
              <a:lnSpc>
                <a:spcPct val="90000"/>
              </a:lnSpc>
              <a:spcBef>
                <a:spcPct val="0"/>
              </a:spcBef>
              <a:spcAft>
                <a:spcPts val="600"/>
              </a:spcAft>
              <a:defRPr/>
            </a:pPr>
            <a:r>
              <a:rPr lang="en-US" altLang="en-US" sz="4400" dirty="0">
                <a:solidFill>
                  <a:srgbClr val="92D050"/>
                </a:solidFill>
              </a:rPr>
              <a:t>Course details</a:t>
            </a:r>
          </a:p>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4200" b="1"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4" name="Freeform: Shape 3">
            <a:extLst>
              <a:ext uri="{FF2B5EF4-FFF2-40B4-BE49-F238E27FC236}">
                <a16:creationId xmlns:a16="http://schemas.microsoft.com/office/drawing/2014/main" id="{4BF99DE9-AD5D-4DF4-B96F-1FD0AC84A02E}"/>
              </a:ext>
            </a:extLst>
          </p:cNvPr>
          <p:cNvSpPr/>
          <p:nvPr/>
        </p:nvSpPr>
        <p:spPr>
          <a:xfrm>
            <a:off x="628650" y="2937527"/>
            <a:ext cx="8180614" cy="982945"/>
          </a:xfrm>
          <a:custGeom>
            <a:avLst/>
            <a:gdLst>
              <a:gd name="connsiteX0" fmla="*/ 0 w 8180614"/>
              <a:gd name="connsiteY0" fmla="*/ 183304 h 1099800"/>
              <a:gd name="connsiteX1" fmla="*/ 183304 w 8180614"/>
              <a:gd name="connsiteY1" fmla="*/ 0 h 1099800"/>
              <a:gd name="connsiteX2" fmla="*/ 7997310 w 8180614"/>
              <a:gd name="connsiteY2" fmla="*/ 0 h 1099800"/>
              <a:gd name="connsiteX3" fmla="*/ 8180614 w 8180614"/>
              <a:gd name="connsiteY3" fmla="*/ 183304 h 1099800"/>
              <a:gd name="connsiteX4" fmla="*/ 8180614 w 8180614"/>
              <a:gd name="connsiteY4" fmla="*/ 916496 h 1099800"/>
              <a:gd name="connsiteX5" fmla="*/ 7997310 w 8180614"/>
              <a:gd name="connsiteY5" fmla="*/ 1099800 h 1099800"/>
              <a:gd name="connsiteX6" fmla="*/ 183304 w 8180614"/>
              <a:gd name="connsiteY6" fmla="*/ 1099800 h 1099800"/>
              <a:gd name="connsiteX7" fmla="*/ 0 w 8180614"/>
              <a:gd name="connsiteY7" fmla="*/ 916496 h 1099800"/>
              <a:gd name="connsiteX8" fmla="*/ 0 w 8180614"/>
              <a:gd name="connsiteY8" fmla="*/ 183304 h 109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614" h="1099800">
                <a:moveTo>
                  <a:pt x="0" y="183304"/>
                </a:moveTo>
                <a:cubicBezTo>
                  <a:pt x="0" y="82068"/>
                  <a:pt x="82068" y="0"/>
                  <a:pt x="183304" y="0"/>
                </a:cubicBezTo>
                <a:lnTo>
                  <a:pt x="7997310" y="0"/>
                </a:lnTo>
                <a:cubicBezTo>
                  <a:pt x="8098546" y="0"/>
                  <a:pt x="8180614" y="82068"/>
                  <a:pt x="8180614" y="183304"/>
                </a:cubicBezTo>
                <a:lnTo>
                  <a:pt x="8180614" y="916496"/>
                </a:lnTo>
                <a:cubicBezTo>
                  <a:pt x="8180614" y="1017732"/>
                  <a:pt x="8098546" y="1099800"/>
                  <a:pt x="7997310" y="1099800"/>
                </a:cubicBezTo>
                <a:lnTo>
                  <a:pt x="183304" y="1099800"/>
                </a:lnTo>
                <a:cubicBezTo>
                  <a:pt x="82068" y="1099800"/>
                  <a:pt x="0" y="1017732"/>
                  <a:pt x="0" y="916496"/>
                </a:cubicBezTo>
                <a:lnTo>
                  <a:pt x="0" y="183304"/>
                </a:lnTo>
                <a:close/>
              </a:path>
            </a:pathLst>
          </a:custGeom>
          <a:solidFill>
            <a:srgbClr val="171921"/>
          </a:solidFill>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9888" tIns="129888" rIns="129888" bIns="129888" numCol="1" spcCol="1270" anchor="ctr" anchorCtr="0">
            <a:noAutofit/>
          </a:bodyPr>
          <a:lstStyle/>
          <a:p>
            <a:pPr algn="ctr" defTabSz="889000">
              <a:lnSpc>
                <a:spcPct val="90000"/>
              </a:lnSpc>
              <a:spcBef>
                <a:spcPct val="0"/>
              </a:spcBef>
              <a:spcAft>
                <a:spcPct val="35000"/>
              </a:spcAft>
              <a:defRPr/>
            </a:pPr>
            <a:r>
              <a:rPr lang="en-US" altLang="en-US" sz="2400" dirty="0">
                <a:solidFill>
                  <a:schemeClr val="bg1"/>
                </a:solidFill>
              </a:rPr>
              <a:t>LTP – 2 0 2  Credit :3 Exam Category: X5</a:t>
            </a:r>
            <a:endParaRPr kumimoji="0" lang="en-US" sz="2400" b="0" i="0" u="none" strike="noStrike" kern="1200" cap="none" spc="0" normalizeH="0" baseline="0" noProof="0" dirty="0">
              <a:ln>
                <a:noFill/>
              </a:ln>
              <a:solidFill>
                <a:schemeClr val="bg1"/>
              </a:solidFill>
              <a:effectLst/>
              <a:uLnTx/>
              <a:uFillTx/>
              <a:latin typeface="Bahnschrift" panose="020B0502040204020203" pitchFamily="34" charset="0"/>
            </a:endParaRPr>
          </a:p>
        </p:txBody>
      </p:sp>
      <p:sp>
        <p:nvSpPr>
          <p:cNvPr id="5" name="Freeform: Shape 4">
            <a:extLst>
              <a:ext uri="{FF2B5EF4-FFF2-40B4-BE49-F238E27FC236}">
                <a16:creationId xmlns:a16="http://schemas.microsoft.com/office/drawing/2014/main" id="{AD8E1D9B-8109-466C-AFA1-0EB60F1D5C11}"/>
              </a:ext>
            </a:extLst>
          </p:cNvPr>
          <p:cNvSpPr/>
          <p:nvPr/>
        </p:nvSpPr>
        <p:spPr>
          <a:xfrm>
            <a:off x="628650" y="4094927"/>
            <a:ext cx="8180614" cy="982945"/>
          </a:xfrm>
          <a:custGeom>
            <a:avLst/>
            <a:gdLst>
              <a:gd name="connsiteX0" fmla="*/ 0 w 8180614"/>
              <a:gd name="connsiteY0" fmla="*/ 183304 h 1099800"/>
              <a:gd name="connsiteX1" fmla="*/ 183304 w 8180614"/>
              <a:gd name="connsiteY1" fmla="*/ 0 h 1099800"/>
              <a:gd name="connsiteX2" fmla="*/ 7997310 w 8180614"/>
              <a:gd name="connsiteY2" fmla="*/ 0 h 1099800"/>
              <a:gd name="connsiteX3" fmla="*/ 8180614 w 8180614"/>
              <a:gd name="connsiteY3" fmla="*/ 183304 h 1099800"/>
              <a:gd name="connsiteX4" fmla="*/ 8180614 w 8180614"/>
              <a:gd name="connsiteY4" fmla="*/ 916496 h 1099800"/>
              <a:gd name="connsiteX5" fmla="*/ 7997310 w 8180614"/>
              <a:gd name="connsiteY5" fmla="*/ 1099800 h 1099800"/>
              <a:gd name="connsiteX6" fmla="*/ 183304 w 8180614"/>
              <a:gd name="connsiteY6" fmla="*/ 1099800 h 1099800"/>
              <a:gd name="connsiteX7" fmla="*/ 0 w 8180614"/>
              <a:gd name="connsiteY7" fmla="*/ 916496 h 1099800"/>
              <a:gd name="connsiteX8" fmla="*/ 0 w 8180614"/>
              <a:gd name="connsiteY8" fmla="*/ 183304 h 109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0614" h="1099800">
                <a:moveTo>
                  <a:pt x="0" y="183304"/>
                </a:moveTo>
                <a:cubicBezTo>
                  <a:pt x="0" y="82068"/>
                  <a:pt x="82068" y="0"/>
                  <a:pt x="183304" y="0"/>
                </a:cubicBezTo>
                <a:lnTo>
                  <a:pt x="7997310" y="0"/>
                </a:lnTo>
                <a:cubicBezTo>
                  <a:pt x="8098546" y="0"/>
                  <a:pt x="8180614" y="82068"/>
                  <a:pt x="8180614" y="183304"/>
                </a:cubicBezTo>
                <a:lnTo>
                  <a:pt x="8180614" y="916496"/>
                </a:lnTo>
                <a:cubicBezTo>
                  <a:pt x="8180614" y="1017732"/>
                  <a:pt x="8098546" y="1099800"/>
                  <a:pt x="7997310" y="1099800"/>
                </a:cubicBezTo>
                <a:lnTo>
                  <a:pt x="183304" y="1099800"/>
                </a:lnTo>
                <a:cubicBezTo>
                  <a:pt x="82068" y="1099800"/>
                  <a:pt x="0" y="1017732"/>
                  <a:pt x="0" y="916496"/>
                </a:cubicBezTo>
                <a:lnTo>
                  <a:pt x="0" y="183304"/>
                </a:lnTo>
                <a:close/>
              </a:path>
            </a:pathLst>
          </a:custGeom>
          <a:solidFill>
            <a:srgbClr val="171921"/>
          </a:solidFill>
          <a:effectLst>
            <a:outerShdw blurRad="63500" sx="102000" sy="102000" algn="ctr" rotWithShape="0">
              <a:prstClr val="black">
                <a:alpha val="40000"/>
              </a:prstClr>
            </a:outerShdw>
          </a:effectLst>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9888" tIns="129888" rIns="129888" bIns="129888" numCol="1" spcCol="1270" anchor="ctr" anchorCtr="0">
            <a:noAutofit/>
          </a:bodyPr>
          <a:lstStyle/>
          <a:p>
            <a:pPr algn="ctr"/>
            <a:r>
              <a:rPr lang="en-US" altLang="en-US" sz="2400" b="1" dirty="0">
                <a:solidFill>
                  <a:schemeClr val="bg1"/>
                </a:solidFill>
              </a:rPr>
              <a:t>Website to Follow</a:t>
            </a:r>
          </a:p>
          <a:p>
            <a:pPr algn="ctr"/>
            <a:r>
              <a:rPr lang="en-US" altLang="en-US" sz="2400" dirty="0">
                <a:solidFill>
                  <a:schemeClr val="bg1"/>
                </a:solidFill>
                <a:hlinkClick r:id="rId3">
                  <a:extLst>
                    <a:ext uri="{A12FA001-AC4F-418D-AE19-62706E023703}">
                      <ahyp:hlinkClr xmlns:ahyp="http://schemas.microsoft.com/office/drawing/2018/hyperlinkcolor" val="tx"/>
                    </a:ext>
                  </a:extLst>
                </a:hlinkClick>
              </a:rPr>
              <a:t>https://developer.android.com/docs</a:t>
            </a:r>
            <a:endParaRPr lang="en-IN" altLang="en-US" sz="2400" b="1" dirty="0">
              <a:solidFill>
                <a:schemeClr val="bg1"/>
              </a:solidFill>
            </a:endParaRPr>
          </a:p>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Bahnschrift" panose="020B0502040204020203" pitchFamily="34" charset="0"/>
              </a:rPr>
              <a:t>. </a:t>
            </a: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4">
                                            <p:bg/>
                                          </p:spTgt>
                                        </p:tgtEl>
                                        <p:attrNameLst>
                                          <p:attrName>style.visibility</p:attrName>
                                        </p:attrNameLst>
                                      </p:cBhvr>
                                      <p:to>
                                        <p:strVal val="visible"/>
                                      </p:to>
                                    </p:set>
                                    <p:anim calcmode="lin" valueType="num">
                                      <p:cBhvr>
                                        <p:cTn id="13" dur="500" fill="hold"/>
                                        <p:tgtEl>
                                          <p:spTgt spid="4">
                                            <p:bg/>
                                          </p:spTgt>
                                        </p:tgtEl>
                                        <p:attrNameLst>
                                          <p:attrName>ppt_x</p:attrName>
                                        </p:attrNameLst>
                                      </p:cBhvr>
                                      <p:tavLst>
                                        <p:tav tm="0">
                                          <p:val>
                                            <p:strVal val="#ppt_x-#ppt_w/2"/>
                                          </p:val>
                                        </p:tav>
                                        <p:tav tm="100000">
                                          <p:val>
                                            <p:strVal val="#ppt_x"/>
                                          </p:val>
                                        </p:tav>
                                      </p:tavLst>
                                    </p:anim>
                                    <p:anim calcmode="lin" valueType="num">
                                      <p:cBhvr>
                                        <p:cTn id="14" dur="500" fill="hold"/>
                                        <p:tgtEl>
                                          <p:spTgt spid="4">
                                            <p:bg/>
                                          </p:spTgt>
                                        </p:tgtEl>
                                        <p:attrNameLst>
                                          <p:attrName>ppt_y</p:attrName>
                                        </p:attrNameLst>
                                      </p:cBhvr>
                                      <p:tavLst>
                                        <p:tav tm="0">
                                          <p:val>
                                            <p:strVal val="#ppt_y"/>
                                          </p:val>
                                        </p:tav>
                                        <p:tav tm="100000">
                                          <p:val>
                                            <p:strVal val="#ppt_y"/>
                                          </p:val>
                                        </p:tav>
                                      </p:tavLst>
                                    </p:anim>
                                    <p:anim calcmode="lin" valueType="num">
                                      <p:cBhvr>
                                        <p:cTn id="15" dur="500" fill="hold"/>
                                        <p:tgtEl>
                                          <p:spTgt spid="4">
                                            <p:bg/>
                                          </p:spTgt>
                                        </p:tgtEl>
                                        <p:attrNameLst>
                                          <p:attrName>ppt_w</p:attrName>
                                        </p:attrNameLst>
                                      </p:cBhvr>
                                      <p:tavLst>
                                        <p:tav tm="0">
                                          <p:val>
                                            <p:fltVal val="0"/>
                                          </p:val>
                                        </p:tav>
                                        <p:tav tm="100000">
                                          <p:val>
                                            <p:strVal val="#ppt_w"/>
                                          </p:val>
                                        </p:tav>
                                      </p:tavLst>
                                    </p:anim>
                                    <p:anim calcmode="lin" valueType="num">
                                      <p:cBhvr>
                                        <p:cTn id="16" dur="500" fill="hold"/>
                                        <p:tgtEl>
                                          <p:spTgt spid="4">
                                            <p:bg/>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ppt_x</p:attrName>
                                        </p:attrNameLst>
                                      </p:cBhvr>
                                      <p:tavLst>
                                        <p:tav tm="0">
                                          <p:val>
                                            <p:strVal val="#ppt_x-#ppt_w/2"/>
                                          </p:val>
                                        </p:tav>
                                        <p:tav tm="100000">
                                          <p:val>
                                            <p:strVal val="#ppt_x"/>
                                          </p:val>
                                        </p:tav>
                                      </p:tavLst>
                                    </p:anim>
                                    <p:anim calcmode="lin" valueType="num">
                                      <p:cBhvr>
                                        <p:cTn id="22"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5">
                                            <p:bg/>
                                          </p:spTgt>
                                        </p:tgtEl>
                                        <p:attrNameLst>
                                          <p:attrName>style.visibility</p:attrName>
                                        </p:attrNameLst>
                                      </p:cBhvr>
                                      <p:to>
                                        <p:strVal val="visible"/>
                                      </p:to>
                                    </p:set>
                                    <p:anim calcmode="lin" valueType="num">
                                      <p:cBhvr>
                                        <p:cTn id="29" dur="500" fill="hold"/>
                                        <p:tgtEl>
                                          <p:spTgt spid="5">
                                            <p:bg/>
                                          </p:spTgt>
                                        </p:tgtEl>
                                        <p:attrNameLst>
                                          <p:attrName>ppt_x</p:attrName>
                                        </p:attrNameLst>
                                      </p:cBhvr>
                                      <p:tavLst>
                                        <p:tav tm="0">
                                          <p:val>
                                            <p:strVal val="#ppt_x-#ppt_w/2"/>
                                          </p:val>
                                        </p:tav>
                                        <p:tav tm="100000">
                                          <p:val>
                                            <p:strVal val="#ppt_x"/>
                                          </p:val>
                                        </p:tav>
                                      </p:tavLst>
                                    </p:anim>
                                    <p:anim calcmode="lin" valueType="num">
                                      <p:cBhvr>
                                        <p:cTn id="30" dur="500" fill="hold"/>
                                        <p:tgtEl>
                                          <p:spTgt spid="5">
                                            <p:bg/>
                                          </p:spTgt>
                                        </p:tgtEl>
                                        <p:attrNameLst>
                                          <p:attrName>ppt_y</p:attrName>
                                        </p:attrNameLst>
                                      </p:cBhvr>
                                      <p:tavLst>
                                        <p:tav tm="0">
                                          <p:val>
                                            <p:strVal val="#ppt_y"/>
                                          </p:val>
                                        </p:tav>
                                        <p:tav tm="100000">
                                          <p:val>
                                            <p:strVal val="#ppt_y"/>
                                          </p:val>
                                        </p:tav>
                                      </p:tavLst>
                                    </p:anim>
                                    <p:anim calcmode="lin" valueType="num">
                                      <p:cBhvr>
                                        <p:cTn id="31" dur="500" fill="hold"/>
                                        <p:tgtEl>
                                          <p:spTgt spid="5">
                                            <p:bg/>
                                          </p:spTgt>
                                        </p:tgtEl>
                                        <p:attrNameLst>
                                          <p:attrName>ppt_w</p:attrName>
                                        </p:attrNameLst>
                                      </p:cBhvr>
                                      <p:tavLst>
                                        <p:tav tm="0">
                                          <p:val>
                                            <p:fltVal val="0"/>
                                          </p:val>
                                        </p:tav>
                                        <p:tav tm="100000">
                                          <p:val>
                                            <p:strVal val="#ppt_w"/>
                                          </p:val>
                                        </p:tav>
                                      </p:tavLst>
                                    </p:anim>
                                    <p:anim calcmode="lin" valueType="num">
                                      <p:cBhvr>
                                        <p:cTn id="32" dur="500" fill="hold"/>
                                        <p:tgtEl>
                                          <p:spTgt spid="5">
                                            <p:bg/>
                                          </p:spTgt>
                                        </p:tgtEl>
                                        <p:attrNameLst>
                                          <p:attrName>ppt_h</p:attrName>
                                        </p:attrNameLst>
                                      </p:cBhvr>
                                      <p:tavLst>
                                        <p:tav tm="0">
                                          <p:val>
                                            <p:strVal val="#ppt_h"/>
                                          </p:val>
                                        </p:tav>
                                        <p:tav tm="100000">
                                          <p:val>
                                            <p:strVal val="#ppt_h"/>
                                          </p:val>
                                        </p:tav>
                                      </p:tavLst>
                                    </p:anim>
                                  </p:childTnLst>
                                </p:cTn>
                              </p:par>
                              <p:par>
                                <p:cTn id="33" presetID="17" presetClass="entr" presetSubtype="8"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p:cTn id="35" dur="500" fill="hold"/>
                                        <p:tgtEl>
                                          <p:spTgt spid="5">
                                            <p:txEl>
                                              <p:pRg st="0" end="0"/>
                                            </p:txEl>
                                          </p:spTgt>
                                        </p:tgtEl>
                                        <p:attrNameLst>
                                          <p:attrName>ppt_x</p:attrName>
                                        </p:attrNameLst>
                                      </p:cBhvr>
                                      <p:tavLst>
                                        <p:tav tm="0">
                                          <p:val>
                                            <p:strVal val="#ppt_x-#ppt_w/2"/>
                                          </p:val>
                                        </p:tav>
                                        <p:tav tm="100000">
                                          <p:val>
                                            <p:strVal val="#ppt_x"/>
                                          </p:val>
                                        </p:tav>
                                      </p:tavLst>
                                    </p:anim>
                                    <p:anim calcmode="lin" valueType="num">
                                      <p:cBhvr>
                                        <p:cTn id="36"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3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0" end="0"/>
                                            </p:txEl>
                                          </p:spTgt>
                                        </p:tgtEl>
                                        <p:attrNameLst>
                                          <p:attrName>ppt_h</p:attrName>
                                        </p:attrNameLst>
                                      </p:cBhvr>
                                      <p:tavLst>
                                        <p:tav tm="0">
                                          <p:val>
                                            <p:strVal val="#ppt_h"/>
                                          </p:val>
                                        </p:tav>
                                        <p:tav tm="100000">
                                          <p:val>
                                            <p:strVal val="#ppt_h"/>
                                          </p:val>
                                        </p:tav>
                                      </p:tavLst>
                                    </p:anim>
                                  </p:childTnLst>
                                </p:cTn>
                              </p:par>
                              <p:par>
                                <p:cTn id="39" presetID="17" presetClass="entr" presetSubtype="8"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 calcmode="lin" valueType="num">
                                      <p:cBhvr>
                                        <p:cTn id="41" dur="500" fill="hold"/>
                                        <p:tgtEl>
                                          <p:spTgt spid="5">
                                            <p:txEl>
                                              <p:pRg st="1" end="1"/>
                                            </p:txEl>
                                          </p:spTgt>
                                        </p:tgtEl>
                                        <p:attrNameLst>
                                          <p:attrName>ppt_x</p:attrName>
                                        </p:attrNameLst>
                                      </p:cBhvr>
                                      <p:tavLst>
                                        <p:tav tm="0">
                                          <p:val>
                                            <p:strVal val="#ppt_x-#ppt_w/2"/>
                                          </p:val>
                                        </p:tav>
                                        <p:tav tm="100000">
                                          <p:val>
                                            <p:strVal val="#ppt_x"/>
                                          </p:val>
                                        </p:tav>
                                      </p:tavLst>
                                    </p:anim>
                                    <p:anim calcmode="lin" valueType="num">
                                      <p:cBhvr>
                                        <p:cTn id="42" dur="5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4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1" end="1"/>
                                            </p:txEl>
                                          </p:spTgt>
                                        </p:tgtEl>
                                        <p:attrNameLst>
                                          <p:attrName>ppt_h</p:attrName>
                                        </p:attrNameLst>
                                      </p:cBhvr>
                                      <p:tavLst>
                                        <p:tav tm="0">
                                          <p:val>
                                            <p:strVal val="#ppt_h"/>
                                          </p:val>
                                        </p:tav>
                                        <p:tav tm="100000">
                                          <p:val>
                                            <p:strVal val="#ppt_h"/>
                                          </p:val>
                                        </p:tav>
                                      </p:tavLst>
                                    </p:anim>
                                  </p:childTnLst>
                                </p:cTn>
                              </p:par>
                              <p:par>
                                <p:cTn id="45" presetID="17" presetClass="entr" presetSubtype="8" fill="hold" grpId="0"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 calcmode="lin" valueType="num">
                                      <p:cBhvr>
                                        <p:cTn id="47" dur="500" fill="hold"/>
                                        <p:tgtEl>
                                          <p:spTgt spid="5">
                                            <p:txEl>
                                              <p:pRg st="2" end="2"/>
                                            </p:txEl>
                                          </p:spTgt>
                                        </p:tgtEl>
                                        <p:attrNameLst>
                                          <p:attrName>ppt_x</p:attrName>
                                        </p:attrNameLst>
                                      </p:cBhvr>
                                      <p:tavLst>
                                        <p:tav tm="0">
                                          <p:val>
                                            <p:strVal val="#ppt_x-#ppt_w/2"/>
                                          </p:val>
                                        </p:tav>
                                        <p:tav tm="100000">
                                          <p:val>
                                            <p:strVal val="#ppt_x"/>
                                          </p:val>
                                        </p:tav>
                                      </p:tavLst>
                                    </p:anim>
                                    <p:anim calcmode="lin" valueType="num">
                                      <p:cBhvr>
                                        <p:cTn id="48" dur="5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4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uiExpand="1" build="p" animBg="1"/>
      <p:bldP spid="5"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25C540C-948D-825B-4BB9-0A6D6EC62919}"/>
              </a:ext>
            </a:extLst>
          </p:cNvPr>
          <p:cNvSpPr>
            <a:spLocks noGrp="1"/>
          </p:cNvSpPr>
          <p:nvPr>
            <p:ph type="title"/>
          </p:nvPr>
        </p:nvSpPr>
        <p:spPr/>
        <p:txBody>
          <a:bodyPr/>
          <a:lstStyle/>
          <a:p>
            <a:pPr algn="l" eaLnBrk="1" hangingPunct="1"/>
            <a:r>
              <a:rPr lang="en-US" altLang="en-US" sz="4800">
                <a:solidFill>
                  <a:srgbClr val="C00000"/>
                </a:solidFill>
              </a:rPr>
              <a:t>Course Assessment Model</a:t>
            </a:r>
            <a:endParaRPr lang="en-IN" altLang="en-US" sz="4800">
              <a:solidFill>
                <a:srgbClr val="C00000"/>
              </a:solidFill>
            </a:endParaRPr>
          </a:p>
        </p:txBody>
      </p:sp>
      <p:sp>
        <p:nvSpPr>
          <p:cNvPr id="3" name="Content Placeholder 2">
            <a:extLst>
              <a:ext uri="{FF2B5EF4-FFF2-40B4-BE49-F238E27FC236}">
                <a16:creationId xmlns:a16="http://schemas.microsoft.com/office/drawing/2014/main" id="{0C81E5AF-028D-CA26-AC4F-BDB37795A553}"/>
              </a:ext>
            </a:extLst>
          </p:cNvPr>
          <p:cNvSpPr>
            <a:spLocks noGrp="1"/>
          </p:cNvSpPr>
          <p:nvPr>
            <p:ph idx="1"/>
          </p:nvPr>
        </p:nvSpPr>
        <p:spPr>
          <a:xfrm>
            <a:off x="457200" y="1455738"/>
            <a:ext cx="8229600" cy="4030662"/>
          </a:xfrm>
        </p:spPr>
        <p:txBody>
          <a:bodyPr rtlCol="0">
            <a:normAutofit fontScale="92500"/>
          </a:bodyPr>
          <a:lstStyle/>
          <a:p>
            <a:pPr eaLnBrk="1" fontAlgn="auto" hangingPunct="1">
              <a:spcAft>
                <a:spcPts val="0"/>
              </a:spcAft>
              <a:defRPr/>
            </a:pPr>
            <a:r>
              <a:rPr lang="en-US" sz="4000" b="1" dirty="0">
                <a:solidFill>
                  <a:srgbClr val="002060"/>
                </a:solidFill>
              </a:rPr>
              <a:t>CSE227                          Marks break up*</a:t>
            </a:r>
          </a:p>
          <a:p>
            <a:pPr eaLnBrk="1" fontAlgn="auto" hangingPunct="1">
              <a:spcAft>
                <a:spcPts val="0"/>
              </a:spcAft>
              <a:defRPr/>
            </a:pPr>
            <a:r>
              <a:rPr lang="en-US" sz="4000" dirty="0">
                <a:solidFill>
                  <a:srgbClr val="C00000"/>
                </a:solidFill>
              </a:rPr>
              <a:t>Attendance					      5</a:t>
            </a:r>
          </a:p>
          <a:p>
            <a:pPr eaLnBrk="1" fontAlgn="auto" hangingPunct="1">
              <a:spcAft>
                <a:spcPts val="0"/>
              </a:spcAft>
              <a:defRPr/>
            </a:pPr>
            <a:r>
              <a:rPr lang="en-US" sz="4000" dirty="0">
                <a:solidFill>
                  <a:srgbClr val="C00000"/>
                </a:solidFill>
              </a:rPr>
              <a:t>CA (</a:t>
            </a:r>
            <a:r>
              <a:rPr lang="en-US" sz="2400" dirty="0"/>
              <a:t>Total 4 tasks, 1 Mini Project is compulsory and </a:t>
            </a:r>
            <a:br>
              <a:rPr lang="en-US" sz="2400" dirty="0"/>
            </a:br>
            <a:r>
              <a:rPr lang="en-US" sz="2400" dirty="0"/>
              <a:t>out of remaining 3 best 2 to be considered</a:t>
            </a:r>
            <a:r>
              <a:rPr lang="en-US" sz="4000" dirty="0">
                <a:solidFill>
                  <a:srgbClr val="C00000"/>
                </a:solidFill>
              </a:rPr>
              <a:t>)	  	      45</a:t>
            </a:r>
          </a:p>
          <a:p>
            <a:pPr eaLnBrk="1" fontAlgn="auto" hangingPunct="1">
              <a:spcAft>
                <a:spcPts val="0"/>
              </a:spcAft>
              <a:defRPr/>
            </a:pPr>
            <a:r>
              <a:rPr lang="en-US" sz="4000" dirty="0">
                <a:solidFill>
                  <a:srgbClr val="C00000"/>
                </a:solidFill>
              </a:rPr>
              <a:t>ETP(X5)						      50</a:t>
            </a:r>
          </a:p>
          <a:p>
            <a:pPr eaLnBrk="1" fontAlgn="auto" hangingPunct="1">
              <a:spcAft>
                <a:spcPts val="0"/>
              </a:spcAft>
              <a:defRPr/>
            </a:pPr>
            <a:r>
              <a:rPr lang="en-US" sz="4000" b="1" dirty="0">
                <a:solidFill>
                  <a:srgbClr val="002060"/>
                </a:solidFill>
              </a:rPr>
              <a:t>Total						       100</a:t>
            </a:r>
          </a:p>
          <a:p>
            <a:pPr eaLnBrk="1" fontAlgn="auto" hangingPunct="1">
              <a:spcAft>
                <a:spcPts val="0"/>
              </a:spcAft>
              <a:defRPr/>
            </a:pPr>
            <a:endParaRPr lang="en-IN" dirty="0">
              <a:solidFill>
                <a:schemeClr val="accent6">
                  <a:lumMod val="75000"/>
                </a:schemeClr>
              </a:solidFill>
            </a:endParaRPr>
          </a:p>
        </p:txBody>
      </p:sp>
      <p:cxnSp>
        <p:nvCxnSpPr>
          <p:cNvPr id="4" name="Straight Connector 3">
            <a:extLst>
              <a:ext uri="{FF2B5EF4-FFF2-40B4-BE49-F238E27FC236}">
                <a16:creationId xmlns:a16="http://schemas.microsoft.com/office/drawing/2014/main" id="{7AC3668B-E6A0-7080-9C92-A5E8C618CAF4}"/>
              </a:ext>
            </a:extLst>
          </p:cNvPr>
          <p:cNvCxnSpPr/>
          <p:nvPr/>
        </p:nvCxnSpPr>
        <p:spPr>
          <a:xfrm>
            <a:off x="611188" y="1268413"/>
            <a:ext cx="7056437"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4341" name="Object 24">
            <a:extLst>
              <a:ext uri="{FF2B5EF4-FFF2-40B4-BE49-F238E27FC236}">
                <a16:creationId xmlns:a16="http://schemas.microsoft.com/office/drawing/2014/main" id="{B9DD80FD-EECF-A628-449E-53F2C39C736F}"/>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14341" name="Object 24">
                        <a:extLst>
                          <a:ext uri="{FF2B5EF4-FFF2-40B4-BE49-F238E27FC236}">
                            <a16:creationId xmlns:a16="http://schemas.microsoft.com/office/drawing/2014/main" id="{B9DD80FD-EECF-A628-449E-53F2C39C7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Minus 8">
            <a:extLst>
              <a:ext uri="{FF2B5EF4-FFF2-40B4-BE49-F238E27FC236}">
                <a16:creationId xmlns:a16="http://schemas.microsoft.com/office/drawing/2014/main" id="{C29CB265-3610-1629-A2A6-3D9562FF643C}"/>
              </a:ext>
            </a:extLst>
          </p:cNvPr>
          <p:cNvSpPr/>
          <p:nvPr/>
        </p:nvSpPr>
        <p:spPr>
          <a:xfrm flipV="1">
            <a:off x="6934200" y="4648200"/>
            <a:ext cx="2209800" cy="4603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2622C03-E178-F467-A484-B829A315613B}"/>
              </a:ext>
            </a:extLst>
          </p:cNvPr>
          <p:cNvSpPr>
            <a:spLocks noGrp="1"/>
          </p:cNvSpPr>
          <p:nvPr>
            <p:ph type="title"/>
          </p:nvPr>
        </p:nvSpPr>
        <p:spPr>
          <a:xfrm>
            <a:off x="457200" y="445294"/>
            <a:ext cx="8229600" cy="1143000"/>
          </a:xfrm>
        </p:spPr>
        <p:txBody>
          <a:bodyPr>
            <a:normAutofit fontScale="90000"/>
          </a:bodyPr>
          <a:lstStyle/>
          <a:p>
            <a:pPr algn="l" eaLnBrk="1" hangingPunct="1"/>
            <a:r>
              <a:rPr lang="en-US" altLang="en-US" sz="4800" dirty="0">
                <a:solidFill>
                  <a:srgbClr val="C00000"/>
                </a:solidFill>
              </a:rPr>
              <a:t>Detail of Academic Tasks C010203</a:t>
            </a:r>
            <a:endParaRPr lang="en-IN" altLang="en-US" sz="4800" dirty="0">
              <a:solidFill>
                <a:srgbClr val="C00000"/>
              </a:solidFill>
            </a:endParaRPr>
          </a:p>
        </p:txBody>
      </p:sp>
      <p:sp>
        <p:nvSpPr>
          <p:cNvPr id="3" name="Content Placeholder 2">
            <a:extLst>
              <a:ext uri="{FF2B5EF4-FFF2-40B4-BE49-F238E27FC236}">
                <a16:creationId xmlns:a16="http://schemas.microsoft.com/office/drawing/2014/main" id="{1D298E60-A54A-33C8-F0B5-A2EE284B1736}"/>
              </a:ext>
            </a:extLst>
          </p:cNvPr>
          <p:cNvSpPr>
            <a:spLocks noGrp="1"/>
          </p:cNvSpPr>
          <p:nvPr>
            <p:ph idx="1"/>
          </p:nvPr>
        </p:nvSpPr>
        <p:spPr>
          <a:xfrm>
            <a:off x="457200" y="1455738"/>
            <a:ext cx="8229600" cy="3344862"/>
          </a:xfrm>
        </p:spPr>
        <p:txBody>
          <a:bodyPr rtlCol="0">
            <a:normAutofit fontScale="92500" lnSpcReduction="20000"/>
          </a:bodyPr>
          <a:lstStyle/>
          <a:p>
            <a:pPr eaLnBrk="1" fontAlgn="auto" hangingPunct="1">
              <a:spcAft>
                <a:spcPts val="0"/>
              </a:spcAft>
              <a:buFont typeface="Arial" charset="0"/>
              <a:buNone/>
              <a:defRPr/>
            </a:pPr>
            <a:r>
              <a:rPr lang="en-IN" sz="2400" dirty="0">
                <a:solidFill>
                  <a:schemeClr val="accent6">
                    <a:lumMod val="75000"/>
                  </a:schemeClr>
                </a:solidFill>
              </a:rPr>
              <a:t>CSE225</a:t>
            </a:r>
          </a:p>
          <a:p>
            <a:pPr eaLnBrk="1" fontAlgn="auto" hangingPunct="1">
              <a:spcAft>
                <a:spcPts val="0"/>
              </a:spcAft>
              <a:buFont typeface="Arial" charset="0"/>
              <a:buNone/>
              <a:defRPr/>
            </a:pPr>
            <a:r>
              <a:rPr lang="en-IN" sz="2400" dirty="0">
                <a:solidFill>
                  <a:schemeClr val="accent6">
                    <a:lumMod val="75000"/>
                  </a:schemeClr>
                </a:solidFill>
              </a:rPr>
              <a:t>                           CA                                         Allotment</a:t>
            </a:r>
          </a:p>
          <a:p>
            <a:pPr eaLnBrk="1" fontAlgn="auto" hangingPunct="1">
              <a:spcAft>
                <a:spcPts val="0"/>
              </a:spcAft>
              <a:defRPr/>
            </a:pPr>
            <a:r>
              <a:rPr lang="en-IN" sz="2600" dirty="0">
                <a:solidFill>
                  <a:schemeClr val="accent6">
                    <a:lumMod val="75000"/>
                  </a:schemeClr>
                </a:solidFill>
              </a:rPr>
              <a:t>AT1: BYOD PRACTICAL	              Week 4</a:t>
            </a:r>
          </a:p>
          <a:p>
            <a:pPr eaLnBrk="1" fontAlgn="auto" hangingPunct="1">
              <a:spcAft>
                <a:spcPts val="0"/>
              </a:spcAft>
              <a:defRPr/>
            </a:pPr>
            <a:endParaRPr lang="en-IN" sz="2600" dirty="0">
              <a:solidFill>
                <a:schemeClr val="accent6">
                  <a:lumMod val="75000"/>
                </a:schemeClr>
              </a:solidFill>
            </a:endParaRPr>
          </a:p>
          <a:p>
            <a:pPr eaLnBrk="1" fontAlgn="auto" hangingPunct="1">
              <a:spcAft>
                <a:spcPts val="0"/>
              </a:spcAft>
              <a:defRPr/>
            </a:pPr>
            <a:r>
              <a:rPr lang="en-IN" sz="2600" dirty="0">
                <a:solidFill>
                  <a:schemeClr val="accent6">
                    <a:lumMod val="75000"/>
                  </a:schemeClr>
                </a:solidFill>
              </a:rPr>
              <a:t>AT2: BYOD PRACTICAL 	 	 Week 6  </a:t>
            </a:r>
          </a:p>
          <a:p>
            <a:pPr eaLnBrk="1" fontAlgn="auto" hangingPunct="1">
              <a:spcAft>
                <a:spcPts val="0"/>
              </a:spcAft>
              <a:defRPr/>
            </a:pPr>
            <a:endParaRPr lang="en-IN" sz="2600" dirty="0">
              <a:solidFill>
                <a:schemeClr val="accent6">
                  <a:lumMod val="75000"/>
                </a:schemeClr>
              </a:solidFill>
            </a:endParaRPr>
          </a:p>
          <a:p>
            <a:pPr>
              <a:defRPr/>
            </a:pPr>
            <a:r>
              <a:rPr lang="en-IN" sz="2600" dirty="0">
                <a:solidFill>
                  <a:schemeClr val="accent6">
                    <a:lumMod val="75000"/>
                  </a:schemeClr>
                </a:solidFill>
              </a:rPr>
              <a:t>AT3: BYOD PRACTICAL 	 	 Week 11   (After MTT)</a:t>
            </a:r>
          </a:p>
          <a:p>
            <a:pPr marL="0" indent="0" eaLnBrk="1" fontAlgn="auto" hangingPunct="1">
              <a:spcAft>
                <a:spcPts val="0"/>
              </a:spcAft>
              <a:buNone/>
              <a:defRPr/>
            </a:pPr>
            <a:endParaRPr lang="en-IN" sz="2600" dirty="0">
              <a:solidFill>
                <a:schemeClr val="accent6">
                  <a:lumMod val="75000"/>
                </a:schemeClr>
              </a:solidFill>
            </a:endParaRPr>
          </a:p>
          <a:p>
            <a:pPr eaLnBrk="1" fontAlgn="auto" hangingPunct="1">
              <a:spcAft>
                <a:spcPts val="0"/>
              </a:spcAft>
              <a:defRPr/>
            </a:pPr>
            <a:r>
              <a:rPr lang="en-IN" sz="2600" dirty="0">
                <a:solidFill>
                  <a:schemeClr val="accent6">
                    <a:lumMod val="75000"/>
                  </a:schemeClr>
                </a:solidFill>
              </a:rPr>
              <a:t>AT4: MINI PROJECT                             Week 13  (After MTT)</a:t>
            </a:r>
          </a:p>
        </p:txBody>
      </p:sp>
      <p:cxnSp>
        <p:nvCxnSpPr>
          <p:cNvPr id="4" name="Straight Connector 3">
            <a:extLst>
              <a:ext uri="{FF2B5EF4-FFF2-40B4-BE49-F238E27FC236}">
                <a16:creationId xmlns:a16="http://schemas.microsoft.com/office/drawing/2014/main" id="{282A72BD-C07F-9978-E7F2-1C46D4FFAE53}"/>
              </a:ext>
            </a:extLst>
          </p:cNvPr>
          <p:cNvCxnSpPr/>
          <p:nvPr/>
        </p:nvCxnSpPr>
        <p:spPr>
          <a:xfrm>
            <a:off x="611188" y="1268413"/>
            <a:ext cx="7056437"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5365" name="Object 24">
            <a:extLst>
              <a:ext uri="{FF2B5EF4-FFF2-40B4-BE49-F238E27FC236}">
                <a16:creationId xmlns:a16="http://schemas.microsoft.com/office/drawing/2014/main" id="{6B82E654-8F0F-E2BE-4F02-C2257A68E6AF}"/>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15365" name="Object 24">
                        <a:extLst>
                          <a:ext uri="{FF2B5EF4-FFF2-40B4-BE49-F238E27FC236}">
                            <a16:creationId xmlns:a16="http://schemas.microsoft.com/office/drawing/2014/main" id="{6B82E654-8F0F-E2BE-4F02-C2257A68E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013D9-91EA-796E-FE7A-0815C4DF5AB7}"/>
              </a:ext>
            </a:extLst>
          </p:cNvPr>
          <p:cNvSpPr txBox="1"/>
          <p:nvPr/>
        </p:nvSpPr>
        <p:spPr>
          <a:xfrm>
            <a:off x="304800" y="228600"/>
            <a:ext cx="8839200" cy="627864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Program: </a:t>
            </a:r>
            <a:r>
              <a:rPr lang="en-US" sz="2400" dirty="0" err="1">
                <a:latin typeface="Times New Roman" panose="02020603050405020304" pitchFamily="18" charset="0"/>
                <a:cs typeface="Times New Roman" panose="02020603050405020304" pitchFamily="18" charset="0"/>
              </a:rPr>
              <a:t>B.Tech</a:t>
            </a:r>
            <a:r>
              <a:rPr lang="en-US" sz="2400" dirty="0">
                <a:latin typeface="Times New Roman" panose="02020603050405020304" pitchFamily="18" charset="0"/>
                <a:cs typeface="Times New Roman" panose="02020603050405020304" pitchFamily="18" charset="0"/>
              </a:rPr>
              <a:t> (Computer Science and Engineering)</a:t>
            </a:r>
          </a:p>
          <a:p>
            <a:pPr>
              <a:lnSpc>
                <a:spcPct val="150000"/>
              </a:lnSpc>
            </a:pPr>
            <a:r>
              <a:rPr lang="en-US" sz="2400" dirty="0">
                <a:latin typeface="Times New Roman" panose="02020603050405020304" pitchFamily="18" charset="0"/>
                <a:cs typeface="Times New Roman" panose="02020603050405020304" pitchFamily="18" charset="0"/>
              </a:rPr>
              <a:t>Program Code: P132</a:t>
            </a:r>
          </a:p>
          <a:p>
            <a:pPr>
              <a:lnSpc>
                <a:spcPct val="150000"/>
              </a:lnSpc>
            </a:pPr>
            <a:r>
              <a:rPr lang="en-US"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Program Outcomes (POs)</a:t>
            </a:r>
          </a:p>
          <a:p>
            <a:pPr marL="457200" indent="-457200">
              <a:lnSpc>
                <a:spcPct val="150000"/>
              </a:lnSpc>
              <a:buFont typeface="+mj-lt"/>
              <a:buAutoNum type="arabicPeriod"/>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Engineering knowledge</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::Apply the knowledge of mathematics, science, engineering fundamentals, and an engineering specialization to the solution of complex engineering problems.</a:t>
            </a:r>
            <a:endParaRPr lang="en-US" sz="2000" dirty="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nSpc>
                <a:spcPct val="150000"/>
              </a:lnSpc>
              <a:buFont typeface="+mj-lt"/>
              <a:buAutoNum type="arabicPeriod"/>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Problem analysis</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::Identify, formulate, research literature, and analyze complex engineering problems reaching substantiated conclusions using first principles of mathematics, natural sciences, and engineering sciences</a:t>
            </a:r>
          </a:p>
          <a:p>
            <a:pPr marL="457200" indent="-457200">
              <a:lnSpc>
                <a:spcPct val="150000"/>
              </a:lnSpc>
              <a:buFont typeface="+mj-lt"/>
              <a:buAutoNum type="arabicPeriod"/>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Design/development of solutions</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 solutions for complex engineering problems and design system components or processes that meet the specified needs with appropriate consideration for the public health and safety, and the cultural, societal, and environmental considerations.</a:t>
            </a:r>
            <a:endParaRPr lang="en-US" dirty="0"/>
          </a:p>
        </p:txBody>
      </p:sp>
      <p:pic>
        <p:nvPicPr>
          <p:cNvPr id="3" name="object 3">
            <a:extLst>
              <a:ext uri="{FF2B5EF4-FFF2-40B4-BE49-F238E27FC236}">
                <a16:creationId xmlns:a16="http://schemas.microsoft.com/office/drawing/2014/main" id="{7E42FB75-A6C7-5A03-96BD-F3FA71102AF4}"/>
              </a:ext>
            </a:extLst>
          </p:cNvPr>
          <p:cNvPicPr/>
          <p:nvPr/>
        </p:nvPicPr>
        <p:blipFill>
          <a:blip r:embed="rId2" cstate="print"/>
          <a:stretch>
            <a:fillRect/>
          </a:stretch>
        </p:blipFill>
        <p:spPr>
          <a:xfrm>
            <a:off x="7391400" y="76200"/>
            <a:ext cx="1676400" cy="679450"/>
          </a:xfrm>
          <a:prstGeom prst="rect">
            <a:avLst/>
          </a:prstGeom>
        </p:spPr>
      </p:pic>
    </p:spTree>
    <p:extLst>
      <p:ext uri="{BB962C8B-B14F-4D97-AF65-F5344CB8AC3E}">
        <p14:creationId xmlns:p14="http://schemas.microsoft.com/office/powerpoint/2010/main" val="207098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013D9-91EA-796E-FE7A-0815C4DF5AB7}"/>
              </a:ext>
            </a:extLst>
          </p:cNvPr>
          <p:cNvSpPr txBox="1"/>
          <p:nvPr/>
        </p:nvSpPr>
        <p:spPr>
          <a:xfrm>
            <a:off x="304800" y="228600"/>
            <a:ext cx="8839200" cy="701730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Program: </a:t>
            </a:r>
            <a:r>
              <a:rPr lang="en-US" sz="2400" dirty="0" err="1">
                <a:latin typeface="Times New Roman" panose="02020603050405020304" pitchFamily="18" charset="0"/>
                <a:cs typeface="Times New Roman" panose="02020603050405020304" pitchFamily="18" charset="0"/>
              </a:rPr>
              <a:t>B.Tech</a:t>
            </a:r>
            <a:r>
              <a:rPr lang="en-US" sz="2400" dirty="0">
                <a:latin typeface="Times New Roman" panose="02020603050405020304" pitchFamily="18" charset="0"/>
                <a:cs typeface="Times New Roman" panose="02020603050405020304" pitchFamily="18" charset="0"/>
              </a:rPr>
              <a:t> (Computer Science and Engineering)</a:t>
            </a:r>
          </a:p>
          <a:p>
            <a:pPr>
              <a:lnSpc>
                <a:spcPct val="150000"/>
              </a:lnSpc>
            </a:pPr>
            <a:r>
              <a:rPr lang="en-US" sz="2400" dirty="0">
                <a:latin typeface="Times New Roman" panose="02020603050405020304" pitchFamily="18" charset="0"/>
                <a:cs typeface="Times New Roman" panose="02020603050405020304" pitchFamily="18" charset="0"/>
              </a:rPr>
              <a:t>Program Code: P132</a:t>
            </a:r>
          </a:p>
          <a:p>
            <a:pPr>
              <a:lnSpc>
                <a:spcPct val="150000"/>
              </a:lnSpc>
            </a:pPr>
            <a:r>
              <a:rPr lang="en-US"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Program Outcomes (POs)</a:t>
            </a:r>
          </a:p>
          <a:p>
            <a:pPr marL="457200" indent="-457200">
              <a:lnSpc>
                <a:spcPct val="150000"/>
              </a:lnSpc>
              <a:buFont typeface="+mj-lt"/>
              <a:buAutoNum type="arabicPeriod" startAt="4"/>
            </a:pPr>
            <a:r>
              <a:rPr lang="en-US"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Conduct </a:t>
            </a: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investigations of complex problems</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 research-based knowledge and research methods including design of experiments, analysis and interpretation of data, and synthesis of the information to provide valid conclusions</a:t>
            </a:r>
            <a:endParaRPr lang="en-US"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nSpc>
                <a:spcPct val="150000"/>
              </a:lnSpc>
              <a:buFont typeface="+mj-lt"/>
              <a:buAutoNum type="arabicPeriod" startAt="4"/>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Modern tool usage</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::Create, select, and apply appropriate techniques, resources, and modern engineering and IT tools including prediction and modeling to complex engineering activities with an understanding of the limitations</a:t>
            </a:r>
            <a:endParaRPr lang="en-US" sz="2000"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nSpc>
                <a:spcPct val="150000"/>
              </a:lnSpc>
              <a:buFont typeface="+mj-lt"/>
              <a:buAutoNum type="arabicPeriod" startAt="4"/>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engineer and society</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::Apply reasoning informed by the contextual knowledge to assess societal, health, safety, legal and cultural issues and the consequent responsibilities relevant to the professional engineering practice.</a:t>
            </a:r>
            <a:endParaRPr lang="en-US"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457200" indent="-457200">
              <a:lnSpc>
                <a:spcPct val="150000"/>
              </a:lnSpc>
              <a:buFont typeface="+mj-lt"/>
              <a:buAutoNum type="arabicPeriod"/>
            </a:pPr>
            <a:endParaRPr lang="en-US"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3" name="object 3">
            <a:extLst>
              <a:ext uri="{FF2B5EF4-FFF2-40B4-BE49-F238E27FC236}">
                <a16:creationId xmlns:a16="http://schemas.microsoft.com/office/drawing/2014/main" id="{9FF3D261-37FE-26C6-691F-6C208D6FB11B}"/>
              </a:ext>
            </a:extLst>
          </p:cNvPr>
          <p:cNvPicPr/>
          <p:nvPr/>
        </p:nvPicPr>
        <p:blipFill>
          <a:blip r:embed="rId2" cstate="print"/>
          <a:stretch>
            <a:fillRect/>
          </a:stretch>
        </p:blipFill>
        <p:spPr>
          <a:xfrm>
            <a:off x="7391400" y="76200"/>
            <a:ext cx="1676400" cy="679450"/>
          </a:xfrm>
          <a:prstGeom prst="rect">
            <a:avLst/>
          </a:prstGeom>
        </p:spPr>
      </p:pic>
    </p:spTree>
    <p:extLst>
      <p:ext uri="{BB962C8B-B14F-4D97-AF65-F5344CB8AC3E}">
        <p14:creationId xmlns:p14="http://schemas.microsoft.com/office/powerpoint/2010/main" val="383029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013D9-91EA-796E-FE7A-0815C4DF5AB7}"/>
              </a:ext>
            </a:extLst>
          </p:cNvPr>
          <p:cNvSpPr txBox="1"/>
          <p:nvPr/>
        </p:nvSpPr>
        <p:spPr>
          <a:xfrm>
            <a:off x="304800" y="228600"/>
            <a:ext cx="8839200" cy="674030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Program: </a:t>
            </a:r>
            <a:r>
              <a:rPr lang="en-US" sz="2400" dirty="0" err="1">
                <a:latin typeface="Times New Roman" panose="02020603050405020304" pitchFamily="18" charset="0"/>
                <a:cs typeface="Times New Roman" panose="02020603050405020304" pitchFamily="18" charset="0"/>
              </a:rPr>
              <a:t>B.Tech</a:t>
            </a:r>
            <a:r>
              <a:rPr lang="en-US" sz="2400" dirty="0">
                <a:latin typeface="Times New Roman" panose="02020603050405020304" pitchFamily="18" charset="0"/>
                <a:cs typeface="Times New Roman" panose="02020603050405020304" pitchFamily="18" charset="0"/>
              </a:rPr>
              <a:t> (Computer Science and Engineering)</a:t>
            </a:r>
          </a:p>
          <a:p>
            <a:pPr>
              <a:lnSpc>
                <a:spcPct val="150000"/>
              </a:lnSpc>
            </a:pPr>
            <a:r>
              <a:rPr lang="en-US" sz="2400" dirty="0">
                <a:latin typeface="Times New Roman" panose="02020603050405020304" pitchFamily="18" charset="0"/>
                <a:cs typeface="Times New Roman" panose="02020603050405020304" pitchFamily="18" charset="0"/>
              </a:rPr>
              <a:t>Program Code: P132</a:t>
            </a:r>
          </a:p>
          <a:p>
            <a:pPr>
              <a:lnSpc>
                <a:spcPct val="150000"/>
              </a:lnSpc>
            </a:pPr>
            <a:r>
              <a:rPr lang="en-US" sz="2000"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Program Outcomes (POs)</a:t>
            </a:r>
          </a:p>
          <a:p>
            <a:pPr marL="457200" indent="-457200">
              <a:lnSpc>
                <a:spcPct val="150000"/>
              </a:lnSpc>
              <a:buFont typeface="+mj-lt"/>
              <a:buAutoNum type="arabicPeriod" startAt="7"/>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Environment and sustainability</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::Understand the impact of the professional engineering solutions in societal and environmental contexts, and demonstrate the knowledge of, and need for sustainable development</a:t>
            </a:r>
          </a:p>
          <a:p>
            <a:pPr marL="457200" indent="-457200">
              <a:lnSpc>
                <a:spcPct val="150000"/>
              </a:lnSpc>
              <a:buFont typeface="+mj-lt"/>
              <a:buAutoNum type="arabicPeriod" startAt="7"/>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Ethics</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::Apply ethical principles and commit to professional ethics and responsibilities and norms of the engineering practice.</a:t>
            </a:r>
            <a:endParaRPr lang="en-US"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457200" indent="-457200">
              <a:lnSpc>
                <a:spcPct val="150000"/>
              </a:lnSpc>
              <a:buFont typeface="+mj-lt"/>
              <a:buAutoNum type="arabicPeriod" startAt="7"/>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Individual and team work</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::Function effectively as an individual, and as a member or leader in diverse teams, and in multidisciplinary settings</a:t>
            </a:r>
          </a:p>
          <a:p>
            <a:pPr marL="457200" indent="-457200">
              <a:lnSpc>
                <a:spcPct val="150000"/>
              </a:lnSpc>
              <a:buFont typeface="+mj-lt"/>
              <a:buAutoNum type="arabicPeriod" startAt="7"/>
            </a:pPr>
            <a:r>
              <a:rPr lang="en-US"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Communication</a:t>
            </a: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US" dirty="0"/>
          </a:p>
        </p:txBody>
      </p:sp>
      <p:pic>
        <p:nvPicPr>
          <p:cNvPr id="3" name="object 3">
            <a:extLst>
              <a:ext uri="{FF2B5EF4-FFF2-40B4-BE49-F238E27FC236}">
                <a16:creationId xmlns:a16="http://schemas.microsoft.com/office/drawing/2014/main" id="{9FADEB30-7CB4-68F1-B196-A9ED0BF76DE8}"/>
              </a:ext>
            </a:extLst>
          </p:cNvPr>
          <p:cNvPicPr/>
          <p:nvPr/>
        </p:nvPicPr>
        <p:blipFill>
          <a:blip r:embed="rId2" cstate="print"/>
          <a:stretch>
            <a:fillRect/>
          </a:stretch>
        </p:blipFill>
        <p:spPr>
          <a:xfrm>
            <a:off x="7391400" y="76200"/>
            <a:ext cx="1676400" cy="679450"/>
          </a:xfrm>
          <a:prstGeom prst="rect">
            <a:avLst/>
          </a:prstGeom>
        </p:spPr>
      </p:pic>
    </p:spTree>
    <p:extLst>
      <p:ext uri="{BB962C8B-B14F-4D97-AF65-F5344CB8AC3E}">
        <p14:creationId xmlns:p14="http://schemas.microsoft.com/office/powerpoint/2010/main" val="399980475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ahnschrift SemiBold"/>
        <a:ea typeface=""/>
        <a:cs typeface=""/>
      </a:majorFont>
      <a:minorFont>
        <a:latin typeface="Bahnschrif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TotalTime>
  <Words>1591</Words>
  <Application>Microsoft Office PowerPoint</Application>
  <PresentationFormat>On-screen Show (4:3)</PresentationFormat>
  <Paragraphs>192</Paragraphs>
  <Slides>24</Slides>
  <Notes>9</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0</vt:i4>
      </vt:variant>
      <vt:variant>
        <vt:lpstr>Slide Titles</vt:lpstr>
      </vt:variant>
      <vt:variant>
        <vt:i4>24</vt:i4>
      </vt:variant>
    </vt:vector>
  </HeadingPairs>
  <TitlesOfParts>
    <vt:vector size="35" baseType="lpstr">
      <vt:lpstr>Arial</vt:lpstr>
      <vt:lpstr>Arial Rounded MT Bold</vt:lpstr>
      <vt:lpstr>Bahnschrift</vt:lpstr>
      <vt:lpstr>Bahnschrift SemiBold</vt:lpstr>
      <vt:lpstr>Calibri</vt:lpstr>
      <vt:lpstr>Monotype Sorts</vt:lpstr>
      <vt:lpstr>Times New Roman</vt:lpstr>
      <vt:lpstr>Verdana</vt:lpstr>
      <vt:lpstr>2_Office Theme</vt:lpstr>
      <vt:lpstr>4_Office Theme</vt:lpstr>
      <vt:lpstr>Office Theme</vt:lpstr>
      <vt:lpstr>ANDVANCED ANDROID DEVELOPMENT- CSE 227</vt:lpstr>
      <vt:lpstr>The kick start session Lecture #0 </vt:lpstr>
      <vt:lpstr>Contents</vt:lpstr>
      <vt:lpstr>PowerPoint Presentation</vt:lpstr>
      <vt:lpstr>Course Assessment Model</vt:lpstr>
      <vt:lpstr>Detail of Academic Tasks C010203</vt:lpstr>
      <vt:lpstr>PowerPoint Presentation</vt:lpstr>
      <vt:lpstr>PowerPoint Presentation</vt:lpstr>
      <vt:lpstr>PowerPoint Presentation</vt:lpstr>
      <vt:lpstr>PowerPoint Presentation</vt:lpstr>
      <vt:lpstr>PowerPoint Presentation</vt:lpstr>
      <vt:lpstr>The course contents  CSE227</vt:lpstr>
      <vt:lpstr>The course contents  CSE227</vt:lpstr>
      <vt:lpstr>The course contents  CSE227</vt:lpstr>
      <vt:lpstr>What will be the course outcome?</vt:lpstr>
      <vt:lpstr>Rubrics for Code Based Test(Best 2 will be Counted)</vt:lpstr>
      <vt:lpstr>Rubrics for project Evaluation(Compulsory)</vt:lpstr>
      <vt:lpstr>List of Practical</vt:lpstr>
      <vt:lpstr>Skills Required </vt:lpstr>
      <vt:lpstr>Books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ACER</cp:lastModifiedBy>
  <cp:revision>51</cp:revision>
  <dcterms:created xsi:type="dcterms:W3CDTF">2022-02-21T19:09:05Z</dcterms:created>
  <dcterms:modified xsi:type="dcterms:W3CDTF">2024-01-12T06:24:57Z</dcterms:modified>
</cp:coreProperties>
</file>