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6" r:id="rId3"/>
    <p:sldId id="257" r:id="rId4"/>
    <p:sldId id="258" r:id="rId5"/>
    <p:sldId id="259" r:id="rId6"/>
    <p:sldId id="260" r:id="rId7"/>
    <p:sldId id="366" r:id="rId8"/>
    <p:sldId id="368" r:id="rId9"/>
    <p:sldId id="261" r:id="rId10"/>
    <p:sldId id="262" r:id="rId11"/>
    <p:sldId id="369" r:id="rId12"/>
    <p:sldId id="263" r:id="rId13"/>
    <p:sldId id="264" r:id="rId14"/>
    <p:sldId id="265" r:id="rId15"/>
    <p:sldId id="370" r:id="rId16"/>
    <p:sldId id="266" r:id="rId17"/>
    <p:sldId id="267" r:id="rId18"/>
    <p:sldId id="268" r:id="rId19"/>
    <p:sldId id="269" r:id="rId20"/>
    <p:sldId id="371"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3" r:id="rId54"/>
    <p:sldId id="372" r:id="rId55"/>
    <p:sldId id="306" r:id="rId56"/>
    <p:sldId id="307" r:id="rId57"/>
    <p:sldId id="308" r:id="rId58"/>
    <p:sldId id="309" r:id="rId59"/>
    <p:sldId id="310" r:id="rId60"/>
    <p:sldId id="313" r:id="rId61"/>
    <p:sldId id="314" r:id="rId62"/>
    <p:sldId id="315" r:id="rId63"/>
    <p:sldId id="316" r:id="rId64"/>
    <p:sldId id="355" r:id="rId65"/>
    <p:sldId id="358" r:id="rId66"/>
    <p:sldId id="359" r:id="rId67"/>
    <p:sldId id="360" r:id="rId68"/>
    <p:sldId id="361" r:id="rId69"/>
    <p:sldId id="333" r:id="rId70"/>
    <p:sldId id="362" r:id="rId71"/>
    <p:sldId id="334" r:id="rId72"/>
    <p:sldId id="335"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84"/>
    <p:restoredTop sz="96327"/>
  </p:normalViewPr>
  <p:slideViewPr>
    <p:cSldViewPr snapToGrid="0">
      <p:cViewPr>
        <p:scale>
          <a:sx n="130" d="100"/>
          <a:sy n="130" d="100"/>
        </p:scale>
        <p:origin x="-5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ABC7-5181-0785-531D-EF7B0117B87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42D208A-1EFB-E000-5931-44E2ABBB8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994FF68-E88F-A0C3-A763-105634C1D2CB}"/>
              </a:ext>
            </a:extLst>
          </p:cNvPr>
          <p:cNvSpPr>
            <a:spLocks noGrp="1"/>
          </p:cNvSpPr>
          <p:nvPr>
            <p:ph type="dt" sz="half" idx="10"/>
          </p:nvPr>
        </p:nvSpPr>
        <p:spPr/>
        <p:txBody>
          <a:bodyPr/>
          <a:lstStyle/>
          <a:p>
            <a:fld id="{399C2700-5EDD-1A4E-BB27-0B3D8115D61B}" type="datetimeFigureOut">
              <a:rPr lang="en-US" smtClean="0"/>
              <a:t>2/18/24</a:t>
            </a:fld>
            <a:endParaRPr lang="en-US"/>
          </a:p>
        </p:txBody>
      </p:sp>
      <p:sp>
        <p:nvSpPr>
          <p:cNvPr id="5" name="Footer Placeholder 4">
            <a:extLst>
              <a:ext uri="{FF2B5EF4-FFF2-40B4-BE49-F238E27FC236}">
                <a16:creationId xmlns:a16="http://schemas.microsoft.com/office/drawing/2014/main" id="{D58318DA-1D18-F3CC-7355-54501CCEA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6450B3-B6F7-6268-B35C-9F330A30F2DD}"/>
              </a:ext>
            </a:extLst>
          </p:cNvPr>
          <p:cNvSpPr>
            <a:spLocks noGrp="1"/>
          </p:cNvSpPr>
          <p:nvPr>
            <p:ph type="sldNum" sz="quarter" idx="12"/>
          </p:nvPr>
        </p:nvSpPr>
        <p:spPr/>
        <p:txBody>
          <a:bodyPr/>
          <a:lstStyle/>
          <a:p>
            <a:fld id="{9E85D5C1-E633-C44F-B70B-69908D75D543}" type="slidenum">
              <a:rPr lang="en-US" smtClean="0"/>
              <a:t>‹#›</a:t>
            </a:fld>
            <a:endParaRPr lang="en-US"/>
          </a:p>
        </p:txBody>
      </p:sp>
    </p:spTree>
    <p:extLst>
      <p:ext uri="{BB962C8B-B14F-4D97-AF65-F5344CB8AC3E}">
        <p14:creationId xmlns:p14="http://schemas.microsoft.com/office/powerpoint/2010/main" val="3976565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7BD8-6ABF-648B-206B-08A7BC2F60D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79BFD2A-0AB0-281A-3005-36CCDD9840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63062B9-4CDD-728E-70FF-80839004CFFB}"/>
              </a:ext>
            </a:extLst>
          </p:cNvPr>
          <p:cNvSpPr>
            <a:spLocks noGrp="1"/>
          </p:cNvSpPr>
          <p:nvPr>
            <p:ph type="dt" sz="half" idx="10"/>
          </p:nvPr>
        </p:nvSpPr>
        <p:spPr/>
        <p:txBody>
          <a:bodyPr/>
          <a:lstStyle/>
          <a:p>
            <a:fld id="{399C2700-5EDD-1A4E-BB27-0B3D8115D61B}" type="datetimeFigureOut">
              <a:rPr lang="en-US" smtClean="0"/>
              <a:t>2/18/24</a:t>
            </a:fld>
            <a:endParaRPr lang="en-US"/>
          </a:p>
        </p:txBody>
      </p:sp>
      <p:sp>
        <p:nvSpPr>
          <p:cNvPr id="5" name="Footer Placeholder 4">
            <a:extLst>
              <a:ext uri="{FF2B5EF4-FFF2-40B4-BE49-F238E27FC236}">
                <a16:creationId xmlns:a16="http://schemas.microsoft.com/office/drawing/2014/main" id="{3F3D3C28-89F7-737B-DCFB-78AAF49F9A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CA224-D9D0-5964-55E2-D75FA7F10EE5}"/>
              </a:ext>
            </a:extLst>
          </p:cNvPr>
          <p:cNvSpPr>
            <a:spLocks noGrp="1"/>
          </p:cNvSpPr>
          <p:nvPr>
            <p:ph type="sldNum" sz="quarter" idx="12"/>
          </p:nvPr>
        </p:nvSpPr>
        <p:spPr/>
        <p:txBody>
          <a:bodyPr/>
          <a:lstStyle/>
          <a:p>
            <a:fld id="{9E85D5C1-E633-C44F-B70B-69908D75D543}" type="slidenum">
              <a:rPr lang="en-US" smtClean="0"/>
              <a:t>‹#›</a:t>
            </a:fld>
            <a:endParaRPr lang="en-US"/>
          </a:p>
        </p:txBody>
      </p:sp>
    </p:spTree>
    <p:extLst>
      <p:ext uri="{BB962C8B-B14F-4D97-AF65-F5344CB8AC3E}">
        <p14:creationId xmlns:p14="http://schemas.microsoft.com/office/powerpoint/2010/main" val="605141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F8A0D7-517C-B548-276C-1DEA000459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BE0B886-38D8-462A-500C-9AE5AA840A0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7AD725A-34F9-BC52-986B-9D89A74DBF2A}"/>
              </a:ext>
            </a:extLst>
          </p:cNvPr>
          <p:cNvSpPr>
            <a:spLocks noGrp="1"/>
          </p:cNvSpPr>
          <p:nvPr>
            <p:ph type="dt" sz="half" idx="10"/>
          </p:nvPr>
        </p:nvSpPr>
        <p:spPr/>
        <p:txBody>
          <a:bodyPr/>
          <a:lstStyle/>
          <a:p>
            <a:fld id="{399C2700-5EDD-1A4E-BB27-0B3D8115D61B}" type="datetimeFigureOut">
              <a:rPr lang="en-US" smtClean="0"/>
              <a:t>2/18/24</a:t>
            </a:fld>
            <a:endParaRPr lang="en-US"/>
          </a:p>
        </p:txBody>
      </p:sp>
      <p:sp>
        <p:nvSpPr>
          <p:cNvPr id="5" name="Footer Placeholder 4">
            <a:extLst>
              <a:ext uri="{FF2B5EF4-FFF2-40B4-BE49-F238E27FC236}">
                <a16:creationId xmlns:a16="http://schemas.microsoft.com/office/drawing/2014/main" id="{9A37C111-D82A-941B-039D-F76FF4337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B419C-FB71-4368-39C8-11CDD8CF92B7}"/>
              </a:ext>
            </a:extLst>
          </p:cNvPr>
          <p:cNvSpPr>
            <a:spLocks noGrp="1"/>
          </p:cNvSpPr>
          <p:nvPr>
            <p:ph type="sldNum" sz="quarter" idx="12"/>
          </p:nvPr>
        </p:nvSpPr>
        <p:spPr/>
        <p:txBody>
          <a:bodyPr/>
          <a:lstStyle/>
          <a:p>
            <a:fld id="{9E85D5C1-E633-C44F-B70B-69908D75D543}" type="slidenum">
              <a:rPr lang="en-US" smtClean="0"/>
              <a:t>‹#›</a:t>
            </a:fld>
            <a:endParaRPr lang="en-US"/>
          </a:p>
        </p:txBody>
      </p:sp>
    </p:spTree>
    <p:extLst>
      <p:ext uri="{BB962C8B-B14F-4D97-AF65-F5344CB8AC3E}">
        <p14:creationId xmlns:p14="http://schemas.microsoft.com/office/powerpoint/2010/main" val="3704194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02602" y="1235152"/>
            <a:ext cx="5786796" cy="67710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3127924" y="3797651"/>
            <a:ext cx="5936149" cy="492443"/>
          </a:xfrm>
          <a:prstGeom prst="rect">
            <a:avLst/>
          </a:prstGeom>
        </p:spPr>
        <p:txBody>
          <a:bodyPr wrap="square" lIns="0" tIns="0" rIns="0" bIns="0">
            <a:spAutoFit/>
          </a:bodyPr>
          <a:lstStyle>
            <a:lvl1pPr>
              <a:defRPr sz="3200" b="0" i="0">
                <a:solidFill>
                  <a:srgbClr val="888888"/>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extLst>
      <p:ext uri="{BB962C8B-B14F-4D97-AF65-F5344CB8AC3E}">
        <p14:creationId xmlns:p14="http://schemas.microsoft.com/office/powerpoint/2010/main" val="40419784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extLst>
      <p:ext uri="{BB962C8B-B14F-4D97-AF65-F5344CB8AC3E}">
        <p14:creationId xmlns:p14="http://schemas.microsoft.com/office/powerpoint/2010/main" val="1381585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432544" y="2912364"/>
            <a:ext cx="123613" cy="1894205"/>
          </a:xfrm>
          <a:custGeom>
            <a:avLst/>
            <a:gdLst/>
            <a:ahLst/>
            <a:cxnLst/>
            <a:rect l="l" t="t" r="r" b="b"/>
            <a:pathLst>
              <a:path w="92709" h="1894204">
                <a:moveTo>
                  <a:pt x="92477" y="0"/>
                </a:moveTo>
                <a:lnTo>
                  <a:pt x="0" y="0"/>
                </a:lnTo>
                <a:lnTo>
                  <a:pt x="0" y="1893824"/>
                </a:lnTo>
                <a:lnTo>
                  <a:pt x="92477" y="1893824"/>
                </a:lnTo>
                <a:lnTo>
                  <a:pt x="92477" y="0"/>
                </a:lnTo>
                <a:close/>
              </a:path>
            </a:pathLst>
          </a:custGeom>
          <a:solidFill>
            <a:srgbClr val="C7DAF7"/>
          </a:solidFill>
        </p:spPr>
        <p:txBody>
          <a:bodyPr wrap="square" lIns="0" tIns="0" rIns="0" bIns="0" rtlCol="0"/>
          <a:lstStyle/>
          <a:p>
            <a:endParaRPr sz="1800"/>
          </a:p>
        </p:txBody>
      </p:sp>
      <p:sp>
        <p:nvSpPr>
          <p:cNvPr id="17" name="bg object 17"/>
          <p:cNvSpPr/>
          <p:nvPr/>
        </p:nvSpPr>
        <p:spPr>
          <a:xfrm>
            <a:off x="9432544" y="2048255"/>
            <a:ext cx="1275925" cy="2758440"/>
          </a:xfrm>
          <a:custGeom>
            <a:avLst/>
            <a:gdLst/>
            <a:ahLst/>
            <a:cxnLst/>
            <a:rect l="l" t="t" r="r" b="b"/>
            <a:pathLst>
              <a:path w="956945" h="2758440">
                <a:moveTo>
                  <a:pt x="0" y="864235"/>
                </a:moveTo>
                <a:lnTo>
                  <a:pt x="864235" y="0"/>
                </a:lnTo>
                <a:lnTo>
                  <a:pt x="956564" y="0"/>
                </a:lnTo>
                <a:lnTo>
                  <a:pt x="956564" y="1893697"/>
                </a:lnTo>
                <a:lnTo>
                  <a:pt x="92201" y="2757932"/>
                </a:lnTo>
                <a:lnTo>
                  <a:pt x="0" y="2757932"/>
                </a:lnTo>
                <a:lnTo>
                  <a:pt x="0" y="864235"/>
                </a:lnTo>
                <a:close/>
              </a:path>
              <a:path w="956945" h="2758440">
                <a:moveTo>
                  <a:pt x="0" y="864108"/>
                </a:moveTo>
                <a:lnTo>
                  <a:pt x="92201" y="864108"/>
                </a:lnTo>
                <a:lnTo>
                  <a:pt x="956564" y="0"/>
                </a:lnTo>
              </a:path>
              <a:path w="956945" h="2758440">
                <a:moveTo>
                  <a:pt x="92964" y="864108"/>
                </a:moveTo>
                <a:lnTo>
                  <a:pt x="92964" y="2757932"/>
                </a:lnTo>
              </a:path>
            </a:pathLst>
          </a:custGeom>
          <a:ln w="18288">
            <a:solidFill>
              <a:srgbClr val="000000"/>
            </a:solidFill>
          </a:ln>
        </p:spPr>
        <p:txBody>
          <a:bodyPr wrap="square" lIns="0" tIns="0" rIns="0" bIns="0" rtlCol="0"/>
          <a:lstStyle/>
          <a:p>
            <a:endParaRPr sz="1800"/>
          </a:p>
        </p:txBody>
      </p:sp>
      <p:sp>
        <p:nvSpPr>
          <p:cNvPr id="18" name="bg object 18"/>
          <p:cNvSpPr/>
          <p:nvPr/>
        </p:nvSpPr>
        <p:spPr>
          <a:xfrm>
            <a:off x="2184400" y="3171431"/>
            <a:ext cx="176953" cy="662940"/>
          </a:xfrm>
          <a:custGeom>
            <a:avLst/>
            <a:gdLst/>
            <a:ahLst/>
            <a:cxnLst/>
            <a:rect l="l" t="t" r="r" b="b"/>
            <a:pathLst>
              <a:path w="132714" h="662939">
                <a:moveTo>
                  <a:pt x="132105" y="0"/>
                </a:moveTo>
                <a:lnTo>
                  <a:pt x="0" y="0"/>
                </a:lnTo>
                <a:lnTo>
                  <a:pt x="0" y="662571"/>
                </a:lnTo>
                <a:lnTo>
                  <a:pt x="132105" y="662571"/>
                </a:lnTo>
                <a:lnTo>
                  <a:pt x="132105" y="0"/>
                </a:lnTo>
                <a:close/>
              </a:path>
            </a:pathLst>
          </a:custGeom>
          <a:solidFill>
            <a:srgbClr val="D7E9D2"/>
          </a:solidFill>
        </p:spPr>
        <p:txBody>
          <a:bodyPr wrap="square" lIns="0" tIns="0" rIns="0" bIns="0" rtlCol="0"/>
          <a:lstStyle/>
          <a:p>
            <a:endParaRPr sz="1800"/>
          </a:p>
        </p:txBody>
      </p:sp>
      <p:sp>
        <p:nvSpPr>
          <p:cNvPr id="19" name="bg object 19"/>
          <p:cNvSpPr/>
          <p:nvPr/>
        </p:nvSpPr>
        <p:spPr>
          <a:xfrm>
            <a:off x="2184399" y="3020568"/>
            <a:ext cx="375920" cy="814069"/>
          </a:xfrm>
          <a:custGeom>
            <a:avLst/>
            <a:gdLst/>
            <a:ahLst/>
            <a:cxnLst/>
            <a:rect l="l" t="t" r="r" b="b"/>
            <a:pathLst>
              <a:path w="281939" h="814070">
                <a:moveTo>
                  <a:pt x="0" y="150622"/>
                </a:moveTo>
                <a:lnTo>
                  <a:pt x="150368" y="0"/>
                </a:lnTo>
                <a:lnTo>
                  <a:pt x="281686" y="0"/>
                </a:lnTo>
                <a:lnTo>
                  <a:pt x="281686" y="662940"/>
                </a:lnTo>
                <a:lnTo>
                  <a:pt x="131318" y="813689"/>
                </a:lnTo>
                <a:lnTo>
                  <a:pt x="0" y="813689"/>
                </a:lnTo>
                <a:lnTo>
                  <a:pt x="0" y="150622"/>
                </a:lnTo>
                <a:close/>
              </a:path>
              <a:path w="281939" h="814070">
                <a:moveTo>
                  <a:pt x="0" y="150495"/>
                </a:moveTo>
                <a:lnTo>
                  <a:pt x="131318" y="150495"/>
                </a:lnTo>
                <a:lnTo>
                  <a:pt x="281686" y="0"/>
                </a:lnTo>
              </a:path>
              <a:path w="281939" h="814070">
                <a:moveTo>
                  <a:pt x="131063" y="150876"/>
                </a:moveTo>
                <a:lnTo>
                  <a:pt x="131063" y="813435"/>
                </a:lnTo>
              </a:path>
            </a:pathLst>
          </a:custGeom>
          <a:ln w="18288">
            <a:solidFill>
              <a:srgbClr val="000000"/>
            </a:solidFill>
          </a:ln>
        </p:spPr>
        <p:txBody>
          <a:bodyPr wrap="square" lIns="0" tIns="0" rIns="0" bIns="0" rtlCol="0"/>
          <a:lstStyle/>
          <a:p>
            <a:endParaRPr sz="1800"/>
          </a:p>
        </p:txBody>
      </p:sp>
      <p:sp>
        <p:nvSpPr>
          <p:cNvPr id="20" name="bg object 20"/>
          <p:cNvSpPr/>
          <p:nvPr/>
        </p:nvSpPr>
        <p:spPr>
          <a:xfrm>
            <a:off x="2326639" y="3040379"/>
            <a:ext cx="2363047" cy="786130"/>
          </a:xfrm>
          <a:custGeom>
            <a:avLst/>
            <a:gdLst/>
            <a:ahLst/>
            <a:cxnLst/>
            <a:rect l="l" t="t" r="r" b="b"/>
            <a:pathLst>
              <a:path w="1772285" h="786129">
                <a:moveTo>
                  <a:pt x="1488947" y="386969"/>
                </a:moveTo>
                <a:lnTo>
                  <a:pt x="1496187" y="342265"/>
                </a:lnTo>
                <a:lnTo>
                  <a:pt x="1516253" y="303275"/>
                </a:lnTo>
                <a:lnTo>
                  <a:pt x="1546859" y="272669"/>
                </a:lnTo>
                <a:lnTo>
                  <a:pt x="1585848" y="252603"/>
                </a:lnTo>
                <a:lnTo>
                  <a:pt x="1630553" y="245364"/>
                </a:lnTo>
                <a:lnTo>
                  <a:pt x="1684782" y="256159"/>
                </a:lnTo>
                <a:lnTo>
                  <a:pt x="1730629" y="286893"/>
                </a:lnTo>
                <a:lnTo>
                  <a:pt x="1761362" y="332740"/>
                </a:lnTo>
                <a:lnTo>
                  <a:pt x="1772158" y="386969"/>
                </a:lnTo>
                <a:lnTo>
                  <a:pt x="1764919" y="431673"/>
                </a:lnTo>
                <a:lnTo>
                  <a:pt x="1744853" y="470535"/>
                </a:lnTo>
                <a:lnTo>
                  <a:pt x="1714119" y="501269"/>
                </a:lnTo>
                <a:lnTo>
                  <a:pt x="1675257" y="521335"/>
                </a:lnTo>
                <a:lnTo>
                  <a:pt x="1630553" y="528574"/>
                </a:lnTo>
                <a:lnTo>
                  <a:pt x="1585848" y="521335"/>
                </a:lnTo>
                <a:lnTo>
                  <a:pt x="1546859" y="501269"/>
                </a:lnTo>
                <a:lnTo>
                  <a:pt x="1516253" y="470535"/>
                </a:lnTo>
                <a:lnTo>
                  <a:pt x="1496187" y="431673"/>
                </a:lnTo>
                <a:lnTo>
                  <a:pt x="1488947" y="386969"/>
                </a:lnTo>
                <a:close/>
              </a:path>
              <a:path w="1772285" h="786129">
                <a:moveTo>
                  <a:pt x="0" y="786003"/>
                </a:moveTo>
                <a:lnTo>
                  <a:pt x="1490218" y="387096"/>
                </a:lnTo>
              </a:path>
              <a:path w="1772285" h="786129">
                <a:moveTo>
                  <a:pt x="19812" y="149352"/>
                </a:moveTo>
                <a:lnTo>
                  <a:pt x="1488947" y="386969"/>
                </a:lnTo>
              </a:path>
              <a:path w="1772285" h="786129">
                <a:moveTo>
                  <a:pt x="155447" y="0"/>
                </a:moveTo>
                <a:lnTo>
                  <a:pt x="1490090" y="387096"/>
                </a:lnTo>
              </a:path>
              <a:path w="1772285" h="786129">
                <a:moveTo>
                  <a:pt x="181356" y="636397"/>
                </a:moveTo>
                <a:lnTo>
                  <a:pt x="1490090" y="387096"/>
                </a:lnTo>
              </a:path>
            </a:pathLst>
          </a:custGeom>
          <a:ln w="18288">
            <a:solidFill>
              <a:srgbClr val="000000"/>
            </a:solidFill>
          </a:ln>
        </p:spPr>
        <p:txBody>
          <a:bodyPr wrap="square" lIns="0" tIns="0" rIns="0" bIns="0" rtlCol="0"/>
          <a:lstStyle/>
          <a:p>
            <a:endParaRPr sz="1800"/>
          </a:p>
        </p:txBody>
      </p:sp>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3693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extLst>
      <p:ext uri="{BB962C8B-B14F-4D97-AF65-F5344CB8AC3E}">
        <p14:creationId xmlns:p14="http://schemas.microsoft.com/office/powerpoint/2010/main" val="1970496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extLst>
      <p:ext uri="{BB962C8B-B14F-4D97-AF65-F5344CB8AC3E}">
        <p14:creationId xmlns:p14="http://schemas.microsoft.com/office/powerpoint/2010/main" val="1405692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extLst>
      <p:ext uri="{BB962C8B-B14F-4D97-AF65-F5344CB8AC3E}">
        <p14:creationId xmlns:p14="http://schemas.microsoft.com/office/powerpoint/2010/main" val="471309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01C-EE16-C24D-5F8B-1864BBA1B47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3D71630-6AA4-137F-F1EF-9086779BF07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2E9E45-0D96-832B-A6D3-3FA092CF8B01}"/>
              </a:ext>
            </a:extLst>
          </p:cNvPr>
          <p:cNvSpPr>
            <a:spLocks noGrp="1"/>
          </p:cNvSpPr>
          <p:nvPr>
            <p:ph type="dt" sz="half" idx="10"/>
          </p:nvPr>
        </p:nvSpPr>
        <p:spPr/>
        <p:txBody>
          <a:bodyPr/>
          <a:lstStyle/>
          <a:p>
            <a:fld id="{399C2700-5EDD-1A4E-BB27-0B3D8115D61B}" type="datetimeFigureOut">
              <a:rPr lang="en-US" smtClean="0"/>
              <a:t>2/18/24</a:t>
            </a:fld>
            <a:endParaRPr lang="en-US"/>
          </a:p>
        </p:txBody>
      </p:sp>
      <p:sp>
        <p:nvSpPr>
          <p:cNvPr id="5" name="Footer Placeholder 4">
            <a:extLst>
              <a:ext uri="{FF2B5EF4-FFF2-40B4-BE49-F238E27FC236}">
                <a16:creationId xmlns:a16="http://schemas.microsoft.com/office/drawing/2014/main" id="{F956152D-2DB0-3CF6-1B25-5B5470627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65AFD1-4F4F-E917-3B7F-C26108381A2D}"/>
              </a:ext>
            </a:extLst>
          </p:cNvPr>
          <p:cNvSpPr>
            <a:spLocks noGrp="1"/>
          </p:cNvSpPr>
          <p:nvPr>
            <p:ph type="sldNum" sz="quarter" idx="12"/>
          </p:nvPr>
        </p:nvSpPr>
        <p:spPr/>
        <p:txBody>
          <a:bodyPr/>
          <a:lstStyle/>
          <a:p>
            <a:fld id="{9E85D5C1-E633-C44F-B70B-69908D75D543}" type="slidenum">
              <a:rPr lang="en-US" smtClean="0"/>
              <a:t>‹#›</a:t>
            </a:fld>
            <a:endParaRPr lang="en-US"/>
          </a:p>
        </p:txBody>
      </p:sp>
    </p:spTree>
    <p:extLst>
      <p:ext uri="{BB962C8B-B14F-4D97-AF65-F5344CB8AC3E}">
        <p14:creationId xmlns:p14="http://schemas.microsoft.com/office/powerpoint/2010/main" val="1633553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0FEB-BA24-EAD0-6732-DD3E1C1074E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916356B-1035-4000-11E4-9C6D3A36FA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BB46BD2-BF20-F4A1-4E2D-08F2C714EAF5}"/>
              </a:ext>
            </a:extLst>
          </p:cNvPr>
          <p:cNvSpPr>
            <a:spLocks noGrp="1"/>
          </p:cNvSpPr>
          <p:nvPr>
            <p:ph type="dt" sz="half" idx="10"/>
          </p:nvPr>
        </p:nvSpPr>
        <p:spPr/>
        <p:txBody>
          <a:bodyPr/>
          <a:lstStyle/>
          <a:p>
            <a:fld id="{399C2700-5EDD-1A4E-BB27-0B3D8115D61B}" type="datetimeFigureOut">
              <a:rPr lang="en-US" smtClean="0"/>
              <a:t>2/18/24</a:t>
            </a:fld>
            <a:endParaRPr lang="en-US"/>
          </a:p>
        </p:txBody>
      </p:sp>
      <p:sp>
        <p:nvSpPr>
          <p:cNvPr id="5" name="Footer Placeholder 4">
            <a:extLst>
              <a:ext uri="{FF2B5EF4-FFF2-40B4-BE49-F238E27FC236}">
                <a16:creationId xmlns:a16="http://schemas.microsoft.com/office/drawing/2014/main" id="{72D74F0A-054E-CA80-6BFF-9DDB475AE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AC3A1-F194-5BC1-4D45-981E36F3A8DA}"/>
              </a:ext>
            </a:extLst>
          </p:cNvPr>
          <p:cNvSpPr>
            <a:spLocks noGrp="1"/>
          </p:cNvSpPr>
          <p:nvPr>
            <p:ph type="sldNum" sz="quarter" idx="12"/>
          </p:nvPr>
        </p:nvSpPr>
        <p:spPr/>
        <p:txBody>
          <a:bodyPr/>
          <a:lstStyle/>
          <a:p>
            <a:fld id="{9E85D5C1-E633-C44F-B70B-69908D75D543}" type="slidenum">
              <a:rPr lang="en-US" smtClean="0"/>
              <a:t>‹#›</a:t>
            </a:fld>
            <a:endParaRPr lang="en-US"/>
          </a:p>
        </p:txBody>
      </p:sp>
    </p:spTree>
    <p:extLst>
      <p:ext uri="{BB962C8B-B14F-4D97-AF65-F5344CB8AC3E}">
        <p14:creationId xmlns:p14="http://schemas.microsoft.com/office/powerpoint/2010/main" val="79303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9361-ED83-DCD9-27C0-D4ACE39B072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0438F0E-A948-E7C0-B245-7B59C9175A3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81C81CA-D4C7-759B-22A4-D392B7B02C5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71B6959-F8D3-92A7-2A32-35602B7B2137}"/>
              </a:ext>
            </a:extLst>
          </p:cNvPr>
          <p:cNvSpPr>
            <a:spLocks noGrp="1"/>
          </p:cNvSpPr>
          <p:nvPr>
            <p:ph type="dt" sz="half" idx="10"/>
          </p:nvPr>
        </p:nvSpPr>
        <p:spPr/>
        <p:txBody>
          <a:bodyPr/>
          <a:lstStyle/>
          <a:p>
            <a:fld id="{399C2700-5EDD-1A4E-BB27-0B3D8115D61B}" type="datetimeFigureOut">
              <a:rPr lang="en-US" smtClean="0"/>
              <a:t>2/18/24</a:t>
            </a:fld>
            <a:endParaRPr lang="en-US"/>
          </a:p>
        </p:txBody>
      </p:sp>
      <p:sp>
        <p:nvSpPr>
          <p:cNvPr id="6" name="Footer Placeholder 5">
            <a:extLst>
              <a:ext uri="{FF2B5EF4-FFF2-40B4-BE49-F238E27FC236}">
                <a16:creationId xmlns:a16="http://schemas.microsoft.com/office/drawing/2014/main" id="{FE7FCCC2-3DCC-FBE3-FC26-17EA717ED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EA7D1E-ED38-BD78-87C3-B551F7C22185}"/>
              </a:ext>
            </a:extLst>
          </p:cNvPr>
          <p:cNvSpPr>
            <a:spLocks noGrp="1"/>
          </p:cNvSpPr>
          <p:nvPr>
            <p:ph type="sldNum" sz="quarter" idx="12"/>
          </p:nvPr>
        </p:nvSpPr>
        <p:spPr/>
        <p:txBody>
          <a:bodyPr/>
          <a:lstStyle/>
          <a:p>
            <a:fld id="{9E85D5C1-E633-C44F-B70B-69908D75D543}" type="slidenum">
              <a:rPr lang="en-US" smtClean="0"/>
              <a:t>‹#›</a:t>
            </a:fld>
            <a:endParaRPr lang="en-US"/>
          </a:p>
        </p:txBody>
      </p:sp>
    </p:spTree>
    <p:extLst>
      <p:ext uri="{BB962C8B-B14F-4D97-AF65-F5344CB8AC3E}">
        <p14:creationId xmlns:p14="http://schemas.microsoft.com/office/powerpoint/2010/main" val="2298087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1A20-0262-AE26-EF80-5CC388A9CBA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D5EA50-56E4-8B29-32E6-B520DD1A3D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080939E-2989-9849-350F-D2CA328E1CC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D73F1B4-01B3-9D15-2D89-E63FE0B6A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2CF8F1A-28CF-F526-C6EC-0BB6A713C22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E43FCCB-3DCC-D75B-BD7C-DDDBA07B982F}"/>
              </a:ext>
            </a:extLst>
          </p:cNvPr>
          <p:cNvSpPr>
            <a:spLocks noGrp="1"/>
          </p:cNvSpPr>
          <p:nvPr>
            <p:ph type="dt" sz="half" idx="10"/>
          </p:nvPr>
        </p:nvSpPr>
        <p:spPr/>
        <p:txBody>
          <a:bodyPr/>
          <a:lstStyle/>
          <a:p>
            <a:fld id="{399C2700-5EDD-1A4E-BB27-0B3D8115D61B}" type="datetimeFigureOut">
              <a:rPr lang="en-US" smtClean="0"/>
              <a:t>2/18/24</a:t>
            </a:fld>
            <a:endParaRPr lang="en-US"/>
          </a:p>
        </p:txBody>
      </p:sp>
      <p:sp>
        <p:nvSpPr>
          <p:cNvPr id="8" name="Footer Placeholder 7">
            <a:extLst>
              <a:ext uri="{FF2B5EF4-FFF2-40B4-BE49-F238E27FC236}">
                <a16:creationId xmlns:a16="http://schemas.microsoft.com/office/drawing/2014/main" id="{CC588F1B-7B29-9659-3460-A38288F438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B16941-7441-3690-4372-181961DCE69A}"/>
              </a:ext>
            </a:extLst>
          </p:cNvPr>
          <p:cNvSpPr>
            <a:spLocks noGrp="1"/>
          </p:cNvSpPr>
          <p:nvPr>
            <p:ph type="sldNum" sz="quarter" idx="12"/>
          </p:nvPr>
        </p:nvSpPr>
        <p:spPr/>
        <p:txBody>
          <a:bodyPr/>
          <a:lstStyle/>
          <a:p>
            <a:fld id="{9E85D5C1-E633-C44F-B70B-69908D75D543}" type="slidenum">
              <a:rPr lang="en-US" smtClean="0"/>
              <a:t>‹#›</a:t>
            </a:fld>
            <a:endParaRPr lang="en-US"/>
          </a:p>
        </p:txBody>
      </p:sp>
    </p:spTree>
    <p:extLst>
      <p:ext uri="{BB962C8B-B14F-4D97-AF65-F5344CB8AC3E}">
        <p14:creationId xmlns:p14="http://schemas.microsoft.com/office/powerpoint/2010/main" val="313918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0E72D-F336-B66D-18C4-7510CB2836E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84D29C5-6165-6681-6106-447402AF7611}"/>
              </a:ext>
            </a:extLst>
          </p:cNvPr>
          <p:cNvSpPr>
            <a:spLocks noGrp="1"/>
          </p:cNvSpPr>
          <p:nvPr>
            <p:ph type="dt" sz="half" idx="10"/>
          </p:nvPr>
        </p:nvSpPr>
        <p:spPr/>
        <p:txBody>
          <a:bodyPr/>
          <a:lstStyle/>
          <a:p>
            <a:fld id="{399C2700-5EDD-1A4E-BB27-0B3D8115D61B}" type="datetimeFigureOut">
              <a:rPr lang="en-US" smtClean="0"/>
              <a:t>2/18/24</a:t>
            </a:fld>
            <a:endParaRPr lang="en-US"/>
          </a:p>
        </p:txBody>
      </p:sp>
      <p:sp>
        <p:nvSpPr>
          <p:cNvPr id="4" name="Footer Placeholder 3">
            <a:extLst>
              <a:ext uri="{FF2B5EF4-FFF2-40B4-BE49-F238E27FC236}">
                <a16:creationId xmlns:a16="http://schemas.microsoft.com/office/drawing/2014/main" id="{B2173D7C-88CC-7881-C473-B410EB8179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9F545F-E58A-3A22-5536-1B95E6C9059A}"/>
              </a:ext>
            </a:extLst>
          </p:cNvPr>
          <p:cNvSpPr>
            <a:spLocks noGrp="1"/>
          </p:cNvSpPr>
          <p:nvPr>
            <p:ph type="sldNum" sz="quarter" idx="12"/>
          </p:nvPr>
        </p:nvSpPr>
        <p:spPr/>
        <p:txBody>
          <a:bodyPr/>
          <a:lstStyle/>
          <a:p>
            <a:fld id="{9E85D5C1-E633-C44F-B70B-69908D75D543}" type="slidenum">
              <a:rPr lang="en-US" smtClean="0"/>
              <a:t>‹#›</a:t>
            </a:fld>
            <a:endParaRPr lang="en-US"/>
          </a:p>
        </p:txBody>
      </p:sp>
    </p:spTree>
    <p:extLst>
      <p:ext uri="{BB962C8B-B14F-4D97-AF65-F5344CB8AC3E}">
        <p14:creationId xmlns:p14="http://schemas.microsoft.com/office/powerpoint/2010/main" val="17796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936933-E764-2157-D455-4A93A160F793}"/>
              </a:ext>
            </a:extLst>
          </p:cNvPr>
          <p:cNvSpPr>
            <a:spLocks noGrp="1"/>
          </p:cNvSpPr>
          <p:nvPr>
            <p:ph type="dt" sz="half" idx="10"/>
          </p:nvPr>
        </p:nvSpPr>
        <p:spPr/>
        <p:txBody>
          <a:bodyPr/>
          <a:lstStyle/>
          <a:p>
            <a:fld id="{399C2700-5EDD-1A4E-BB27-0B3D8115D61B}" type="datetimeFigureOut">
              <a:rPr lang="en-US" smtClean="0"/>
              <a:t>2/18/24</a:t>
            </a:fld>
            <a:endParaRPr lang="en-US"/>
          </a:p>
        </p:txBody>
      </p:sp>
      <p:sp>
        <p:nvSpPr>
          <p:cNvPr id="3" name="Footer Placeholder 2">
            <a:extLst>
              <a:ext uri="{FF2B5EF4-FFF2-40B4-BE49-F238E27FC236}">
                <a16:creationId xmlns:a16="http://schemas.microsoft.com/office/drawing/2014/main" id="{08285662-82D5-A4A2-5C78-FFAE291528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D1FF27-3F93-8C97-93DC-31715B5F9036}"/>
              </a:ext>
            </a:extLst>
          </p:cNvPr>
          <p:cNvSpPr>
            <a:spLocks noGrp="1"/>
          </p:cNvSpPr>
          <p:nvPr>
            <p:ph type="sldNum" sz="quarter" idx="12"/>
          </p:nvPr>
        </p:nvSpPr>
        <p:spPr/>
        <p:txBody>
          <a:bodyPr/>
          <a:lstStyle/>
          <a:p>
            <a:fld id="{9E85D5C1-E633-C44F-B70B-69908D75D543}" type="slidenum">
              <a:rPr lang="en-US" smtClean="0"/>
              <a:t>‹#›</a:t>
            </a:fld>
            <a:endParaRPr lang="en-US"/>
          </a:p>
        </p:txBody>
      </p:sp>
    </p:spTree>
    <p:extLst>
      <p:ext uri="{BB962C8B-B14F-4D97-AF65-F5344CB8AC3E}">
        <p14:creationId xmlns:p14="http://schemas.microsoft.com/office/powerpoint/2010/main" val="2304410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439F-FE91-4E43-5FFC-FC93DCCC71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30AA45A-4D78-30D7-9B92-30B31064C4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4D0BDF5-5205-1B9B-0884-A2BFDB6666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C68B246-3FAA-FC87-C191-59E8322E64B2}"/>
              </a:ext>
            </a:extLst>
          </p:cNvPr>
          <p:cNvSpPr>
            <a:spLocks noGrp="1"/>
          </p:cNvSpPr>
          <p:nvPr>
            <p:ph type="dt" sz="half" idx="10"/>
          </p:nvPr>
        </p:nvSpPr>
        <p:spPr/>
        <p:txBody>
          <a:bodyPr/>
          <a:lstStyle/>
          <a:p>
            <a:fld id="{399C2700-5EDD-1A4E-BB27-0B3D8115D61B}" type="datetimeFigureOut">
              <a:rPr lang="en-US" smtClean="0"/>
              <a:t>2/18/24</a:t>
            </a:fld>
            <a:endParaRPr lang="en-US"/>
          </a:p>
        </p:txBody>
      </p:sp>
      <p:sp>
        <p:nvSpPr>
          <p:cNvPr id="6" name="Footer Placeholder 5">
            <a:extLst>
              <a:ext uri="{FF2B5EF4-FFF2-40B4-BE49-F238E27FC236}">
                <a16:creationId xmlns:a16="http://schemas.microsoft.com/office/drawing/2014/main" id="{D90ADDC5-71F4-F42E-777F-D7FC4C25EF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DF33D-9658-9BF4-3C30-1F2707416522}"/>
              </a:ext>
            </a:extLst>
          </p:cNvPr>
          <p:cNvSpPr>
            <a:spLocks noGrp="1"/>
          </p:cNvSpPr>
          <p:nvPr>
            <p:ph type="sldNum" sz="quarter" idx="12"/>
          </p:nvPr>
        </p:nvSpPr>
        <p:spPr/>
        <p:txBody>
          <a:bodyPr/>
          <a:lstStyle/>
          <a:p>
            <a:fld id="{9E85D5C1-E633-C44F-B70B-69908D75D543}" type="slidenum">
              <a:rPr lang="en-US" smtClean="0"/>
              <a:t>‹#›</a:t>
            </a:fld>
            <a:endParaRPr lang="en-US"/>
          </a:p>
        </p:txBody>
      </p:sp>
    </p:spTree>
    <p:extLst>
      <p:ext uri="{BB962C8B-B14F-4D97-AF65-F5344CB8AC3E}">
        <p14:creationId xmlns:p14="http://schemas.microsoft.com/office/powerpoint/2010/main" val="4038761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FB6C7-F165-B7D4-1AC4-36D0A24660D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FF6F7AB-7A5B-7C4C-FAC8-F79C257CB0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BCE7BE-AE97-F7E1-7800-9A2B0D7A5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BF68DFB-A889-FF39-98FD-E0BCF789C38D}"/>
              </a:ext>
            </a:extLst>
          </p:cNvPr>
          <p:cNvSpPr>
            <a:spLocks noGrp="1"/>
          </p:cNvSpPr>
          <p:nvPr>
            <p:ph type="dt" sz="half" idx="10"/>
          </p:nvPr>
        </p:nvSpPr>
        <p:spPr/>
        <p:txBody>
          <a:bodyPr/>
          <a:lstStyle/>
          <a:p>
            <a:fld id="{399C2700-5EDD-1A4E-BB27-0B3D8115D61B}" type="datetimeFigureOut">
              <a:rPr lang="en-US" smtClean="0"/>
              <a:t>2/18/24</a:t>
            </a:fld>
            <a:endParaRPr lang="en-US"/>
          </a:p>
        </p:txBody>
      </p:sp>
      <p:sp>
        <p:nvSpPr>
          <p:cNvPr id="6" name="Footer Placeholder 5">
            <a:extLst>
              <a:ext uri="{FF2B5EF4-FFF2-40B4-BE49-F238E27FC236}">
                <a16:creationId xmlns:a16="http://schemas.microsoft.com/office/drawing/2014/main" id="{84A96885-2BED-B7A2-75CB-CCDBB5CFF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92E34D-EE9C-BD45-906B-5B3EB5E4B1A5}"/>
              </a:ext>
            </a:extLst>
          </p:cNvPr>
          <p:cNvSpPr>
            <a:spLocks noGrp="1"/>
          </p:cNvSpPr>
          <p:nvPr>
            <p:ph type="sldNum" sz="quarter" idx="12"/>
          </p:nvPr>
        </p:nvSpPr>
        <p:spPr/>
        <p:txBody>
          <a:bodyPr/>
          <a:lstStyle/>
          <a:p>
            <a:fld id="{9E85D5C1-E633-C44F-B70B-69908D75D543}" type="slidenum">
              <a:rPr lang="en-US" smtClean="0"/>
              <a:t>‹#›</a:t>
            </a:fld>
            <a:endParaRPr lang="en-US"/>
          </a:p>
        </p:txBody>
      </p:sp>
    </p:spTree>
    <p:extLst>
      <p:ext uri="{BB962C8B-B14F-4D97-AF65-F5344CB8AC3E}">
        <p14:creationId xmlns:p14="http://schemas.microsoft.com/office/powerpoint/2010/main" val="2460594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DE7FA9-56A2-3646-9F32-CA46193E7A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088822-0CD9-B79F-1833-F9E41096B3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0997DD0-FC60-3197-AEE9-471286846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9C2700-5EDD-1A4E-BB27-0B3D8115D61B}" type="datetimeFigureOut">
              <a:rPr lang="en-US" smtClean="0"/>
              <a:t>2/18/24</a:t>
            </a:fld>
            <a:endParaRPr lang="en-US"/>
          </a:p>
        </p:txBody>
      </p:sp>
      <p:sp>
        <p:nvSpPr>
          <p:cNvPr id="5" name="Footer Placeholder 4">
            <a:extLst>
              <a:ext uri="{FF2B5EF4-FFF2-40B4-BE49-F238E27FC236}">
                <a16:creationId xmlns:a16="http://schemas.microsoft.com/office/drawing/2014/main" id="{070A05D9-3634-40D1-9D41-A38BDF84B3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788EB1-070B-242F-C434-90ABFF48B2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85D5C1-E633-C44F-B70B-69908D75D543}" type="slidenum">
              <a:rPr lang="en-US" smtClean="0"/>
              <a:t>‹#›</a:t>
            </a:fld>
            <a:endParaRPr lang="en-US"/>
          </a:p>
        </p:txBody>
      </p:sp>
    </p:spTree>
    <p:extLst>
      <p:ext uri="{BB962C8B-B14F-4D97-AF65-F5344CB8AC3E}">
        <p14:creationId xmlns:p14="http://schemas.microsoft.com/office/powerpoint/2010/main" val="776392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415793" y="461899"/>
            <a:ext cx="5360415" cy="696594"/>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714587" y="1539811"/>
            <a:ext cx="9828107" cy="369332"/>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2/18/24</a:t>
            </a:fld>
            <a:endParaRPr lang="en-US"/>
          </a:p>
        </p:txBody>
      </p:sp>
      <p:sp>
        <p:nvSpPr>
          <p:cNvPr id="6" name="Holder 6"/>
          <p:cNvSpPr>
            <a:spLocks noGrp="1"/>
          </p:cNvSpPr>
          <p:nvPr>
            <p:ph type="sldNum" sz="quarter" idx="7"/>
          </p:nvPr>
        </p:nvSpPr>
        <p:spPr>
          <a:xfrm>
            <a:off x="11202416" y="6465215"/>
            <a:ext cx="309033" cy="156005"/>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lang="en-IN" smtClean="0"/>
              <a:pPr marL="38100">
                <a:lnSpc>
                  <a:spcPts val="1240"/>
                </a:lnSpc>
              </a:pPr>
              <a:t>‹#›</a:t>
            </a:fld>
            <a:endParaRPr lang="en-IN" dirty="0"/>
          </a:p>
        </p:txBody>
      </p:sp>
    </p:spTree>
    <p:extLst>
      <p:ext uri="{BB962C8B-B14F-4D97-AF65-F5344CB8AC3E}">
        <p14:creationId xmlns:p14="http://schemas.microsoft.com/office/powerpoint/2010/main" val="699994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hyperlink" Target="https://towardsdatascience.com/understanding-and-calculating-the-number-of-parameters-in-convolution-neural-networks-cnns-fc88790d530d" TargetMode="Externa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13.xml"/><Relationship Id="rId4" Type="http://schemas.openxmlformats.org/officeDocument/2006/relationships/image" Target="../media/image19.jpg"/></Relationships>
</file>

<file path=ppt/slides/_rels/slide5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hyperlink" Target="http://arxiv.org/pdf/1501.02876v2.pdf" TargetMode="External"/><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hyperlink" Target="http://elib.cs.berkeley.edu/photos/blobworld/"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2E066-0F19-9C87-8584-866DEBEE7EA1}"/>
              </a:ext>
            </a:extLst>
          </p:cNvPr>
          <p:cNvSpPr>
            <a:spLocks noGrp="1"/>
          </p:cNvSpPr>
          <p:nvPr>
            <p:ph type="ctrTitle"/>
          </p:nvPr>
        </p:nvSpPr>
        <p:spPr/>
        <p:txBody>
          <a:bodyPr>
            <a:normAutofit fontScale="90000"/>
          </a:bodyPr>
          <a:lstStyle/>
          <a:p>
            <a:r>
              <a:rPr lang="en-US" dirty="0"/>
              <a:t>Classifying Images with Deep Convolutional Neural Networks </a:t>
            </a:r>
          </a:p>
        </p:txBody>
      </p:sp>
      <p:sp>
        <p:nvSpPr>
          <p:cNvPr id="3" name="Subtitle 2">
            <a:extLst>
              <a:ext uri="{FF2B5EF4-FFF2-40B4-BE49-F238E27FC236}">
                <a16:creationId xmlns:a16="http://schemas.microsoft.com/office/drawing/2014/main" id="{C09C0BA1-84B9-6709-C94B-CE33A0F3EACE}"/>
              </a:ext>
            </a:extLst>
          </p:cNvPr>
          <p:cNvSpPr>
            <a:spLocks noGrp="1"/>
          </p:cNvSpPr>
          <p:nvPr>
            <p:ph type="subTitle" idx="1"/>
          </p:nvPr>
        </p:nvSpPr>
        <p:spPr>
          <a:xfrm>
            <a:off x="1524000" y="4014431"/>
            <a:ext cx="9144000" cy="1655762"/>
          </a:xfrm>
        </p:spPr>
        <p:txBody>
          <a:bodyPr/>
          <a:lstStyle/>
          <a:p>
            <a:r>
              <a:rPr lang="en-US" dirty="0"/>
              <a:t>UNIT-III</a:t>
            </a:r>
          </a:p>
        </p:txBody>
      </p:sp>
    </p:spTree>
    <p:extLst>
      <p:ext uri="{BB962C8B-B14F-4D97-AF65-F5344CB8AC3E}">
        <p14:creationId xmlns:p14="http://schemas.microsoft.com/office/powerpoint/2010/main" val="3933876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volution Neural Network - Better Understanding">
            <a:extLst>
              <a:ext uri="{FF2B5EF4-FFF2-40B4-BE49-F238E27FC236}">
                <a16:creationId xmlns:a16="http://schemas.microsoft.com/office/drawing/2014/main" id="{85D08536-D405-4D63-A2C2-563AE10CE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1958" y="366658"/>
            <a:ext cx="5388084" cy="6124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415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6218" y="530478"/>
            <a:ext cx="7580630" cy="574040"/>
          </a:xfrm>
          <a:prstGeom prst="rect">
            <a:avLst/>
          </a:prstGeom>
        </p:spPr>
        <p:txBody>
          <a:bodyPr vert="horz" wrap="square" lIns="0" tIns="12700" rIns="0" bIns="0" rtlCol="0">
            <a:spAutoFit/>
          </a:bodyPr>
          <a:lstStyle/>
          <a:p>
            <a:pPr marL="12700">
              <a:spcBef>
                <a:spcPts val="100"/>
              </a:spcBef>
            </a:pPr>
            <a:r>
              <a:rPr sz="3600" spc="-15" dirty="0"/>
              <a:t>Backpropagation </a:t>
            </a:r>
            <a:r>
              <a:rPr sz="3600" spc="-5" dirty="0"/>
              <a:t>with </a:t>
            </a:r>
            <a:r>
              <a:rPr sz="3600" spc="-15" dirty="0"/>
              <a:t>weight</a:t>
            </a:r>
            <a:r>
              <a:rPr sz="3600" dirty="0"/>
              <a:t> </a:t>
            </a:r>
            <a:r>
              <a:rPr sz="3600" spc="-20" dirty="0"/>
              <a:t>constraints</a:t>
            </a:r>
            <a:endParaRPr sz="3600"/>
          </a:p>
        </p:txBody>
      </p:sp>
      <p:sp>
        <p:nvSpPr>
          <p:cNvPr id="3" name="object 3"/>
          <p:cNvSpPr txBox="1"/>
          <p:nvPr/>
        </p:nvSpPr>
        <p:spPr>
          <a:xfrm>
            <a:off x="2059940" y="1611834"/>
            <a:ext cx="4353560" cy="4352925"/>
          </a:xfrm>
          <a:prstGeom prst="rect">
            <a:avLst/>
          </a:prstGeom>
        </p:spPr>
        <p:txBody>
          <a:bodyPr vert="horz" wrap="square" lIns="0" tIns="13335" rIns="0" bIns="0" rtlCol="0">
            <a:spAutoFit/>
          </a:bodyPr>
          <a:lstStyle/>
          <a:p>
            <a:pPr marL="355600" marR="5080" indent="-343535">
              <a:spcBef>
                <a:spcPts val="105"/>
              </a:spcBef>
              <a:buFont typeface="Arial MT"/>
              <a:buChar char="•"/>
              <a:tabLst>
                <a:tab pos="355600" algn="l"/>
                <a:tab pos="356235" algn="l"/>
              </a:tabLst>
            </a:pPr>
            <a:r>
              <a:rPr sz="2600" spc="-20" dirty="0">
                <a:solidFill>
                  <a:prstClr val="black"/>
                </a:solidFill>
                <a:latin typeface="Calibri"/>
                <a:cs typeface="Calibri"/>
              </a:rPr>
              <a:t>It’s </a:t>
            </a:r>
            <a:r>
              <a:rPr sz="2600" spc="-10" dirty="0">
                <a:solidFill>
                  <a:prstClr val="black"/>
                </a:solidFill>
                <a:latin typeface="Calibri"/>
                <a:cs typeface="Calibri"/>
              </a:rPr>
              <a:t>easy to </a:t>
            </a:r>
            <a:r>
              <a:rPr sz="2600" spc="-5" dirty="0">
                <a:solidFill>
                  <a:prstClr val="black"/>
                </a:solidFill>
                <a:latin typeface="Calibri"/>
                <a:cs typeface="Calibri"/>
              </a:rPr>
              <a:t>modify </a:t>
            </a:r>
            <a:r>
              <a:rPr sz="2600" dirty="0">
                <a:solidFill>
                  <a:prstClr val="black"/>
                </a:solidFill>
                <a:latin typeface="Calibri"/>
                <a:cs typeface="Calibri"/>
              </a:rPr>
              <a:t>the </a:t>
            </a:r>
            <a:r>
              <a:rPr sz="2600" spc="5" dirty="0">
                <a:solidFill>
                  <a:prstClr val="black"/>
                </a:solidFill>
                <a:latin typeface="Calibri"/>
                <a:cs typeface="Calibri"/>
              </a:rPr>
              <a:t> </a:t>
            </a:r>
            <a:r>
              <a:rPr sz="2600" spc="-10" dirty="0">
                <a:solidFill>
                  <a:prstClr val="black"/>
                </a:solidFill>
                <a:latin typeface="Calibri"/>
                <a:cs typeface="Calibri"/>
              </a:rPr>
              <a:t>backpropagation </a:t>
            </a:r>
            <a:r>
              <a:rPr sz="2600" spc="-5" dirty="0">
                <a:solidFill>
                  <a:prstClr val="black"/>
                </a:solidFill>
                <a:latin typeface="Calibri"/>
                <a:cs typeface="Calibri"/>
              </a:rPr>
              <a:t>algorithm </a:t>
            </a:r>
            <a:r>
              <a:rPr sz="2600" spc="-15" dirty="0">
                <a:solidFill>
                  <a:prstClr val="black"/>
                </a:solidFill>
                <a:latin typeface="Calibri"/>
                <a:cs typeface="Calibri"/>
              </a:rPr>
              <a:t>to </a:t>
            </a:r>
            <a:r>
              <a:rPr sz="2600" spc="-575" dirty="0">
                <a:solidFill>
                  <a:prstClr val="black"/>
                </a:solidFill>
                <a:latin typeface="Calibri"/>
                <a:cs typeface="Calibri"/>
              </a:rPr>
              <a:t> </a:t>
            </a:r>
            <a:r>
              <a:rPr sz="2600" spc="-15" dirty="0">
                <a:solidFill>
                  <a:prstClr val="black"/>
                </a:solidFill>
                <a:latin typeface="Calibri"/>
                <a:cs typeface="Calibri"/>
              </a:rPr>
              <a:t>incorporate </a:t>
            </a:r>
            <a:r>
              <a:rPr sz="2600" dirty="0">
                <a:solidFill>
                  <a:prstClr val="black"/>
                </a:solidFill>
                <a:latin typeface="Calibri"/>
                <a:cs typeface="Calibri"/>
              </a:rPr>
              <a:t>linear </a:t>
            </a:r>
            <a:r>
              <a:rPr sz="2600" spc="-15" dirty="0">
                <a:solidFill>
                  <a:prstClr val="black"/>
                </a:solidFill>
                <a:latin typeface="Calibri"/>
                <a:cs typeface="Calibri"/>
              </a:rPr>
              <a:t>constraints </a:t>
            </a:r>
            <a:r>
              <a:rPr sz="2600" spc="-575" dirty="0">
                <a:solidFill>
                  <a:prstClr val="black"/>
                </a:solidFill>
                <a:latin typeface="Calibri"/>
                <a:cs typeface="Calibri"/>
              </a:rPr>
              <a:t> </a:t>
            </a:r>
            <a:r>
              <a:rPr sz="2600" spc="-5" dirty="0">
                <a:solidFill>
                  <a:prstClr val="black"/>
                </a:solidFill>
                <a:latin typeface="Calibri"/>
                <a:cs typeface="Calibri"/>
              </a:rPr>
              <a:t>between</a:t>
            </a:r>
            <a:r>
              <a:rPr sz="2600" spc="-40" dirty="0">
                <a:solidFill>
                  <a:prstClr val="black"/>
                </a:solidFill>
                <a:latin typeface="Calibri"/>
                <a:cs typeface="Calibri"/>
              </a:rPr>
              <a:t> </a:t>
            </a:r>
            <a:r>
              <a:rPr sz="2600" dirty="0">
                <a:solidFill>
                  <a:prstClr val="black"/>
                </a:solidFill>
                <a:latin typeface="Calibri"/>
                <a:cs typeface="Calibri"/>
              </a:rPr>
              <a:t>the</a:t>
            </a:r>
            <a:r>
              <a:rPr sz="2600" spc="-15" dirty="0">
                <a:solidFill>
                  <a:prstClr val="black"/>
                </a:solidFill>
                <a:latin typeface="Calibri"/>
                <a:cs typeface="Calibri"/>
              </a:rPr>
              <a:t> </a:t>
            </a:r>
            <a:r>
              <a:rPr sz="2600" spc="-10" dirty="0">
                <a:solidFill>
                  <a:prstClr val="black"/>
                </a:solidFill>
                <a:latin typeface="Calibri"/>
                <a:cs typeface="Calibri"/>
              </a:rPr>
              <a:t>weights.</a:t>
            </a:r>
            <a:endParaRPr sz="2600">
              <a:solidFill>
                <a:prstClr val="black"/>
              </a:solidFill>
              <a:latin typeface="Calibri"/>
              <a:cs typeface="Calibri"/>
            </a:endParaRPr>
          </a:p>
          <a:p>
            <a:pPr marL="355600" marR="71120" indent="-343535">
              <a:spcBef>
                <a:spcPts val="625"/>
              </a:spcBef>
              <a:buFont typeface="Arial MT"/>
              <a:buChar char="•"/>
              <a:tabLst>
                <a:tab pos="355600" algn="l"/>
                <a:tab pos="356235" algn="l"/>
              </a:tabLst>
            </a:pPr>
            <a:r>
              <a:rPr sz="2600" spc="-50" dirty="0">
                <a:solidFill>
                  <a:prstClr val="black"/>
                </a:solidFill>
                <a:latin typeface="Calibri"/>
                <a:cs typeface="Calibri"/>
              </a:rPr>
              <a:t>We </a:t>
            </a:r>
            <a:r>
              <a:rPr sz="2600" spc="-10" dirty="0">
                <a:solidFill>
                  <a:prstClr val="black"/>
                </a:solidFill>
                <a:latin typeface="Calibri"/>
                <a:cs typeface="Calibri"/>
              </a:rPr>
              <a:t>compute </a:t>
            </a:r>
            <a:r>
              <a:rPr sz="2600" dirty="0">
                <a:solidFill>
                  <a:prstClr val="black"/>
                </a:solidFill>
                <a:latin typeface="Calibri"/>
                <a:cs typeface="Calibri"/>
              </a:rPr>
              <a:t>the </a:t>
            </a:r>
            <a:r>
              <a:rPr sz="2600" spc="-10" dirty="0">
                <a:solidFill>
                  <a:prstClr val="black"/>
                </a:solidFill>
                <a:latin typeface="Calibri"/>
                <a:cs typeface="Calibri"/>
              </a:rPr>
              <a:t>gradients </a:t>
            </a:r>
            <a:r>
              <a:rPr sz="2600" dirty="0">
                <a:solidFill>
                  <a:prstClr val="black"/>
                </a:solidFill>
                <a:latin typeface="Calibri"/>
                <a:cs typeface="Calibri"/>
              </a:rPr>
              <a:t>as </a:t>
            </a:r>
            <a:r>
              <a:rPr sz="2600" spc="-575" dirty="0">
                <a:solidFill>
                  <a:prstClr val="black"/>
                </a:solidFill>
                <a:latin typeface="Calibri"/>
                <a:cs typeface="Calibri"/>
              </a:rPr>
              <a:t> </a:t>
            </a:r>
            <a:r>
              <a:rPr sz="2600" spc="-5" dirty="0">
                <a:solidFill>
                  <a:prstClr val="black"/>
                </a:solidFill>
                <a:latin typeface="Calibri"/>
                <a:cs typeface="Calibri"/>
              </a:rPr>
              <a:t>usual, </a:t>
            </a:r>
            <a:r>
              <a:rPr sz="2600" dirty="0">
                <a:solidFill>
                  <a:prstClr val="black"/>
                </a:solidFill>
                <a:latin typeface="Calibri"/>
                <a:cs typeface="Calibri"/>
              </a:rPr>
              <a:t>and then </a:t>
            </a:r>
            <a:r>
              <a:rPr sz="2600" spc="-5" dirty="0">
                <a:solidFill>
                  <a:prstClr val="black"/>
                </a:solidFill>
                <a:latin typeface="Calibri"/>
                <a:cs typeface="Calibri"/>
              </a:rPr>
              <a:t>modify </a:t>
            </a:r>
            <a:r>
              <a:rPr sz="2600" dirty="0">
                <a:solidFill>
                  <a:prstClr val="black"/>
                </a:solidFill>
                <a:latin typeface="Calibri"/>
                <a:cs typeface="Calibri"/>
              </a:rPr>
              <a:t>the </a:t>
            </a:r>
            <a:r>
              <a:rPr sz="2600" spc="5" dirty="0">
                <a:solidFill>
                  <a:prstClr val="black"/>
                </a:solidFill>
                <a:latin typeface="Calibri"/>
                <a:cs typeface="Calibri"/>
              </a:rPr>
              <a:t> </a:t>
            </a:r>
            <a:r>
              <a:rPr sz="2600" spc="-10" dirty="0">
                <a:solidFill>
                  <a:prstClr val="black"/>
                </a:solidFill>
                <a:latin typeface="Calibri"/>
                <a:cs typeface="Calibri"/>
              </a:rPr>
              <a:t>gradients </a:t>
            </a:r>
            <a:r>
              <a:rPr sz="2600" spc="-5" dirty="0">
                <a:solidFill>
                  <a:prstClr val="black"/>
                </a:solidFill>
                <a:latin typeface="Calibri"/>
                <a:cs typeface="Calibri"/>
              </a:rPr>
              <a:t>so that </a:t>
            </a:r>
            <a:r>
              <a:rPr sz="2600" dirty="0">
                <a:solidFill>
                  <a:prstClr val="black"/>
                </a:solidFill>
                <a:latin typeface="Calibri"/>
                <a:cs typeface="Calibri"/>
              </a:rPr>
              <a:t>they </a:t>
            </a:r>
            <a:r>
              <a:rPr sz="2600" spc="-5" dirty="0">
                <a:solidFill>
                  <a:prstClr val="black"/>
                </a:solidFill>
                <a:latin typeface="Calibri"/>
                <a:cs typeface="Calibri"/>
              </a:rPr>
              <a:t>satisfy </a:t>
            </a:r>
            <a:r>
              <a:rPr sz="2600" spc="-575" dirty="0">
                <a:solidFill>
                  <a:prstClr val="black"/>
                </a:solidFill>
                <a:latin typeface="Calibri"/>
                <a:cs typeface="Calibri"/>
              </a:rPr>
              <a:t> </a:t>
            </a:r>
            <a:r>
              <a:rPr sz="2600" dirty="0">
                <a:solidFill>
                  <a:prstClr val="black"/>
                </a:solidFill>
                <a:latin typeface="Calibri"/>
                <a:cs typeface="Calibri"/>
              </a:rPr>
              <a:t>the</a:t>
            </a:r>
            <a:r>
              <a:rPr sz="2600" spc="-20" dirty="0">
                <a:solidFill>
                  <a:prstClr val="black"/>
                </a:solidFill>
                <a:latin typeface="Calibri"/>
                <a:cs typeface="Calibri"/>
              </a:rPr>
              <a:t> </a:t>
            </a:r>
            <a:r>
              <a:rPr sz="2600" spc="-10" dirty="0">
                <a:solidFill>
                  <a:prstClr val="black"/>
                </a:solidFill>
                <a:latin typeface="Calibri"/>
                <a:cs typeface="Calibri"/>
              </a:rPr>
              <a:t>constraints.</a:t>
            </a:r>
            <a:endParaRPr sz="2600">
              <a:solidFill>
                <a:prstClr val="black"/>
              </a:solidFill>
              <a:latin typeface="Calibri"/>
              <a:cs typeface="Calibri"/>
            </a:endParaRPr>
          </a:p>
          <a:p>
            <a:pPr marL="756285" marR="144145" indent="-287020">
              <a:spcBef>
                <a:spcPts val="565"/>
              </a:spcBef>
              <a:tabLst>
                <a:tab pos="756285" algn="l"/>
              </a:tabLst>
            </a:pPr>
            <a:r>
              <a:rPr sz="2200" spc="-5" dirty="0">
                <a:solidFill>
                  <a:prstClr val="black"/>
                </a:solidFill>
                <a:latin typeface="Arial MT"/>
                <a:cs typeface="Arial MT"/>
              </a:rPr>
              <a:t>–	</a:t>
            </a:r>
            <a:r>
              <a:rPr sz="2200" spc="-5" dirty="0">
                <a:solidFill>
                  <a:prstClr val="black"/>
                </a:solidFill>
                <a:latin typeface="Calibri"/>
                <a:cs typeface="Calibri"/>
              </a:rPr>
              <a:t>So if </a:t>
            </a:r>
            <a:r>
              <a:rPr sz="2200" spc="-10" dirty="0">
                <a:solidFill>
                  <a:prstClr val="black"/>
                </a:solidFill>
                <a:latin typeface="Calibri"/>
                <a:cs typeface="Calibri"/>
              </a:rPr>
              <a:t>the</a:t>
            </a:r>
            <a:r>
              <a:rPr sz="2200" spc="5" dirty="0">
                <a:solidFill>
                  <a:prstClr val="black"/>
                </a:solidFill>
                <a:latin typeface="Calibri"/>
                <a:cs typeface="Calibri"/>
              </a:rPr>
              <a:t> </a:t>
            </a:r>
            <a:r>
              <a:rPr sz="2200" spc="-10" dirty="0">
                <a:solidFill>
                  <a:prstClr val="black"/>
                </a:solidFill>
                <a:latin typeface="Calibri"/>
                <a:cs typeface="Calibri"/>
              </a:rPr>
              <a:t>weights</a:t>
            </a:r>
            <a:r>
              <a:rPr sz="2200" spc="20" dirty="0">
                <a:solidFill>
                  <a:prstClr val="black"/>
                </a:solidFill>
                <a:latin typeface="Calibri"/>
                <a:cs typeface="Calibri"/>
              </a:rPr>
              <a:t> </a:t>
            </a:r>
            <a:r>
              <a:rPr sz="2200" spc="-15" dirty="0">
                <a:solidFill>
                  <a:prstClr val="black"/>
                </a:solidFill>
                <a:latin typeface="Calibri"/>
                <a:cs typeface="Calibri"/>
              </a:rPr>
              <a:t>started </a:t>
            </a:r>
            <a:r>
              <a:rPr sz="2200" spc="-10" dirty="0">
                <a:solidFill>
                  <a:prstClr val="black"/>
                </a:solidFill>
                <a:latin typeface="Calibri"/>
                <a:cs typeface="Calibri"/>
              </a:rPr>
              <a:t>off </a:t>
            </a:r>
            <a:r>
              <a:rPr sz="2200" spc="-5" dirty="0">
                <a:solidFill>
                  <a:prstClr val="black"/>
                </a:solidFill>
                <a:latin typeface="Calibri"/>
                <a:cs typeface="Calibri"/>
              </a:rPr>
              <a:t> </a:t>
            </a:r>
            <a:r>
              <a:rPr sz="2200" spc="-10" dirty="0">
                <a:solidFill>
                  <a:prstClr val="black"/>
                </a:solidFill>
                <a:latin typeface="Calibri"/>
                <a:cs typeface="Calibri"/>
              </a:rPr>
              <a:t>satisfying</a:t>
            </a:r>
            <a:r>
              <a:rPr sz="2200" spc="-5" dirty="0">
                <a:solidFill>
                  <a:prstClr val="black"/>
                </a:solidFill>
                <a:latin typeface="Calibri"/>
                <a:cs typeface="Calibri"/>
              </a:rPr>
              <a:t> the</a:t>
            </a:r>
            <a:r>
              <a:rPr sz="2200" spc="5" dirty="0">
                <a:solidFill>
                  <a:prstClr val="black"/>
                </a:solidFill>
                <a:latin typeface="Calibri"/>
                <a:cs typeface="Calibri"/>
              </a:rPr>
              <a:t> </a:t>
            </a:r>
            <a:r>
              <a:rPr sz="2200" spc="-15" dirty="0">
                <a:solidFill>
                  <a:prstClr val="black"/>
                </a:solidFill>
                <a:latin typeface="Calibri"/>
                <a:cs typeface="Calibri"/>
              </a:rPr>
              <a:t>constraints,</a:t>
            </a:r>
            <a:r>
              <a:rPr sz="2200" spc="-10" dirty="0">
                <a:solidFill>
                  <a:prstClr val="black"/>
                </a:solidFill>
                <a:latin typeface="Calibri"/>
                <a:cs typeface="Calibri"/>
              </a:rPr>
              <a:t> they </a:t>
            </a:r>
            <a:r>
              <a:rPr sz="2200" spc="-480" dirty="0">
                <a:solidFill>
                  <a:prstClr val="black"/>
                </a:solidFill>
                <a:latin typeface="Calibri"/>
                <a:cs typeface="Calibri"/>
              </a:rPr>
              <a:t> </a:t>
            </a:r>
            <a:r>
              <a:rPr sz="2200" spc="-5" dirty="0">
                <a:solidFill>
                  <a:prstClr val="black"/>
                </a:solidFill>
                <a:latin typeface="Calibri"/>
                <a:cs typeface="Calibri"/>
              </a:rPr>
              <a:t>will</a:t>
            </a:r>
            <a:r>
              <a:rPr sz="2200" spc="-15" dirty="0">
                <a:solidFill>
                  <a:prstClr val="black"/>
                </a:solidFill>
                <a:latin typeface="Calibri"/>
                <a:cs typeface="Calibri"/>
              </a:rPr>
              <a:t> </a:t>
            </a:r>
            <a:r>
              <a:rPr sz="2200" spc="-10" dirty="0">
                <a:solidFill>
                  <a:prstClr val="black"/>
                </a:solidFill>
                <a:latin typeface="Calibri"/>
                <a:cs typeface="Calibri"/>
              </a:rPr>
              <a:t>continue</a:t>
            </a:r>
            <a:r>
              <a:rPr sz="2200" dirty="0">
                <a:solidFill>
                  <a:prstClr val="black"/>
                </a:solidFill>
                <a:latin typeface="Calibri"/>
                <a:cs typeface="Calibri"/>
              </a:rPr>
              <a:t> </a:t>
            </a:r>
            <a:r>
              <a:rPr sz="2200" spc="-20" dirty="0">
                <a:solidFill>
                  <a:prstClr val="black"/>
                </a:solidFill>
                <a:latin typeface="Calibri"/>
                <a:cs typeface="Calibri"/>
              </a:rPr>
              <a:t>to</a:t>
            </a:r>
            <a:r>
              <a:rPr sz="2200" spc="-5" dirty="0">
                <a:solidFill>
                  <a:prstClr val="black"/>
                </a:solidFill>
                <a:latin typeface="Calibri"/>
                <a:cs typeface="Calibri"/>
              </a:rPr>
              <a:t> </a:t>
            </a:r>
            <a:r>
              <a:rPr sz="2200" spc="-10" dirty="0">
                <a:solidFill>
                  <a:prstClr val="black"/>
                </a:solidFill>
                <a:latin typeface="Calibri"/>
                <a:cs typeface="Calibri"/>
              </a:rPr>
              <a:t>satisfy</a:t>
            </a:r>
            <a:r>
              <a:rPr sz="2200" dirty="0">
                <a:solidFill>
                  <a:prstClr val="black"/>
                </a:solidFill>
                <a:latin typeface="Calibri"/>
                <a:cs typeface="Calibri"/>
              </a:rPr>
              <a:t> </a:t>
            </a:r>
            <a:r>
              <a:rPr sz="2200" spc="-5" dirty="0">
                <a:solidFill>
                  <a:prstClr val="black"/>
                </a:solidFill>
                <a:latin typeface="Calibri"/>
                <a:cs typeface="Calibri"/>
              </a:rPr>
              <a:t>them.</a:t>
            </a:r>
            <a:endParaRPr sz="2200">
              <a:solidFill>
                <a:prstClr val="black"/>
              </a:solidFill>
              <a:latin typeface="Calibri"/>
              <a:cs typeface="Calibri"/>
            </a:endParaRPr>
          </a:p>
        </p:txBody>
      </p:sp>
      <p:sp>
        <p:nvSpPr>
          <p:cNvPr id="4" name="object 4"/>
          <p:cNvSpPr txBox="1"/>
          <p:nvPr/>
        </p:nvSpPr>
        <p:spPr>
          <a:xfrm>
            <a:off x="6928471" y="1468159"/>
            <a:ext cx="2823210" cy="906780"/>
          </a:xfrm>
          <a:prstGeom prst="rect">
            <a:avLst/>
          </a:prstGeom>
        </p:spPr>
        <p:txBody>
          <a:bodyPr vert="horz" wrap="square" lIns="0" tIns="102235" rIns="0" bIns="0" rtlCol="0">
            <a:spAutoFit/>
          </a:bodyPr>
          <a:lstStyle/>
          <a:p>
            <a:pPr marL="38100">
              <a:spcBef>
                <a:spcPts val="805"/>
              </a:spcBef>
              <a:tabLst>
                <a:tab pos="474345" algn="l"/>
                <a:tab pos="1938655" algn="l"/>
              </a:tabLst>
            </a:pPr>
            <a:r>
              <a:rPr sz="2300" i="1" spc="-20" dirty="0">
                <a:solidFill>
                  <a:prstClr val="black"/>
                </a:solidFill>
                <a:latin typeface="Times New Roman"/>
                <a:cs typeface="Times New Roman"/>
              </a:rPr>
              <a:t>To	</a:t>
            </a:r>
            <a:r>
              <a:rPr sz="2300" i="1" spc="-25" dirty="0">
                <a:solidFill>
                  <a:prstClr val="black"/>
                </a:solidFill>
                <a:latin typeface="Times New Roman"/>
                <a:cs typeface="Times New Roman"/>
              </a:rPr>
              <a:t>constrain</a:t>
            </a:r>
            <a:r>
              <a:rPr sz="2300" i="1" spc="-185" dirty="0">
                <a:solidFill>
                  <a:prstClr val="black"/>
                </a:solidFill>
                <a:latin typeface="Times New Roman"/>
                <a:cs typeface="Times New Roman"/>
              </a:rPr>
              <a:t> </a:t>
            </a:r>
            <a:r>
              <a:rPr sz="2300" spc="-5" dirty="0">
                <a:solidFill>
                  <a:prstClr val="black"/>
                </a:solidFill>
                <a:latin typeface="Times New Roman"/>
                <a:cs typeface="Times New Roman"/>
              </a:rPr>
              <a:t>:	</a:t>
            </a:r>
            <a:r>
              <a:rPr sz="2300" i="1" spc="-105" dirty="0">
                <a:solidFill>
                  <a:prstClr val="black"/>
                </a:solidFill>
                <a:latin typeface="Times New Roman"/>
                <a:cs typeface="Times New Roman"/>
              </a:rPr>
              <a:t>w</a:t>
            </a:r>
            <a:r>
              <a:rPr sz="2400" spc="-157" baseline="-20833" dirty="0">
                <a:solidFill>
                  <a:prstClr val="black"/>
                </a:solidFill>
                <a:latin typeface="Times New Roman"/>
                <a:cs typeface="Times New Roman"/>
              </a:rPr>
              <a:t>1</a:t>
            </a:r>
            <a:r>
              <a:rPr sz="2400" spc="89" baseline="-20833" dirty="0">
                <a:solidFill>
                  <a:prstClr val="black"/>
                </a:solidFill>
                <a:latin typeface="Times New Roman"/>
                <a:cs typeface="Times New Roman"/>
              </a:rPr>
              <a:t> </a:t>
            </a:r>
            <a:r>
              <a:rPr sz="2300" spc="135" dirty="0">
                <a:solidFill>
                  <a:prstClr val="black"/>
                </a:solidFill>
                <a:latin typeface="Symbol"/>
                <a:cs typeface="Symbol"/>
              </a:rPr>
              <a:t></a:t>
            </a:r>
            <a:r>
              <a:rPr sz="2300" i="1" spc="135" dirty="0">
                <a:solidFill>
                  <a:prstClr val="black"/>
                </a:solidFill>
                <a:latin typeface="Times New Roman"/>
                <a:cs typeface="Times New Roman"/>
              </a:rPr>
              <a:t>w</a:t>
            </a:r>
            <a:r>
              <a:rPr sz="2400" spc="202" baseline="-20833" dirty="0">
                <a:solidFill>
                  <a:prstClr val="black"/>
                </a:solidFill>
                <a:latin typeface="Times New Roman"/>
                <a:cs typeface="Times New Roman"/>
              </a:rPr>
              <a:t>2</a:t>
            </a:r>
            <a:endParaRPr sz="2400" baseline="-20833">
              <a:solidFill>
                <a:prstClr val="black"/>
              </a:solidFill>
              <a:latin typeface="Times New Roman"/>
              <a:cs typeface="Times New Roman"/>
            </a:endParaRPr>
          </a:p>
          <a:p>
            <a:pPr marL="50165">
              <a:spcBef>
                <a:spcPts val="710"/>
              </a:spcBef>
              <a:tabLst>
                <a:tab pos="504825" algn="l"/>
                <a:tab pos="1438910" algn="l"/>
              </a:tabLst>
            </a:pPr>
            <a:r>
              <a:rPr sz="2300" i="1" spc="-25" dirty="0">
                <a:solidFill>
                  <a:prstClr val="black"/>
                </a:solidFill>
                <a:latin typeface="Times New Roman"/>
                <a:cs typeface="Times New Roman"/>
              </a:rPr>
              <a:t>we	</a:t>
            </a:r>
            <a:r>
              <a:rPr sz="2300" i="1" spc="-30" dirty="0">
                <a:solidFill>
                  <a:prstClr val="black"/>
                </a:solidFill>
                <a:latin typeface="Times New Roman"/>
                <a:cs typeface="Times New Roman"/>
              </a:rPr>
              <a:t>need</a:t>
            </a:r>
            <a:r>
              <a:rPr sz="2300" i="1" spc="-95" dirty="0">
                <a:solidFill>
                  <a:prstClr val="black"/>
                </a:solidFill>
                <a:latin typeface="Times New Roman"/>
                <a:cs typeface="Times New Roman"/>
              </a:rPr>
              <a:t> </a:t>
            </a:r>
            <a:r>
              <a:rPr sz="2300" spc="-5" dirty="0">
                <a:solidFill>
                  <a:prstClr val="black"/>
                </a:solidFill>
                <a:latin typeface="Times New Roman"/>
                <a:cs typeface="Times New Roman"/>
              </a:rPr>
              <a:t>:	</a:t>
            </a:r>
            <a:r>
              <a:rPr sz="2300" spc="-85" dirty="0">
                <a:solidFill>
                  <a:prstClr val="black"/>
                </a:solidFill>
                <a:latin typeface="Symbol"/>
                <a:cs typeface="Symbol"/>
              </a:rPr>
              <a:t></a:t>
            </a:r>
            <a:r>
              <a:rPr sz="2300" i="1" spc="-85" dirty="0">
                <a:solidFill>
                  <a:prstClr val="black"/>
                </a:solidFill>
                <a:latin typeface="Times New Roman"/>
                <a:cs typeface="Times New Roman"/>
              </a:rPr>
              <a:t>w</a:t>
            </a:r>
            <a:r>
              <a:rPr sz="2400" spc="-127" baseline="-20833" dirty="0">
                <a:solidFill>
                  <a:prstClr val="black"/>
                </a:solidFill>
                <a:latin typeface="Times New Roman"/>
                <a:cs typeface="Times New Roman"/>
              </a:rPr>
              <a:t>1</a:t>
            </a:r>
            <a:r>
              <a:rPr sz="2400" spc="127" baseline="-20833" dirty="0">
                <a:solidFill>
                  <a:prstClr val="black"/>
                </a:solidFill>
                <a:latin typeface="Times New Roman"/>
                <a:cs typeface="Times New Roman"/>
              </a:rPr>
              <a:t> </a:t>
            </a:r>
            <a:r>
              <a:rPr sz="2300" spc="85" dirty="0">
                <a:solidFill>
                  <a:prstClr val="black"/>
                </a:solidFill>
                <a:latin typeface="Symbol"/>
                <a:cs typeface="Symbol"/>
              </a:rPr>
              <a:t></a:t>
            </a:r>
            <a:r>
              <a:rPr sz="2300" i="1" spc="85" dirty="0">
                <a:solidFill>
                  <a:prstClr val="black"/>
                </a:solidFill>
                <a:latin typeface="Times New Roman"/>
                <a:cs typeface="Times New Roman"/>
              </a:rPr>
              <a:t>w</a:t>
            </a:r>
            <a:r>
              <a:rPr sz="2400" spc="127" baseline="-20833" dirty="0">
                <a:solidFill>
                  <a:prstClr val="black"/>
                </a:solidFill>
                <a:latin typeface="Times New Roman"/>
                <a:cs typeface="Times New Roman"/>
              </a:rPr>
              <a:t>2</a:t>
            </a:r>
            <a:endParaRPr sz="2400" baseline="-20833">
              <a:solidFill>
                <a:prstClr val="black"/>
              </a:solidFill>
              <a:latin typeface="Times New Roman"/>
              <a:cs typeface="Times New Roman"/>
            </a:endParaRPr>
          </a:p>
        </p:txBody>
      </p:sp>
      <p:sp>
        <p:nvSpPr>
          <p:cNvPr id="5" name="object 5"/>
          <p:cNvSpPr txBox="1"/>
          <p:nvPr/>
        </p:nvSpPr>
        <p:spPr>
          <a:xfrm>
            <a:off x="6880318" y="2955393"/>
            <a:ext cx="994410" cy="378460"/>
          </a:xfrm>
          <a:prstGeom prst="rect">
            <a:avLst/>
          </a:prstGeom>
        </p:spPr>
        <p:txBody>
          <a:bodyPr vert="horz" wrap="square" lIns="0" tIns="13970" rIns="0" bIns="0" rtlCol="0">
            <a:spAutoFit/>
          </a:bodyPr>
          <a:lstStyle/>
          <a:p>
            <a:pPr marL="12700">
              <a:spcBef>
                <a:spcPts val="110"/>
              </a:spcBef>
            </a:pPr>
            <a:r>
              <a:rPr sz="2300" i="1" spc="-150" dirty="0">
                <a:solidFill>
                  <a:prstClr val="black"/>
                </a:solidFill>
                <a:latin typeface="Times New Roman"/>
                <a:cs typeface="Times New Roman"/>
              </a:rPr>
              <a:t>c</a:t>
            </a:r>
            <a:r>
              <a:rPr sz="2300" i="1" spc="-155" dirty="0">
                <a:solidFill>
                  <a:prstClr val="black"/>
                </a:solidFill>
                <a:latin typeface="Times New Roman"/>
                <a:cs typeface="Times New Roman"/>
              </a:rPr>
              <a:t>o</a:t>
            </a:r>
            <a:r>
              <a:rPr sz="2300" i="1" spc="-229" dirty="0">
                <a:solidFill>
                  <a:prstClr val="black"/>
                </a:solidFill>
                <a:latin typeface="Times New Roman"/>
                <a:cs typeface="Times New Roman"/>
              </a:rPr>
              <a:t>m</a:t>
            </a:r>
            <a:r>
              <a:rPr sz="2300" i="1" spc="-155" dirty="0">
                <a:solidFill>
                  <a:prstClr val="black"/>
                </a:solidFill>
                <a:latin typeface="Times New Roman"/>
                <a:cs typeface="Times New Roman"/>
              </a:rPr>
              <a:t>pu</a:t>
            </a:r>
            <a:r>
              <a:rPr sz="2300" i="1" spc="-95" dirty="0">
                <a:solidFill>
                  <a:prstClr val="black"/>
                </a:solidFill>
                <a:latin typeface="Times New Roman"/>
                <a:cs typeface="Times New Roman"/>
              </a:rPr>
              <a:t>t</a:t>
            </a:r>
            <a:r>
              <a:rPr sz="2300" i="1" spc="-130" dirty="0">
                <a:solidFill>
                  <a:prstClr val="black"/>
                </a:solidFill>
                <a:latin typeface="Times New Roman"/>
                <a:cs typeface="Times New Roman"/>
              </a:rPr>
              <a:t>e</a:t>
            </a:r>
            <a:r>
              <a:rPr sz="2300" i="1" spc="-260" dirty="0">
                <a:solidFill>
                  <a:prstClr val="black"/>
                </a:solidFill>
                <a:latin typeface="Times New Roman"/>
                <a:cs typeface="Times New Roman"/>
              </a:rPr>
              <a:t> </a:t>
            </a:r>
            <a:r>
              <a:rPr sz="2300" spc="-85" dirty="0">
                <a:solidFill>
                  <a:prstClr val="black"/>
                </a:solidFill>
                <a:latin typeface="Times New Roman"/>
                <a:cs typeface="Times New Roman"/>
              </a:rPr>
              <a:t>:</a:t>
            </a:r>
            <a:endParaRPr sz="2300">
              <a:solidFill>
                <a:prstClr val="black"/>
              </a:solidFill>
              <a:latin typeface="Times New Roman"/>
              <a:cs typeface="Times New Roman"/>
            </a:endParaRPr>
          </a:p>
        </p:txBody>
      </p:sp>
      <p:sp>
        <p:nvSpPr>
          <p:cNvPr id="6" name="object 6"/>
          <p:cNvSpPr/>
          <p:nvPr/>
        </p:nvSpPr>
        <p:spPr>
          <a:xfrm>
            <a:off x="8091021" y="3197486"/>
            <a:ext cx="389255" cy="0"/>
          </a:xfrm>
          <a:custGeom>
            <a:avLst/>
            <a:gdLst/>
            <a:ahLst/>
            <a:cxnLst/>
            <a:rect l="l" t="t" r="r" b="b"/>
            <a:pathLst>
              <a:path w="389254">
                <a:moveTo>
                  <a:pt x="0" y="0"/>
                </a:moveTo>
                <a:lnTo>
                  <a:pt x="0" y="0"/>
                </a:lnTo>
                <a:lnTo>
                  <a:pt x="388870" y="0"/>
                </a:lnTo>
              </a:path>
            </a:pathLst>
          </a:custGeom>
          <a:ln w="12643">
            <a:solidFill>
              <a:srgbClr val="000000"/>
            </a:solidFill>
          </a:ln>
        </p:spPr>
        <p:txBody>
          <a:bodyPr wrap="square" lIns="0" tIns="0" rIns="0" bIns="0" rtlCol="0"/>
          <a:lstStyle/>
          <a:p>
            <a:endParaRPr>
              <a:solidFill>
                <a:prstClr val="black"/>
              </a:solidFill>
              <a:latin typeface="Calibri"/>
            </a:endParaRPr>
          </a:p>
        </p:txBody>
      </p:sp>
      <p:sp>
        <p:nvSpPr>
          <p:cNvPr id="7" name="object 7"/>
          <p:cNvSpPr txBox="1"/>
          <p:nvPr/>
        </p:nvSpPr>
        <p:spPr>
          <a:xfrm>
            <a:off x="8718086" y="2955393"/>
            <a:ext cx="407034" cy="378460"/>
          </a:xfrm>
          <a:prstGeom prst="rect">
            <a:avLst/>
          </a:prstGeom>
        </p:spPr>
        <p:txBody>
          <a:bodyPr vert="horz" wrap="square" lIns="0" tIns="13970" rIns="0" bIns="0" rtlCol="0">
            <a:spAutoFit/>
          </a:bodyPr>
          <a:lstStyle/>
          <a:p>
            <a:pPr marL="12700">
              <a:spcBef>
                <a:spcPts val="110"/>
              </a:spcBef>
            </a:pPr>
            <a:r>
              <a:rPr sz="2300" i="1" spc="-155" dirty="0">
                <a:solidFill>
                  <a:prstClr val="black"/>
                </a:solidFill>
                <a:latin typeface="Times New Roman"/>
                <a:cs typeface="Times New Roman"/>
              </a:rPr>
              <a:t>a</a:t>
            </a:r>
            <a:r>
              <a:rPr sz="2300" i="1" spc="-160" dirty="0">
                <a:solidFill>
                  <a:prstClr val="black"/>
                </a:solidFill>
                <a:latin typeface="Times New Roman"/>
                <a:cs typeface="Times New Roman"/>
              </a:rPr>
              <a:t>n</a:t>
            </a:r>
            <a:r>
              <a:rPr sz="2300" i="1" spc="-150" dirty="0">
                <a:solidFill>
                  <a:prstClr val="black"/>
                </a:solidFill>
                <a:latin typeface="Times New Roman"/>
                <a:cs typeface="Times New Roman"/>
              </a:rPr>
              <a:t>d</a:t>
            </a:r>
            <a:endParaRPr sz="2300">
              <a:solidFill>
                <a:prstClr val="black"/>
              </a:solidFill>
              <a:latin typeface="Times New Roman"/>
              <a:cs typeface="Times New Roman"/>
            </a:endParaRPr>
          </a:p>
        </p:txBody>
      </p:sp>
      <p:sp>
        <p:nvSpPr>
          <p:cNvPr id="8" name="object 8"/>
          <p:cNvSpPr txBox="1"/>
          <p:nvPr/>
        </p:nvSpPr>
        <p:spPr>
          <a:xfrm>
            <a:off x="8122747" y="2778995"/>
            <a:ext cx="1604010" cy="378460"/>
          </a:xfrm>
          <a:prstGeom prst="rect">
            <a:avLst/>
          </a:prstGeom>
        </p:spPr>
        <p:txBody>
          <a:bodyPr vert="horz" wrap="square" lIns="0" tIns="13970" rIns="0" bIns="0" rtlCol="0">
            <a:spAutoFit/>
          </a:bodyPr>
          <a:lstStyle/>
          <a:p>
            <a:pPr marL="12700">
              <a:spcBef>
                <a:spcPts val="110"/>
              </a:spcBef>
              <a:tabLst>
                <a:tab pos="1309370" algn="l"/>
              </a:tabLst>
            </a:pPr>
            <a:r>
              <a:rPr sz="2300" spc="-150" dirty="0">
                <a:solidFill>
                  <a:prstClr val="black"/>
                </a:solidFill>
                <a:latin typeface="Symbol"/>
                <a:cs typeface="Symbol"/>
              </a:rPr>
              <a:t></a:t>
            </a:r>
            <a:r>
              <a:rPr sz="2300" i="1" spc="-180" dirty="0">
                <a:solidFill>
                  <a:prstClr val="black"/>
                </a:solidFill>
                <a:latin typeface="Times New Roman"/>
                <a:cs typeface="Times New Roman"/>
              </a:rPr>
              <a:t>E</a:t>
            </a:r>
            <a:r>
              <a:rPr sz="2300" i="1" dirty="0">
                <a:solidFill>
                  <a:prstClr val="black"/>
                </a:solidFill>
                <a:latin typeface="Times New Roman"/>
                <a:cs typeface="Times New Roman"/>
              </a:rPr>
              <a:t>	</a:t>
            </a:r>
            <a:r>
              <a:rPr sz="2300" spc="-150" dirty="0">
                <a:solidFill>
                  <a:prstClr val="black"/>
                </a:solidFill>
                <a:latin typeface="Symbol"/>
                <a:cs typeface="Symbol"/>
              </a:rPr>
              <a:t></a:t>
            </a:r>
            <a:r>
              <a:rPr sz="2300" i="1" spc="-180" dirty="0">
                <a:solidFill>
                  <a:prstClr val="black"/>
                </a:solidFill>
                <a:latin typeface="Times New Roman"/>
                <a:cs typeface="Times New Roman"/>
              </a:rPr>
              <a:t>E</a:t>
            </a:r>
            <a:endParaRPr sz="2300">
              <a:solidFill>
                <a:prstClr val="black"/>
              </a:solidFill>
              <a:latin typeface="Times New Roman"/>
              <a:cs typeface="Times New Roman"/>
            </a:endParaRPr>
          </a:p>
        </p:txBody>
      </p:sp>
      <p:sp>
        <p:nvSpPr>
          <p:cNvPr id="9" name="object 9"/>
          <p:cNvSpPr txBox="1"/>
          <p:nvPr/>
        </p:nvSpPr>
        <p:spPr>
          <a:xfrm>
            <a:off x="8044915" y="3190219"/>
            <a:ext cx="1764664" cy="378460"/>
          </a:xfrm>
          <a:prstGeom prst="rect">
            <a:avLst/>
          </a:prstGeom>
        </p:spPr>
        <p:txBody>
          <a:bodyPr vert="horz" wrap="square" lIns="0" tIns="13970" rIns="0" bIns="0" rtlCol="0">
            <a:spAutoFit/>
          </a:bodyPr>
          <a:lstStyle/>
          <a:p>
            <a:pPr marL="50800">
              <a:spcBef>
                <a:spcPts val="110"/>
              </a:spcBef>
              <a:tabLst>
                <a:tab pos="1330960" algn="l"/>
              </a:tabLst>
            </a:pPr>
            <a:r>
              <a:rPr sz="2300" spc="-210" dirty="0">
                <a:solidFill>
                  <a:prstClr val="black"/>
                </a:solidFill>
                <a:latin typeface="Symbol"/>
                <a:cs typeface="Symbol"/>
              </a:rPr>
              <a:t></a:t>
            </a:r>
            <a:r>
              <a:rPr sz="2300" i="1" spc="-210" dirty="0">
                <a:solidFill>
                  <a:prstClr val="black"/>
                </a:solidFill>
                <a:latin typeface="Times New Roman"/>
                <a:cs typeface="Times New Roman"/>
              </a:rPr>
              <a:t>w</a:t>
            </a:r>
            <a:r>
              <a:rPr sz="2400" spc="-315" baseline="-20833" dirty="0">
                <a:solidFill>
                  <a:prstClr val="black"/>
                </a:solidFill>
                <a:latin typeface="Times New Roman"/>
                <a:cs typeface="Times New Roman"/>
              </a:rPr>
              <a:t>1	</a:t>
            </a:r>
            <a:r>
              <a:rPr sz="2300" spc="-155" dirty="0">
                <a:solidFill>
                  <a:prstClr val="black"/>
                </a:solidFill>
                <a:latin typeface="Symbol"/>
                <a:cs typeface="Symbol"/>
              </a:rPr>
              <a:t></a:t>
            </a:r>
            <a:r>
              <a:rPr sz="2300" i="1" spc="-155" dirty="0">
                <a:solidFill>
                  <a:prstClr val="black"/>
                </a:solidFill>
                <a:latin typeface="Times New Roman"/>
                <a:cs typeface="Times New Roman"/>
              </a:rPr>
              <a:t>w</a:t>
            </a:r>
            <a:r>
              <a:rPr sz="2400" spc="-232" baseline="-20833" dirty="0">
                <a:solidFill>
                  <a:prstClr val="black"/>
                </a:solidFill>
                <a:latin typeface="Times New Roman"/>
                <a:cs typeface="Times New Roman"/>
              </a:rPr>
              <a:t>2</a:t>
            </a:r>
            <a:endParaRPr sz="2400" baseline="-20833">
              <a:solidFill>
                <a:prstClr val="black"/>
              </a:solidFill>
              <a:latin typeface="Times New Roman"/>
              <a:cs typeface="Times New Roman"/>
            </a:endParaRPr>
          </a:p>
        </p:txBody>
      </p:sp>
      <p:sp>
        <p:nvSpPr>
          <p:cNvPr id="10" name="object 10"/>
          <p:cNvSpPr/>
          <p:nvPr/>
        </p:nvSpPr>
        <p:spPr>
          <a:xfrm>
            <a:off x="9371585" y="3197486"/>
            <a:ext cx="421005" cy="0"/>
          </a:xfrm>
          <a:custGeom>
            <a:avLst/>
            <a:gdLst/>
            <a:ahLst/>
            <a:cxnLst/>
            <a:rect l="l" t="t" r="r" b="b"/>
            <a:pathLst>
              <a:path w="421004">
                <a:moveTo>
                  <a:pt x="0" y="0"/>
                </a:moveTo>
                <a:lnTo>
                  <a:pt x="0" y="0"/>
                </a:lnTo>
                <a:lnTo>
                  <a:pt x="420685" y="0"/>
                </a:lnTo>
              </a:path>
            </a:pathLst>
          </a:custGeom>
          <a:ln w="12643">
            <a:solidFill>
              <a:srgbClr val="000000"/>
            </a:solidFill>
          </a:ln>
        </p:spPr>
        <p:txBody>
          <a:bodyPr wrap="square" lIns="0" tIns="0" rIns="0" bIns="0" rtlCol="0"/>
          <a:lstStyle/>
          <a:p>
            <a:endParaRPr>
              <a:solidFill>
                <a:prstClr val="black"/>
              </a:solidFill>
              <a:latin typeface="Calibri"/>
            </a:endParaRPr>
          </a:p>
        </p:txBody>
      </p:sp>
      <p:sp>
        <p:nvSpPr>
          <p:cNvPr id="11" name="object 11"/>
          <p:cNvSpPr txBox="1"/>
          <p:nvPr/>
        </p:nvSpPr>
        <p:spPr>
          <a:xfrm>
            <a:off x="6878752" y="4247467"/>
            <a:ext cx="364490" cy="378460"/>
          </a:xfrm>
          <a:prstGeom prst="rect">
            <a:avLst/>
          </a:prstGeom>
        </p:spPr>
        <p:txBody>
          <a:bodyPr vert="horz" wrap="square" lIns="0" tIns="13970" rIns="0" bIns="0" rtlCol="0">
            <a:spAutoFit/>
          </a:bodyPr>
          <a:lstStyle/>
          <a:p>
            <a:pPr marL="12700">
              <a:spcBef>
                <a:spcPts val="110"/>
              </a:spcBef>
            </a:pPr>
            <a:r>
              <a:rPr sz="2300" i="1" spc="-155" dirty="0">
                <a:solidFill>
                  <a:prstClr val="black"/>
                </a:solidFill>
                <a:latin typeface="Times New Roman"/>
                <a:cs typeface="Times New Roman"/>
              </a:rPr>
              <a:t>u</a:t>
            </a:r>
            <a:r>
              <a:rPr sz="2300" i="1" spc="-125" dirty="0">
                <a:solidFill>
                  <a:prstClr val="black"/>
                </a:solidFill>
                <a:latin typeface="Times New Roman"/>
                <a:cs typeface="Times New Roman"/>
              </a:rPr>
              <a:t>s</a:t>
            </a:r>
            <a:r>
              <a:rPr sz="2300" i="1" spc="-130" dirty="0">
                <a:solidFill>
                  <a:prstClr val="black"/>
                </a:solidFill>
                <a:latin typeface="Times New Roman"/>
                <a:cs typeface="Times New Roman"/>
              </a:rPr>
              <a:t>e</a:t>
            </a:r>
            <a:endParaRPr sz="2300">
              <a:solidFill>
                <a:prstClr val="black"/>
              </a:solidFill>
              <a:latin typeface="Times New Roman"/>
              <a:cs typeface="Times New Roman"/>
            </a:endParaRPr>
          </a:p>
        </p:txBody>
      </p:sp>
      <p:sp>
        <p:nvSpPr>
          <p:cNvPr id="12" name="object 12"/>
          <p:cNvSpPr txBox="1"/>
          <p:nvPr/>
        </p:nvSpPr>
        <p:spPr>
          <a:xfrm>
            <a:off x="7481626" y="4071069"/>
            <a:ext cx="989330" cy="378460"/>
          </a:xfrm>
          <a:prstGeom prst="rect">
            <a:avLst/>
          </a:prstGeom>
        </p:spPr>
        <p:txBody>
          <a:bodyPr vert="horz" wrap="square" lIns="0" tIns="13970" rIns="0" bIns="0" rtlCol="0">
            <a:spAutoFit/>
          </a:bodyPr>
          <a:lstStyle/>
          <a:p>
            <a:pPr marL="38100">
              <a:spcBef>
                <a:spcPts val="110"/>
              </a:spcBef>
            </a:pPr>
            <a:r>
              <a:rPr sz="2300" spc="-175" dirty="0">
                <a:solidFill>
                  <a:prstClr val="black"/>
                </a:solidFill>
                <a:latin typeface="Symbol"/>
                <a:cs typeface="Symbol"/>
              </a:rPr>
              <a:t></a:t>
            </a:r>
            <a:r>
              <a:rPr sz="2300" i="1" spc="-175" dirty="0">
                <a:solidFill>
                  <a:prstClr val="black"/>
                </a:solidFill>
                <a:latin typeface="Times New Roman"/>
                <a:cs typeface="Times New Roman"/>
              </a:rPr>
              <a:t>E</a:t>
            </a:r>
            <a:r>
              <a:rPr sz="2300" i="1" spc="240" dirty="0">
                <a:solidFill>
                  <a:prstClr val="black"/>
                </a:solidFill>
                <a:latin typeface="Times New Roman"/>
                <a:cs typeface="Times New Roman"/>
              </a:rPr>
              <a:t> </a:t>
            </a:r>
            <a:r>
              <a:rPr sz="3450" spc="-240" baseline="-33816" dirty="0">
                <a:solidFill>
                  <a:prstClr val="black"/>
                </a:solidFill>
                <a:latin typeface="Symbol"/>
                <a:cs typeface="Symbol"/>
              </a:rPr>
              <a:t></a:t>
            </a:r>
            <a:r>
              <a:rPr sz="3450" spc="300" baseline="-33816" dirty="0">
                <a:solidFill>
                  <a:prstClr val="black"/>
                </a:solidFill>
                <a:latin typeface="Times New Roman"/>
                <a:cs typeface="Times New Roman"/>
              </a:rPr>
              <a:t> </a:t>
            </a:r>
            <a:r>
              <a:rPr sz="2300" spc="-170" dirty="0">
                <a:solidFill>
                  <a:prstClr val="black"/>
                </a:solidFill>
                <a:latin typeface="Symbol"/>
                <a:cs typeface="Symbol"/>
              </a:rPr>
              <a:t></a:t>
            </a:r>
            <a:r>
              <a:rPr sz="2300" i="1" spc="-170" dirty="0">
                <a:solidFill>
                  <a:prstClr val="black"/>
                </a:solidFill>
                <a:latin typeface="Times New Roman"/>
                <a:cs typeface="Times New Roman"/>
              </a:rPr>
              <a:t>E</a:t>
            </a:r>
            <a:endParaRPr sz="2300">
              <a:solidFill>
                <a:prstClr val="black"/>
              </a:solidFill>
              <a:latin typeface="Times New Roman"/>
              <a:cs typeface="Times New Roman"/>
            </a:endParaRPr>
          </a:p>
        </p:txBody>
      </p:sp>
      <p:sp>
        <p:nvSpPr>
          <p:cNvPr id="13" name="object 13"/>
          <p:cNvSpPr/>
          <p:nvPr/>
        </p:nvSpPr>
        <p:spPr>
          <a:xfrm>
            <a:off x="7473721" y="4489560"/>
            <a:ext cx="390525" cy="0"/>
          </a:xfrm>
          <a:custGeom>
            <a:avLst/>
            <a:gdLst/>
            <a:ahLst/>
            <a:cxnLst/>
            <a:rect l="l" t="t" r="r" b="b"/>
            <a:pathLst>
              <a:path w="390525">
                <a:moveTo>
                  <a:pt x="0" y="0"/>
                </a:moveTo>
                <a:lnTo>
                  <a:pt x="0" y="0"/>
                </a:lnTo>
                <a:lnTo>
                  <a:pt x="390449" y="0"/>
                </a:lnTo>
              </a:path>
            </a:pathLst>
          </a:custGeom>
          <a:ln w="12643">
            <a:solidFill>
              <a:srgbClr val="000000"/>
            </a:solidFill>
          </a:ln>
        </p:spPr>
        <p:txBody>
          <a:bodyPr wrap="square" lIns="0" tIns="0" rIns="0" bIns="0" rtlCol="0"/>
          <a:lstStyle/>
          <a:p>
            <a:endParaRPr>
              <a:solidFill>
                <a:prstClr val="black"/>
              </a:solidFill>
              <a:latin typeface="Calibri"/>
            </a:endParaRPr>
          </a:p>
        </p:txBody>
      </p:sp>
      <p:sp>
        <p:nvSpPr>
          <p:cNvPr id="14" name="object 14"/>
          <p:cNvSpPr txBox="1"/>
          <p:nvPr/>
        </p:nvSpPr>
        <p:spPr>
          <a:xfrm>
            <a:off x="7440337" y="4480486"/>
            <a:ext cx="1075690" cy="378460"/>
          </a:xfrm>
          <a:prstGeom prst="rect">
            <a:avLst/>
          </a:prstGeom>
        </p:spPr>
        <p:txBody>
          <a:bodyPr vert="horz" wrap="square" lIns="0" tIns="13970" rIns="0" bIns="0" rtlCol="0">
            <a:spAutoFit/>
          </a:bodyPr>
          <a:lstStyle/>
          <a:p>
            <a:pPr marL="38100">
              <a:spcBef>
                <a:spcPts val="110"/>
              </a:spcBef>
              <a:tabLst>
                <a:tab pos="655320" algn="l"/>
              </a:tabLst>
            </a:pPr>
            <a:r>
              <a:rPr sz="2300" spc="-204" dirty="0">
                <a:solidFill>
                  <a:prstClr val="black"/>
                </a:solidFill>
                <a:latin typeface="Symbol"/>
                <a:cs typeface="Symbol"/>
              </a:rPr>
              <a:t></a:t>
            </a:r>
            <a:r>
              <a:rPr sz="2300" i="1" spc="-204" dirty="0">
                <a:solidFill>
                  <a:prstClr val="black"/>
                </a:solidFill>
                <a:latin typeface="Times New Roman"/>
                <a:cs typeface="Times New Roman"/>
              </a:rPr>
              <a:t>w</a:t>
            </a:r>
            <a:r>
              <a:rPr sz="2400" spc="-307" baseline="-20833" dirty="0">
                <a:solidFill>
                  <a:prstClr val="black"/>
                </a:solidFill>
                <a:latin typeface="Times New Roman"/>
                <a:cs typeface="Times New Roman"/>
              </a:rPr>
              <a:t>1	</a:t>
            </a:r>
            <a:r>
              <a:rPr sz="2300" spc="-155" dirty="0">
                <a:solidFill>
                  <a:prstClr val="black"/>
                </a:solidFill>
                <a:latin typeface="Symbol"/>
                <a:cs typeface="Symbol"/>
              </a:rPr>
              <a:t></a:t>
            </a:r>
            <a:r>
              <a:rPr sz="2300" i="1" spc="-155" dirty="0">
                <a:solidFill>
                  <a:prstClr val="black"/>
                </a:solidFill>
                <a:latin typeface="Times New Roman"/>
                <a:cs typeface="Times New Roman"/>
              </a:rPr>
              <a:t>w</a:t>
            </a:r>
            <a:r>
              <a:rPr sz="2400" spc="-232" baseline="-20833" dirty="0">
                <a:solidFill>
                  <a:prstClr val="black"/>
                </a:solidFill>
                <a:latin typeface="Times New Roman"/>
                <a:cs typeface="Times New Roman"/>
              </a:rPr>
              <a:t>2</a:t>
            </a:r>
            <a:endParaRPr sz="2400" baseline="-20833">
              <a:solidFill>
                <a:prstClr val="black"/>
              </a:solidFill>
              <a:latin typeface="Times New Roman"/>
              <a:cs typeface="Times New Roman"/>
            </a:endParaRPr>
          </a:p>
        </p:txBody>
      </p:sp>
      <p:sp>
        <p:nvSpPr>
          <p:cNvPr id="15" name="object 15"/>
          <p:cNvSpPr/>
          <p:nvPr/>
        </p:nvSpPr>
        <p:spPr>
          <a:xfrm>
            <a:off x="8091021" y="4489560"/>
            <a:ext cx="421005" cy="0"/>
          </a:xfrm>
          <a:custGeom>
            <a:avLst/>
            <a:gdLst/>
            <a:ahLst/>
            <a:cxnLst/>
            <a:rect l="l" t="t" r="r" b="b"/>
            <a:pathLst>
              <a:path w="421004">
                <a:moveTo>
                  <a:pt x="0" y="0"/>
                </a:moveTo>
                <a:lnTo>
                  <a:pt x="0" y="0"/>
                </a:lnTo>
                <a:lnTo>
                  <a:pt x="420769" y="0"/>
                </a:lnTo>
              </a:path>
            </a:pathLst>
          </a:custGeom>
          <a:ln w="12643">
            <a:solidFill>
              <a:srgbClr val="000000"/>
            </a:solidFill>
          </a:ln>
        </p:spPr>
        <p:txBody>
          <a:bodyPr wrap="square" lIns="0" tIns="0" rIns="0" bIns="0" rtlCol="0"/>
          <a:lstStyle/>
          <a:p>
            <a:endParaRPr>
              <a:solidFill>
                <a:prstClr val="black"/>
              </a:solidFill>
              <a:latin typeface="Calibri"/>
            </a:endParaRPr>
          </a:p>
        </p:txBody>
      </p:sp>
      <p:sp>
        <p:nvSpPr>
          <p:cNvPr id="16" name="object 16"/>
          <p:cNvSpPr txBox="1"/>
          <p:nvPr/>
        </p:nvSpPr>
        <p:spPr>
          <a:xfrm>
            <a:off x="8763769" y="4247467"/>
            <a:ext cx="1450340" cy="378460"/>
          </a:xfrm>
          <a:prstGeom prst="rect">
            <a:avLst/>
          </a:prstGeom>
        </p:spPr>
        <p:txBody>
          <a:bodyPr vert="horz" wrap="square" lIns="0" tIns="13970" rIns="0" bIns="0" rtlCol="0">
            <a:spAutoFit/>
          </a:bodyPr>
          <a:lstStyle/>
          <a:p>
            <a:pPr marL="38100">
              <a:spcBef>
                <a:spcPts val="110"/>
              </a:spcBef>
            </a:pPr>
            <a:r>
              <a:rPr sz="2300" i="1" spc="-95" dirty="0">
                <a:solidFill>
                  <a:prstClr val="black"/>
                </a:solidFill>
                <a:latin typeface="Times New Roman"/>
                <a:cs typeface="Times New Roman"/>
              </a:rPr>
              <a:t>f</a:t>
            </a:r>
            <a:r>
              <a:rPr sz="2300" i="1" spc="-155" dirty="0">
                <a:solidFill>
                  <a:prstClr val="black"/>
                </a:solidFill>
                <a:latin typeface="Times New Roman"/>
                <a:cs typeface="Times New Roman"/>
              </a:rPr>
              <a:t>o</a:t>
            </a:r>
            <a:r>
              <a:rPr sz="2300" i="1" spc="-114" dirty="0">
                <a:solidFill>
                  <a:prstClr val="black"/>
                </a:solidFill>
                <a:latin typeface="Times New Roman"/>
                <a:cs typeface="Times New Roman"/>
              </a:rPr>
              <a:t>r</a:t>
            </a:r>
            <a:r>
              <a:rPr sz="2300" i="1" spc="-70" dirty="0">
                <a:solidFill>
                  <a:prstClr val="black"/>
                </a:solidFill>
                <a:latin typeface="Times New Roman"/>
                <a:cs typeface="Times New Roman"/>
              </a:rPr>
              <a:t> </a:t>
            </a:r>
            <a:r>
              <a:rPr sz="2300" i="1" spc="-350" dirty="0">
                <a:solidFill>
                  <a:prstClr val="black"/>
                </a:solidFill>
                <a:latin typeface="Times New Roman"/>
                <a:cs typeface="Times New Roman"/>
              </a:rPr>
              <a:t>w</a:t>
            </a:r>
            <a:r>
              <a:rPr sz="2400" spc="-157" baseline="-20833" dirty="0">
                <a:solidFill>
                  <a:prstClr val="black"/>
                </a:solidFill>
                <a:latin typeface="Times New Roman"/>
                <a:cs typeface="Times New Roman"/>
              </a:rPr>
              <a:t>1</a:t>
            </a:r>
            <a:r>
              <a:rPr sz="2400" spc="195" baseline="-20833" dirty="0">
                <a:solidFill>
                  <a:prstClr val="black"/>
                </a:solidFill>
                <a:latin typeface="Times New Roman"/>
                <a:cs typeface="Times New Roman"/>
              </a:rPr>
              <a:t> </a:t>
            </a:r>
            <a:r>
              <a:rPr sz="2300" i="1" spc="-160" dirty="0">
                <a:solidFill>
                  <a:prstClr val="black"/>
                </a:solidFill>
                <a:latin typeface="Times New Roman"/>
                <a:cs typeface="Times New Roman"/>
              </a:rPr>
              <a:t>a</a:t>
            </a:r>
            <a:r>
              <a:rPr sz="2300" i="1" spc="-155" dirty="0">
                <a:solidFill>
                  <a:prstClr val="black"/>
                </a:solidFill>
                <a:latin typeface="Times New Roman"/>
                <a:cs typeface="Times New Roman"/>
              </a:rPr>
              <a:t>n</a:t>
            </a:r>
            <a:r>
              <a:rPr sz="2300" i="1" spc="-150" dirty="0">
                <a:solidFill>
                  <a:prstClr val="black"/>
                </a:solidFill>
                <a:latin typeface="Times New Roman"/>
                <a:cs typeface="Times New Roman"/>
              </a:rPr>
              <a:t>d</a:t>
            </a:r>
            <a:r>
              <a:rPr sz="2300" i="1" spc="-20" dirty="0">
                <a:solidFill>
                  <a:prstClr val="black"/>
                </a:solidFill>
                <a:latin typeface="Times New Roman"/>
                <a:cs typeface="Times New Roman"/>
              </a:rPr>
              <a:t> </a:t>
            </a:r>
            <a:r>
              <a:rPr sz="2300" i="1" spc="-225" dirty="0">
                <a:solidFill>
                  <a:prstClr val="black"/>
                </a:solidFill>
                <a:latin typeface="Times New Roman"/>
                <a:cs typeface="Times New Roman"/>
              </a:rPr>
              <a:t>w</a:t>
            </a:r>
            <a:r>
              <a:rPr sz="2400" spc="-157" baseline="-20833" dirty="0">
                <a:solidFill>
                  <a:prstClr val="black"/>
                </a:solidFill>
                <a:latin typeface="Times New Roman"/>
                <a:cs typeface="Times New Roman"/>
              </a:rPr>
              <a:t>2</a:t>
            </a:r>
            <a:endParaRPr sz="2400" baseline="-20833">
              <a:solidFill>
                <a:prstClr val="black"/>
              </a:solidFill>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0369" y="417067"/>
            <a:ext cx="7654925" cy="452120"/>
          </a:xfrm>
          <a:prstGeom prst="rect">
            <a:avLst/>
          </a:prstGeom>
        </p:spPr>
        <p:txBody>
          <a:bodyPr vert="horz" wrap="square" lIns="0" tIns="12065" rIns="0" bIns="0" rtlCol="0">
            <a:spAutoFit/>
          </a:bodyPr>
          <a:lstStyle/>
          <a:p>
            <a:pPr marL="12700">
              <a:spcBef>
                <a:spcPts val="95"/>
              </a:spcBef>
            </a:pPr>
            <a:r>
              <a:rPr sz="2800" spc="-10" dirty="0"/>
              <a:t>What</a:t>
            </a:r>
            <a:r>
              <a:rPr sz="2800" spc="15" dirty="0"/>
              <a:t> </a:t>
            </a:r>
            <a:r>
              <a:rPr sz="2800" spc="-10" dirty="0"/>
              <a:t>does</a:t>
            </a:r>
            <a:r>
              <a:rPr sz="2800" spc="10" dirty="0"/>
              <a:t> </a:t>
            </a:r>
            <a:r>
              <a:rPr sz="2800" spc="-15" dirty="0"/>
              <a:t>replicating</a:t>
            </a:r>
            <a:r>
              <a:rPr sz="2800" spc="20" dirty="0"/>
              <a:t> </a:t>
            </a:r>
            <a:r>
              <a:rPr sz="2800" spc="-5" dirty="0"/>
              <a:t>the</a:t>
            </a:r>
            <a:r>
              <a:rPr sz="2800" spc="10" dirty="0"/>
              <a:t> </a:t>
            </a:r>
            <a:r>
              <a:rPr sz="2800" spc="-25" dirty="0"/>
              <a:t>feature</a:t>
            </a:r>
            <a:r>
              <a:rPr sz="2800" spc="5" dirty="0"/>
              <a:t> </a:t>
            </a:r>
            <a:r>
              <a:rPr sz="2800" spc="-20" dirty="0"/>
              <a:t>detectors</a:t>
            </a:r>
            <a:r>
              <a:rPr sz="2800" dirty="0"/>
              <a:t> </a:t>
            </a:r>
            <a:r>
              <a:rPr sz="2800" spc="-10" dirty="0"/>
              <a:t>achieve?</a:t>
            </a:r>
            <a:endParaRPr sz="2800"/>
          </a:p>
        </p:txBody>
      </p:sp>
      <p:sp>
        <p:nvSpPr>
          <p:cNvPr id="3" name="object 3"/>
          <p:cNvSpPr txBox="1"/>
          <p:nvPr/>
        </p:nvSpPr>
        <p:spPr>
          <a:xfrm>
            <a:off x="1995017" y="1005586"/>
            <a:ext cx="7557770" cy="1049655"/>
          </a:xfrm>
          <a:prstGeom prst="rect">
            <a:avLst/>
          </a:prstGeom>
        </p:spPr>
        <p:txBody>
          <a:bodyPr vert="horz" wrap="square" lIns="0" tIns="53975" rIns="0" bIns="0" rtlCol="0">
            <a:spAutoFit/>
          </a:bodyPr>
          <a:lstStyle/>
          <a:p>
            <a:pPr marL="354965" marR="5080" indent="-342900">
              <a:lnSpc>
                <a:spcPts val="2590"/>
              </a:lnSpc>
              <a:spcBef>
                <a:spcPts val="425"/>
              </a:spcBef>
              <a:buFont typeface="Arial MT"/>
              <a:buChar char="•"/>
              <a:tabLst>
                <a:tab pos="354965" algn="l"/>
                <a:tab pos="355600" algn="l"/>
              </a:tabLst>
            </a:pPr>
            <a:r>
              <a:rPr sz="2400" spc="-15" dirty="0">
                <a:solidFill>
                  <a:srgbClr val="000090"/>
                </a:solidFill>
                <a:latin typeface="Calibri"/>
                <a:cs typeface="Calibri"/>
              </a:rPr>
              <a:t>Equivariant </a:t>
            </a:r>
            <a:r>
              <a:rPr sz="2400" dirty="0">
                <a:solidFill>
                  <a:srgbClr val="000090"/>
                </a:solidFill>
                <a:latin typeface="Calibri"/>
                <a:cs typeface="Calibri"/>
              </a:rPr>
              <a:t>activities: </a:t>
            </a:r>
            <a:r>
              <a:rPr sz="2400" spc="-10" dirty="0">
                <a:solidFill>
                  <a:prstClr val="black"/>
                </a:solidFill>
                <a:latin typeface="Calibri"/>
                <a:cs typeface="Calibri"/>
              </a:rPr>
              <a:t>Replicated </a:t>
            </a:r>
            <a:r>
              <a:rPr sz="2400" spc="-15" dirty="0">
                <a:solidFill>
                  <a:prstClr val="black"/>
                </a:solidFill>
                <a:latin typeface="Calibri"/>
                <a:cs typeface="Calibri"/>
              </a:rPr>
              <a:t>features </a:t>
            </a:r>
            <a:r>
              <a:rPr sz="2400" spc="-5" dirty="0">
                <a:solidFill>
                  <a:prstClr val="black"/>
                </a:solidFill>
                <a:latin typeface="Calibri"/>
                <a:cs typeface="Calibri"/>
              </a:rPr>
              <a:t>do </a:t>
            </a:r>
            <a:r>
              <a:rPr sz="2400" spc="-5" dirty="0">
                <a:solidFill>
                  <a:srgbClr val="FF0000"/>
                </a:solidFill>
                <a:latin typeface="Calibri"/>
                <a:cs typeface="Calibri"/>
              </a:rPr>
              <a:t>not </a:t>
            </a:r>
            <a:r>
              <a:rPr sz="2400" spc="-20" dirty="0">
                <a:solidFill>
                  <a:prstClr val="black"/>
                </a:solidFill>
                <a:latin typeface="Calibri"/>
                <a:cs typeface="Calibri"/>
              </a:rPr>
              <a:t>make </a:t>
            </a:r>
            <a:r>
              <a:rPr sz="2400" dirty="0">
                <a:solidFill>
                  <a:prstClr val="black"/>
                </a:solidFill>
                <a:latin typeface="Calibri"/>
                <a:cs typeface="Calibri"/>
              </a:rPr>
              <a:t>the </a:t>
            </a:r>
            <a:r>
              <a:rPr sz="2400" spc="-530" dirty="0">
                <a:solidFill>
                  <a:prstClr val="black"/>
                </a:solidFill>
                <a:latin typeface="Calibri"/>
                <a:cs typeface="Calibri"/>
              </a:rPr>
              <a:t> </a:t>
            </a:r>
            <a:r>
              <a:rPr sz="2400" spc="-10" dirty="0">
                <a:solidFill>
                  <a:prstClr val="black"/>
                </a:solidFill>
                <a:latin typeface="Calibri"/>
                <a:cs typeface="Calibri"/>
              </a:rPr>
              <a:t>neural </a:t>
            </a:r>
            <a:r>
              <a:rPr sz="2400" dirty="0">
                <a:solidFill>
                  <a:prstClr val="black"/>
                </a:solidFill>
                <a:latin typeface="Calibri"/>
                <a:cs typeface="Calibri"/>
              </a:rPr>
              <a:t>activities </a:t>
            </a:r>
            <a:r>
              <a:rPr sz="2400" spc="-15" dirty="0">
                <a:solidFill>
                  <a:prstClr val="black"/>
                </a:solidFill>
                <a:latin typeface="Calibri"/>
                <a:cs typeface="Calibri"/>
              </a:rPr>
              <a:t>invariant to </a:t>
            </a:r>
            <a:r>
              <a:rPr sz="2400" spc="-10" dirty="0">
                <a:solidFill>
                  <a:prstClr val="black"/>
                </a:solidFill>
                <a:latin typeface="Calibri"/>
                <a:cs typeface="Calibri"/>
              </a:rPr>
              <a:t>translation. </a:t>
            </a:r>
            <a:r>
              <a:rPr sz="2400" spc="-5" dirty="0">
                <a:solidFill>
                  <a:prstClr val="black"/>
                </a:solidFill>
                <a:latin typeface="Calibri"/>
                <a:cs typeface="Calibri"/>
              </a:rPr>
              <a:t>The </a:t>
            </a:r>
            <a:r>
              <a:rPr sz="2400" dirty="0">
                <a:solidFill>
                  <a:prstClr val="black"/>
                </a:solidFill>
                <a:latin typeface="Calibri"/>
                <a:cs typeface="Calibri"/>
              </a:rPr>
              <a:t>activities </a:t>
            </a:r>
            <a:r>
              <a:rPr sz="2400" spc="-15" dirty="0">
                <a:solidFill>
                  <a:prstClr val="black"/>
                </a:solidFill>
                <a:latin typeface="Calibri"/>
                <a:cs typeface="Calibri"/>
              </a:rPr>
              <a:t>are </a:t>
            </a:r>
            <a:r>
              <a:rPr sz="2400" spc="-10" dirty="0">
                <a:solidFill>
                  <a:prstClr val="black"/>
                </a:solidFill>
                <a:latin typeface="Calibri"/>
                <a:cs typeface="Calibri"/>
              </a:rPr>
              <a:t> </a:t>
            </a:r>
            <a:r>
              <a:rPr sz="2400" spc="-5" dirty="0">
                <a:solidFill>
                  <a:prstClr val="black"/>
                </a:solidFill>
                <a:latin typeface="Calibri"/>
                <a:cs typeface="Calibri"/>
              </a:rPr>
              <a:t>equivariant.</a:t>
            </a:r>
            <a:endParaRPr sz="2400">
              <a:solidFill>
                <a:prstClr val="black"/>
              </a:solidFill>
              <a:latin typeface="Calibri"/>
              <a:cs typeface="Calibri"/>
            </a:endParaRPr>
          </a:p>
        </p:txBody>
      </p:sp>
      <p:sp>
        <p:nvSpPr>
          <p:cNvPr id="4" name="object 4"/>
          <p:cNvSpPr txBox="1"/>
          <p:nvPr/>
        </p:nvSpPr>
        <p:spPr>
          <a:xfrm>
            <a:off x="1995017" y="4883658"/>
            <a:ext cx="7797800" cy="1049655"/>
          </a:xfrm>
          <a:prstGeom prst="rect">
            <a:avLst/>
          </a:prstGeom>
        </p:spPr>
        <p:txBody>
          <a:bodyPr vert="horz" wrap="square" lIns="0" tIns="53975" rIns="0" bIns="0" rtlCol="0">
            <a:spAutoFit/>
          </a:bodyPr>
          <a:lstStyle/>
          <a:p>
            <a:pPr marL="354965" marR="5080" indent="-342900">
              <a:lnSpc>
                <a:spcPts val="2590"/>
              </a:lnSpc>
              <a:spcBef>
                <a:spcPts val="425"/>
              </a:spcBef>
              <a:buFont typeface="Arial MT"/>
              <a:buChar char="•"/>
              <a:tabLst>
                <a:tab pos="354965" algn="l"/>
                <a:tab pos="355600" algn="l"/>
              </a:tabLst>
            </a:pPr>
            <a:r>
              <a:rPr sz="2400" spc="-15" dirty="0">
                <a:solidFill>
                  <a:srgbClr val="000090"/>
                </a:solidFill>
                <a:latin typeface="Calibri"/>
                <a:cs typeface="Calibri"/>
              </a:rPr>
              <a:t>Invariant</a:t>
            </a:r>
            <a:r>
              <a:rPr sz="2400" dirty="0">
                <a:solidFill>
                  <a:srgbClr val="000090"/>
                </a:solidFill>
                <a:latin typeface="Calibri"/>
                <a:cs typeface="Calibri"/>
              </a:rPr>
              <a:t> </a:t>
            </a:r>
            <a:r>
              <a:rPr sz="2400" spc="-5" dirty="0">
                <a:solidFill>
                  <a:srgbClr val="000090"/>
                </a:solidFill>
                <a:latin typeface="Calibri"/>
                <a:cs typeface="Calibri"/>
              </a:rPr>
              <a:t>knowledge: </a:t>
            </a:r>
            <a:r>
              <a:rPr sz="2400" dirty="0">
                <a:solidFill>
                  <a:prstClr val="black"/>
                </a:solidFill>
                <a:latin typeface="Calibri"/>
                <a:cs typeface="Calibri"/>
              </a:rPr>
              <a:t>If</a:t>
            </a:r>
            <a:r>
              <a:rPr sz="2400" spc="-10" dirty="0">
                <a:solidFill>
                  <a:prstClr val="black"/>
                </a:solidFill>
                <a:latin typeface="Calibri"/>
                <a:cs typeface="Calibri"/>
              </a:rPr>
              <a:t> </a:t>
            </a:r>
            <a:r>
              <a:rPr sz="2400" dirty="0">
                <a:solidFill>
                  <a:prstClr val="black"/>
                </a:solidFill>
                <a:latin typeface="Calibri"/>
                <a:cs typeface="Calibri"/>
              </a:rPr>
              <a:t>a</a:t>
            </a:r>
            <a:r>
              <a:rPr sz="2400" spc="-5" dirty="0">
                <a:solidFill>
                  <a:prstClr val="black"/>
                </a:solidFill>
                <a:latin typeface="Calibri"/>
                <a:cs typeface="Calibri"/>
              </a:rPr>
              <a:t> </a:t>
            </a:r>
            <a:r>
              <a:rPr sz="2400" spc="-20" dirty="0">
                <a:solidFill>
                  <a:prstClr val="black"/>
                </a:solidFill>
                <a:latin typeface="Calibri"/>
                <a:cs typeface="Calibri"/>
              </a:rPr>
              <a:t>feature</a:t>
            </a:r>
            <a:r>
              <a:rPr sz="2400" dirty="0">
                <a:solidFill>
                  <a:prstClr val="black"/>
                </a:solidFill>
                <a:latin typeface="Calibri"/>
                <a:cs typeface="Calibri"/>
              </a:rPr>
              <a:t> is </a:t>
            </a:r>
            <a:r>
              <a:rPr sz="2400" spc="-10" dirty="0">
                <a:solidFill>
                  <a:prstClr val="black"/>
                </a:solidFill>
                <a:latin typeface="Calibri"/>
                <a:cs typeface="Calibri"/>
              </a:rPr>
              <a:t>useful</a:t>
            </a:r>
            <a:r>
              <a:rPr sz="2400" spc="-5" dirty="0">
                <a:solidFill>
                  <a:prstClr val="black"/>
                </a:solidFill>
                <a:latin typeface="Calibri"/>
                <a:cs typeface="Calibri"/>
              </a:rPr>
              <a:t> </a:t>
            </a:r>
            <a:r>
              <a:rPr sz="2400" dirty="0">
                <a:solidFill>
                  <a:prstClr val="black"/>
                </a:solidFill>
                <a:latin typeface="Calibri"/>
                <a:cs typeface="Calibri"/>
              </a:rPr>
              <a:t>in </a:t>
            </a:r>
            <a:r>
              <a:rPr sz="2400" spc="-5" dirty="0">
                <a:solidFill>
                  <a:prstClr val="black"/>
                </a:solidFill>
                <a:latin typeface="Calibri"/>
                <a:cs typeface="Calibri"/>
              </a:rPr>
              <a:t>some </a:t>
            </a:r>
            <a:r>
              <a:rPr sz="2400" spc="-10" dirty="0">
                <a:solidFill>
                  <a:prstClr val="black"/>
                </a:solidFill>
                <a:latin typeface="Calibri"/>
                <a:cs typeface="Calibri"/>
              </a:rPr>
              <a:t>locations </a:t>
            </a:r>
            <a:r>
              <a:rPr sz="2400" spc="-5" dirty="0">
                <a:solidFill>
                  <a:prstClr val="black"/>
                </a:solidFill>
                <a:latin typeface="Calibri"/>
                <a:cs typeface="Calibri"/>
              </a:rPr>
              <a:t> during training,</a:t>
            </a:r>
            <a:r>
              <a:rPr sz="2400" spc="-15" dirty="0">
                <a:solidFill>
                  <a:prstClr val="black"/>
                </a:solidFill>
                <a:latin typeface="Calibri"/>
                <a:cs typeface="Calibri"/>
              </a:rPr>
              <a:t> detectors</a:t>
            </a:r>
            <a:r>
              <a:rPr sz="2400" spc="-30" dirty="0">
                <a:solidFill>
                  <a:prstClr val="black"/>
                </a:solidFill>
                <a:latin typeface="Calibri"/>
                <a:cs typeface="Calibri"/>
              </a:rPr>
              <a:t> </a:t>
            </a:r>
            <a:r>
              <a:rPr sz="2400" spc="-20" dirty="0">
                <a:solidFill>
                  <a:prstClr val="black"/>
                </a:solidFill>
                <a:latin typeface="Calibri"/>
                <a:cs typeface="Calibri"/>
              </a:rPr>
              <a:t>for</a:t>
            </a:r>
            <a:r>
              <a:rPr sz="2400" spc="-5" dirty="0">
                <a:solidFill>
                  <a:prstClr val="black"/>
                </a:solidFill>
                <a:latin typeface="Calibri"/>
                <a:cs typeface="Calibri"/>
              </a:rPr>
              <a:t> </a:t>
            </a:r>
            <a:r>
              <a:rPr sz="2400" spc="-10" dirty="0">
                <a:solidFill>
                  <a:prstClr val="black"/>
                </a:solidFill>
                <a:latin typeface="Calibri"/>
                <a:cs typeface="Calibri"/>
              </a:rPr>
              <a:t>that</a:t>
            </a:r>
            <a:r>
              <a:rPr sz="2400" spc="-15" dirty="0">
                <a:solidFill>
                  <a:prstClr val="black"/>
                </a:solidFill>
                <a:latin typeface="Calibri"/>
                <a:cs typeface="Calibri"/>
              </a:rPr>
              <a:t> </a:t>
            </a:r>
            <a:r>
              <a:rPr sz="2400" spc="-20" dirty="0">
                <a:solidFill>
                  <a:prstClr val="black"/>
                </a:solidFill>
                <a:latin typeface="Calibri"/>
                <a:cs typeface="Calibri"/>
              </a:rPr>
              <a:t>feature</a:t>
            </a:r>
            <a:r>
              <a:rPr sz="2400" spc="10" dirty="0">
                <a:solidFill>
                  <a:prstClr val="black"/>
                </a:solidFill>
                <a:latin typeface="Calibri"/>
                <a:cs typeface="Calibri"/>
              </a:rPr>
              <a:t> </a:t>
            </a:r>
            <a:r>
              <a:rPr sz="2400" dirty="0">
                <a:solidFill>
                  <a:prstClr val="black"/>
                </a:solidFill>
                <a:latin typeface="Calibri"/>
                <a:cs typeface="Calibri"/>
              </a:rPr>
              <a:t>will</a:t>
            </a:r>
            <a:r>
              <a:rPr sz="2400" spc="-15" dirty="0">
                <a:solidFill>
                  <a:prstClr val="black"/>
                </a:solidFill>
                <a:latin typeface="Calibri"/>
                <a:cs typeface="Calibri"/>
              </a:rPr>
              <a:t> </a:t>
            </a:r>
            <a:r>
              <a:rPr sz="2400" spc="-5" dirty="0">
                <a:solidFill>
                  <a:prstClr val="black"/>
                </a:solidFill>
                <a:latin typeface="Calibri"/>
                <a:cs typeface="Calibri"/>
              </a:rPr>
              <a:t>be </a:t>
            </a:r>
            <a:r>
              <a:rPr sz="2400" spc="-10" dirty="0">
                <a:solidFill>
                  <a:prstClr val="black"/>
                </a:solidFill>
                <a:latin typeface="Calibri"/>
                <a:cs typeface="Calibri"/>
              </a:rPr>
              <a:t>available </a:t>
            </a:r>
            <a:r>
              <a:rPr sz="2400" dirty="0">
                <a:solidFill>
                  <a:prstClr val="black"/>
                </a:solidFill>
                <a:latin typeface="Calibri"/>
                <a:cs typeface="Calibri"/>
              </a:rPr>
              <a:t>in </a:t>
            </a:r>
            <a:r>
              <a:rPr sz="2400" spc="-525" dirty="0">
                <a:solidFill>
                  <a:prstClr val="black"/>
                </a:solidFill>
                <a:latin typeface="Calibri"/>
                <a:cs typeface="Calibri"/>
              </a:rPr>
              <a:t> </a:t>
            </a:r>
            <a:r>
              <a:rPr sz="2400" dirty="0">
                <a:solidFill>
                  <a:prstClr val="black"/>
                </a:solidFill>
                <a:latin typeface="Calibri"/>
                <a:cs typeface="Calibri"/>
              </a:rPr>
              <a:t>all</a:t>
            </a:r>
            <a:r>
              <a:rPr sz="2400" spc="-20" dirty="0">
                <a:solidFill>
                  <a:prstClr val="black"/>
                </a:solidFill>
                <a:latin typeface="Calibri"/>
                <a:cs typeface="Calibri"/>
              </a:rPr>
              <a:t> </a:t>
            </a:r>
            <a:r>
              <a:rPr sz="2400" spc="-10" dirty="0">
                <a:solidFill>
                  <a:prstClr val="black"/>
                </a:solidFill>
                <a:latin typeface="Calibri"/>
                <a:cs typeface="Calibri"/>
              </a:rPr>
              <a:t>locations </a:t>
            </a:r>
            <a:r>
              <a:rPr sz="2400" spc="-5" dirty="0">
                <a:solidFill>
                  <a:prstClr val="black"/>
                </a:solidFill>
                <a:latin typeface="Calibri"/>
                <a:cs typeface="Calibri"/>
              </a:rPr>
              <a:t>during </a:t>
            </a:r>
            <a:r>
              <a:rPr sz="2400" spc="-10" dirty="0">
                <a:solidFill>
                  <a:prstClr val="black"/>
                </a:solidFill>
                <a:latin typeface="Calibri"/>
                <a:cs typeface="Calibri"/>
              </a:rPr>
              <a:t>testing</a:t>
            </a:r>
            <a:r>
              <a:rPr sz="2200" spc="-10" dirty="0">
                <a:solidFill>
                  <a:prstClr val="black"/>
                </a:solidFill>
                <a:latin typeface="Arial MT"/>
                <a:cs typeface="Arial MT"/>
              </a:rPr>
              <a:t>.</a:t>
            </a:r>
            <a:endParaRPr sz="2200">
              <a:solidFill>
                <a:prstClr val="black"/>
              </a:solidFill>
              <a:latin typeface="Arial MT"/>
              <a:cs typeface="Arial MT"/>
            </a:endParaRPr>
          </a:p>
        </p:txBody>
      </p:sp>
      <p:grpSp>
        <p:nvGrpSpPr>
          <p:cNvPr id="5" name="object 5"/>
          <p:cNvGrpSpPr/>
          <p:nvPr/>
        </p:nvGrpSpPr>
        <p:grpSpPr>
          <a:xfrm>
            <a:off x="3928873" y="2168651"/>
            <a:ext cx="1670685" cy="2291080"/>
            <a:chOff x="2404872" y="2168651"/>
            <a:chExt cx="1670685" cy="2291080"/>
          </a:xfrm>
        </p:grpSpPr>
        <p:sp>
          <p:nvSpPr>
            <p:cNvPr id="6" name="object 6"/>
            <p:cNvSpPr/>
            <p:nvPr/>
          </p:nvSpPr>
          <p:spPr>
            <a:xfrm>
              <a:off x="2417826" y="3569969"/>
              <a:ext cx="1644650" cy="876300"/>
            </a:xfrm>
            <a:custGeom>
              <a:avLst/>
              <a:gdLst/>
              <a:ahLst/>
              <a:cxnLst/>
              <a:rect l="l" t="t" r="r" b="b"/>
              <a:pathLst>
                <a:path w="1644650" h="876300">
                  <a:moveTo>
                    <a:pt x="1644396" y="0"/>
                  </a:moveTo>
                  <a:lnTo>
                    <a:pt x="0" y="0"/>
                  </a:lnTo>
                  <a:lnTo>
                    <a:pt x="0" y="876299"/>
                  </a:lnTo>
                  <a:lnTo>
                    <a:pt x="1644396" y="876299"/>
                  </a:lnTo>
                  <a:lnTo>
                    <a:pt x="1644396" y="0"/>
                  </a:lnTo>
                  <a:close/>
                </a:path>
              </a:pathLst>
            </a:custGeom>
            <a:solidFill>
              <a:srgbClr val="EDEBE0"/>
            </a:solidFill>
          </p:spPr>
          <p:txBody>
            <a:bodyPr wrap="square" lIns="0" tIns="0" rIns="0" bIns="0" rtlCol="0"/>
            <a:lstStyle/>
            <a:p>
              <a:endParaRPr>
                <a:solidFill>
                  <a:prstClr val="black"/>
                </a:solidFill>
                <a:latin typeface="Calibri"/>
              </a:endParaRPr>
            </a:p>
          </p:txBody>
        </p:sp>
        <p:sp>
          <p:nvSpPr>
            <p:cNvPr id="7" name="object 7"/>
            <p:cNvSpPr/>
            <p:nvPr/>
          </p:nvSpPr>
          <p:spPr>
            <a:xfrm>
              <a:off x="2417826" y="3569969"/>
              <a:ext cx="1644650" cy="876300"/>
            </a:xfrm>
            <a:custGeom>
              <a:avLst/>
              <a:gdLst/>
              <a:ahLst/>
              <a:cxnLst/>
              <a:rect l="l" t="t" r="r" b="b"/>
              <a:pathLst>
                <a:path w="1644650" h="876300">
                  <a:moveTo>
                    <a:pt x="0" y="876299"/>
                  </a:moveTo>
                  <a:lnTo>
                    <a:pt x="1644396" y="876299"/>
                  </a:lnTo>
                  <a:lnTo>
                    <a:pt x="1644396" y="0"/>
                  </a:lnTo>
                  <a:lnTo>
                    <a:pt x="0" y="0"/>
                  </a:lnTo>
                  <a:lnTo>
                    <a:pt x="0" y="876299"/>
                  </a:lnTo>
                  <a:close/>
                </a:path>
              </a:pathLst>
            </a:custGeom>
            <a:ln w="25908">
              <a:solidFill>
                <a:srgbClr val="000000"/>
              </a:solidFill>
            </a:ln>
          </p:spPr>
          <p:txBody>
            <a:bodyPr wrap="square" lIns="0" tIns="0" rIns="0" bIns="0" rtlCol="0"/>
            <a:lstStyle/>
            <a:p>
              <a:endParaRPr>
                <a:solidFill>
                  <a:prstClr val="black"/>
                </a:solidFill>
                <a:latin typeface="Calibri"/>
              </a:endParaRPr>
            </a:p>
          </p:txBody>
        </p:sp>
        <p:sp>
          <p:nvSpPr>
            <p:cNvPr id="8" name="object 8"/>
            <p:cNvSpPr/>
            <p:nvPr/>
          </p:nvSpPr>
          <p:spPr>
            <a:xfrm>
              <a:off x="2417826" y="2181605"/>
              <a:ext cx="1644650" cy="876300"/>
            </a:xfrm>
            <a:custGeom>
              <a:avLst/>
              <a:gdLst/>
              <a:ahLst/>
              <a:cxnLst/>
              <a:rect l="l" t="t" r="r" b="b"/>
              <a:pathLst>
                <a:path w="1644650" h="876300">
                  <a:moveTo>
                    <a:pt x="1644396" y="0"/>
                  </a:moveTo>
                  <a:lnTo>
                    <a:pt x="0" y="0"/>
                  </a:lnTo>
                  <a:lnTo>
                    <a:pt x="0" y="876300"/>
                  </a:lnTo>
                  <a:lnTo>
                    <a:pt x="1644396" y="876300"/>
                  </a:lnTo>
                  <a:lnTo>
                    <a:pt x="1644396" y="0"/>
                  </a:lnTo>
                  <a:close/>
                </a:path>
              </a:pathLst>
            </a:custGeom>
            <a:solidFill>
              <a:srgbClr val="EDEBE0"/>
            </a:solidFill>
          </p:spPr>
          <p:txBody>
            <a:bodyPr wrap="square" lIns="0" tIns="0" rIns="0" bIns="0" rtlCol="0"/>
            <a:lstStyle/>
            <a:p>
              <a:endParaRPr>
                <a:solidFill>
                  <a:prstClr val="black"/>
                </a:solidFill>
                <a:latin typeface="Calibri"/>
              </a:endParaRPr>
            </a:p>
          </p:txBody>
        </p:sp>
        <p:sp>
          <p:nvSpPr>
            <p:cNvPr id="9" name="object 9"/>
            <p:cNvSpPr/>
            <p:nvPr/>
          </p:nvSpPr>
          <p:spPr>
            <a:xfrm>
              <a:off x="2417826" y="2181605"/>
              <a:ext cx="1644650" cy="876300"/>
            </a:xfrm>
            <a:custGeom>
              <a:avLst/>
              <a:gdLst/>
              <a:ahLst/>
              <a:cxnLst/>
              <a:rect l="l" t="t" r="r" b="b"/>
              <a:pathLst>
                <a:path w="1644650" h="876300">
                  <a:moveTo>
                    <a:pt x="0" y="876300"/>
                  </a:moveTo>
                  <a:lnTo>
                    <a:pt x="1644396" y="876300"/>
                  </a:lnTo>
                  <a:lnTo>
                    <a:pt x="1644396" y="0"/>
                  </a:lnTo>
                  <a:lnTo>
                    <a:pt x="0" y="0"/>
                  </a:lnTo>
                  <a:lnTo>
                    <a:pt x="0" y="876300"/>
                  </a:lnTo>
                  <a:close/>
                </a:path>
              </a:pathLst>
            </a:custGeom>
            <a:ln w="25908">
              <a:solidFill>
                <a:srgbClr val="000000"/>
              </a:solidFill>
            </a:ln>
          </p:spPr>
          <p:txBody>
            <a:bodyPr wrap="square" lIns="0" tIns="0" rIns="0" bIns="0" rtlCol="0"/>
            <a:lstStyle/>
            <a:p>
              <a:endParaRPr>
                <a:solidFill>
                  <a:prstClr val="black"/>
                </a:solidFill>
                <a:latin typeface="Calibri"/>
              </a:endParaRPr>
            </a:p>
          </p:txBody>
        </p:sp>
        <p:sp>
          <p:nvSpPr>
            <p:cNvPr id="10" name="object 10"/>
            <p:cNvSpPr/>
            <p:nvPr/>
          </p:nvSpPr>
          <p:spPr>
            <a:xfrm>
              <a:off x="3154808" y="3057778"/>
              <a:ext cx="171450" cy="514984"/>
            </a:xfrm>
            <a:custGeom>
              <a:avLst/>
              <a:gdLst/>
              <a:ahLst/>
              <a:cxnLst/>
              <a:rect l="l" t="t" r="r" b="b"/>
              <a:pathLst>
                <a:path w="171450" h="514985">
                  <a:moveTo>
                    <a:pt x="85820" y="75628"/>
                  </a:moveTo>
                  <a:lnTo>
                    <a:pt x="66702" y="108143"/>
                  </a:lnTo>
                  <a:lnTo>
                    <a:pt x="65403" y="514476"/>
                  </a:lnTo>
                  <a:lnTo>
                    <a:pt x="103503" y="514476"/>
                  </a:lnTo>
                  <a:lnTo>
                    <a:pt x="104801" y="108427"/>
                  </a:lnTo>
                  <a:lnTo>
                    <a:pt x="85820" y="75628"/>
                  </a:lnTo>
                  <a:close/>
                </a:path>
                <a:path w="171450" h="514985">
                  <a:moveTo>
                    <a:pt x="108023" y="37846"/>
                  </a:moveTo>
                  <a:lnTo>
                    <a:pt x="105027" y="37846"/>
                  </a:lnTo>
                  <a:lnTo>
                    <a:pt x="104801" y="108427"/>
                  </a:lnTo>
                  <a:lnTo>
                    <a:pt x="135761" y="161925"/>
                  </a:lnTo>
                  <a:lnTo>
                    <a:pt x="140793" y="167550"/>
                  </a:lnTo>
                  <a:lnTo>
                    <a:pt x="147349" y="170735"/>
                  </a:lnTo>
                  <a:lnTo>
                    <a:pt x="154620" y="171229"/>
                  </a:lnTo>
                  <a:lnTo>
                    <a:pt x="161796" y="168783"/>
                  </a:lnTo>
                  <a:lnTo>
                    <a:pt x="167477" y="163804"/>
                  </a:lnTo>
                  <a:lnTo>
                    <a:pt x="170670" y="157241"/>
                  </a:lnTo>
                  <a:lnTo>
                    <a:pt x="171172" y="149941"/>
                  </a:lnTo>
                  <a:lnTo>
                    <a:pt x="168781" y="142748"/>
                  </a:lnTo>
                  <a:lnTo>
                    <a:pt x="108023" y="37846"/>
                  </a:lnTo>
                  <a:close/>
                </a:path>
                <a:path w="171450" h="514985">
                  <a:moveTo>
                    <a:pt x="86104" y="0"/>
                  </a:moveTo>
                  <a:lnTo>
                    <a:pt x="2411" y="142240"/>
                  </a:lnTo>
                  <a:lnTo>
                    <a:pt x="0" y="149435"/>
                  </a:lnTo>
                  <a:lnTo>
                    <a:pt x="458" y="156749"/>
                  </a:lnTo>
                  <a:lnTo>
                    <a:pt x="3607" y="163349"/>
                  </a:lnTo>
                  <a:lnTo>
                    <a:pt x="9269" y="168401"/>
                  </a:lnTo>
                  <a:lnTo>
                    <a:pt x="16390" y="170866"/>
                  </a:lnTo>
                  <a:lnTo>
                    <a:pt x="23667" y="170402"/>
                  </a:lnTo>
                  <a:lnTo>
                    <a:pt x="30253" y="167223"/>
                  </a:lnTo>
                  <a:lnTo>
                    <a:pt x="35304" y="161544"/>
                  </a:lnTo>
                  <a:lnTo>
                    <a:pt x="66702" y="108143"/>
                  </a:lnTo>
                  <a:lnTo>
                    <a:pt x="66927" y="37846"/>
                  </a:lnTo>
                  <a:lnTo>
                    <a:pt x="108023" y="37846"/>
                  </a:lnTo>
                  <a:lnTo>
                    <a:pt x="86104" y="0"/>
                  </a:lnTo>
                  <a:close/>
                </a:path>
                <a:path w="171450" h="514985">
                  <a:moveTo>
                    <a:pt x="104996" y="47371"/>
                  </a:moveTo>
                  <a:lnTo>
                    <a:pt x="69467" y="47371"/>
                  </a:lnTo>
                  <a:lnTo>
                    <a:pt x="102360" y="47498"/>
                  </a:lnTo>
                  <a:lnTo>
                    <a:pt x="85820" y="75628"/>
                  </a:lnTo>
                  <a:lnTo>
                    <a:pt x="104801" y="108427"/>
                  </a:lnTo>
                  <a:lnTo>
                    <a:pt x="104996" y="47371"/>
                  </a:lnTo>
                  <a:close/>
                </a:path>
                <a:path w="171450" h="514985">
                  <a:moveTo>
                    <a:pt x="105027" y="37846"/>
                  </a:moveTo>
                  <a:lnTo>
                    <a:pt x="66927" y="37846"/>
                  </a:lnTo>
                  <a:lnTo>
                    <a:pt x="66702" y="108143"/>
                  </a:lnTo>
                  <a:lnTo>
                    <a:pt x="85820" y="75628"/>
                  </a:lnTo>
                  <a:lnTo>
                    <a:pt x="69467" y="47371"/>
                  </a:lnTo>
                  <a:lnTo>
                    <a:pt x="104996" y="47371"/>
                  </a:lnTo>
                  <a:lnTo>
                    <a:pt x="105027" y="37846"/>
                  </a:lnTo>
                  <a:close/>
                </a:path>
                <a:path w="171450" h="514985">
                  <a:moveTo>
                    <a:pt x="69467" y="47371"/>
                  </a:moveTo>
                  <a:lnTo>
                    <a:pt x="85820" y="75628"/>
                  </a:lnTo>
                  <a:lnTo>
                    <a:pt x="102360" y="47498"/>
                  </a:lnTo>
                  <a:lnTo>
                    <a:pt x="69467" y="47371"/>
                  </a:lnTo>
                  <a:close/>
                </a:path>
              </a:pathLst>
            </a:custGeom>
            <a:solidFill>
              <a:srgbClr val="000000"/>
            </a:solidFill>
          </p:spPr>
          <p:txBody>
            <a:bodyPr wrap="square" lIns="0" tIns="0" rIns="0" bIns="0" rtlCol="0"/>
            <a:lstStyle/>
            <a:p>
              <a:endParaRPr>
                <a:solidFill>
                  <a:prstClr val="black"/>
                </a:solidFill>
                <a:latin typeface="Calibri"/>
              </a:endParaRPr>
            </a:p>
          </p:txBody>
        </p:sp>
        <p:sp>
          <p:nvSpPr>
            <p:cNvPr id="11" name="object 11"/>
            <p:cNvSpPr/>
            <p:nvPr/>
          </p:nvSpPr>
          <p:spPr>
            <a:xfrm>
              <a:off x="2564495" y="3715511"/>
              <a:ext cx="511175" cy="579755"/>
            </a:xfrm>
            <a:custGeom>
              <a:avLst/>
              <a:gdLst/>
              <a:ahLst/>
              <a:cxnLst/>
              <a:rect l="l" t="t" r="r" b="b"/>
              <a:pathLst>
                <a:path w="511175" h="579754">
                  <a:moveTo>
                    <a:pt x="66182" y="65277"/>
                  </a:moveTo>
                  <a:lnTo>
                    <a:pt x="87016" y="41308"/>
                  </a:lnTo>
                  <a:lnTo>
                    <a:pt x="109981" y="20399"/>
                  </a:lnTo>
                  <a:lnTo>
                    <a:pt x="137209" y="5609"/>
                  </a:lnTo>
                  <a:lnTo>
                    <a:pt x="170830" y="0"/>
                  </a:lnTo>
                  <a:lnTo>
                    <a:pt x="216830" y="3163"/>
                  </a:lnTo>
                  <a:lnTo>
                    <a:pt x="272224" y="13874"/>
                  </a:lnTo>
                  <a:lnTo>
                    <a:pt x="325975" y="33968"/>
                  </a:lnTo>
                  <a:lnTo>
                    <a:pt x="367045" y="65277"/>
                  </a:lnTo>
                  <a:lnTo>
                    <a:pt x="388385" y="103488"/>
                  </a:lnTo>
                  <a:lnTo>
                    <a:pt x="403349" y="153275"/>
                  </a:lnTo>
                  <a:lnTo>
                    <a:pt x="412875" y="207439"/>
                  </a:lnTo>
                  <a:lnTo>
                    <a:pt x="417902" y="258781"/>
                  </a:lnTo>
                  <a:lnTo>
                    <a:pt x="419369" y="300100"/>
                  </a:lnTo>
                  <a:lnTo>
                    <a:pt x="418248" y="333825"/>
                  </a:lnTo>
                  <a:lnTo>
                    <a:pt x="396384" y="376842"/>
                  </a:lnTo>
                  <a:lnTo>
                    <a:pt x="367045" y="404494"/>
                  </a:lnTo>
                  <a:lnTo>
                    <a:pt x="335309" y="431430"/>
                  </a:lnTo>
                  <a:lnTo>
                    <a:pt x="293409" y="463978"/>
                  </a:lnTo>
                  <a:lnTo>
                    <a:pt x="246062" y="498332"/>
                  </a:lnTo>
                  <a:lnTo>
                    <a:pt x="197985" y="530685"/>
                  </a:lnTo>
                  <a:lnTo>
                    <a:pt x="153894" y="557233"/>
                  </a:lnTo>
                  <a:lnTo>
                    <a:pt x="118506" y="574167"/>
                  </a:lnTo>
                  <a:lnTo>
                    <a:pt x="79813" y="579663"/>
                  </a:lnTo>
                  <a:lnTo>
                    <a:pt x="50704" y="569277"/>
                  </a:lnTo>
                  <a:lnTo>
                    <a:pt x="29335" y="551557"/>
                  </a:lnTo>
                  <a:lnTo>
                    <a:pt x="13858" y="535051"/>
                  </a:lnTo>
                  <a:lnTo>
                    <a:pt x="3768" y="519654"/>
                  </a:lnTo>
                  <a:lnTo>
                    <a:pt x="0" y="501602"/>
                  </a:lnTo>
                  <a:lnTo>
                    <a:pt x="3161" y="483955"/>
                  </a:lnTo>
                  <a:lnTo>
                    <a:pt x="34432" y="457737"/>
                  </a:lnTo>
                  <a:lnTo>
                    <a:pt x="97583" y="441001"/>
                  </a:lnTo>
                  <a:lnTo>
                    <a:pt x="163607" y="459738"/>
                  </a:lnTo>
                  <a:lnTo>
                    <a:pt x="196199" y="486044"/>
                  </a:lnTo>
                  <a:lnTo>
                    <a:pt x="232457" y="513994"/>
                  </a:lnTo>
                  <a:lnTo>
                    <a:pt x="275478" y="535051"/>
                  </a:lnTo>
                  <a:lnTo>
                    <a:pt x="338951" y="547369"/>
                  </a:lnTo>
                  <a:lnTo>
                    <a:pt x="416925" y="555402"/>
                  </a:lnTo>
                  <a:lnTo>
                    <a:pt x="483040" y="559768"/>
                  </a:lnTo>
                  <a:lnTo>
                    <a:pt x="510936" y="561086"/>
                  </a:lnTo>
                </a:path>
              </a:pathLst>
            </a:custGeom>
            <a:ln w="57912">
              <a:solidFill>
                <a:srgbClr val="000000"/>
              </a:solidFill>
            </a:ln>
          </p:spPr>
          <p:txBody>
            <a:bodyPr wrap="square" lIns="0" tIns="0" rIns="0" bIns="0" rtlCol="0"/>
            <a:lstStyle/>
            <a:p>
              <a:endParaRPr>
                <a:solidFill>
                  <a:prstClr val="black"/>
                </a:solidFill>
                <a:latin typeface="Calibri"/>
              </a:endParaRPr>
            </a:p>
          </p:txBody>
        </p:sp>
        <p:sp>
          <p:nvSpPr>
            <p:cNvPr id="12" name="object 12"/>
            <p:cNvSpPr/>
            <p:nvPr/>
          </p:nvSpPr>
          <p:spPr>
            <a:xfrm>
              <a:off x="2683002" y="2449829"/>
              <a:ext cx="47625" cy="47625"/>
            </a:xfrm>
            <a:custGeom>
              <a:avLst/>
              <a:gdLst/>
              <a:ahLst/>
              <a:cxnLst/>
              <a:rect l="l" t="t" r="r" b="b"/>
              <a:pathLst>
                <a:path w="47625" h="47625">
                  <a:moveTo>
                    <a:pt x="47243" y="0"/>
                  </a:moveTo>
                  <a:lnTo>
                    <a:pt x="0" y="0"/>
                  </a:lnTo>
                  <a:lnTo>
                    <a:pt x="0" y="47244"/>
                  </a:lnTo>
                  <a:lnTo>
                    <a:pt x="47243" y="47244"/>
                  </a:lnTo>
                  <a:lnTo>
                    <a:pt x="47243" y="0"/>
                  </a:lnTo>
                  <a:close/>
                </a:path>
              </a:pathLst>
            </a:custGeom>
            <a:solidFill>
              <a:srgbClr val="000000"/>
            </a:solidFill>
          </p:spPr>
          <p:txBody>
            <a:bodyPr wrap="square" lIns="0" tIns="0" rIns="0" bIns="0" rtlCol="0"/>
            <a:lstStyle/>
            <a:p>
              <a:endParaRPr>
                <a:solidFill>
                  <a:prstClr val="black"/>
                </a:solidFill>
                <a:latin typeface="Calibri"/>
              </a:endParaRPr>
            </a:p>
          </p:txBody>
        </p:sp>
        <p:sp>
          <p:nvSpPr>
            <p:cNvPr id="13" name="object 13"/>
            <p:cNvSpPr/>
            <p:nvPr/>
          </p:nvSpPr>
          <p:spPr>
            <a:xfrm>
              <a:off x="2683002" y="2449829"/>
              <a:ext cx="47625" cy="47625"/>
            </a:xfrm>
            <a:custGeom>
              <a:avLst/>
              <a:gdLst/>
              <a:ahLst/>
              <a:cxnLst/>
              <a:rect l="l" t="t" r="r" b="b"/>
              <a:pathLst>
                <a:path w="47625" h="47625">
                  <a:moveTo>
                    <a:pt x="0" y="47244"/>
                  </a:moveTo>
                  <a:lnTo>
                    <a:pt x="47243" y="47244"/>
                  </a:lnTo>
                  <a:lnTo>
                    <a:pt x="47243" y="0"/>
                  </a:lnTo>
                  <a:lnTo>
                    <a:pt x="0" y="0"/>
                  </a:lnTo>
                  <a:lnTo>
                    <a:pt x="0" y="47244"/>
                  </a:lnTo>
                  <a:close/>
                </a:path>
              </a:pathLst>
            </a:custGeom>
            <a:ln w="25908">
              <a:solidFill>
                <a:srgbClr val="000000"/>
              </a:solidFill>
            </a:ln>
          </p:spPr>
          <p:txBody>
            <a:bodyPr wrap="square" lIns="0" tIns="0" rIns="0" bIns="0" rtlCol="0"/>
            <a:lstStyle/>
            <a:p>
              <a:endParaRPr>
                <a:solidFill>
                  <a:prstClr val="black"/>
                </a:solidFill>
                <a:latin typeface="Calibri"/>
              </a:endParaRPr>
            </a:p>
          </p:txBody>
        </p:sp>
        <p:sp>
          <p:nvSpPr>
            <p:cNvPr id="14" name="object 14"/>
            <p:cNvSpPr/>
            <p:nvPr/>
          </p:nvSpPr>
          <p:spPr>
            <a:xfrm>
              <a:off x="2835402" y="2602229"/>
              <a:ext cx="47625" cy="47625"/>
            </a:xfrm>
            <a:custGeom>
              <a:avLst/>
              <a:gdLst/>
              <a:ahLst/>
              <a:cxnLst/>
              <a:rect l="l" t="t" r="r" b="b"/>
              <a:pathLst>
                <a:path w="47625" h="47625">
                  <a:moveTo>
                    <a:pt x="47243" y="0"/>
                  </a:moveTo>
                  <a:lnTo>
                    <a:pt x="0" y="0"/>
                  </a:lnTo>
                  <a:lnTo>
                    <a:pt x="0" y="47244"/>
                  </a:lnTo>
                  <a:lnTo>
                    <a:pt x="47243" y="47244"/>
                  </a:lnTo>
                  <a:lnTo>
                    <a:pt x="47243" y="0"/>
                  </a:lnTo>
                  <a:close/>
                </a:path>
              </a:pathLst>
            </a:custGeom>
            <a:solidFill>
              <a:srgbClr val="000000"/>
            </a:solidFill>
          </p:spPr>
          <p:txBody>
            <a:bodyPr wrap="square" lIns="0" tIns="0" rIns="0" bIns="0" rtlCol="0"/>
            <a:lstStyle/>
            <a:p>
              <a:endParaRPr>
                <a:solidFill>
                  <a:prstClr val="black"/>
                </a:solidFill>
                <a:latin typeface="Calibri"/>
              </a:endParaRPr>
            </a:p>
          </p:txBody>
        </p:sp>
        <p:sp>
          <p:nvSpPr>
            <p:cNvPr id="15" name="object 15"/>
            <p:cNvSpPr/>
            <p:nvPr/>
          </p:nvSpPr>
          <p:spPr>
            <a:xfrm>
              <a:off x="2835402" y="2602229"/>
              <a:ext cx="47625" cy="47625"/>
            </a:xfrm>
            <a:custGeom>
              <a:avLst/>
              <a:gdLst/>
              <a:ahLst/>
              <a:cxnLst/>
              <a:rect l="l" t="t" r="r" b="b"/>
              <a:pathLst>
                <a:path w="47625" h="47625">
                  <a:moveTo>
                    <a:pt x="0" y="47244"/>
                  </a:moveTo>
                  <a:lnTo>
                    <a:pt x="47243" y="47244"/>
                  </a:lnTo>
                  <a:lnTo>
                    <a:pt x="47243" y="0"/>
                  </a:lnTo>
                  <a:lnTo>
                    <a:pt x="0" y="0"/>
                  </a:lnTo>
                  <a:lnTo>
                    <a:pt x="0" y="47244"/>
                  </a:lnTo>
                  <a:close/>
                </a:path>
              </a:pathLst>
            </a:custGeom>
            <a:ln w="25908">
              <a:solidFill>
                <a:srgbClr val="000000"/>
              </a:solidFill>
            </a:ln>
          </p:spPr>
          <p:txBody>
            <a:bodyPr wrap="square" lIns="0" tIns="0" rIns="0" bIns="0" rtlCol="0"/>
            <a:lstStyle/>
            <a:p>
              <a:endParaRPr>
                <a:solidFill>
                  <a:prstClr val="black"/>
                </a:solidFill>
                <a:latin typeface="Calibri"/>
              </a:endParaRPr>
            </a:p>
          </p:txBody>
        </p:sp>
        <p:sp>
          <p:nvSpPr>
            <p:cNvPr id="16" name="object 16"/>
            <p:cNvSpPr/>
            <p:nvPr/>
          </p:nvSpPr>
          <p:spPr>
            <a:xfrm>
              <a:off x="2987802" y="2754629"/>
              <a:ext cx="47625" cy="47625"/>
            </a:xfrm>
            <a:custGeom>
              <a:avLst/>
              <a:gdLst/>
              <a:ahLst/>
              <a:cxnLst/>
              <a:rect l="l" t="t" r="r" b="b"/>
              <a:pathLst>
                <a:path w="47625" h="47625">
                  <a:moveTo>
                    <a:pt x="47243" y="0"/>
                  </a:moveTo>
                  <a:lnTo>
                    <a:pt x="0" y="0"/>
                  </a:lnTo>
                  <a:lnTo>
                    <a:pt x="0" y="47244"/>
                  </a:lnTo>
                  <a:lnTo>
                    <a:pt x="47243" y="47244"/>
                  </a:lnTo>
                  <a:lnTo>
                    <a:pt x="47243" y="0"/>
                  </a:lnTo>
                  <a:close/>
                </a:path>
              </a:pathLst>
            </a:custGeom>
            <a:solidFill>
              <a:srgbClr val="000000"/>
            </a:solidFill>
          </p:spPr>
          <p:txBody>
            <a:bodyPr wrap="square" lIns="0" tIns="0" rIns="0" bIns="0" rtlCol="0"/>
            <a:lstStyle/>
            <a:p>
              <a:endParaRPr>
                <a:solidFill>
                  <a:prstClr val="black"/>
                </a:solidFill>
                <a:latin typeface="Calibri"/>
              </a:endParaRPr>
            </a:p>
          </p:txBody>
        </p:sp>
        <p:sp>
          <p:nvSpPr>
            <p:cNvPr id="17" name="object 17"/>
            <p:cNvSpPr/>
            <p:nvPr/>
          </p:nvSpPr>
          <p:spPr>
            <a:xfrm>
              <a:off x="2987802" y="2754629"/>
              <a:ext cx="47625" cy="47625"/>
            </a:xfrm>
            <a:custGeom>
              <a:avLst/>
              <a:gdLst/>
              <a:ahLst/>
              <a:cxnLst/>
              <a:rect l="l" t="t" r="r" b="b"/>
              <a:pathLst>
                <a:path w="47625" h="47625">
                  <a:moveTo>
                    <a:pt x="0" y="47244"/>
                  </a:moveTo>
                  <a:lnTo>
                    <a:pt x="47243" y="47244"/>
                  </a:lnTo>
                  <a:lnTo>
                    <a:pt x="47243" y="0"/>
                  </a:lnTo>
                  <a:lnTo>
                    <a:pt x="0" y="0"/>
                  </a:lnTo>
                  <a:lnTo>
                    <a:pt x="0" y="47244"/>
                  </a:lnTo>
                  <a:close/>
                </a:path>
              </a:pathLst>
            </a:custGeom>
            <a:ln w="25908">
              <a:solidFill>
                <a:srgbClr val="000000"/>
              </a:solidFill>
            </a:ln>
          </p:spPr>
          <p:txBody>
            <a:bodyPr wrap="square" lIns="0" tIns="0" rIns="0" bIns="0" rtlCol="0"/>
            <a:lstStyle/>
            <a:p>
              <a:endParaRPr>
                <a:solidFill>
                  <a:prstClr val="black"/>
                </a:solidFill>
                <a:latin typeface="Calibri"/>
              </a:endParaRPr>
            </a:p>
          </p:txBody>
        </p:sp>
        <p:sp>
          <p:nvSpPr>
            <p:cNvPr id="18" name="object 18"/>
            <p:cNvSpPr/>
            <p:nvPr/>
          </p:nvSpPr>
          <p:spPr>
            <a:xfrm>
              <a:off x="2797302" y="2298953"/>
              <a:ext cx="47625" cy="47625"/>
            </a:xfrm>
            <a:custGeom>
              <a:avLst/>
              <a:gdLst/>
              <a:ahLst/>
              <a:cxnLst/>
              <a:rect l="l" t="t" r="r" b="b"/>
              <a:pathLst>
                <a:path w="47625" h="47625">
                  <a:moveTo>
                    <a:pt x="47243" y="0"/>
                  </a:moveTo>
                  <a:lnTo>
                    <a:pt x="0" y="0"/>
                  </a:lnTo>
                  <a:lnTo>
                    <a:pt x="0" y="47244"/>
                  </a:lnTo>
                  <a:lnTo>
                    <a:pt x="47243" y="47244"/>
                  </a:lnTo>
                  <a:lnTo>
                    <a:pt x="47243" y="0"/>
                  </a:lnTo>
                  <a:close/>
                </a:path>
              </a:pathLst>
            </a:custGeom>
            <a:solidFill>
              <a:srgbClr val="000000"/>
            </a:solidFill>
          </p:spPr>
          <p:txBody>
            <a:bodyPr wrap="square" lIns="0" tIns="0" rIns="0" bIns="0" rtlCol="0"/>
            <a:lstStyle/>
            <a:p>
              <a:endParaRPr>
                <a:solidFill>
                  <a:prstClr val="black"/>
                </a:solidFill>
                <a:latin typeface="Calibri"/>
              </a:endParaRPr>
            </a:p>
          </p:txBody>
        </p:sp>
        <p:sp>
          <p:nvSpPr>
            <p:cNvPr id="19" name="object 19"/>
            <p:cNvSpPr/>
            <p:nvPr/>
          </p:nvSpPr>
          <p:spPr>
            <a:xfrm>
              <a:off x="2797302" y="2298953"/>
              <a:ext cx="47625" cy="47625"/>
            </a:xfrm>
            <a:custGeom>
              <a:avLst/>
              <a:gdLst/>
              <a:ahLst/>
              <a:cxnLst/>
              <a:rect l="l" t="t" r="r" b="b"/>
              <a:pathLst>
                <a:path w="47625" h="47625">
                  <a:moveTo>
                    <a:pt x="0" y="47244"/>
                  </a:moveTo>
                  <a:lnTo>
                    <a:pt x="47243" y="47244"/>
                  </a:lnTo>
                  <a:lnTo>
                    <a:pt x="47243" y="0"/>
                  </a:lnTo>
                  <a:lnTo>
                    <a:pt x="0" y="0"/>
                  </a:lnTo>
                  <a:lnTo>
                    <a:pt x="0" y="47244"/>
                  </a:lnTo>
                  <a:close/>
                </a:path>
              </a:pathLst>
            </a:custGeom>
            <a:ln w="25908">
              <a:solidFill>
                <a:srgbClr val="000000"/>
              </a:solidFill>
            </a:ln>
          </p:spPr>
          <p:txBody>
            <a:bodyPr wrap="square" lIns="0" tIns="0" rIns="0" bIns="0" rtlCol="0"/>
            <a:lstStyle/>
            <a:p>
              <a:endParaRPr>
                <a:solidFill>
                  <a:prstClr val="black"/>
                </a:solidFill>
                <a:latin typeface="Calibri"/>
              </a:endParaRPr>
            </a:p>
          </p:txBody>
        </p:sp>
        <p:sp>
          <p:nvSpPr>
            <p:cNvPr id="20" name="object 20"/>
            <p:cNvSpPr/>
            <p:nvPr/>
          </p:nvSpPr>
          <p:spPr>
            <a:xfrm>
              <a:off x="2949702" y="2451353"/>
              <a:ext cx="47625" cy="47625"/>
            </a:xfrm>
            <a:custGeom>
              <a:avLst/>
              <a:gdLst/>
              <a:ahLst/>
              <a:cxnLst/>
              <a:rect l="l" t="t" r="r" b="b"/>
              <a:pathLst>
                <a:path w="47625" h="47625">
                  <a:moveTo>
                    <a:pt x="47243" y="0"/>
                  </a:moveTo>
                  <a:lnTo>
                    <a:pt x="0" y="0"/>
                  </a:lnTo>
                  <a:lnTo>
                    <a:pt x="0" y="47244"/>
                  </a:lnTo>
                  <a:lnTo>
                    <a:pt x="47243" y="47244"/>
                  </a:lnTo>
                  <a:lnTo>
                    <a:pt x="47243" y="0"/>
                  </a:lnTo>
                  <a:close/>
                </a:path>
              </a:pathLst>
            </a:custGeom>
            <a:solidFill>
              <a:srgbClr val="000000"/>
            </a:solidFill>
          </p:spPr>
          <p:txBody>
            <a:bodyPr wrap="square" lIns="0" tIns="0" rIns="0" bIns="0" rtlCol="0"/>
            <a:lstStyle/>
            <a:p>
              <a:endParaRPr>
                <a:solidFill>
                  <a:prstClr val="black"/>
                </a:solidFill>
                <a:latin typeface="Calibri"/>
              </a:endParaRPr>
            </a:p>
          </p:txBody>
        </p:sp>
        <p:sp>
          <p:nvSpPr>
            <p:cNvPr id="21" name="object 21"/>
            <p:cNvSpPr/>
            <p:nvPr/>
          </p:nvSpPr>
          <p:spPr>
            <a:xfrm>
              <a:off x="2949702" y="2451353"/>
              <a:ext cx="47625" cy="47625"/>
            </a:xfrm>
            <a:custGeom>
              <a:avLst/>
              <a:gdLst/>
              <a:ahLst/>
              <a:cxnLst/>
              <a:rect l="l" t="t" r="r" b="b"/>
              <a:pathLst>
                <a:path w="47625" h="47625">
                  <a:moveTo>
                    <a:pt x="0" y="47244"/>
                  </a:moveTo>
                  <a:lnTo>
                    <a:pt x="47243" y="47244"/>
                  </a:lnTo>
                  <a:lnTo>
                    <a:pt x="47243" y="0"/>
                  </a:lnTo>
                  <a:lnTo>
                    <a:pt x="0" y="0"/>
                  </a:lnTo>
                  <a:lnTo>
                    <a:pt x="0" y="47244"/>
                  </a:lnTo>
                  <a:close/>
                </a:path>
              </a:pathLst>
            </a:custGeom>
            <a:ln w="25908">
              <a:solidFill>
                <a:srgbClr val="000000"/>
              </a:solidFill>
            </a:ln>
          </p:spPr>
          <p:txBody>
            <a:bodyPr wrap="square" lIns="0" tIns="0" rIns="0" bIns="0" rtlCol="0"/>
            <a:lstStyle/>
            <a:p>
              <a:endParaRPr>
                <a:solidFill>
                  <a:prstClr val="black"/>
                </a:solidFill>
                <a:latin typeface="Calibri"/>
              </a:endParaRPr>
            </a:p>
          </p:txBody>
        </p:sp>
        <p:sp>
          <p:nvSpPr>
            <p:cNvPr id="22" name="object 22"/>
            <p:cNvSpPr/>
            <p:nvPr/>
          </p:nvSpPr>
          <p:spPr>
            <a:xfrm>
              <a:off x="3102102" y="2603753"/>
              <a:ext cx="47625" cy="47625"/>
            </a:xfrm>
            <a:custGeom>
              <a:avLst/>
              <a:gdLst/>
              <a:ahLst/>
              <a:cxnLst/>
              <a:rect l="l" t="t" r="r" b="b"/>
              <a:pathLst>
                <a:path w="47625" h="47625">
                  <a:moveTo>
                    <a:pt x="47243" y="0"/>
                  </a:moveTo>
                  <a:lnTo>
                    <a:pt x="0" y="0"/>
                  </a:lnTo>
                  <a:lnTo>
                    <a:pt x="0" y="47244"/>
                  </a:lnTo>
                  <a:lnTo>
                    <a:pt x="47243" y="47244"/>
                  </a:lnTo>
                  <a:lnTo>
                    <a:pt x="47243" y="0"/>
                  </a:lnTo>
                  <a:close/>
                </a:path>
              </a:pathLst>
            </a:custGeom>
            <a:solidFill>
              <a:srgbClr val="000000"/>
            </a:solidFill>
          </p:spPr>
          <p:txBody>
            <a:bodyPr wrap="square" lIns="0" tIns="0" rIns="0" bIns="0" rtlCol="0"/>
            <a:lstStyle/>
            <a:p>
              <a:endParaRPr>
                <a:solidFill>
                  <a:prstClr val="black"/>
                </a:solidFill>
                <a:latin typeface="Calibri"/>
              </a:endParaRPr>
            </a:p>
          </p:txBody>
        </p:sp>
        <p:sp>
          <p:nvSpPr>
            <p:cNvPr id="23" name="object 23"/>
            <p:cNvSpPr/>
            <p:nvPr/>
          </p:nvSpPr>
          <p:spPr>
            <a:xfrm>
              <a:off x="3102102" y="2603753"/>
              <a:ext cx="47625" cy="47625"/>
            </a:xfrm>
            <a:custGeom>
              <a:avLst/>
              <a:gdLst/>
              <a:ahLst/>
              <a:cxnLst/>
              <a:rect l="l" t="t" r="r" b="b"/>
              <a:pathLst>
                <a:path w="47625" h="47625">
                  <a:moveTo>
                    <a:pt x="0" y="47244"/>
                  </a:moveTo>
                  <a:lnTo>
                    <a:pt x="47243" y="47244"/>
                  </a:lnTo>
                  <a:lnTo>
                    <a:pt x="47243" y="0"/>
                  </a:lnTo>
                  <a:lnTo>
                    <a:pt x="0" y="0"/>
                  </a:lnTo>
                  <a:lnTo>
                    <a:pt x="0" y="47244"/>
                  </a:lnTo>
                  <a:close/>
                </a:path>
              </a:pathLst>
            </a:custGeom>
            <a:ln w="25908">
              <a:solidFill>
                <a:srgbClr val="000000"/>
              </a:solidFill>
            </a:ln>
          </p:spPr>
          <p:txBody>
            <a:bodyPr wrap="square" lIns="0" tIns="0" rIns="0" bIns="0" rtlCol="0"/>
            <a:lstStyle/>
            <a:p>
              <a:endParaRPr>
                <a:solidFill>
                  <a:prstClr val="black"/>
                </a:solidFill>
                <a:latin typeface="Calibri"/>
              </a:endParaRPr>
            </a:p>
          </p:txBody>
        </p:sp>
        <p:sp>
          <p:nvSpPr>
            <p:cNvPr id="24" name="object 24"/>
            <p:cNvSpPr/>
            <p:nvPr/>
          </p:nvSpPr>
          <p:spPr>
            <a:xfrm>
              <a:off x="2522982" y="2756153"/>
              <a:ext cx="45720" cy="47625"/>
            </a:xfrm>
            <a:custGeom>
              <a:avLst/>
              <a:gdLst/>
              <a:ahLst/>
              <a:cxnLst/>
              <a:rect l="l" t="t" r="r" b="b"/>
              <a:pathLst>
                <a:path w="45719" h="47625">
                  <a:moveTo>
                    <a:pt x="45719" y="0"/>
                  </a:moveTo>
                  <a:lnTo>
                    <a:pt x="0" y="0"/>
                  </a:lnTo>
                  <a:lnTo>
                    <a:pt x="0" y="47244"/>
                  </a:lnTo>
                  <a:lnTo>
                    <a:pt x="45719" y="47244"/>
                  </a:lnTo>
                  <a:lnTo>
                    <a:pt x="45719" y="0"/>
                  </a:lnTo>
                  <a:close/>
                </a:path>
              </a:pathLst>
            </a:custGeom>
            <a:solidFill>
              <a:srgbClr val="000000"/>
            </a:solidFill>
          </p:spPr>
          <p:txBody>
            <a:bodyPr wrap="square" lIns="0" tIns="0" rIns="0" bIns="0" rtlCol="0"/>
            <a:lstStyle/>
            <a:p>
              <a:endParaRPr>
                <a:solidFill>
                  <a:prstClr val="black"/>
                </a:solidFill>
                <a:latin typeface="Calibri"/>
              </a:endParaRPr>
            </a:p>
          </p:txBody>
        </p:sp>
        <p:sp>
          <p:nvSpPr>
            <p:cNvPr id="25" name="object 25"/>
            <p:cNvSpPr/>
            <p:nvPr/>
          </p:nvSpPr>
          <p:spPr>
            <a:xfrm>
              <a:off x="2522982" y="2756153"/>
              <a:ext cx="45720" cy="47625"/>
            </a:xfrm>
            <a:custGeom>
              <a:avLst/>
              <a:gdLst/>
              <a:ahLst/>
              <a:cxnLst/>
              <a:rect l="l" t="t" r="r" b="b"/>
              <a:pathLst>
                <a:path w="45719" h="47625">
                  <a:moveTo>
                    <a:pt x="0" y="47244"/>
                  </a:moveTo>
                  <a:lnTo>
                    <a:pt x="45719" y="47244"/>
                  </a:lnTo>
                  <a:lnTo>
                    <a:pt x="45719" y="0"/>
                  </a:lnTo>
                  <a:lnTo>
                    <a:pt x="0" y="0"/>
                  </a:lnTo>
                  <a:lnTo>
                    <a:pt x="0" y="47244"/>
                  </a:lnTo>
                  <a:close/>
                </a:path>
              </a:pathLst>
            </a:custGeom>
            <a:ln w="25908">
              <a:solidFill>
                <a:srgbClr val="000000"/>
              </a:solidFill>
            </a:ln>
          </p:spPr>
          <p:txBody>
            <a:bodyPr wrap="square" lIns="0" tIns="0" rIns="0" bIns="0" rtlCol="0"/>
            <a:lstStyle/>
            <a:p>
              <a:endParaRPr>
                <a:solidFill>
                  <a:prstClr val="black"/>
                </a:solidFill>
                <a:latin typeface="Calibri"/>
              </a:endParaRPr>
            </a:p>
          </p:txBody>
        </p:sp>
      </p:grpSp>
      <p:grpSp>
        <p:nvGrpSpPr>
          <p:cNvPr id="26" name="object 26"/>
          <p:cNvGrpSpPr/>
          <p:nvPr/>
        </p:nvGrpSpPr>
        <p:grpSpPr>
          <a:xfrm>
            <a:off x="6412991" y="2168651"/>
            <a:ext cx="1668780" cy="2291080"/>
            <a:chOff x="4888991" y="2168651"/>
            <a:chExt cx="1668780" cy="2291080"/>
          </a:xfrm>
        </p:grpSpPr>
        <p:sp>
          <p:nvSpPr>
            <p:cNvPr id="27" name="object 27"/>
            <p:cNvSpPr/>
            <p:nvPr/>
          </p:nvSpPr>
          <p:spPr>
            <a:xfrm>
              <a:off x="4901945" y="3569969"/>
              <a:ext cx="1643380" cy="876300"/>
            </a:xfrm>
            <a:custGeom>
              <a:avLst/>
              <a:gdLst/>
              <a:ahLst/>
              <a:cxnLst/>
              <a:rect l="l" t="t" r="r" b="b"/>
              <a:pathLst>
                <a:path w="1643379" h="876300">
                  <a:moveTo>
                    <a:pt x="1642872" y="0"/>
                  </a:moveTo>
                  <a:lnTo>
                    <a:pt x="0" y="0"/>
                  </a:lnTo>
                  <a:lnTo>
                    <a:pt x="0" y="876299"/>
                  </a:lnTo>
                  <a:lnTo>
                    <a:pt x="1642872" y="876299"/>
                  </a:lnTo>
                  <a:lnTo>
                    <a:pt x="1642872" y="0"/>
                  </a:lnTo>
                  <a:close/>
                </a:path>
              </a:pathLst>
            </a:custGeom>
            <a:solidFill>
              <a:srgbClr val="EDEBE0"/>
            </a:solidFill>
          </p:spPr>
          <p:txBody>
            <a:bodyPr wrap="square" lIns="0" tIns="0" rIns="0" bIns="0" rtlCol="0"/>
            <a:lstStyle/>
            <a:p>
              <a:endParaRPr>
                <a:solidFill>
                  <a:prstClr val="black"/>
                </a:solidFill>
                <a:latin typeface="Calibri"/>
              </a:endParaRPr>
            </a:p>
          </p:txBody>
        </p:sp>
        <p:sp>
          <p:nvSpPr>
            <p:cNvPr id="28" name="object 28"/>
            <p:cNvSpPr/>
            <p:nvPr/>
          </p:nvSpPr>
          <p:spPr>
            <a:xfrm>
              <a:off x="4901945" y="3569969"/>
              <a:ext cx="1643380" cy="876300"/>
            </a:xfrm>
            <a:custGeom>
              <a:avLst/>
              <a:gdLst/>
              <a:ahLst/>
              <a:cxnLst/>
              <a:rect l="l" t="t" r="r" b="b"/>
              <a:pathLst>
                <a:path w="1643379" h="876300">
                  <a:moveTo>
                    <a:pt x="0" y="876299"/>
                  </a:moveTo>
                  <a:lnTo>
                    <a:pt x="1642872" y="876299"/>
                  </a:lnTo>
                  <a:lnTo>
                    <a:pt x="1642872" y="0"/>
                  </a:lnTo>
                  <a:lnTo>
                    <a:pt x="0" y="0"/>
                  </a:lnTo>
                  <a:lnTo>
                    <a:pt x="0" y="876299"/>
                  </a:lnTo>
                  <a:close/>
                </a:path>
              </a:pathLst>
            </a:custGeom>
            <a:ln w="25908">
              <a:solidFill>
                <a:srgbClr val="000000"/>
              </a:solidFill>
            </a:ln>
          </p:spPr>
          <p:txBody>
            <a:bodyPr wrap="square" lIns="0" tIns="0" rIns="0" bIns="0" rtlCol="0"/>
            <a:lstStyle/>
            <a:p>
              <a:endParaRPr>
                <a:solidFill>
                  <a:prstClr val="black"/>
                </a:solidFill>
                <a:latin typeface="Calibri"/>
              </a:endParaRPr>
            </a:p>
          </p:txBody>
        </p:sp>
        <p:sp>
          <p:nvSpPr>
            <p:cNvPr id="29" name="object 29"/>
            <p:cNvSpPr/>
            <p:nvPr/>
          </p:nvSpPr>
          <p:spPr>
            <a:xfrm>
              <a:off x="4901945" y="2181605"/>
              <a:ext cx="1643380" cy="876300"/>
            </a:xfrm>
            <a:custGeom>
              <a:avLst/>
              <a:gdLst/>
              <a:ahLst/>
              <a:cxnLst/>
              <a:rect l="l" t="t" r="r" b="b"/>
              <a:pathLst>
                <a:path w="1643379" h="876300">
                  <a:moveTo>
                    <a:pt x="1642872" y="0"/>
                  </a:moveTo>
                  <a:lnTo>
                    <a:pt x="0" y="0"/>
                  </a:lnTo>
                  <a:lnTo>
                    <a:pt x="0" y="876300"/>
                  </a:lnTo>
                  <a:lnTo>
                    <a:pt x="1642872" y="876300"/>
                  </a:lnTo>
                  <a:lnTo>
                    <a:pt x="1642872" y="0"/>
                  </a:lnTo>
                  <a:close/>
                </a:path>
              </a:pathLst>
            </a:custGeom>
            <a:solidFill>
              <a:srgbClr val="EDEBE0"/>
            </a:solidFill>
          </p:spPr>
          <p:txBody>
            <a:bodyPr wrap="square" lIns="0" tIns="0" rIns="0" bIns="0" rtlCol="0"/>
            <a:lstStyle/>
            <a:p>
              <a:endParaRPr>
                <a:solidFill>
                  <a:prstClr val="black"/>
                </a:solidFill>
                <a:latin typeface="Calibri"/>
              </a:endParaRPr>
            </a:p>
          </p:txBody>
        </p:sp>
        <p:sp>
          <p:nvSpPr>
            <p:cNvPr id="30" name="object 30"/>
            <p:cNvSpPr/>
            <p:nvPr/>
          </p:nvSpPr>
          <p:spPr>
            <a:xfrm>
              <a:off x="4901945" y="2181605"/>
              <a:ext cx="1643380" cy="876300"/>
            </a:xfrm>
            <a:custGeom>
              <a:avLst/>
              <a:gdLst/>
              <a:ahLst/>
              <a:cxnLst/>
              <a:rect l="l" t="t" r="r" b="b"/>
              <a:pathLst>
                <a:path w="1643379" h="876300">
                  <a:moveTo>
                    <a:pt x="0" y="876300"/>
                  </a:moveTo>
                  <a:lnTo>
                    <a:pt x="1642872" y="876300"/>
                  </a:lnTo>
                  <a:lnTo>
                    <a:pt x="1642872" y="0"/>
                  </a:lnTo>
                  <a:lnTo>
                    <a:pt x="0" y="0"/>
                  </a:lnTo>
                  <a:lnTo>
                    <a:pt x="0" y="876300"/>
                  </a:lnTo>
                  <a:close/>
                </a:path>
              </a:pathLst>
            </a:custGeom>
            <a:ln w="25908">
              <a:solidFill>
                <a:srgbClr val="000000"/>
              </a:solidFill>
            </a:ln>
          </p:spPr>
          <p:txBody>
            <a:bodyPr wrap="square" lIns="0" tIns="0" rIns="0" bIns="0" rtlCol="0"/>
            <a:lstStyle/>
            <a:p>
              <a:endParaRPr>
                <a:solidFill>
                  <a:prstClr val="black"/>
                </a:solidFill>
                <a:latin typeface="Calibri"/>
              </a:endParaRPr>
            </a:p>
          </p:txBody>
        </p:sp>
        <p:sp>
          <p:nvSpPr>
            <p:cNvPr id="31" name="object 31"/>
            <p:cNvSpPr/>
            <p:nvPr/>
          </p:nvSpPr>
          <p:spPr>
            <a:xfrm>
              <a:off x="5637404" y="3057778"/>
              <a:ext cx="171450" cy="514984"/>
            </a:xfrm>
            <a:custGeom>
              <a:avLst/>
              <a:gdLst/>
              <a:ahLst/>
              <a:cxnLst/>
              <a:rect l="l" t="t" r="r" b="b"/>
              <a:pathLst>
                <a:path w="171450" h="514985">
                  <a:moveTo>
                    <a:pt x="85820" y="75628"/>
                  </a:moveTo>
                  <a:lnTo>
                    <a:pt x="66702" y="108143"/>
                  </a:lnTo>
                  <a:lnTo>
                    <a:pt x="65403" y="514476"/>
                  </a:lnTo>
                  <a:lnTo>
                    <a:pt x="103503" y="514476"/>
                  </a:lnTo>
                  <a:lnTo>
                    <a:pt x="104801" y="108427"/>
                  </a:lnTo>
                  <a:lnTo>
                    <a:pt x="85820" y="75628"/>
                  </a:lnTo>
                  <a:close/>
                </a:path>
                <a:path w="171450" h="514985">
                  <a:moveTo>
                    <a:pt x="108023" y="37846"/>
                  </a:moveTo>
                  <a:lnTo>
                    <a:pt x="105027" y="37846"/>
                  </a:lnTo>
                  <a:lnTo>
                    <a:pt x="104801" y="108427"/>
                  </a:lnTo>
                  <a:lnTo>
                    <a:pt x="135761" y="161925"/>
                  </a:lnTo>
                  <a:lnTo>
                    <a:pt x="140793" y="167550"/>
                  </a:lnTo>
                  <a:lnTo>
                    <a:pt x="147349" y="170735"/>
                  </a:lnTo>
                  <a:lnTo>
                    <a:pt x="154620" y="171229"/>
                  </a:lnTo>
                  <a:lnTo>
                    <a:pt x="161796" y="168783"/>
                  </a:lnTo>
                  <a:lnTo>
                    <a:pt x="167477" y="163804"/>
                  </a:lnTo>
                  <a:lnTo>
                    <a:pt x="170670" y="157241"/>
                  </a:lnTo>
                  <a:lnTo>
                    <a:pt x="171172" y="149941"/>
                  </a:lnTo>
                  <a:lnTo>
                    <a:pt x="168781" y="142748"/>
                  </a:lnTo>
                  <a:lnTo>
                    <a:pt x="108023" y="37846"/>
                  </a:lnTo>
                  <a:close/>
                </a:path>
                <a:path w="171450" h="514985">
                  <a:moveTo>
                    <a:pt x="86104" y="0"/>
                  </a:moveTo>
                  <a:lnTo>
                    <a:pt x="2411" y="142240"/>
                  </a:lnTo>
                  <a:lnTo>
                    <a:pt x="0" y="149435"/>
                  </a:lnTo>
                  <a:lnTo>
                    <a:pt x="458" y="156749"/>
                  </a:lnTo>
                  <a:lnTo>
                    <a:pt x="3607" y="163349"/>
                  </a:lnTo>
                  <a:lnTo>
                    <a:pt x="9269" y="168401"/>
                  </a:lnTo>
                  <a:lnTo>
                    <a:pt x="16390" y="170866"/>
                  </a:lnTo>
                  <a:lnTo>
                    <a:pt x="23667" y="170402"/>
                  </a:lnTo>
                  <a:lnTo>
                    <a:pt x="30253" y="167223"/>
                  </a:lnTo>
                  <a:lnTo>
                    <a:pt x="35304" y="161544"/>
                  </a:lnTo>
                  <a:lnTo>
                    <a:pt x="66702" y="108143"/>
                  </a:lnTo>
                  <a:lnTo>
                    <a:pt x="66927" y="37846"/>
                  </a:lnTo>
                  <a:lnTo>
                    <a:pt x="108023" y="37846"/>
                  </a:lnTo>
                  <a:lnTo>
                    <a:pt x="86104" y="0"/>
                  </a:lnTo>
                  <a:close/>
                </a:path>
                <a:path w="171450" h="514985">
                  <a:moveTo>
                    <a:pt x="104996" y="47371"/>
                  </a:moveTo>
                  <a:lnTo>
                    <a:pt x="69467" y="47371"/>
                  </a:lnTo>
                  <a:lnTo>
                    <a:pt x="102360" y="47498"/>
                  </a:lnTo>
                  <a:lnTo>
                    <a:pt x="85820" y="75628"/>
                  </a:lnTo>
                  <a:lnTo>
                    <a:pt x="104801" y="108427"/>
                  </a:lnTo>
                  <a:lnTo>
                    <a:pt x="104996" y="47371"/>
                  </a:lnTo>
                  <a:close/>
                </a:path>
                <a:path w="171450" h="514985">
                  <a:moveTo>
                    <a:pt x="105027" y="37846"/>
                  </a:moveTo>
                  <a:lnTo>
                    <a:pt x="66927" y="37846"/>
                  </a:lnTo>
                  <a:lnTo>
                    <a:pt x="66702" y="108143"/>
                  </a:lnTo>
                  <a:lnTo>
                    <a:pt x="85820" y="75628"/>
                  </a:lnTo>
                  <a:lnTo>
                    <a:pt x="69467" y="47371"/>
                  </a:lnTo>
                  <a:lnTo>
                    <a:pt x="104996" y="47371"/>
                  </a:lnTo>
                  <a:lnTo>
                    <a:pt x="105027" y="37846"/>
                  </a:lnTo>
                  <a:close/>
                </a:path>
                <a:path w="171450" h="514985">
                  <a:moveTo>
                    <a:pt x="69467" y="47371"/>
                  </a:moveTo>
                  <a:lnTo>
                    <a:pt x="85820" y="75628"/>
                  </a:lnTo>
                  <a:lnTo>
                    <a:pt x="102360" y="47498"/>
                  </a:lnTo>
                  <a:lnTo>
                    <a:pt x="69467" y="47371"/>
                  </a:lnTo>
                  <a:close/>
                </a:path>
              </a:pathLst>
            </a:custGeom>
            <a:solidFill>
              <a:srgbClr val="000000"/>
            </a:solidFill>
          </p:spPr>
          <p:txBody>
            <a:bodyPr wrap="square" lIns="0" tIns="0" rIns="0" bIns="0" rtlCol="0"/>
            <a:lstStyle/>
            <a:p>
              <a:endParaRPr>
                <a:solidFill>
                  <a:prstClr val="black"/>
                </a:solidFill>
                <a:latin typeface="Calibri"/>
              </a:endParaRPr>
            </a:p>
          </p:txBody>
        </p:sp>
        <p:sp>
          <p:nvSpPr>
            <p:cNvPr id="32" name="object 32"/>
            <p:cNvSpPr/>
            <p:nvPr/>
          </p:nvSpPr>
          <p:spPr>
            <a:xfrm>
              <a:off x="5742034" y="3715511"/>
              <a:ext cx="509905" cy="579755"/>
            </a:xfrm>
            <a:custGeom>
              <a:avLst/>
              <a:gdLst/>
              <a:ahLst/>
              <a:cxnLst/>
              <a:rect l="l" t="t" r="r" b="b"/>
              <a:pathLst>
                <a:path w="509904" h="579754">
                  <a:moveTo>
                    <a:pt x="66055" y="65277"/>
                  </a:moveTo>
                  <a:lnTo>
                    <a:pt x="86794" y="41308"/>
                  </a:lnTo>
                  <a:lnTo>
                    <a:pt x="109664" y="20399"/>
                  </a:lnTo>
                  <a:lnTo>
                    <a:pt x="136796" y="5609"/>
                  </a:lnTo>
                  <a:lnTo>
                    <a:pt x="170322" y="0"/>
                  </a:lnTo>
                  <a:lnTo>
                    <a:pt x="216187" y="3163"/>
                  </a:lnTo>
                  <a:lnTo>
                    <a:pt x="271399" y="13874"/>
                  </a:lnTo>
                  <a:lnTo>
                    <a:pt x="324967" y="33968"/>
                  </a:lnTo>
                  <a:lnTo>
                    <a:pt x="365902" y="65277"/>
                  </a:lnTo>
                  <a:lnTo>
                    <a:pt x="387229" y="103488"/>
                  </a:lnTo>
                  <a:lnTo>
                    <a:pt x="402161" y="153275"/>
                  </a:lnTo>
                  <a:lnTo>
                    <a:pt x="411650" y="207439"/>
                  </a:lnTo>
                  <a:lnTo>
                    <a:pt x="416645" y="258781"/>
                  </a:lnTo>
                  <a:lnTo>
                    <a:pt x="418099" y="300100"/>
                  </a:lnTo>
                  <a:lnTo>
                    <a:pt x="416980" y="333825"/>
                  </a:lnTo>
                  <a:lnTo>
                    <a:pt x="395168" y="376842"/>
                  </a:lnTo>
                  <a:lnTo>
                    <a:pt x="365902" y="404494"/>
                  </a:lnTo>
                  <a:lnTo>
                    <a:pt x="334302" y="431430"/>
                  </a:lnTo>
                  <a:lnTo>
                    <a:pt x="292548" y="463978"/>
                  </a:lnTo>
                  <a:lnTo>
                    <a:pt x="245348" y="498332"/>
                  </a:lnTo>
                  <a:lnTo>
                    <a:pt x="197406" y="530685"/>
                  </a:lnTo>
                  <a:lnTo>
                    <a:pt x="153430" y="557233"/>
                  </a:lnTo>
                  <a:lnTo>
                    <a:pt x="118125" y="574167"/>
                  </a:lnTo>
                  <a:lnTo>
                    <a:pt x="79527" y="579663"/>
                  </a:lnTo>
                  <a:lnTo>
                    <a:pt x="50514" y="569277"/>
                  </a:lnTo>
                  <a:lnTo>
                    <a:pt x="29239" y="551557"/>
                  </a:lnTo>
                  <a:lnTo>
                    <a:pt x="13858" y="535051"/>
                  </a:lnTo>
                  <a:lnTo>
                    <a:pt x="3768" y="519654"/>
                  </a:lnTo>
                  <a:lnTo>
                    <a:pt x="0" y="501602"/>
                  </a:lnTo>
                  <a:lnTo>
                    <a:pt x="3161" y="483955"/>
                  </a:lnTo>
                  <a:lnTo>
                    <a:pt x="34337" y="457737"/>
                  </a:lnTo>
                  <a:lnTo>
                    <a:pt x="97297" y="441001"/>
                  </a:lnTo>
                  <a:lnTo>
                    <a:pt x="163077" y="459738"/>
                  </a:lnTo>
                  <a:lnTo>
                    <a:pt x="195579" y="486044"/>
                  </a:lnTo>
                  <a:lnTo>
                    <a:pt x="231773" y="513994"/>
                  </a:lnTo>
                  <a:lnTo>
                    <a:pt x="274716" y="535051"/>
                  </a:lnTo>
                  <a:lnTo>
                    <a:pt x="337962" y="547369"/>
                  </a:lnTo>
                  <a:lnTo>
                    <a:pt x="415686" y="555402"/>
                  </a:lnTo>
                  <a:lnTo>
                    <a:pt x="481599" y="559768"/>
                  </a:lnTo>
                  <a:lnTo>
                    <a:pt x="509412" y="561086"/>
                  </a:lnTo>
                </a:path>
              </a:pathLst>
            </a:custGeom>
            <a:ln w="57912">
              <a:solidFill>
                <a:srgbClr val="000000"/>
              </a:solidFill>
            </a:ln>
          </p:spPr>
          <p:txBody>
            <a:bodyPr wrap="square" lIns="0" tIns="0" rIns="0" bIns="0" rtlCol="0"/>
            <a:lstStyle/>
            <a:p>
              <a:endParaRPr>
                <a:solidFill>
                  <a:prstClr val="black"/>
                </a:solidFill>
                <a:latin typeface="Calibri"/>
              </a:endParaRPr>
            </a:p>
          </p:txBody>
        </p:sp>
        <p:sp>
          <p:nvSpPr>
            <p:cNvPr id="33" name="object 33"/>
            <p:cNvSpPr/>
            <p:nvPr/>
          </p:nvSpPr>
          <p:spPr>
            <a:xfrm>
              <a:off x="5860541" y="2449829"/>
              <a:ext cx="45720" cy="47625"/>
            </a:xfrm>
            <a:custGeom>
              <a:avLst/>
              <a:gdLst/>
              <a:ahLst/>
              <a:cxnLst/>
              <a:rect l="l" t="t" r="r" b="b"/>
              <a:pathLst>
                <a:path w="45720" h="47625">
                  <a:moveTo>
                    <a:pt x="45720" y="0"/>
                  </a:moveTo>
                  <a:lnTo>
                    <a:pt x="0" y="0"/>
                  </a:lnTo>
                  <a:lnTo>
                    <a:pt x="0" y="47244"/>
                  </a:lnTo>
                  <a:lnTo>
                    <a:pt x="45720" y="47244"/>
                  </a:lnTo>
                  <a:lnTo>
                    <a:pt x="45720" y="0"/>
                  </a:lnTo>
                  <a:close/>
                </a:path>
              </a:pathLst>
            </a:custGeom>
            <a:solidFill>
              <a:srgbClr val="000000"/>
            </a:solidFill>
          </p:spPr>
          <p:txBody>
            <a:bodyPr wrap="square" lIns="0" tIns="0" rIns="0" bIns="0" rtlCol="0"/>
            <a:lstStyle/>
            <a:p>
              <a:endParaRPr>
                <a:solidFill>
                  <a:prstClr val="black"/>
                </a:solidFill>
                <a:latin typeface="Calibri"/>
              </a:endParaRPr>
            </a:p>
          </p:txBody>
        </p:sp>
        <p:sp>
          <p:nvSpPr>
            <p:cNvPr id="34" name="object 34"/>
            <p:cNvSpPr/>
            <p:nvPr/>
          </p:nvSpPr>
          <p:spPr>
            <a:xfrm>
              <a:off x="5860541" y="2449829"/>
              <a:ext cx="45720" cy="47625"/>
            </a:xfrm>
            <a:custGeom>
              <a:avLst/>
              <a:gdLst/>
              <a:ahLst/>
              <a:cxnLst/>
              <a:rect l="l" t="t" r="r" b="b"/>
              <a:pathLst>
                <a:path w="45720" h="47625">
                  <a:moveTo>
                    <a:pt x="0" y="47244"/>
                  </a:moveTo>
                  <a:lnTo>
                    <a:pt x="45720" y="47244"/>
                  </a:lnTo>
                  <a:lnTo>
                    <a:pt x="45720" y="0"/>
                  </a:lnTo>
                  <a:lnTo>
                    <a:pt x="0" y="0"/>
                  </a:lnTo>
                  <a:lnTo>
                    <a:pt x="0" y="47244"/>
                  </a:lnTo>
                  <a:close/>
                </a:path>
              </a:pathLst>
            </a:custGeom>
            <a:ln w="25908">
              <a:solidFill>
                <a:srgbClr val="000000"/>
              </a:solidFill>
            </a:ln>
          </p:spPr>
          <p:txBody>
            <a:bodyPr wrap="square" lIns="0" tIns="0" rIns="0" bIns="0" rtlCol="0"/>
            <a:lstStyle/>
            <a:p>
              <a:endParaRPr>
                <a:solidFill>
                  <a:prstClr val="black"/>
                </a:solidFill>
                <a:latin typeface="Calibri"/>
              </a:endParaRPr>
            </a:p>
          </p:txBody>
        </p:sp>
        <p:sp>
          <p:nvSpPr>
            <p:cNvPr id="35" name="object 35"/>
            <p:cNvSpPr/>
            <p:nvPr/>
          </p:nvSpPr>
          <p:spPr>
            <a:xfrm>
              <a:off x="6012941" y="2602229"/>
              <a:ext cx="45720" cy="47625"/>
            </a:xfrm>
            <a:custGeom>
              <a:avLst/>
              <a:gdLst/>
              <a:ahLst/>
              <a:cxnLst/>
              <a:rect l="l" t="t" r="r" b="b"/>
              <a:pathLst>
                <a:path w="45720" h="47625">
                  <a:moveTo>
                    <a:pt x="45720" y="0"/>
                  </a:moveTo>
                  <a:lnTo>
                    <a:pt x="0" y="0"/>
                  </a:lnTo>
                  <a:lnTo>
                    <a:pt x="0" y="47244"/>
                  </a:lnTo>
                  <a:lnTo>
                    <a:pt x="45720" y="47244"/>
                  </a:lnTo>
                  <a:lnTo>
                    <a:pt x="45720" y="0"/>
                  </a:lnTo>
                  <a:close/>
                </a:path>
              </a:pathLst>
            </a:custGeom>
            <a:solidFill>
              <a:srgbClr val="000000"/>
            </a:solidFill>
          </p:spPr>
          <p:txBody>
            <a:bodyPr wrap="square" lIns="0" tIns="0" rIns="0" bIns="0" rtlCol="0"/>
            <a:lstStyle/>
            <a:p>
              <a:endParaRPr>
                <a:solidFill>
                  <a:prstClr val="black"/>
                </a:solidFill>
                <a:latin typeface="Calibri"/>
              </a:endParaRPr>
            </a:p>
          </p:txBody>
        </p:sp>
        <p:sp>
          <p:nvSpPr>
            <p:cNvPr id="36" name="object 36"/>
            <p:cNvSpPr/>
            <p:nvPr/>
          </p:nvSpPr>
          <p:spPr>
            <a:xfrm>
              <a:off x="6012941" y="2602229"/>
              <a:ext cx="45720" cy="47625"/>
            </a:xfrm>
            <a:custGeom>
              <a:avLst/>
              <a:gdLst/>
              <a:ahLst/>
              <a:cxnLst/>
              <a:rect l="l" t="t" r="r" b="b"/>
              <a:pathLst>
                <a:path w="45720" h="47625">
                  <a:moveTo>
                    <a:pt x="0" y="47244"/>
                  </a:moveTo>
                  <a:lnTo>
                    <a:pt x="45720" y="47244"/>
                  </a:lnTo>
                  <a:lnTo>
                    <a:pt x="45720" y="0"/>
                  </a:lnTo>
                  <a:lnTo>
                    <a:pt x="0" y="0"/>
                  </a:lnTo>
                  <a:lnTo>
                    <a:pt x="0" y="47244"/>
                  </a:lnTo>
                  <a:close/>
                </a:path>
              </a:pathLst>
            </a:custGeom>
            <a:ln w="25908">
              <a:solidFill>
                <a:srgbClr val="000000"/>
              </a:solidFill>
            </a:ln>
          </p:spPr>
          <p:txBody>
            <a:bodyPr wrap="square" lIns="0" tIns="0" rIns="0" bIns="0" rtlCol="0"/>
            <a:lstStyle/>
            <a:p>
              <a:endParaRPr>
                <a:solidFill>
                  <a:prstClr val="black"/>
                </a:solidFill>
                <a:latin typeface="Calibri"/>
              </a:endParaRPr>
            </a:p>
          </p:txBody>
        </p:sp>
        <p:sp>
          <p:nvSpPr>
            <p:cNvPr id="37" name="object 37"/>
            <p:cNvSpPr/>
            <p:nvPr/>
          </p:nvSpPr>
          <p:spPr>
            <a:xfrm>
              <a:off x="6165341" y="2754629"/>
              <a:ext cx="45720" cy="47625"/>
            </a:xfrm>
            <a:custGeom>
              <a:avLst/>
              <a:gdLst/>
              <a:ahLst/>
              <a:cxnLst/>
              <a:rect l="l" t="t" r="r" b="b"/>
              <a:pathLst>
                <a:path w="45720" h="47625">
                  <a:moveTo>
                    <a:pt x="45720" y="0"/>
                  </a:moveTo>
                  <a:lnTo>
                    <a:pt x="0" y="0"/>
                  </a:lnTo>
                  <a:lnTo>
                    <a:pt x="0" y="47244"/>
                  </a:lnTo>
                  <a:lnTo>
                    <a:pt x="45720" y="47244"/>
                  </a:lnTo>
                  <a:lnTo>
                    <a:pt x="45720" y="0"/>
                  </a:lnTo>
                  <a:close/>
                </a:path>
              </a:pathLst>
            </a:custGeom>
            <a:solidFill>
              <a:srgbClr val="000000"/>
            </a:solidFill>
          </p:spPr>
          <p:txBody>
            <a:bodyPr wrap="square" lIns="0" tIns="0" rIns="0" bIns="0" rtlCol="0"/>
            <a:lstStyle/>
            <a:p>
              <a:endParaRPr>
                <a:solidFill>
                  <a:prstClr val="black"/>
                </a:solidFill>
                <a:latin typeface="Calibri"/>
              </a:endParaRPr>
            </a:p>
          </p:txBody>
        </p:sp>
        <p:sp>
          <p:nvSpPr>
            <p:cNvPr id="38" name="object 38"/>
            <p:cNvSpPr/>
            <p:nvPr/>
          </p:nvSpPr>
          <p:spPr>
            <a:xfrm>
              <a:off x="6165341" y="2754629"/>
              <a:ext cx="45720" cy="47625"/>
            </a:xfrm>
            <a:custGeom>
              <a:avLst/>
              <a:gdLst/>
              <a:ahLst/>
              <a:cxnLst/>
              <a:rect l="l" t="t" r="r" b="b"/>
              <a:pathLst>
                <a:path w="45720" h="47625">
                  <a:moveTo>
                    <a:pt x="0" y="47244"/>
                  </a:moveTo>
                  <a:lnTo>
                    <a:pt x="45720" y="47244"/>
                  </a:lnTo>
                  <a:lnTo>
                    <a:pt x="45720" y="0"/>
                  </a:lnTo>
                  <a:lnTo>
                    <a:pt x="0" y="0"/>
                  </a:lnTo>
                  <a:lnTo>
                    <a:pt x="0" y="47244"/>
                  </a:lnTo>
                  <a:close/>
                </a:path>
              </a:pathLst>
            </a:custGeom>
            <a:ln w="25908">
              <a:solidFill>
                <a:srgbClr val="000000"/>
              </a:solidFill>
            </a:ln>
          </p:spPr>
          <p:txBody>
            <a:bodyPr wrap="square" lIns="0" tIns="0" rIns="0" bIns="0" rtlCol="0"/>
            <a:lstStyle/>
            <a:p>
              <a:endParaRPr>
                <a:solidFill>
                  <a:prstClr val="black"/>
                </a:solidFill>
                <a:latin typeface="Calibri"/>
              </a:endParaRPr>
            </a:p>
          </p:txBody>
        </p:sp>
        <p:sp>
          <p:nvSpPr>
            <p:cNvPr id="39" name="object 39"/>
            <p:cNvSpPr/>
            <p:nvPr/>
          </p:nvSpPr>
          <p:spPr>
            <a:xfrm>
              <a:off x="5974841" y="2298953"/>
              <a:ext cx="45720" cy="47625"/>
            </a:xfrm>
            <a:custGeom>
              <a:avLst/>
              <a:gdLst/>
              <a:ahLst/>
              <a:cxnLst/>
              <a:rect l="l" t="t" r="r" b="b"/>
              <a:pathLst>
                <a:path w="45720" h="47625">
                  <a:moveTo>
                    <a:pt x="45720" y="0"/>
                  </a:moveTo>
                  <a:lnTo>
                    <a:pt x="0" y="0"/>
                  </a:lnTo>
                  <a:lnTo>
                    <a:pt x="0" y="47244"/>
                  </a:lnTo>
                  <a:lnTo>
                    <a:pt x="45720" y="47244"/>
                  </a:lnTo>
                  <a:lnTo>
                    <a:pt x="45720" y="0"/>
                  </a:lnTo>
                  <a:close/>
                </a:path>
              </a:pathLst>
            </a:custGeom>
            <a:solidFill>
              <a:srgbClr val="000000"/>
            </a:solidFill>
          </p:spPr>
          <p:txBody>
            <a:bodyPr wrap="square" lIns="0" tIns="0" rIns="0" bIns="0" rtlCol="0"/>
            <a:lstStyle/>
            <a:p>
              <a:endParaRPr>
                <a:solidFill>
                  <a:prstClr val="black"/>
                </a:solidFill>
                <a:latin typeface="Calibri"/>
              </a:endParaRPr>
            </a:p>
          </p:txBody>
        </p:sp>
        <p:sp>
          <p:nvSpPr>
            <p:cNvPr id="40" name="object 40"/>
            <p:cNvSpPr/>
            <p:nvPr/>
          </p:nvSpPr>
          <p:spPr>
            <a:xfrm>
              <a:off x="5974841" y="2298953"/>
              <a:ext cx="45720" cy="47625"/>
            </a:xfrm>
            <a:custGeom>
              <a:avLst/>
              <a:gdLst/>
              <a:ahLst/>
              <a:cxnLst/>
              <a:rect l="l" t="t" r="r" b="b"/>
              <a:pathLst>
                <a:path w="45720" h="47625">
                  <a:moveTo>
                    <a:pt x="0" y="47244"/>
                  </a:moveTo>
                  <a:lnTo>
                    <a:pt x="45720" y="47244"/>
                  </a:lnTo>
                  <a:lnTo>
                    <a:pt x="45720" y="0"/>
                  </a:lnTo>
                  <a:lnTo>
                    <a:pt x="0" y="0"/>
                  </a:lnTo>
                  <a:lnTo>
                    <a:pt x="0" y="47244"/>
                  </a:lnTo>
                  <a:close/>
                </a:path>
              </a:pathLst>
            </a:custGeom>
            <a:ln w="25908">
              <a:solidFill>
                <a:srgbClr val="000000"/>
              </a:solidFill>
            </a:ln>
          </p:spPr>
          <p:txBody>
            <a:bodyPr wrap="square" lIns="0" tIns="0" rIns="0" bIns="0" rtlCol="0"/>
            <a:lstStyle/>
            <a:p>
              <a:endParaRPr>
                <a:solidFill>
                  <a:prstClr val="black"/>
                </a:solidFill>
                <a:latin typeface="Calibri"/>
              </a:endParaRPr>
            </a:p>
          </p:txBody>
        </p:sp>
        <p:sp>
          <p:nvSpPr>
            <p:cNvPr id="41" name="object 41"/>
            <p:cNvSpPr/>
            <p:nvPr/>
          </p:nvSpPr>
          <p:spPr>
            <a:xfrm>
              <a:off x="6127241" y="2451353"/>
              <a:ext cx="45720" cy="47625"/>
            </a:xfrm>
            <a:custGeom>
              <a:avLst/>
              <a:gdLst/>
              <a:ahLst/>
              <a:cxnLst/>
              <a:rect l="l" t="t" r="r" b="b"/>
              <a:pathLst>
                <a:path w="45720" h="47625">
                  <a:moveTo>
                    <a:pt x="45720" y="0"/>
                  </a:moveTo>
                  <a:lnTo>
                    <a:pt x="0" y="0"/>
                  </a:lnTo>
                  <a:lnTo>
                    <a:pt x="0" y="47244"/>
                  </a:lnTo>
                  <a:lnTo>
                    <a:pt x="45720" y="47244"/>
                  </a:lnTo>
                  <a:lnTo>
                    <a:pt x="45720" y="0"/>
                  </a:lnTo>
                  <a:close/>
                </a:path>
              </a:pathLst>
            </a:custGeom>
            <a:solidFill>
              <a:srgbClr val="000000"/>
            </a:solidFill>
          </p:spPr>
          <p:txBody>
            <a:bodyPr wrap="square" lIns="0" tIns="0" rIns="0" bIns="0" rtlCol="0"/>
            <a:lstStyle/>
            <a:p>
              <a:endParaRPr>
                <a:solidFill>
                  <a:prstClr val="black"/>
                </a:solidFill>
                <a:latin typeface="Calibri"/>
              </a:endParaRPr>
            </a:p>
          </p:txBody>
        </p:sp>
        <p:sp>
          <p:nvSpPr>
            <p:cNvPr id="42" name="object 42"/>
            <p:cNvSpPr/>
            <p:nvPr/>
          </p:nvSpPr>
          <p:spPr>
            <a:xfrm>
              <a:off x="6127241" y="2451353"/>
              <a:ext cx="45720" cy="47625"/>
            </a:xfrm>
            <a:custGeom>
              <a:avLst/>
              <a:gdLst/>
              <a:ahLst/>
              <a:cxnLst/>
              <a:rect l="l" t="t" r="r" b="b"/>
              <a:pathLst>
                <a:path w="45720" h="47625">
                  <a:moveTo>
                    <a:pt x="0" y="47244"/>
                  </a:moveTo>
                  <a:lnTo>
                    <a:pt x="45720" y="47244"/>
                  </a:lnTo>
                  <a:lnTo>
                    <a:pt x="45720" y="0"/>
                  </a:lnTo>
                  <a:lnTo>
                    <a:pt x="0" y="0"/>
                  </a:lnTo>
                  <a:lnTo>
                    <a:pt x="0" y="47244"/>
                  </a:lnTo>
                  <a:close/>
                </a:path>
              </a:pathLst>
            </a:custGeom>
            <a:ln w="25908">
              <a:solidFill>
                <a:srgbClr val="000000"/>
              </a:solidFill>
            </a:ln>
          </p:spPr>
          <p:txBody>
            <a:bodyPr wrap="square" lIns="0" tIns="0" rIns="0" bIns="0" rtlCol="0"/>
            <a:lstStyle/>
            <a:p>
              <a:endParaRPr>
                <a:solidFill>
                  <a:prstClr val="black"/>
                </a:solidFill>
                <a:latin typeface="Calibri"/>
              </a:endParaRPr>
            </a:p>
          </p:txBody>
        </p:sp>
        <p:sp>
          <p:nvSpPr>
            <p:cNvPr id="43" name="object 43"/>
            <p:cNvSpPr/>
            <p:nvPr/>
          </p:nvSpPr>
          <p:spPr>
            <a:xfrm>
              <a:off x="6279641" y="2603753"/>
              <a:ext cx="45720" cy="47625"/>
            </a:xfrm>
            <a:custGeom>
              <a:avLst/>
              <a:gdLst/>
              <a:ahLst/>
              <a:cxnLst/>
              <a:rect l="l" t="t" r="r" b="b"/>
              <a:pathLst>
                <a:path w="45720" h="47625">
                  <a:moveTo>
                    <a:pt x="45720" y="0"/>
                  </a:moveTo>
                  <a:lnTo>
                    <a:pt x="0" y="0"/>
                  </a:lnTo>
                  <a:lnTo>
                    <a:pt x="0" y="47244"/>
                  </a:lnTo>
                  <a:lnTo>
                    <a:pt x="45720" y="47244"/>
                  </a:lnTo>
                  <a:lnTo>
                    <a:pt x="45720" y="0"/>
                  </a:lnTo>
                  <a:close/>
                </a:path>
              </a:pathLst>
            </a:custGeom>
            <a:solidFill>
              <a:srgbClr val="000000"/>
            </a:solidFill>
          </p:spPr>
          <p:txBody>
            <a:bodyPr wrap="square" lIns="0" tIns="0" rIns="0" bIns="0" rtlCol="0"/>
            <a:lstStyle/>
            <a:p>
              <a:endParaRPr>
                <a:solidFill>
                  <a:prstClr val="black"/>
                </a:solidFill>
                <a:latin typeface="Calibri"/>
              </a:endParaRPr>
            </a:p>
          </p:txBody>
        </p:sp>
        <p:sp>
          <p:nvSpPr>
            <p:cNvPr id="44" name="object 44"/>
            <p:cNvSpPr/>
            <p:nvPr/>
          </p:nvSpPr>
          <p:spPr>
            <a:xfrm>
              <a:off x="6279641" y="2603753"/>
              <a:ext cx="45720" cy="47625"/>
            </a:xfrm>
            <a:custGeom>
              <a:avLst/>
              <a:gdLst/>
              <a:ahLst/>
              <a:cxnLst/>
              <a:rect l="l" t="t" r="r" b="b"/>
              <a:pathLst>
                <a:path w="45720" h="47625">
                  <a:moveTo>
                    <a:pt x="0" y="47244"/>
                  </a:moveTo>
                  <a:lnTo>
                    <a:pt x="45720" y="47244"/>
                  </a:lnTo>
                  <a:lnTo>
                    <a:pt x="45720" y="0"/>
                  </a:lnTo>
                  <a:lnTo>
                    <a:pt x="0" y="0"/>
                  </a:lnTo>
                  <a:lnTo>
                    <a:pt x="0" y="47244"/>
                  </a:lnTo>
                  <a:close/>
                </a:path>
              </a:pathLst>
            </a:custGeom>
            <a:ln w="25908">
              <a:solidFill>
                <a:srgbClr val="000000"/>
              </a:solidFill>
            </a:ln>
          </p:spPr>
          <p:txBody>
            <a:bodyPr wrap="square" lIns="0" tIns="0" rIns="0" bIns="0" rtlCol="0"/>
            <a:lstStyle/>
            <a:p>
              <a:endParaRPr>
                <a:solidFill>
                  <a:prstClr val="black"/>
                </a:solidFill>
                <a:latin typeface="Calibri"/>
              </a:endParaRPr>
            </a:p>
          </p:txBody>
        </p:sp>
        <p:sp>
          <p:nvSpPr>
            <p:cNvPr id="45" name="object 45"/>
            <p:cNvSpPr/>
            <p:nvPr/>
          </p:nvSpPr>
          <p:spPr>
            <a:xfrm>
              <a:off x="5700521" y="2756153"/>
              <a:ext cx="45720" cy="47625"/>
            </a:xfrm>
            <a:custGeom>
              <a:avLst/>
              <a:gdLst/>
              <a:ahLst/>
              <a:cxnLst/>
              <a:rect l="l" t="t" r="r" b="b"/>
              <a:pathLst>
                <a:path w="45720" h="47625">
                  <a:moveTo>
                    <a:pt x="45720" y="0"/>
                  </a:moveTo>
                  <a:lnTo>
                    <a:pt x="0" y="0"/>
                  </a:lnTo>
                  <a:lnTo>
                    <a:pt x="0" y="47244"/>
                  </a:lnTo>
                  <a:lnTo>
                    <a:pt x="45720" y="47244"/>
                  </a:lnTo>
                  <a:lnTo>
                    <a:pt x="45720" y="0"/>
                  </a:lnTo>
                  <a:close/>
                </a:path>
              </a:pathLst>
            </a:custGeom>
            <a:solidFill>
              <a:srgbClr val="000000"/>
            </a:solidFill>
          </p:spPr>
          <p:txBody>
            <a:bodyPr wrap="square" lIns="0" tIns="0" rIns="0" bIns="0" rtlCol="0"/>
            <a:lstStyle/>
            <a:p>
              <a:endParaRPr>
                <a:solidFill>
                  <a:prstClr val="black"/>
                </a:solidFill>
                <a:latin typeface="Calibri"/>
              </a:endParaRPr>
            </a:p>
          </p:txBody>
        </p:sp>
        <p:sp>
          <p:nvSpPr>
            <p:cNvPr id="46" name="object 46"/>
            <p:cNvSpPr/>
            <p:nvPr/>
          </p:nvSpPr>
          <p:spPr>
            <a:xfrm>
              <a:off x="5700521" y="2756153"/>
              <a:ext cx="45720" cy="47625"/>
            </a:xfrm>
            <a:custGeom>
              <a:avLst/>
              <a:gdLst/>
              <a:ahLst/>
              <a:cxnLst/>
              <a:rect l="l" t="t" r="r" b="b"/>
              <a:pathLst>
                <a:path w="45720" h="47625">
                  <a:moveTo>
                    <a:pt x="0" y="47244"/>
                  </a:moveTo>
                  <a:lnTo>
                    <a:pt x="45720" y="47244"/>
                  </a:lnTo>
                  <a:lnTo>
                    <a:pt x="45720" y="0"/>
                  </a:lnTo>
                  <a:lnTo>
                    <a:pt x="0" y="0"/>
                  </a:lnTo>
                  <a:lnTo>
                    <a:pt x="0" y="47244"/>
                  </a:lnTo>
                  <a:close/>
                </a:path>
              </a:pathLst>
            </a:custGeom>
            <a:ln w="25908">
              <a:solidFill>
                <a:srgbClr val="000000"/>
              </a:solidFill>
            </a:ln>
          </p:spPr>
          <p:txBody>
            <a:bodyPr wrap="square" lIns="0" tIns="0" rIns="0" bIns="0" rtlCol="0"/>
            <a:lstStyle/>
            <a:p>
              <a:endParaRPr>
                <a:solidFill>
                  <a:prstClr val="black"/>
                </a:solidFill>
                <a:latin typeface="Calibri"/>
              </a:endParaRPr>
            </a:p>
          </p:txBody>
        </p:sp>
      </p:grpSp>
      <p:sp>
        <p:nvSpPr>
          <p:cNvPr id="47" name="object 47"/>
          <p:cNvSpPr txBox="1"/>
          <p:nvPr/>
        </p:nvSpPr>
        <p:spPr>
          <a:xfrm>
            <a:off x="1995017" y="2209241"/>
            <a:ext cx="1483360" cy="849630"/>
          </a:xfrm>
          <a:prstGeom prst="rect">
            <a:avLst/>
          </a:prstGeom>
        </p:spPr>
        <p:txBody>
          <a:bodyPr vert="horz" wrap="square" lIns="0" tIns="12700" rIns="0" bIns="0" rtlCol="0">
            <a:spAutoFit/>
          </a:bodyPr>
          <a:lstStyle/>
          <a:p>
            <a:pPr marL="12700" marR="5080">
              <a:spcBef>
                <a:spcPts val="100"/>
              </a:spcBef>
            </a:pPr>
            <a:r>
              <a:rPr dirty="0">
                <a:solidFill>
                  <a:srgbClr val="3333CC"/>
                </a:solidFill>
                <a:latin typeface="Arial MT"/>
                <a:cs typeface="Arial MT"/>
              </a:rPr>
              <a:t>r</a:t>
            </a:r>
            <a:r>
              <a:rPr spc="-10" dirty="0">
                <a:solidFill>
                  <a:srgbClr val="3333CC"/>
                </a:solidFill>
                <a:latin typeface="Arial MT"/>
                <a:cs typeface="Arial MT"/>
              </a:rPr>
              <a:t>ep</a:t>
            </a:r>
            <a:r>
              <a:rPr dirty="0">
                <a:solidFill>
                  <a:srgbClr val="3333CC"/>
                </a:solidFill>
                <a:latin typeface="Arial MT"/>
                <a:cs typeface="Arial MT"/>
              </a:rPr>
              <a:t>r</a:t>
            </a:r>
            <a:r>
              <a:rPr spc="-10" dirty="0">
                <a:solidFill>
                  <a:srgbClr val="3333CC"/>
                </a:solidFill>
                <a:latin typeface="Arial MT"/>
                <a:cs typeface="Arial MT"/>
              </a:rPr>
              <a:t>e</a:t>
            </a:r>
            <a:r>
              <a:rPr dirty="0">
                <a:solidFill>
                  <a:srgbClr val="3333CC"/>
                </a:solidFill>
                <a:latin typeface="Arial MT"/>
                <a:cs typeface="Arial MT"/>
              </a:rPr>
              <a:t>s</a:t>
            </a:r>
            <a:r>
              <a:rPr spc="-10" dirty="0">
                <a:solidFill>
                  <a:srgbClr val="3333CC"/>
                </a:solidFill>
                <a:latin typeface="Arial MT"/>
                <a:cs typeface="Arial MT"/>
              </a:rPr>
              <a:t>en</a:t>
            </a:r>
            <a:r>
              <a:rPr dirty="0">
                <a:solidFill>
                  <a:srgbClr val="3333CC"/>
                </a:solidFill>
                <a:latin typeface="Arial MT"/>
                <a:cs typeface="Arial MT"/>
              </a:rPr>
              <a:t>tati</a:t>
            </a:r>
            <a:r>
              <a:rPr spc="-15" dirty="0">
                <a:solidFill>
                  <a:srgbClr val="3333CC"/>
                </a:solidFill>
                <a:latin typeface="Arial MT"/>
                <a:cs typeface="Arial MT"/>
              </a:rPr>
              <a:t>o</a:t>
            </a:r>
            <a:r>
              <a:rPr dirty="0">
                <a:solidFill>
                  <a:srgbClr val="3333CC"/>
                </a:solidFill>
                <a:latin typeface="Arial MT"/>
                <a:cs typeface="Arial MT"/>
              </a:rPr>
              <a:t>n  </a:t>
            </a:r>
            <a:r>
              <a:rPr spc="-5" dirty="0">
                <a:solidFill>
                  <a:srgbClr val="3333CC"/>
                </a:solidFill>
                <a:latin typeface="Arial MT"/>
                <a:cs typeface="Arial MT"/>
              </a:rPr>
              <a:t>by active </a:t>
            </a:r>
            <a:r>
              <a:rPr dirty="0">
                <a:solidFill>
                  <a:srgbClr val="3333CC"/>
                </a:solidFill>
                <a:latin typeface="Arial MT"/>
                <a:cs typeface="Arial MT"/>
              </a:rPr>
              <a:t> </a:t>
            </a:r>
            <a:r>
              <a:rPr spc="-5" dirty="0">
                <a:solidFill>
                  <a:srgbClr val="3333CC"/>
                </a:solidFill>
                <a:latin typeface="Arial MT"/>
                <a:cs typeface="Arial MT"/>
              </a:rPr>
              <a:t>neurons</a:t>
            </a:r>
            <a:endParaRPr>
              <a:solidFill>
                <a:prstClr val="black"/>
              </a:solidFill>
              <a:latin typeface="Arial MT"/>
              <a:cs typeface="Arial MT"/>
            </a:endParaRPr>
          </a:p>
        </p:txBody>
      </p:sp>
      <p:sp>
        <p:nvSpPr>
          <p:cNvPr id="48" name="object 48"/>
          <p:cNvSpPr txBox="1"/>
          <p:nvPr/>
        </p:nvSpPr>
        <p:spPr>
          <a:xfrm>
            <a:off x="2887217" y="3744595"/>
            <a:ext cx="646430"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i</a:t>
            </a:r>
            <a:r>
              <a:rPr spc="-5" dirty="0">
                <a:solidFill>
                  <a:srgbClr val="3333CC"/>
                </a:solidFill>
                <a:latin typeface="Arial MT"/>
                <a:cs typeface="Arial MT"/>
              </a:rPr>
              <a:t>ma</a:t>
            </a:r>
            <a:r>
              <a:rPr spc="-15" dirty="0">
                <a:solidFill>
                  <a:srgbClr val="3333CC"/>
                </a:solidFill>
                <a:latin typeface="Arial MT"/>
                <a:cs typeface="Arial MT"/>
              </a:rPr>
              <a:t>g</a:t>
            </a:r>
            <a:r>
              <a:rPr spc="-5" dirty="0">
                <a:solidFill>
                  <a:srgbClr val="3333CC"/>
                </a:solidFill>
                <a:latin typeface="Arial MT"/>
                <a:cs typeface="Arial MT"/>
              </a:rPr>
              <a:t>e</a:t>
            </a:r>
            <a:endParaRPr>
              <a:solidFill>
                <a:prstClr val="black"/>
              </a:solidFill>
              <a:latin typeface="Arial MT"/>
              <a:cs typeface="Arial MT"/>
            </a:endParaRPr>
          </a:p>
        </p:txBody>
      </p:sp>
      <p:sp>
        <p:nvSpPr>
          <p:cNvPr id="49" name="object 49"/>
          <p:cNvSpPr txBox="1"/>
          <p:nvPr/>
        </p:nvSpPr>
        <p:spPr>
          <a:xfrm>
            <a:off x="8293735" y="2112390"/>
            <a:ext cx="1483995" cy="574040"/>
          </a:xfrm>
          <a:prstGeom prst="rect">
            <a:avLst/>
          </a:prstGeom>
        </p:spPr>
        <p:txBody>
          <a:bodyPr vert="horz" wrap="square" lIns="0" tIns="12700" rIns="0" bIns="0" rtlCol="0">
            <a:spAutoFit/>
          </a:bodyPr>
          <a:lstStyle/>
          <a:p>
            <a:pPr marL="12700" marR="5080" indent="190500">
              <a:spcBef>
                <a:spcPts val="100"/>
              </a:spcBef>
            </a:pPr>
            <a:r>
              <a:rPr spc="-5" dirty="0">
                <a:solidFill>
                  <a:srgbClr val="3333CC"/>
                </a:solidFill>
                <a:latin typeface="Arial MT"/>
                <a:cs typeface="Arial MT"/>
              </a:rPr>
              <a:t>translated </a:t>
            </a:r>
            <a:r>
              <a:rPr dirty="0">
                <a:solidFill>
                  <a:srgbClr val="3333CC"/>
                </a:solidFill>
                <a:latin typeface="Arial MT"/>
                <a:cs typeface="Arial MT"/>
              </a:rPr>
              <a:t> </a:t>
            </a:r>
            <a:r>
              <a:rPr spc="-5" dirty="0">
                <a:solidFill>
                  <a:srgbClr val="3333CC"/>
                </a:solidFill>
                <a:latin typeface="Arial MT"/>
                <a:cs typeface="Arial MT"/>
              </a:rPr>
              <a:t>re</a:t>
            </a:r>
            <a:r>
              <a:rPr spc="-15" dirty="0">
                <a:solidFill>
                  <a:srgbClr val="3333CC"/>
                </a:solidFill>
                <a:latin typeface="Arial MT"/>
                <a:cs typeface="Arial MT"/>
              </a:rPr>
              <a:t>p</a:t>
            </a:r>
            <a:r>
              <a:rPr spc="-5" dirty="0">
                <a:solidFill>
                  <a:srgbClr val="3333CC"/>
                </a:solidFill>
                <a:latin typeface="Arial MT"/>
                <a:cs typeface="Arial MT"/>
              </a:rPr>
              <a:t>res</a:t>
            </a:r>
            <a:r>
              <a:rPr spc="-15" dirty="0">
                <a:solidFill>
                  <a:srgbClr val="3333CC"/>
                </a:solidFill>
                <a:latin typeface="Arial MT"/>
                <a:cs typeface="Arial MT"/>
              </a:rPr>
              <a:t>e</a:t>
            </a:r>
            <a:r>
              <a:rPr spc="-5" dirty="0">
                <a:solidFill>
                  <a:srgbClr val="3333CC"/>
                </a:solidFill>
                <a:latin typeface="Arial MT"/>
                <a:cs typeface="Arial MT"/>
              </a:rPr>
              <a:t>nt</a:t>
            </a:r>
            <a:r>
              <a:rPr spc="-15" dirty="0">
                <a:solidFill>
                  <a:srgbClr val="3333CC"/>
                </a:solidFill>
                <a:latin typeface="Arial MT"/>
                <a:cs typeface="Arial MT"/>
              </a:rPr>
              <a:t>a</a:t>
            </a:r>
            <a:r>
              <a:rPr spc="-5" dirty="0">
                <a:solidFill>
                  <a:srgbClr val="3333CC"/>
                </a:solidFill>
                <a:latin typeface="Arial MT"/>
                <a:cs typeface="Arial MT"/>
              </a:rPr>
              <a:t>tion</a:t>
            </a:r>
            <a:endParaRPr>
              <a:solidFill>
                <a:prstClr val="black"/>
              </a:solidFill>
              <a:latin typeface="Arial MT"/>
              <a:cs typeface="Arial MT"/>
            </a:endParaRPr>
          </a:p>
        </p:txBody>
      </p:sp>
      <p:sp>
        <p:nvSpPr>
          <p:cNvPr id="50" name="object 50"/>
          <p:cNvSpPr txBox="1"/>
          <p:nvPr/>
        </p:nvSpPr>
        <p:spPr>
          <a:xfrm>
            <a:off x="8403081" y="3551935"/>
            <a:ext cx="1027430" cy="574040"/>
          </a:xfrm>
          <a:prstGeom prst="rect">
            <a:avLst/>
          </a:prstGeom>
        </p:spPr>
        <p:txBody>
          <a:bodyPr vert="horz" wrap="square" lIns="0" tIns="12700" rIns="0" bIns="0" rtlCol="0">
            <a:spAutoFit/>
          </a:bodyPr>
          <a:lstStyle/>
          <a:p>
            <a:pPr marL="12700" marR="5080">
              <a:spcBef>
                <a:spcPts val="100"/>
              </a:spcBef>
            </a:pPr>
            <a:r>
              <a:rPr spc="-5" dirty="0">
                <a:solidFill>
                  <a:srgbClr val="3333CC"/>
                </a:solidFill>
                <a:latin typeface="Arial MT"/>
                <a:cs typeface="Arial MT"/>
              </a:rPr>
              <a:t>tra</a:t>
            </a:r>
            <a:r>
              <a:rPr spc="-15" dirty="0">
                <a:solidFill>
                  <a:srgbClr val="3333CC"/>
                </a:solidFill>
                <a:latin typeface="Arial MT"/>
                <a:cs typeface="Arial MT"/>
              </a:rPr>
              <a:t>n</a:t>
            </a:r>
            <a:r>
              <a:rPr spc="-5" dirty="0">
                <a:solidFill>
                  <a:srgbClr val="3333CC"/>
                </a:solidFill>
                <a:latin typeface="Arial MT"/>
                <a:cs typeface="Arial MT"/>
              </a:rPr>
              <a:t>sl</a:t>
            </a:r>
            <a:r>
              <a:rPr spc="-15" dirty="0">
                <a:solidFill>
                  <a:srgbClr val="3333CC"/>
                </a:solidFill>
                <a:latin typeface="Arial MT"/>
                <a:cs typeface="Arial MT"/>
              </a:rPr>
              <a:t>a</a:t>
            </a:r>
            <a:r>
              <a:rPr spc="-5" dirty="0">
                <a:solidFill>
                  <a:srgbClr val="3333CC"/>
                </a:solidFill>
                <a:latin typeface="Arial MT"/>
                <a:cs typeface="Arial MT"/>
              </a:rPr>
              <a:t>ted  image</a:t>
            </a:r>
            <a:endParaRPr>
              <a:solidFill>
                <a:prstClr val="black"/>
              </a:solidFill>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8410" y="256159"/>
            <a:ext cx="7555230" cy="1122680"/>
          </a:xfrm>
          <a:prstGeom prst="rect">
            <a:avLst/>
          </a:prstGeom>
        </p:spPr>
        <p:txBody>
          <a:bodyPr vert="horz" wrap="square" lIns="0" tIns="12700" rIns="0" bIns="0" rtlCol="0">
            <a:spAutoFit/>
          </a:bodyPr>
          <a:lstStyle/>
          <a:p>
            <a:pPr marL="2900680" marR="5080" indent="-2888615">
              <a:spcBef>
                <a:spcPts val="100"/>
              </a:spcBef>
            </a:pPr>
            <a:r>
              <a:rPr sz="3600" spc="-15" dirty="0"/>
              <a:t>Pooling</a:t>
            </a:r>
            <a:r>
              <a:rPr sz="3600" spc="-20" dirty="0"/>
              <a:t> </a:t>
            </a:r>
            <a:r>
              <a:rPr sz="3600" dirty="0"/>
              <a:t>the</a:t>
            </a:r>
            <a:r>
              <a:rPr sz="3600" spc="-25" dirty="0"/>
              <a:t> </a:t>
            </a:r>
            <a:r>
              <a:rPr sz="3600" spc="-5" dirty="0"/>
              <a:t>outputs</a:t>
            </a:r>
            <a:r>
              <a:rPr sz="3600" spc="-30" dirty="0"/>
              <a:t> </a:t>
            </a:r>
            <a:r>
              <a:rPr sz="3600" spc="-5" dirty="0"/>
              <a:t>of</a:t>
            </a:r>
            <a:r>
              <a:rPr sz="3600" spc="-15" dirty="0"/>
              <a:t> replicated</a:t>
            </a:r>
            <a:r>
              <a:rPr sz="3600" spc="-40" dirty="0"/>
              <a:t> </a:t>
            </a:r>
            <a:r>
              <a:rPr sz="3600" spc="-25" dirty="0"/>
              <a:t>feature </a:t>
            </a:r>
            <a:r>
              <a:rPr sz="3600" spc="-800" dirty="0"/>
              <a:t> </a:t>
            </a:r>
            <a:r>
              <a:rPr sz="3600" spc="-25" dirty="0"/>
              <a:t>detectors</a:t>
            </a:r>
            <a:endParaRPr sz="3600"/>
          </a:p>
        </p:txBody>
      </p:sp>
      <p:sp>
        <p:nvSpPr>
          <p:cNvPr id="3" name="object 3"/>
          <p:cNvSpPr txBox="1"/>
          <p:nvPr/>
        </p:nvSpPr>
        <p:spPr>
          <a:xfrm>
            <a:off x="2059940" y="1613358"/>
            <a:ext cx="8058784" cy="4223385"/>
          </a:xfrm>
          <a:prstGeom prst="rect">
            <a:avLst/>
          </a:prstGeom>
        </p:spPr>
        <p:txBody>
          <a:bodyPr vert="horz" wrap="square" lIns="0" tIns="12065" rIns="0" bIns="0" rtlCol="0">
            <a:spAutoFit/>
          </a:bodyPr>
          <a:lstStyle/>
          <a:p>
            <a:pPr marL="355600" marR="40005" indent="-343535" algn="just">
              <a:spcBef>
                <a:spcPts val="95"/>
              </a:spcBef>
              <a:buFont typeface="Arial MT"/>
              <a:buChar char="•"/>
              <a:tabLst>
                <a:tab pos="356235" algn="l"/>
              </a:tabLst>
            </a:pPr>
            <a:r>
              <a:rPr sz="2500" spc="-10" dirty="0">
                <a:solidFill>
                  <a:prstClr val="black"/>
                </a:solidFill>
                <a:latin typeface="Calibri"/>
                <a:cs typeface="Calibri"/>
              </a:rPr>
              <a:t>Get </a:t>
            </a:r>
            <a:r>
              <a:rPr sz="2500" spc="-5" dirty="0">
                <a:solidFill>
                  <a:prstClr val="black"/>
                </a:solidFill>
                <a:latin typeface="Calibri"/>
                <a:cs typeface="Calibri"/>
              </a:rPr>
              <a:t>a small </a:t>
            </a:r>
            <a:r>
              <a:rPr sz="2500" spc="-10" dirty="0">
                <a:solidFill>
                  <a:prstClr val="black"/>
                </a:solidFill>
                <a:latin typeface="Calibri"/>
                <a:cs typeface="Calibri"/>
              </a:rPr>
              <a:t>amount </a:t>
            </a:r>
            <a:r>
              <a:rPr sz="2500" spc="-5" dirty="0">
                <a:solidFill>
                  <a:prstClr val="black"/>
                </a:solidFill>
                <a:latin typeface="Calibri"/>
                <a:cs typeface="Calibri"/>
              </a:rPr>
              <a:t>of </a:t>
            </a:r>
            <a:r>
              <a:rPr sz="2500" spc="-10" dirty="0">
                <a:solidFill>
                  <a:prstClr val="black"/>
                </a:solidFill>
                <a:latin typeface="Calibri"/>
                <a:cs typeface="Calibri"/>
              </a:rPr>
              <a:t>translational invariance </a:t>
            </a:r>
            <a:r>
              <a:rPr sz="2500" spc="-15" dirty="0">
                <a:solidFill>
                  <a:prstClr val="black"/>
                </a:solidFill>
                <a:latin typeface="Calibri"/>
                <a:cs typeface="Calibri"/>
              </a:rPr>
              <a:t>at </a:t>
            </a:r>
            <a:r>
              <a:rPr sz="2500" dirty="0">
                <a:solidFill>
                  <a:prstClr val="black"/>
                </a:solidFill>
                <a:latin typeface="Calibri"/>
                <a:cs typeface="Calibri"/>
              </a:rPr>
              <a:t>each </a:t>
            </a:r>
            <a:r>
              <a:rPr sz="2500" spc="-10" dirty="0">
                <a:solidFill>
                  <a:prstClr val="black"/>
                </a:solidFill>
                <a:latin typeface="Calibri"/>
                <a:cs typeface="Calibri"/>
              </a:rPr>
              <a:t>level </a:t>
            </a:r>
            <a:r>
              <a:rPr sz="2500" spc="-555" dirty="0">
                <a:solidFill>
                  <a:prstClr val="black"/>
                </a:solidFill>
                <a:latin typeface="Calibri"/>
                <a:cs typeface="Calibri"/>
              </a:rPr>
              <a:t> </a:t>
            </a:r>
            <a:r>
              <a:rPr sz="2500" spc="-15" dirty="0">
                <a:solidFill>
                  <a:prstClr val="black"/>
                </a:solidFill>
                <a:latin typeface="Calibri"/>
                <a:cs typeface="Calibri"/>
              </a:rPr>
              <a:t>by averaging </a:t>
            </a:r>
            <a:r>
              <a:rPr sz="2500" spc="-25" dirty="0">
                <a:solidFill>
                  <a:prstClr val="black"/>
                </a:solidFill>
                <a:latin typeface="Calibri"/>
                <a:cs typeface="Calibri"/>
              </a:rPr>
              <a:t>four </a:t>
            </a:r>
            <a:r>
              <a:rPr sz="2500" spc="-5" dirty="0">
                <a:solidFill>
                  <a:prstClr val="black"/>
                </a:solidFill>
                <a:latin typeface="Calibri"/>
                <a:cs typeface="Calibri"/>
              </a:rPr>
              <a:t>neighboring </a:t>
            </a:r>
            <a:r>
              <a:rPr sz="2500" spc="-15" dirty="0">
                <a:solidFill>
                  <a:prstClr val="black"/>
                </a:solidFill>
                <a:latin typeface="Calibri"/>
                <a:cs typeface="Calibri"/>
              </a:rPr>
              <a:t>replicated detectors to </a:t>
            </a:r>
            <a:r>
              <a:rPr sz="2500" spc="-10" dirty="0">
                <a:solidFill>
                  <a:prstClr val="black"/>
                </a:solidFill>
                <a:latin typeface="Calibri"/>
                <a:cs typeface="Calibri"/>
              </a:rPr>
              <a:t>give </a:t>
            </a:r>
            <a:r>
              <a:rPr sz="2500" spc="-5" dirty="0">
                <a:solidFill>
                  <a:prstClr val="black"/>
                </a:solidFill>
                <a:latin typeface="Calibri"/>
                <a:cs typeface="Calibri"/>
              </a:rPr>
              <a:t>a </a:t>
            </a:r>
            <a:r>
              <a:rPr sz="2500" spc="-555" dirty="0">
                <a:solidFill>
                  <a:prstClr val="black"/>
                </a:solidFill>
                <a:latin typeface="Calibri"/>
                <a:cs typeface="Calibri"/>
              </a:rPr>
              <a:t> </a:t>
            </a:r>
            <a:r>
              <a:rPr sz="2500" spc="-10" dirty="0">
                <a:solidFill>
                  <a:prstClr val="black"/>
                </a:solidFill>
                <a:latin typeface="Calibri"/>
                <a:cs typeface="Calibri"/>
              </a:rPr>
              <a:t>single </a:t>
            </a:r>
            <a:r>
              <a:rPr sz="2500" spc="-5" dirty="0">
                <a:solidFill>
                  <a:prstClr val="black"/>
                </a:solidFill>
                <a:latin typeface="Calibri"/>
                <a:cs typeface="Calibri"/>
              </a:rPr>
              <a:t>output </a:t>
            </a:r>
            <a:r>
              <a:rPr sz="2500" spc="-15" dirty="0">
                <a:solidFill>
                  <a:prstClr val="black"/>
                </a:solidFill>
                <a:latin typeface="Calibri"/>
                <a:cs typeface="Calibri"/>
              </a:rPr>
              <a:t>to</a:t>
            </a:r>
            <a:r>
              <a:rPr sz="2500" spc="-5" dirty="0">
                <a:solidFill>
                  <a:prstClr val="black"/>
                </a:solidFill>
                <a:latin typeface="Calibri"/>
                <a:cs typeface="Calibri"/>
              </a:rPr>
              <a:t> the</a:t>
            </a:r>
            <a:r>
              <a:rPr sz="2500" spc="5" dirty="0">
                <a:solidFill>
                  <a:prstClr val="black"/>
                </a:solidFill>
                <a:latin typeface="Calibri"/>
                <a:cs typeface="Calibri"/>
              </a:rPr>
              <a:t> </a:t>
            </a:r>
            <a:r>
              <a:rPr sz="2500" spc="-15" dirty="0">
                <a:solidFill>
                  <a:prstClr val="black"/>
                </a:solidFill>
                <a:latin typeface="Calibri"/>
                <a:cs typeface="Calibri"/>
              </a:rPr>
              <a:t>next</a:t>
            </a:r>
            <a:r>
              <a:rPr sz="2500" spc="-5" dirty="0">
                <a:solidFill>
                  <a:prstClr val="black"/>
                </a:solidFill>
                <a:latin typeface="Calibri"/>
                <a:cs typeface="Calibri"/>
              </a:rPr>
              <a:t> </a:t>
            </a:r>
            <a:r>
              <a:rPr sz="2500" spc="-10" dirty="0">
                <a:solidFill>
                  <a:prstClr val="black"/>
                </a:solidFill>
                <a:latin typeface="Calibri"/>
                <a:cs typeface="Calibri"/>
              </a:rPr>
              <a:t>level.</a:t>
            </a:r>
            <a:endParaRPr sz="2500">
              <a:solidFill>
                <a:prstClr val="black"/>
              </a:solidFill>
              <a:latin typeface="Calibri"/>
              <a:cs typeface="Calibri"/>
            </a:endParaRPr>
          </a:p>
          <a:p>
            <a:pPr marL="756285" marR="5080" lvl="1" indent="-287020">
              <a:spcBef>
                <a:spcPts val="555"/>
              </a:spcBef>
              <a:buFont typeface="Arial MT"/>
              <a:buChar char="–"/>
              <a:tabLst>
                <a:tab pos="756285" algn="l"/>
                <a:tab pos="756920" algn="l"/>
              </a:tabLst>
            </a:pPr>
            <a:r>
              <a:rPr sz="2200" spc="-10" dirty="0">
                <a:solidFill>
                  <a:prstClr val="black"/>
                </a:solidFill>
                <a:latin typeface="Calibri"/>
                <a:cs typeface="Calibri"/>
              </a:rPr>
              <a:t>This</a:t>
            </a:r>
            <a:r>
              <a:rPr sz="2200" dirty="0">
                <a:solidFill>
                  <a:prstClr val="black"/>
                </a:solidFill>
                <a:latin typeface="Calibri"/>
                <a:cs typeface="Calibri"/>
              </a:rPr>
              <a:t> </a:t>
            </a:r>
            <a:r>
              <a:rPr sz="2200" spc="-10" dirty="0">
                <a:solidFill>
                  <a:prstClr val="black"/>
                </a:solidFill>
                <a:latin typeface="Calibri"/>
                <a:cs typeface="Calibri"/>
              </a:rPr>
              <a:t>reduces</a:t>
            </a:r>
            <a:r>
              <a:rPr sz="2200" dirty="0">
                <a:solidFill>
                  <a:prstClr val="black"/>
                </a:solidFill>
                <a:latin typeface="Calibri"/>
                <a:cs typeface="Calibri"/>
              </a:rPr>
              <a:t> </a:t>
            </a:r>
            <a:r>
              <a:rPr sz="2200" spc="-5" dirty="0">
                <a:solidFill>
                  <a:prstClr val="black"/>
                </a:solidFill>
                <a:latin typeface="Calibri"/>
                <a:cs typeface="Calibri"/>
              </a:rPr>
              <a:t>the</a:t>
            </a:r>
            <a:r>
              <a:rPr sz="2200" spc="15" dirty="0">
                <a:solidFill>
                  <a:prstClr val="black"/>
                </a:solidFill>
                <a:latin typeface="Calibri"/>
                <a:cs typeface="Calibri"/>
              </a:rPr>
              <a:t> </a:t>
            </a:r>
            <a:r>
              <a:rPr sz="2200" spc="-10" dirty="0">
                <a:solidFill>
                  <a:prstClr val="black"/>
                </a:solidFill>
                <a:latin typeface="Calibri"/>
                <a:cs typeface="Calibri"/>
              </a:rPr>
              <a:t>number</a:t>
            </a:r>
            <a:r>
              <a:rPr sz="2200" spc="5" dirty="0">
                <a:solidFill>
                  <a:prstClr val="black"/>
                </a:solidFill>
                <a:latin typeface="Calibri"/>
                <a:cs typeface="Calibri"/>
              </a:rPr>
              <a:t> </a:t>
            </a:r>
            <a:r>
              <a:rPr sz="2200" spc="-5" dirty="0">
                <a:solidFill>
                  <a:prstClr val="black"/>
                </a:solidFill>
                <a:latin typeface="Calibri"/>
                <a:cs typeface="Calibri"/>
              </a:rPr>
              <a:t>of</a:t>
            </a:r>
            <a:r>
              <a:rPr sz="2200" spc="10" dirty="0">
                <a:solidFill>
                  <a:prstClr val="black"/>
                </a:solidFill>
                <a:latin typeface="Calibri"/>
                <a:cs typeface="Calibri"/>
              </a:rPr>
              <a:t> </a:t>
            </a:r>
            <a:r>
              <a:rPr sz="2200" spc="-5" dirty="0">
                <a:solidFill>
                  <a:prstClr val="black"/>
                </a:solidFill>
                <a:latin typeface="Calibri"/>
                <a:cs typeface="Calibri"/>
              </a:rPr>
              <a:t>inputs </a:t>
            </a:r>
            <a:r>
              <a:rPr sz="2200" spc="-20" dirty="0">
                <a:solidFill>
                  <a:prstClr val="black"/>
                </a:solidFill>
                <a:latin typeface="Calibri"/>
                <a:cs typeface="Calibri"/>
              </a:rPr>
              <a:t>to</a:t>
            </a:r>
            <a:r>
              <a:rPr sz="2200" spc="5" dirty="0">
                <a:solidFill>
                  <a:prstClr val="black"/>
                </a:solidFill>
                <a:latin typeface="Calibri"/>
                <a:cs typeface="Calibri"/>
              </a:rPr>
              <a:t> </a:t>
            </a:r>
            <a:r>
              <a:rPr sz="2200" spc="-5" dirty="0">
                <a:solidFill>
                  <a:prstClr val="black"/>
                </a:solidFill>
                <a:latin typeface="Calibri"/>
                <a:cs typeface="Calibri"/>
              </a:rPr>
              <a:t>the</a:t>
            </a:r>
            <a:r>
              <a:rPr sz="2200" spc="15" dirty="0">
                <a:solidFill>
                  <a:prstClr val="black"/>
                </a:solidFill>
                <a:latin typeface="Calibri"/>
                <a:cs typeface="Calibri"/>
              </a:rPr>
              <a:t> </a:t>
            </a:r>
            <a:r>
              <a:rPr sz="2200" spc="-15" dirty="0">
                <a:solidFill>
                  <a:prstClr val="black"/>
                </a:solidFill>
                <a:latin typeface="Calibri"/>
                <a:cs typeface="Calibri"/>
              </a:rPr>
              <a:t>next</a:t>
            </a:r>
            <a:r>
              <a:rPr sz="2200" spc="10" dirty="0">
                <a:solidFill>
                  <a:prstClr val="black"/>
                </a:solidFill>
                <a:latin typeface="Calibri"/>
                <a:cs typeface="Calibri"/>
              </a:rPr>
              <a:t> </a:t>
            </a:r>
            <a:r>
              <a:rPr sz="2200" spc="-15" dirty="0">
                <a:solidFill>
                  <a:prstClr val="black"/>
                </a:solidFill>
                <a:latin typeface="Calibri"/>
                <a:cs typeface="Calibri"/>
              </a:rPr>
              <a:t>layer</a:t>
            </a:r>
            <a:r>
              <a:rPr sz="2200" spc="-10" dirty="0">
                <a:solidFill>
                  <a:prstClr val="black"/>
                </a:solidFill>
                <a:latin typeface="Calibri"/>
                <a:cs typeface="Calibri"/>
              </a:rPr>
              <a:t> </a:t>
            </a:r>
            <a:r>
              <a:rPr sz="2200" spc="-5" dirty="0">
                <a:solidFill>
                  <a:prstClr val="black"/>
                </a:solidFill>
                <a:latin typeface="Calibri"/>
                <a:cs typeface="Calibri"/>
              </a:rPr>
              <a:t>of</a:t>
            </a:r>
            <a:r>
              <a:rPr sz="2200" spc="5" dirty="0">
                <a:solidFill>
                  <a:prstClr val="black"/>
                </a:solidFill>
                <a:latin typeface="Calibri"/>
                <a:cs typeface="Calibri"/>
              </a:rPr>
              <a:t> </a:t>
            </a:r>
            <a:r>
              <a:rPr sz="2200" spc="-20" dirty="0">
                <a:solidFill>
                  <a:prstClr val="black"/>
                </a:solidFill>
                <a:latin typeface="Calibri"/>
                <a:cs typeface="Calibri"/>
              </a:rPr>
              <a:t>feature </a:t>
            </a:r>
            <a:r>
              <a:rPr sz="2200" spc="-15" dirty="0">
                <a:solidFill>
                  <a:prstClr val="black"/>
                </a:solidFill>
                <a:latin typeface="Calibri"/>
                <a:cs typeface="Calibri"/>
              </a:rPr>
              <a:t> </a:t>
            </a:r>
            <a:r>
              <a:rPr sz="2200" spc="-10" dirty="0">
                <a:solidFill>
                  <a:prstClr val="black"/>
                </a:solidFill>
                <a:latin typeface="Calibri"/>
                <a:cs typeface="Calibri"/>
              </a:rPr>
              <a:t>extraction,</a:t>
            </a:r>
            <a:r>
              <a:rPr sz="2200" spc="10" dirty="0">
                <a:solidFill>
                  <a:prstClr val="black"/>
                </a:solidFill>
                <a:latin typeface="Calibri"/>
                <a:cs typeface="Calibri"/>
              </a:rPr>
              <a:t> </a:t>
            </a:r>
            <a:r>
              <a:rPr sz="2200" spc="-5" dirty="0">
                <a:solidFill>
                  <a:prstClr val="black"/>
                </a:solidFill>
                <a:latin typeface="Calibri"/>
                <a:cs typeface="Calibri"/>
              </a:rPr>
              <a:t>thus allowing </a:t>
            </a:r>
            <a:r>
              <a:rPr sz="2200" spc="-10" dirty="0">
                <a:solidFill>
                  <a:prstClr val="black"/>
                </a:solidFill>
                <a:latin typeface="Calibri"/>
                <a:cs typeface="Calibri"/>
              </a:rPr>
              <a:t>us</a:t>
            </a:r>
            <a:r>
              <a:rPr sz="2200" spc="5" dirty="0">
                <a:solidFill>
                  <a:prstClr val="black"/>
                </a:solidFill>
                <a:latin typeface="Calibri"/>
                <a:cs typeface="Calibri"/>
              </a:rPr>
              <a:t> </a:t>
            </a:r>
            <a:r>
              <a:rPr sz="2200" spc="-20" dirty="0">
                <a:solidFill>
                  <a:prstClr val="black"/>
                </a:solidFill>
                <a:latin typeface="Calibri"/>
                <a:cs typeface="Calibri"/>
              </a:rPr>
              <a:t>to</a:t>
            </a:r>
            <a:r>
              <a:rPr sz="2200" spc="5" dirty="0">
                <a:solidFill>
                  <a:prstClr val="black"/>
                </a:solidFill>
                <a:latin typeface="Calibri"/>
                <a:cs typeface="Calibri"/>
              </a:rPr>
              <a:t> </a:t>
            </a:r>
            <a:r>
              <a:rPr sz="2200" spc="-20" dirty="0">
                <a:solidFill>
                  <a:prstClr val="black"/>
                </a:solidFill>
                <a:latin typeface="Calibri"/>
                <a:cs typeface="Calibri"/>
              </a:rPr>
              <a:t>have</a:t>
            </a:r>
            <a:r>
              <a:rPr sz="2200" spc="-5" dirty="0">
                <a:solidFill>
                  <a:prstClr val="black"/>
                </a:solidFill>
                <a:latin typeface="Calibri"/>
                <a:cs typeface="Calibri"/>
              </a:rPr>
              <a:t> </a:t>
            </a:r>
            <a:r>
              <a:rPr sz="2200" spc="-15" dirty="0">
                <a:solidFill>
                  <a:prstClr val="black"/>
                </a:solidFill>
                <a:latin typeface="Calibri"/>
                <a:cs typeface="Calibri"/>
              </a:rPr>
              <a:t>many</a:t>
            </a:r>
            <a:r>
              <a:rPr sz="2200" spc="5" dirty="0">
                <a:solidFill>
                  <a:prstClr val="black"/>
                </a:solidFill>
                <a:latin typeface="Calibri"/>
                <a:cs typeface="Calibri"/>
              </a:rPr>
              <a:t> </a:t>
            </a:r>
            <a:r>
              <a:rPr sz="2200" spc="-10" dirty="0">
                <a:solidFill>
                  <a:prstClr val="black"/>
                </a:solidFill>
                <a:latin typeface="Calibri"/>
                <a:cs typeface="Calibri"/>
              </a:rPr>
              <a:t>more</a:t>
            </a:r>
            <a:r>
              <a:rPr sz="2200" dirty="0">
                <a:solidFill>
                  <a:prstClr val="black"/>
                </a:solidFill>
                <a:latin typeface="Calibri"/>
                <a:cs typeface="Calibri"/>
              </a:rPr>
              <a:t> </a:t>
            </a:r>
            <a:r>
              <a:rPr sz="2200" spc="-20" dirty="0">
                <a:solidFill>
                  <a:prstClr val="black"/>
                </a:solidFill>
                <a:latin typeface="Calibri"/>
                <a:cs typeface="Calibri"/>
              </a:rPr>
              <a:t>different</a:t>
            </a:r>
            <a:r>
              <a:rPr sz="2200" spc="15" dirty="0">
                <a:solidFill>
                  <a:prstClr val="black"/>
                </a:solidFill>
                <a:latin typeface="Calibri"/>
                <a:cs typeface="Calibri"/>
              </a:rPr>
              <a:t> </a:t>
            </a:r>
            <a:r>
              <a:rPr sz="2200" spc="-20" dirty="0">
                <a:solidFill>
                  <a:prstClr val="black"/>
                </a:solidFill>
                <a:latin typeface="Calibri"/>
                <a:cs typeface="Calibri"/>
              </a:rPr>
              <a:t>feature </a:t>
            </a:r>
            <a:r>
              <a:rPr sz="2200" spc="-484" dirty="0">
                <a:solidFill>
                  <a:prstClr val="black"/>
                </a:solidFill>
                <a:latin typeface="Calibri"/>
                <a:cs typeface="Calibri"/>
              </a:rPr>
              <a:t> </a:t>
            </a:r>
            <a:r>
              <a:rPr sz="2200" spc="-10" dirty="0">
                <a:solidFill>
                  <a:prstClr val="black"/>
                </a:solidFill>
                <a:latin typeface="Calibri"/>
                <a:cs typeface="Calibri"/>
              </a:rPr>
              <a:t>maps.</a:t>
            </a:r>
            <a:endParaRPr sz="2200">
              <a:solidFill>
                <a:prstClr val="black"/>
              </a:solidFill>
              <a:latin typeface="Calibri"/>
              <a:cs typeface="Calibri"/>
            </a:endParaRPr>
          </a:p>
          <a:p>
            <a:pPr marL="756285" lvl="1" indent="-287020">
              <a:spcBef>
                <a:spcPts val="530"/>
              </a:spcBef>
              <a:buFont typeface="Arial MT"/>
              <a:buChar char="–"/>
              <a:tabLst>
                <a:tab pos="756285" algn="l"/>
                <a:tab pos="756920" algn="l"/>
              </a:tabLst>
            </a:pPr>
            <a:r>
              <a:rPr sz="2200" spc="-35" dirty="0">
                <a:solidFill>
                  <a:prstClr val="black"/>
                </a:solidFill>
                <a:latin typeface="Calibri"/>
                <a:cs typeface="Calibri"/>
              </a:rPr>
              <a:t>Taking</a:t>
            </a:r>
            <a:r>
              <a:rPr sz="2200" spc="-5" dirty="0">
                <a:solidFill>
                  <a:prstClr val="black"/>
                </a:solidFill>
                <a:latin typeface="Calibri"/>
                <a:cs typeface="Calibri"/>
              </a:rPr>
              <a:t> the</a:t>
            </a:r>
            <a:r>
              <a:rPr sz="2200" dirty="0">
                <a:solidFill>
                  <a:prstClr val="black"/>
                </a:solidFill>
                <a:latin typeface="Calibri"/>
                <a:cs typeface="Calibri"/>
              </a:rPr>
              <a:t> </a:t>
            </a:r>
            <a:r>
              <a:rPr sz="2200" spc="-10" dirty="0">
                <a:solidFill>
                  <a:prstClr val="black"/>
                </a:solidFill>
                <a:latin typeface="Calibri"/>
                <a:cs typeface="Calibri"/>
              </a:rPr>
              <a:t>maximum</a:t>
            </a:r>
            <a:r>
              <a:rPr sz="2200" spc="30" dirty="0">
                <a:solidFill>
                  <a:prstClr val="black"/>
                </a:solidFill>
                <a:latin typeface="Calibri"/>
                <a:cs typeface="Calibri"/>
              </a:rPr>
              <a:t> </a:t>
            </a:r>
            <a:r>
              <a:rPr sz="2200" spc="-5" dirty="0">
                <a:solidFill>
                  <a:prstClr val="black"/>
                </a:solidFill>
                <a:latin typeface="Calibri"/>
                <a:cs typeface="Calibri"/>
              </a:rPr>
              <a:t>of</a:t>
            </a:r>
            <a:r>
              <a:rPr sz="2200" spc="10" dirty="0">
                <a:solidFill>
                  <a:prstClr val="black"/>
                </a:solidFill>
                <a:latin typeface="Calibri"/>
                <a:cs typeface="Calibri"/>
              </a:rPr>
              <a:t> </a:t>
            </a:r>
            <a:r>
              <a:rPr sz="2200" spc="-5" dirty="0">
                <a:solidFill>
                  <a:prstClr val="black"/>
                </a:solidFill>
                <a:latin typeface="Calibri"/>
                <a:cs typeface="Calibri"/>
              </a:rPr>
              <a:t>the</a:t>
            </a:r>
            <a:r>
              <a:rPr sz="2200" spc="15" dirty="0">
                <a:solidFill>
                  <a:prstClr val="black"/>
                </a:solidFill>
                <a:latin typeface="Calibri"/>
                <a:cs typeface="Calibri"/>
              </a:rPr>
              <a:t> </a:t>
            </a:r>
            <a:r>
              <a:rPr sz="2200" spc="-20" dirty="0">
                <a:solidFill>
                  <a:prstClr val="black"/>
                </a:solidFill>
                <a:latin typeface="Calibri"/>
                <a:cs typeface="Calibri"/>
              </a:rPr>
              <a:t>four</a:t>
            </a:r>
            <a:r>
              <a:rPr sz="2200" dirty="0">
                <a:solidFill>
                  <a:prstClr val="black"/>
                </a:solidFill>
                <a:latin typeface="Calibri"/>
                <a:cs typeface="Calibri"/>
              </a:rPr>
              <a:t> </a:t>
            </a:r>
            <a:r>
              <a:rPr sz="2200" spc="-15" dirty="0">
                <a:solidFill>
                  <a:prstClr val="black"/>
                </a:solidFill>
                <a:latin typeface="Calibri"/>
                <a:cs typeface="Calibri"/>
              </a:rPr>
              <a:t>works</a:t>
            </a:r>
            <a:r>
              <a:rPr sz="2200" spc="10" dirty="0">
                <a:solidFill>
                  <a:prstClr val="black"/>
                </a:solidFill>
                <a:latin typeface="Calibri"/>
                <a:cs typeface="Calibri"/>
              </a:rPr>
              <a:t> </a:t>
            </a:r>
            <a:r>
              <a:rPr sz="2200" spc="-10" dirty="0">
                <a:solidFill>
                  <a:prstClr val="black"/>
                </a:solidFill>
                <a:latin typeface="Calibri"/>
                <a:cs typeface="Calibri"/>
              </a:rPr>
              <a:t>slightly</a:t>
            </a:r>
            <a:r>
              <a:rPr sz="2200" dirty="0">
                <a:solidFill>
                  <a:prstClr val="black"/>
                </a:solidFill>
                <a:latin typeface="Calibri"/>
                <a:cs typeface="Calibri"/>
              </a:rPr>
              <a:t> </a:t>
            </a:r>
            <a:r>
              <a:rPr sz="2200" spc="-50" dirty="0">
                <a:solidFill>
                  <a:prstClr val="black"/>
                </a:solidFill>
                <a:latin typeface="Calibri"/>
                <a:cs typeface="Calibri"/>
              </a:rPr>
              <a:t>better.</a:t>
            </a:r>
            <a:endParaRPr sz="2200">
              <a:solidFill>
                <a:prstClr val="black"/>
              </a:solidFill>
              <a:latin typeface="Calibri"/>
              <a:cs typeface="Calibri"/>
            </a:endParaRPr>
          </a:p>
          <a:p>
            <a:pPr marL="355600" marR="889000" indent="-343535">
              <a:spcBef>
                <a:spcPts val="580"/>
              </a:spcBef>
              <a:buFont typeface="Arial MT"/>
              <a:buChar char="•"/>
              <a:tabLst>
                <a:tab pos="355600" algn="l"/>
                <a:tab pos="356235" algn="l"/>
              </a:tabLst>
            </a:pPr>
            <a:r>
              <a:rPr sz="2500" spc="-10" dirty="0">
                <a:solidFill>
                  <a:srgbClr val="000090"/>
                </a:solidFill>
                <a:latin typeface="Calibri"/>
                <a:cs typeface="Calibri"/>
              </a:rPr>
              <a:t>Problem:</a:t>
            </a:r>
            <a:r>
              <a:rPr sz="2500" spc="5" dirty="0">
                <a:solidFill>
                  <a:srgbClr val="000090"/>
                </a:solidFill>
                <a:latin typeface="Calibri"/>
                <a:cs typeface="Calibri"/>
              </a:rPr>
              <a:t> </a:t>
            </a:r>
            <a:r>
              <a:rPr sz="2500" spc="-10" dirty="0">
                <a:solidFill>
                  <a:prstClr val="black"/>
                </a:solidFill>
                <a:latin typeface="Calibri"/>
                <a:cs typeface="Calibri"/>
              </a:rPr>
              <a:t>After</a:t>
            </a:r>
            <a:r>
              <a:rPr sz="2500" spc="15" dirty="0">
                <a:solidFill>
                  <a:prstClr val="black"/>
                </a:solidFill>
                <a:latin typeface="Calibri"/>
                <a:cs typeface="Calibri"/>
              </a:rPr>
              <a:t> </a:t>
            </a:r>
            <a:r>
              <a:rPr sz="2500" spc="-15" dirty="0">
                <a:solidFill>
                  <a:prstClr val="black"/>
                </a:solidFill>
                <a:latin typeface="Calibri"/>
                <a:cs typeface="Calibri"/>
              </a:rPr>
              <a:t>several</a:t>
            </a:r>
            <a:r>
              <a:rPr sz="2500" dirty="0">
                <a:solidFill>
                  <a:prstClr val="black"/>
                </a:solidFill>
                <a:latin typeface="Calibri"/>
                <a:cs typeface="Calibri"/>
              </a:rPr>
              <a:t> </a:t>
            </a:r>
            <a:r>
              <a:rPr sz="2500" spc="-10" dirty="0">
                <a:solidFill>
                  <a:prstClr val="black"/>
                </a:solidFill>
                <a:latin typeface="Calibri"/>
                <a:cs typeface="Calibri"/>
              </a:rPr>
              <a:t>levels</a:t>
            </a:r>
            <a:r>
              <a:rPr sz="2500" dirty="0">
                <a:solidFill>
                  <a:prstClr val="black"/>
                </a:solidFill>
                <a:latin typeface="Calibri"/>
                <a:cs typeface="Calibri"/>
              </a:rPr>
              <a:t> </a:t>
            </a:r>
            <a:r>
              <a:rPr sz="2500" spc="-5" dirty="0">
                <a:solidFill>
                  <a:prstClr val="black"/>
                </a:solidFill>
                <a:latin typeface="Calibri"/>
                <a:cs typeface="Calibri"/>
              </a:rPr>
              <a:t>of pooling,</a:t>
            </a:r>
            <a:r>
              <a:rPr sz="2500" spc="-10" dirty="0">
                <a:solidFill>
                  <a:prstClr val="black"/>
                </a:solidFill>
                <a:latin typeface="Calibri"/>
                <a:cs typeface="Calibri"/>
              </a:rPr>
              <a:t> </a:t>
            </a:r>
            <a:r>
              <a:rPr sz="2500" spc="-15" dirty="0">
                <a:solidFill>
                  <a:prstClr val="black"/>
                </a:solidFill>
                <a:latin typeface="Calibri"/>
                <a:cs typeface="Calibri"/>
              </a:rPr>
              <a:t>we</a:t>
            </a:r>
            <a:r>
              <a:rPr sz="2500" spc="15" dirty="0">
                <a:solidFill>
                  <a:prstClr val="black"/>
                </a:solidFill>
                <a:latin typeface="Calibri"/>
                <a:cs typeface="Calibri"/>
              </a:rPr>
              <a:t> </a:t>
            </a:r>
            <a:r>
              <a:rPr sz="2500" spc="-20" dirty="0">
                <a:solidFill>
                  <a:prstClr val="black"/>
                </a:solidFill>
                <a:latin typeface="Calibri"/>
                <a:cs typeface="Calibri"/>
              </a:rPr>
              <a:t>have</a:t>
            </a:r>
            <a:r>
              <a:rPr sz="2500" spc="5" dirty="0">
                <a:solidFill>
                  <a:prstClr val="black"/>
                </a:solidFill>
                <a:latin typeface="Calibri"/>
                <a:cs typeface="Calibri"/>
              </a:rPr>
              <a:t> </a:t>
            </a:r>
            <a:r>
              <a:rPr sz="2500" spc="-10" dirty="0">
                <a:solidFill>
                  <a:prstClr val="black"/>
                </a:solidFill>
                <a:latin typeface="Calibri"/>
                <a:cs typeface="Calibri"/>
              </a:rPr>
              <a:t>lost </a:t>
            </a:r>
            <a:r>
              <a:rPr sz="2500" spc="-550" dirty="0">
                <a:solidFill>
                  <a:prstClr val="black"/>
                </a:solidFill>
                <a:latin typeface="Calibri"/>
                <a:cs typeface="Calibri"/>
              </a:rPr>
              <a:t> </a:t>
            </a:r>
            <a:r>
              <a:rPr sz="2500" spc="-15" dirty="0">
                <a:solidFill>
                  <a:prstClr val="black"/>
                </a:solidFill>
                <a:latin typeface="Calibri"/>
                <a:cs typeface="Calibri"/>
              </a:rPr>
              <a:t>information</a:t>
            </a:r>
            <a:r>
              <a:rPr sz="2500" dirty="0">
                <a:solidFill>
                  <a:prstClr val="black"/>
                </a:solidFill>
                <a:latin typeface="Calibri"/>
                <a:cs typeface="Calibri"/>
              </a:rPr>
              <a:t> </a:t>
            </a:r>
            <a:r>
              <a:rPr sz="2500" spc="-5" dirty="0">
                <a:solidFill>
                  <a:prstClr val="black"/>
                </a:solidFill>
                <a:latin typeface="Calibri"/>
                <a:cs typeface="Calibri"/>
              </a:rPr>
              <a:t>about</a:t>
            </a:r>
            <a:r>
              <a:rPr sz="2500" spc="-15" dirty="0">
                <a:solidFill>
                  <a:prstClr val="black"/>
                </a:solidFill>
                <a:latin typeface="Calibri"/>
                <a:cs typeface="Calibri"/>
              </a:rPr>
              <a:t> </a:t>
            </a:r>
            <a:r>
              <a:rPr sz="2500" spc="-5" dirty="0">
                <a:solidFill>
                  <a:prstClr val="black"/>
                </a:solidFill>
                <a:latin typeface="Calibri"/>
                <a:cs typeface="Calibri"/>
              </a:rPr>
              <a:t>the</a:t>
            </a:r>
            <a:r>
              <a:rPr sz="2500" spc="15" dirty="0">
                <a:solidFill>
                  <a:prstClr val="black"/>
                </a:solidFill>
                <a:latin typeface="Calibri"/>
                <a:cs typeface="Calibri"/>
              </a:rPr>
              <a:t> </a:t>
            </a:r>
            <a:r>
              <a:rPr sz="2500" spc="-10" dirty="0">
                <a:solidFill>
                  <a:prstClr val="black"/>
                </a:solidFill>
                <a:latin typeface="Calibri"/>
                <a:cs typeface="Calibri"/>
              </a:rPr>
              <a:t>precise</a:t>
            </a:r>
            <a:r>
              <a:rPr sz="2500" spc="15" dirty="0">
                <a:solidFill>
                  <a:prstClr val="black"/>
                </a:solidFill>
                <a:latin typeface="Calibri"/>
                <a:cs typeface="Calibri"/>
              </a:rPr>
              <a:t> </a:t>
            </a:r>
            <a:r>
              <a:rPr sz="2500" spc="-10" dirty="0">
                <a:solidFill>
                  <a:prstClr val="black"/>
                </a:solidFill>
                <a:latin typeface="Calibri"/>
                <a:cs typeface="Calibri"/>
              </a:rPr>
              <a:t>positions</a:t>
            </a:r>
            <a:r>
              <a:rPr sz="2500" spc="5" dirty="0">
                <a:solidFill>
                  <a:prstClr val="black"/>
                </a:solidFill>
                <a:latin typeface="Calibri"/>
                <a:cs typeface="Calibri"/>
              </a:rPr>
              <a:t> </a:t>
            </a:r>
            <a:r>
              <a:rPr sz="2500" spc="-5" dirty="0">
                <a:solidFill>
                  <a:prstClr val="black"/>
                </a:solidFill>
                <a:latin typeface="Calibri"/>
                <a:cs typeface="Calibri"/>
              </a:rPr>
              <a:t>of</a:t>
            </a:r>
            <a:r>
              <a:rPr sz="2500" spc="-20" dirty="0">
                <a:solidFill>
                  <a:prstClr val="black"/>
                </a:solidFill>
                <a:latin typeface="Calibri"/>
                <a:cs typeface="Calibri"/>
              </a:rPr>
              <a:t> </a:t>
            </a:r>
            <a:r>
              <a:rPr sz="2500" spc="-5" dirty="0">
                <a:solidFill>
                  <a:prstClr val="black"/>
                </a:solidFill>
                <a:latin typeface="Calibri"/>
                <a:cs typeface="Calibri"/>
              </a:rPr>
              <a:t>things.</a:t>
            </a:r>
            <a:endParaRPr sz="2500">
              <a:solidFill>
                <a:prstClr val="black"/>
              </a:solidFill>
              <a:latin typeface="Calibri"/>
              <a:cs typeface="Calibri"/>
            </a:endParaRPr>
          </a:p>
          <a:p>
            <a:pPr marL="756285" marR="158750" lvl="1" indent="-287020">
              <a:spcBef>
                <a:spcPts val="555"/>
              </a:spcBef>
              <a:buFont typeface="Arial MT"/>
              <a:buChar char="–"/>
              <a:tabLst>
                <a:tab pos="756285" algn="l"/>
                <a:tab pos="756920" algn="l"/>
              </a:tabLst>
            </a:pPr>
            <a:r>
              <a:rPr sz="2200" spc="-10" dirty="0">
                <a:solidFill>
                  <a:prstClr val="black"/>
                </a:solidFill>
                <a:latin typeface="Calibri"/>
                <a:cs typeface="Calibri"/>
              </a:rPr>
              <a:t>This</a:t>
            </a:r>
            <a:r>
              <a:rPr sz="2200" spc="5" dirty="0">
                <a:solidFill>
                  <a:prstClr val="black"/>
                </a:solidFill>
                <a:latin typeface="Calibri"/>
                <a:cs typeface="Calibri"/>
              </a:rPr>
              <a:t> </a:t>
            </a:r>
            <a:r>
              <a:rPr sz="2200" spc="-20" dirty="0">
                <a:solidFill>
                  <a:prstClr val="black"/>
                </a:solidFill>
                <a:latin typeface="Calibri"/>
                <a:cs typeface="Calibri"/>
              </a:rPr>
              <a:t>makes</a:t>
            </a:r>
            <a:r>
              <a:rPr sz="2200" spc="30" dirty="0">
                <a:solidFill>
                  <a:prstClr val="black"/>
                </a:solidFill>
                <a:latin typeface="Calibri"/>
                <a:cs typeface="Calibri"/>
              </a:rPr>
              <a:t> </a:t>
            </a:r>
            <a:r>
              <a:rPr sz="2200" spc="-5" dirty="0">
                <a:solidFill>
                  <a:prstClr val="black"/>
                </a:solidFill>
                <a:latin typeface="Calibri"/>
                <a:cs typeface="Calibri"/>
              </a:rPr>
              <a:t>it impossible</a:t>
            </a:r>
            <a:r>
              <a:rPr sz="2200" spc="15" dirty="0">
                <a:solidFill>
                  <a:prstClr val="black"/>
                </a:solidFill>
                <a:latin typeface="Calibri"/>
                <a:cs typeface="Calibri"/>
              </a:rPr>
              <a:t> </a:t>
            </a:r>
            <a:r>
              <a:rPr sz="2200" spc="-20" dirty="0">
                <a:solidFill>
                  <a:prstClr val="black"/>
                </a:solidFill>
                <a:latin typeface="Calibri"/>
                <a:cs typeface="Calibri"/>
              </a:rPr>
              <a:t>to</a:t>
            </a:r>
            <a:r>
              <a:rPr sz="2200" spc="15" dirty="0">
                <a:solidFill>
                  <a:prstClr val="black"/>
                </a:solidFill>
                <a:latin typeface="Calibri"/>
                <a:cs typeface="Calibri"/>
              </a:rPr>
              <a:t> </a:t>
            </a:r>
            <a:r>
              <a:rPr sz="2200" spc="-10" dirty="0">
                <a:solidFill>
                  <a:prstClr val="black"/>
                </a:solidFill>
                <a:latin typeface="Calibri"/>
                <a:cs typeface="Calibri"/>
              </a:rPr>
              <a:t>use</a:t>
            </a:r>
            <a:r>
              <a:rPr sz="2200" spc="10" dirty="0">
                <a:solidFill>
                  <a:prstClr val="black"/>
                </a:solidFill>
                <a:latin typeface="Calibri"/>
                <a:cs typeface="Calibri"/>
              </a:rPr>
              <a:t> </a:t>
            </a:r>
            <a:r>
              <a:rPr sz="2200" spc="-5" dirty="0">
                <a:solidFill>
                  <a:prstClr val="black"/>
                </a:solidFill>
                <a:latin typeface="Calibri"/>
                <a:cs typeface="Calibri"/>
              </a:rPr>
              <a:t>the</a:t>
            </a:r>
            <a:r>
              <a:rPr sz="2200" spc="20" dirty="0">
                <a:solidFill>
                  <a:prstClr val="black"/>
                </a:solidFill>
                <a:latin typeface="Calibri"/>
                <a:cs typeface="Calibri"/>
              </a:rPr>
              <a:t> </a:t>
            </a:r>
            <a:r>
              <a:rPr sz="2200" spc="-10" dirty="0">
                <a:solidFill>
                  <a:prstClr val="black"/>
                </a:solidFill>
                <a:latin typeface="Calibri"/>
                <a:cs typeface="Calibri"/>
              </a:rPr>
              <a:t>precise</a:t>
            </a:r>
            <a:r>
              <a:rPr sz="2200" spc="5" dirty="0">
                <a:solidFill>
                  <a:prstClr val="black"/>
                </a:solidFill>
                <a:latin typeface="Calibri"/>
                <a:cs typeface="Calibri"/>
              </a:rPr>
              <a:t> </a:t>
            </a:r>
            <a:r>
              <a:rPr sz="2200" spc="-10" dirty="0">
                <a:solidFill>
                  <a:prstClr val="black"/>
                </a:solidFill>
                <a:latin typeface="Calibri"/>
                <a:cs typeface="Calibri"/>
              </a:rPr>
              <a:t>spatial</a:t>
            </a:r>
            <a:r>
              <a:rPr sz="2200" dirty="0">
                <a:solidFill>
                  <a:prstClr val="black"/>
                </a:solidFill>
                <a:latin typeface="Calibri"/>
                <a:cs typeface="Calibri"/>
              </a:rPr>
              <a:t> </a:t>
            </a:r>
            <a:r>
              <a:rPr sz="2200" spc="-10" dirty="0">
                <a:solidFill>
                  <a:prstClr val="black"/>
                </a:solidFill>
                <a:latin typeface="Calibri"/>
                <a:cs typeface="Calibri"/>
              </a:rPr>
              <a:t>relationships </a:t>
            </a:r>
            <a:r>
              <a:rPr sz="2200" spc="-480" dirty="0">
                <a:solidFill>
                  <a:prstClr val="black"/>
                </a:solidFill>
                <a:latin typeface="Calibri"/>
                <a:cs typeface="Calibri"/>
              </a:rPr>
              <a:t> </a:t>
            </a:r>
            <a:r>
              <a:rPr sz="2200" spc="-10" dirty="0">
                <a:solidFill>
                  <a:prstClr val="black"/>
                </a:solidFill>
                <a:latin typeface="Calibri"/>
                <a:cs typeface="Calibri"/>
              </a:rPr>
              <a:t>between</a:t>
            </a:r>
            <a:r>
              <a:rPr sz="2200" spc="20" dirty="0">
                <a:solidFill>
                  <a:prstClr val="black"/>
                </a:solidFill>
                <a:latin typeface="Calibri"/>
                <a:cs typeface="Calibri"/>
              </a:rPr>
              <a:t> </a:t>
            </a:r>
            <a:r>
              <a:rPr sz="2200" spc="-10" dirty="0">
                <a:solidFill>
                  <a:prstClr val="black"/>
                </a:solidFill>
                <a:latin typeface="Calibri"/>
                <a:cs typeface="Calibri"/>
              </a:rPr>
              <a:t>high-level</a:t>
            </a:r>
            <a:r>
              <a:rPr sz="2200" dirty="0">
                <a:solidFill>
                  <a:prstClr val="black"/>
                </a:solidFill>
                <a:latin typeface="Calibri"/>
                <a:cs typeface="Calibri"/>
              </a:rPr>
              <a:t> </a:t>
            </a:r>
            <a:r>
              <a:rPr sz="2200" spc="-5" dirty="0">
                <a:solidFill>
                  <a:prstClr val="black"/>
                </a:solidFill>
                <a:latin typeface="Calibri"/>
                <a:cs typeface="Calibri"/>
              </a:rPr>
              <a:t>parts</a:t>
            </a:r>
            <a:r>
              <a:rPr sz="2200" dirty="0">
                <a:solidFill>
                  <a:prstClr val="black"/>
                </a:solidFill>
                <a:latin typeface="Calibri"/>
                <a:cs typeface="Calibri"/>
              </a:rPr>
              <a:t> </a:t>
            </a:r>
            <a:r>
              <a:rPr sz="2200" spc="-20" dirty="0">
                <a:solidFill>
                  <a:prstClr val="black"/>
                </a:solidFill>
                <a:latin typeface="Calibri"/>
                <a:cs typeface="Calibri"/>
              </a:rPr>
              <a:t>for</a:t>
            </a:r>
            <a:r>
              <a:rPr sz="2200" spc="5" dirty="0">
                <a:solidFill>
                  <a:prstClr val="black"/>
                </a:solidFill>
                <a:latin typeface="Calibri"/>
                <a:cs typeface="Calibri"/>
              </a:rPr>
              <a:t> </a:t>
            </a:r>
            <a:r>
              <a:rPr sz="2200" spc="-10" dirty="0">
                <a:solidFill>
                  <a:prstClr val="black"/>
                </a:solidFill>
                <a:latin typeface="Calibri"/>
                <a:cs typeface="Calibri"/>
              </a:rPr>
              <a:t>recognition.</a:t>
            </a:r>
            <a:endParaRPr sz="2200">
              <a:solidFill>
                <a:prstClr val="black"/>
              </a:solidFill>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Introduction to Pooling Layers in CNN | Towards AI">
            <a:extLst>
              <a:ext uri="{FF2B5EF4-FFF2-40B4-BE49-F238E27FC236}">
                <a16:creationId xmlns:a16="http://schemas.microsoft.com/office/drawing/2014/main" id="{9FD60721-7480-C949-D3F2-6D1BFDADB0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19096" y="643466"/>
            <a:ext cx="7353808"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486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8565" y="461900"/>
            <a:ext cx="7816850" cy="696595"/>
          </a:xfrm>
          <a:prstGeom prst="rect">
            <a:avLst/>
          </a:prstGeom>
        </p:spPr>
        <p:txBody>
          <a:bodyPr vert="horz" wrap="square" lIns="0" tIns="13335" rIns="0" bIns="0" rtlCol="0">
            <a:spAutoFit/>
          </a:bodyPr>
          <a:lstStyle/>
          <a:p>
            <a:pPr marL="12700">
              <a:spcBef>
                <a:spcPts val="105"/>
              </a:spcBef>
            </a:pPr>
            <a:r>
              <a:rPr spc="-15" dirty="0"/>
              <a:t>Example</a:t>
            </a:r>
            <a:r>
              <a:rPr spc="-10" dirty="0"/>
              <a:t> </a:t>
            </a:r>
            <a:r>
              <a:rPr spc="-15" dirty="0"/>
              <a:t>Architecture</a:t>
            </a:r>
            <a:r>
              <a:rPr spc="-5" dirty="0"/>
              <a:t> </a:t>
            </a:r>
            <a:r>
              <a:rPr spc="-35" dirty="0"/>
              <a:t>for</a:t>
            </a:r>
            <a:r>
              <a:rPr spc="-10" dirty="0"/>
              <a:t> </a:t>
            </a:r>
            <a:r>
              <a:rPr spc="-35" dirty="0"/>
              <a:t>CIFAR-10</a:t>
            </a:r>
          </a:p>
        </p:txBody>
      </p:sp>
      <p:sp>
        <p:nvSpPr>
          <p:cNvPr id="3" name="object 3"/>
          <p:cNvSpPr txBox="1"/>
          <p:nvPr/>
        </p:nvSpPr>
        <p:spPr>
          <a:xfrm>
            <a:off x="2059940" y="1548346"/>
            <a:ext cx="7982584" cy="4453255"/>
          </a:xfrm>
          <a:prstGeom prst="rect">
            <a:avLst/>
          </a:prstGeom>
        </p:spPr>
        <p:txBody>
          <a:bodyPr vert="horz" wrap="square" lIns="0" tIns="80645" rIns="0" bIns="0" rtlCol="0">
            <a:spAutoFit/>
          </a:bodyPr>
          <a:lstStyle/>
          <a:p>
            <a:pPr marL="355600" indent="-343535">
              <a:spcBef>
                <a:spcPts val="635"/>
              </a:spcBef>
              <a:buFont typeface="Arial MT"/>
              <a:buChar char="•"/>
              <a:tabLst>
                <a:tab pos="355600" algn="l"/>
                <a:tab pos="356235" algn="l"/>
              </a:tabLst>
            </a:pPr>
            <a:r>
              <a:rPr sz="2200" spc="-5" dirty="0">
                <a:solidFill>
                  <a:prstClr val="black"/>
                </a:solidFill>
                <a:latin typeface="Calibri"/>
                <a:cs typeface="Calibri"/>
              </a:rPr>
              <a:t>[INPUT</a:t>
            </a:r>
            <a:r>
              <a:rPr sz="2200" spc="15" dirty="0">
                <a:solidFill>
                  <a:prstClr val="black"/>
                </a:solidFill>
                <a:latin typeface="Calibri"/>
                <a:cs typeface="Calibri"/>
              </a:rPr>
              <a:t> </a:t>
            </a:r>
            <a:r>
              <a:rPr sz="2200" spc="-5" dirty="0">
                <a:solidFill>
                  <a:prstClr val="black"/>
                </a:solidFill>
                <a:latin typeface="Calibri"/>
                <a:cs typeface="Calibri"/>
              </a:rPr>
              <a:t>-</a:t>
            </a:r>
            <a:r>
              <a:rPr sz="2200" spc="-10" dirty="0">
                <a:solidFill>
                  <a:prstClr val="black"/>
                </a:solidFill>
                <a:latin typeface="Calibri"/>
                <a:cs typeface="Calibri"/>
              </a:rPr>
              <a:t> </a:t>
            </a:r>
            <a:r>
              <a:rPr sz="2200" spc="-15" dirty="0">
                <a:solidFill>
                  <a:prstClr val="black"/>
                </a:solidFill>
                <a:latin typeface="Calibri"/>
                <a:cs typeface="Calibri"/>
              </a:rPr>
              <a:t>CONV</a:t>
            </a:r>
            <a:r>
              <a:rPr sz="2200" spc="25" dirty="0">
                <a:solidFill>
                  <a:prstClr val="black"/>
                </a:solidFill>
                <a:latin typeface="Calibri"/>
                <a:cs typeface="Calibri"/>
              </a:rPr>
              <a:t> </a:t>
            </a:r>
            <a:r>
              <a:rPr sz="2200" spc="-5" dirty="0">
                <a:solidFill>
                  <a:prstClr val="black"/>
                </a:solidFill>
                <a:latin typeface="Calibri"/>
                <a:cs typeface="Calibri"/>
              </a:rPr>
              <a:t>-</a:t>
            </a:r>
            <a:r>
              <a:rPr sz="2200" spc="5" dirty="0">
                <a:solidFill>
                  <a:prstClr val="black"/>
                </a:solidFill>
                <a:latin typeface="Calibri"/>
                <a:cs typeface="Calibri"/>
              </a:rPr>
              <a:t> </a:t>
            </a:r>
            <a:r>
              <a:rPr sz="2200" spc="-20" dirty="0">
                <a:solidFill>
                  <a:prstClr val="black"/>
                </a:solidFill>
                <a:latin typeface="Calibri"/>
                <a:cs typeface="Calibri"/>
              </a:rPr>
              <a:t>RELU</a:t>
            </a:r>
            <a:r>
              <a:rPr sz="2200" spc="15" dirty="0">
                <a:solidFill>
                  <a:prstClr val="black"/>
                </a:solidFill>
                <a:latin typeface="Calibri"/>
                <a:cs typeface="Calibri"/>
              </a:rPr>
              <a:t> </a:t>
            </a:r>
            <a:r>
              <a:rPr sz="2200" spc="-5" dirty="0">
                <a:solidFill>
                  <a:prstClr val="black"/>
                </a:solidFill>
                <a:latin typeface="Calibri"/>
                <a:cs typeface="Calibri"/>
              </a:rPr>
              <a:t>-</a:t>
            </a:r>
            <a:r>
              <a:rPr sz="2200" spc="5" dirty="0">
                <a:solidFill>
                  <a:prstClr val="black"/>
                </a:solidFill>
                <a:latin typeface="Calibri"/>
                <a:cs typeface="Calibri"/>
              </a:rPr>
              <a:t> </a:t>
            </a:r>
            <a:r>
              <a:rPr sz="2200" spc="-5" dirty="0">
                <a:solidFill>
                  <a:prstClr val="black"/>
                </a:solidFill>
                <a:latin typeface="Calibri"/>
                <a:cs typeface="Calibri"/>
              </a:rPr>
              <a:t>POOL</a:t>
            </a:r>
            <a:r>
              <a:rPr sz="2200" spc="10" dirty="0">
                <a:solidFill>
                  <a:prstClr val="black"/>
                </a:solidFill>
                <a:latin typeface="Calibri"/>
                <a:cs typeface="Calibri"/>
              </a:rPr>
              <a:t> </a:t>
            </a:r>
            <a:r>
              <a:rPr sz="2200" spc="-5" dirty="0">
                <a:solidFill>
                  <a:prstClr val="black"/>
                </a:solidFill>
                <a:latin typeface="Calibri"/>
                <a:cs typeface="Calibri"/>
              </a:rPr>
              <a:t>-</a:t>
            </a:r>
            <a:r>
              <a:rPr sz="2200" dirty="0">
                <a:solidFill>
                  <a:prstClr val="black"/>
                </a:solidFill>
                <a:latin typeface="Calibri"/>
                <a:cs typeface="Calibri"/>
              </a:rPr>
              <a:t> </a:t>
            </a:r>
            <a:r>
              <a:rPr sz="2200" spc="-10" dirty="0">
                <a:solidFill>
                  <a:prstClr val="black"/>
                </a:solidFill>
                <a:latin typeface="Calibri"/>
                <a:cs typeface="Calibri"/>
              </a:rPr>
              <a:t>FC]</a:t>
            </a:r>
            <a:endParaRPr sz="2200">
              <a:solidFill>
                <a:prstClr val="black"/>
              </a:solidFill>
              <a:latin typeface="Calibri"/>
              <a:cs typeface="Calibri"/>
            </a:endParaRPr>
          </a:p>
          <a:p>
            <a:pPr marL="355600" indent="-343535">
              <a:spcBef>
                <a:spcPts val="530"/>
              </a:spcBef>
              <a:buFont typeface="Arial MT"/>
              <a:buChar char="•"/>
              <a:tabLst>
                <a:tab pos="355600" algn="l"/>
                <a:tab pos="356235" algn="l"/>
              </a:tabLst>
            </a:pPr>
            <a:r>
              <a:rPr sz="2200" spc="-5" dirty="0">
                <a:solidFill>
                  <a:prstClr val="black"/>
                </a:solidFill>
                <a:latin typeface="Calibri"/>
                <a:cs typeface="Calibri"/>
              </a:rPr>
              <a:t>INPUT</a:t>
            </a:r>
            <a:r>
              <a:rPr sz="2200" spc="10" dirty="0">
                <a:solidFill>
                  <a:prstClr val="black"/>
                </a:solidFill>
                <a:latin typeface="Calibri"/>
                <a:cs typeface="Calibri"/>
              </a:rPr>
              <a:t> </a:t>
            </a:r>
            <a:r>
              <a:rPr sz="2200" spc="-5" dirty="0">
                <a:solidFill>
                  <a:prstClr val="black"/>
                </a:solidFill>
                <a:latin typeface="Calibri"/>
                <a:cs typeface="Calibri"/>
              </a:rPr>
              <a:t>[32x32x3]</a:t>
            </a:r>
            <a:r>
              <a:rPr sz="2200" dirty="0">
                <a:solidFill>
                  <a:prstClr val="black"/>
                </a:solidFill>
                <a:latin typeface="Calibri"/>
                <a:cs typeface="Calibri"/>
              </a:rPr>
              <a:t> </a:t>
            </a:r>
            <a:r>
              <a:rPr sz="2200" spc="-5" dirty="0">
                <a:solidFill>
                  <a:prstClr val="black"/>
                </a:solidFill>
                <a:latin typeface="Calibri"/>
                <a:cs typeface="Calibri"/>
              </a:rPr>
              <a:t>:</a:t>
            </a:r>
            <a:r>
              <a:rPr sz="2200" dirty="0">
                <a:solidFill>
                  <a:prstClr val="black"/>
                </a:solidFill>
                <a:latin typeface="Calibri"/>
                <a:cs typeface="Calibri"/>
              </a:rPr>
              <a:t> </a:t>
            </a:r>
            <a:r>
              <a:rPr sz="2200" spc="-5" dirty="0">
                <a:solidFill>
                  <a:prstClr val="black"/>
                </a:solidFill>
                <a:latin typeface="Calibri"/>
                <a:cs typeface="Calibri"/>
              </a:rPr>
              <a:t>the</a:t>
            </a:r>
            <a:r>
              <a:rPr sz="2200" spc="15" dirty="0">
                <a:solidFill>
                  <a:prstClr val="black"/>
                </a:solidFill>
                <a:latin typeface="Calibri"/>
                <a:cs typeface="Calibri"/>
              </a:rPr>
              <a:t> </a:t>
            </a:r>
            <a:r>
              <a:rPr sz="2200" spc="-25" dirty="0">
                <a:solidFill>
                  <a:prstClr val="black"/>
                </a:solidFill>
                <a:latin typeface="Calibri"/>
                <a:cs typeface="Calibri"/>
              </a:rPr>
              <a:t>raw</a:t>
            </a:r>
            <a:r>
              <a:rPr sz="2200" spc="-5" dirty="0">
                <a:solidFill>
                  <a:prstClr val="black"/>
                </a:solidFill>
                <a:latin typeface="Calibri"/>
                <a:cs typeface="Calibri"/>
              </a:rPr>
              <a:t> </a:t>
            </a:r>
            <a:r>
              <a:rPr sz="2200" spc="-20" dirty="0">
                <a:solidFill>
                  <a:prstClr val="black"/>
                </a:solidFill>
                <a:latin typeface="Calibri"/>
                <a:cs typeface="Calibri"/>
              </a:rPr>
              <a:t>pixel</a:t>
            </a:r>
            <a:r>
              <a:rPr sz="2200" spc="-10" dirty="0">
                <a:solidFill>
                  <a:prstClr val="black"/>
                </a:solidFill>
                <a:latin typeface="Calibri"/>
                <a:cs typeface="Calibri"/>
              </a:rPr>
              <a:t> values</a:t>
            </a:r>
            <a:r>
              <a:rPr sz="2200" spc="-5" dirty="0">
                <a:solidFill>
                  <a:prstClr val="black"/>
                </a:solidFill>
                <a:latin typeface="Calibri"/>
                <a:cs typeface="Calibri"/>
              </a:rPr>
              <a:t> </a:t>
            </a:r>
            <a:r>
              <a:rPr sz="2200" dirty="0">
                <a:solidFill>
                  <a:prstClr val="black"/>
                </a:solidFill>
                <a:latin typeface="Calibri"/>
                <a:cs typeface="Calibri"/>
              </a:rPr>
              <a:t>of</a:t>
            </a:r>
            <a:r>
              <a:rPr sz="2200" spc="10" dirty="0">
                <a:solidFill>
                  <a:prstClr val="black"/>
                </a:solidFill>
                <a:latin typeface="Calibri"/>
                <a:cs typeface="Calibri"/>
              </a:rPr>
              <a:t> </a:t>
            </a:r>
            <a:r>
              <a:rPr sz="2200" spc="-5" dirty="0">
                <a:solidFill>
                  <a:prstClr val="black"/>
                </a:solidFill>
                <a:latin typeface="Calibri"/>
                <a:cs typeface="Calibri"/>
              </a:rPr>
              <a:t>the</a:t>
            </a:r>
            <a:r>
              <a:rPr sz="2200" spc="20" dirty="0">
                <a:solidFill>
                  <a:prstClr val="black"/>
                </a:solidFill>
                <a:latin typeface="Calibri"/>
                <a:cs typeface="Calibri"/>
              </a:rPr>
              <a:t> </a:t>
            </a:r>
            <a:r>
              <a:rPr sz="2200" spc="-10" dirty="0">
                <a:solidFill>
                  <a:prstClr val="black"/>
                </a:solidFill>
                <a:latin typeface="Calibri"/>
                <a:cs typeface="Calibri"/>
              </a:rPr>
              <a:t>image</a:t>
            </a:r>
            <a:endParaRPr sz="2200">
              <a:solidFill>
                <a:prstClr val="black"/>
              </a:solidFill>
              <a:latin typeface="Calibri"/>
              <a:cs typeface="Calibri"/>
            </a:endParaRPr>
          </a:p>
          <a:p>
            <a:pPr marL="355600" marR="345440" indent="-343535">
              <a:spcBef>
                <a:spcPts val="525"/>
              </a:spcBef>
              <a:buFont typeface="Arial MT"/>
              <a:buChar char="•"/>
              <a:tabLst>
                <a:tab pos="355600" algn="l"/>
                <a:tab pos="356235" algn="l"/>
              </a:tabLst>
            </a:pPr>
            <a:r>
              <a:rPr sz="2200" spc="-10" dirty="0">
                <a:solidFill>
                  <a:prstClr val="black"/>
                </a:solidFill>
                <a:latin typeface="Calibri"/>
                <a:cs typeface="Calibri"/>
              </a:rPr>
              <a:t>CONV</a:t>
            </a:r>
            <a:r>
              <a:rPr sz="2200" spc="30" dirty="0">
                <a:solidFill>
                  <a:prstClr val="black"/>
                </a:solidFill>
                <a:latin typeface="Calibri"/>
                <a:cs typeface="Calibri"/>
              </a:rPr>
              <a:t> </a:t>
            </a:r>
            <a:r>
              <a:rPr sz="2200" spc="-5" dirty="0">
                <a:solidFill>
                  <a:prstClr val="black"/>
                </a:solidFill>
                <a:latin typeface="Calibri"/>
                <a:cs typeface="Calibri"/>
              </a:rPr>
              <a:t>will </a:t>
            </a:r>
            <a:r>
              <a:rPr sz="2200" spc="-15" dirty="0">
                <a:solidFill>
                  <a:prstClr val="black"/>
                </a:solidFill>
                <a:latin typeface="Calibri"/>
                <a:cs typeface="Calibri"/>
              </a:rPr>
              <a:t>compute</a:t>
            </a:r>
            <a:r>
              <a:rPr sz="2200" spc="20" dirty="0">
                <a:solidFill>
                  <a:prstClr val="black"/>
                </a:solidFill>
                <a:latin typeface="Calibri"/>
                <a:cs typeface="Calibri"/>
              </a:rPr>
              <a:t> </a:t>
            </a:r>
            <a:r>
              <a:rPr sz="2200" spc="-5" dirty="0">
                <a:solidFill>
                  <a:prstClr val="black"/>
                </a:solidFill>
                <a:latin typeface="Calibri"/>
                <a:cs typeface="Calibri"/>
              </a:rPr>
              <a:t>the</a:t>
            </a:r>
            <a:r>
              <a:rPr sz="2200" spc="20" dirty="0">
                <a:solidFill>
                  <a:prstClr val="black"/>
                </a:solidFill>
                <a:latin typeface="Calibri"/>
                <a:cs typeface="Calibri"/>
              </a:rPr>
              <a:t> </a:t>
            </a:r>
            <a:r>
              <a:rPr sz="2200" spc="-10" dirty="0">
                <a:solidFill>
                  <a:prstClr val="black"/>
                </a:solidFill>
                <a:latin typeface="Calibri"/>
                <a:cs typeface="Calibri"/>
              </a:rPr>
              <a:t>output</a:t>
            </a:r>
            <a:r>
              <a:rPr sz="2200" spc="-5" dirty="0">
                <a:solidFill>
                  <a:prstClr val="black"/>
                </a:solidFill>
                <a:latin typeface="Calibri"/>
                <a:cs typeface="Calibri"/>
              </a:rPr>
              <a:t> of</a:t>
            </a:r>
            <a:r>
              <a:rPr sz="2200" spc="10" dirty="0">
                <a:solidFill>
                  <a:prstClr val="black"/>
                </a:solidFill>
                <a:latin typeface="Calibri"/>
                <a:cs typeface="Calibri"/>
              </a:rPr>
              <a:t> </a:t>
            </a:r>
            <a:r>
              <a:rPr sz="2200" spc="-15" dirty="0">
                <a:solidFill>
                  <a:prstClr val="black"/>
                </a:solidFill>
                <a:latin typeface="Calibri"/>
                <a:cs typeface="Calibri"/>
              </a:rPr>
              <a:t>neurons</a:t>
            </a:r>
            <a:r>
              <a:rPr sz="2200" dirty="0">
                <a:solidFill>
                  <a:prstClr val="black"/>
                </a:solidFill>
                <a:latin typeface="Calibri"/>
                <a:cs typeface="Calibri"/>
              </a:rPr>
              <a:t> </a:t>
            </a:r>
            <a:r>
              <a:rPr sz="2200" spc="-10" dirty="0">
                <a:solidFill>
                  <a:prstClr val="black"/>
                </a:solidFill>
                <a:latin typeface="Calibri"/>
                <a:cs typeface="Calibri"/>
              </a:rPr>
              <a:t>that</a:t>
            </a:r>
            <a:r>
              <a:rPr sz="2200" dirty="0">
                <a:solidFill>
                  <a:prstClr val="black"/>
                </a:solidFill>
                <a:latin typeface="Calibri"/>
                <a:cs typeface="Calibri"/>
              </a:rPr>
              <a:t> </a:t>
            </a:r>
            <a:r>
              <a:rPr sz="2200" spc="-10" dirty="0">
                <a:solidFill>
                  <a:prstClr val="black"/>
                </a:solidFill>
                <a:latin typeface="Calibri"/>
                <a:cs typeface="Calibri"/>
              </a:rPr>
              <a:t>are</a:t>
            </a:r>
            <a:r>
              <a:rPr sz="2200" spc="10" dirty="0">
                <a:solidFill>
                  <a:prstClr val="black"/>
                </a:solidFill>
                <a:latin typeface="Calibri"/>
                <a:cs typeface="Calibri"/>
              </a:rPr>
              <a:t> </a:t>
            </a:r>
            <a:r>
              <a:rPr sz="2200" spc="-15" dirty="0">
                <a:solidFill>
                  <a:prstClr val="black"/>
                </a:solidFill>
                <a:latin typeface="Calibri"/>
                <a:cs typeface="Calibri"/>
              </a:rPr>
              <a:t>connected</a:t>
            </a:r>
            <a:r>
              <a:rPr sz="2200" spc="30" dirty="0">
                <a:solidFill>
                  <a:prstClr val="black"/>
                </a:solidFill>
                <a:latin typeface="Calibri"/>
                <a:cs typeface="Calibri"/>
              </a:rPr>
              <a:t> </a:t>
            </a:r>
            <a:r>
              <a:rPr sz="2200" spc="-20" dirty="0">
                <a:solidFill>
                  <a:prstClr val="black"/>
                </a:solidFill>
                <a:latin typeface="Calibri"/>
                <a:cs typeface="Calibri"/>
              </a:rPr>
              <a:t>to </a:t>
            </a:r>
            <a:r>
              <a:rPr sz="2200" spc="-480" dirty="0">
                <a:solidFill>
                  <a:prstClr val="black"/>
                </a:solidFill>
                <a:latin typeface="Calibri"/>
                <a:cs typeface="Calibri"/>
              </a:rPr>
              <a:t> </a:t>
            </a:r>
            <a:r>
              <a:rPr sz="2200" spc="-10" dirty="0">
                <a:solidFill>
                  <a:prstClr val="black"/>
                </a:solidFill>
                <a:latin typeface="Calibri"/>
                <a:cs typeface="Calibri"/>
              </a:rPr>
              <a:t>local</a:t>
            </a:r>
            <a:r>
              <a:rPr sz="2200" spc="-5" dirty="0">
                <a:solidFill>
                  <a:prstClr val="black"/>
                </a:solidFill>
                <a:latin typeface="Calibri"/>
                <a:cs typeface="Calibri"/>
              </a:rPr>
              <a:t> </a:t>
            </a:r>
            <a:r>
              <a:rPr sz="2200" spc="-10" dirty="0">
                <a:solidFill>
                  <a:prstClr val="black"/>
                </a:solidFill>
                <a:latin typeface="Calibri"/>
                <a:cs typeface="Calibri"/>
              </a:rPr>
              <a:t>regions</a:t>
            </a:r>
            <a:r>
              <a:rPr sz="2200" spc="5" dirty="0">
                <a:solidFill>
                  <a:prstClr val="black"/>
                </a:solidFill>
                <a:latin typeface="Calibri"/>
                <a:cs typeface="Calibri"/>
              </a:rPr>
              <a:t> </a:t>
            </a:r>
            <a:r>
              <a:rPr sz="2200" spc="-5" dirty="0">
                <a:solidFill>
                  <a:prstClr val="black"/>
                </a:solidFill>
                <a:latin typeface="Calibri"/>
                <a:cs typeface="Calibri"/>
              </a:rPr>
              <a:t>in</a:t>
            </a:r>
            <a:r>
              <a:rPr sz="2200" spc="5" dirty="0">
                <a:solidFill>
                  <a:prstClr val="black"/>
                </a:solidFill>
                <a:latin typeface="Calibri"/>
                <a:cs typeface="Calibri"/>
              </a:rPr>
              <a:t> </a:t>
            </a:r>
            <a:r>
              <a:rPr sz="2200" spc="-10" dirty="0">
                <a:solidFill>
                  <a:prstClr val="black"/>
                </a:solidFill>
                <a:latin typeface="Calibri"/>
                <a:cs typeface="Calibri"/>
              </a:rPr>
              <a:t>the</a:t>
            </a:r>
            <a:r>
              <a:rPr sz="2200" spc="10" dirty="0">
                <a:solidFill>
                  <a:prstClr val="black"/>
                </a:solidFill>
                <a:latin typeface="Calibri"/>
                <a:cs typeface="Calibri"/>
              </a:rPr>
              <a:t> </a:t>
            </a:r>
            <a:r>
              <a:rPr sz="2200" spc="-5" dirty="0">
                <a:solidFill>
                  <a:prstClr val="black"/>
                </a:solidFill>
                <a:latin typeface="Calibri"/>
                <a:cs typeface="Calibri"/>
              </a:rPr>
              <a:t>input. With</a:t>
            </a:r>
            <a:r>
              <a:rPr sz="2200" spc="5" dirty="0">
                <a:solidFill>
                  <a:prstClr val="black"/>
                </a:solidFill>
                <a:latin typeface="Calibri"/>
                <a:cs typeface="Calibri"/>
              </a:rPr>
              <a:t> </a:t>
            </a:r>
            <a:r>
              <a:rPr sz="2200" spc="-5" dirty="0">
                <a:solidFill>
                  <a:prstClr val="black"/>
                </a:solidFill>
                <a:latin typeface="Calibri"/>
                <a:cs typeface="Calibri"/>
              </a:rPr>
              <a:t>12</a:t>
            </a:r>
            <a:r>
              <a:rPr sz="2200" dirty="0">
                <a:solidFill>
                  <a:prstClr val="black"/>
                </a:solidFill>
                <a:latin typeface="Calibri"/>
                <a:cs typeface="Calibri"/>
              </a:rPr>
              <a:t> </a:t>
            </a:r>
            <a:r>
              <a:rPr sz="2200" spc="-15" dirty="0">
                <a:solidFill>
                  <a:prstClr val="black"/>
                </a:solidFill>
                <a:latin typeface="Calibri"/>
                <a:cs typeface="Calibri"/>
              </a:rPr>
              <a:t>filters,</a:t>
            </a:r>
            <a:r>
              <a:rPr sz="2200" spc="15" dirty="0">
                <a:solidFill>
                  <a:prstClr val="black"/>
                </a:solidFill>
                <a:latin typeface="Calibri"/>
                <a:cs typeface="Calibri"/>
              </a:rPr>
              <a:t> </a:t>
            </a:r>
            <a:r>
              <a:rPr sz="2200" spc="-5" dirty="0">
                <a:solidFill>
                  <a:prstClr val="black"/>
                </a:solidFill>
                <a:latin typeface="Calibri"/>
                <a:cs typeface="Calibri"/>
              </a:rPr>
              <a:t>the output </a:t>
            </a:r>
            <a:r>
              <a:rPr sz="2200" spc="-10" dirty="0">
                <a:solidFill>
                  <a:prstClr val="black"/>
                </a:solidFill>
                <a:latin typeface="Calibri"/>
                <a:cs typeface="Calibri"/>
              </a:rPr>
              <a:t>volume</a:t>
            </a:r>
            <a:r>
              <a:rPr sz="2200" spc="15" dirty="0">
                <a:solidFill>
                  <a:prstClr val="black"/>
                </a:solidFill>
                <a:latin typeface="Calibri"/>
                <a:cs typeface="Calibri"/>
              </a:rPr>
              <a:t> </a:t>
            </a:r>
            <a:r>
              <a:rPr sz="2200" spc="-5" dirty="0">
                <a:solidFill>
                  <a:prstClr val="black"/>
                </a:solidFill>
                <a:latin typeface="Calibri"/>
                <a:cs typeface="Calibri"/>
              </a:rPr>
              <a:t>is </a:t>
            </a:r>
            <a:r>
              <a:rPr sz="2200" dirty="0">
                <a:solidFill>
                  <a:prstClr val="black"/>
                </a:solidFill>
                <a:latin typeface="Calibri"/>
                <a:cs typeface="Calibri"/>
              </a:rPr>
              <a:t> </a:t>
            </a:r>
            <a:r>
              <a:rPr sz="2200" spc="-5" dirty="0">
                <a:solidFill>
                  <a:prstClr val="black"/>
                </a:solidFill>
                <a:latin typeface="Calibri"/>
                <a:cs typeface="Calibri"/>
              </a:rPr>
              <a:t>[32x32x12]</a:t>
            </a:r>
            <a:endParaRPr sz="2200">
              <a:solidFill>
                <a:prstClr val="black"/>
              </a:solidFill>
              <a:latin typeface="Calibri"/>
              <a:cs typeface="Calibri"/>
            </a:endParaRPr>
          </a:p>
          <a:p>
            <a:pPr marL="355600" marR="772795" indent="-343535">
              <a:spcBef>
                <a:spcPts val="530"/>
              </a:spcBef>
              <a:buFont typeface="Arial MT"/>
              <a:buChar char="•"/>
              <a:tabLst>
                <a:tab pos="355600" algn="l"/>
                <a:tab pos="356235" algn="l"/>
              </a:tabLst>
            </a:pPr>
            <a:r>
              <a:rPr sz="2200" spc="-20" dirty="0">
                <a:solidFill>
                  <a:prstClr val="black"/>
                </a:solidFill>
                <a:latin typeface="Calibri"/>
                <a:cs typeface="Calibri"/>
              </a:rPr>
              <a:t>RELU</a:t>
            </a:r>
            <a:r>
              <a:rPr sz="2200" spc="25" dirty="0">
                <a:solidFill>
                  <a:prstClr val="black"/>
                </a:solidFill>
                <a:latin typeface="Calibri"/>
                <a:cs typeface="Calibri"/>
              </a:rPr>
              <a:t> </a:t>
            </a:r>
            <a:r>
              <a:rPr sz="2200" spc="-5" dirty="0">
                <a:solidFill>
                  <a:prstClr val="black"/>
                </a:solidFill>
                <a:latin typeface="Calibri"/>
                <a:cs typeface="Calibri"/>
              </a:rPr>
              <a:t>:</a:t>
            </a:r>
            <a:r>
              <a:rPr sz="2200" spc="5" dirty="0">
                <a:solidFill>
                  <a:prstClr val="black"/>
                </a:solidFill>
                <a:latin typeface="Calibri"/>
                <a:cs typeface="Calibri"/>
              </a:rPr>
              <a:t> </a:t>
            </a:r>
            <a:r>
              <a:rPr sz="2200" spc="-5" dirty="0">
                <a:solidFill>
                  <a:prstClr val="black"/>
                </a:solidFill>
                <a:latin typeface="Calibri"/>
                <a:cs typeface="Calibri"/>
              </a:rPr>
              <a:t>apply</a:t>
            </a:r>
            <a:r>
              <a:rPr sz="2200" dirty="0">
                <a:solidFill>
                  <a:prstClr val="black"/>
                </a:solidFill>
                <a:latin typeface="Calibri"/>
                <a:cs typeface="Calibri"/>
              </a:rPr>
              <a:t> </a:t>
            </a:r>
            <a:r>
              <a:rPr sz="2200" spc="-5" dirty="0">
                <a:solidFill>
                  <a:prstClr val="black"/>
                </a:solidFill>
                <a:latin typeface="Calibri"/>
                <a:cs typeface="Calibri"/>
              </a:rPr>
              <a:t>an elementwise</a:t>
            </a:r>
            <a:r>
              <a:rPr sz="2200" spc="25" dirty="0">
                <a:solidFill>
                  <a:prstClr val="black"/>
                </a:solidFill>
                <a:latin typeface="Calibri"/>
                <a:cs typeface="Calibri"/>
              </a:rPr>
              <a:t> </a:t>
            </a:r>
            <a:r>
              <a:rPr sz="2200" spc="-10" dirty="0">
                <a:solidFill>
                  <a:prstClr val="black"/>
                </a:solidFill>
                <a:latin typeface="Calibri"/>
                <a:cs typeface="Calibri"/>
              </a:rPr>
              <a:t>activation</a:t>
            </a:r>
            <a:r>
              <a:rPr sz="2200" spc="-20" dirty="0">
                <a:solidFill>
                  <a:prstClr val="black"/>
                </a:solidFill>
                <a:latin typeface="Calibri"/>
                <a:cs typeface="Calibri"/>
              </a:rPr>
              <a:t> </a:t>
            </a:r>
            <a:r>
              <a:rPr sz="2200" spc="-5" dirty="0">
                <a:solidFill>
                  <a:prstClr val="black"/>
                </a:solidFill>
                <a:latin typeface="Calibri"/>
                <a:cs typeface="Calibri"/>
              </a:rPr>
              <a:t>function,</a:t>
            </a:r>
            <a:r>
              <a:rPr sz="2200" spc="15" dirty="0">
                <a:solidFill>
                  <a:prstClr val="black"/>
                </a:solidFill>
                <a:latin typeface="Calibri"/>
                <a:cs typeface="Calibri"/>
              </a:rPr>
              <a:t> </a:t>
            </a:r>
            <a:r>
              <a:rPr sz="2200" spc="-10" dirty="0">
                <a:solidFill>
                  <a:prstClr val="black"/>
                </a:solidFill>
                <a:latin typeface="Calibri"/>
                <a:cs typeface="Calibri"/>
              </a:rPr>
              <a:t>such</a:t>
            </a:r>
            <a:r>
              <a:rPr sz="2200" spc="-5" dirty="0">
                <a:solidFill>
                  <a:prstClr val="black"/>
                </a:solidFill>
                <a:latin typeface="Calibri"/>
                <a:cs typeface="Calibri"/>
              </a:rPr>
              <a:t> as the </a:t>
            </a:r>
            <a:r>
              <a:rPr sz="2200" spc="-480" dirty="0">
                <a:solidFill>
                  <a:prstClr val="black"/>
                </a:solidFill>
                <a:latin typeface="Calibri"/>
                <a:cs typeface="Calibri"/>
              </a:rPr>
              <a:t> </a:t>
            </a:r>
            <a:r>
              <a:rPr sz="2200" spc="-10" dirty="0">
                <a:solidFill>
                  <a:prstClr val="black"/>
                </a:solidFill>
                <a:latin typeface="Calibri"/>
                <a:cs typeface="Calibri"/>
              </a:rPr>
              <a:t>max(0,x)</a:t>
            </a:r>
            <a:endParaRPr sz="2200">
              <a:solidFill>
                <a:prstClr val="black"/>
              </a:solidFill>
              <a:latin typeface="Calibri"/>
              <a:cs typeface="Calibri"/>
            </a:endParaRPr>
          </a:p>
          <a:p>
            <a:pPr marL="355600" marR="5080" indent="-343535">
              <a:spcBef>
                <a:spcPts val="530"/>
              </a:spcBef>
              <a:buFont typeface="Arial MT"/>
              <a:buChar char="•"/>
              <a:tabLst>
                <a:tab pos="355600" algn="l"/>
                <a:tab pos="356235" algn="l"/>
              </a:tabLst>
            </a:pPr>
            <a:r>
              <a:rPr sz="2200" spc="-5" dirty="0">
                <a:solidFill>
                  <a:prstClr val="black"/>
                </a:solidFill>
                <a:latin typeface="Calibri"/>
                <a:cs typeface="Calibri"/>
              </a:rPr>
              <a:t>POOL</a:t>
            </a:r>
            <a:r>
              <a:rPr sz="2200" spc="25" dirty="0">
                <a:solidFill>
                  <a:prstClr val="black"/>
                </a:solidFill>
                <a:latin typeface="Calibri"/>
                <a:cs typeface="Calibri"/>
              </a:rPr>
              <a:t> </a:t>
            </a:r>
            <a:r>
              <a:rPr sz="2200" spc="-5" dirty="0">
                <a:solidFill>
                  <a:prstClr val="black"/>
                </a:solidFill>
                <a:latin typeface="Calibri"/>
                <a:cs typeface="Calibri"/>
              </a:rPr>
              <a:t>will</a:t>
            </a:r>
            <a:r>
              <a:rPr sz="2200" spc="-10" dirty="0">
                <a:solidFill>
                  <a:prstClr val="black"/>
                </a:solidFill>
                <a:latin typeface="Calibri"/>
                <a:cs typeface="Calibri"/>
              </a:rPr>
              <a:t> </a:t>
            </a:r>
            <a:r>
              <a:rPr sz="2200" spc="-15" dirty="0">
                <a:solidFill>
                  <a:prstClr val="black"/>
                </a:solidFill>
                <a:latin typeface="Calibri"/>
                <a:cs typeface="Calibri"/>
              </a:rPr>
              <a:t>perform</a:t>
            </a:r>
            <a:r>
              <a:rPr sz="2200" spc="20" dirty="0">
                <a:solidFill>
                  <a:prstClr val="black"/>
                </a:solidFill>
                <a:latin typeface="Calibri"/>
                <a:cs typeface="Calibri"/>
              </a:rPr>
              <a:t> </a:t>
            </a:r>
            <a:r>
              <a:rPr sz="2200" spc="-5" dirty="0">
                <a:solidFill>
                  <a:prstClr val="black"/>
                </a:solidFill>
                <a:latin typeface="Calibri"/>
                <a:cs typeface="Calibri"/>
              </a:rPr>
              <a:t>a</a:t>
            </a:r>
            <a:r>
              <a:rPr sz="2200" spc="10" dirty="0">
                <a:solidFill>
                  <a:prstClr val="black"/>
                </a:solidFill>
                <a:latin typeface="Calibri"/>
                <a:cs typeface="Calibri"/>
              </a:rPr>
              <a:t> </a:t>
            </a:r>
            <a:r>
              <a:rPr sz="2200" spc="-10" dirty="0">
                <a:solidFill>
                  <a:prstClr val="black"/>
                </a:solidFill>
                <a:latin typeface="Calibri"/>
                <a:cs typeface="Calibri"/>
              </a:rPr>
              <a:t>downsampling</a:t>
            </a:r>
            <a:r>
              <a:rPr sz="2200" spc="5" dirty="0">
                <a:solidFill>
                  <a:prstClr val="black"/>
                </a:solidFill>
                <a:latin typeface="Calibri"/>
                <a:cs typeface="Calibri"/>
              </a:rPr>
              <a:t> </a:t>
            </a:r>
            <a:r>
              <a:rPr sz="2200" spc="-15" dirty="0">
                <a:solidFill>
                  <a:prstClr val="black"/>
                </a:solidFill>
                <a:latin typeface="Calibri"/>
                <a:cs typeface="Calibri"/>
              </a:rPr>
              <a:t>operation</a:t>
            </a:r>
            <a:r>
              <a:rPr sz="2200" spc="10" dirty="0">
                <a:solidFill>
                  <a:prstClr val="black"/>
                </a:solidFill>
                <a:latin typeface="Calibri"/>
                <a:cs typeface="Calibri"/>
              </a:rPr>
              <a:t> </a:t>
            </a:r>
            <a:r>
              <a:rPr sz="2200" spc="-5" dirty="0">
                <a:solidFill>
                  <a:prstClr val="black"/>
                </a:solidFill>
                <a:latin typeface="Calibri"/>
                <a:cs typeface="Calibri"/>
              </a:rPr>
              <a:t>along the</a:t>
            </a:r>
            <a:r>
              <a:rPr sz="2200" dirty="0">
                <a:solidFill>
                  <a:prstClr val="black"/>
                </a:solidFill>
                <a:latin typeface="Calibri"/>
                <a:cs typeface="Calibri"/>
              </a:rPr>
              <a:t> </a:t>
            </a:r>
            <a:r>
              <a:rPr sz="2200" spc="-10" dirty="0">
                <a:solidFill>
                  <a:prstClr val="black"/>
                </a:solidFill>
                <a:latin typeface="Calibri"/>
                <a:cs typeface="Calibri"/>
              </a:rPr>
              <a:t>spatial </a:t>
            </a:r>
            <a:r>
              <a:rPr sz="2200" spc="-5" dirty="0">
                <a:solidFill>
                  <a:prstClr val="black"/>
                </a:solidFill>
                <a:latin typeface="Calibri"/>
                <a:cs typeface="Calibri"/>
              </a:rPr>
              <a:t> </a:t>
            </a:r>
            <a:r>
              <a:rPr sz="2200" spc="-10" dirty="0">
                <a:solidFill>
                  <a:prstClr val="black"/>
                </a:solidFill>
                <a:latin typeface="Calibri"/>
                <a:cs typeface="Calibri"/>
              </a:rPr>
              <a:t>dimensions</a:t>
            </a:r>
            <a:r>
              <a:rPr sz="2200" spc="10" dirty="0">
                <a:solidFill>
                  <a:prstClr val="black"/>
                </a:solidFill>
                <a:latin typeface="Calibri"/>
                <a:cs typeface="Calibri"/>
              </a:rPr>
              <a:t> </a:t>
            </a:r>
            <a:r>
              <a:rPr sz="2200" spc="-10" dirty="0">
                <a:solidFill>
                  <a:prstClr val="black"/>
                </a:solidFill>
                <a:latin typeface="Calibri"/>
                <a:cs typeface="Calibri"/>
              </a:rPr>
              <a:t>(width,</a:t>
            </a:r>
            <a:r>
              <a:rPr sz="2200" dirty="0">
                <a:solidFill>
                  <a:prstClr val="black"/>
                </a:solidFill>
                <a:latin typeface="Calibri"/>
                <a:cs typeface="Calibri"/>
              </a:rPr>
              <a:t> </a:t>
            </a:r>
            <a:r>
              <a:rPr sz="2200" spc="-10" dirty="0">
                <a:solidFill>
                  <a:prstClr val="black"/>
                </a:solidFill>
                <a:latin typeface="Calibri"/>
                <a:cs typeface="Calibri"/>
              </a:rPr>
              <a:t>height),</a:t>
            </a:r>
            <a:r>
              <a:rPr sz="2200" spc="25" dirty="0">
                <a:solidFill>
                  <a:prstClr val="black"/>
                </a:solidFill>
                <a:latin typeface="Calibri"/>
                <a:cs typeface="Calibri"/>
              </a:rPr>
              <a:t> </a:t>
            </a:r>
            <a:r>
              <a:rPr sz="2200" spc="-5" dirty="0">
                <a:solidFill>
                  <a:prstClr val="black"/>
                </a:solidFill>
                <a:latin typeface="Calibri"/>
                <a:cs typeface="Calibri"/>
              </a:rPr>
              <a:t>resulting</a:t>
            </a:r>
            <a:r>
              <a:rPr sz="2200" spc="10" dirty="0">
                <a:solidFill>
                  <a:prstClr val="black"/>
                </a:solidFill>
                <a:latin typeface="Calibri"/>
                <a:cs typeface="Calibri"/>
              </a:rPr>
              <a:t> </a:t>
            </a:r>
            <a:r>
              <a:rPr sz="2200" spc="-5" dirty="0">
                <a:solidFill>
                  <a:prstClr val="black"/>
                </a:solidFill>
                <a:latin typeface="Calibri"/>
                <a:cs typeface="Calibri"/>
              </a:rPr>
              <a:t>in</a:t>
            </a:r>
            <a:r>
              <a:rPr sz="2200" spc="5" dirty="0">
                <a:solidFill>
                  <a:prstClr val="black"/>
                </a:solidFill>
                <a:latin typeface="Calibri"/>
                <a:cs typeface="Calibri"/>
              </a:rPr>
              <a:t> </a:t>
            </a:r>
            <a:r>
              <a:rPr sz="2200" spc="-10" dirty="0">
                <a:solidFill>
                  <a:prstClr val="black"/>
                </a:solidFill>
                <a:latin typeface="Calibri"/>
                <a:cs typeface="Calibri"/>
              </a:rPr>
              <a:t>volume</a:t>
            </a:r>
            <a:r>
              <a:rPr sz="2200" spc="5" dirty="0">
                <a:solidFill>
                  <a:prstClr val="black"/>
                </a:solidFill>
                <a:latin typeface="Calibri"/>
                <a:cs typeface="Calibri"/>
              </a:rPr>
              <a:t> </a:t>
            </a:r>
            <a:r>
              <a:rPr sz="2200" spc="-5" dirty="0">
                <a:solidFill>
                  <a:prstClr val="black"/>
                </a:solidFill>
                <a:latin typeface="Calibri"/>
                <a:cs typeface="Calibri"/>
              </a:rPr>
              <a:t>such as</a:t>
            </a:r>
            <a:r>
              <a:rPr sz="2200" spc="5" dirty="0">
                <a:solidFill>
                  <a:prstClr val="black"/>
                </a:solidFill>
                <a:latin typeface="Calibri"/>
                <a:cs typeface="Calibri"/>
              </a:rPr>
              <a:t> </a:t>
            </a:r>
            <a:r>
              <a:rPr sz="2200" spc="-5" dirty="0">
                <a:solidFill>
                  <a:prstClr val="black"/>
                </a:solidFill>
                <a:latin typeface="Calibri"/>
                <a:cs typeface="Calibri"/>
              </a:rPr>
              <a:t>[16x16x12].</a:t>
            </a:r>
            <a:endParaRPr sz="2200">
              <a:solidFill>
                <a:prstClr val="black"/>
              </a:solidFill>
              <a:latin typeface="Calibri"/>
              <a:cs typeface="Calibri"/>
            </a:endParaRPr>
          </a:p>
          <a:p>
            <a:pPr marL="355600" marR="240665" indent="-343535">
              <a:spcBef>
                <a:spcPts val="530"/>
              </a:spcBef>
              <a:buFont typeface="Arial MT"/>
              <a:buChar char="•"/>
              <a:tabLst>
                <a:tab pos="355600" algn="l"/>
                <a:tab pos="356235" algn="l"/>
                <a:tab pos="757555" algn="l"/>
              </a:tabLst>
            </a:pPr>
            <a:r>
              <a:rPr sz="2200" spc="-20" dirty="0">
                <a:solidFill>
                  <a:prstClr val="black"/>
                </a:solidFill>
                <a:latin typeface="Calibri"/>
                <a:cs typeface="Calibri"/>
              </a:rPr>
              <a:t>FC	</a:t>
            </a:r>
            <a:r>
              <a:rPr sz="2200" spc="-15" dirty="0">
                <a:solidFill>
                  <a:prstClr val="black"/>
                </a:solidFill>
                <a:latin typeface="Calibri"/>
                <a:cs typeface="Calibri"/>
              </a:rPr>
              <a:t>layer</a:t>
            </a:r>
            <a:r>
              <a:rPr sz="2200" dirty="0">
                <a:solidFill>
                  <a:prstClr val="black"/>
                </a:solidFill>
                <a:latin typeface="Calibri"/>
                <a:cs typeface="Calibri"/>
              </a:rPr>
              <a:t> </a:t>
            </a:r>
            <a:r>
              <a:rPr sz="2200" spc="-5" dirty="0">
                <a:solidFill>
                  <a:prstClr val="black"/>
                </a:solidFill>
                <a:latin typeface="Calibri"/>
                <a:cs typeface="Calibri"/>
              </a:rPr>
              <a:t>will</a:t>
            </a:r>
            <a:r>
              <a:rPr sz="2200" spc="-10" dirty="0">
                <a:solidFill>
                  <a:prstClr val="black"/>
                </a:solidFill>
                <a:latin typeface="Calibri"/>
                <a:cs typeface="Calibri"/>
              </a:rPr>
              <a:t> </a:t>
            </a:r>
            <a:r>
              <a:rPr sz="2200" spc="-15" dirty="0">
                <a:solidFill>
                  <a:prstClr val="black"/>
                </a:solidFill>
                <a:latin typeface="Calibri"/>
                <a:cs typeface="Calibri"/>
              </a:rPr>
              <a:t>compute</a:t>
            </a:r>
            <a:r>
              <a:rPr sz="2200" spc="15" dirty="0">
                <a:solidFill>
                  <a:prstClr val="black"/>
                </a:solidFill>
                <a:latin typeface="Calibri"/>
                <a:cs typeface="Calibri"/>
              </a:rPr>
              <a:t> </a:t>
            </a:r>
            <a:r>
              <a:rPr sz="2200" spc="-5" dirty="0">
                <a:solidFill>
                  <a:prstClr val="black"/>
                </a:solidFill>
                <a:latin typeface="Calibri"/>
                <a:cs typeface="Calibri"/>
              </a:rPr>
              <a:t>the</a:t>
            </a:r>
            <a:r>
              <a:rPr sz="2200" spc="15" dirty="0">
                <a:solidFill>
                  <a:prstClr val="black"/>
                </a:solidFill>
                <a:latin typeface="Calibri"/>
                <a:cs typeface="Calibri"/>
              </a:rPr>
              <a:t> </a:t>
            </a:r>
            <a:r>
              <a:rPr sz="2200" spc="-5" dirty="0">
                <a:solidFill>
                  <a:prstClr val="black"/>
                </a:solidFill>
                <a:latin typeface="Calibri"/>
                <a:cs typeface="Calibri"/>
              </a:rPr>
              <a:t>class</a:t>
            </a:r>
            <a:r>
              <a:rPr sz="2200" spc="10" dirty="0">
                <a:solidFill>
                  <a:prstClr val="black"/>
                </a:solidFill>
                <a:latin typeface="Calibri"/>
                <a:cs typeface="Calibri"/>
              </a:rPr>
              <a:t> </a:t>
            </a:r>
            <a:r>
              <a:rPr sz="2200" spc="-15" dirty="0">
                <a:solidFill>
                  <a:prstClr val="black"/>
                </a:solidFill>
                <a:latin typeface="Calibri"/>
                <a:cs typeface="Calibri"/>
              </a:rPr>
              <a:t>scores,</a:t>
            </a:r>
            <a:r>
              <a:rPr sz="2200" dirty="0">
                <a:solidFill>
                  <a:prstClr val="black"/>
                </a:solidFill>
                <a:latin typeface="Calibri"/>
                <a:cs typeface="Calibri"/>
              </a:rPr>
              <a:t> </a:t>
            </a:r>
            <a:r>
              <a:rPr sz="2200" spc="-5" dirty="0">
                <a:solidFill>
                  <a:prstClr val="black"/>
                </a:solidFill>
                <a:latin typeface="Calibri"/>
                <a:cs typeface="Calibri"/>
              </a:rPr>
              <a:t>resulting</a:t>
            </a:r>
            <a:r>
              <a:rPr sz="2200" spc="-10" dirty="0">
                <a:solidFill>
                  <a:prstClr val="black"/>
                </a:solidFill>
                <a:latin typeface="Calibri"/>
                <a:cs typeface="Calibri"/>
              </a:rPr>
              <a:t> </a:t>
            </a:r>
            <a:r>
              <a:rPr sz="2200" spc="-5" dirty="0">
                <a:solidFill>
                  <a:prstClr val="black"/>
                </a:solidFill>
                <a:latin typeface="Calibri"/>
                <a:cs typeface="Calibri"/>
              </a:rPr>
              <a:t>in</a:t>
            </a:r>
            <a:r>
              <a:rPr sz="2200" spc="5" dirty="0">
                <a:solidFill>
                  <a:prstClr val="black"/>
                </a:solidFill>
                <a:latin typeface="Calibri"/>
                <a:cs typeface="Calibri"/>
              </a:rPr>
              <a:t> </a:t>
            </a:r>
            <a:r>
              <a:rPr sz="2200" spc="-5" dirty="0">
                <a:solidFill>
                  <a:prstClr val="black"/>
                </a:solidFill>
                <a:latin typeface="Calibri"/>
                <a:cs typeface="Calibri"/>
              </a:rPr>
              <a:t>volume</a:t>
            </a:r>
            <a:r>
              <a:rPr sz="2200" dirty="0">
                <a:solidFill>
                  <a:prstClr val="black"/>
                </a:solidFill>
                <a:latin typeface="Calibri"/>
                <a:cs typeface="Calibri"/>
              </a:rPr>
              <a:t> of</a:t>
            </a:r>
            <a:r>
              <a:rPr sz="2200" spc="10" dirty="0">
                <a:solidFill>
                  <a:prstClr val="black"/>
                </a:solidFill>
                <a:latin typeface="Calibri"/>
                <a:cs typeface="Calibri"/>
              </a:rPr>
              <a:t> </a:t>
            </a:r>
            <a:r>
              <a:rPr sz="2200" spc="-20" dirty="0">
                <a:solidFill>
                  <a:prstClr val="black"/>
                </a:solidFill>
                <a:latin typeface="Calibri"/>
                <a:cs typeface="Calibri"/>
              </a:rPr>
              <a:t>size </a:t>
            </a:r>
            <a:r>
              <a:rPr sz="2200" spc="-480" dirty="0">
                <a:solidFill>
                  <a:prstClr val="black"/>
                </a:solidFill>
                <a:latin typeface="Calibri"/>
                <a:cs typeface="Calibri"/>
              </a:rPr>
              <a:t> </a:t>
            </a:r>
            <a:r>
              <a:rPr sz="2200" spc="-5" dirty="0">
                <a:solidFill>
                  <a:prstClr val="black"/>
                </a:solidFill>
                <a:latin typeface="Calibri"/>
                <a:cs typeface="Calibri"/>
              </a:rPr>
              <a:t>[1x1x10],</a:t>
            </a:r>
            <a:r>
              <a:rPr sz="2200" dirty="0">
                <a:solidFill>
                  <a:prstClr val="black"/>
                </a:solidFill>
                <a:latin typeface="Calibri"/>
                <a:cs typeface="Calibri"/>
              </a:rPr>
              <a:t> </a:t>
            </a:r>
            <a:r>
              <a:rPr sz="2200" spc="-10" dirty="0">
                <a:solidFill>
                  <a:prstClr val="black"/>
                </a:solidFill>
                <a:latin typeface="Calibri"/>
                <a:cs typeface="Calibri"/>
              </a:rPr>
              <a:t>where</a:t>
            </a:r>
            <a:r>
              <a:rPr sz="2200" spc="5" dirty="0">
                <a:solidFill>
                  <a:prstClr val="black"/>
                </a:solidFill>
                <a:latin typeface="Calibri"/>
                <a:cs typeface="Calibri"/>
              </a:rPr>
              <a:t> </a:t>
            </a:r>
            <a:r>
              <a:rPr sz="2200" spc="-5" dirty="0">
                <a:solidFill>
                  <a:prstClr val="black"/>
                </a:solidFill>
                <a:latin typeface="Calibri"/>
                <a:cs typeface="Calibri"/>
              </a:rPr>
              <a:t>each</a:t>
            </a:r>
            <a:r>
              <a:rPr sz="2200" dirty="0">
                <a:solidFill>
                  <a:prstClr val="black"/>
                </a:solidFill>
                <a:latin typeface="Calibri"/>
                <a:cs typeface="Calibri"/>
              </a:rPr>
              <a:t> of</a:t>
            </a:r>
            <a:r>
              <a:rPr sz="2200" spc="5" dirty="0">
                <a:solidFill>
                  <a:prstClr val="black"/>
                </a:solidFill>
                <a:latin typeface="Calibri"/>
                <a:cs typeface="Calibri"/>
              </a:rPr>
              <a:t> </a:t>
            </a:r>
            <a:r>
              <a:rPr sz="2200" spc="-5" dirty="0">
                <a:solidFill>
                  <a:prstClr val="black"/>
                </a:solidFill>
                <a:latin typeface="Calibri"/>
                <a:cs typeface="Calibri"/>
              </a:rPr>
              <a:t>the</a:t>
            </a:r>
            <a:r>
              <a:rPr sz="2200" spc="15" dirty="0">
                <a:solidFill>
                  <a:prstClr val="black"/>
                </a:solidFill>
                <a:latin typeface="Calibri"/>
                <a:cs typeface="Calibri"/>
              </a:rPr>
              <a:t> </a:t>
            </a:r>
            <a:r>
              <a:rPr sz="2200" spc="-5" dirty="0">
                <a:solidFill>
                  <a:prstClr val="black"/>
                </a:solidFill>
                <a:latin typeface="Calibri"/>
                <a:cs typeface="Calibri"/>
              </a:rPr>
              <a:t>10</a:t>
            </a:r>
            <a:r>
              <a:rPr sz="2200" dirty="0">
                <a:solidFill>
                  <a:prstClr val="black"/>
                </a:solidFill>
                <a:latin typeface="Calibri"/>
                <a:cs typeface="Calibri"/>
              </a:rPr>
              <a:t> </a:t>
            </a:r>
            <a:r>
              <a:rPr sz="2200" spc="-15" dirty="0">
                <a:solidFill>
                  <a:prstClr val="black"/>
                </a:solidFill>
                <a:latin typeface="Calibri"/>
                <a:cs typeface="Calibri"/>
              </a:rPr>
              <a:t>numbers</a:t>
            </a:r>
            <a:r>
              <a:rPr sz="2200" spc="10" dirty="0">
                <a:solidFill>
                  <a:prstClr val="black"/>
                </a:solidFill>
                <a:latin typeface="Calibri"/>
                <a:cs typeface="Calibri"/>
              </a:rPr>
              <a:t> </a:t>
            </a:r>
            <a:r>
              <a:rPr sz="2200" spc="-10" dirty="0">
                <a:solidFill>
                  <a:prstClr val="black"/>
                </a:solidFill>
                <a:latin typeface="Calibri"/>
                <a:cs typeface="Calibri"/>
              </a:rPr>
              <a:t>correspond</a:t>
            </a:r>
            <a:r>
              <a:rPr sz="2200" spc="-25" dirty="0">
                <a:solidFill>
                  <a:prstClr val="black"/>
                </a:solidFill>
                <a:latin typeface="Calibri"/>
                <a:cs typeface="Calibri"/>
              </a:rPr>
              <a:t> </a:t>
            </a:r>
            <a:r>
              <a:rPr sz="2200" spc="-20" dirty="0">
                <a:solidFill>
                  <a:prstClr val="black"/>
                </a:solidFill>
                <a:latin typeface="Calibri"/>
                <a:cs typeface="Calibri"/>
              </a:rPr>
              <a:t>to</a:t>
            </a:r>
            <a:r>
              <a:rPr sz="2200" spc="25" dirty="0">
                <a:solidFill>
                  <a:prstClr val="black"/>
                </a:solidFill>
                <a:latin typeface="Calibri"/>
                <a:cs typeface="Calibri"/>
              </a:rPr>
              <a:t> </a:t>
            </a:r>
            <a:r>
              <a:rPr sz="2200" spc="-5" dirty="0">
                <a:solidFill>
                  <a:prstClr val="black"/>
                </a:solidFill>
                <a:latin typeface="Calibri"/>
                <a:cs typeface="Calibri"/>
              </a:rPr>
              <a:t>a</a:t>
            </a:r>
            <a:r>
              <a:rPr sz="2200" dirty="0">
                <a:solidFill>
                  <a:prstClr val="black"/>
                </a:solidFill>
                <a:latin typeface="Calibri"/>
                <a:cs typeface="Calibri"/>
              </a:rPr>
              <a:t> </a:t>
            </a:r>
            <a:r>
              <a:rPr sz="2200" spc="-5" dirty="0">
                <a:solidFill>
                  <a:prstClr val="black"/>
                </a:solidFill>
                <a:latin typeface="Calibri"/>
                <a:cs typeface="Calibri"/>
              </a:rPr>
              <a:t>class </a:t>
            </a:r>
            <a:r>
              <a:rPr sz="2200" dirty="0">
                <a:solidFill>
                  <a:prstClr val="black"/>
                </a:solidFill>
                <a:latin typeface="Calibri"/>
                <a:cs typeface="Calibri"/>
              </a:rPr>
              <a:t> </a:t>
            </a:r>
            <a:r>
              <a:rPr sz="2200" spc="-15" dirty="0">
                <a:solidFill>
                  <a:prstClr val="black"/>
                </a:solidFill>
                <a:latin typeface="Calibri"/>
                <a:cs typeface="Calibri"/>
              </a:rPr>
              <a:t>score,</a:t>
            </a:r>
            <a:r>
              <a:rPr sz="2200" spc="5" dirty="0">
                <a:solidFill>
                  <a:prstClr val="black"/>
                </a:solidFill>
                <a:latin typeface="Calibri"/>
                <a:cs typeface="Calibri"/>
              </a:rPr>
              <a:t> </a:t>
            </a:r>
            <a:r>
              <a:rPr sz="2200" spc="-10" dirty="0">
                <a:solidFill>
                  <a:prstClr val="black"/>
                </a:solidFill>
                <a:latin typeface="Calibri"/>
                <a:cs typeface="Calibri"/>
              </a:rPr>
              <a:t>such</a:t>
            </a:r>
            <a:r>
              <a:rPr sz="2200" spc="-5" dirty="0">
                <a:solidFill>
                  <a:prstClr val="black"/>
                </a:solidFill>
                <a:latin typeface="Calibri"/>
                <a:cs typeface="Calibri"/>
              </a:rPr>
              <a:t> as</a:t>
            </a:r>
            <a:r>
              <a:rPr sz="2200" dirty="0">
                <a:solidFill>
                  <a:prstClr val="black"/>
                </a:solidFill>
                <a:latin typeface="Calibri"/>
                <a:cs typeface="Calibri"/>
              </a:rPr>
              <a:t> </a:t>
            </a:r>
            <a:r>
              <a:rPr sz="2200" spc="-5" dirty="0">
                <a:solidFill>
                  <a:prstClr val="black"/>
                </a:solidFill>
                <a:latin typeface="Calibri"/>
                <a:cs typeface="Calibri"/>
              </a:rPr>
              <a:t>among the</a:t>
            </a:r>
            <a:r>
              <a:rPr sz="2200" spc="10" dirty="0">
                <a:solidFill>
                  <a:prstClr val="black"/>
                </a:solidFill>
                <a:latin typeface="Calibri"/>
                <a:cs typeface="Calibri"/>
              </a:rPr>
              <a:t> </a:t>
            </a:r>
            <a:r>
              <a:rPr sz="2200" spc="-5" dirty="0">
                <a:solidFill>
                  <a:prstClr val="black"/>
                </a:solidFill>
                <a:latin typeface="Calibri"/>
                <a:cs typeface="Calibri"/>
              </a:rPr>
              <a:t>10</a:t>
            </a:r>
            <a:r>
              <a:rPr sz="2200" dirty="0">
                <a:solidFill>
                  <a:prstClr val="black"/>
                </a:solidFill>
                <a:latin typeface="Calibri"/>
                <a:cs typeface="Calibri"/>
              </a:rPr>
              <a:t> </a:t>
            </a:r>
            <a:r>
              <a:rPr sz="2200" spc="-15" dirty="0">
                <a:solidFill>
                  <a:prstClr val="black"/>
                </a:solidFill>
                <a:latin typeface="Calibri"/>
                <a:cs typeface="Calibri"/>
              </a:rPr>
              <a:t>categories</a:t>
            </a:r>
            <a:r>
              <a:rPr sz="2200" spc="20" dirty="0">
                <a:solidFill>
                  <a:prstClr val="black"/>
                </a:solidFill>
                <a:latin typeface="Calibri"/>
                <a:cs typeface="Calibri"/>
              </a:rPr>
              <a:t> </a:t>
            </a:r>
            <a:r>
              <a:rPr sz="2200" spc="-5" dirty="0">
                <a:solidFill>
                  <a:prstClr val="black"/>
                </a:solidFill>
                <a:latin typeface="Calibri"/>
                <a:cs typeface="Calibri"/>
              </a:rPr>
              <a:t>of</a:t>
            </a:r>
            <a:r>
              <a:rPr sz="2200" spc="5" dirty="0">
                <a:solidFill>
                  <a:prstClr val="black"/>
                </a:solidFill>
                <a:latin typeface="Calibri"/>
                <a:cs typeface="Calibri"/>
              </a:rPr>
              <a:t> </a:t>
            </a:r>
            <a:r>
              <a:rPr sz="2200" spc="-20" dirty="0">
                <a:solidFill>
                  <a:prstClr val="black"/>
                </a:solidFill>
                <a:latin typeface="Calibri"/>
                <a:cs typeface="Calibri"/>
              </a:rPr>
              <a:t>CIFAR-10</a:t>
            </a:r>
            <a:endParaRPr sz="2200">
              <a:solidFill>
                <a:prstClr val="black"/>
              </a:solidFill>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981" y="461900"/>
            <a:ext cx="4115435" cy="696595"/>
          </a:xfrm>
          <a:prstGeom prst="rect">
            <a:avLst/>
          </a:prstGeom>
        </p:spPr>
        <p:txBody>
          <a:bodyPr vert="horz" wrap="square" lIns="0" tIns="13335" rIns="0" bIns="0" rtlCol="0">
            <a:spAutoFit/>
          </a:bodyPr>
          <a:lstStyle/>
          <a:p>
            <a:pPr marL="12700">
              <a:spcBef>
                <a:spcPts val="105"/>
              </a:spcBef>
            </a:pPr>
            <a:r>
              <a:rPr spc="-10" dirty="0"/>
              <a:t>Convolution</a:t>
            </a:r>
            <a:r>
              <a:rPr spc="-60" dirty="0"/>
              <a:t> </a:t>
            </a:r>
            <a:r>
              <a:rPr spc="-30" dirty="0"/>
              <a:t>Layer</a:t>
            </a:r>
          </a:p>
        </p:txBody>
      </p:sp>
      <p:sp>
        <p:nvSpPr>
          <p:cNvPr id="3" name="object 3"/>
          <p:cNvSpPr txBox="1"/>
          <p:nvPr/>
        </p:nvSpPr>
        <p:spPr>
          <a:xfrm>
            <a:off x="2059940" y="1561845"/>
            <a:ext cx="8001000" cy="4149090"/>
          </a:xfrm>
          <a:prstGeom prst="rect">
            <a:avLst/>
          </a:prstGeom>
        </p:spPr>
        <p:txBody>
          <a:bodyPr vert="horz" wrap="square" lIns="0" tIns="13335" rIns="0" bIns="0" rtlCol="0">
            <a:spAutoFit/>
          </a:bodyPr>
          <a:lstStyle/>
          <a:p>
            <a:pPr marL="355600" indent="-343535" algn="just">
              <a:spcBef>
                <a:spcPts val="105"/>
              </a:spcBef>
              <a:buFont typeface="Arial MT"/>
              <a:buChar char="•"/>
              <a:tabLst>
                <a:tab pos="356235" algn="l"/>
              </a:tabLst>
            </a:pPr>
            <a:r>
              <a:rPr sz="2000" spc="-5" dirty="0">
                <a:solidFill>
                  <a:prstClr val="black"/>
                </a:solidFill>
                <a:latin typeface="Calibri"/>
                <a:cs typeface="Calibri"/>
              </a:rPr>
              <a:t>The</a:t>
            </a:r>
            <a:r>
              <a:rPr sz="2000" dirty="0">
                <a:solidFill>
                  <a:prstClr val="black"/>
                </a:solidFill>
                <a:latin typeface="Calibri"/>
                <a:cs typeface="Calibri"/>
              </a:rPr>
              <a:t> </a:t>
            </a:r>
            <a:r>
              <a:rPr sz="2000" spc="-10" dirty="0">
                <a:solidFill>
                  <a:prstClr val="black"/>
                </a:solidFill>
                <a:latin typeface="Calibri"/>
                <a:cs typeface="Calibri"/>
              </a:rPr>
              <a:t>Conv</a:t>
            </a:r>
            <a:r>
              <a:rPr sz="2000" spc="-30" dirty="0">
                <a:solidFill>
                  <a:prstClr val="black"/>
                </a:solidFill>
                <a:latin typeface="Calibri"/>
                <a:cs typeface="Calibri"/>
              </a:rPr>
              <a:t> </a:t>
            </a:r>
            <a:r>
              <a:rPr sz="2000" spc="-15" dirty="0">
                <a:solidFill>
                  <a:prstClr val="black"/>
                </a:solidFill>
                <a:latin typeface="Calibri"/>
                <a:cs typeface="Calibri"/>
              </a:rPr>
              <a:t>layer</a:t>
            </a:r>
            <a:r>
              <a:rPr sz="2000" spc="5" dirty="0">
                <a:solidFill>
                  <a:prstClr val="black"/>
                </a:solidFill>
                <a:latin typeface="Calibri"/>
                <a:cs typeface="Calibri"/>
              </a:rPr>
              <a:t> </a:t>
            </a:r>
            <a:r>
              <a:rPr sz="2000" spc="-5" dirty="0">
                <a:solidFill>
                  <a:prstClr val="black"/>
                </a:solidFill>
                <a:latin typeface="Calibri"/>
                <a:cs typeface="Calibri"/>
              </a:rPr>
              <a:t>is</a:t>
            </a:r>
            <a:r>
              <a:rPr sz="2000" dirty="0">
                <a:solidFill>
                  <a:prstClr val="black"/>
                </a:solidFill>
                <a:latin typeface="Calibri"/>
                <a:cs typeface="Calibri"/>
              </a:rPr>
              <a:t> the </a:t>
            </a:r>
            <a:r>
              <a:rPr sz="2000" spc="-10" dirty="0">
                <a:solidFill>
                  <a:prstClr val="black"/>
                </a:solidFill>
                <a:latin typeface="Calibri"/>
                <a:cs typeface="Calibri"/>
              </a:rPr>
              <a:t>core</a:t>
            </a:r>
            <a:r>
              <a:rPr sz="2000" spc="-5" dirty="0">
                <a:solidFill>
                  <a:prstClr val="black"/>
                </a:solidFill>
                <a:latin typeface="Calibri"/>
                <a:cs typeface="Calibri"/>
              </a:rPr>
              <a:t> building</a:t>
            </a:r>
            <a:r>
              <a:rPr sz="2000" spc="-20" dirty="0">
                <a:solidFill>
                  <a:prstClr val="black"/>
                </a:solidFill>
                <a:latin typeface="Calibri"/>
                <a:cs typeface="Calibri"/>
              </a:rPr>
              <a:t> </a:t>
            </a:r>
            <a:r>
              <a:rPr sz="2000" spc="-5" dirty="0">
                <a:solidFill>
                  <a:prstClr val="black"/>
                </a:solidFill>
                <a:latin typeface="Calibri"/>
                <a:cs typeface="Calibri"/>
              </a:rPr>
              <a:t>block of</a:t>
            </a:r>
            <a:r>
              <a:rPr sz="2000" spc="-10" dirty="0">
                <a:solidFill>
                  <a:prstClr val="black"/>
                </a:solidFill>
                <a:latin typeface="Calibri"/>
                <a:cs typeface="Calibri"/>
              </a:rPr>
              <a:t> </a:t>
            </a:r>
            <a:r>
              <a:rPr sz="2000" dirty="0">
                <a:solidFill>
                  <a:prstClr val="black"/>
                </a:solidFill>
                <a:latin typeface="Calibri"/>
                <a:cs typeface="Calibri"/>
              </a:rPr>
              <a:t>a</a:t>
            </a:r>
            <a:r>
              <a:rPr sz="2000" spc="20" dirty="0">
                <a:solidFill>
                  <a:prstClr val="black"/>
                </a:solidFill>
                <a:latin typeface="Calibri"/>
                <a:cs typeface="Calibri"/>
              </a:rPr>
              <a:t> </a:t>
            </a:r>
            <a:r>
              <a:rPr sz="2000" spc="-5" dirty="0">
                <a:solidFill>
                  <a:prstClr val="black"/>
                </a:solidFill>
                <a:latin typeface="Calibri"/>
                <a:cs typeface="Calibri"/>
              </a:rPr>
              <a:t>CNN</a:t>
            </a:r>
            <a:endParaRPr sz="2000">
              <a:solidFill>
                <a:prstClr val="black"/>
              </a:solidFill>
              <a:latin typeface="Calibri"/>
              <a:cs typeface="Calibri"/>
            </a:endParaRPr>
          </a:p>
          <a:p>
            <a:pPr marL="355600" indent="-343535" algn="just">
              <a:buFont typeface="Arial MT"/>
              <a:buChar char="•"/>
              <a:tabLst>
                <a:tab pos="356235" algn="l"/>
              </a:tabLst>
            </a:pPr>
            <a:r>
              <a:rPr sz="2000" spc="-5" dirty="0">
                <a:solidFill>
                  <a:prstClr val="black"/>
                </a:solidFill>
                <a:latin typeface="Calibri"/>
                <a:cs typeface="Calibri"/>
              </a:rPr>
              <a:t>The</a:t>
            </a:r>
            <a:r>
              <a:rPr sz="2000" dirty="0">
                <a:solidFill>
                  <a:prstClr val="black"/>
                </a:solidFill>
                <a:latin typeface="Calibri"/>
                <a:cs typeface="Calibri"/>
              </a:rPr>
              <a:t> </a:t>
            </a:r>
            <a:r>
              <a:rPr sz="2000" spc="-15" dirty="0">
                <a:solidFill>
                  <a:prstClr val="black"/>
                </a:solidFill>
                <a:latin typeface="Calibri"/>
                <a:cs typeface="Calibri"/>
              </a:rPr>
              <a:t>parameters</a:t>
            </a:r>
            <a:r>
              <a:rPr sz="2000" spc="30" dirty="0">
                <a:solidFill>
                  <a:prstClr val="black"/>
                </a:solidFill>
                <a:latin typeface="Calibri"/>
                <a:cs typeface="Calibri"/>
              </a:rPr>
              <a:t> </a:t>
            </a:r>
            <a:r>
              <a:rPr sz="2000" spc="-10" dirty="0">
                <a:solidFill>
                  <a:prstClr val="black"/>
                </a:solidFill>
                <a:latin typeface="Calibri"/>
                <a:cs typeface="Calibri"/>
              </a:rPr>
              <a:t>consist</a:t>
            </a:r>
            <a:r>
              <a:rPr sz="2000" dirty="0">
                <a:solidFill>
                  <a:prstClr val="black"/>
                </a:solidFill>
                <a:latin typeface="Calibri"/>
                <a:cs typeface="Calibri"/>
              </a:rPr>
              <a:t> of</a:t>
            </a:r>
            <a:r>
              <a:rPr sz="2000" spc="-5" dirty="0">
                <a:solidFill>
                  <a:prstClr val="black"/>
                </a:solidFill>
                <a:latin typeface="Calibri"/>
                <a:cs typeface="Calibri"/>
              </a:rPr>
              <a:t> </a:t>
            </a:r>
            <a:r>
              <a:rPr sz="2000" dirty="0">
                <a:solidFill>
                  <a:prstClr val="black"/>
                </a:solidFill>
                <a:latin typeface="Calibri"/>
                <a:cs typeface="Calibri"/>
              </a:rPr>
              <a:t>a </a:t>
            </a:r>
            <a:r>
              <a:rPr sz="2000" spc="-10" dirty="0">
                <a:solidFill>
                  <a:prstClr val="black"/>
                </a:solidFill>
                <a:latin typeface="Calibri"/>
                <a:cs typeface="Calibri"/>
              </a:rPr>
              <a:t>set</a:t>
            </a:r>
            <a:r>
              <a:rPr sz="2000" dirty="0">
                <a:solidFill>
                  <a:prstClr val="black"/>
                </a:solidFill>
                <a:latin typeface="Calibri"/>
                <a:cs typeface="Calibri"/>
              </a:rPr>
              <a:t> of</a:t>
            </a:r>
            <a:r>
              <a:rPr sz="2000" spc="-5" dirty="0">
                <a:solidFill>
                  <a:prstClr val="black"/>
                </a:solidFill>
                <a:latin typeface="Calibri"/>
                <a:cs typeface="Calibri"/>
              </a:rPr>
              <a:t> </a:t>
            </a:r>
            <a:r>
              <a:rPr sz="2000" dirty="0">
                <a:solidFill>
                  <a:prstClr val="black"/>
                </a:solidFill>
                <a:latin typeface="Calibri"/>
                <a:cs typeface="Calibri"/>
              </a:rPr>
              <a:t>learnable</a:t>
            </a:r>
            <a:r>
              <a:rPr sz="2000" spc="10" dirty="0">
                <a:solidFill>
                  <a:prstClr val="black"/>
                </a:solidFill>
                <a:latin typeface="Calibri"/>
                <a:cs typeface="Calibri"/>
              </a:rPr>
              <a:t> </a:t>
            </a:r>
            <a:r>
              <a:rPr sz="2000" spc="-15" dirty="0">
                <a:solidFill>
                  <a:prstClr val="black"/>
                </a:solidFill>
                <a:latin typeface="Calibri"/>
                <a:cs typeface="Calibri"/>
              </a:rPr>
              <a:t>filters.</a:t>
            </a:r>
            <a:endParaRPr sz="2000">
              <a:solidFill>
                <a:prstClr val="black"/>
              </a:solidFill>
              <a:latin typeface="Calibri"/>
              <a:cs typeface="Calibri"/>
            </a:endParaRPr>
          </a:p>
          <a:p>
            <a:pPr marL="355600" marR="206375" indent="-343535" algn="just">
              <a:lnSpc>
                <a:spcPts val="1920"/>
              </a:lnSpc>
              <a:spcBef>
                <a:spcPts val="465"/>
              </a:spcBef>
              <a:buFont typeface="Arial MT"/>
              <a:buChar char="•"/>
              <a:tabLst>
                <a:tab pos="356235" algn="l"/>
              </a:tabLst>
            </a:pPr>
            <a:r>
              <a:rPr sz="2000" spc="-15" dirty="0">
                <a:solidFill>
                  <a:prstClr val="black"/>
                </a:solidFill>
                <a:latin typeface="Calibri"/>
                <a:cs typeface="Calibri"/>
              </a:rPr>
              <a:t>Every </a:t>
            </a:r>
            <a:r>
              <a:rPr sz="2000" spc="-10" dirty="0">
                <a:solidFill>
                  <a:prstClr val="black"/>
                </a:solidFill>
                <a:latin typeface="Calibri"/>
                <a:cs typeface="Calibri"/>
              </a:rPr>
              <a:t>filter </a:t>
            </a:r>
            <a:r>
              <a:rPr sz="2000" dirty="0">
                <a:solidFill>
                  <a:prstClr val="black"/>
                </a:solidFill>
                <a:latin typeface="Calibri"/>
                <a:cs typeface="Calibri"/>
              </a:rPr>
              <a:t>is </a:t>
            </a:r>
            <a:r>
              <a:rPr sz="2000" spc="-5" dirty="0">
                <a:solidFill>
                  <a:prstClr val="black"/>
                </a:solidFill>
                <a:latin typeface="Calibri"/>
                <a:cs typeface="Calibri"/>
              </a:rPr>
              <a:t>small spatially (width </a:t>
            </a:r>
            <a:r>
              <a:rPr sz="2000" dirty="0">
                <a:solidFill>
                  <a:prstClr val="black"/>
                </a:solidFill>
                <a:latin typeface="Calibri"/>
                <a:cs typeface="Calibri"/>
              </a:rPr>
              <a:t>and </a:t>
            </a:r>
            <a:r>
              <a:rPr sz="2000" spc="-5" dirty="0">
                <a:solidFill>
                  <a:prstClr val="black"/>
                </a:solidFill>
                <a:latin typeface="Calibri"/>
                <a:cs typeface="Calibri"/>
              </a:rPr>
              <a:t>height), </a:t>
            </a:r>
            <a:r>
              <a:rPr sz="2000" dirty="0">
                <a:solidFill>
                  <a:prstClr val="black"/>
                </a:solidFill>
                <a:latin typeface="Calibri"/>
                <a:cs typeface="Calibri"/>
              </a:rPr>
              <a:t>but </a:t>
            </a:r>
            <a:r>
              <a:rPr sz="2000" spc="-10" dirty="0">
                <a:solidFill>
                  <a:prstClr val="black"/>
                </a:solidFill>
                <a:latin typeface="Calibri"/>
                <a:cs typeface="Calibri"/>
              </a:rPr>
              <a:t>extends </a:t>
            </a:r>
            <a:r>
              <a:rPr sz="2000" spc="-5" dirty="0">
                <a:solidFill>
                  <a:prstClr val="black"/>
                </a:solidFill>
                <a:latin typeface="Calibri"/>
                <a:cs typeface="Calibri"/>
              </a:rPr>
              <a:t>through </a:t>
            </a:r>
            <a:r>
              <a:rPr sz="2000" dirty="0">
                <a:solidFill>
                  <a:prstClr val="black"/>
                </a:solidFill>
                <a:latin typeface="Calibri"/>
                <a:cs typeface="Calibri"/>
              </a:rPr>
              <a:t>the </a:t>
            </a:r>
            <a:r>
              <a:rPr sz="2000" spc="-440" dirty="0">
                <a:solidFill>
                  <a:prstClr val="black"/>
                </a:solidFill>
                <a:latin typeface="Calibri"/>
                <a:cs typeface="Calibri"/>
              </a:rPr>
              <a:t> </a:t>
            </a:r>
            <a:r>
              <a:rPr sz="2000" spc="-5" dirty="0">
                <a:solidFill>
                  <a:prstClr val="black"/>
                </a:solidFill>
                <a:latin typeface="Calibri"/>
                <a:cs typeface="Calibri"/>
              </a:rPr>
              <a:t>full depth</a:t>
            </a:r>
            <a:r>
              <a:rPr sz="2000" dirty="0">
                <a:solidFill>
                  <a:prstClr val="black"/>
                </a:solidFill>
                <a:latin typeface="Calibri"/>
                <a:cs typeface="Calibri"/>
              </a:rPr>
              <a:t> </a:t>
            </a:r>
            <a:r>
              <a:rPr sz="2000" spc="-5" dirty="0">
                <a:solidFill>
                  <a:prstClr val="black"/>
                </a:solidFill>
                <a:latin typeface="Calibri"/>
                <a:cs typeface="Calibri"/>
              </a:rPr>
              <a:t>of</a:t>
            </a:r>
            <a:r>
              <a:rPr sz="2000" spc="-15" dirty="0">
                <a:solidFill>
                  <a:prstClr val="black"/>
                </a:solidFill>
                <a:latin typeface="Calibri"/>
                <a:cs typeface="Calibri"/>
              </a:rPr>
              <a:t> </a:t>
            </a:r>
            <a:r>
              <a:rPr sz="2000" dirty="0">
                <a:solidFill>
                  <a:prstClr val="black"/>
                </a:solidFill>
                <a:latin typeface="Calibri"/>
                <a:cs typeface="Calibri"/>
              </a:rPr>
              <a:t>the input</a:t>
            </a:r>
            <a:r>
              <a:rPr sz="2000" spc="-10" dirty="0">
                <a:solidFill>
                  <a:prstClr val="black"/>
                </a:solidFill>
                <a:latin typeface="Calibri"/>
                <a:cs typeface="Calibri"/>
              </a:rPr>
              <a:t> volume,</a:t>
            </a:r>
            <a:r>
              <a:rPr sz="2000" spc="5" dirty="0">
                <a:solidFill>
                  <a:prstClr val="black"/>
                </a:solidFill>
                <a:latin typeface="Calibri"/>
                <a:cs typeface="Calibri"/>
              </a:rPr>
              <a:t> eg,</a:t>
            </a:r>
            <a:r>
              <a:rPr sz="2000" dirty="0">
                <a:solidFill>
                  <a:prstClr val="black"/>
                </a:solidFill>
                <a:latin typeface="Calibri"/>
                <a:cs typeface="Calibri"/>
              </a:rPr>
              <a:t> 5x5x3</a:t>
            </a:r>
            <a:endParaRPr sz="2000">
              <a:solidFill>
                <a:prstClr val="black"/>
              </a:solidFill>
              <a:latin typeface="Calibri"/>
              <a:cs typeface="Calibri"/>
            </a:endParaRPr>
          </a:p>
          <a:p>
            <a:pPr marL="355600" marR="217170" indent="-343535" algn="just">
              <a:lnSpc>
                <a:spcPct val="80000"/>
              </a:lnSpc>
              <a:spcBef>
                <a:spcPts val="495"/>
              </a:spcBef>
              <a:buFont typeface="Arial MT"/>
              <a:buChar char="•"/>
              <a:tabLst>
                <a:tab pos="356235" algn="l"/>
              </a:tabLst>
            </a:pPr>
            <a:r>
              <a:rPr sz="2000" spc="-5" dirty="0">
                <a:solidFill>
                  <a:prstClr val="black"/>
                </a:solidFill>
                <a:latin typeface="Calibri"/>
                <a:cs typeface="Calibri"/>
              </a:rPr>
              <a:t>During </a:t>
            </a:r>
            <a:r>
              <a:rPr sz="2000" dirty="0">
                <a:solidFill>
                  <a:prstClr val="black"/>
                </a:solidFill>
                <a:latin typeface="Calibri"/>
                <a:cs typeface="Calibri"/>
              </a:rPr>
              <a:t>the </a:t>
            </a:r>
            <a:r>
              <a:rPr sz="2000" spc="-15" dirty="0">
                <a:solidFill>
                  <a:prstClr val="black"/>
                </a:solidFill>
                <a:latin typeface="Calibri"/>
                <a:cs typeface="Calibri"/>
              </a:rPr>
              <a:t>forward </a:t>
            </a:r>
            <a:r>
              <a:rPr sz="2000" spc="-5" dirty="0">
                <a:solidFill>
                  <a:prstClr val="black"/>
                </a:solidFill>
                <a:latin typeface="Calibri"/>
                <a:cs typeface="Calibri"/>
              </a:rPr>
              <a:t>pass, </a:t>
            </a:r>
            <a:r>
              <a:rPr sz="2000" spc="-10" dirty="0">
                <a:solidFill>
                  <a:prstClr val="black"/>
                </a:solidFill>
                <a:latin typeface="Calibri"/>
                <a:cs typeface="Calibri"/>
              </a:rPr>
              <a:t>we </a:t>
            </a:r>
            <a:r>
              <a:rPr sz="2000" spc="-5" dirty="0">
                <a:solidFill>
                  <a:prstClr val="black"/>
                </a:solidFill>
                <a:latin typeface="Calibri"/>
                <a:cs typeface="Calibri"/>
              </a:rPr>
              <a:t>slide </a:t>
            </a:r>
            <a:r>
              <a:rPr sz="2000" spc="-15" dirty="0">
                <a:solidFill>
                  <a:prstClr val="black"/>
                </a:solidFill>
                <a:latin typeface="Calibri"/>
                <a:cs typeface="Calibri"/>
              </a:rPr>
              <a:t>(convolve) </a:t>
            </a:r>
            <a:r>
              <a:rPr sz="2000" spc="-5" dirty="0">
                <a:solidFill>
                  <a:prstClr val="black"/>
                </a:solidFill>
                <a:latin typeface="Calibri"/>
                <a:cs typeface="Calibri"/>
              </a:rPr>
              <a:t>each </a:t>
            </a:r>
            <a:r>
              <a:rPr sz="2000" spc="-10" dirty="0">
                <a:solidFill>
                  <a:prstClr val="black"/>
                </a:solidFill>
                <a:latin typeface="Calibri"/>
                <a:cs typeface="Calibri"/>
              </a:rPr>
              <a:t>filter across </a:t>
            </a:r>
            <a:r>
              <a:rPr sz="2000" dirty="0">
                <a:solidFill>
                  <a:prstClr val="black"/>
                </a:solidFill>
                <a:latin typeface="Calibri"/>
                <a:cs typeface="Calibri"/>
              </a:rPr>
              <a:t>the width </a:t>
            </a:r>
            <a:r>
              <a:rPr sz="2000" spc="-440" dirty="0">
                <a:solidFill>
                  <a:prstClr val="black"/>
                </a:solidFill>
                <a:latin typeface="Calibri"/>
                <a:cs typeface="Calibri"/>
              </a:rPr>
              <a:t> </a:t>
            </a:r>
            <a:r>
              <a:rPr sz="2000" dirty="0">
                <a:solidFill>
                  <a:prstClr val="black"/>
                </a:solidFill>
                <a:latin typeface="Calibri"/>
                <a:cs typeface="Calibri"/>
              </a:rPr>
              <a:t>and </a:t>
            </a:r>
            <a:r>
              <a:rPr sz="2000" spc="-5" dirty="0">
                <a:solidFill>
                  <a:prstClr val="black"/>
                </a:solidFill>
                <a:latin typeface="Calibri"/>
                <a:cs typeface="Calibri"/>
              </a:rPr>
              <a:t>height of </a:t>
            </a:r>
            <a:r>
              <a:rPr sz="2000" dirty="0">
                <a:solidFill>
                  <a:prstClr val="black"/>
                </a:solidFill>
                <a:latin typeface="Calibri"/>
                <a:cs typeface="Calibri"/>
              </a:rPr>
              <a:t>the input </a:t>
            </a:r>
            <a:r>
              <a:rPr sz="2000" spc="-10" dirty="0">
                <a:solidFill>
                  <a:prstClr val="black"/>
                </a:solidFill>
                <a:latin typeface="Calibri"/>
                <a:cs typeface="Calibri"/>
              </a:rPr>
              <a:t>volume </a:t>
            </a:r>
            <a:r>
              <a:rPr sz="2000" dirty="0">
                <a:solidFill>
                  <a:prstClr val="black"/>
                </a:solidFill>
                <a:latin typeface="Calibri"/>
                <a:cs typeface="Calibri"/>
              </a:rPr>
              <a:t>and </a:t>
            </a:r>
            <a:r>
              <a:rPr sz="2000" spc="-10" dirty="0">
                <a:solidFill>
                  <a:prstClr val="black"/>
                </a:solidFill>
                <a:latin typeface="Calibri"/>
                <a:cs typeface="Calibri"/>
              </a:rPr>
              <a:t>compute </a:t>
            </a:r>
            <a:r>
              <a:rPr sz="2000" spc="-5" dirty="0">
                <a:solidFill>
                  <a:prstClr val="black"/>
                </a:solidFill>
                <a:latin typeface="Calibri"/>
                <a:cs typeface="Calibri"/>
              </a:rPr>
              <a:t>dot </a:t>
            </a:r>
            <a:r>
              <a:rPr sz="2000" spc="-10" dirty="0">
                <a:solidFill>
                  <a:prstClr val="black"/>
                </a:solidFill>
                <a:latin typeface="Calibri"/>
                <a:cs typeface="Calibri"/>
              </a:rPr>
              <a:t>products </a:t>
            </a:r>
            <a:r>
              <a:rPr sz="2000" spc="-5" dirty="0">
                <a:solidFill>
                  <a:prstClr val="black"/>
                </a:solidFill>
                <a:latin typeface="Calibri"/>
                <a:cs typeface="Calibri"/>
              </a:rPr>
              <a:t>between </a:t>
            </a:r>
            <a:r>
              <a:rPr sz="2000" dirty="0">
                <a:solidFill>
                  <a:prstClr val="black"/>
                </a:solidFill>
                <a:latin typeface="Calibri"/>
                <a:cs typeface="Calibri"/>
              </a:rPr>
              <a:t>the </a:t>
            </a:r>
            <a:r>
              <a:rPr sz="2000" spc="5" dirty="0">
                <a:solidFill>
                  <a:prstClr val="black"/>
                </a:solidFill>
                <a:latin typeface="Calibri"/>
                <a:cs typeface="Calibri"/>
              </a:rPr>
              <a:t> </a:t>
            </a:r>
            <a:r>
              <a:rPr sz="2000" spc="-5" dirty="0">
                <a:solidFill>
                  <a:prstClr val="black"/>
                </a:solidFill>
                <a:latin typeface="Calibri"/>
                <a:cs typeface="Calibri"/>
              </a:rPr>
              <a:t>entries</a:t>
            </a:r>
            <a:r>
              <a:rPr sz="2000" spc="15" dirty="0">
                <a:solidFill>
                  <a:prstClr val="black"/>
                </a:solidFill>
                <a:latin typeface="Calibri"/>
                <a:cs typeface="Calibri"/>
              </a:rPr>
              <a:t> </a:t>
            </a:r>
            <a:r>
              <a:rPr sz="2000" dirty="0">
                <a:solidFill>
                  <a:prstClr val="black"/>
                </a:solidFill>
                <a:latin typeface="Calibri"/>
                <a:cs typeface="Calibri"/>
              </a:rPr>
              <a:t>of</a:t>
            </a:r>
            <a:r>
              <a:rPr sz="2000" spc="-15" dirty="0">
                <a:solidFill>
                  <a:prstClr val="black"/>
                </a:solidFill>
                <a:latin typeface="Calibri"/>
                <a:cs typeface="Calibri"/>
              </a:rPr>
              <a:t> </a:t>
            </a:r>
            <a:r>
              <a:rPr sz="2000" dirty="0">
                <a:solidFill>
                  <a:prstClr val="black"/>
                </a:solidFill>
                <a:latin typeface="Calibri"/>
                <a:cs typeface="Calibri"/>
              </a:rPr>
              <a:t>the</a:t>
            </a:r>
            <a:r>
              <a:rPr sz="2000" spc="-10" dirty="0">
                <a:solidFill>
                  <a:prstClr val="black"/>
                </a:solidFill>
                <a:latin typeface="Calibri"/>
                <a:cs typeface="Calibri"/>
              </a:rPr>
              <a:t> filter</a:t>
            </a:r>
            <a:r>
              <a:rPr sz="2000" spc="15" dirty="0">
                <a:solidFill>
                  <a:prstClr val="black"/>
                </a:solidFill>
                <a:latin typeface="Calibri"/>
                <a:cs typeface="Calibri"/>
              </a:rPr>
              <a:t> </a:t>
            </a:r>
            <a:r>
              <a:rPr sz="2000" dirty="0">
                <a:solidFill>
                  <a:prstClr val="black"/>
                </a:solidFill>
                <a:latin typeface="Calibri"/>
                <a:cs typeface="Calibri"/>
              </a:rPr>
              <a:t>and the </a:t>
            </a:r>
            <a:r>
              <a:rPr sz="2000" spc="-5" dirty="0">
                <a:solidFill>
                  <a:prstClr val="black"/>
                </a:solidFill>
                <a:latin typeface="Calibri"/>
                <a:cs typeface="Calibri"/>
              </a:rPr>
              <a:t>input</a:t>
            </a:r>
            <a:r>
              <a:rPr sz="2000" spc="-25" dirty="0">
                <a:solidFill>
                  <a:prstClr val="black"/>
                </a:solidFill>
                <a:latin typeface="Calibri"/>
                <a:cs typeface="Calibri"/>
              </a:rPr>
              <a:t> </a:t>
            </a:r>
            <a:r>
              <a:rPr sz="2000" spc="-10" dirty="0">
                <a:solidFill>
                  <a:prstClr val="black"/>
                </a:solidFill>
                <a:latin typeface="Calibri"/>
                <a:cs typeface="Calibri"/>
              </a:rPr>
              <a:t>at</a:t>
            </a:r>
            <a:r>
              <a:rPr sz="2000" spc="10" dirty="0">
                <a:solidFill>
                  <a:prstClr val="black"/>
                </a:solidFill>
                <a:latin typeface="Calibri"/>
                <a:cs typeface="Calibri"/>
              </a:rPr>
              <a:t> </a:t>
            </a:r>
            <a:r>
              <a:rPr sz="2000" spc="-10" dirty="0">
                <a:solidFill>
                  <a:prstClr val="black"/>
                </a:solidFill>
                <a:latin typeface="Calibri"/>
                <a:cs typeface="Calibri"/>
              </a:rPr>
              <a:t>any</a:t>
            </a:r>
            <a:r>
              <a:rPr sz="2000" spc="-20" dirty="0">
                <a:solidFill>
                  <a:prstClr val="black"/>
                </a:solidFill>
                <a:latin typeface="Calibri"/>
                <a:cs typeface="Calibri"/>
              </a:rPr>
              <a:t> </a:t>
            </a:r>
            <a:r>
              <a:rPr sz="2000" spc="-5" dirty="0">
                <a:solidFill>
                  <a:prstClr val="black"/>
                </a:solidFill>
                <a:latin typeface="Calibri"/>
                <a:cs typeface="Calibri"/>
              </a:rPr>
              <a:t>position.</a:t>
            </a:r>
            <a:endParaRPr sz="2000">
              <a:solidFill>
                <a:prstClr val="black"/>
              </a:solidFill>
              <a:latin typeface="Calibri"/>
              <a:cs typeface="Calibri"/>
            </a:endParaRPr>
          </a:p>
          <a:p>
            <a:pPr marL="355600" marR="184150" indent="-343535" algn="just">
              <a:lnSpc>
                <a:spcPct val="80000"/>
              </a:lnSpc>
              <a:spcBef>
                <a:spcPts val="484"/>
              </a:spcBef>
              <a:buFont typeface="Arial MT"/>
              <a:buChar char="•"/>
              <a:tabLst>
                <a:tab pos="356235" algn="l"/>
              </a:tabLst>
            </a:pPr>
            <a:r>
              <a:rPr sz="2000" spc="-10" dirty="0">
                <a:solidFill>
                  <a:prstClr val="black"/>
                </a:solidFill>
                <a:latin typeface="Calibri"/>
                <a:cs typeface="Calibri"/>
              </a:rPr>
              <a:t>produce </a:t>
            </a:r>
            <a:r>
              <a:rPr sz="2000" dirty="0">
                <a:solidFill>
                  <a:prstClr val="black"/>
                </a:solidFill>
                <a:latin typeface="Calibri"/>
                <a:cs typeface="Calibri"/>
              </a:rPr>
              <a:t>a </a:t>
            </a:r>
            <a:r>
              <a:rPr sz="2000" spc="-5" dirty="0">
                <a:solidFill>
                  <a:prstClr val="black"/>
                </a:solidFill>
                <a:latin typeface="Calibri"/>
                <a:cs typeface="Calibri"/>
              </a:rPr>
              <a:t>2-dimensional activation </a:t>
            </a:r>
            <a:r>
              <a:rPr sz="2000" dirty="0">
                <a:solidFill>
                  <a:prstClr val="black"/>
                </a:solidFill>
                <a:latin typeface="Calibri"/>
                <a:cs typeface="Calibri"/>
              </a:rPr>
              <a:t>map </a:t>
            </a:r>
            <a:r>
              <a:rPr sz="2000" spc="-5" dirty="0">
                <a:solidFill>
                  <a:prstClr val="black"/>
                </a:solidFill>
                <a:latin typeface="Calibri"/>
                <a:cs typeface="Calibri"/>
              </a:rPr>
              <a:t>that gives </a:t>
            </a:r>
            <a:r>
              <a:rPr sz="2000" dirty="0">
                <a:solidFill>
                  <a:prstClr val="black"/>
                </a:solidFill>
                <a:latin typeface="Calibri"/>
                <a:cs typeface="Calibri"/>
              </a:rPr>
              <a:t>the </a:t>
            </a:r>
            <a:r>
              <a:rPr sz="2000" spc="-5" dirty="0">
                <a:solidFill>
                  <a:prstClr val="black"/>
                </a:solidFill>
                <a:latin typeface="Calibri"/>
                <a:cs typeface="Calibri"/>
              </a:rPr>
              <a:t>responses of that </a:t>
            </a:r>
            <a:r>
              <a:rPr sz="2000" spc="-440" dirty="0">
                <a:solidFill>
                  <a:prstClr val="black"/>
                </a:solidFill>
                <a:latin typeface="Calibri"/>
                <a:cs typeface="Calibri"/>
              </a:rPr>
              <a:t> </a:t>
            </a:r>
            <a:r>
              <a:rPr sz="2000" spc="-10" dirty="0">
                <a:solidFill>
                  <a:prstClr val="black"/>
                </a:solidFill>
                <a:latin typeface="Calibri"/>
                <a:cs typeface="Calibri"/>
              </a:rPr>
              <a:t>filter</a:t>
            </a:r>
            <a:r>
              <a:rPr sz="2000" spc="15" dirty="0">
                <a:solidFill>
                  <a:prstClr val="black"/>
                </a:solidFill>
                <a:latin typeface="Calibri"/>
                <a:cs typeface="Calibri"/>
              </a:rPr>
              <a:t> </a:t>
            </a:r>
            <a:r>
              <a:rPr sz="2000" spc="-15" dirty="0">
                <a:solidFill>
                  <a:prstClr val="black"/>
                </a:solidFill>
                <a:latin typeface="Calibri"/>
                <a:cs typeface="Calibri"/>
              </a:rPr>
              <a:t>at</a:t>
            </a:r>
            <a:r>
              <a:rPr sz="2000" dirty="0">
                <a:solidFill>
                  <a:prstClr val="black"/>
                </a:solidFill>
                <a:latin typeface="Calibri"/>
                <a:cs typeface="Calibri"/>
              </a:rPr>
              <a:t> </a:t>
            </a:r>
            <a:r>
              <a:rPr sz="2000" spc="-10" dirty="0">
                <a:solidFill>
                  <a:prstClr val="black"/>
                </a:solidFill>
                <a:latin typeface="Calibri"/>
                <a:cs typeface="Calibri"/>
              </a:rPr>
              <a:t>every</a:t>
            </a:r>
            <a:r>
              <a:rPr sz="2000" spc="5" dirty="0">
                <a:solidFill>
                  <a:prstClr val="black"/>
                </a:solidFill>
                <a:latin typeface="Calibri"/>
                <a:cs typeface="Calibri"/>
              </a:rPr>
              <a:t> </a:t>
            </a:r>
            <a:r>
              <a:rPr sz="2000" spc="-5" dirty="0">
                <a:solidFill>
                  <a:prstClr val="black"/>
                </a:solidFill>
                <a:latin typeface="Calibri"/>
                <a:cs typeface="Calibri"/>
              </a:rPr>
              <a:t>spatial</a:t>
            </a:r>
            <a:r>
              <a:rPr sz="2000" spc="15" dirty="0">
                <a:solidFill>
                  <a:prstClr val="black"/>
                </a:solidFill>
                <a:latin typeface="Calibri"/>
                <a:cs typeface="Calibri"/>
              </a:rPr>
              <a:t> </a:t>
            </a:r>
            <a:r>
              <a:rPr sz="2000" spc="-5" dirty="0">
                <a:solidFill>
                  <a:prstClr val="black"/>
                </a:solidFill>
                <a:latin typeface="Calibri"/>
                <a:cs typeface="Calibri"/>
              </a:rPr>
              <a:t>position.</a:t>
            </a:r>
            <a:endParaRPr sz="2000">
              <a:solidFill>
                <a:prstClr val="black"/>
              </a:solidFill>
              <a:latin typeface="Calibri"/>
              <a:cs typeface="Calibri"/>
            </a:endParaRPr>
          </a:p>
          <a:p>
            <a:pPr marL="355600" marR="5080" indent="-343535" algn="just">
              <a:lnSpc>
                <a:spcPts val="1920"/>
              </a:lnSpc>
              <a:spcBef>
                <a:spcPts val="459"/>
              </a:spcBef>
              <a:buFont typeface="Arial MT"/>
              <a:buChar char="•"/>
              <a:tabLst>
                <a:tab pos="412750" algn="l"/>
              </a:tabLst>
            </a:pPr>
            <a:r>
              <a:rPr dirty="0">
                <a:solidFill>
                  <a:prstClr val="black"/>
                </a:solidFill>
                <a:latin typeface="Calibri"/>
              </a:rPr>
              <a:t>	</a:t>
            </a:r>
            <a:r>
              <a:rPr sz="2000" spc="-20" dirty="0">
                <a:solidFill>
                  <a:prstClr val="black"/>
                </a:solidFill>
                <a:latin typeface="Calibri"/>
                <a:cs typeface="Calibri"/>
              </a:rPr>
              <a:t>Intuitively, </a:t>
            </a:r>
            <a:r>
              <a:rPr sz="2000" dirty="0">
                <a:solidFill>
                  <a:prstClr val="black"/>
                </a:solidFill>
                <a:latin typeface="Calibri"/>
                <a:cs typeface="Calibri"/>
              </a:rPr>
              <a:t>the </a:t>
            </a:r>
            <a:r>
              <a:rPr sz="2000" spc="-10" dirty="0">
                <a:solidFill>
                  <a:prstClr val="black"/>
                </a:solidFill>
                <a:latin typeface="Calibri"/>
                <a:cs typeface="Calibri"/>
              </a:rPr>
              <a:t>network </a:t>
            </a:r>
            <a:r>
              <a:rPr sz="2000" spc="-5" dirty="0">
                <a:solidFill>
                  <a:prstClr val="black"/>
                </a:solidFill>
                <a:latin typeface="Calibri"/>
                <a:cs typeface="Calibri"/>
              </a:rPr>
              <a:t>will </a:t>
            </a:r>
            <a:r>
              <a:rPr sz="2000" dirty="0">
                <a:solidFill>
                  <a:prstClr val="black"/>
                </a:solidFill>
                <a:latin typeface="Calibri"/>
                <a:cs typeface="Calibri"/>
              </a:rPr>
              <a:t>learn </a:t>
            </a:r>
            <a:r>
              <a:rPr sz="2000" spc="-15" dirty="0">
                <a:solidFill>
                  <a:prstClr val="black"/>
                </a:solidFill>
                <a:latin typeface="Calibri"/>
                <a:cs typeface="Calibri"/>
              </a:rPr>
              <a:t>filters </a:t>
            </a:r>
            <a:r>
              <a:rPr sz="2000" spc="-5" dirty="0">
                <a:solidFill>
                  <a:prstClr val="black"/>
                </a:solidFill>
                <a:latin typeface="Calibri"/>
                <a:cs typeface="Calibri"/>
              </a:rPr>
              <a:t>that </a:t>
            </a:r>
            <a:r>
              <a:rPr sz="2000" spc="-10" dirty="0">
                <a:solidFill>
                  <a:prstClr val="black"/>
                </a:solidFill>
                <a:latin typeface="Calibri"/>
                <a:cs typeface="Calibri"/>
              </a:rPr>
              <a:t>activate </a:t>
            </a:r>
            <a:r>
              <a:rPr sz="2000" dirty="0">
                <a:solidFill>
                  <a:prstClr val="black"/>
                </a:solidFill>
                <a:latin typeface="Calibri"/>
                <a:cs typeface="Calibri"/>
              </a:rPr>
              <a:t>when </a:t>
            </a:r>
            <a:r>
              <a:rPr sz="2000" spc="-5" dirty="0">
                <a:solidFill>
                  <a:prstClr val="black"/>
                </a:solidFill>
                <a:latin typeface="Calibri"/>
                <a:cs typeface="Calibri"/>
              </a:rPr>
              <a:t>they see some </a:t>
            </a:r>
            <a:r>
              <a:rPr sz="2000" spc="-440" dirty="0">
                <a:solidFill>
                  <a:prstClr val="black"/>
                </a:solidFill>
                <a:latin typeface="Calibri"/>
                <a:cs typeface="Calibri"/>
              </a:rPr>
              <a:t> </a:t>
            </a:r>
            <a:r>
              <a:rPr sz="2000" dirty="0">
                <a:solidFill>
                  <a:prstClr val="black"/>
                </a:solidFill>
                <a:latin typeface="Calibri"/>
                <a:cs typeface="Calibri"/>
              </a:rPr>
              <a:t>type</a:t>
            </a:r>
            <a:r>
              <a:rPr sz="2000" spc="-15" dirty="0">
                <a:solidFill>
                  <a:prstClr val="black"/>
                </a:solidFill>
                <a:latin typeface="Calibri"/>
                <a:cs typeface="Calibri"/>
              </a:rPr>
              <a:t> </a:t>
            </a:r>
            <a:r>
              <a:rPr sz="2000" spc="-5" dirty="0">
                <a:solidFill>
                  <a:prstClr val="black"/>
                </a:solidFill>
                <a:latin typeface="Calibri"/>
                <a:cs typeface="Calibri"/>
              </a:rPr>
              <a:t>of</a:t>
            </a:r>
            <a:r>
              <a:rPr sz="2000" spc="-10" dirty="0">
                <a:solidFill>
                  <a:prstClr val="black"/>
                </a:solidFill>
                <a:latin typeface="Calibri"/>
                <a:cs typeface="Calibri"/>
              </a:rPr>
              <a:t> </a:t>
            </a:r>
            <a:r>
              <a:rPr sz="2000" spc="-5" dirty="0">
                <a:solidFill>
                  <a:prstClr val="black"/>
                </a:solidFill>
                <a:latin typeface="Calibri"/>
                <a:cs typeface="Calibri"/>
              </a:rPr>
              <a:t>visual</a:t>
            </a:r>
            <a:r>
              <a:rPr sz="2000" spc="10" dirty="0">
                <a:solidFill>
                  <a:prstClr val="black"/>
                </a:solidFill>
                <a:latin typeface="Calibri"/>
                <a:cs typeface="Calibri"/>
              </a:rPr>
              <a:t> </a:t>
            </a:r>
            <a:r>
              <a:rPr sz="2000" spc="-15" dirty="0">
                <a:solidFill>
                  <a:prstClr val="black"/>
                </a:solidFill>
                <a:latin typeface="Calibri"/>
                <a:cs typeface="Calibri"/>
              </a:rPr>
              <a:t>feature</a:t>
            </a:r>
            <a:endParaRPr sz="2000">
              <a:solidFill>
                <a:prstClr val="black"/>
              </a:solidFill>
              <a:latin typeface="Calibri"/>
              <a:cs typeface="Calibri"/>
            </a:endParaRPr>
          </a:p>
          <a:p>
            <a:pPr marL="355600" indent="-343535" algn="just">
              <a:spcBef>
                <a:spcPts val="20"/>
              </a:spcBef>
              <a:buFont typeface="Arial MT"/>
              <a:buChar char="•"/>
              <a:tabLst>
                <a:tab pos="356235" algn="l"/>
              </a:tabLst>
            </a:pPr>
            <a:r>
              <a:rPr sz="2000" dirty="0">
                <a:solidFill>
                  <a:prstClr val="black"/>
                </a:solidFill>
                <a:latin typeface="Calibri"/>
                <a:cs typeface="Calibri"/>
              </a:rPr>
              <a:t>A</a:t>
            </a:r>
            <a:r>
              <a:rPr sz="2000" spc="-5" dirty="0">
                <a:solidFill>
                  <a:prstClr val="black"/>
                </a:solidFill>
                <a:latin typeface="Calibri"/>
                <a:cs typeface="Calibri"/>
              </a:rPr>
              <a:t> </a:t>
            </a:r>
            <a:r>
              <a:rPr sz="2000" spc="-10" dirty="0">
                <a:solidFill>
                  <a:prstClr val="black"/>
                </a:solidFill>
                <a:latin typeface="Calibri"/>
                <a:cs typeface="Calibri"/>
              </a:rPr>
              <a:t>set</a:t>
            </a:r>
            <a:r>
              <a:rPr sz="2000" spc="10" dirty="0">
                <a:solidFill>
                  <a:prstClr val="black"/>
                </a:solidFill>
                <a:latin typeface="Calibri"/>
                <a:cs typeface="Calibri"/>
              </a:rPr>
              <a:t> </a:t>
            </a:r>
            <a:r>
              <a:rPr sz="2000" spc="-5" dirty="0">
                <a:solidFill>
                  <a:prstClr val="black"/>
                </a:solidFill>
                <a:latin typeface="Calibri"/>
                <a:cs typeface="Calibri"/>
              </a:rPr>
              <a:t>of</a:t>
            </a:r>
            <a:r>
              <a:rPr sz="2000" spc="-15" dirty="0">
                <a:solidFill>
                  <a:prstClr val="black"/>
                </a:solidFill>
                <a:latin typeface="Calibri"/>
                <a:cs typeface="Calibri"/>
              </a:rPr>
              <a:t> filters</a:t>
            </a:r>
            <a:r>
              <a:rPr sz="2000" spc="30" dirty="0">
                <a:solidFill>
                  <a:prstClr val="black"/>
                </a:solidFill>
                <a:latin typeface="Calibri"/>
                <a:cs typeface="Calibri"/>
              </a:rPr>
              <a:t> </a:t>
            </a:r>
            <a:r>
              <a:rPr sz="2000" dirty="0">
                <a:solidFill>
                  <a:prstClr val="black"/>
                </a:solidFill>
                <a:latin typeface="Calibri"/>
                <a:cs typeface="Calibri"/>
              </a:rPr>
              <a:t>in</a:t>
            </a:r>
            <a:r>
              <a:rPr sz="2000" spc="-10" dirty="0">
                <a:solidFill>
                  <a:prstClr val="black"/>
                </a:solidFill>
                <a:latin typeface="Calibri"/>
                <a:cs typeface="Calibri"/>
              </a:rPr>
              <a:t> </a:t>
            </a:r>
            <a:r>
              <a:rPr sz="2000" dirty="0">
                <a:solidFill>
                  <a:prstClr val="black"/>
                </a:solidFill>
                <a:latin typeface="Calibri"/>
                <a:cs typeface="Calibri"/>
              </a:rPr>
              <a:t>each </a:t>
            </a:r>
            <a:r>
              <a:rPr sz="2000" spc="-5" dirty="0">
                <a:solidFill>
                  <a:prstClr val="black"/>
                </a:solidFill>
                <a:latin typeface="Calibri"/>
                <a:cs typeface="Calibri"/>
              </a:rPr>
              <a:t>CONV</a:t>
            </a:r>
            <a:r>
              <a:rPr sz="2000" spc="-20" dirty="0">
                <a:solidFill>
                  <a:prstClr val="black"/>
                </a:solidFill>
                <a:latin typeface="Calibri"/>
                <a:cs typeface="Calibri"/>
              </a:rPr>
              <a:t> </a:t>
            </a:r>
            <a:r>
              <a:rPr sz="2000" spc="-15" dirty="0">
                <a:solidFill>
                  <a:prstClr val="black"/>
                </a:solidFill>
                <a:latin typeface="Calibri"/>
                <a:cs typeface="Calibri"/>
              </a:rPr>
              <a:t>layer</a:t>
            </a:r>
            <a:endParaRPr sz="2000">
              <a:solidFill>
                <a:prstClr val="black"/>
              </a:solidFill>
              <a:latin typeface="Calibri"/>
              <a:cs typeface="Calibri"/>
            </a:endParaRPr>
          </a:p>
          <a:p>
            <a:pPr marL="756285" lvl="1" indent="-287020" algn="just">
              <a:spcBef>
                <a:spcPts val="5"/>
              </a:spcBef>
              <a:buFont typeface="Arial MT"/>
              <a:buChar char="–"/>
              <a:tabLst>
                <a:tab pos="756920" algn="l"/>
              </a:tabLst>
            </a:pPr>
            <a:r>
              <a:rPr dirty="0">
                <a:solidFill>
                  <a:prstClr val="black"/>
                </a:solidFill>
                <a:latin typeface="Calibri"/>
                <a:cs typeface="Calibri"/>
              </a:rPr>
              <a:t>each</a:t>
            </a:r>
            <a:r>
              <a:rPr spc="10" dirty="0">
                <a:solidFill>
                  <a:prstClr val="black"/>
                </a:solidFill>
                <a:latin typeface="Calibri"/>
                <a:cs typeface="Calibri"/>
              </a:rPr>
              <a:t> </a:t>
            </a:r>
            <a:r>
              <a:rPr spc="-5" dirty="0">
                <a:solidFill>
                  <a:prstClr val="black"/>
                </a:solidFill>
                <a:latin typeface="Calibri"/>
                <a:cs typeface="Calibri"/>
              </a:rPr>
              <a:t>of</a:t>
            </a:r>
            <a:r>
              <a:rPr dirty="0">
                <a:solidFill>
                  <a:prstClr val="black"/>
                </a:solidFill>
                <a:latin typeface="Calibri"/>
                <a:cs typeface="Calibri"/>
              </a:rPr>
              <a:t> them</a:t>
            </a:r>
            <a:r>
              <a:rPr spc="15" dirty="0">
                <a:solidFill>
                  <a:prstClr val="black"/>
                </a:solidFill>
                <a:latin typeface="Calibri"/>
                <a:cs typeface="Calibri"/>
              </a:rPr>
              <a:t> </a:t>
            </a:r>
            <a:r>
              <a:rPr spc="-10" dirty="0">
                <a:solidFill>
                  <a:prstClr val="black"/>
                </a:solidFill>
                <a:latin typeface="Calibri"/>
                <a:cs typeface="Calibri"/>
              </a:rPr>
              <a:t>will</a:t>
            </a:r>
            <a:r>
              <a:rPr spc="5" dirty="0">
                <a:solidFill>
                  <a:prstClr val="black"/>
                </a:solidFill>
                <a:latin typeface="Calibri"/>
                <a:cs typeface="Calibri"/>
              </a:rPr>
              <a:t> </a:t>
            </a:r>
            <a:r>
              <a:rPr spc="-10" dirty="0">
                <a:solidFill>
                  <a:prstClr val="black"/>
                </a:solidFill>
                <a:latin typeface="Calibri"/>
                <a:cs typeface="Calibri"/>
              </a:rPr>
              <a:t>produce</a:t>
            </a:r>
            <a:r>
              <a:rPr spc="25" dirty="0">
                <a:solidFill>
                  <a:prstClr val="black"/>
                </a:solidFill>
                <a:latin typeface="Calibri"/>
                <a:cs typeface="Calibri"/>
              </a:rPr>
              <a:t> </a:t>
            </a:r>
            <a:r>
              <a:rPr dirty="0">
                <a:solidFill>
                  <a:prstClr val="black"/>
                </a:solidFill>
                <a:latin typeface="Calibri"/>
                <a:cs typeface="Calibri"/>
              </a:rPr>
              <a:t>a</a:t>
            </a:r>
            <a:r>
              <a:rPr spc="5" dirty="0">
                <a:solidFill>
                  <a:prstClr val="black"/>
                </a:solidFill>
                <a:latin typeface="Calibri"/>
                <a:cs typeface="Calibri"/>
              </a:rPr>
              <a:t> </a:t>
            </a:r>
            <a:r>
              <a:rPr spc="-15" dirty="0">
                <a:solidFill>
                  <a:prstClr val="black"/>
                </a:solidFill>
                <a:latin typeface="Calibri"/>
                <a:cs typeface="Calibri"/>
              </a:rPr>
              <a:t>separate</a:t>
            </a:r>
            <a:r>
              <a:rPr spc="5" dirty="0">
                <a:solidFill>
                  <a:prstClr val="black"/>
                </a:solidFill>
                <a:latin typeface="Calibri"/>
                <a:cs typeface="Calibri"/>
              </a:rPr>
              <a:t> </a:t>
            </a:r>
            <a:r>
              <a:rPr spc="-5" dirty="0">
                <a:solidFill>
                  <a:prstClr val="black"/>
                </a:solidFill>
                <a:latin typeface="Calibri"/>
                <a:cs typeface="Calibri"/>
              </a:rPr>
              <a:t>2-dimensional</a:t>
            </a:r>
            <a:r>
              <a:rPr spc="10" dirty="0">
                <a:solidFill>
                  <a:prstClr val="black"/>
                </a:solidFill>
                <a:latin typeface="Calibri"/>
                <a:cs typeface="Calibri"/>
              </a:rPr>
              <a:t> </a:t>
            </a:r>
            <a:r>
              <a:rPr spc="-10" dirty="0">
                <a:solidFill>
                  <a:prstClr val="black"/>
                </a:solidFill>
                <a:latin typeface="Calibri"/>
                <a:cs typeface="Calibri"/>
              </a:rPr>
              <a:t>activation</a:t>
            </a:r>
            <a:r>
              <a:rPr spc="40" dirty="0">
                <a:solidFill>
                  <a:prstClr val="black"/>
                </a:solidFill>
                <a:latin typeface="Calibri"/>
                <a:cs typeface="Calibri"/>
              </a:rPr>
              <a:t> </a:t>
            </a:r>
            <a:r>
              <a:rPr dirty="0">
                <a:solidFill>
                  <a:prstClr val="black"/>
                </a:solidFill>
                <a:latin typeface="Calibri"/>
                <a:cs typeface="Calibri"/>
              </a:rPr>
              <a:t>map</a:t>
            </a:r>
            <a:endParaRPr>
              <a:solidFill>
                <a:prstClr val="black"/>
              </a:solidFill>
              <a:latin typeface="Calibri"/>
              <a:cs typeface="Calibri"/>
            </a:endParaRPr>
          </a:p>
          <a:p>
            <a:pPr marL="756285" marR="172085" lvl="1" indent="-287020" algn="just">
              <a:lnSpc>
                <a:spcPct val="80000"/>
              </a:lnSpc>
              <a:spcBef>
                <a:spcPts val="434"/>
              </a:spcBef>
              <a:buFont typeface="Arial MT"/>
              <a:buChar char="–"/>
              <a:tabLst>
                <a:tab pos="756920" algn="l"/>
              </a:tabLst>
            </a:pPr>
            <a:r>
              <a:rPr spc="-35" dirty="0">
                <a:solidFill>
                  <a:prstClr val="black"/>
                </a:solidFill>
                <a:latin typeface="Calibri"/>
                <a:cs typeface="Calibri"/>
              </a:rPr>
              <a:t>We </a:t>
            </a:r>
            <a:r>
              <a:rPr spc="-5" dirty="0">
                <a:solidFill>
                  <a:prstClr val="black"/>
                </a:solidFill>
                <a:latin typeface="Calibri"/>
                <a:cs typeface="Calibri"/>
              </a:rPr>
              <a:t>will </a:t>
            </a:r>
            <a:r>
              <a:rPr spc="-10" dirty="0">
                <a:solidFill>
                  <a:prstClr val="black"/>
                </a:solidFill>
                <a:latin typeface="Calibri"/>
                <a:cs typeface="Calibri"/>
              </a:rPr>
              <a:t>stack </a:t>
            </a:r>
            <a:r>
              <a:rPr dirty="0">
                <a:solidFill>
                  <a:prstClr val="black"/>
                </a:solidFill>
                <a:latin typeface="Calibri"/>
                <a:cs typeface="Calibri"/>
              </a:rPr>
              <a:t>these </a:t>
            </a:r>
            <a:r>
              <a:rPr spc="-10" dirty="0">
                <a:solidFill>
                  <a:prstClr val="black"/>
                </a:solidFill>
                <a:latin typeface="Calibri"/>
                <a:cs typeface="Calibri"/>
              </a:rPr>
              <a:t>activation </a:t>
            </a:r>
            <a:r>
              <a:rPr spc="-5" dirty="0">
                <a:solidFill>
                  <a:prstClr val="black"/>
                </a:solidFill>
                <a:latin typeface="Calibri"/>
                <a:cs typeface="Calibri"/>
              </a:rPr>
              <a:t>maps </a:t>
            </a:r>
            <a:r>
              <a:rPr dirty="0">
                <a:solidFill>
                  <a:prstClr val="black"/>
                </a:solidFill>
                <a:latin typeface="Calibri"/>
                <a:cs typeface="Calibri"/>
              </a:rPr>
              <a:t>along the </a:t>
            </a:r>
            <a:r>
              <a:rPr spc="-5" dirty="0">
                <a:solidFill>
                  <a:prstClr val="black"/>
                </a:solidFill>
                <a:latin typeface="Calibri"/>
                <a:cs typeface="Calibri"/>
              </a:rPr>
              <a:t>depth dimension </a:t>
            </a:r>
            <a:r>
              <a:rPr dirty="0">
                <a:solidFill>
                  <a:prstClr val="black"/>
                </a:solidFill>
                <a:latin typeface="Calibri"/>
                <a:cs typeface="Calibri"/>
              </a:rPr>
              <a:t>and </a:t>
            </a:r>
            <a:r>
              <a:rPr spc="-10" dirty="0">
                <a:solidFill>
                  <a:prstClr val="black"/>
                </a:solidFill>
                <a:latin typeface="Calibri"/>
                <a:cs typeface="Calibri"/>
              </a:rPr>
              <a:t>produce </a:t>
            </a:r>
            <a:r>
              <a:rPr spc="-395" dirty="0">
                <a:solidFill>
                  <a:prstClr val="black"/>
                </a:solidFill>
                <a:latin typeface="Calibri"/>
                <a:cs typeface="Calibri"/>
              </a:rPr>
              <a:t> </a:t>
            </a:r>
            <a:r>
              <a:rPr dirty="0">
                <a:solidFill>
                  <a:prstClr val="black"/>
                </a:solidFill>
                <a:latin typeface="Calibri"/>
                <a:cs typeface="Calibri"/>
              </a:rPr>
              <a:t>the</a:t>
            </a:r>
            <a:r>
              <a:rPr spc="5" dirty="0">
                <a:solidFill>
                  <a:prstClr val="black"/>
                </a:solidFill>
                <a:latin typeface="Calibri"/>
                <a:cs typeface="Calibri"/>
              </a:rPr>
              <a:t> </a:t>
            </a:r>
            <a:r>
              <a:rPr spc="-5" dirty="0">
                <a:solidFill>
                  <a:prstClr val="black"/>
                </a:solidFill>
                <a:latin typeface="Calibri"/>
                <a:cs typeface="Calibri"/>
              </a:rPr>
              <a:t>output</a:t>
            </a:r>
            <a:r>
              <a:rPr spc="5" dirty="0">
                <a:solidFill>
                  <a:prstClr val="black"/>
                </a:solidFill>
                <a:latin typeface="Calibri"/>
                <a:cs typeface="Calibri"/>
              </a:rPr>
              <a:t> </a:t>
            </a:r>
            <a:r>
              <a:rPr spc="-5" dirty="0">
                <a:solidFill>
                  <a:prstClr val="black"/>
                </a:solidFill>
                <a:latin typeface="Calibri"/>
                <a:cs typeface="Calibri"/>
              </a:rPr>
              <a:t>volume.</a:t>
            </a:r>
            <a:endParaRPr>
              <a:solidFill>
                <a:prstClr val="black"/>
              </a:solidFill>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41855" y="2481453"/>
            <a:ext cx="7305675" cy="696595"/>
          </a:xfrm>
          <a:prstGeom prst="rect">
            <a:avLst/>
          </a:prstGeom>
        </p:spPr>
        <p:txBody>
          <a:bodyPr vert="horz" wrap="square" lIns="0" tIns="13335" rIns="0" bIns="0" rtlCol="0">
            <a:spAutoFit/>
          </a:bodyPr>
          <a:lstStyle/>
          <a:p>
            <a:pPr marL="12700">
              <a:spcBef>
                <a:spcPts val="105"/>
              </a:spcBef>
            </a:pPr>
            <a:r>
              <a:rPr sz="4400" spc="-10" dirty="0">
                <a:solidFill>
                  <a:prstClr val="black"/>
                </a:solidFill>
                <a:latin typeface="Calibri"/>
                <a:cs typeface="Calibri"/>
              </a:rPr>
              <a:t>Convolutional</a:t>
            </a:r>
            <a:r>
              <a:rPr sz="4400" spc="-30" dirty="0">
                <a:solidFill>
                  <a:prstClr val="black"/>
                </a:solidFill>
                <a:latin typeface="Calibri"/>
                <a:cs typeface="Calibri"/>
              </a:rPr>
              <a:t> </a:t>
            </a:r>
            <a:r>
              <a:rPr sz="4400" spc="-15" dirty="0">
                <a:solidFill>
                  <a:prstClr val="black"/>
                </a:solidFill>
                <a:latin typeface="Calibri"/>
                <a:cs typeface="Calibri"/>
              </a:rPr>
              <a:t>Neural</a:t>
            </a:r>
            <a:r>
              <a:rPr sz="4400" spc="-30" dirty="0">
                <a:solidFill>
                  <a:prstClr val="black"/>
                </a:solidFill>
                <a:latin typeface="Calibri"/>
                <a:cs typeface="Calibri"/>
              </a:rPr>
              <a:t> </a:t>
            </a:r>
            <a:r>
              <a:rPr sz="4400" spc="-10" dirty="0">
                <a:solidFill>
                  <a:prstClr val="black"/>
                </a:solidFill>
                <a:latin typeface="Calibri"/>
                <a:cs typeface="Calibri"/>
              </a:rPr>
              <a:t>Network</a:t>
            </a:r>
            <a:r>
              <a:rPr sz="4400" spc="-40" dirty="0">
                <a:solidFill>
                  <a:prstClr val="black"/>
                </a:solidFill>
                <a:latin typeface="Calibri"/>
                <a:cs typeface="Calibri"/>
              </a:rPr>
              <a:t> </a:t>
            </a:r>
            <a:r>
              <a:rPr sz="4400" dirty="0">
                <a:solidFill>
                  <a:prstClr val="black"/>
                </a:solidFill>
                <a:latin typeface="Calibri"/>
                <a:cs typeface="Calibri"/>
              </a:rPr>
              <a:t>2</a:t>
            </a:r>
            <a:endParaRPr sz="4400">
              <a:solidFill>
                <a:prstClr val="black"/>
              </a:solidFill>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08398" y="461900"/>
            <a:ext cx="2773680" cy="696595"/>
          </a:xfrm>
          <a:prstGeom prst="rect">
            <a:avLst/>
          </a:prstGeom>
        </p:spPr>
        <p:txBody>
          <a:bodyPr vert="horz" wrap="square" lIns="0" tIns="13335" rIns="0" bIns="0" rtlCol="0">
            <a:spAutoFit/>
          </a:bodyPr>
          <a:lstStyle/>
          <a:p>
            <a:pPr marL="12700">
              <a:spcBef>
                <a:spcPts val="105"/>
              </a:spcBef>
            </a:pPr>
            <a:r>
              <a:rPr spc="-15" dirty="0"/>
              <a:t>Convolution</a:t>
            </a:r>
          </a:p>
        </p:txBody>
      </p:sp>
      <p:pic>
        <p:nvPicPr>
          <p:cNvPr id="3" name="object 3"/>
          <p:cNvPicPr/>
          <p:nvPr/>
        </p:nvPicPr>
        <p:blipFill>
          <a:blip r:embed="rId2" cstate="print"/>
          <a:stretch>
            <a:fillRect/>
          </a:stretch>
        </p:blipFill>
        <p:spPr>
          <a:xfrm>
            <a:off x="2133600" y="2133600"/>
            <a:ext cx="3985260" cy="2758150"/>
          </a:xfrm>
          <a:prstGeom prst="rect">
            <a:avLst/>
          </a:prstGeom>
        </p:spPr>
      </p:pic>
      <p:pic>
        <p:nvPicPr>
          <p:cNvPr id="4" name="object 4"/>
          <p:cNvPicPr/>
          <p:nvPr/>
        </p:nvPicPr>
        <p:blipFill>
          <a:blip r:embed="rId3" cstate="print"/>
          <a:stretch>
            <a:fillRect/>
          </a:stretch>
        </p:blipFill>
        <p:spPr>
          <a:xfrm>
            <a:off x="6248400" y="2378835"/>
            <a:ext cx="3654552" cy="206819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pplied Deep Learning - Part 4: Convolutional Neural Networks | by Arden  Dertat | Towards Data Science">
            <a:extLst>
              <a:ext uri="{FF2B5EF4-FFF2-40B4-BE49-F238E27FC236}">
                <a16:creationId xmlns:a16="http://schemas.microsoft.com/office/drawing/2014/main" id="{E53F9BB3-394F-7EDA-66AA-5F67B28F3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329" y="814710"/>
            <a:ext cx="8919341" cy="5228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858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73803" y="461900"/>
            <a:ext cx="1642745" cy="696595"/>
          </a:xfrm>
          <a:prstGeom prst="rect">
            <a:avLst/>
          </a:prstGeom>
        </p:spPr>
        <p:txBody>
          <a:bodyPr vert="horz" wrap="square" lIns="0" tIns="13335" rIns="0" bIns="0" rtlCol="0">
            <a:spAutoFit/>
          </a:bodyPr>
          <a:lstStyle/>
          <a:p>
            <a:pPr marL="12700">
              <a:spcBef>
                <a:spcPts val="105"/>
              </a:spcBef>
            </a:pPr>
            <a:r>
              <a:rPr spc="-15" dirty="0"/>
              <a:t>History</a:t>
            </a:r>
          </a:p>
        </p:txBody>
      </p:sp>
      <p:sp>
        <p:nvSpPr>
          <p:cNvPr id="3" name="object 3"/>
          <p:cNvSpPr txBox="1"/>
          <p:nvPr/>
        </p:nvSpPr>
        <p:spPr>
          <a:xfrm>
            <a:off x="2059940" y="1610310"/>
            <a:ext cx="3742690" cy="2159635"/>
          </a:xfrm>
          <a:prstGeom prst="rect">
            <a:avLst/>
          </a:prstGeom>
        </p:spPr>
        <p:txBody>
          <a:bodyPr vert="horz" wrap="square" lIns="0" tIns="12065" rIns="0" bIns="0" rtlCol="0">
            <a:spAutoFit/>
          </a:bodyPr>
          <a:lstStyle/>
          <a:p>
            <a:pPr marL="355600" marR="5080" indent="-343535">
              <a:spcBef>
                <a:spcPts val="95"/>
              </a:spcBef>
              <a:buFont typeface="Arial MT"/>
              <a:buChar char="•"/>
              <a:tabLst>
                <a:tab pos="355600" algn="l"/>
                <a:tab pos="356235" algn="l"/>
              </a:tabLst>
            </a:pPr>
            <a:r>
              <a:rPr sz="2800" spc="-5" dirty="0">
                <a:solidFill>
                  <a:prstClr val="black"/>
                </a:solidFill>
                <a:latin typeface="Calibri"/>
                <a:cs typeface="Calibri"/>
              </a:rPr>
              <a:t>In</a:t>
            </a:r>
            <a:r>
              <a:rPr sz="2800" spc="-15" dirty="0">
                <a:solidFill>
                  <a:prstClr val="black"/>
                </a:solidFill>
                <a:latin typeface="Calibri"/>
                <a:cs typeface="Calibri"/>
              </a:rPr>
              <a:t> </a:t>
            </a:r>
            <a:r>
              <a:rPr sz="2800" spc="-5" dirty="0">
                <a:solidFill>
                  <a:prstClr val="black"/>
                </a:solidFill>
                <a:latin typeface="Calibri"/>
                <a:cs typeface="Calibri"/>
              </a:rPr>
              <a:t>1995,</a:t>
            </a:r>
            <a:r>
              <a:rPr sz="2800" spc="40" dirty="0">
                <a:solidFill>
                  <a:prstClr val="black"/>
                </a:solidFill>
                <a:latin typeface="Calibri"/>
                <a:cs typeface="Calibri"/>
              </a:rPr>
              <a:t> </a:t>
            </a:r>
            <a:r>
              <a:rPr sz="2800" spc="-45" dirty="0">
                <a:solidFill>
                  <a:prstClr val="black"/>
                </a:solidFill>
                <a:latin typeface="Calibri"/>
                <a:cs typeface="Calibri"/>
              </a:rPr>
              <a:t>Yann</a:t>
            </a:r>
            <a:r>
              <a:rPr sz="2800" spc="-5" dirty="0">
                <a:solidFill>
                  <a:prstClr val="black"/>
                </a:solidFill>
                <a:latin typeface="Calibri"/>
                <a:cs typeface="Calibri"/>
              </a:rPr>
              <a:t> </a:t>
            </a:r>
            <a:r>
              <a:rPr sz="2800" spc="-10" dirty="0">
                <a:solidFill>
                  <a:prstClr val="black"/>
                </a:solidFill>
                <a:latin typeface="Calibri"/>
                <a:cs typeface="Calibri"/>
              </a:rPr>
              <a:t>LeCun </a:t>
            </a:r>
            <a:r>
              <a:rPr sz="2800" spc="-5" dirty="0">
                <a:solidFill>
                  <a:prstClr val="black"/>
                </a:solidFill>
                <a:latin typeface="Calibri"/>
                <a:cs typeface="Calibri"/>
              </a:rPr>
              <a:t> and </a:t>
            </a:r>
            <a:r>
              <a:rPr sz="2800" spc="-40" dirty="0">
                <a:solidFill>
                  <a:prstClr val="black"/>
                </a:solidFill>
                <a:latin typeface="Calibri"/>
                <a:cs typeface="Calibri"/>
              </a:rPr>
              <a:t>Yoshua</a:t>
            </a:r>
            <a:r>
              <a:rPr sz="2800" spc="20" dirty="0">
                <a:solidFill>
                  <a:prstClr val="black"/>
                </a:solidFill>
                <a:latin typeface="Calibri"/>
                <a:cs typeface="Calibri"/>
              </a:rPr>
              <a:t> </a:t>
            </a:r>
            <a:r>
              <a:rPr sz="2800" spc="-5" dirty="0">
                <a:solidFill>
                  <a:prstClr val="black"/>
                </a:solidFill>
                <a:latin typeface="Calibri"/>
                <a:cs typeface="Calibri"/>
              </a:rPr>
              <a:t>Bengio </a:t>
            </a:r>
            <a:r>
              <a:rPr sz="2800" dirty="0">
                <a:solidFill>
                  <a:prstClr val="black"/>
                </a:solidFill>
                <a:latin typeface="Calibri"/>
                <a:cs typeface="Calibri"/>
              </a:rPr>
              <a:t> </a:t>
            </a:r>
            <a:r>
              <a:rPr sz="2800" spc="-15" dirty="0">
                <a:solidFill>
                  <a:prstClr val="black"/>
                </a:solidFill>
                <a:latin typeface="Calibri"/>
                <a:cs typeface="Calibri"/>
              </a:rPr>
              <a:t>introduced </a:t>
            </a:r>
            <a:r>
              <a:rPr sz="2800" spc="-5" dirty="0">
                <a:solidFill>
                  <a:prstClr val="black"/>
                </a:solidFill>
                <a:latin typeface="Calibri"/>
                <a:cs typeface="Calibri"/>
              </a:rPr>
              <a:t>the </a:t>
            </a:r>
            <a:r>
              <a:rPr sz="2800" spc="-10" dirty="0">
                <a:solidFill>
                  <a:prstClr val="black"/>
                </a:solidFill>
                <a:latin typeface="Calibri"/>
                <a:cs typeface="Calibri"/>
              </a:rPr>
              <a:t>concept </a:t>
            </a:r>
            <a:r>
              <a:rPr sz="2800" spc="-620" dirty="0">
                <a:solidFill>
                  <a:prstClr val="black"/>
                </a:solidFill>
                <a:latin typeface="Calibri"/>
                <a:cs typeface="Calibri"/>
              </a:rPr>
              <a:t> </a:t>
            </a:r>
            <a:r>
              <a:rPr sz="2800" spc="-5" dirty="0">
                <a:solidFill>
                  <a:prstClr val="black"/>
                </a:solidFill>
                <a:latin typeface="Calibri"/>
                <a:cs typeface="Calibri"/>
              </a:rPr>
              <a:t>of</a:t>
            </a:r>
            <a:r>
              <a:rPr sz="2800" spc="-20" dirty="0">
                <a:solidFill>
                  <a:prstClr val="black"/>
                </a:solidFill>
                <a:latin typeface="Calibri"/>
                <a:cs typeface="Calibri"/>
              </a:rPr>
              <a:t> </a:t>
            </a:r>
            <a:r>
              <a:rPr sz="2800" spc="-15" dirty="0">
                <a:solidFill>
                  <a:prstClr val="black"/>
                </a:solidFill>
                <a:latin typeface="Calibri"/>
                <a:cs typeface="Calibri"/>
              </a:rPr>
              <a:t>convolutional</a:t>
            </a:r>
            <a:r>
              <a:rPr sz="2800" spc="10" dirty="0">
                <a:solidFill>
                  <a:prstClr val="black"/>
                </a:solidFill>
                <a:latin typeface="Calibri"/>
                <a:cs typeface="Calibri"/>
              </a:rPr>
              <a:t> </a:t>
            </a:r>
            <a:r>
              <a:rPr sz="2800" spc="-20" dirty="0">
                <a:solidFill>
                  <a:prstClr val="black"/>
                </a:solidFill>
                <a:latin typeface="Calibri"/>
                <a:cs typeface="Calibri"/>
              </a:rPr>
              <a:t>neural </a:t>
            </a:r>
            <a:r>
              <a:rPr sz="2800" spc="-615" dirty="0">
                <a:solidFill>
                  <a:prstClr val="black"/>
                </a:solidFill>
                <a:latin typeface="Calibri"/>
                <a:cs typeface="Calibri"/>
              </a:rPr>
              <a:t> </a:t>
            </a:r>
            <a:r>
              <a:rPr sz="2800" spc="-15" dirty="0">
                <a:solidFill>
                  <a:prstClr val="black"/>
                </a:solidFill>
                <a:latin typeface="Calibri"/>
                <a:cs typeface="Calibri"/>
              </a:rPr>
              <a:t>networks.</a:t>
            </a:r>
            <a:endParaRPr sz="2800">
              <a:solidFill>
                <a:prstClr val="black"/>
              </a:solidFill>
              <a:latin typeface="Calibri"/>
              <a:cs typeface="Calibri"/>
            </a:endParaRPr>
          </a:p>
        </p:txBody>
      </p:sp>
      <p:grpSp>
        <p:nvGrpSpPr>
          <p:cNvPr id="4" name="object 4"/>
          <p:cNvGrpSpPr/>
          <p:nvPr/>
        </p:nvGrpSpPr>
        <p:grpSpPr>
          <a:xfrm>
            <a:off x="6239255" y="1591055"/>
            <a:ext cx="1577340" cy="2075814"/>
            <a:chOff x="4715255" y="1591055"/>
            <a:chExt cx="1577340" cy="2075814"/>
          </a:xfrm>
        </p:grpSpPr>
        <p:pic>
          <p:nvPicPr>
            <p:cNvPr id="5" name="object 5"/>
            <p:cNvPicPr/>
            <p:nvPr/>
          </p:nvPicPr>
          <p:blipFill>
            <a:blip r:embed="rId2" cstate="print"/>
            <a:stretch>
              <a:fillRect/>
            </a:stretch>
          </p:blipFill>
          <p:spPr>
            <a:xfrm>
              <a:off x="4724399" y="1600199"/>
              <a:ext cx="1559052" cy="2057400"/>
            </a:xfrm>
            <a:prstGeom prst="rect">
              <a:avLst/>
            </a:prstGeom>
          </p:spPr>
        </p:pic>
        <p:sp>
          <p:nvSpPr>
            <p:cNvPr id="6" name="object 6"/>
            <p:cNvSpPr/>
            <p:nvPr/>
          </p:nvSpPr>
          <p:spPr>
            <a:xfrm>
              <a:off x="4719827" y="1595627"/>
              <a:ext cx="1568450" cy="2066925"/>
            </a:xfrm>
            <a:custGeom>
              <a:avLst/>
              <a:gdLst/>
              <a:ahLst/>
              <a:cxnLst/>
              <a:rect l="l" t="t" r="r" b="b"/>
              <a:pathLst>
                <a:path w="1568450" h="2066925">
                  <a:moveTo>
                    <a:pt x="0" y="2066544"/>
                  </a:moveTo>
                  <a:lnTo>
                    <a:pt x="1568196" y="2066544"/>
                  </a:lnTo>
                  <a:lnTo>
                    <a:pt x="1568196" y="0"/>
                  </a:lnTo>
                  <a:lnTo>
                    <a:pt x="0" y="0"/>
                  </a:lnTo>
                  <a:lnTo>
                    <a:pt x="0" y="2066544"/>
                  </a:lnTo>
                  <a:close/>
                </a:path>
              </a:pathLst>
            </a:custGeom>
            <a:ln w="9144">
              <a:solidFill>
                <a:srgbClr val="C0504D"/>
              </a:solidFill>
            </a:ln>
          </p:spPr>
          <p:txBody>
            <a:bodyPr wrap="square" lIns="0" tIns="0" rIns="0" bIns="0" rtlCol="0"/>
            <a:lstStyle/>
            <a:p>
              <a:endParaRPr>
                <a:solidFill>
                  <a:prstClr val="black"/>
                </a:solidFill>
                <a:latin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581655" y="2273807"/>
            <a:ext cx="975360" cy="2776220"/>
            <a:chOff x="1057655" y="2273807"/>
            <a:chExt cx="975360" cy="2776220"/>
          </a:xfrm>
        </p:grpSpPr>
        <p:sp>
          <p:nvSpPr>
            <p:cNvPr id="3" name="object 3"/>
            <p:cNvSpPr/>
            <p:nvPr/>
          </p:nvSpPr>
          <p:spPr>
            <a:xfrm>
              <a:off x="1066799" y="3026663"/>
              <a:ext cx="213360" cy="2014855"/>
            </a:xfrm>
            <a:custGeom>
              <a:avLst/>
              <a:gdLst/>
              <a:ahLst/>
              <a:cxnLst/>
              <a:rect l="l" t="t" r="r" b="b"/>
              <a:pathLst>
                <a:path w="213359" h="2014854">
                  <a:moveTo>
                    <a:pt x="213169" y="0"/>
                  </a:moveTo>
                  <a:lnTo>
                    <a:pt x="0" y="0"/>
                  </a:lnTo>
                  <a:lnTo>
                    <a:pt x="0" y="2014601"/>
                  </a:lnTo>
                  <a:lnTo>
                    <a:pt x="213169" y="2014601"/>
                  </a:lnTo>
                  <a:lnTo>
                    <a:pt x="213169" y="0"/>
                  </a:lnTo>
                  <a:close/>
                </a:path>
              </a:pathLst>
            </a:custGeom>
            <a:solidFill>
              <a:srgbClr val="F4CCCC">
                <a:alpha val="51763"/>
              </a:srgbClr>
            </a:solidFill>
          </p:spPr>
          <p:txBody>
            <a:bodyPr wrap="square" lIns="0" tIns="0" rIns="0" bIns="0" rtlCol="0"/>
            <a:lstStyle/>
            <a:p>
              <a:endParaRPr>
                <a:solidFill>
                  <a:prstClr val="black"/>
                </a:solidFill>
                <a:latin typeface="Calibri"/>
              </a:endParaRPr>
            </a:p>
          </p:txBody>
        </p:sp>
        <p:sp>
          <p:nvSpPr>
            <p:cNvPr id="4" name="object 4"/>
            <p:cNvSpPr/>
            <p:nvPr/>
          </p:nvSpPr>
          <p:spPr>
            <a:xfrm>
              <a:off x="1066799" y="2282951"/>
              <a:ext cx="956944" cy="2758440"/>
            </a:xfrm>
            <a:custGeom>
              <a:avLst/>
              <a:gdLst/>
              <a:ahLst/>
              <a:cxnLst/>
              <a:rect l="l" t="t" r="r" b="b"/>
              <a:pathLst>
                <a:path w="956944" h="2758440">
                  <a:moveTo>
                    <a:pt x="0" y="743203"/>
                  </a:moveTo>
                  <a:lnTo>
                    <a:pt x="743331" y="0"/>
                  </a:lnTo>
                  <a:lnTo>
                    <a:pt x="956563" y="0"/>
                  </a:lnTo>
                  <a:lnTo>
                    <a:pt x="956563" y="2014601"/>
                  </a:lnTo>
                  <a:lnTo>
                    <a:pt x="213233" y="2757932"/>
                  </a:lnTo>
                  <a:lnTo>
                    <a:pt x="0" y="2757932"/>
                  </a:lnTo>
                  <a:lnTo>
                    <a:pt x="0" y="743203"/>
                  </a:lnTo>
                  <a:close/>
                </a:path>
                <a:path w="956944" h="2758440">
                  <a:moveTo>
                    <a:pt x="0" y="743331"/>
                  </a:moveTo>
                  <a:lnTo>
                    <a:pt x="213233" y="743331"/>
                  </a:lnTo>
                  <a:lnTo>
                    <a:pt x="956563" y="0"/>
                  </a:lnTo>
                </a:path>
                <a:path w="956944" h="2758440">
                  <a:moveTo>
                    <a:pt x="213359" y="743712"/>
                  </a:moveTo>
                  <a:lnTo>
                    <a:pt x="213359" y="2758313"/>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5" name="object 5"/>
          <p:cNvSpPr txBox="1"/>
          <p:nvPr/>
        </p:nvSpPr>
        <p:spPr>
          <a:xfrm>
            <a:off x="3619627" y="3100196"/>
            <a:ext cx="278765"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32</a:t>
            </a:r>
            <a:endParaRPr>
              <a:solidFill>
                <a:prstClr val="black"/>
              </a:solidFill>
              <a:latin typeface="Arial MT"/>
              <a:cs typeface="Arial MT"/>
            </a:endParaRPr>
          </a:p>
        </p:txBody>
      </p:sp>
      <p:sp>
        <p:nvSpPr>
          <p:cNvPr id="12" name="object 12"/>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
        <p:nvSpPr>
          <p:cNvPr id="6" name="object 6"/>
          <p:cNvSpPr txBox="1"/>
          <p:nvPr/>
        </p:nvSpPr>
        <p:spPr>
          <a:xfrm>
            <a:off x="2605228" y="5033517"/>
            <a:ext cx="153035" cy="299720"/>
          </a:xfrm>
          <a:prstGeom prst="rect">
            <a:avLst/>
          </a:prstGeom>
        </p:spPr>
        <p:txBody>
          <a:bodyPr vert="horz" wrap="square" lIns="0" tIns="12700" rIns="0" bIns="0" rtlCol="0">
            <a:spAutoFit/>
          </a:bodyPr>
          <a:lstStyle/>
          <a:p>
            <a:pPr marL="12700">
              <a:spcBef>
                <a:spcPts val="100"/>
              </a:spcBef>
            </a:pPr>
            <a:r>
              <a:rPr spc="-5" dirty="0">
                <a:solidFill>
                  <a:prstClr val="black"/>
                </a:solidFill>
                <a:latin typeface="Arial MT"/>
                <a:cs typeface="Arial MT"/>
              </a:rPr>
              <a:t>3</a:t>
            </a:r>
            <a:endParaRPr>
              <a:solidFill>
                <a:prstClr val="black"/>
              </a:solidFill>
              <a:latin typeface="Arial MT"/>
              <a:cs typeface="Arial MT"/>
            </a:endParaRPr>
          </a:p>
        </p:txBody>
      </p:sp>
      <p:sp>
        <p:nvSpPr>
          <p:cNvPr id="7" name="object 7"/>
          <p:cNvSpPr txBox="1"/>
          <p:nvPr/>
        </p:nvSpPr>
        <p:spPr>
          <a:xfrm>
            <a:off x="2347975" y="1754885"/>
            <a:ext cx="2082800" cy="391160"/>
          </a:xfrm>
          <a:prstGeom prst="rect">
            <a:avLst/>
          </a:prstGeom>
        </p:spPr>
        <p:txBody>
          <a:bodyPr vert="horz" wrap="square" lIns="0" tIns="12700" rIns="0" bIns="0" rtlCol="0">
            <a:spAutoFit/>
          </a:bodyPr>
          <a:lstStyle/>
          <a:p>
            <a:pPr marL="12700">
              <a:spcBef>
                <a:spcPts val="100"/>
              </a:spcBef>
            </a:pPr>
            <a:r>
              <a:rPr sz="2400" spc="-10" dirty="0">
                <a:solidFill>
                  <a:prstClr val="black"/>
                </a:solidFill>
                <a:latin typeface="Arial MT"/>
                <a:cs typeface="Arial MT"/>
              </a:rPr>
              <a:t>32x32x3</a:t>
            </a:r>
            <a:r>
              <a:rPr sz="2400" spc="-95" dirty="0">
                <a:solidFill>
                  <a:prstClr val="black"/>
                </a:solidFill>
                <a:latin typeface="Arial MT"/>
                <a:cs typeface="Arial MT"/>
              </a:rPr>
              <a:t> </a:t>
            </a:r>
            <a:r>
              <a:rPr sz="2400" spc="-5" dirty="0">
                <a:solidFill>
                  <a:prstClr val="black"/>
                </a:solidFill>
                <a:latin typeface="Arial MT"/>
                <a:cs typeface="Arial MT"/>
              </a:rPr>
              <a:t>image</a:t>
            </a:r>
            <a:endParaRPr sz="2400">
              <a:solidFill>
                <a:prstClr val="black"/>
              </a:solidFill>
              <a:latin typeface="Arial MT"/>
              <a:cs typeface="Arial MT"/>
            </a:endParaRPr>
          </a:p>
        </p:txBody>
      </p:sp>
      <p:sp>
        <p:nvSpPr>
          <p:cNvPr id="8" name="object 8"/>
          <p:cNvSpPr txBox="1"/>
          <p:nvPr/>
        </p:nvSpPr>
        <p:spPr>
          <a:xfrm>
            <a:off x="3615309" y="4556252"/>
            <a:ext cx="553085" cy="299720"/>
          </a:xfrm>
          <a:prstGeom prst="rect">
            <a:avLst/>
          </a:prstGeom>
        </p:spPr>
        <p:txBody>
          <a:bodyPr vert="horz" wrap="square" lIns="0" tIns="12700" rIns="0" bIns="0" rtlCol="0">
            <a:spAutoFit/>
          </a:bodyPr>
          <a:lstStyle/>
          <a:p>
            <a:pPr marL="12700">
              <a:spcBef>
                <a:spcPts val="100"/>
              </a:spcBef>
            </a:pPr>
            <a:r>
              <a:rPr spc="-45" dirty="0">
                <a:solidFill>
                  <a:srgbClr val="0000FF"/>
                </a:solidFill>
                <a:latin typeface="Arial MT"/>
                <a:cs typeface="Arial MT"/>
              </a:rPr>
              <a:t>w</a:t>
            </a:r>
            <a:r>
              <a:rPr spc="-5" dirty="0">
                <a:solidFill>
                  <a:srgbClr val="0000FF"/>
                </a:solidFill>
                <a:latin typeface="Arial MT"/>
                <a:cs typeface="Arial MT"/>
              </a:rPr>
              <a:t>i</a:t>
            </a:r>
            <a:r>
              <a:rPr spc="-15" dirty="0">
                <a:solidFill>
                  <a:srgbClr val="0000FF"/>
                </a:solidFill>
                <a:latin typeface="Arial MT"/>
                <a:cs typeface="Arial MT"/>
              </a:rPr>
              <a:t>d</a:t>
            </a:r>
            <a:r>
              <a:rPr dirty="0">
                <a:solidFill>
                  <a:srgbClr val="0000FF"/>
                </a:solidFill>
                <a:latin typeface="Arial MT"/>
                <a:cs typeface="Arial MT"/>
              </a:rPr>
              <a:t>th</a:t>
            </a:r>
            <a:endParaRPr>
              <a:solidFill>
                <a:prstClr val="black"/>
              </a:solidFill>
              <a:latin typeface="Arial MT"/>
              <a:cs typeface="Arial MT"/>
            </a:endParaRPr>
          </a:p>
        </p:txBody>
      </p:sp>
      <p:sp>
        <p:nvSpPr>
          <p:cNvPr id="9" name="object 9"/>
          <p:cNvSpPr txBox="1"/>
          <p:nvPr/>
        </p:nvSpPr>
        <p:spPr>
          <a:xfrm>
            <a:off x="4035298" y="3040507"/>
            <a:ext cx="646430" cy="299720"/>
          </a:xfrm>
          <a:prstGeom prst="rect">
            <a:avLst/>
          </a:prstGeom>
        </p:spPr>
        <p:txBody>
          <a:bodyPr vert="horz" wrap="square" lIns="0" tIns="12700" rIns="0" bIns="0" rtlCol="0">
            <a:spAutoFit/>
          </a:bodyPr>
          <a:lstStyle/>
          <a:p>
            <a:pPr marL="12700">
              <a:spcBef>
                <a:spcPts val="100"/>
              </a:spcBef>
            </a:pPr>
            <a:r>
              <a:rPr spc="-5" dirty="0">
                <a:solidFill>
                  <a:srgbClr val="0000FF"/>
                </a:solidFill>
                <a:latin typeface="Arial MT"/>
                <a:cs typeface="Arial MT"/>
              </a:rPr>
              <a:t>h</a:t>
            </a:r>
            <a:r>
              <a:rPr spc="-15" dirty="0">
                <a:solidFill>
                  <a:srgbClr val="0000FF"/>
                </a:solidFill>
                <a:latin typeface="Arial MT"/>
                <a:cs typeface="Arial MT"/>
              </a:rPr>
              <a:t>e</a:t>
            </a:r>
            <a:r>
              <a:rPr spc="-5" dirty="0">
                <a:solidFill>
                  <a:srgbClr val="0000FF"/>
                </a:solidFill>
                <a:latin typeface="Arial MT"/>
                <a:cs typeface="Arial MT"/>
              </a:rPr>
              <a:t>i</a:t>
            </a:r>
            <a:r>
              <a:rPr spc="-15" dirty="0">
                <a:solidFill>
                  <a:srgbClr val="0000FF"/>
                </a:solidFill>
                <a:latin typeface="Arial MT"/>
                <a:cs typeface="Arial MT"/>
              </a:rPr>
              <a:t>g</a:t>
            </a:r>
            <a:r>
              <a:rPr dirty="0">
                <a:solidFill>
                  <a:srgbClr val="0000FF"/>
                </a:solidFill>
                <a:latin typeface="Arial MT"/>
                <a:cs typeface="Arial MT"/>
              </a:rPr>
              <a:t>ht</a:t>
            </a:r>
            <a:endParaRPr>
              <a:solidFill>
                <a:prstClr val="black"/>
              </a:solidFill>
              <a:latin typeface="Arial MT"/>
              <a:cs typeface="Arial MT"/>
            </a:endParaRPr>
          </a:p>
        </p:txBody>
      </p:sp>
      <p:sp>
        <p:nvSpPr>
          <p:cNvPr id="10" name="object 10"/>
          <p:cNvSpPr txBox="1"/>
          <p:nvPr/>
        </p:nvSpPr>
        <p:spPr>
          <a:xfrm>
            <a:off x="2902078" y="4577841"/>
            <a:ext cx="596265" cy="702310"/>
          </a:xfrm>
          <a:prstGeom prst="rect">
            <a:avLst/>
          </a:prstGeom>
        </p:spPr>
        <p:txBody>
          <a:bodyPr vert="horz" wrap="square" lIns="0" tIns="76200" rIns="0" bIns="0" rtlCol="0">
            <a:spAutoFit/>
          </a:bodyPr>
          <a:lstStyle/>
          <a:p>
            <a:pPr marR="25400" algn="r">
              <a:spcBef>
                <a:spcPts val="600"/>
              </a:spcBef>
            </a:pPr>
            <a:r>
              <a:rPr spc="-10" dirty="0">
                <a:solidFill>
                  <a:prstClr val="black"/>
                </a:solidFill>
                <a:latin typeface="Arial MT"/>
                <a:cs typeface="Arial MT"/>
              </a:rPr>
              <a:t>32</a:t>
            </a:r>
            <a:endParaRPr>
              <a:solidFill>
                <a:prstClr val="black"/>
              </a:solidFill>
              <a:latin typeface="Arial MT"/>
              <a:cs typeface="Arial MT"/>
            </a:endParaRPr>
          </a:p>
          <a:p>
            <a:pPr marR="5080" algn="r">
              <a:spcBef>
                <a:spcPts val="505"/>
              </a:spcBef>
            </a:pPr>
            <a:r>
              <a:rPr spc="-5" dirty="0">
                <a:solidFill>
                  <a:srgbClr val="0000FF"/>
                </a:solidFill>
                <a:latin typeface="Arial MT"/>
                <a:cs typeface="Arial MT"/>
              </a:rPr>
              <a:t>d</a:t>
            </a:r>
            <a:r>
              <a:rPr spc="-15" dirty="0">
                <a:solidFill>
                  <a:srgbClr val="0000FF"/>
                </a:solidFill>
                <a:latin typeface="Arial MT"/>
                <a:cs typeface="Arial MT"/>
              </a:rPr>
              <a:t>e</a:t>
            </a:r>
            <a:r>
              <a:rPr spc="-5" dirty="0">
                <a:solidFill>
                  <a:srgbClr val="0000FF"/>
                </a:solidFill>
                <a:latin typeface="Arial MT"/>
                <a:cs typeface="Arial MT"/>
              </a:rPr>
              <a:t>pth</a:t>
            </a:r>
            <a:endParaRPr>
              <a:solidFill>
                <a:prstClr val="black"/>
              </a:solidFill>
              <a:latin typeface="Arial MT"/>
              <a:cs typeface="Arial MT"/>
            </a:endParaRPr>
          </a:p>
        </p:txBody>
      </p:sp>
      <p:sp>
        <p:nvSpPr>
          <p:cNvPr id="11" name="object 11"/>
          <p:cNvSpPr txBox="1">
            <a:spLocks noGrp="1"/>
          </p:cNvSpPr>
          <p:nvPr>
            <p:ph type="title"/>
          </p:nvPr>
        </p:nvSpPr>
        <p:spPr>
          <a:xfrm>
            <a:off x="3943858" y="194005"/>
            <a:ext cx="4305935" cy="514350"/>
          </a:xfrm>
          <a:prstGeom prst="rect">
            <a:avLst/>
          </a:prstGeom>
        </p:spPr>
        <p:txBody>
          <a:bodyPr vert="horz" wrap="square" lIns="0" tIns="13335" rIns="0" bIns="0" rtlCol="0">
            <a:spAutoFit/>
          </a:bodyPr>
          <a:lstStyle/>
          <a:p>
            <a:pPr marL="12700">
              <a:spcBef>
                <a:spcPts val="105"/>
              </a:spcBef>
            </a:pPr>
            <a:r>
              <a:rPr sz="3200" spc="-10" dirty="0"/>
              <a:t>Convolutions: More</a:t>
            </a:r>
            <a:r>
              <a:rPr sz="3200" spc="-40" dirty="0"/>
              <a:t> </a:t>
            </a:r>
            <a:r>
              <a:rPr sz="3200" spc="-10" dirty="0"/>
              <a:t>detail</a:t>
            </a:r>
            <a:endParaRPr sz="3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581655" y="2273807"/>
            <a:ext cx="975360" cy="2776220"/>
            <a:chOff x="1057655" y="2273807"/>
            <a:chExt cx="975360" cy="2776220"/>
          </a:xfrm>
        </p:grpSpPr>
        <p:sp>
          <p:nvSpPr>
            <p:cNvPr id="3" name="object 3"/>
            <p:cNvSpPr/>
            <p:nvPr/>
          </p:nvSpPr>
          <p:spPr>
            <a:xfrm>
              <a:off x="1066799" y="3026663"/>
              <a:ext cx="213360" cy="2014855"/>
            </a:xfrm>
            <a:custGeom>
              <a:avLst/>
              <a:gdLst/>
              <a:ahLst/>
              <a:cxnLst/>
              <a:rect l="l" t="t" r="r" b="b"/>
              <a:pathLst>
                <a:path w="213359" h="2014854">
                  <a:moveTo>
                    <a:pt x="213169" y="0"/>
                  </a:moveTo>
                  <a:lnTo>
                    <a:pt x="0" y="0"/>
                  </a:lnTo>
                  <a:lnTo>
                    <a:pt x="0" y="2014601"/>
                  </a:lnTo>
                  <a:lnTo>
                    <a:pt x="213169" y="2014601"/>
                  </a:lnTo>
                  <a:lnTo>
                    <a:pt x="213169" y="0"/>
                  </a:lnTo>
                  <a:close/>
                </a:path>
              </a:pathLst>
            </a:custGeom>
            <a:solidFill>
              <a:srgbClr val="F4CCCC">
                <a:alpha val="51763"/>
              </a:srgbClr>
            </a:solidFill>
          </p:spPr>
          <p:txBody>
            <a:bodyPr wrap="square" lIns="0" tIns="0" rIns="0" bIns="0" rtlCol="0"/>
            <a:lstStyle/>
            <a:p>
              <a:endParaRPr>
                <a:solidFill>
                  <a:prstClr val="black"/>
                </a:solidFill>
                <a:latin typeface="Calibri"/>
              </a:endParaRPr>
            </a:p>
          </p:txBody>
        </p:sp>
        <p:sp>
          <p:nvSpPr>
            <p:cNvPr id="4" name="object 4"/>
            <p:cNvSpPr/>
            <p:nvPr/>
          </p:nvSpPr>
          <p:spPr>
            <a:xfrm>
              <a:off x="1066799" y="2282951"/>
              <a:ext cx="956944" cy="2758440"/>
            </a:xfrm>
            <a:custGeom>
              <a:avLst/>
              <a:gdLst/>
              <a:ahLst/>
              <a:cxnLst/>
              <a:rect l="l" t="t" r="r" b="b"/>
              <a:pathLst>
                <a:path w="956944" h="2758440">
                  <a:moveTo>
                    <a:pt x="0" y="743203"/>
                  </a:moveTo>
                  <a:lnTo>
                    <a:pt x="743331" y="0"/>
                  </a:lnTo>
                  <a:lnTo>
                    <a:pt x="956563" y="0"/>
                  </a:lnTo>
                  <a:lnTo>
                    <a:pt x="956563" y="2014601"/>
                  </a:lnTo>
                  <a:lnTo>
                    <a:pt x="213233" y="2757932"/>
                  </a:lnTo>
                  <a:lnTo>
                    <a:pt x="0" y="2757932"/>
                  </a:lnTo>
                  <a:lnTo>
                    <a:pt x="0" y="743203"/>
                  </a:lnTo>
                  <a:close/>
                </a:path>
                <a:path w="956944" h="2758440">
                  <a:moveTo>
                    <a:pt x="0" y="743331"/>
                  </a:moveTo>
                  <a:lnTo>
                    <a:pt x="213233" y="743331"/>
                  </a:lnTo>
                  <a:lnTo>
                    <a:pt x="956563" y="0"/>
                  </a:lnTo>
                </a:path>
                <a:path w="956944" h="2758440">
                  <a:moveTo>
                    <a:pt x="213359" y="743712"/>
                  </a:moveTo>
                  <a:lnTo>
                    <a:pt x="213359" y="2758313"/>
                  </a:lnTo>
                </a:path>
              </a:pathLst>
            </a:custGeom>
            <a:ln w="18288">
              <a:solidFill>
                <a:srgbClr val="000000"/>
              </a:solidFill>
            </a:ln>
          </p:spPr>
          <p:txBody>
            <a:bodyPr wrap="square" lIns="0" tIns="0" rIns="0" bIns="0" rtlCol="0"/>
            <a:lstStyle/>
            <a:p>
              <a:endParaRPr>
                <a:solidFill>
                  <a:prstClr val="black"/>
                </a:solidFill>
                <a:latin typeface="Calibri"/>
              </a:endParaRPr>
            </a:p>
          </p:txBody>
        </p:sp>
      </p:grpSp>
      <p:grpSp>
        <p:nvGrpSpPr>
          <p:cNvPr id="5" name="object 5"/>
          <p:cNvGrpSpPr/>
          <p:nvPr/>
        </p:nvGrpSpPr>
        <p:grpSpPr>
          <a:xfrm>
            <a:off x="5660136" y="3153156"/>
            <a:ext cx="301625" cy="832485"/>
            <a:chOff x="4136135" y="3153155"/>
            <a:chExt cx="301625" cy="832485"/>
          </a:xfrm>
        </p:grpSpPr>
        <p:sp>
          <p:nvSpPr>
            <p:cNvPr id="6" name="object 6"/>
            <p:cNvSpPr/>
            <p:nvPr/>
          </p:nvSpPr>
          <p:spPr>
            <a:xfrm>
              <a:off x="4145279" y="3313150"/>
              <a:ext cx="132715" cy="662940"/>
            </a:xfrm>
            <a:custGeom>
              <a:avLst/>
              <a:gdLst/>
              <a:ahLst/>
              <a:cxnLst/>
              <a:rect l="l" t="t" r="r" b="b"/>
              <a:pathLst>
                <a:path w="132714" h="662939">
                  <a:moveTo>
                    <a:pt x="132105" y="0"/>
                  </a:moveTo>
                  <a:lnTo>
                    <a:pt x="0" y="0"/>
                  </a:lnTo>
                  <a:lnTo>
                    <a:pt x="0" y="662584"/>
                  </a:lnTo>
                  <a:lnTo>
                    <a:pt x="132105" y="662584"/>
                  </a:lnTo>
                  <a:lnTo>
                    <a:pt x="132105" y="0"/>
                  </a:lnTo>
                  <a:close/>
                </a:path>
              </a:pathLst>
            </a:custGeom>
            <a:solidFill>
              <a:srgbClr val="C7DAF7"/>
            </a:solidFill>
          </p:spPr>
          <p:txBody>
            <a:bodyPr wrap="square" lIns="0" tIns="0" rIns="0" bIns="0" rtlCol="0"/>
            <a:lstStyle/>
            <a:p>
              <a:endParaRPr>
                <a:solidFill>
                  <a:prstClr val="black"/>
                </a:solidFill>
                <a:latin typeface="Calibri"/>
              </a:endParaRPr>
            </a:p>
          </p:txBody>
        </p:sp>
        <p:sp>
          <p:nvSpPr>
            <p:cNvPr id="7" name="object 7"/>
            <p:cNvSpPr/>
            <p:nvPr/>
          </p:nvSpPr>
          <p:spPr>
            <a:xfrm>
              <a:off x="4145279" y="3162299"/>
              <a:ext cx="283210" cy="814069"/>
            </a:xfrm>
            <a:custGeom>
              <a:avLst/>
              <a:gdLst/>
              <a:ahLst/>
              <a:cxnLst/>
              <a:rect l="l" t="t" r="r" b="b"/>
              <a:pathLst>
                <a:path w="283210" h="814070">
                  <a:moveTo>
                    <a:pt x="0" y="150622"/>
                  </a:moveTo>
                  <a:lnTo>
                    <a:pt x="151130" y="0"/>
                  </a:lnTo>
                  <a:lnTo>
                    <a:pt x="283210" y="0"/>
                  </a:lnTo>
                  <a:lnTo>
                    <a:pt x="283210" y="663067"/>
                  </a:lnTo>
                  <a:lnTo>
                    <a:pt x="131953" y="813688"/>
                  </a:lnTo>
                  <a:lnTo>
                    <a:pt x="0" y="813688"/>
                  </a:lnTo>
                  <a:lnTo>
                    <a:pt x="0" y="150622"/>
                  </a:lnTo>
                  <a:close/>
                </a:path>
                <a:path w="283210" h="814070">
                  <a:moveTo>
                    <a:pt x="0" y="150495"/>
                  </a:moveTo>
                  <a:lnTo>
                    <a:pt x="131953" y="150495"/>
                  </a:lnTo>
                  <a:lnTo>
                    <a:pt x="283210" y="0"/>
                  </a:lnTo>
                </a:path>
                <a:path w="283210" h="814070">
                  <a:moveTo>
                    <a:pt x="132587" y="150875"/>
                  </a:moveTo>
                  <a:lnTo>
                    <a:pt x="132587" y="813435"/>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8" name="object 8"/>
          <p:cNvSpPr txBox="1"/>
          <p:nvPr/>
        </p:nvSpPr>
        <p:spPr>
          <a:xfrm>
            <a:off x="2347975" y="1754886"/>
            <a:ext cx="7900670" cy="3642023"/>
          </a:xfrm>
          <a:prstGeom prst="rect">
            <a:avLst/>
          </a:prstGeom>
        </p:spPr>
        <p:txBody>
          <a:bodyPr vert="horz" wrap="square" lIns="0" tIns="12700" rIns="0" bIns="0" rtlCol="0">
            <a:spAutoFit/>
          </a:bodyPr>
          <a:lstStyle/>
          <a:p>
            <a:pPr marL="12700">
              <a:spcBef>
                <a:spcPts val="100"/>
              </a:spcBef>
            </a:pPr>
            <a:r>
              <a:rPr sz="2400" spc="-10" dirty="0">
                <a:solidFill>
                  <a:prstClr val="black"/>
                </a:solidFill>
                <a:latin typeface="Arial MT"/>
                <a:cs typeface="Arial MT"/>
              </a:rPr>
              <a:t>32x32x3</a:t>
            </a:r>
            <a:r>
              <a:rPr sz="2400" spc="-75" dirty="0">
                <a:solidFill>
                  <a:prstClr val="black"/>
                </a:solidFill>
                <a:latin typeface="Arial MT"/>
                <a:cs typeface="Arial MT"/>
              </a:rPr>
              <a:t> </a:t>
            </a:r>
            <a:r>
              <a:rPr sz="2400" spc="-5" dirty="0">
                <a:solidFill>
                  <a:prstClr val="black"/>
                </a:solidFill>
                <a:latin typeface="Arial MT"/>
                <a:cs typeface="Arial MT"/>
              </a:rPr>
              <a:t>image</a:t>
            </a:r>
            <a:endParaRPr sz="2400">
              <a:solidFill>
                <a:prstClr val="black"/>
              </a:solidFill>
              <a:latin typeface="Arial MT"/>
              <a:cs typeface="Arial MT"/>
            </a:endParaRPr>
          </a:p>
          <a:p>
            <a:pPr>
              <a:spcBef>
                <a:spcPts val="50"/>
              </a:spcBef>
            </a:pPr>
            <a:endParaRPr sz="2800">
              <a:solidFill>
                <a:prstClr val="black"/>
              </a:solidFill>
              <a:latin typeface="Arial MT"/>
              <a:cs typeface="Arial MT"/>
            </a:endParaRPr>
          </a:p>
          <a:p>
            <a:pPr marR="65405" algn="ctr"/>
            <a:r>
              <a:rPr sz="2400" spc="-10" dirty="0">
                <a:solidFill>
                  <a:prstClr val="black"/>
                </a:solidFill>
                <a:latin typeface="Arial MT"/>
                <a:cs typeface="Arial MT"/>
              </a:rPr>
              <a:t>5x5x3</a:t>
            </a:r>
            <a:r>
              <a:rPr sz="2400" spc="-95" dirty="0">
                <a:solidFill>
                  <a:prstClr val="black"/>
                </a:solidFill>
                <a:latin typeface="Arial MT"/>
                <a:cs typeface="Arial MT"/>
              </a:rPr>
              <a:t> </a:t>
            </a:r>
            <a:r>
              <a:rPr sz="2400" dirty="0">
                <a:solidFill>
                  <a:prstClr val="black"/>
                </a:solidFill>
                <a:latin typeface="Arial MT"/>
                <a:cs typeface="Arial MT"/>
              </a:rPr>
              <a:t>filter</a:t>
            </a:r>
            <a:endParaRPr sz="2400">
              <a:solidFill>
                <a:prstClr val="black"/>
              </a:solidFill>
              <a:latin typeface="Arial MT"/>
              <a:cs typeface="Arial MT"/>
            </a:endParaRPr>
          </a:p>
          <a:p>
            <a:pPr marL="1283970">
              <a:spcBef>
                <a:spcPts val="1560"/>
              </a:spcBef>
            </a:pPr>
            <a:r>
              <a:rPr spc="-10" dirty="0">
                <a:solidFill>
                  <a:prstClr val="black"/>
                </a:solidFill>
                <a:latin typeface="Arial MT"/>
                <a:cs typeface="Arial MT"/>
              </a:rPr>
              <a:t>32</a:t>
            </a:r>
            <a:endParaRPr>
              <a:solidFill>
                <a:prstClr val="black"/>
              </a:solidFill>
              <a:latin typeface="Arial MT"/>
              <a:cs typeface="Arial MT"/>
            </a:endParaRPr>
          </a:p>
          <a:p>
            <a:pPr marL="4459605">
              <a:lnSpc>
                <a:spcPts val="2100"/>
              </a:lnSpc>
              <a:spcBef>
                <a:spcPts val="1585"/>
              </a:spcBef>
            </a:pPr>
            <a:r>
              <a:rPr b="1" spc="-15" dirty="0">
                <a:solidFill>
                  <a:prstClr val="black"/>
                </a:solidFill>
                <a:latin typeface="Arial"/>
                <a:cs typeface="Arial"/>
              </a:rPr>
              <a:t>Convolve</a:t>
            </a:r>
            <a:r>
              <a:rPr b="1" spc="15" dirty="0">
                <a:solidFill>
                  <a:prstClr val="black"/>
                </a:solidFill>
                <a:latin typeface="Arial"/>
                <a:cs typeface="Arial"/>
              </a:rPr>
              <a:t> </a:t>
            </a:r>
            <a:r>
              <a:rPr dirty="0">
                <a:solidFill>
                  <a:prstClr val="black"/>
                </a:solidFill>
                <a:latin typeface="Arial MT"/>
                <a:cs typeface="Arial MT"/>
              </a:rPr>
              <a:t>the</a:t>
            </a:r>
            <a:r>
              <a:rPr spc="-30" dirty="0">
                <a:solidFill>
                  <a:prstClr val="black"/>
                </a:solidFill>
                <a:latin typeface="Arial MT"/>
                <a:cs typeface="Arial MT"/>
              </a:rPr>
              <a:t> </a:t>
            </a:r>
            <a:r>
              <a:rPr dirty="0">
                <a:solidFill>
                  <a:prstClr val="black"/>
                </a:solidFill>
                <a:latin typeface="Arial MT"/>
                <a:cs typeface="Arial MT"/>
              </a:rPr>
              <a:t>filter</a:t>
            </a:r>
            <a:r>
              <a:rPr spc="-45" dirty="0">
                <a:solidFill>
                  <a:prstClr val="black"/>
                </a:solidFill>
                <a:latin typeface="Arial MT"/>
                <a:cs typeface="Arial MT"/>
              </a:rPr>
              <a:t> </a:t>
            </a:r>
            <a:r>
              <a:rPr spc="-15" dirty="0">
                <a:solidFill>
                  <a:prstClr val="black"/>
                </a:solidFill>
                <a:latin typeface="Arial MT"/>
                <a:cs typeface="Arial MT"/>
              </a:rPr>
              <a:t>with</a:t>
            </a:r>
            <a:r>
              <a:rPr spc="15" dirty="0">
                <a:solidFill>
                  <a:prstClr val="black"/>
                </a:solidFill>
                <a:latin typeface="Arial MT"/>
                <a:cs typeface="Arial MT"/>
              </a:rPr>
              <a:t> </a:t>
            </a:r>
            <a:r>
              <a:rPr dirty="0">
                <a:solidFill>
                  <a:prstClr val="black"/>
                </a:solidFill>
                <a:latin typeface="Arial MT"/>
                <a:cs typeface="Arial MT"/>
              </a:rPr>
              <a:t>the</a:t>
            </a:r>
            <a:r>
              <a:rPr spc="5" dirty="0">
                <a:solidFill>
                  <a:prstClr val="black"/>
                </a:solidFill>
                <a:latin typeface="Arial MT"/>
                <a:cs typeface="Arial MT"/>
              </a:rPr>
              <a:t> </a:t>
            </a:r>
            <a:r>
              <a:rPr spc="-5" dirty="0">
                <a:solidFill>
                  <a:prstClr val="black"/>
                </a:solidFill>
                <a:latin typeface="Arial MT"/>
                <a:cs typeface="Arial MT"/>
              </a:rPr>
              <a:t>image</a:t>
            </a:r>
            <a:endParaRPr>
              <a:solidFill>
                <a:prstClr val="black"/>
              </a:solidFill>
              <a:latin typeface="Arial MT"/>
              <a:cs typeface="Arial MT"/>
            </a:endParaRPr>
          </a:p>
          <a:p>
            <a:pPr marL="4459605">
              <a:lnSpc>
                <a:spcPts val="2100"/>
              </a:lnSpc>
            </a:pPr>
            <a:r>
              <a:rPr spc="-5" dirty="0">
                <a:solidFill>
                  <a:prstClr val="black"/>
                </a:solidFill>
                <a:latin typeface="Arial MT"/>
                <a:cs typeface="Arial MT"/>
              </a:rPr>
              <a:t>i.e.</a:t>
            </a:r>
            <a:r>
              <a:rPr spc="-40" dirty="0">
                <a:solidFill>
                  <a:prstClr val="black"/>
                </a:solidFill>
                <a:latin typeface="Arial MT"/>
                <a:cs typeface="Arial MT"/>
              </a:rPr>
              <a:t> </a:t>
            </a:r>
            <a:r>
              <a:rPr spc="-5" dirty="0">
                <a:solidFill>
                  <a:prstClr val="black"/>
                </a:solidFill>
                <a:latin typeface="Arial MT"/>
                <a:cs typeface="Arial MT"/>
              </a:rPr>
              <a:t>“slide</a:t>
            </a:r>
            <a:r>
              <a:rPr spc="-40" dirty="0">
                <a:solidFill>
                  <a:prstClr val="black"/>
                </a:solidFill>
                <a:latin typeface="Arial MT"/>
                <a:cs typeface="Arial MT"/>
              </a:rPr>
              <a:t> </a:t>
            </a:r>
            <a:r>
              <a:rPr spc="-5" dirty="0">
                <a:solidFill>
                  <a:prstClr val="black"/>
                </a:solidFill>
                <a:latin typeface="Arial MT"/>
                <a:cs typeface="Arial MT"/>
              </a:rPr>
              <a:t>over</a:t>
            </a:r>
            <a:r>
              <a:rPr spc="-35" dirty="0">
                <a:solidFill>
                  <a:prstClr val="black"/>
                </a:solidFill>
                <a:latin typeface="Arial MT"/>
                <a:cs typeface="Arial MT"/>
              </a:rPr>
              <a:t> </a:t>
            </a:r>
            <a:r>
              <a:rPr dirty="0">
                <a:solidFill>
                  <a:prstClr val="black"/>
                </a:solidFill>
                <a:latin typeface="Arial MT"/>
                <a:cs typeface="Arial MT"/>
              </a:rPr>
              <a:t>the</a:t>
            </a:r>
            <a:r>
              <a:rPr spc="-35" dirty="0">
                <a:solidFill>
                  <a:prstClr val="black"/>
                </a:solidFill>
                <a:latin typeface="Arial MT"/>
                <a:cs typeface="Arial MT"/>
              </a:rPr>
              <a:t> </a:t>
            </a:r>
            <a:r>
              <a:rPr spc="-5" dirty="0">
                <a:solidFill>
                  <a:prstClr val="black"/>
                </a:solidFill>
                <a:latin typeface="Arial MT"/>
                <a:cs typeface="Arial MT"/>
              </a:rPr>
              <a:t>image</a:t>
            </a:r>
            <a:r>
              <a:rPr spc="-35" dirty="0">
                <a:solidFill>
                  <a:prstClr val="black"/>
                </a:solidFill>
                <a:latin typeface="Arial MT"/>
                <a:cs typeface="Arial MT"/>
              </a:rPr>
              <a:t> </a:t>
            </a:r>
            <a:r>
              <a:rPr spc="-20" dirty="0">
                <a:solidFill>
                  <a:prstClr val="black"/>
                </a:solidFill>
                <a:latin typeface="Arial MT"/>
                <a:cs typeface="Arial MT"/>
              </a:rPr>
              <a:t>spatially,</a:t>
            </a:r>
            <a:endParaRPr>
              <a:solidFill>
                <a:prstClr val="black"/>
              </a:solidFill>
              <a:latin typeface="Arial MT"/>
              <a:cs typeface="Arial MT"/>
            </a:endParaRPr>
          </a:p>
          <a:p>
            <a:pPr marL="4459605">
              <a:spcBef>
                <a:spcPts val="25"/>
              </a:spcBef>
            </a:pPr>
            <a:r>
              <a:rPr spc="-5" dirty="0">
                <a:solidFill>
                  <a:prstClr val="black"/>
                </a:solidFill>
                <a:latin typeface="Arial MT"/>
                <a:cs typeface="Arial MT"/>
              </a:rPr>
              <a:t>computing</a:t>
            </a:r>
            <a:r>
              <a:rPr spc="-60" dirty="0">
                <a:solidFill>
                  <a:prstClr val="black"/>
                </a:solidFill>
                <a:latin typeface="Arial MT"/>
                <a:cs typeface="Arial MT"/>
              </a:rPr>
              <a:t> </a:t>
            </a:r>
            <a:r>
              <a:rPr spc="-5" dirty="0">
                <a:solidFill>
                  <a:prstClr val="black"/>
                </a:solidFill>
                <a:latin typeface="Arial MT"/>
                <a:cs typeface="Arial MT"/>
              </a:rPr>
              <a:t>dot</a:t>
            </a:r>
            <a:r>
              <a:rPr spc="-40" dirty="0">
                <a:solidFill>
                  <a:prstClr val="black"/>
                </a:solidFill>
                <a:latin typeface="Arial MT"/>
                <a:cs typeface="Arial MT"/>
              </a:rPr>
              <a:t> </a:t>
            </a:r>
            <a:r>
              <a:rPr spc="-5" dirty="0">
                <a:solidFill>
                  <a:prstClr val="black"/>
                </a:solidFill>
                <a:latin typeface="Arial MT"/>
                <a:cs typeface="Arial MT"/>
              </a:rPr>
              <a:t>products”</a:t>
            </a:r>
            <a:endParaRPr>
              <a:solidFill>
                <a:prstClr val="black"/>
              </a:solidFill>
              <a:latin typeface="Arial MT"/>
              <a:cs typeface="Arial MT"/>
            </a:endParaRPr>
          </a:p>
          <a:p>
            <a:pPr>
              <a:spcBef>
                <a:spcPts val="55"/>
              </a:spcBef>
            </a:pPr>
            <a:endParaRPr sz="1700">
              <a:solidFill>
                <a:prstClr val="black"/>
              </a:solidFill>
              <a:latin typeface="Arial MT"/>
              <a:cs typeface="Arial MT"/>
            </a:endParaRPr>
          </a:p>
          <a:p>
            <a:pPr marL="864235"/>
            <a:r>
              <a:rPr spc="-10" dirty="0">
                <a:solidFill>
                  <a:prstClr val="black"/>
                </a:solidFill>
                <a:latin typeface="Arial MT"/>
                <a:cs typeface="Arial MT"/>
              </a:rPr>
              <a:t>32</a:t>
            </a:r>
            <a:endParaRPr>
              <a:solidFill>
                <a:prstClr val="black"/>
              </a:solidFill>
              <a:latin typeface="Arial MT"/>
              <a:cs typeface="Arial MT"/>
            </a:endParaRPr>
          </a:p>
          <a:p>
            <a:pPr marL="269875">
              <a:spcBef>
                <a:spcPts val="925"/>
              </a:spcBef>
            </a:pPr>
            <a:r>
              <a:rPr spc="-5" dirty="0">
                <a:solidFill>
                  <a:prstClr val="black"/>
                </a:solidFill>
                <a:latin typeface="Arial MT"/>
                <a:cs typeface="Arial MT"/>
              </a:rPr>
              <a:t>3</a:t>
            </a:r>
            <a:endParaRPr>
              <a:solidFill>
                <a:prstClr val="black"/>
              </a:solidFill>
              <a:latin typeface="Arial MT"/>
              <a:cs typeface="Arial MT"/>
            </a:endParaRPr>
          </a:p>
        </p:txBody>
      </p:sp>
      <p:sp>
        <p:nvSpPr>
          <p:cNvPr id="10" name="object 10"/>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
        <p:nvSpPr>
          <p:cNvPr id="9" name="object 9"/>
          <p:cNvSpPr txBox="1">
            <a:spLocks noGrp="1"/>
          </p:cNvSpPr>
          <p:nvPr>
            <p:ph type="title"/>
          </p:nvPr>
        </p:nvSpPr>
        <p:spPr>
          <a:xfrm>
            <a:off x="3141344" y="461900"/>
            <a:ext cx="5908040" cy="696595"/>
          </a:xfrm>
          <a:prstGeom prst="rect">
            <a:avLst/>
          </a:prstGeom>
        </p:spPr>
        <p:txBody>
          <a:bodyPr vert="horz" wrap="square" lIns="0" tIns="13335" rIns="0" bIns="0" rtlCol="0">
            <a:spAutoFit/>
          </a:bodyPr>
          <a:lstStyle/>
          <a:p>
            <a:pPr marL="12700">
              <a:spcBef>
                <a:spcPts val="105"/>
              </a:spcBef>
            </a:pPr>
            <a:r>
              <a:rPr spc="-10" dirty="0"/>
              <a:t>Convolutions:</a:t>
            </a:r>
            <a:r>
              <a:rPr spc="-50" dirty="0"/>
              <a:t> </a:t>
            </a:r>
            <a:r>
              <a:rPr spc="-15" dirty="0"/>
              <a:t>More</a:t>
            </a:r>
            <a:r>
              <a:rPr spc="-25" dirty="0"/>
              <a:t> </a:t>
            </a:r>
            <a:r>
              <a:rPr spc="-15" dirty="0"/>
              <a:t>detail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153156" y="3011424"/>
            <a:ext cx="300355" cy="832485"/>
            <a:chOff x="1629155" y="3011423"/>
            <a:chExt cx="300355" cy="832485"/>
          </a:xfrm>
        </p:grpSpPr>
        <p:sp>
          <p:nvSpPr>
            <p:cNvPr id="3" name="object 3"/>
            <p:cNvSpPr/>
            <p:nvPr/>
          </p:nvSpPr>
          <p:spPr>
            <a:xfrm>
              <a:off x="1638299" y="3171431"/>
              <a:ext cx="132715" cy="662940"/>
            </a:xfrm>
            <a:custGeom>
              <a:avLst/>
              <a:gdLst/>
              <a:ahLst/>
              <a:cxnLst/>
              <a:rect l="l" t="t" r="r" b="b"/>
              <a:pathLst>
                <a:path w="132714" h="662939">
                  <a:moveTo>
                    <a:pt x="132105" y="0"/>
                  </a:moveTo>
                  <a:lnTo>
                    <a:pt x="0" y="0"/>
                  </a:lnTo>
                  <a:lnTo>
                    <a:pt x="0" y="662571"/>
                  </a:lnTo>
                  <a:lnTo>
                    <a:pt x="132105" y="662571"/>
                  </a:lnTo>
                  <a:lnTo>
                    <a:pt x="132105" y="0"/>
                  </a:lnTo>
                  <a:close/>
                </a:path>
              </a:pathLst>
            </a:custGeom>
            <a:solidFill>
              <a:srgbClr val="C7DAF7"/>
            </a:solidFill>
          </p:spPr>
          <p:txBody>
            <a:bodyPr wrap="square" lIns="0" tIns="0" rIns="0" bIns="0" rtlCol="0"/>
            <a:lstStyle/>
            <a:p>
              <a:endParaRPr>
                <a:solidFill>
                  <a:prstClr val="black"/>
                </a:solidFill>
                <a:latin typeface="Calibri"/>
              </a:endParaRPr>
            </a:p>
          </p:txBody>
        </p:sp>
        <p:sp>
          <p:nvSpPr>
            <p:cNvPr id="4" name="object 4"/>
            <p:cNvSpPr/>
            <p:nvPr/>
          </p:nvSpPr>
          <p:spPr>
            <a:xfrm>
              <a:off x="1638299" y="3020567"/>
              <a:ext cx="281940" cy="814069"/>
            </a:xfrm>
            <a:custGeom>
              <a:avLst/>
              <a:gdLst/>
              <a:ahLst/>
              <a:cxnLst/>
              <a:rect l="l" t="t" r="r" b="b"/>
              <a:pathLst>
                <a:path w="281939" h="814070">
                  <a:moveTo>
                    <a:pt x="0" y="150622"/>
                  </a:moveTo>
                  <a:lnTo>
                    <a:pt x="150368" y="0"/>
                  </a:lnTo>
                  <a:lnTo>
                    <a:pt x="281686" y="0"/>
                  </a:lnTo>
                  <a:lnTo>
                    <a:pt x="281686" y="662940"/>
                  </a:lnTo>
                  <a:lnTo>
                    <a:pt x="131318" y="813689"/>
                  </a:lnTo>
                  <a:lnTo>
                    <a:pt x="0" y="813689"/>
                  </a:lnTo>
                  <a:lnTo>
                    <a:pt x="0" y="150622"/>
                  </a:lnTo>
                  <a:close/>
                </a:path>
                <a:path w="281939" h="814070">
                  <a:moveTo>
                    <a:pt x="0" y="150495"/>
                  </a:moveTo>
                  <a:lnTo>
                    <a:pt x="131318" y="150495"/>
                  </a:lnTo>
                  <a:lnTo>
                    <a:pt x="281686" y="0"/>
                  </a:lnTo>
                </a:path>
                <a:path w="281939" h="814070">
                  <a:moveTo>
                    <a:pt x="131063" y="150876"/>
                  </a:moveTo>
                  <a:lnTo>
                    <a:pt x="131063" y="813435"/>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5" name="object 5"/>
          <p:cNvSpPr/>
          <p:nvPr/>
        </p:nvSpPr>
        <p:spPr>
          <a:xfrm>
            <a:off x="3268980" y="3040379"/>
            <a:ext cx="1772285" cy="786130"/>
          </a:xfrm>
          <a:custGeom>
            <a:avLst/>
            <a:gdLst/>
            <a:ahLst/>
            <a:cxnLst/>
            <a:rect l="l" t="t" r="r" b="b"/>
            <a:pathLst>
              <a:path w="1772285" h="786129">
                <a:moveTo>
                  <a:pt x="1488947" y="386969"/>
                </a:moveTo>
                <a:lnTo>
                  <a:pt x="1496187" y="342265"/>
                </a:lnTo>
                <a:lnTo>
                  <a:pt x="1516253" y="303275"/>
                </a:lnTo>
                <a:lnTo>
                  <a:pt x="1546859" y="272669"/>
                </a:lnTo>
                <a:lnTo>
                  <a:pt x="1585848" y="252603"/>
                </a:lnTo>
                <a:lnTo>
                  <a:pt x="1630553" y="245364"/>
                </a:lnTo>
                <a:lnTo>
                  <a:pt x="1684782" y="256159"/>
                </a:lnTo>
                <a:lnTo>
                  <a:pt x="1730629" y="286893"/>
                </a:lnTo>
                <a:lnTo>
                  <a:pt x="1761362" y="332740"/>
                </a:lnTo>
                <a:lnTo>
                  <a:pt x="1772158" y="386969"/>
                </a:lnTo>
                <a:lnTo>
                  <a:pt x="1764919" y="431673"/>
                </a:lnTo>
                <a:lnTo>
                  <a:pt x="1744853" y="470535"/>
                </a:lnTo>
                <a:lnTo>
                  <a:pt x="1714119" y="501269"/>
                </a:lnTo>
                <a:lnTo>
                  <a:pt x="1675257" y="521335"/>
                </a:lnTo>
                <a:lnTo>
                  <a:pt x="1630553" y="528574"/>
                </a:lnTo>
                <a:lnTo>
                  <a:pt x="1585848" y="521335"/>
                </a:lnTo>
                <a:lnTo>
                  <a:pt x="1546859" y="501269"/>
                </a:lnTo>
                <a:lnTo>
                  <a:pt x="1516253" y="470535"/>
                </a:lnTo>
                <a:lnTo>
                  <a:pt x="1496187" y="431673"/>
                </a:lnTo>
                <a:lnTo>
                  <a:pt x="1488947" y="386969"/>
                </a:lnTo>
                <a:close/>
              </a:path>
              <a:path w="1772285" h="786129">
                <a:moveTo>
                  <a:pt x="0" y="786003"/>
                </a:moveTo>
                <a:lnTo>
                  <a:pt x="1490218" y="387096"/>
                </a:lnTo>
              </a:path>
              <a:path w="1772285" h="786129">
                <a:moveTo>
                  <a:pt x="19812" y="149352"/>
                </a:moveTo>
                <a:lnTo>
                  <a:pt x="1488947" y="386969"/>
                </a:lnTo>
              </a:path>
              <a:path w="1772285" h="786129">
                <a:moveTo>
                  <a:pt x="155447" y="0"/>
                </a:moveTo>
                <a:lnTo>
                  <a:pt x="1490090" y="387096"/>
                </a:lnTo>
              </a:path>
              <a:path w="1772285" h="786129">
                <a:moveTo>
                  <a:pt x="181356" y="636397"/>
                </a:moveTo>
                <a:lnTo>
                  <a:pt x="1490090" y="387096"/>
                </a:lnTo>
              </a:path>
            </a:pathLst>
          </a:custGeom>
          <a:ln w="18288">
            <a:solidFill>
              <a:srgbClr val="000000"/>
            </a:solidFill>
          </a:ln>
        </p:spPr>
        <p:txBody>
          <a:bodyPr wrap="square" lIns="0" tIns="0" rIns="0" bIns="0" rtlCol="0"/>
          <a:lstStyle/>
          <a:p>
            <a:endParaRPr>
              <a:solidFill>
                <a:prstClr val="black"/>
              </a:solidFill>
              <a:latin typeface="Calibri"/>
            </a:endParaRPr>
          </a:p>
        </p:txBody>
      </p:sp>
      <p:sp>
        <p:nvSpPr>
          <p:cNvPr id="6" name="object 6"/>
          <p:cNvSpPr txBox="1"/>
          <p:nvPr/>
        </p:nvSpPr>
        <p:spPr>
          <a:xfrm>
            <a:off x="3431286" y="4406900"/>
            <a:ext cx="278765"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32</a:t>
            </a:r>
            <a:endParaRPr>
              <a:solidFill>
                <a:prstClr val="black"/>
              </a:solidFill>
              <a:latin typeface="Arial MT"/>
              <a:cs typeface="Arial MT"/>
            </a:endParaRPr>
          </a:p>
        </p:txBody>
      </p:sp>
      <p:sp>
        <p:nvSpPr>
          <p:cNvPr id="7" name="object 7"/>
          <p:cNvSpPr txBox="1"/>
          <p:nvPr/>
        </p:nvSpPr>
        <p:spPr>
          <a:xfrm>
            <a:off x="2760676" y="4798567"/>
            <a:ext cx="153035" cy="299720"/>
          </a:xfrm>
          <a:prstGeom prst="rect">
            <a:avLst/>
          </a:prstGeom>
        </p:spPr>
        <p:txBody>
          <a:bodyPr vert="horz" wrap="square" lIns="0" tIns="12700" rIns="0" bIns="0" rtlCol="0">
            <a:spAutoFit/>
          </a:bodyPr>
          <a:lstStyle/>
          <a:p>
            <a:pPr marL="12700">
              <a:spcBef>
                <a:spcPts val="100"/>
              </a:spcBef>
            </a:pPr>
            <a:r>
              <a:rPr spc="-5" dirty="0">
                <a:solidFill>
                  <a:prstClr val="black"/>
                </a:solidFill>
                <a:latin typeface="Arial MT"/>
                <a:cs typeface="Arial MT"/>
              </a:rPr>
              <a:t>3</a:t>
            </a:r>
            <a:endParaRPr>
              <a:solidFill>
                <a:prstClr val="black"/>
              </a:solidFill>
              <a:latin typeface="Arial MT"/>
              <a:cs typeface="Arial MT"/>
            </a:endParaRPr>
          </a:p>
        </p:txBody>
      </p:sp>
      <p:grpSp>
        <p:nvGrpSpPr>
          <p:cNvPr id="8" name="object 8"/>
          <p:cNvGrpSpPr/>
          <p:nvPr/>
        </p:nvGrpSpPr>
        <p:grpSpPr>
          <a:xfrm>
            <a:off x="2737040" y="2039049"/>
            <a:ext cx="975360" cy="2776855"/>
            <a:chOff x="1213040" y="2039048"/>
            <a:chExt cx="975360" cy="2776855"/>
          </a:xfrm>
        </p:grpSpPr>
        <p:sp>
          <p:nvSpPr>
            <p:cNvPr id="9" name="object 9"/>
            <p:cNvSpPr/>
            <p:nvPr/>
          </p:nvSpPr>
          <p:spPr>
            <a:xfrm>
              <a:off x="1222247" y="2791967"/>
              <a:ext cx="213360" cy="2014855"/>
            </a:xfrm>
            <a:custGeom>
              <a:avLst/>
              <a:gdLst/>
              <a:ahLst/>
              <a:cxnLst/>
              <a:rect l="l" t="t" r="r" b="b"/>
              <a:pathLst>
                <a:path w="213359" h="2014854">
                  <a:moveTo>
                    <a:pt x="213169" y="0"/>
                  </a:moveTo>
                  <a:lnTo>
                    <a:pt x="0" y="0"/>
                  </a:lnTo>
                  <a:lnTo>
                    <a:pt x="0" y="2014600"/>
                  </a:lnTo>
                  <a:lnTo>
                    <a:pt x="213169" y="2014600"/>
                  </a:lnTo>
                  <a:lnTo>
                    <a:pt x="213169" y="0"/>
                  </a:lnTo>
                  <a:close/>
                </a:path>
              </a:pathLst>
            </a:custGeom>
            <a:solidFill>
              <a:srgbClr val="F4CCCC">
                <a:alpha val="51763"/>
              </a:srgbClr>
            </a:solidFill>
          </p:spPr>
          <p:txBody>
            <a:bodyPr wrap="square" lIns="0" tIns="0" rIns="0" bIns="0" rtlCol="0"/>
            <a:lstStyle/>
            <a:p>
              <a:endParaRPr>
                <a:solidFill>
                  <a:prstClr val="black"/>
                </a:solidFill>
                <a:latin typeface="Calibri"/>
              </a:endParaRPr>
            </a:p>
          </p:txBody>
        </p:sp>
        <p:sp>
          <p:nvSpPr>
            <p:cNvPr id="10" name="object 10"/>
            <p:cNvSpPr/>
            <p:nvPr/>
          </p:nvSpPr>
          <p:spPr>
            <a:xfrm>
              <a:off x="1222247" y="2048255"/>
              <a:ext cx="956944" cy="2758440"/>
            </a:xfrm>
            <a:custGeom>
              <a:avLst/>
              <a:gdLst/>
              <a:ahLst/>
              <a:cxnLst/>
              <a:rect l="l" t="t" r="r" b="b"/>
              <a:pathLst>
                <a:path w="956944" h="2758440">
                  <a:moveTo>
                    <a:pt x="0" y="743204"/>
                  </a:moveTo>
                  <a:lnTo>
                    <a:pt x="743331" y="0"/>
                  </a:lnTo>
                  <a:lnTo>
                    <a:pt x="956564" y="0"/>
                  </a:lnTo>
                  <a:lnTo>
                    <a:pt x="956564" y="2014728"/>
                  </a:lnTo>
                  <a:lnTo>
                    <a:pt x="213233" y="2757932"/>
                  </a:lnTo>
                  <a:lnTo>
                    <a:pt x="0" y="2757932"/>
                  </a:lnTo>
                  <a:lnTo>
                    <a:pt x="0" y="743204"/>
                  </a:lnTo>
                  <a:close/>
                </a:path>
                <a:path w="956944" h="2758440">
                  <a:moveTo>
                    <a:pt x="0" y="743331"/>
                  </a:moveTo>
                  <a:lnTo>
                    <a:pt x="213233" y="743331"/>
                  </a:lnTo>
                  <a:lnTo>
                    <a:pt x="956564" y="0"/>
                  </a:lnTo>
                </a:path>
                <a:path w="956944" h="2758440">
                  <a:moveTo>
                    <a:pt x="213360" y="743712"/>
                  </a:moveTo>
                  <a:lnTo>
                    <a:pt x="213360" y="2758313"/>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11" name="object 11"/>
          <p:cNvSpPr txBox="1"/>
          <p:nvPr/>
        </p:nvSpPr>
        <p:spPr>
          <a:xfrm>
            <a:off x="3795777" y="781038"/>
            <a:ext cx="3701415" cy="1852295"/>
          </a:xfrm>
          <a:prstGeom prst="rect">
            <a:avLst/>
          </a:prstGeom>
        </p:spPr>
        <p:txBody>
          <a:bodyPr vert="horz" wrap="square" lIns="0" tIns="254000" rIns="0" bIns="0" rtlCol="0">
            <a:spAutoFit/>
          </a:bodyPr>
          <a:lstStyle/>
          <a:p>
            <a:pPr marL="915035">
              <a:spcBef>
                <a:spcPts val="2000"/>
              </a:spcBef>
            </a:pPr>
            <a:r>
              <a:rPr sz="3000" spc="-15" dirty="0">
                <a:solidFill>
                  <a:prstClr val="black"/>
                </a:solidFill>
                <a:latin typeface="Calibri"/>
                <a:cs typeface="Calibri"/>
              </a:rPr>
              <a:t>Convolution</a:t>
            </a:r>
            <a:r>
              <a:rPr sz="3000" spc="-120" dirty="0">
                <a:solidFill>
                  <a:prstClr val="black"/>
                </a:solidFill>
                <a:latin typeface="Calibri"/>
                <a:cs typeface="Calibri"/>
              </a:rPr>
              <a:t> </a:t>
            </a:r>
            <a:r>
              <a:rPr sz="3000" spc="-20" dirty="0">
                <a:solidFill>
                  <a:prstClr val="black"/>
                </a:solidFill>
                <a:latin typeface="Calibri"/>
                <a:cs typeface="Calibri"/>
              </a:rPr>
              <a:t>Layer</a:t>
            </a:r>
            <a:endParaRPr sz="3000">
              <a:solidFill>
                <a:prstClr val="black"/>
              </a:solidFill>
              <a:latin typeface="Calibri"/>
              <a:cs typeface="Calibri"/>
            </a:endParaRPr>
          </a:p>
          <a:p>
            <a:pPr marL="1293495">
              <a:spcBef>
                <a:spcPts val="1525"/>
              </a:spcBef>
            </a:pPr>
            <a:r>
              <a:rPr sz="2400" spc="-10" dirty="0">
                <a:solidFill>
                  <a:srgbClr val="FF0000"/>
                </a:solidFill>
                <a:latin typeface="Arial MT"/>
                <a:cs typeface="Arial MT"/>
              </a:rPr>
              <a:t>32x32x3</a:t>
            </a:r>
            <a:r>
              <a:rPr sz="2400" spc="-75" dirty="0">
                <a:solidFill>
                  <a:srgbClr val="FF0000"/>
                </a:solidFill>
                <a:latin typeface="Arial MT"/>
                <a:cs typeface="Arial MT"/>
              </a:rPr>
              <a:t> </a:t>
            </a:r>
            <a:r>
              <a:rPr sz="2400" spc="-5" dirty="0">
                <a:solidFill>
                  <a:srgbClr val="FF0000"/>
                </a:solidFill>
                <a:latin typeface="Arial MT"/>
                <a:cs typeface="Arial MT"/>
              </a:rPr>
              <a:t>image</a:t>
            </a:r>
            <a:endParaRPr sz="2400">
              <a:solidFill>
                <a:prstClr val="black"/>
              </a:solidFill>
              <a:latin typeface="Arial MT"/>
              <a:cs typeface="Arial MT"/>
            </a:endParaRPr>
          </a:p>
          <a:p>
            <a:pPr marL="1293495">
              <a:lnSpc>
                <a:spcPts val="2585"/>
              </a:lnSpc>
              <a:spcBef>
                <a:spcPts val="25"/>
              </a:spcBef>
            </a:pPr>
            <a:r>
              <a:rPr sz="2400" spc="-10" dirty="0">
                <a:solidFill>
                  <a:srgbClr val="0000FF"/>
                </a:solidFill>
                <a:latin typeface="Arial MT"/>
                <a:cs typeface="Arial MT"/>
              </a:rPr>
              <a:t>5x5x3</a:t>
            </a:r>
            <a:r>
              <a:rPr sz="2400" spc="-95" dirty="0">
                <a:solidFill>
                  <a:srgbClr val="0000FF"/>
                </a:solidFill>
                <a:latin typeface="Arial MT"/>
                <a:cs typeface="Arial MT"/>
              </a:rPr>
              <a:t> </a:t>
            </a:r>
            <a:r>
              <a:rPr sz="2400" dirty="0">
                <a:solidFill>
                  <a:srgbClr val="0000FF"/>
                </a:solidFill>
                <a:latin typeface="Arial MT"/>
                <a:cs typeface="Arial MT"/>
              </a:rPr>
              <a:t>filter</a:t>
            </a:r>
            <a:endParaRPr sz="2400">
              <a:solidFill>
                <a:prstClr val="black"/>
              </a:solidFill>
              <a:latin typeface="Arial MT"/>
              <a:cs typeface="Arial MT"/>
            </a:endParaRPr>
          </a:p>
          <a:p>
            <a:pPr marL="12700">
              <a:lnSpc>
                <a:spcPts val="1864"/>
              </a:lnSpc>
            </a:pPr>
            <a:r>
              <a:rPr spc="-10" dirty="0">
                <a:solidFill>
                  <a:prstClr val="black"/>
                </a:solidFill>
                <a:latin typeface="Arial MT"/>
                <a:cs typeface="Arial MT"/>
              </a:rPr>
              <a:t>32</a:t>
            </a:r>
            <a:endParaRPr>
              <a:solidFill>
                <a:prstClr val="black"/>
              </a:solidFill>
              <a:latin typeface="Arial MT"/>
              <a:cs typeface="Arial MT"/>
            </a:endParaRPr>
          </a:p>
        </p:txBody>
      </p:sp>
      <p:grpSp>
        <p:nvGrpSpPr>
          <p:cNvPr id="12" name="object 12"/>
          <p:cNvGrpSpPr/>
          <p:nvPr/>
        </p:nvGrpSpPr>
        <p:grpSpPr>
          <a:xfrm>
            <a:off x="3570732" y="1862328"/>
            <a:ext cx="1394460" cy="1031875"/>
            <a:chOff x="2046732" y="1862327"/>
            <a:chExt cx="1394460" cy="1031875"/>
          </a:xfrm>
        </p:grpSpPr>
        <p:sp>
          <p:nvSpPr>
            <p:cNvPr id="13" name="object 13"/>
            <p:cNvSpPr/>
            <p:nvPr/>
          </p:nvSpPr>
          <p:spPr>
            <a:xfrm>
              <a:off x="2362200" y="1866899"/>
              <a:ext cx="970915" cy="236220"/>
            </a:xfrm>
            <a:custGeom>
              <a:avLst/>
              <a:gdLst/>
              <a:ahLst/>
              <a:cxnLst/>
              <a:rect l="l" t="t" r="r" b="b"/>
              <a:pathLst>
                <a:path w="970914" h="236219">
                  <a:moveTo>
                    <a:pt x="970407" y="0"/>
                  </a:moveTo>
                  <a:lnTo>
                    <a:pt x="42672" y="220599"/>
                  </a:lnTo>
                </a:path>
                <a:path w="970914" h="236219">
                  <a:moveTo>
                    <a:pt x="38481" y="205739"/>
                  </a:moveTo>
                  <a:lnTo>
                    <a:pt x="0" y="230504"/>
                  </a:lnTo>
                  <a:lnTo>
                    <a:pt x="45719" y="235712"/>
                  </a:lnTo>
                  <a:lnTo>
                    <a:pt x="38481" y="205739"/>
                  </a:lnTo>
                  <a:close/>
                </a:path>
              </a:pathLst>
            </a:custGeom>
            <a:ln w="9144">
              <a:solidFill>
                <a:srgbClr val="FF0000"/>
              </a:solidFill>
            </a:ln>
          </p:spPr>
          <p:txBody>
            <a:bodyPr wrap="square" lIns="0" tIns="0" rIns="0" bIns="0" rtlCol="0"/>
            <a:lstStyle/>
            <a:p>
              <a:endParaRPr>
                <a:solidFill>
                  <a:prstClr val="black"/>
                </a:solidFill>
                <a:latin typeface="Calibri"/>
              </a:endParaRPr>
            </a:p>
          </p:txBody>
        </p:sp>
        <p:sp>
          <p:nvSpPr>
            <p:cNvPr id="14" name="object 14"/>
            <p:cNvSpPr/>
            <p:nvPr/>
          </p:nvSpPr>
          <p:spPr>
            <a:xfrm>
              <a:off x="2051304" y="2351531"/>
              <a:ext cx="1384935" cy="537845"/>
            </a:xfrm>
            <a:custGeom>
              <a:avLst/>
              <a:gdLst/>
              <a:ahLst/>
              <a:cxnLst/>
              <a:rect l="l" t="t" r="r" b="b"/>
              <a:pathLst>
                <a:path w="1384935" h="537844">
                  <a:moveTo>
                    <a:pt x="1384808" y="0"/>
                  </a:moveTo>
                  <a:lnTo>
                    <a:pt x="39623" y="522731"/>
                  </a:lnTo>
                </a:path>
                <a:path w="1384935" h="537844">
                  <a:moveTo>
                    <a:pt x="34162" y="507491"/>
                  </a:moveTo>
                  <a:lnTo>
                    <a:pt x="0" y="537844"/>
                  </a:lnTo>
                  <a:lnTo>
                    <a:pt x="45338" y="536828"/>
                  </a:lnTo>
                  <a:lnTo>
                    <a:pt x="34162" y="507491"/>
                  </a:lnTo>
                  <a:close/>
                </a:path>
              </a:pathLst>
            </a:custGeom>
            <a:ln w="9144">
              <a:solidFill>
                <a:srgbClr val="0000FF"/>
              </a:solidFill>
            </a:ln>
          </p:spPr>
          <p:txBody>
            <a:bodyPr wrap="square" lIns="0" tIns="0" rIns="0" bIns="0" rtlCol="0"/>
            <a:lstStyle/>
            <a:p>
              <a:endParaRPr>
                <a:solidFill>
                  <a:prstClr val="black"/>
                </a:solidFill>
                <a:latin typeface="Calibri"/>
              </a:endParaRPr>
            </a:p>
          </p:txBody>
        </p:sp>
      </p:grpSp>
      <p:sp>
        <p:nvSpPr>
          <p:cNvPr id="15" name="object 15"/>
          <p:cNvSpPr/>
          <p:nvPr/>
        </p:nvSpPr>
        <p:spPr>
          <a:xfrm>
            <a:off x="5111496" y="3727704"/>
            <a:ext cx="396240" cy="141605"/>
          </a:xfrm>
          <a:custGeom>
            <a:avLst/>
            <a:gdLst/>
            <a:ahLst/>
            <a:cxnLst/>
            <a:rect l="l" t="t" r="r" b="b"/>
            <a:pathLst>
              <a:path w="396239" h="141604">
                <a:moveTo>
                  <a:pt x="395731" y="141351"/>
                </a:moveTo>
                <a:lnTo>
                  <a:pt x="41148" y="15240"/>
                </a:lnTo>
              </a:path>
              <a:path w="396239" h="141604">
                <a:moveTo>
                  <a:pt x="46862" y="0"/>
                </a:moveTo>
                <a:lnTo>
                  <a:pt x="0" y="254"/>
                </a:lnTo>
                <a:lnTo>
                  <a:pt x="36067" y="30226"/>
                </a:lnTo>
                <a:lnTo>
                  <a:pt x="46862" y="0"/>
                </a:lnTo>
                <a:close/>
              </a:path>
            </a:pathLst>
          </a:custGeom>
          <a:ln w="9144">
            <a:solidFill>
              <a:srgbClr val="000000"/>
            </a:solidFill>
          </a:ln>
        </p:spPr>
        <p:txBody>
          <a:bodyPr wrap="square" lIns="0" tIns="0" rIns="0" bIns="0" rtlCol="0"/>
          <a:lstStyle/>
          <a:p>
            <a:endParaRPr>
              <a:solidFill>
                <a:prstClr val="black"/>
              </a:solidFill>
              <a:latin typeface="Calibri"/>
            </a:endParaRPr>
          </a:p>
        </p:txBody>
      </p:sp>
      <p:sp>
        <p:nvSpPr>
          <p:cNvPr id="16" name="object 16"/>
          <p:cNvSpPr txBox="1"/>
          <p:nvPr/>
        </p:nvSpPr>
        <p:spPr>
          <a:xfrm>
            <a:off x="5668137" y="3664966"/>
            <a:ext cx="4784725" cy="1127760"/>
          </a:xfrm>
          <a:prstGeom prst="rect">
            <a:avLst/>
          </a:prstGeom>
        </p:spPr>
        <p:txBody>
          <a:bodyPr vert="horz" wrap="square" lIns="0" tIns="12700" rIns="0" bIns="0" rtlCol="0">
            <a:spAutoFit/>
          </a:bodyPr>
          <a:lstStyle/>
          <a:p>
            <a:pPr marL="12700">
              <a:lnSpc>
                <a:spcPts val="2100"/>
              </a:lnSpc>
              <a:spcBef>
                <a:spcPts val="100"/>
              </a:spcBef>
            </a:pPr>
            <a:r>
              <a:rPr b="1" spc="-5" dirty="0">
                <a:solidFill>
                  <a:prstClr val="black"/>
                </a:solidFill>
                <a:latin typeface="Arial"/>
                <a:cs typeface="Arial"/>
              </a:rPr>
              <a:t>1</a:t>
            </a:r>
            <a:r>
              <a:rPr b="1" spc="-114" dirty="0">
                <a:solidFill>
                  <a:prstClr val="black"/>
                </a:solidFill>
                <a:latin typeface="Arial"/>
                <a:cs typeface="Arial"/>
              </a:rPr>
              <a:t> </a:t>
            </a:r>
            <a:r>
              <a:rPr b="1" spc="-5" dirty="0">
                <a:solidFill>
                  <a:prstClr val="black"/>
                </a:solidFill>
                <a:latin typeface="Arial"/>
                <a:cs typeface="Arial"/>
              </a:rPr>
              <a:t>number:</a:t>
            </a:r>
            <a:endParaRPr>
              <a:solidFill>
                <a:prstClr val="black"/>
              </a:solidFill>
              <a:latin typeface="Arial"/>
              <a:cs typeface="Arial"/>
            </a:endParaRPr>
          </a:p>
          <a:p>
            <a:pPr marL="12700">
              <a:lnSpc>
                <a:spcPts val="2100"/>
              </a:lnSpc>
            </a:pPr>
            <a:r>
              <a:rPr dirty="0">
                <a:solidFill>
                  <a:prstClr val="black"/>
                </a:solidFill>
                <a:latin typeface="Arial MT"/>
                <a:cs typeface="Arial MT"/>
              </a:rPr>
              <a:t>the</a:t>
            </a:r>
            <a:r>
              <a:rPr spc="-35" dirty="0">
                <a:solidFill>
                  <a:prstClr val="black"/>
                </a:solidFill>
                <a:latin typeface="Arial MT"/>
                <a:cs typeface="Arial MT"/>
              </a:rPr>
              <a:t> </a:t>
            </a:r>
            <a:r>
              <a:rPr spc="-5" dirty="0">
                <a:solidFill>
                  <a:prstClr val="black"/>
                </a:solidFill>
                <a:latin typeface="Arial MT"/>
                <a:cs typeface="Arial MT"/>
              </a:rPr>
              <a:t>result</a:t>
            </a:r>
            <a:r>
              <a:rPr spc="-25" dirty="0">
                <a:solidFill>
                  <a:prstClr val="black"/>
                </a:solidFill>
                <a:latin typeface="Arial MT"/>
                <a:cs typeface="Arial MT"/>
              </a:rPr>
              <a:t> </a:t>
            </a:r>
            <a:r>
              <a:rPr spc="-5" dirty="0">
                <a:solidFill>
                  <a:prstClr val="black"/>
                </a:solidFill>
                <a:latin typeface="Arial MT"/>
                <a:cs typeface="Arial MT"/>
              </a:rPr>
              <a:t>of</a:t>
            </a:r>
            <a:r>
              <a:rPr spc="-20" dirty="0">
                <a:solidFill>
                  <a:prstClr val="black"/>
                </a:solidFill>
                <a:latin typeface="Arial MT"/>
                <a:cs typeface="Arial MT"/>
              </a:rPr>
              <a:t> </a:t>
            </a:r>
            <a:r>
              <a:rPr spc="-5" dirty="0">
                <a:solidFill>
                  <a:prstClr val="black"/>
                </a:solidFill>
                <a:latin typeface="Arial MT"/>
                <a:cs typeface="Arial MT"/>
              </a:rPr>
              <a:t>taking</a:t>
            </a:r>
            <a:r>
              <a:rPr spc="-35" dirty="0">
                <a:solidFill>
                  <a:prstClr val="black"/>
                </a:solidFill>
                <a:latin typeface="Arial MT"/>
                <a:cs typeface="Arial MT"/>
              </a:rPr>
              <a:t> </a:t>
            </a:r>
            <a:r>
              <a:rPr dirty="0">
                <a:solidFill>
                  <a:prstClr val="black"/>
                </a:solidFill>
                <a:latin typeface="Arial MT"/>
                <a:cs typeface="Arial MT"/>
              </a:rPr>
              <a:t>a</a:t>
            </a:r>
            <a:r>
              <a:rPr spc="-15" dirty="0">
                <a:solidFill>
                  <a:prstClr val="black"/>
                </a:solidFill>
                <a:latin typeface="Arial MT"/>
                <a:cs typeface="Arial MT"/>
              </a:rPr>
              <a:t> </a:t>
            </a:r>
            <a:r>
              <a:rPr spc="-10" dirty="0">
                <a:solidFill>
                  <a:prstClr val="black"/>
                </a:solidFill>
                <a:latin typeface="Arial MT"/>
                <a:cs typeface="Arial MT"/>
              </a:rPr>
              <a:t>dot</a:t>
            </a:r>
            <a:r>
              <a:rPr spc="-20" dirty="0">
                <a:solidFill>
                  <a:prstClr val="black"/>
                </a:solidFill>
                <a:latin typeface="Arial MT"/>
                <a:cs typeface="Arial MT"/>
              </a:rPr>
              <a:t> </a:t>
            </a:r>
            <a:r>
              <a:rPr spc="-5" dirty="0">
                <a:solidFill>
                  <a:prstClr val="black"/>
                </a:solidFill>
                <a:latin typeface="Arial MT"/>
                <a:cs typeface="Arial MT"/>
              </a:rPr>
              <a:t>product</a:t>
            </a:r>
            <a:r>
              <a:rPr spc="-20" dirty="0">
                <a:solidFill>
                  <a:prstClr val="black"/>
                </a:solidFill>
                <a:latin typeface="Arial MT"/>
                <a:cs typeface="Arial MT"/>
              </a:rPr>
              <a:t> </a:t>
            </a:r>
            <a:r>
              <a:rPr spc="-15" dirty="0">
                <a:solidFill>
                  <a:prstClr val="black"/>
                </a:solidFill>
                <a:latin typeface="Arial MT"/>
                <a:cs typeface="Arial MT"/>
              </a:rPr>
              <a:t>between</a:t>
            </a:r>
            <a:r>
              <a:rPr dirty="0">
                <a:solidFill>
                  <a:prstClr val="black"/>
                </a:solidFill>
                <a:latin typeface="Arial MT"/>
                <a:cs typeface="Arial MT"/>
              </a:rPr>
              <a:t> the</a:t>
            </a:r>
            <a:endParaRPr>
              <a:solidFill>
                <a:prstClr val="black"/>
              </a:solidFill>
              <a:latin typeface="Arial MT"/>
              <a:cs typeface="Arial MT"/>
            </a:endParaRPr>
          </a:p>
          <a:p>
            <a:pPr marL="12700">
              <a:spcBef>
                <a:spcPts val="25"/>
              </a:spcBef>
            </a:pPr>
            <a:r>
              <a:rPr dirty="0">
                <a:solidFill>
                  <a:prstClr val="black"/>
                </a:solidFill>
                <a:latin typeface="Arial MT"/>
                <a:cs typeface="Arial MT"/>
              </a:rPr>
              <a:t>filter</a:t>
            </a:r>
            <a:r>
              <a:rPr spc="-45" dirty="0">
                <a:solidFill>
                  <a:prstClr val="black"/>
                </a:solidFill>
                <a:latin typeface="Arial MT"/>
                <a:cs typeface="Arial MT"/>
              </a:rPr>
              <a:t> </a:t>
            </a:r>
            <a:r>
              <a:rPr spc="-5" dirty="0">
                <a:solidFill>
                  <a:prstClr val="black"/>
                </a:solidFill>
                <a:latin typeface="Arial MT"/>
                <a:cs typeface="Arial MT"/>
              </a:rPr>
              <a:t>and</a:t>
            </a:r>
            <a:r>
              <a:rPr spc="-20" dirty="0">
                <a:solidFill>
                  <a:prstClr val="black"/>
                </a:solidFill>
                <a:latin typeface="Arial MT"/>
                <a:cs typeface="Arial MT"/>
              </a:rPr>
              <a:t> </a:t>
            </a:r>
            <a:r>
              <a:rPr spc="-5" dirty="0">
                <a:solidFill>
                  <a:prstClr val="black"/>
                </a:solidFill>
                <a:latin typeface="Arial MT"/>
                <a:cs typeface="Arial MT"/>
              </a:rPr>
              <a:t>a</a:t>
            </a:r>
            <a:r>
              <a:rPr spc="-20" dirty="0">
                <a:solidFill>
                  <a:prstClr val="black"/>
                </a:solidFill>
                <a:latin typeface="Arial MT"/>
                <a:cs typeface="Arial MT"/>
              </a:rPr>
              <a:t> </a:t>
            </a:r>
            <a:r>
              <a:rPr spc="-5" dirty="0">
                <a:solidFill>
                  <a:prstClr val="black"/>
                </a:solidFill>
                <a:latin typeface="Arial MT"/>
                <a:cs typeface="Arial MT"/>
              </a:rPr>
              <a:t>small</a:t>
            </a:r>
            <a:r>
              <a:rPr spc="-30" dirty="0">
                <a:solidFill>
                  <a:prstClr val="black"/>
                </a:solidFill>
                <a:latin typeface="Arial MT"/>
                <a:cs typeface="Arial MT"/>
              </a:rPr>
              <a:t> </a:t>
            </a:r>
            <a:r>
              <a:rPr spc="-10" dirty="0">
                <a:solidFill>
                  <a:prstClr val="black"/>
                </a:solidFill>
                <a:latin typeface="Arial MT"/>
                <a:cs typeface="Arial MT"/>
              </a:rPr>
              <a:t>5x5x3</a:t>
            </a:r>
            <a:r>
              <a:rPr dirty="0">
                <a:solidFill>
                  <a:prstClr val="black"/>
                </a:solidFill>
                <a:latin typeface="Arial MT"/>
                <a:cs typeface="Arial MT"/>
              </a:rPr>
              <a:t> </a:t>
            </a:r>
            <a:r>
              <a:rPr spc="-5" dirty="0">
                <a:solidFill>
                  <a:prstClr val="black"/>
                </a:solidFill>
                <a:latin typeface="Arial MT"/>
                <a:cs typeface="Arial MT"/>
              </a:rPr>
              <a:t>chunk</a:t>
            </a:r>
            <a:r>
              <a:rPr spc="-30" dirty="0">
                <a:solidFill>
                  <a:prstClr val="black"/>
                </a:solidFill>
                <a:latin typeface="Arial MT"/>
                <a:cs typeface="Arial MT"/>
              </a:rPr>
              <a:t> </a:t>
            </a:r>
            <a:r>
              <a:rPr dirty="0">
                <a:solidFill>
                  <a:prstClr val="black"/>
                </a:solidFill>
                <a:latin typeface="Arial MT"/>
                <a:cs typeface="Arial MT"/>
              </a:rPr>
              <a:t>of</a:t>
            </a:r>
            <a:r>
              <a:rPr spc="-25" dirty="0">
                <a:solidFill>
                  <a:prstClr val="black"/>
                </a:solidFill>
                <a:latin typeface="Arial MT"/>
                <a:cs typeface="Arial MT"/>
              </a:rPr>
              <a:t> </a:t>
            </a:r>
            <a:r>
              <a:rPr dirty="0">
                <a:solidFill>
                  <a:prstClr val="black"/>
                </a:solidFill>
                <a:latin typeface="Arial MT"/>
                <a:cs typeface="Arial MT"/>
              </a:rPr>
              <a:t>the</a:t>
            </a:r>
            <a:r>
              <a:rPr spc="40" dirty="0">
                <a:solidFill>
                  <a:prstClr val="black"/>
                </a:solidFill>
                <a:latin typeface="Arial MT"/>
                <a:cs typeface="Arial MT"/>
              </a:rPr>
              <a:t> </a:t>
            </a:r>
            <a:r>
              <a:rPr spc="-5" dirty="0">
                <a:solidFill>
                  <a:prstClr val="black"/>
                </a:solidFill>
                <a:latin typeface="Arial MT"/>
                <a:cs typeface="Arial MT"/>
              </a:rPr>
              <a:t>image</a:t>
            </a:r>
            <a:endParaRPr>
              <a:solidFill>
                <a:prstClr val="black"/>
              </a:solidFill>
              <a:latin typeface="Arial MT"/>
              <a:cs typeface="Arial MT"/>
            </a:endParaRPr>
          </a:p>
          <a:p>
            <a:pPr marL="12700">
              <a:spcBef>
                <a:spcPts val="135"/>
              </a:spcBef>
            </a:pPr>
            <a:r>
              <a:rPr dirty="0">
                <a:solidFill>
                  <a:prstClr val="black"/>
                </a:solidFill>
                <a:latin typeface="Arial MT"/>
                <a:cs typeface="Arial MT"/>
              </a:rPr>
              <a:t>(i.e.</a:t>
            </a:r>
            <a:r>
              <a:rPr spc="-45" dirty="0">
                <a:solidFill>
                  <a:prstClr val="black"/>
                </a:solidFill>
                <a:latin typeface="Arial MT"/>
                <a:cs typeface="Arial MT"/>
              </a:rPr>
              <a:t> </a:t>
            </a:r>
            <a:r>
              <a:rPr spc="-5" dirty="0">
                <a:solidFill>
                  <a:prstClr val="black"/>
                </a:solidFill>
                <a:latin typeface="Arial MT"/>
                <a:cs typeface="Arial MT"/>
              </a:rPr>
              <a:t>5*5*3</a:t>
            </a:r>
            <a:r>
              <a:rPr spc="-20" dirty="0">
                <a:solidFill>
                  <a:prstClr val="black"/>
                </a:solidFill>
                <a:latin typeface="Arial MT"/>
                <a:cs typeface="Arial MT"/>
              </a:rPr>
              <a:t> </a:t>
            </a:r>
            <a:r>
              <a:rPr dirty="0">
                <a:solidFill>
                  <a:prstClr val="black"/>
                </a:solidFill>
                <a:latin typeface="Arial MT"/>
                <a:cs typeface="Arial MT"/>
              </a:rPr>
              <a:t>=</a:t>
            </a:r>
            <a:r>
              <a:rPr spc="-25" dirty="0">
                <a:solidFill>
                  <a:prstClr val="black"/>
                </a:solidFill>
                <a:latin typeface="Arial MT"/>
                <a:cs typeface="Arial MT"/>
              </a:rPr>
              <a:t> </a:t>
            </a:r>
            <a:r>
              <a:rPr spc="-5" dirty="0">
                <a:solidFill>
                  <a:prstClr val="black"/>
                </a:solidFill>
                <a:latin typeface="Arial MT"/>
                <a:cs typeface="Arial MT"/>
              </a:rPr>
              <a:t>75-dimensional</a:t>
            </a:r>
            <a:r>
              <a:rPr spc="-45" dirty="0">
                <a:solidFill>
                  <a:prstClr val="black"/>
                </a:solidFill>
                <a:latin typeface="Arial MT"/>
                <a:cs typeface="Arial MT"/>
              </a:rPr>
              <a:t> </a:t>
            </a:r>
            <a:r>
              <a:rPr spc="-5" dirty="0">
                <a:solidFill>
                  <a:prstClr val="black"/>
                </a:solidFill>
                <a:latin typeface="Arial MT"/>
                <a:cs typeface="Arial MT"/>
              </a:rPr>
              <a:t>dot</a:t>
            </a:r>
            <a:r>
              <a:rPr spc="-10" dirty="0">
                <a:solidFill>
                  <a:prstClr val="black"/>
                </a:solidFill>
                <a:latin typeface="Arial MT"/>
                <a:cs typeface="Arial MT"/>
              </a:rPr>
              <a:t> </a:t>
            </a:r>
            <a:r>
              <a:rPr spc="-5" dirty="0">
                <a:solidFill>
                  <a:prstClr val="black"/>
                </a:solidFill>
                <a:latin typeface="Arial MT"/>
                <a:cs typeface="Arial MT"/>
              </a:rPr>
              <a:t>product</a:t>
            </a:r>
            <a:r>
              <a:rPr spc="-40" dirty="0">
                <a:solidFill>
                  <a:prstClr val="black"/>
                </a:solidFill>
                <a:latin typeface="Arial MT"/>
                <a:cs typeface="Arial MT"/>
              </a:rPr>
              <a:t> </a:t>
            </a:r>
            <a:r>
              <a:rPr dirty="0">
                <a:solidFill>
                  <a:prstClr val="black"/>
                </a:solidFill>
                <a:latin typeface="Arial MT"/>
                <a:cs typeface="Arial MT"/>
              </a:rPr>
              <a:t>+</a:t>
            </a:r>
            <a:r>
              <a:rPr spc="75" dirty="0">
                <a:solidFill>
                  <a:prstClr val="black"/>
                </a:solidFill>
                <a:latin typeface="Arial MT"/>
                <a:cs typeface="Arial MT"/>
              </a:rPr>
              <a:t> </a:t>
            </a:r>
            <a:r>
              <a:rPr spc="-5" dirty="0">
                <a:solidFill>
                  <a:prstClr val="black"/>
                </a:solidFill>
                <a:latin typeface="Arial MT"/>
                <a:cs typeface="Arial MT"/>
              </a:rPr>
              <a:t>bias)</a:t>
            </a:r>
            <a:endParaRPr>
              <a:solidFill>
                <a:prstClr val="black"/>
              </a:solidFill>
              <a:latin typeface="Arial MT"/>
              <a:cs typeface="Arial MT"/>
            </a:endParaRPr>
          </a:p>
        </p:txBody>
      </p:sp>
      <p:pic>
        <p:nvPicPr>
          <p:cNvPr id="17" name="object 17"/>
          <p:cNvPicPr/>
          <p:nvPr/>
        </p:nvPicPr>
        <p:blipFill>
          <a:blip r:embed="rId2" cstate="print"/>
          <a:stretch>
            <a:fillRect/>
          </a:stretch>
        </p:blipFill>
        <p:spPr>
          <a:xfrm>
            <a:off x="6682523" y="2182114"/>
            <a:ext cx="282157" cy="234950"/>
          </a:xfrm>
          <a:prstGeom prst="rect">
            <a:avLst/>
          </a:prstGeom>
        </p:spPr>
      </p:pic>
      <p:pic>
        <p:nvPicPr>
          <p:cNvPr id="18" name="object 18"/>
          <p:cNvPicPr/>
          <p:nvPr/>
        </p:nvPicPr>
        <p:blipFill>
          <a:blip r:embed="rId3" cstate="print"/>
          <a:stretch>
            <a:fillRect/>
          </a:stretch>
        </p:blipFill>
        <p:spPr>
          <a:xfrm>
            <a:off x="5740908" y="4893564"/>
            <a:ext cx="1195410" cy="393192"/>
          </a:xfrm>
          <a:prstGeom prst="rect">
            <a:avLst/>
          </a:prstGeom>
        </p:spPr>
      </p:pic>
      <p:sp>
        <p:nvSpPr>
          <p:cNvPr id="19" name="object 19"/>
          <p:cNvSpPr txBox="1">
            <a:spLocks noGrp="1"/>
          </p:cNvSpPr>
          <p:nvPr>
            <p:ph type="title"/>
          </p:nvPr>
        </p:nvSpPr>
        <p:spPr>
          <a:xfrm>
            <a:off x="1736547" y="175005"/>
            <a:ext cx="5181600" cy="574040"/>
          </a:xfrm>
          <a:prstGeom prst="rect">
            <a:avLst/>
          </a:prstGeom>
        </p:spPr>
        <p:txBody>
          <a:bodyPr vert="horz" wrap="square" lIns="0" tIns="12700" rIns="0" bIns="0" rtlCol="0">
            <a:spAutoFit/>
          </a:bodyPr>
          <a:lstStyle/>
          <a:p>
            <a:pPr marL="12700">
              <a:spcBef>
                <a:spcPts val="100"/>
              </a:spcBef>
            </a:pPr>
            <a:r>
              <a:rPr sz="3600" dirty="0">
                <a:latin typeface="Arial MT"/>
                <a:cs typeface="Arial MT"/>
              </a:rPr>
              <a:t>Convolutions:</a:t>
            </a:r>
            <a:r>
              <a:rPr sz="3600" spc="-60" dirty="0">
                <a:latin typeface="Arial MT"/>
                <a:cs typeface="Arial MT"/>
              </a:rPr>
              <a:t> </a:t>
            </a:r>
            <a:r>
              <a:rPr sz="3600" spc="-5" dirty="0">
                <a:latin typeface="Arial MT"/>
                <a:cs typeface="Arial MT"/>
              </a:rPr>
              <a:t>More</a:t>
            </a:r>
            <a:r>
              <a:rPr sz="3600" spc="-20" dirty="0">
                <a:latin typeface="Arial MT"/>
                <a:cs typeface="Arial MT"/>
              </a:rPr>
              <a:t> </a:t>
            </a:r>
            <a:r>
              <a:rPr sz="3600" spc="-5" dirty="0">
                <a:latin typeface="Arial MT"/>
                <a:cs typeface="Arial MT"/>
              </a:rPr>
              <a:t>detail</a:t>
            </a:r>
            <a:endParaRPr sz="3600">
              <a:latin typeface="Arial MT"/>
              <a:cs typeface="Arial MT"/>
            </a:endParaRPr>
          </a:p>
        </p:txBody>
      </p:sp>
      <p:sp>
        <p:nvSpPr>
          <p:cNvPr id="20" name="object 20"/>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153156" y="3011424"/>
            <a:ext cx="300355" cy="832485"/>
            <a:chOff x="1629155" y="3011423"/>
            <a:chExt cx="300355" cy="832485"/>
          </a:xfrm>
        </p:grpSpPr>
        <p:sp>
          <p:nvSpPr>
            <p:cNvPr id="3" name="object 3"/>
            <p:cNvSpPr/>
            <p:nvPr/>
          </p:nvSpPr>
          <p:spPr>
            <a:xfrm>
              <a:off x="1638299" y="3171431"/>
              <a:ext cx="132715" cy="662940"/>
            </a:xfrm>
            <a:custGeom>
              <a:avLst/>
              <a:gdLst/>
              <a:ahLst/>
              <a:cxnLst/>
              <a:rect l="l" t="t" r="r" b="b"/>
              <a:pathLst>
                <a:path w="132714" h="662939">
                  <a:moveTo>
                    <a:pt x="132105" y="0"/>
                  </a:moveTo>
                  <a:lnTo>
                    <a:pt x="0" y="0"/>
                  </a:lnTo>
                  <a:lnTo>
                    <a:pt x="0" y="662571"/>
                  </a:lnTo>
                  <a:lnTo>
                    <a:pt x="132105" y="662571"/>
                  </a:lnTo>
                  <a:lnTo>
                    <a:pt x="132105" y="0"/>
                  </a:lnTo>
                  <a:close/>
                </a:path>
              </a:pathLst>
            </a:custGeom>
            <a:solidFill>
              <a:srgbClr val="C7DAF7"/>
            </a:solidFill>
          </p:spPr>
          <p:txBody>
            <a:bodyPr wrap="square" lIns="0" tIns="0" rIns="0" bIns="0" rtlCol="0"/>
            <a:lstStyle/>
            <a:p>
              <a:endParaRPr>
                <a:solidFill>
                  <a:prstClr val="black"/>
                </a:solidFill>
                <a:latin typeface="Calibri"/>
              </a:endParaRPr>
            </a:p>
          </p:txBody>
        </p:sp>
        <p:sp>
          <p:nvSpPr>
            <p:cNvPr id="4" name="object 4"/>
            <p:cNvSpPr/>
            <p:nvPr/>
          </p:nvSpPr>
          <p:spPr>
            <a:xfrm>
              <a:off x="1638299" y="3020567"/>
              <a:ext cx="281940" cy="814069"/>
            </a:xfrm>
            <a:custGeom>
              <a:avLst/>
              <a:gdLst/>
              <a:ahLst/>
              <a:cxnLst/>
              <a:rect l="l" t="t" r="r" b="b"/>
              <a:pathLst>
                <a:path w="281939" h="814070">
                  <a:moveTo>
                    <a:pt x="0" y="150622"/>
                  </a:moveTo>
                  <a:lnTo>
                    <a:pt x="150368" y="0"/>
                  </a:lnTo>
                  <a:lnTo>
                    <a:pt x="281686" y="0"/>
                  </a:lnTo>
                  <a:lnTo>
                    <a:pt x="281686" y="662940"/>
                  </a:lnTo>
                  <a:lnTo>
                    <a:pt x="131318" y="813689"/>
                  </a:lnTo>
                  <a:lnTo>
                    <a:pt x="0" y="813689"/>
                  </a:lnTo>
                  <a:lnTo>
                    <a:pt x="0" y="150622"/>
                  </a:lnTo>
                  <a:close/>
                </a:path>
                <a:path w="281939" h="814070">
                  <a:moveTo>
                    <a:pt x="0" y="150495"/>
                  </a:moveTo>
                  <a:lnTo>
                    <a:pt x="131318" y="150495"/>
                  </a:lnTo>
                  <a:lnTo>
                    <a:pt x="281686" y="0"/>
                  </a:lnTo>
                </a:path>
                <a:path w="281939" h="814070">
                  <a:moveTo>
                    <a:pt x="131063" y="150876"/>
                  </a:moveTo>
                  <a:lnTo>
                    <a:pt x="131063" y="813435"/>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5" name="object 5"/>
          <p:cNvSpPr/>
          <p:nvPr/>
        </p:nvSpPr>
        <p:spPr>
          <a:xfrm>
            <a:off x="3268980" y="3040379"/>
            <a:ext cx="1772285" cy="786130"/>
          </a:xfrm>
          <a:custGeom>
            <a:avLst/>
            <a:gdLst/>
            <a:ahLst/>
            <a:cxnLst/>
            <a:rect l="l" t="t" r="r" b="b"/>
            <a:pathLst>
              <a:path w="1772285" h="786129">
                <a:moveTo>
                  <a:pt x="1488947" y="386969"/>
                </a:moveTo>
                <a:lnTo>
                  <a:pt x="1496187" y="342265"/>
                </a:lnTo>
                <a:lnTo>
                  <a:pt x="1516253" y="303275"/>
                </a:lnTo>
                <a:lnTo>
                  <a:pt x="1546859" y="272669"/>
                </a:lnTo>
                <a:lnTo>
                  <a:pt x="1585848" y="252603"/>
                </a:lnTo>
                <a:lnTo>
                  <a:pt x="1630553" y="245364"/>
                </a:lnTo>
                <a:lnTo>
                  <a:pt x="1684782" y="256159"/>
                </a:lnTo>
                <a:lnTo>
                  <a:pt x="1730629" y="286893"/>
                </a:lnTo>
                <a:lnTo>
                  <a:pt x="1761362" y="332740"/>
                </a:lnTo>
                <a:lnTo>
                  <a:pt x="1772158" y="386969"/>
                </a:lnTo>
                <a:lnTo>
                  <a:pt x="1764919" y="431673"/>
                </a:lnTo>
                <a:lnTo>
                  <a:pt x="1744853" y="470535"/>
                </a:lnTo>
                <a:lnTo>
                  <a:pt x="1714119" y="501269"/>
                </a:lnTo>
                <a:lnTo>
                  <a:pt x="1675257" y="521335"/>
                </a:lnTo>
                <a:lnTo>
                  <a:pt x="1630553" y="528574"/>
                </a:lnTo>
                <a:lnTo>
                  <a:pt x="1585848" y="521335"/>
                </a:lnTo>
                <a:lnTo>
                  <a:pt x="1546859" y="501269"/>
                </a:lnTo>
                <a:lnTo>
                  <a:pt x="1516253" y="470535"/>
                </a:lnTo>
                <a:lnTo>
                  <a:pt x="1496187" y="431673"/>
                </a:lnTo>
                <a:lnTo>
                  <a:pt x="1488947" y="386969"/>
                </a:lnTo>
                <a:close/>
              </a:path>
              <a:path w="1772285" h="786129">
                <a:moveTo>
                  <a:pt x="0" y="786003"/>
                </a:moveTo>
                <a:lnTo>
                  <a:pt x="1490218" y="387096"/>
                </a:lnTo>
              </a:path>
              <a:path w="1772285" h="786129">
                <a:moveTo>
                  <a:pt x="19812" y="149352"/>
                </a:moveTo>
                <a:lnTo>
                  <a:pt x="1488947" y="386969"/>
                </a:lnTo>
              </a:path>
              <a:path w="1772285" h="786129">
                <a:moveTo>
                  <a:pt x="155447" y="0"/>
                </a:moveTo>
                <a:lnTo>
                  <a:pt x="1490090" y="387096"/>
                </a:lnTo>
              </a:path>
              <a:path w="1772285" h="786129">
                <a:moveTo>
                  <a:pt x="181356" y="636397"/>
                </a:moveTo>
                <a:lnTo>
                  <a:pt x="1490090" y="387096"/>
                </a:lnTo>
              </a:path>
            </a:pathLst>
          </a:custGeom>
          <a:ln w="18288">
            <a:solidFill>
              <a:srgbClr val="000000"/>
            </a:solidFill>
          </a:ln>
        </p:spPr>
        <p:txBody>
          <a:bodyPr wrap="square" lIns="0" tIns="0" rIns="0" bIns="0" rtlCol="0"/>
          <a:lstStyle/>
          <a:p>
            <a:endParaRPr>
              <a:solidFill>
                <a:prstClr val="black"/>
              </a:solidFill>
              <a:latin typeface="Calibri"/>
            </a:endParaRPr>
          </a:p>
        </p:txBody>
      </p:sp>
      <p:sp>
        <p:nvSpPr>
          <p:cNvPr id="6" name="object 6"/>
          <p:cNvSpPr txBox="1"/>
          <p:nvPr/>
        </p:nvSpPr>
        <p:spPr>
          <a:xfrm>
            <a:off x="3431286" y="4406900"/>
            <a:ext cx="278765"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32</a:t>
            </a:r>
            <a:endParaRPr>
              <a:solidFill>
                <a:prstClr val="black"/>
              </a:solidFill>
              <a:latin typeface="Arial MT"/>
              <a:cs typeface="Arial MT"/>
            </a:endParaRPr>
          </a:p>
        </p:txBody>
      </p:sp>
      <p:sp>
        <p:nvSpPr>
          <p:cNvPr id="7" name="object 7"/>
          <p:cNvSpPr txBox="1"/>
          <p:nvPr/>
        </p:nvSpPr>
        <p:spPr>
          <a:xfrm>
            <a:off x="2760676" y="4798567"/>
            <a:ext cx="153035" cy="299720"/>
          </a:xfrm>
          <a:prstGeom prst="rect">
            <a:avLst/>
          </a:prstGeom>
        </p:spPr>
        <p:txBody>
          <a:bodyPr vert="horz" wrap="square" lIns="0" tIns="12700" rIns="0" bIns="0" rtlCol="0">
            <a:spAutoFit/>
          </a:bodyPr>
          <a:lstStyle/>
          <a:p>
            <a:pPr marL="12700">
              <a:spcBef>
                <a:spcPts val="100"/>
              </a:spcBef>
            </a:pPr>
            <a:r>
              <a:rPr spc="-5" dirty="0">
                <a:solidFill>
                  <a:prstClr val="black"/>
                </a:solidFill>
                <a:latin typeface="Arial MT"/>
                <a:cs typeface="Arial MT"/>
              </a:rPr>
              <a:t>3</a:t>
            </a:r>
            <a:endParaRPr>
              <a:solidFill>
                <a:prstClr val="black"/>
              </a:solidFill>
              <a:latin typeface="Arial MT"/>
              <a:cs typeface="Arial MT"/>
            </a:endParaRPr>
          </a:p>
        </p:txBody>
      </p:sp>
      <p:grpSp>
        <p:nvGrpSpPr>
          <p:cNvPr id="8" name="object 8"/>
          <p:cNvGrpSpPr/>
          <p:nvPr/>
        </p:nvGrpSpPr>
        <p:grpSpPr>
          <a:xfrm>
            <a:off x="2737103" y="1862328"/>
            <a:ext cx="2227580" cy="2953385"/>
            <a:chOff x="1213103" y="1862327"/>
            <a:chExt cx="2227580" cy="2953385"/>
          </a:xfrm>
        </p:grpSpPr>
        <p:sp>
          <p:nvSpPr>
            <p:cNvPr id="9" name="object 9"/>
            <p:cNvSpPr/>
            <p:nvPr/>
          </p:nvSpPr>
          <p:spPr>
            <a:xfrm>
              <a:off x="1222247" y="2791967"/>
              <a:ext cx="213360" cy="2014855"/>
            </a:xfrm>
            <a:custGeom>
              <a:avLst/>
              <a:gdLst/>
              <a:ahLst/>
              <a:cxnLst/>
              <a:rect l="l" t="t" r="r" b="b"/>
              <a:pathLst>
                <a:path w="213359" h="2014854">
                  <a:moveTo>
                    <a:pt x="213169" y="0"/>
                  </a:moveTo>
                  <a:lnTo>
                    <a:pt x="0" y="0"/>
                  </a:lnTo>
                  <a:lnTo>
                    <a:pt x="0" y="2014600"/>
                  </a:lnTo>
                  <a:lnTo>
                    <a:pt x="213169" y="2014600"/>
                  </a:lnTo>
                  <a:lnTo>
                    <a:pt x="213169" y="0"/>
                  </a:lnTo>
                  <a:close/>
                </a:path>
              </a:pathLst>
            </a:custGeom>
            <a:solidFill>
              <a:srgbClr val="F4CCCC">
                <a:alpha val="51763"/>
              </a:srgbClr>
            </a:solidFill>
          </p:spPr>
          <p:txBody>
            <a:bodyPr wrap="square" lIns="0" tIns="0" rIns="0" bIns="0" rtlCol="0"/>
            <a:lstStyle/>
            <a:p>
              <a:endParaRPr>
                <a:solidFill>
                  <a:prstClr val="black"/>
                </a:solidFill>
                <a:latin typeface="Calibri"/>
              </a:endParaRPr>
            </a:p>
          </p:txBody>
        </p:sp>
        <p:sp>
          <p:nvSpPr>
            <p:cNvPr id="10" name="object 10"/>
            <p:cNvSpPr/>
            <p:nvPr/>
          </p:nvSpPr>
          <p:spPr>
            <a:xfrm>
              <a:off x="1222247" y="2048255"/>
              <a:ext cx="956944" cy="2758440"/>
            </a:xfrm>
            <a:custGeom>
              <a:avLst/>
              <a:gdLst/>
              <a:ahLst/>
              <a:cxnLst/>
              <a:rect l="l" t="t" r="r" b="b"/>
              <a:pathLst>
                <a:path w="956944" h="2758440">
                  <a:moveTo>
                    <a:pt x="0" y="743204"/>
                  </a:moveTo>
                  <a:lnTo>
                    <a:pt x="743331" y="0"/>
                  </a:lnTo>
                  <a:lnTo>
                    <a:pt x="956564" y="0"/>
                  </a:lnTo>
                  <a:lnTo>
                    <a:pt x="956564" y="2014728"/>
                  </a:lnTo>
                  <a:lnTo>
                    <a:pt x="213233" y="2757932"/>
                  </a:lnTo>
                  <a:lnTo>
                    <a:pt x="0" y="2757932"/>
                  </a:lnTo>
                  <a:lnTo>
                    <a:pt x="0" y="743204"/>
                  </a:lnTo>
                  <a:close/>
                </a:path>
                <a:path w="956944" h="2758440">
                  <a:moveTo>
                    <a:pt x="0" y="743331"/>
                  </a:moveTo>
                  <a:lnTo>
                    <a:pt x="213233" y="743331"/>
                  </a:lnTo>
                  <a:lnTo>
                    <a:pt x="956564" y="0"/>
                  </a:lnTo>
                </a:path>
                <a:path w="956944" h="2758440">
                  <a:moveTo>
                    <a:pt x="213360" y="743712"/>
                  </a:moveTo>
                  <a:lnTo>
                    <a:pt x="213360" y="2758313"/>
                  </a:lnTo>
                </a:path>
              </a:pathLst>
            </a:custGeom>
            <a:ln w="18288">
              <a:solidFill>
                <a:srgbClr val="000000"/>
              </a:solidFill>
            </a:ln>
          </p:spPr>
          <p:txBody>
            <a:bodyPr wrap="square" lIns="0" tIns="0" rIns="0" bIns="0" rtlCol="0"/>
            <a:lstStyle/>
            <a:p>
              <a:endParaRPr>
                <a:solidFill>
                  <a:prstClr val="black"/>
                </a:solidFill>
                <a:latin typeface="Calibri"/>
              </a:endParaRPr>
            </a:p>
          </p:txBody>
        </p:sp>
        <p:sp>
          <p:nvSpPr>
            <p:cNvPr id="11" name="object 11"/>
            <p:cNvSpPr/>
            <p:nvPr/>
          </p:nvSpPr>
          <p:spPr>
            <a:xfrm>
              <a:off x="2362200" y="1866899"/>
              <a:ext cx="970915" cy="236220"/>
            </a:xfrm>
            <a:custGeom>
              <a:avLst/>
              <a:gdLst/>
              <a:ahLst/>
              <a:cxnLst/>
              <a:rect l="l" t="t" r="r" b="b"/>
              <a:pathLst>
                <a:path w="970914" h="236219">
                  <a:moveTo>
                    <a:pt x="970407" y="0"/>
                  </a:moveTo>
                  <a:lnTo>
                    <a:pt x="42672" y="220599"/>
                  </a:lnTo>
                </a:path>
                <a:path w="970914" h="236219">
                  <a:moveTo>
                    <a:pt x="38481" y="205739"/>
                  </a:moveTo>
                  <a:lnTo>
                    <a:pt x="0" y="230504"/>
                  </a:lnTo>
                  <a:lnTo>
                    <a:pt x="45719" y="235712"/>
                  </a:lnTo>
                  <a:lnTo>
                    <a:pt x="38481" y="205739"/>
                  </a:lnTo>
                  <a:close/>
                </a:path>
              </a:pathLst>
            </a:custGeom>
            <a:ln w="9144">
              <a:solidFill>
                <a:srgbClr val="FF0000"/>
              </a:solidFill>
            </a:ln>
          </p:spPr>
          <p:txBody>
            <a:bodyPr wrap="square" lIns="0" tIns="0" rIns="0" bIns="0" rtlCol="0"/>
            <a:lstStyle/>
            <a:p>
              <a:endParaRPr>
                <a:solidFill>
                  <a:prstClr val="black"/>
                </a:solidFill>
                <a:latin typeface="Calibri"/>
              </a:endParaRPr>
            </a:p>
          </p:txBody>
        </p:sp>
        <p:sp>
          <p:nvSpPr>
            <p:cNvPr id="12" name="object 12"/>
            <p:cNvSpPr/>
            <p:nvPr/>
          </p:nvSpPr>
          <p:spPr>
            <a:xfrm>
              <a:off x="2051303" y="2351531"/>
              <a:ext cx="1384935" cy="537845"/>
            </a:xfrm>
            <a:custGeom>
              <a:avLst/>
              <a:gdLst/>
              <a:ahLst/>
              <a:cxnLst/>
              <a:rect l="l" t="t" r="r" b="b"/>
              <a:pathLst>
                <a:path w="1384935" h="537844">
                  <a:moveTo>
                    <a:pt x="1384808" y="0"/>
                  </a:moveTo>
                  <a:lnTo>
                    <a:pt x="39623" y="522731"/>
                  </a:lnTo>
                </a:path>
                <a:path w="1384935" h="537844">
                  <a:moveTo>
                    <a:pt x="34162" y="507491"/>
                  </a:moveTo>
                  <a:lnTo>
                    <a:pt x="0" y="537844"/>
                  </a:lnTo>
                  <a:lnTo>
                    <a:pt x="45338" y="536828"/>
                  </a:lnTo>
                  <a:lnTo>
                    <a:pt x="34162" y="507491"/>
                  </a:lnTo>
                  <a:close/>
                </a:path>
              </a:pathLst>
            </a:custGeom>
            <a:ln w="9144">
              <a:solidFill>
                <a:srgbClr val="0000FF"/>
              </a:solidFill>
            </a:ln>
          </p:spPr>
          <p:txBody>
            <a:bodyPr wrap="square" lIns="0" tIns="0" rIns="0" bIns="0" rtlCol="0"/>
            <a:lstStyle/>
            <a:p>
              <a:endParaRPr>
                <a:solidFill>
                  <a:prstClr val="black"/>
                </a:solidFill>
                <a:latin typeface="Calibri"/>
              </a:endParaRPr>
            </a:p>
          </p:txBody>
        </p:sp>
      </p:grpSp>
      <p:sp>
        <p:nvSpPr>
          <p:cNvPr id="13" name="object 13"/>
          <p:cNvSpPr txBox="1"/>
          <p:nvPr/>
        </p:nvSpPr>
        <p:spPr>
          <a:xfrm>
            <a:off x="3795777" y="787242"/>
            <a:ext cx="3701415" cy="1845945"/>
          </a:xfrm>
          <a:prstGeom prst="rect">
            <a:avLst/>
          </a:prstGeom>
        </p:spPr>
        <p:txBody>
          <a:bodyPr vert="horz" wrap="square" lIns="0" tIns="247650" rIns="0" bIns="0" rtlCol="0">
            <a:spAutoFit/>
          </a:bodyPr>
          <a:lstStyle/>
          <a:p>
            <a:pPr marL="1293495" indent="-379095">
              <a:spcBef>
                <a:spcPts val="1950"/>
              </a:spcBef>
            </a:pPr>
            <a:r>
              <a:rPr sz="3000" spc="-15" dirty="0">
                <a:solidFill>
                  <a:prstClr val="black"/>
                </a:solidFill>
                <a:latin typeface="Calibri"/>
                <a:cs typeface="Calibri"/>
              </a:rPr>
              <a:t>Convolution</a:t>
            </a:r>
            <a:r>
              <a:rPr sz="3000" spc="-120" dirty="0">
                <a:solidFill>
                  <a:prstClr val="black"/>
                </a:solidFill>
                <a:latin typeface="Calibri"/>
                <a:cs typeface="Calibri"/>
              </a:rPr>
              <a:t> </a:t>
            </a:r>
            <a:r>
              <a:rPr sz="3000" spc="-20" dirty="0">
                <a:solidFill>
                  <a:prstClr val="black"/>
                </a:solidFill>
                <a:latin typeface="Calibri"/>
                <a:cs typeface="Calibri"/>
              </a:rPr>
              <a:t>Layer</a:t>
            </a:r>
            <a:endParaRPr sz="3000">
              <a:solidFill>
                <a:prstClr val="black"/>
              </a:solidFill>
              <a:latin typeface="Calibri"/>
              <a:cs typeface="Calibri"/>
            </a:endParaRPr>
          </a:p>
          <a:p>
            <a:pPr marL="1293495" marR="342265">
              <a:lnSpc>
                <a:spcPts val="2720"/>
              </a:lnSpc>
              <a:spcBef>
                <a:spcPts val="1705"/>
              </a:spcBef>
            </a:pPr>
            <a:r>
              <a:rPr sz="2400" spc="-10" dirty="0">
                <a:solidFill>
                  <a:srgbClr val="FF0000"/>
                </a:solidFill>
                <a:latin typeface="Arial MT"/>
                <a:cs typeface="Arial MT"/>
              </a:rPr>
              <a:t>32x32x3</a:t>
            </a:r>
            <a:r>
              <a:rPr sz="2400" spc="-95" dirty="0">
                <a:solidFill>
                  <a:srgbClr val="FF0000"/>
                </a:solidFill>
                <a:latin typeface="Arial MT"/>
                <a:cs typeface="Arial MT"/>
              </a:rPr>
              <a:t> </a:t>
            </a:r>
            <a:r>
              <a:rPr sz="2400" spc="-5" dirty="0">
                <a:solidFill>
                  <a:srgbClr val="FF0000"/>
                </a:solidFill>
                <a:latin typeface="Arial MT"/>
                <a:cs typeface="Arial MT"/>
              </a:rPr>
              <a:t>image </a:t>
            </a:r>
            <a:r>
              <a:rPr sz="2400" spc="-650" dirty="0">
                <a:solidFill>
                  <a:srgbClr val="FF0000"/>
                </a:solidFill>
                <a:latin typeface="Arial MT"/>
                <a:cs typeface="Arial MT"/>
              </a:rPr>
              <a:t> </a:t>
            </a:r>
            <a:r>
              <a:rPr sz="2400" spc="-10" dirty="0">
                <a:solidFill>
                  <a:srgbClr val="0000FF"/>
                </a:solidFill>
                <a:latin typeface="Arial MT"/>
                <a:cs typeface="Arial MT"/>
              </a:rPr>
              <a:t>5x5x3</a:t>
            </a:r>
            <a:r>
              <a:rPr sz="2400" spc="-70" dirty="0">
                <a:solidFill>
                  <a:srgbClr val="0000FF"/>
                </a:solidFill>
                <a:latin typeface="Arial MT"/>
                <a:cs typeface="Arial MT"/>
              </a:rPr>
              <a:t> </a:t>
            </a:r>
            <a:r>
              <a:rPr sz="2400" dirty="0">
                <a:solidFill>
                  <a:srgbClr val="0000FF"/>
                </a:solidFill>
                <a:latin typeface="Arial MT"/>
                <a:cs typeface="Arial MT"/>
              </a:rPr>
              <a:t>filter</a:t>
            </a:r>
            <a:endParaRPr sz="2400">
              <a:solidFill>
                <a:prstClr val="black"/>
              </a:solidFill>
              <a:latin typeface="Arial MT"/>
              <a:cs typeface="Arial MT"/>
            </a:endParaRPr>
          </a:p>
          <a:p>
            <a:pPr marL="12700">
              <a:lnSpc>
                <a:spcPts val="1739"/>
              </a:lnSpc>
            </a:pPr>
            <a:r>
              <a:rPr spc="-10" dirty="0">
                <a:solidFill>
                  <a:prstClr val="black"/>
                </a:solidFill>
                <a:latin typeface="Arial MT"/>
                <a:cs typeface="Arial MT"/>
              </a:rPr>
              <a:t>32</a:t>
            </a:r>
            <a:endParaRPr>
              <a:solidFill>
                <a:prstClr val="black"/>
              </a:solidFill>
              <a:latin typeface="Arial MT"/>
              <a:cs typeface="Arial MT"/>
            </a:endParaRPr>
          </a:p>
        </p:txBody>
      </p:sp>
      <p:sp>
        <p:nvSpPr>
          <p:cNvPr id="14" name="object 14"/>
          <p:cNvSpPr/>
          <p:nvPr/>
        </p:nvSpPr>
        <p:spPr>
          <a:xfrm>
            <a:off x="5495545" y="3415284"/>
            <a:ext cx="2352675" cy="30480"/>
          </a:xfrm>
          <a:custGeom>
            <a:avLst/>
            <a:gdLst/>
            <a:ahLst/>
            <a:cxnLst/>
            <a:rect l="l" t="t" r="r" b="b"/>
            <a:pathLst>
              <a:path w="2352675" h="30479">
                <a:moveTo>
                  <a:pt x="0" y="15239"/>
                </a:moveTo>
                <a:lnTo>
                  <a:pt x="2308605" y="15239"/>
                </a:lnTo>
              </a:path>
              <a:path w="2352675" h="30479">
                <a:moveTo>
                  <a:pt x="2308859" y="30225"/>
                </a:moveTo>
                <a:lnTo>
                  <a:pt x="2352420" y="15112"/>
                </a:lnTo>
                <a:lnTo>
                  <a:pt x="2308859" y="0"/>
                </a:lnTo>
                <a:lnTo>
                  <a:pt x="2308859" y="30225"/>
                </a:lnTo>
                <a:close/>
              </a:path>
            </a:pathLst>
          </a:custGeom>
          <a:ln w="9144">
            <a:solidFill>
              <a:srgbClr val="666666"/>
            </a:solidFill>
          </a:ln>
        </p:spPr>
        <p:txBody>
          <a:bodyPr wrap="square" lIns="0" tIns="0" rIns="0" bIns="0" rtlCol="0"/>
          <a:lstStyle/>
          <a:p>
            <a:endParaRPr>
              <a:solidFill>
                <a:prstClr val="black"/>
              </a:solidFill>
              <a:latin typeface="Calibri"/>
            </a:endParaRPr>
          </a:p>
        </p:txBody>
      </p:sp>
      <p:grpSp>
        <p:nvGrpSpPr>
          <p:cNvPr id="15" name="object 15"/>
          <p:cNvGrpSpPr/>
          <p:nvPr/>
        </p:nvGrpSpPr>
        <p:grpSpPr>
          <a:xfrm>
            <a:off x="8589264" y="2039111"/>
            <a:ext cx="975360" cy="2776220"/>
            <a:chOff x="7065264" y="2039111"/>
            <a:chExt cx="975360" cy="2776220"/>
          </a:xfrm>
        </p:grpSpPr>
        <p:sp>
          <p:nvSpPr>
            <p:cNvPr id="16" name="object 16"/>
            <p:cNvSpPr/>
            <p:nvPr/>
          </p:nvSpPr>
          <p:spPr>
            <a:xfrm>
              <a:off x="7074408" y="2912363"/>
              <a:ext cx="92710" cy="1894205"/>
            </a:xfrm>
            <a:custGeom>
              <a:avLst/>
              <a:gdLst/>
              <a:ahLst/>
              <a:cxnLst/>
              <a:rect l="l" t="t" r="r" b="b"/>
              <a:pathLst>
                <a:path w="92709" h="1894204">
                  <a:moveTo>
                    <a:pt x="92477" y="0"/>
                  </a:moveTo>
                  <a:lnTo>
                    <a:pt x="0" y="0"/>
                  </a:lnTo>
                  <a:lnTo>
                    <a:pt x="0" y="1893824"/>
                  </a:lnTo>
                  <a:lnTo>
                    <a:pt x="92477" y="1893824"/>
                  </a:lnTo>
                  <a:lnTo>
                    <a:pt x="92477" y="0"/>
                  </a:lnTo>
                  <a:close/>
                </a:path>
              </a:pathLst>
            </a:custGeom>
            <a:solidFill>
              <a:srgbClr val="C7DAF7"/>
            </a:solidFill>
          </p:spPr>
          <p:txBody>
            <a:bodyPr wrap="square" lIns="0" tIns="0" rIns="0" bIns="0" rtlCol="0"/>
            <a:lstStyle/>
            <a:p>
              <a:endParaRPr>
                <a:solidFill>
                  <a:prstClr val="black"/>
                </a:solidFill>
                <a:latin typeface="Calibri"/>
              </a:endParaRPr>
            </a:p>
          </p:txBody>
        </p:sp>
        <p:sp>
          <p:nvSpPr>
            <p:cNvPr id="17" name="object 17"/>
            <p:cNvSpPr/>
            <p:nvPr/>
          </p:nvSpPr>
          <p:spPr>
            <a:xfrm>
              <a:off x="7074408" y="2048255"/>
              <a:ext cx="956944" cy="2758440"/>
            </a:xfrm>
            <a:custGeom>
              <a:avLst/>
              <a:gdLst/>
              <a:ahLst/>
              <a:cxnLst/>
              <a:rect l="l" t="t" r="r" b="b"/>
              <a:pathLst>
                <a:path w="956945" h="2758440">
                  <a:moveTo>
                    <a:pt x="0" y="864235"/>
                  </a:moveTo>
                  <a:lnTo>
                    <a:pt x="864235" y="0"/>
                  </a:lnTo>
                  <a:lnTo>
                    <a:pt x="956564" y="0"/>
                  </a:lnTo>
                  <a:lnTo>
                    <a:pt x="956564" y="1893697"/>
                  </a:lnTo>
                  <a:lnTo>
                    <a:pt x="92201" y="2757932"/>
                  </a:lnTo>
                  <a:lnTo>
                    <a:pt x="0" y="2757932"/>
                  </a:lnTo>
                  <a:lnTo>
                    <a:pt x="0" y="864235"/>
                  </a:lnTo>
                  <a:close/>
                </a:path>
                <a:path w="956945" h="2758440">
                  <a:moveTo>
                    <a:pt x="0" y="864108"/>
                  </a:moveTo>
                  <a:lnTo>
                    <a:pt x="92201" y="864108"/>
                  </a:lnTo>
                  <a:lnTo>
                    <a:pt x="956564" y="0"/>
                  </a:lnTo>
                </a:path>
                <a:path w="956945" h="2758440">
                  <a:moveTo>
                    <a:pt x="92964" y="864108"/>
                  </a:moveTo>
                  <a:lnTo>
                    <a:pt x="92964" y="2757932"/>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18" name="object 18"/>
          <p:cNvSpPr txBox="1"/>
          <p:nvPr/>
        </p:nvSpPr>
        <p:spPr>
          <a:xfrm>
            <a:off x="8698484" y="1419225"/>
            <a:ext cx="1612265" cy="299720"/>
          </a:xfrm>
          <a:prstGeom prst="rect">
            <a:avLst/>
          </a:prstGeom>
        </p:spPr>
        <p:txBody>
          <a:bodyPr vert="horz" wrap="square" lIns="0" tIns="12700" rIns="0" bIns="0" rtlCol="0">
            <a:spAutoFit/>
          </a:bodyPr>
          <a:lstStyle/>
          <a:p>
            <a:pPr marL="12700">
              <a:spcBef>
                <a:spcPts val="100"/>
              </a:spcBef>
            </a:pPr>
            <a:r>
              <a:rPr b="1" spc="-10" dirty="0">
                <a:solidFill>
                  <a:srgbClr val="0000FF"/>
                </a:solidFill>
                <a:latin typeface="Arial"/>
                <a:cs typeface="Arial"/>
              </a:rPr>
              <a:t>activation</a:t>
            </a:r>
            <a:r>
              <a:rPr b="1" spc="-95" dirty="0">
                <a:solidFill>
                  <a:srgbClr val="0000FF"/>
                </a:solidFill>
                <a:latin typeface="Arial"/>
                <a:cs typeface="Arial"/>
              </a:rPr>
              <a:t> </a:t>
            </a:r>
            <a:r>
              <a:rPr b="1" spc="-10" dirty="0">
                <a:solidFill>
                  <a:srgbClr val="0000FF"/>
                </a:solidFill>
                <a:latin typeface="Arial"/>
                <a:cs typeface="Arial"/>
              </a:rPr>
              <a:t>map</a:t>
            </a:r>
            <a:endParaRPr>
              <a:solidFill>
                <a:prstClr val="black"/>
              </a:solidFill>
              <a:latin typeface="Arial"/>
              <a:cs typeface="Arial"/>
            </a:endParaRPr>
          </a:p>
        </p:txBody>
      </p:sp>
      <p:sp>
        <p:nvSpPr>
          <p:cNvPr id="24" name="object 24"/>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
        <p:nvSpPr>
          <p:cNvPr id="19" name="object 19"/>
          <p:cNvSpPr txBox="1"/>
          <p:nvPr/>
        </p:nvSpPr>
        <p:spPr>
          <a:xfrm>
            <a:off x="8557007" y="4820539"/>
            <a:ext cx="153035" cy="299720"/>
          </a:xfrm>
          <a:prstGeom prst="rect">
            <a:avLst/>
          </a:prstGeom>
        </p:spPr>
        <p:txBody>
          <a:bodyPr vert="horz" wrap="square" lIns="0" tIns="12700" rIns="0" bIns="0" rtlCol="0">
            <a:spAutoFit/>
          </a:bodyPr>
          <a:lstStyle/>
          <a:p>
            <a:pPr marL="12700">
              <a:spcBef>
                <a:spcPts val="100"/>
              </a:spcBef>
            </a:pPr>
            <a:r>
              <a:rPr spc="-5" dirty="0">
                <a:solidFill>
                  <a:prstClr val="black"/>
                </a:solidFill>
                <a:latin typeface="Arial MT"/>
                <a:cs typeface="Arial MT"/>
              </a:rPr>
              <a:t>1</a:t>
            </a:r>
            <a:endParaRPr>
              <a:solidFill>
                <a:prstClr val="black"/>
              </a:solidFill>
              <a:latin typeface="Arial MT"/>
              <a:cs typeface="Arial MT"/>
            </a:endParaRPr>
          </a:p>
        </p:txBody>
      </p:sp>
      <p:sp>
        <p:nvSpPr>
          <p:cNvPr id="20" name="object 20"/>
          <p:cNvSpPr txBox="1"/>
          <p:nvPr/>
        </p:nvSpPr>
        <p:spPr>
          <a:xfrm>
            <a:off x="9224899" y="4364482"/>
            <a:ext cx="278765"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28</a:t>
            </a:r>
            <a:endParaRPr>
              <a:solidFill>
                <a:prstClr val="black"/>
              </a:solidFill>
              <a:latin typeface="Arial MT"/>
              <a:cs typeface="Arial MT"/>
            </a:endParaRPr>
          </a:p>
        </p:txBody>
      </p:sp>
      <p:sp>
        <p:nvSpPr>
          <p:cNvPr id="21" name="object 21"/>
          <p:cNvSpPr txBox="1"/>
          <p:nvPr/>
        </p:nvSpPr>
        <p:spPr>
          <a:xfrm>
            <a:off x="9638793" y="2953258"/>
            <a:ext cx="278765"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28</a:t>
            </a:r>
            <a:endParaRPr>
              <a:solidFill>
                <a:prstClr val="black"/>
              </a:solidFill>
              <a:latin typeface="Arial MT"/>
              <a:cs typeface="Arial MT"/>
            </a:endParaRPr>
          </a:p>
        </p:txBody>
      </p:sp>
      <p:sp>
        <p:nvSpPr>
          <p:cNvPr id="22" name="object 22"/>
          <p:cNvSpPr txBox="1"/>
          <p:nvPr/>
        </p:nvSpPr>
        <p:spPr>
          <a:xfrm>
            <a:off x="5439536" y="3627246"/>
            <a:ext cx="2399030" cy="551754"/>
          </a:xfrm>
          <a:prstGeom prst="rect">
            <a:avLst/>
          </a:prstGeom>
        </p:spPr>
        <p:txBody>
          <a:bodyPr vert="horz" wrap="square" lIns="0" tIns="9525" rIns="0" bIns="0" rtlCol="0">
            <a:spAutoFit/>
          </a:bodyPr>
          <a:lstStyle/>
          <a:p>
            <a:pPr marL="12700" marR="5080">
              <a:lnSpc>
                <a:spcPct val="101099"/>
              </a:lnSpc>
              <a:spcBef>
                <a:spcPts val="75"/>
              </a:spcBef>
            </a:pPr>
            <a:r>
              <a:rPr spc="-5" dirty="0">
                <a:solidFill>
                  <a:prstClr val="black"/>
                </a:solidFill>
                <a:latin typeface="Arial MT"/>
                <a:cs typeface="Arial MT"/>
              </a:rPr>
              <a:t>convolve</a:t>
            </a:r>
            <a:r>
              <a:rPr spc="-45" dirty="0">
                <a:solidFill>
                  <a:prstClr val="black"/>
                </a:solidFill>
                <a:latin typeface="Arial MT"/>
                <a:cs typeface="Arial MT"/>
              </a:rPr>
              <a:t> </a:t>
            </a:r>
            <a:r>
              <a:rPr spc="-5" dirty="0">
                <a:solidFill>
                  <a:prstClr val="black"/>
                </a:solidFill>
                <a:latin typeface="Arial MT"/>
                <a:cs typeface="Arial MT"/>
              </a:rPr>
              <a:t>(slide)</a:t>
            </a:r>
            <a:r>
              <a:rPr spc="-50" dirty="0">
                <a:solidFill>
                  <a:prstClr val="black"/>
                </a:solidFill>
                <a:latin typeface="Arial MT"/>
                <a:cs typeface="Arial MT"/>
              </a:rPr>
              <a:t> </a:t>
            </a:r>
            <a:r>
              <a:rPr spc="-5" dirty="0">
                <a:solidFill>
                  <a:prstClr val="black"/>
                </a:solidFill>
                <a:latin typeface="Arial MT"/>
                <a:cs typeface="Arial MT"/>
              </a:rPr>
              <a:t>over</a:t>
            </a:r>
            <a:r>
              <a:rPr spc="-30" dirty="0">
                <a:solidFill>
                  <a:prstClr val="black"/>
                </a:solidFill>
                <a:latin typeface="Arial MT"/>
                <a:cs typeface="Arial MT"/>
              </a:rPr>
              <a:t> </a:t>
            </a:r>
            <a:r>
              <a:rPr spc="-5" dirty="0">
                <a:solidFill>
                  <a:prstClr val="black"/>
                </a:solidFill>
                <a:latin typeface="Arial MT"/>
                <a:cs typeface="Arial MT"/>
              </a:rPr>
              <a:t>all </a:t>
            </a:r>
            <a:r>
              <a:rPr spc="-484" dirty="0">
                <a:solidFill>
                  <a:prstClr val="black"/>
                </a:solidFill>
                <a:latin typeface="Arial MT"/>
                <a:cs typeface="Arial MT"/>
              </a:rPr>
              <a:t> </a:t>
            </a:r>
            <a:r>
              <a:rPr spc="-5" dirty="0">
                <a:solidFill>
                  <a:prstClr val="black"/>
                </a:solidFill>
                <a:latin typeface="Arial MT"/>
                <a:cs typeface="Arial MT"/>
              </a:rPr>
              <a:t>spatial</a:t>
            </a:r>
            <a:r>
              <a:rPr spc="-75" dirty="0">
                <a:solidFill>
                  <a:prstClr val="black"/>
                </a:solidFill>
                <a:latin typeface="Arial MT"/>
                <a:cs typeface="Arial MT"/>
              </a:rPr>
              <a:t> </a:t>
            </a:r>
            <a:r>
              <a:rPr spc="-5" dirty="0">
                <a:solidFill>
                  <a:prstClr val="black"/>
                </a:solidFill>
                <a:latin typeface="Arial MT"/>
                <a:cs typeface="Arial MT"/>
              </a:rPr>
              <a:t>locations</a:t>
            </a:r>
            <a:endParaRPr>
              <a:solidFill>
                <a:prstClr val="black"/>
              </a:solidFill>
              <a:latin typeface="Arial MT"/>
              <a:cs typeface="Arial MT"/>
            </a:endParaRPr>
          </a:p>
        </p:txBody>
      </p:sp>
      <p:sp>
        <p:nvSpPr>
          <p:cNvPr id="23" name="object 23"/>
          <p:cNvSpPr txBox="1">
            <a:spLocks noGrp="1"/>
          </p:cNvSpPr>
          <p:nvPr>
            <p:ph type="title"/>
          </p:nvPr>
        </p:nvSpPr>
        <p:spPr>
          <a:xfrm>
            <a:off x="1736547" y="175005"/>
            <a:ext cx="5181600" cy="574040"/>
          </a:xfrm>
          <a:prstGeom prst="rect">
            <a:avLst/>
          </a:prstGeom>
        </p:spPr>
        <p:txBody>
          <a:bodyPr vert="horz" wrap="square" lIns="0" tIns="12700" rIns="0" bIns="0" rtlCol="0">
            <a:spAutoFit/>
          </a:bodyPr>
          <a:lstStyle/>
          <a:p>
            <a:pPr marL="12700">
              <a:spcBef>
                <a:spcPts val="100"/>
              </a:spcBef>
            </a:pPr>
            <a:r>
              <a:rPr sz="3600" dirty="0">
                <a:latin typeface="Arial MT"/>
                <a:cs typeface="Arial MT"/>
              </a:rPr>
              <a:t>Convolutions:</a:t>
            </a:r>
            <a:r>
              <a:rPr sz="3600" spc="-60" dirty="0">
                <a:latin typeface="Arial MT"/>
                <a:cs typeface="Arial MT"/>
              </a:rPr>
              <a:t> </a:t>
            </a:r>
            <a:r>
              <a:rPr sz="3600" spc="-5" dirty="0">
                <a:latin typeface="Arial MT"/>
                <a:cs typeface="Arial MT"/>
              </a:rPr>
              <a:t>More</a:t>
            </a:r>
            <a:r>
              <a:rPr sz="3600" spc="-20" dirty="0">
                <a:latin typeface="Arial MT"/>
                <a:cs typeface="Arial MT"/>
              </a:rPr>
              <a:t> </a:t>
            </a:r>
            <a:r>
              <a:rPr sz="3600" spc="-5" dirty="0">
                <a:latin typeface="Arial MT"/>
                <a:cs typeface="Arial MT"/>
              </a:rPr>
              <a:t>detail</a:t>
            </a:r>
            <a:endParaRPr sz="3600">
              <a:latin typeface="Arial MT"/>
              <a:cs typeface="Arial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31286" y="4406900"/>
            <a:ext cx="278765"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32</a:t>
            </a:r>
            <a:endParaRPr>
              <a:solidFill>
                <a:prstClr val="black"/>
              </a:solidFill>
              <a:latin typeface="Arial MT"/>
              <a:cs typeface="Arial MT"/>
            </a:endParaRPr>
          </a:p>
        </p:txBody>
      </p:sp>
      <p:sp>
        <p:nvSpPr>
          <p:cNvPr id="3" name="object 3"/>
          <p:cNvSpPr txBox="1"/>
          <p:nvPr/>
        </p:nvSpPr>
        <p:spPr>
          <a:xfrm>
            <a:off x="3795777" y="2333371"/>
            <a:ext cx="278765"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32</a:t>
            </a:r>
            <a:endParaRPr>
              <a:solidFill>
                <a:prstClr val="black"/>
              </a:solidFill>
              <a:latin typeface="Arial MT"/>
              <a:cs typeface="Arial MT"/>
            </a:endParaRPr>
          </a:p>
        </p:txBody>
      </p:sp>
      <p:sp>
        <p:nvSpPr>
          <p:cNvPr id="4" name="object 4"/>
          <p:cNvSpPr txBox="1"/>
          <p:nvPr/>
        </p:nvSpPr>
        <p:spPr>
          <a:xfrm>
            <a:off x="2760676" y="4798567"/>
            <a:ext cx="153035" cy="299720"/>
          </a:xfrm>
          <a:prstGeom prst="rect">
            <a:avLst/>
          </a:prstGeom>
        </p:spPr>
        <p:txBody>
          <a:bodyPr vert="horz" wrap="square" lIns="0" tIns="12700" rIns="0" bIns="0" rtlCol="0">
            <a:spAutoFit/>
          </a:bodyPr>
          <a:lstStyle/>
          <a:p>
            <a:pPr marL="12700">
              <a:spcBef>
                <a:spcPts val="100"/>
              </a:spcBef>
            </a:pPr>
            <a:r>
              <a:rPr spc="-5" dirty="0">
                <a:solidFill>
                  <a:prstClr val="black"/>
                </a:solidFill>
                <a:latin typeface="Arial MT"/>
                <a:cs typeface="Arial MT"/>
              </a:rPr>
              <a:t>3</a:t>
            </a:r>
            <a:endParaRPr>
              <a:solidFill>
                <a:prstClr val="black"/>
              </a:solidFill>
              <a:latin typeface="Arial MT"/>
              <a:cs typeface="Arial MT"/>
            </a:endParaRPr>
          </a:p>
        </p:txBody>
      </p:sp>
      <p:sp>
        <p:nvSpPr>
          <p:cNvPr id="5" name="object 5"/>
          <p:cNvSpPr txBox="1"/>
          <p:nvPr/>
        </p:nvSpPr>
        <p:spPr>
          <a:xfrm>
            <a:off x="1717345" y="974597"/>
            <a:ext cx="3081655" cy="482600"/>
          </a:xfrm>
          <a:prstGeom prst="rect">
            <a:avLst/>
          </a:prstGeom>
        </p:spPr>
        <p:txBody>
          <a:bodyPr vert="horz" wrap="square" lIns="0" tIns="12700" rIns="0" bIns="0" rtlCol="0">
            <a:spAutoFit/>
          </a:bodyPr>
          <a:lstStyle/>
          <a:p>
            <a:pPr marL="12700">
              <a:spcBef>
                <a:spcPts val="100"/>
              </a:spcBef>
            </a:pPr>
            <a:r>
              <a:rPr sz="3000" spc="-10" dirty="0">
                <a:solidFill>
                  <a:prstClr val="black"/>
                </a:solidFill>
                <a:latin typeface="Arial MT"/>
                <a:cs typeface="Arial MT"/>
              </a:rPr>
              <a:t>Convolution</a:t>
            </a:r>
            <a:r>
              <a:rPr sz="3000" spc="-95" dirty="0">
                <a:solidFill>
                  <a:prstClr val="black"/>
                </a:solidFill>
                <a:latin typeface="Arial MT"/>
                <a:cs typeface="Arial MT"/>
              </a:rPr>
              <a:t> </a:t>
            </a:r>
            <a:r>
              <a:rPr sz="3000" spc="-5" dirty="0">
                <a:solidFill>
                  <a:prstClr val="black"/>
                </a:solidFill>
                <a:latin typeface="Arial MT"/>
                <a:cs typeface="Arial MT"/>
              </a:rPr>
              <a:t>Layer</a:t>
            </a:r>
            <a:endParaRPr sz="3000">
              <a:solidFill>
                <a:prstClr val="black"/>
              </a:solidFill>
              <a:latin typeface="Arial MT"/>
              <a:cs typeface="Arial MT"/>
            </a:endParaRPr>
          </a:p>
        </p:txBody>
      </p:sp>
      <p:sp>
        <p:nvSpPr>
          <p:cNvPr id="6" name="object 6"/>
          <p:cNvSpPr txBox="1"/>
          <p:nvPr/>
        </p:nvSpPr>
        <p:spPr>
          <a:xfrm>
            <a:off x="5076825" y="1672793"/>
            <a:ext cx="2082800" cy="760730"/>
          </a:xfrm>
          <a:prstGeom prst="rect">
            <a:avLst/>
          </a:prstGeom>
        </p:spPr>
        <p:txBody>
          <a:bodyPr vert="horz" wrap="square" lIns="0" tIns="12700" rIns="0" bIns="0" rtlCol="0">
            <a:spAutoFit/>
          </a:bodyPr>
          <a:lstStyle/>
          <a:p>
            <a:pPr marL="12700">
              <a:spcBef>
                <a:spcPts val="100"/>
              </a:spcBef>
            </a:pPr>
            <a:r>
              <a:rPr sz="2400" spc="-10" dirty="0">
                <a:solidFill>
                  <a:srgbClr val="FF0000"/>
                </a:solidFill>
                <a:latin typeface="Arial MT"/>
                <a:cs typeface="Arial MT"/>
              </a:rPr>
              <a:t>32x32x3</a:t>
            </a:r>
            <a:r>
              <a:rPr sz="2400" spc="-95" dirty="0">
                <a:solidFill>
                  <a:srgbClr val="FF0000"/>
                </a:solidFill>
                <a:latin typeface="Arial MT"/>
                <a:cs typeface="Arial MT"/>
              </a:rPr>
              <a:t> </a:t>
            </a:r>
            <a:r>
              <a:rPr sz="2400" spc="-5" dirty="0">
                <a:solidFill>
                  <a:srgbClr val="FF0000"/>
                </a:solidFill>
                <a:latin typeface="Arial MT"/>
                <a:cs typeface="Arial MT"/>
              </a:rPr>
              <a:t>image</a:t>
            </a:r>
            <a:endParaRPr sz="2400">
              <a:solidFill>
                <a:prstClr val="black"/>
              </a:solidFill>
              <a:latin typeface="Arial MT"/>
              <a:cs typeface="Arial MT"/>
            </a:endParaRPr>
          </a:p>
          <a:p>
            <a:pPr marL="12700">
              <a:spcBef>
                <a:spcPts val="30"/>
              </a:spcBef>
            </a:pPr>
            <a:r>
              <a:rPr sz="2400" spc="-10" dirty="0">
                <a:solidFill>
                  <a:srgbClr val="38751C"/>
                </a:solidFill>
                <a:latin typeface="Arial MT"/>
                <a:cs typeface="Arial MT"/>
              </a:rPr>
              <a:t>5x5x3</a:t>
            </a:r>
            <a:r>
              <a:rPr sz="2400" spc="-95" dirty="0">
                <a:solidFill>
                  <a:srgbClr val="38751C"/>
                </a:solidFill>
                <a:latin typeface="Arial MT"/>
                <a:cs typeface="Arial MT"/>
              </a:rPr>
              <a:t> </a:t>
            </a:r>
            <a:r>
              <a:rPr sz="2400" dirty="0">
                <a:solidFill>
                  <a:srgbClr val="38751C"/>
                </a:solidFill>
                <a:latin typeface="Arial MT"/>
                <a:cs typeface="Arial MT"/>
              </a:rPr>
              <a:t>filter</a:t>
            </a:r>
            <a:endParaRPr sz="2400">
              <a:solidFill>
                <a:prstClr val="black"/>
              </a:solidFill>
              <a:latin typeface="Arial MT"/>
              <a:cs typeface="Arial MT"/>
            </a:endParaRPr>
          </a:p>
        </p:txBody>
      </p:sp>
      <p:sp>
        <p:nvSpPr>
          <p:cNvPr id="7" name="object 7"/>
          <p:cNvSpPr/>
          <p:nvPr/>
        </p:nvSpPr>
        <p:spPr>
          <a:xfrm>
            <a:off x="3886201" y="1866900"/>
            <a:ext cx="970915" cy="236220"/>
          </a:xfrm>
          <a:custGeom>
            <a:avLst/>
            <a:gdLst/>
            <a:ahLst/>
            <a:cxnLst/>
            <a:rect l="l" t="t" r="r" b="b"/>
            <a:pathLst>
              <a:path w="970914" h="236219">
                <a:moveTo>
                  <a:pt x="970407" y="0"/>
                </a:moveTo>
                <a:lnTo>
                  <a:pt x="42672" y="220599"/>
                </a:lnTo>
              </a:path>
              <a:path w="970914" h="236219">
                <a:moveTo>
                  <a:pt x="38481" y="205739"/>
                </a:moveTo>
                <a:lnTo>
                  <a:pt x="0" y="230504"/>
                </a:lnTo>
                <a:lnTo>
                  <a:pt x="45719" y="235712"/>
                </a:lnTo>
                <a:lnTo>
                  <a:pt x="38481" y="205739"/>
                </a:lnTo>
                <a:close/>
              </a:path>
            </a:pathLst>
          </a:custGeom>
          <a:ln w="9144">
            <a:solidFill>
              <a:srgbClr val="FF0000"/>
            </a:solidFill>
          </a:ln>
        </p:spPr>
        <p:txBody>
          <a:bodyPr wrap="square" lIns="0" tIns="0" rIns="0" bIns="0" rtlCol="0"/>
          <a:lstStyle/>
          <a:p>
            <a:endParaRPr>
              <a:solidFill>
                <a:prstClr val="black"/>
              </a:solidFill>
              <a:latin typeface="Calibri"/>
            </a:endParaRPr>
          </a:p>
        </p:txBody>
      </p:sp>
      <p:grpSp>
        <p:nvGrpSpPr>
          <p:cNvPr id="8" name="object 8"/>
          <p:cNvGrpSpPr/>
          <p:nvPr/>
        </p:nvGrpSpPr>
        <p:grpSpPr>
          <a:xfrm>
            <a:off x="2737103" y="2039111"/>
            <a:ext cx="2227580" cy="2776220"/>
            <a:chOff x="1213103" y="2039111"/>
            <a:chExt cx="2227580" cy="2776220"/>
          </a:xfrm>
        </p:grpSpPr>
        <p:sp>
          <p:nvSpPr>
            <p:cNvPr id="9" name="object 9"/>
            <p:cNvSpPr/>
            <p:nvPr/>
          </p:nvSpPr>
          <p:spPr>
            <a:xfrm>
              <a:off x="2051303" y="2351531"/>
              <a:ext cx="1384935" cy="537845"/>
            </a:xfrm>
            <a:custGeom>
              <a:avLst/>
              <a:gdLst/>
              <a:ahLst/>
              <a:cxnLst/>
              <a:rect l="l" t="t" r="r" b="b"/>
              <a:pathLst>
                <a:path w="1384935" h="537844">
                  <a:moveTo>
                    <a:pt x="1384808" y="0"/>
                  </a:moveTo>
                  <a:lnTo>
                    <a:pt x="39623" y="522731"/>
                  </a:lnTo>
                </a:path>
                <a:path w="1384935" h="537844">
                  <a:moveTo>
                    <a:pt x="34162" y="507491"/>
                  </a:moveTo>
                  <a:lnTo>
                    <a:pt x="0" y="537844"/>
                  </a:lnTo>
                  <a:lnTo>
                    <a:pt x="45338" y="536828"/>
                  </a:lnTo>
                  <a:lnTo>
                    <a:pt x="34162" y="507491"/>
                  </a:lnTo>
                  <a:close/>
                </a:path>
              </a:pathLst>
            </a:custGeom>
            <a:ln w="9144">
              <a:solidFill>
                <a:srgbClr val="38751C"/>
              </a:solidFill>
            </a:ln>
          </p:spPr>
          <p:txBody>
            <a:bodyPr wrap="square" lIns="0" tIns="0" rIns="0" bIns="0" rtlCol="0"/>
            <a:lstStyle/>
            <a:p>
              <a:endParaRPr>
                <a:solidFill>
                  <a:prstClr val="black"/>
                </a:solidFill>
                <a:latin typeface="Calibri"/>
              </a:endParaRPr>
            </a:p>
          </p:txBody>
        </p:sp>
        <p:sp>
          <p:nvSpPr>
            <p:cNvPr id="10" name="object 10"/>
            <p:cNvSpPr/>
            <p:nvPr/>
          </p:nvSpPr>
          <p:spPr>
            <a:xfrm>
              <a:off x="1222247" y="2791967"/>
              <a:ext cx="213360" cy="2014855"/>
            </a:xfrm>
            <a:custGeom>
              <a:avLst/>
              <a:gdLst/>
              <a:ahLst/>
              <a:cxnLst/>
              <a:rect l="l" t="t" r="r" b="b"/>
              <a:pathLst>
                <a:path w="213359" h="2014854">
                  <a:moveTo>
                    <a:pt x="213169" y="0"/>
                  </a:moveTo>
                  <a:lnTo>
                    <a:pt x="0" y="0"/>
                  </a:lnTo>
                  <a:lnTo>
                    <a:pt x="0" y="2014600"/>
                  </a:lnTo>
                  <a:lnTo>
                    <a:pt x="213169" y="2014600"/>
                  </a:lnTo>
                  <a:lnTo>
                    <a:pt x="213169" y="0"/>
                  </a:lnTo>
                  <a:close/>
                </a:path>
              </a:pathLst>
            </a:custGeom>
            <a:solidFill>
              <a:srgbClr val="F4CCCC">
                <a:alpha val="51763"/>
              </a:srgbClr>
            </a:solidFill>
          </p:spPr>
          <p:txBody>
            <a:bodyPr wrap="square" lIns="0" tIns="0" rIns="0" bIns="0" rtlCol="0"/>
            <a:lstStyle/>
            <a:p>
              <a:endParaRPr>
                <a:solidFill>
                  <a:prstClr val="black"/>
                </a:solidFill>
                <a:latin typeface="Calibri"/>
              </a:endParaRPr>
            </a:p>
          </p:txBody>
        </p:sp>
        <p:sp>
          <p:nvSpPr>
            <p:cNvPr id="11" name="object 11"/>
            <p:cNvSpPr/>
            <p:nvPr/>
          </p:nvSpPr>
          <p:spPr>
            <a:xfrm>
              <a:off x="1222247" y="2048255"/>
              <a:ext cx="956944" cy="2758440"/>
            </a:xfrm>
            <a:custGeom>
              <a:avLst/>
              <a:gdLst/>
              <a:ahLst/>
              <a:cxnLst/>
              <a:rect l="l" t="t" r="r" b="b"/>
              <a:pathLst>
                <a:path w="956944" h="2758440">
                  <a:moveTo>
                    <a:pt x="0" y="743204"/>
                  </a:moveTo>
                  <a:lnTo>
                    <a:pt x="743331" y="0"/>
                  </a:lnTo>
                  <a:lnTo>
                    <a:pt x="956564" y="0"/>
                  </a:lnTo>
                  <a:lnTo>
                    <a:pt x="956564" y="2014728"/>
                  </a:lnTo>
                  <a:lnTo>
                    <a:pt x="213233" y="2757932"/>
                  </a:lnTo>
                  <a:lnTo>
                    <a:pt x="0" y="2757932"/>
                  </a:lnTo>
                  <a:lnTo>
                    <a:pt x="0" y="743204"/>
                  </a:lnTo>
                  <a:close/>
                </a:path>
                <a:path w="956944" h="2758440">
                  <a:moveTo>
                    <a:pt x="0" y="743331"/>
                  </a:moveTo>
                  <a:lnTo>
                    <a:pt x="213233" y="743331"/>
                  </a:lnTo>
                  <a:lnTo>
                    <a:pt x="956564" y="0"/>
                  </a:lnTo>
                </a:path>
                <a:path w="956944" h="2758440">
                  <a:moveTo>
                    <a:pt x="213360" y="743712"/>
                  </a:moveTo>
                  <a:lnTo>
                    <a:pt x="213360" y="2758313"/>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12" name="object 12"/>
          <p:cNvSpPr/>
          <p:nvPr/>
        </p:nvSpPr>
        <p:spPr>
          <a:xfrm>
            <a:off x="5495545" y="3415284"/>
            <a:ext cx="2352675" cy="30480"/>
          </a:xfrm>
          <a:custGeom>
            <a:avLst/>
            <a:gdLst/>
            <a:ahLst/>
            <a:cxnLst/>
            <a:rect l="l" t="t" r="r" b="b"/>
            <a:pathLst>
              <a:path w="2352675" h="30479">
                <a:moveTo>
                  <a:pt x="0" y="15239"/>
                </a:moveTo>
                <a:lnTo>
                  <a:pt x="2308605" y="15239"/>
                </a:lnTo>
              </a:path>
              <a:path w="2352675" h="30479">
                <a:moveTo>
                  <a:pt x="2308859" y="30225"/>
                </a:moveTo>
                <a:lnTo>
                  <a:pt x="2352420" y="15112"/>
                </a:lnTo>
                <a:lnTo>
                  <a:pt x="2308859" y="0"/>
                </a:lnTo>
                <a:lnTo>
                  <a:pt x="2308859" y="30225"/>
                </a:lnTo>
                <a:close/>
              </a:path>
            </a:pathLst>
          </a:custGeom>
          <a:ln w="9144">
            <a:solidFill>
              <a:srgbClr val="666666"/>
            </a:solidFill>
          </a:ln>
        </p:spPr>
        <p:txBody>
          <a:bodyPr wrap="square" lIns="0" tIns="0" rIns="0" bIns="0" rtlCol="0"/>
          <a:lstStyle/>
          <a:p>
            <a:endParaRPr>
              <a:solidFill>
                <a:prstClr val="black"/>
              </a:solidFill>
              <a:latin typeface="Calibri"/>
            </a:endParaRPr>
          </a:p>
        </p:txBody>
      </p:sp>
      <p:grpSp>
        <p:nvGrpSpPr>
          <p:cNvPr id="13" name="object 13"/>
          <p:cNvGrpSpPr/>
          <p:nvPr/>
        </p:nvGrpSpPr>
        <p:grpSpPr>
          <a:xfrm>
            <a:off x="8967216" y="2039111"/>
            <a:ext cx="975360" cy="2776220"/>
            <a:chOff x="7443216" y="2039111"/>
            <a:chExt cx="975360" cy="2776220"/>
          </a:xfrm>
        </p:grpSpPr>
        <p:sp>
          <p:nvSpPr>
            <p:cNvPr id="14" name="object 14"/>
            <p:cNvSpPr/>
            <p:nvPr/>
          </p:nvSpPr>
          <p:spPr>
            <a:xfrm>
              <a:off x="7452360" y="2912363"/>
              <a:ext cx="92710" cy="1894205"/>
            </a:xfrm>
            <a:custGeom>
              <a:avLst/>
              <a:gdLst/>
              <a:ahLst/>
              <a:cxnLst/>
              <a:rect l="l" t="t" r="r" b="b"/>
              <a:pathLst>
                <a:path w="92709" h="1894204">
                  <a:moveTo>
                    <a:pt x="92477" y="0"/>
                  </a:moveTo>
                  <a:lnTo>
                    <a:pt x="0" y="0"/>
                  </a:lnTo>
                  <a:lnTo>
                    <a:pt x="0" y="1893824"/>
                  </a:lnTo>
                  <a:lnTo>
                    <a:pt x="92477" y="1893824"/>
                  </a:lnTo>
                  <a:lnTo>
                    <a:pt x="92477" y="0"/>
                  </a:lnTo>
                  <a:close/>
                </a:path>
              </a:pathLst>
            </a:custGeom>
            <a:solidFill>
              <a:srgbClr val="D7E9D2"/>
            </a:solidFill>
          </p:spPr>
          <p:txBody>
            <a:bodyPr wrap="square" lIns="0" tIns="0" rIns="0" bIns="0" rtlCol="0"/>
            <a:lstStyle/>
            <a:p>
              <a:endParaRPr>
                <a:solidFill>
                  <a:prstClr val="black"/>
                </a:solidFill>
                <a:latin typeface="Calibri"/>
              </a:endParaRPr>
            </a:p>
          </p:txBody>
        </p:sp>
        <p:sp>
          <p:nvSpPr>
            <p:cNvPr id="15" name="object 15"/>
            <p:cNvSpPr/>
            <p:nvPr/>
          </p:nvSpPr>
          <p:spPr>
            <a:xfrm>
              <a:off x="7452360" y="2048255"/>
              <a:ext cx="956944" cy="2758440"/>
            </a:xfrm>
            <a:custGeom>
              <a:avLst/>
              <a:gdLst/>
              <a:ahLst/>
              <a:cxnLst/>
              <a:rect l="l" t="t" r="r" b="b"/>
              <a:pathLst>
                <a:path w="956945" h="2758440">
                  <a:moveTo>
                    <a:pt x="0" y="864235"/>
                  </a:moveTo>
                  <a:lnTo>
                    <a:pt x="864235" y="0"/>
                  </a:lnTo>
                  <a:lnTo>
                    <a:pt x="956564" y="0"/>
                  </a:lnTo>
                  <a:lnTo>
                    <a:pt x="956564" y="1893697"/>
                  </a:lnTo>
                  <a:lnTo>
                    <a:pt x="92201" y="2757932"/>
                  </a:lnTo>
                  <a:lnTo>
                    <a:pt x="0" y="2757932"/>
                  </a:lnTo>
                  <a:lnTo>
                    <a:pt x="0" y="864235"/>
                  </a:lnTo>
                  <a:close/>
                </a:path>
                <a:path w="956945" h="2758440">
                  <a:moveTo>
                    <a:pt x="0" y="864108"/>
                  </a:moveTo>
                  <a:lnTo>
                    <a:pt x="92201" y="864108"/>
                  </a:lnTo>
                  <a:lnTo>
                    <a:pt x="956564" y="0"/>
                  </a:lnTo>
                </a:path>
                <a:path w="956945" h="2758440">
                  <a:moveTo>
                    <a:pt x="92964" y="864108"/>
                  </a:moveTo>
                  <a:lnTo>
                    <a:pt x="92964" y="2757932"/>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16" name="object 16"/>
          <p:cNvSpPr txBox="1"/>
          <p:nvPr/>
        </p:nvSpPr>
        <p:spPr>
          <a:xfrm>
            <a:off x="8647557" y="1667636"/>
            <a:ext cx="1740535" cy="299720"/>
          </a:xfrm>
          <a:prstGeom prst="rect">
            <a:avLst/>
          </a:prstGeom>
        </p:spPr>
        <p:txBody>
          <a:bodyPr vert="horz" wrap="square" lIns="0" tIns="12700" rIns="0" bIns="0" rtlCol="0">
            <a:spAutoFit/>
          </a:bodyPr>
          <a:lstStyle/>
          <a:p>
            <a:pPr marL="12700">
              <a:spcBef>
                <a:spcPts val="100"/>
              </a:spcBef>
            </a:pPr>
            <a:r>
              <a:rPr b="1" spc="-10" dirty="0">
                <a:solidFill>
                  <a:prstClr val="black"/>
                </a:solidFill>
                <a:latin typeface="Arial"/>
                <a:cs typeface="Arial"/>
              </a:rPr>
              <a:t>activation</a:t>
            </a:r>
            <a:r>
              <a:rPr b="1" spc="-85" dirty="0">
                <a:solidFill>
                  <a:prstClr val="black"/>
                </a:solidFill>
                <a:latin typeface="Arial"/>
                <a:cs typeface="Arial"/>
              </a:rPr>
              <a:t> </a:t>
            </a:r>
            <a:r>
              <a:rPr b="1" spc="-5" dirty="0">
                <a:solidFill>
                  <a:prstClr val="black"/>
                </a:solidFill>
                <a:latin typeface="Arial"/>
                <a:cs typeface="Arial"/>
              </a:rPr>
              <a:t>maps</a:t>
            </a:r>
            <a:endParaRPr>
              <a:solidFill>
                <a:prstClr val="black"/>
              </a:solidFill>
              <a:latin typeface="Arial"/>
              <a:cs typeface="Arial"/>
            </a:endParaRPr>
          </a:p>
        </p:txBody>
      </p:sp>
      <p:sp>
        <p:nvSpPr>
          <p:cNvPr id="23" name="object 23"/>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
        <p:nvSpPr>
          <p:cNvPr id="17" name="object 17"/>
          <p:cNvSpPr txBox="1"/>
          <p:nvPr/>
        </p:nvSpPr>
        <p:spPr>
          <a:xfrm>
            <a:off x="8934958" y="4820539"/>
            <a:ext cx="153035" cy="299720"/>
          </a:xfrm>
          <a:prstGeom prst="rect">
            <a:avLst/>
          </a:prstGeom>
        </p:spPr>
        <p:txBody>
          <a:bodyPr vert="horz" wrap="square" lIns="0" tIns="12700" rIns="0" bIns="0" rtlCol="0">
            <a:spAutoFit/>
          </a:bodyPr>
          <a:lstStyle/>
          <a:p>
            <a:pPr marL="12700">
              <a:spcBef>
                <a:spcPts val="100"/>
              </a:spcBef>
            </a:pPr>
            <a:r>
              <a:rPr spc="-5" dirty="0">
                <a:solidFill>
                  <a:prstClr val="black"/>
                </a:solidFill>
                <a:latin typeface="Arial MT"/>
                <a:cs typeface="Arial MT"/>
              </a:rPr>
              <a:t>1</a:t>
            </a:r>
            <a:endParaRPr>
              <a:solidFill>
                <a:prstClr val="black"/>
              </a:solidFill>
              <a:latin typeface="Arial MT"/>
              <a:cs typeface="Arial MT"/>
            </a:endParaRPr>
          </a:p>
        </p:txBody>
      </p:sp>
      <p:sp>
        <p:nvSpPr>
          <p:cNvPr id="18" name="object 18"/>
          <p:cNvSpPr txBox="1"/>
          <p:nvPr/>
        </p:nvSpPr>
        <p:spPr>
          <a:xfrm>
            <a:off x="9602852" y="4364482"/>
            <a:ext cx="278765"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28</a:t>
            </a:r>
            <a:endParaRPr>
              <a:solidFill>
                <a:prstClr val="black"/>
              </a:solidFill>
              <a:latin typeface="Arial MT"/>
              <a:cs typeface="Arial MT"/>
            </a:endParaRPr>
          </a:p>
        </p:txBody>
      </p:sp>
      <p:sp>
        <p:nvSpPr>
          <p:cNvPr id="19" name="object 19"/>
          <p:cNvSpPr txBox="1"/>
          <p:nvPr/>
        </p:nvSpPr>
        <p:spPr>
          <a:xfrm>
            <a:off x="10016998" y="2953258"/>
            <a:ext cx="278765"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28</a:t>
            </a:r>
            <a:endParaRPr>
              <a:solidFill>
                <a:prstClr val="black"/>
              </a:solidFill>
              <a:latin typeface="Arial MT"/>
              <a:cs typeface="Arial MT"/>
            </a:endParaRPr>
          </a:p>
        </p:txBody>
      </p:sp>
      <p:sp>
        <p:nvSpPr>
          <p:cNvPr id="20" name="object 20"/>
          <p:cNvSpPr txBox="1"/>
          <p:nvPr/>
        </p:nvSpPr>
        <p:spPr>
          <a:xfrm>
            <a:off x="5439536" y="3627246"/>
            <a:ext cx="2399030" cy="551754"/>
          </a:xfrm>
          <a:prstGeom prst="rect">
            <a:avLst/>
          </a:prstGeom>
        </p:spPr>
        <p:txBody>
          <a:bodyPr vert="horz" wrap="square" lIns="0" tIns="9525" rIns="0" bIns="0" rtlCol="0">
            <a:spAutoFit/>
          </a:bodyPr>
          <a:lstStyle/>
          <a:p>
            <a:pPr marL="12700" marR="5080">
              <a:lnSpc>
                <a:spcPct val="101099"/>
              </a:lnSpc>
              <a:spcBef>
                <a:spcPts val="75"/>
              </a:spcBef>
            </a:pPr>
            <a:r>
              <a:rPr spc="-5" dirty="0">
                <a:solidFill>
                  <a:prstClr val="black"/>
                </a:solidFill>
                <a:latin typeface="Arial MT"/>
                <a:cs typeface="Arial MT"/>
              </a:rPr>
              <a:t>convolve</a:t>
            </a:r>
            <a:r>
              <a:rPr spc="-45" dirty="0">
                <a:solidFill>
                  <a:prstClr val="black"/>
                </a:solidFill>
                <a:latin typeface="Arial MT"/>
                <a:cs typeface="Arial MT"/>
              </a:rPr>
              <a:t> </a:t>
            </a:r>
            <a:r>
              <a:rPr spc="-5" dirty="0">
                <a:solidFill>
                  <a:prstClr val="black"/>
                </a:solidFill>
                <a:latin typeface="Arial MT"/>
                <a:cs typeface="Arial MT"/>
              </a:rPr>
              <a:t>(slide)</a:t>
            </a:r>
            <a:r>
              <a:rPr spc="-50" dirty="0">
                <a:solidFill>
                  <a:prstClr val="black"/>
                </a:solidFill>
                <a:latin typeface="Arial MT"/>
                <a:cs typeface="Arial MT"/>
              </a:rPr>
              <a:t> </a:t>
            </a:r>
            <a:r>
              <a:rPr spc="-5" dirty="0">
                <a:solidFill>
                  <a:prstClr val="black"/>
                </a:solidFill>
                <a:latin typeface="Arial MT"/>
                <a:cs typeface="Arial MT"/>
              </a:rPr>
              <a:t>over</a:t>
            </a:r>
            <a:r>
              <a:rPr spc="-30" dirty="0">
                <a:solidFill>
                  <a:prstClr val="black"/>
                </a:solidFill>
                <a:latin typeface="Arial MT"/>
                <a:cs typeface="Arial MT"/>
              </a:rPr>
              <a:t> </a:t>
            </a:r>
            <a:r>
              <a:rPr spc="-5" dirty="0">
                <a:solidFill>
                  <a:prstClr val="black"/>
                </a:solidFill>
                <a:latin typeface="Arial MT"/>
                <a:cs typeface="Arial MT"/>
              </a:rPr>
              <a:t>all </a:t>
            </a:r>
            <a:r>
              <a:rPr spc="-484" dirty="0">
                <a:solidFill>
                  <a:prstClr val="black"/>
                </a:solidFill>
                <a:latin typeface="Arial MT"/>
                <a:cs typeface="Arial MT"/>
              </a:rPr>
              <a:t> </a:t>
            </a:r>
            <a:r>
              <a:rPr spc="-5" dirty="0">
                <a:solidFill>
                  <a:prstClr val="black"/>
                </a:solidFill>
                <a:latin typeface="Arial MT"/>
                <a:cs typeface="Arial MT"/>
              </a:rPr>
              <a:t>spatial</a:t>
            </a:r>
            <a:r>
              <a:rPr spc="-75" dirty="0">
                <a:solidFill>
                  <a:prstClr val="black"/>
                </a:solidFill>
                <a:latin typeface="Arial MT"/>
                <a:cs typeface="Arial MT"/>
              </a:rPr>
              <a:t> </a:t>
            </a:r>
            <a:r>
              <a:rPr spc="-5" dirty="0">
                <a:solidFill>
                  <a:prstClr val="black"/>
                </a:solidFill>
                <a:latin typeface="Arial MT"/>
                <a:cs typeface="Arial MT"/>
              </a:rPr>
              <a:t>locations</a:t>
            </a:r>
            <a:endParaRPr>
              <a:solidFill>
                <a:prstClr val="black"/>
              </a:solidFill>
              <a:latin typeface="Arial MT"/>
              <a:cs typeface="Arial MT"/>
            </a:endParaRPr>
          </a:p>
        </p:txBody>
      </p:sp>
      <p:sp>
        <p:nvSpPr>
          <p:cNvPr id="21" name="object 21"/>
          <p:cNvSpPr txBox="1"/>
          <p:nvPr/>
        </p:nvSpPr>
        <p:spPr>
          <a:xfrm>
            <a:off x="5897627" y="847725"/>
            <a:ext cx="3743325" cy="391160"/>
          </a:xfrm>
          <a:prstGeom prst="rect">
            <a:avLst/>
          </a:prstGeom>
        </p:spPr>
        <p:txBody>
          <a:bodyPr vert="horz" wrap="square" lIns="0" tIns="12700" rIns="0" bIns="0" rtlCol="0">
            <a:spAutoFit/>
          </a:bodyPr>
          <a:lstStyle/>
          <a:p>
            <a:pPr marL="12700">
              <a:spcBef>
                <a:spcPts val="100"/>
              </a:spcBef>
            </a:pPr>
            <a:r>
              <a:rPr sz="2400" spc="-5" dirty="0">
                <a:solidFill>
                  <a:prstClr val="black"/>
                </a:solidFill>
                <a:latin typeface="Calibri"/>
                <a:cs typeface="Calibri"/>
              </a:rPr>
              <a:t>consider</a:t>
            </a:r>
            <a:r>
              <a:rPr sz="2400" spc="-55" dirty="0">
                <a:solidFill>
                  <a:prstClr val="black"/>
                </a:solidFill>
                <a:latin typeface="Calibri"/>
                <a:cs typeface="Calibri"/>
              </a:rPr>
              <a:t> </a:t>
            </a:r>
            <a:r>
              <a:rPr sz="2400" dirty="0">
                <a:solidFill>
                  <a:prstClr val="black"/>
                </a:solidFill>
                <a:latin typeface="Calibri"/>
                <a:cs typeface="Calibri"/>
              </a:rPr>
              <a:t>a</a:t>
            </a:r>
            <a:r>
              <a:rPr sz="2400" spc="-25" dirty="0">
                <a:solidFill>
                  <a:prstClr val="black"/>
                </a:solidFill>
                <a:latin typeface="Calibri"/>
                <a:cs typeface="Calibri"/>
              </a:rPr>
              <a:t> </a:t>
            </a:r>
            <a:r>
              <a:rPr sz="2400" spc="-10" dirty="0">
                <a:solidFill>
                  <a:prstClr val="black"/>
                </a:solidFill>
                <a:latin typeface="Calibri"/>
                <a:cs typeface="Calibri"/>
              </a:rPr>
              <a:t>second,</a:t>
            </a:r>
            <a:r>
              <a:rPr sz="2400" spc="-45" dirty="0">
                <a:solidFill>
                  <a:prstClr val="black"/>
                </a:solidFill>
                <a:latin typeface="Calibri"/>
                <a:cs typeface="Calibri"/>
              </a:rPr>
              <a:t> </a:t>
            </a:r>
            <a:r>
              <a:rPr sz="2400" spc="-10" dirty="0">
                <a:solidFill>
                  <a:srgbClr val="38751C"/>
                </a:solidFill>
                <a:latin typeface="Calibri"/>
                <a:cs typeface="Calibri"/>
              </a:rPr>
              <a:t>green</a:t>
            </a:r>
            <a:r>
              <a:rPr sz="2400" spc="-15" dirty="0">
                <a:solidFill>
                  <a:srgbClr val="38751C"/>
                </a:solidFill>
                <a:latin typeface="Calibri"/>
                <a:cs typeface="Calibri"/>
              </a:rPr>
              <a:t> </a:t>
            </a:r>
            <a:r>
              <a:rPr sz="2400" spc="-10" dirty="0">
                <a:solidFill>
                  <a:prstClr val="black"/>
                </a:solidFill>
                <a:latin typeface="Calibri"/>
                <a:cs typeface="Calibri"/>
              </a:rPr>
              <a:t>filter</a:t>
            </a:r>
            <a:endParaRPr sz="2400">
              <a:solidFill>
                <a:prstClr val="black"/>
              </a:solidFill>
              <a:latin typeface="Calibri"/>
              <a:cs typeface="Calibri"/>
            </a:endParaRPr>
          </a:p>
        </p:txBody>
      </p:sp>
      <p:sp>
        <p:nvSpPr>
          <p:cNvPr id="22" name="object 22"/>
          <p:cNvSpPr txBox="1">
            <a:spLocks noGrp="1"/>
          </p:cNvSpPr>
          <p:nvPr>
            <p:ph type="title"/>
          </p:nvPr>
        </p:nvSpPr>
        <p:spPr>
          <a:xfrm>
            <a:off x="1736547" y="175005"/>
            <a:ext cx="5181600" cy="574040"/>
          </a:xfrm>
          <a:prstGeom prst="rect">
            <a:avLst/>
          </a:prstGeom>
        </p:spPr>
        <p:txBody>
          <a:bodyPr vert="horz" wrap="square" lIns="0" tIns="12700" rIns="0" bIns="0" rtlCol="0">
            <a:spAutoFit/>
          </a:bodyPr>
          <a:lstStyle/>
          <a:p>
            <a:pPr marL="12700">
              <a:spcBef>
                <a:spcPts val="100"/>
              </a:spcBef>
            </a:pPr>
            <a:r>
              <a:rPr sz="3600" dirty="0">
                <a:latin typeface="Arial MT"/>
                <a:cs typeface="Arial MT"/>
              </a:rPr>
              <a:t>Convolutions:</a:t>
            </a:r>
            <a:r>
              <a:rPr sz="3600" spc="-60" dirty="0">
                <a:latin typeface="Arial MT"/>
                <a:cs typeface="Arial MT"/>
              </a:rPr>
              <a:t> </a:t>
            </a:r>
            <a:r>
              <a:rPr sz="3600" spc="-5" dirty="0">
                <a:latin typeface="Arial MT"/>
                <a:cs typeface="Arial MT"/>
              </a:rPr>
              <a:t>More</a:t>
            </a:r>
            <a:r>
              <a:rPr sz="3600" spc="-20" dirty="0">
                <a:latin typeface="Arial MT"/>
                <a:cs typeface="Arial MT"/>
              </a:rPr>
              <a:t> </a:t>
            </a:r>
            <a:r>
              <a:rPr sz="3600" spc="-5" dirty="0">
                <a:latin typeface="Arial MT"/>
                <a:cs typeface="Arial MT"/>
              </a:rPr>
              <a:t>detail</a:t>
            </a:r>
            <a:endParaRPr sz="3600">
              <a:latin typeface="Arial MT"/>
              <a:cs typeface="Arial 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737103" y="1810511"/>
            <a:ext cx="975360" cy="2776220"/>
            <a:chOff x="1213103" y="1810511"/>
            <a:chExt cx="975360" cy="2776220"/>
          </a:xfrm>
        </p:grpSpPr>
        <p:sp>
          <p:nvSpPr>
            <p:cNvPr id="3" name="object 3"/>
            <p:cNvSpPr/>
            <p:nvPr/>
          </p:nvSpPr>
          <p:spPr>
            <a:xfrm>
              <a:off x="1222247" y="2563367"/>
              <a:ext cx="213360" cy="2014855"/>
            </a:xfrm>
            <a:custGeom>
              <a:avLst/>
              <a:gdLst/>
              <a:ahLst/>
              <a:cxnLst/>
              <a:rect l="l" t="t" r="r" b="b"/>
              <a:pathLst>
                <a:path w="213359" h="2014854">
                  <a:moveTo>
                    <a:pt x="213169" y="0"/>
                  </a:moveTo>
                  <a:lnTo>
                    <a:pt x="0" y="0"/>
                  </a:lnTo>
                  <a:lnTo>
                    <a:pt x="0" y="2014600"/>
                  </a:lnTo>
                  <a:lnTo>
                    <a:pt x="213169" y="2014600"/>
                  </a:lnTo>
                  <a:lnTo>
                    <a:pt x="213169" y="0"/>
                  </a:lnTo>
                  <a:close/>
                </a:path>
              </a:pathLst>
            </a:custGeom>
            <a:solidFill>
              <a:srgbClr val="F4CCCC">
                <a:alpha val="51763"/>
              </a:srgbClr>
            </a:solidFill>
          </p:spPr>
          <p:txBody>
            <a:bodyPr wrap="square" lIns="0" tIns="0" rIns="0" bIns="0" rtlCol="0"/>
            <a:lstStyle/>
            <a:p>
              <a:endParaRPr>
                <a:solidFill>
                  <a:prstClr val="black"/>
                </a:solidFill>
                <a:latin typeface="Calibri"/>
              </a:endParaRPr>
            </a:p>
          </p:txBody>
        </p:sp>
        <p:sp>
          <p:nvSpPr>
            <p:cNvPr id="4" name="object 4"/>
            <p:cNvSpPr/>
            <p:nvPr/>
          </p:nvSpPr>
          <p:spPr>
            <a:xfrm>
              <a:off x="1222247" y="1819655"/>
              <a:ext cx="956944" cy="2758440"/>
            </a:xfrm>
            <a:custGeom>
              <a:avLst/>
              <a:gdLst/>
              <a:ahLst/>
              <a:cxnLst/>
              <a:rect l="l" t="t" r="r" b="b"/>
              <a:pathLst>
                <a:path w="956944" h="2758440">
                  <a:moveTo>
                    <a:pt x="0" y="743204"/>
                  </a:moveTo>
                  <a:lnTo>
                    <a:pt x="743331" y="0"/>
                  </a:lnTo>
                  <a:lnTo>
                    <a:pt x="956564" y="0"/>
                  </a:lnTo>
                  <a:lnTo>
                    <a:pt x="956564" y="2014728"/>
                  </a:lnTo>
                  <a:lnTo>
                    <a:pt x="213233" y="2757932"/>
                  </a:lnTo>
                  <a:lnTo>
                    <a:pt x="0" y="2757932"/>
                  </a:lnTo>
                  <a:lnTo>
                    <a:pt x="0" y="743204"/>
                  </a:lnTo>
                  <a:close/>
                </a:path>
                <a:path w="956944" h="2758440">
                  <a:moveTo>
                    <a:pt x="0" y="743331"/>
                  </a:moveTo>
                  <a:lnTo>
                    <a:pt x="213233" y="743331"/>
                  </a:lnTo>
                  <a:lnTo>
                    <a:pt x="956564" y="0"/>
                  </a:lnTo>
                </a:path>
                <a:path w="956944" h="2758440">
                  <a:moveTo>
                    <a:pt x="213360" y="743712"/>
                  </a:moveTo>
                  <a:lnTo>
                    <a:pt x="213360" y="2758313"/>
                  </a:lnTo>
                </a:path>
              </a:pathLst>
            </a:custGeom>
            <a:ln w="18288">
              <a:solidFill>
                <a:srgbClr val="000000"/>
              </a:solidFill>
            </a:ln>
          </p:spPr>
          <p:txBody>
            <a:bodyPr wrap="square" lIns="0" tIns="0" rIns="0" bIns="0" rtlCol="0"/>
            <a:lstStyle/>
            <a:p>
              <a:endParaRPr>
                <a:solidFill>
                  <a:prstClr val="black"/>
                </a:solidFill>
                <a:latin typeface="Calibri"/>
              </a:endParaRPr>
            </a:p>
          </p:txBody>
        </p:sp>
      </p:grpSp>
      <p:grpSp>
        <p:nvGrpSpPr>
          <p:cNvPr id="5" name="object 5"/>
          <p:cNvGrpSpPr/>
          <p:nvPr/>
        </p:nvGrpSpPr>
        <p:grpSpPr>
          <a:xfrm>
            <a:off x="7217601" y="1810449"/>
            <a:ext cx="1124585" cy="2776855"/>
            <a:chOff x="5693600" y="1810448"/>
            <a:chExt cx="1124585" cy="2776855"/>
          </a:xfrm>
        </p:grpSpPr>
        <p:sp>
          <p:nvSpPr>
            <p:cNvPr id="6" name="object 6"/>
            <p:cNvSpPr/>
            <p:nvPr/>
          </p:nvSpPr>
          <p:spPr>
            <a:xfrm>
              <a:off x="5702808" y="2683763"/>
              <a:ext cx="92710" cy="1894205"/>
            </a:xfrm>
            <a:custGeom>
              <a:avLst/>
              <a:gdLst/>
              <a:ahLst/>
              <a:cxnLst/>
              <a:rect l="l" t="t" r="r" b="b"/>
              <a:pathLst>
                <a:path w="92710" h="1894204">
                  <a:moveTo>
                    <a:pt x="92476" y="0"/>
                  </a:moveTo>
                  <a:lnTo>
                    <a:pt x="0" y="0"/>
                  </a:lnTo>
                  <a:lnTo>
                    <a:pt x="0" y="1893824"/>
                  </a:lnTo>
                  <a:lnTo>
                    <a:pt x="92476" y="1893824"/>
                  </a:lnTo>
                  <a:lnTo>
                    <a:pt x="92476" y="0"/>
                  </a:lnTo>
                  <a:close/>
                </a:path>
              </a:pathLst>
            </a:custGeom>
            <a:solidFill>
              <a:srgbClr val="C7DAF7"/>
            </a:solidFill>
          </p:spPr>
          <p:txBody>
            <a:bodyPr wrap="square" lIns="0" tIns="0" rIns="0" bIns="0" rtlCol="0"/>
            <a:lstStyle/>
            <a:p>
              <a:endParaRPr>
                <a:solidFill>
                  <a:prstClr val="black"/>
                </a:solidFill>
                <a:latin typeface="Calibri"/>
              </a:endParaRPr>
            </a:p>
          </p:txBody>
        </p:sp>
        <p:sp>
          <p:nvSpPr>
            <p:cNvPr id="7" name="object 7"/>
            <p:cNvSpPr/>
            <p:nvPr/>
          </p:nvSpPr>
          <p:spPr>
            <a:xfrm>
              <a:off x="5702808" y="1819655"/>
              <a:ext cx="956944" cy="2758440"/>
            </a:xfrm>
            <a:custGeom>
              <a:avLst/>
              <a:gdLst/>
              <a:ahLst/>
              <a:cxnLst/>
              <a:rect l="l" t="t" r="r" b="b"/>
              <a:pathLst>
                <a:path w="956945" h="2758440">
                  <a:moveTo>
                    <a:pt x="0" y="864235"/>
                  </a:moveTo>
                  <a:lnTo>
                    <a:pt x="864235" y="0"/>
                  </a:lnTo>
                  <a:lnTo>
                    <a:pt x="956563" y="0"/>
                  </a:lnTo>
                  <a:lnTo>
                    <a:pt x="956563" y="1893697"/>
                  </a:lnTo>
                  <a:lnTo>
                    <a:pt x="92201" y="2757932"/>
                  </a:lnTo>
                  <a:lnTo>
                    <a:pt x="0" y="2757932"/>
                  </a:lnTo>
                  <a:lnTo>
                    <a:pt x="0" y="864235"/>
                  </a:lnTo>
                  <a:close/>
                </a:path>
                <a:path w="956945" h="2758440">
                  <a:moveTo>
                    <a:pt x="0" y="864108"/>
                  </a:moveTo>
                  <a:lnTo>
                    <a:pt x="92201" y="864108"/>
                  </a:lnTo>
                  <a:lnTo>
                    <a:pt x="956563" y="0"/>
                  </a:lnTo>
                </a:path>
                <a:path w="956945" h="2758440">
                  <a:moveTo>
                    <a:pt x="92963" y="864108"/>
                  </a:moveTo>
                  <a:lnTo>
                    <a:pt x="92963" y="2757932"/>
                  </a:lnTo>
                </a:path>
              </a:pathLst>
            </a:custGeom>
            <a:ln w="18288">
              <a:solidFill>
                <a:srgbClr val="000000"/>
              </a:solidFill>
            </a:ln>
          </p:spPr>
          <p:txBody>
            <a:bodyPr wrap="square" lIns="0" tIns="0" rIns="0" bIns="0" rtlCol="0"/>
            <a:lstStyle/>
            <a:p>
              <a:endParaRPr>
                <a:solidFill>
                  <a:prstClr val="black"/>
                </a:solidFill>
                <a:latin typeface="Calibri"/>
              </a:endParaRPr>
            </a:p>
          </p:txBody>
        </p:sp>
        <p:sp>
          <p:nvSpPr>
            <p:cNvPr id="8" name="object 8"/>
            <p:cNvSpPr/>
            <p:nvPr/>
          </p:nvSpPr>
          <p:spPr>
            <a:xfrm>
              <a:off x="5852160" y="2683763"/>
              <a:ext cx="92710" cy="1894205"/>
            </a:xfrm>
            <a:custGeom>
              <a:avLst/>
              <a:gdLst/>
              <a:ahLst/>
              <a:cxnLst/>
              <a:rect l="l" t="t" r="r" b="b"/>
              <a:pathLst>
                <a:path w="92710" h="1894204">
                  <a:moveTo>
                    <a:pt x="92476" y="0"/>
                  </a:moveTo>
                  <a:lnTo>
                    <a:pt x="0" y="0"/>
                  </a:lnTo>
                  <a:lnTo>
                    <a:pt x="0" y="1893824"/>
                  </a:lnTo>
                  <a:lnTo>
                    <a:pt x="92476" y="1893824"/>
                  </a:lnTo>
                  <a:lnTo>
                    <a:pt x="92476" y="0"/>
                  </a:lnTo>
                  <a:close/>
                </a:path>
              </a:pathLst>
            </a:custGeom>
            <a:solidFill>
              <a:srgbClr val="D7E9D2"/>
            </a:solidFill>
          </p:spPr>
          <p:txBody>
            <a:bodyPr wrap="square" lIns="0" tIns="0" rIns="0" bIns="0" rtlCol="0"/>
            <a:lstStyle/>
            <a:p>
              <a:endParaRPr>
                <a:solidFill>
                  <a:prstClr val="black"/>
                </a:solidFill>
                <a:latin typeface="Calibri"/>
              </a:endParaRPr>
            </a:p>
          </p:txBody>
        </p:sp>
        <p:sp>
          <p:nvSpPr>
            <p:cNvPr id="9" name="object 9"/>
            <p:cNvSpPr/>
            <p:nvPr/>
          </p:nvSpPr>
          <p:spPr>
            <a:xfrm>
              <a:off x="5852160" y="1819655"/>
              <a:ext cx="956944" cy="2758440"/>
            </a:xfrm>
            <a:custGeom>
              <a:avLst/>
              <a:gdLst/>
              <a:ahLst/>
              <a:cxnLst/>
              <a:rect l="l" t="t" r="r" b="b"/>
              <a:pathLst>
                <a:path w="956945" h="2758440">
                  <a:moveTo>
                    <a:pt x="0" y="864235"/>
                  </a:moveTo>
                  <a:lnTo>
                    <a:pt x="864235" y="0"/>
                  </a:lnTo>
                  <a:lnTo>
                    <a:pt x="956563" y="0"/>
                  </a:lnTo>
                  <a:lnTo>
                    <a:pt x="956563" y="1893697"/>
                  </a:lnTo>
                  <a:lnTo>
                    <a:pt x="92201" y="2757932"/>
                  </a:lnTo>
                  <a:lnTo>
                    <a:pt x="0" y="2757932"/>
                  </a:lnTo>
                  <a:lnTo>
                    <a:pt x="0" y="864235"/>
                  </a:lnTo>
                  <a:close/>
                </a:path>
                <a:path w="956945" h="2758440">
                  <a:moveTo>
                    <a:pt x="0" y="864108"/>
                  </a:moveTo>
                  <a:lnTo>
                    <a:pt x="92201" y="864108"/>
                  </a:lnTo>
                  <a:lnTo>
                    <a:pt x="956563" y="0"/>
                  </a:lnTo>
                </a:path>
                <a:path w="956945" h="2758440">
                  <a:moveTo>
                    <a:pt x="92963" y="864108"/>
                  </a:moveTo>
                  <a:lnTo>
                    <a:pt x="92963" y="2757932"/>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10" name="object 10"/>
          <p:cNvSpPr txBox="1"/>
          <p:nvPr/>
        </p:nvSpPr>
        <p:spPr>
          <a:xfrm>
            <a:off x="3431286" y="4178300"/>
            <a:ext cx="278765"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32</a:t>
            </a:r>
            <a:endParaRPr>
              <a:solidFill>
                <a:prstClr val="black"/>
              </a:solidFill>
              <a:latin typeface="Arial MT"/>
              <a:cs typeface="Arial MT"/>
            </a:endParaRPr>
          </a:p>
        </p:txBody>
      </p:sp>
      <p:sp>
        <p:nvSpPr>
          <p:cNvPr id="11" name="object 11"/>
          <p:cNvSpPr txBox="1"/>
          <p:nvPr/>
        </p:nvSpPr>
        <p:spPr>
          <a:xfrm>
            <a:off x="2760676" y="4569967"/>
            <a:ext cx="153035" cy="299720"/>
          </a:xfrm>
          <a:prstGeom prst="rect">
            <a:avLst/>
          </a:prstGeom>
        </p:spPr>
        <p:txBody>
          <a:bodyPr vert="horz" wrap="square" lIns="0" tIns="12700" rIns="0" bIns="0" rtlCol="0">
            <a:spAutoFit/>
          </a:bodyPr>
          <a:lstStyle/>
          <a:p>
            <a:pPr marL="12700">
              <a:spcBef>
                <a:spcPts val="100"/>
              </a:spcBef>
            </a:pPr>
            <a:r>
              <a:rPr spc="-5" dirty="0">
                <a:solidFill>
                  <a:prstClr val="black"/>
                </a:solidFill>
                <a:latin typeface="Arial MT"/>
                <a:cs typeface="Arial MT"/>
              </a:rPr>
              <a:t>3</a:t>
            </a:r>
            <a:endParaRPr>
              <a:solidFill>
                <a:prstClr val="black"/>
              </a:solidFill>
              <a:latin typeface="Arial MT"/>
              <a:cs typeface="Arial MT"/>
            </a:endParaRPr>
          </a:p>
        </p:txBody>
      </p:sp>
      <p:sp>
        <p:nvSpPr>
          <p:cNvPr id="12" name="object 12"/>
          <p:cNvSpPr/>
          <p:nvPr/>
        </p:nvSpPr>
        <p:spPr>
          <a:xfrm>
            <a:off x="4352545" y="3186683"/>
            <a:ext cx="2352675" cy="30480"/>
          </a:xfrm>
          <a:custGeom>
            <a:avLst/>
            <a:gdLst/>
            <a:ahLst/>
            <a:cxnLst/>
            <a:rect l="l" t="t" r="r" b="b"/>
            <a:pathLst>
              <a:path w="2352675" h="30480">
                <a:moveTo>
                  <a:pt x="0" y="15239"/>
                </a:moveTo>
                <a:lnTo>
                  <a:pt x="2308606" y="15239"/>
                </a:lnTo>
              </a:path>
              <a:path w="2352675" h="30480">
                <a:moveTo>
                  <a:pt x="2308860" y="30225"/>
                </a:moveTo>
                <a:lnTo>
                  <a:pt x="2352421" y="15112"/>
                </a:lnTo>
                <a:lnTo>
                  <a:pt x="2308860" y="0"/>
                </a:lnTo>
                <a:lnTo>
                  <a:pt x="2308860" y="30225"/>
                </a:lnTo>
                <a:close/>
              </a:path>
            </a:pathLst>
          </a:custGeom>
          <a:ln w="9144">
            <a:solidFill>
              <a:srgbClr val="666666"/>
            </a:solidFill>
          </a:ln>
        </p:spPr>
        <p:txBody>
          <a:bodyPr wrap="square" lIns="0" tIns="0" rIns="0" bIns="0" rtlCol="0"/>
          <a:lstStyle/>
          <a:p>
            <a:endParaRPr>
              <a:solidFill>
                <a:prstClr val="black"/>
              </a:solidFill>
              <a:latin typeface="Calibri"/>
            </a:endParaRPr>
          </a:p>
        </p:txBody>
      </p:sp>
      <p:sp>
        <p:nvSpPr>
          <p:cNvPr id="13" name="object 13"/>
          <p:cNvSpPr txBox="1"/>
          <p:nvPr/>
        </p:nvSpPr>
        <p:spPr>
          <a:xfrm>
            <a:off x="7563359" y="4591254"/>
            <a:ext cx="153035" cy="300355"/>
          </a:xfrm>
          <a:prstGeom prst="rect">
            <a:avLst/>
          </a:prstGeom>
        </p:spPr>
        <p:txBody>
          <a:bodyPr vert="horz" wrap="square" lIns="0" tIns="12700" rIns="0" bIns="0" rtlCol="0">
            <a:spAutoFit/>
          </a:bodyPr>
          <a:lstStyle/>
          <a:p>
            <a:pPr marL="12700">
              <a:spcBef>
                <a:spcPts val="100"/>
              </a:spcBef>
            </a:pPr>
            <a:r>
              <a:rPr dirty="0">
                <a:solidFill>
                  <a:prstClr val="black"/>
                </a:solidFill>
                <a:latin typeface="Arial MT"/>
                <a:cs typeface="Arial MT"/>
              </a:rPr>
              <a:t>6</a:t>
            </a:r>
            <a:endParaRPr>
              <a:solidFill>
                <a:prstClr val="black"/>
              </a:solidFill>
              <a:latin typeface="Arial MT"/>
              <a:cs typeface="Arial MT"/>
            </a:endParaRPr>
          </a:p>
        </p:txBody>
      </p:sp>
      <p:sp>
        <p:nvSpPr>
          <p:cNvPr id="14" name="object 14"/>
          <p:cNvSpPr txBox="1"/>
          <p:nvPr/>
        </p:nvSpPr>
        <p:spPr>
          <a:xfrm>
            <a:off x="8618981" y="4155185"/>
            <a:ext cx="279400"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28</a:t>
            </a:r>
            <a:endParaRPr>
              <a:solidFill>
                <a:prstClr val="black"/>
              </a:solidFill>
              <a:latin typeface="Arial MT"/>
              <a:cs typeface="Arial MT"/>
            </a:endParaRPr>
          </a:p>
        </p:txBody>
      </p:sp>
      <p:sp>
        <p:nvSpPr>
          <p:cNvPr id="15" name="object 15"/>
          <p:cNvSpPr txBox="1"/>
          <p:nvPr/>
        </p:nvSpPr>
        <p:spPr>
          <a:xfrm>
            <a:off x="2424175" y="913492"/>
            <a:ext cx="7480934" cy="2694969"/>
          </a:xfrm>
          <a:prstGeom prst="rect">
            <a:avLst/>
          </a:prstGeom>
        </p:spPr>
        <p:txBody>
          <a:bodyPr vert="horz" wrap="square" lIns="0" tIns="128905" rIns="0" bIns="0" rtlCol="0">
            <a:spAutoFit/>
          </a:bodyPr>
          <a:lstStyle/>
          <a:p>
            <a:pPr marL="12700">
              <a:spcBef>
                <a:spcPts val="1015"/>
              </a:spcBef>
            </a:pPr>
            <a:r>
              <a:rPr sz="2000" spc="-10" dirty="0">
                <a:solidFill>
                  <a:prstClr val="black"/>
                </a:solidFill>
                <a:latin typeface="Calibri"/>
                <a:cs typeface="Calibri"/>
              </a:rPr>
              <a:t>For</a:t>
            </a:r>
            <a:r>
              <a:rPr sz="2000" spc="-40" dirty="0">
                <a:solidFill>
                  <a:prstClr val="black"/>
                </a:solidFill>
                <a:latin typeface="Calibri"/>
                <a:cs typeface="Calibri"/>
              </a:rPr>
              <a:t> </a:t>
            </a:r>
            <a:r>
              <a:rPr sz="2000" spc="-10" dirty="0">
                <a:solidFill>
                  <a:prstClr val="black"/>
                </a:solidFill>
                <a:latin typeface="Calibri"/>
                <a:cs typeface="Calibri"/>
              </a:rPr>
              <a:t>example,</a:t>
            </a:r>
            <a:r>
              <a:rPr sz="2000" spc="-30" dirty="0">
                <a:solidFill>
                  <a:prstClr val="black"/>
                </a:solidFill>
                <a:latin typeface="Calibri"/>
                <a:cs typeface="Calibri"/>
              </a:rPr>
              <a:t> </a:t>
            </a:r>
            <a:r>
              <a:rPr sz="2000" dirty="0">
                <a:solidFill>
                  <a:prstClr val="black"/>
                </a:solidFill>
                <a:latin typeface="Calibri"/>
                <a:cs typeface="Calibri"/>
              </a:rPr>
              <a:t>if</a:t>
            </a:r>
            <a:r>
              <a:rPr sz="2000" spc="-15" dirty="0">
                <a:solidFill>
                  <a:prstClr val="black"/>
                </a:solidFill>
                <a:latin typeface="Calibri"/>
                <a:cs typeface="Calibri"/>
              </a:rPr>
              <a:t> </a:t>
            </a:r>
            <a:r>
              <a:rPr sz="2000" spc="-10" dirty="0">
                <a:solidFill>
                  <a:prstClr val="black"/>
                </a:solidFill>
                <a:latin typeface="Calibri"/>
                <a:cs typeface="Calibri"/>
              </a:rPr>
              <a:t>we</a:t>
            </a:r>
            <a:r>
              <a:rPr sz="2000" spc="-15" dirty="0">
                <a:solidFill>
                  <a:prstClr val="black"/>
                </a:solidFill>
                <a:latin typeface="Calibri"/>
                <a:cs typeface="Calibri"/>
              </a:rPr>
              <a:t> </a:t>
            </a:r>
            <a:r>
              <a:rPr sz="2000" spc="-5" dirty="0">
                <a:solidFill>
                  <a:prstClr val="black"/>
                </a:solidFill>
                <a:latin typeface="Calibri"/>
                <a:cs typeface="Calibri"/>
              </a:rPr>
              <a:t>had</a:t>
            </a:r>
            <a:r>
              <a:rPr sz="2000" spc="-30" dirty="0">
                <a:solidFill>
                  <a:prstClr val="black"/>
                </a:solidFill>
                <a:latin typeface="Calibri"/>
                <a:cs typeface="Calibri"/>
              </a:rPr>
              <a:t> </a:t>
            </a:r>
            <a:r>
              <a:rPr sz="2000" dirty="0">
                <a:solidFill>
                  <a:prstClr val="black"/>
                </a:solidFill>
                <a:latin typeface="Calibri"/>
                <a:cs typeface="Calibri"/>
              </a:rPr>
              <a:t>6</a:t>
            </a:r>
            <a:r>
              <a:rPr sz="2000" spc="-15" dirty="0">
                <a:solidFill>
                  <a:prstClr val="black"/>
                </a:solidFill>
                <a:latin typeface="Calibri"/>
                <a:cs typeface="Calibri"/>
              </a:rPr>
              <a:t> </a:t>
            </a:r>
            <a:r>
              <a:rPr sz="2000" dirty="0">
                <a:solidFill>
                  <a:prstClr val="black"/>
                </a:solidFill>
                <a:latin typeface="Calibri"/>
                <a:cs typeface="Calibri"/>
              </a:rPr>
              <a:t>5x5</a:t>
            </a:r>
            <a:r>
              <a:rPr sz="2000" spc="-25" dirty="0">
                <a:solidFill>
                  <a:prstClr val="black"/>
                </a:solidFill>
                <a:latin typeface="Calibri"/>
                <a:cs typeface="Calibri"/>
              </a:rPr>
              <a:t> </a:t>
            </a:r>
            <a:r>
              <a:rPr sz="2000" spc="-15" dirty="0">
                <a:solidFill>
                  <a:prstClr val="black"/>
                </a:solidFill>
                <a:latin typeface="Calibri"/>
                <a:cs typeface="Calibri"/>
              </a:rPr>
              <a:t>filters,</a:t>
            </a:r>
            <a:r>
              <a:rPr sz="2000" spc="-25" dirty="0">
                <a:solidFill>
                  <a:prstClr val="black"/>
                </a:solidFill>
                <a:latin typeface="Calibri"/>
                <a:cs typeface="Calibri"/>
              </a:rPr>
              <a:t> </a:t>
            </a:r>
            <a:r>
              <a:rPr sz="2000" spc="-5" dirty="0">
                <a:solidFill>
                  <a:prstClr val="black"/>
                </a:solidFill>
                <a:latin typeface="Calibri"/>
                <a:cs typeface="Calibri"/>
              </a:rPr>
              <a:t>we’ll</a:t>
            </a:r>
            <a:r>
              <a:rPr sz="2000" spc="-30" dirty="0">
                <a:solidFill>
                  <a:prstClr val="black"/>
                </a:solidFill>
                <a:latin typeface="Calibri"/>
                <a:cs typeface="Calibri"/>
              </a:rPr>
              <a:t> </a:t>
            </a:r>
            <a:r>
              <a:rPr sz="2000" spc="-10" dirty="0">
                <a:solidFill>
                  <a:prstClr val="black"/>
                </a:solidFill>
                <a:latin typeface="Calibri"/>
                <a:cs typeface="Calibri"/>
              </a:rPr>
              <a:t>get</a:t>
            </a:r>
            <a:r>
              <a:rPr sz="2000" spc="-30" dirty="0">
                <a:solidFill>
                  <a:prstClr val="black"/>
                </a:solidFill>
                <a:latin typeface="Calibri"/>
                <a:cs typeface="Calibri"/>
              </a:rPr>
              <a:t> </a:t>
            </a:r>
            <a:r>
              <a:rPr sz="2000" dirty="0">
                <a:solidFill>
                  <a:prstClr val="black"/>
                </a:solidFill>
                <a:latin typeface="Calibri"/>
                <a:cs typeface="Calibri"/>
              </a:rPr>
              <a:t>6</a:t>
            </a:r>
            <a:r>
              <a:rPr sz="2000" spc="-15" dirty="0">
                <a:solidFill>
                  <a:prstClr val="black"/>
                </a:solidFill>
                <a:latin typeface="Calibri"/>
                <a:cs typeface="Calibri"/>
              </a:rPr>
              <a:t> separate</a:t>
            </a:r>
            <a:r>
              <a:rPr sz="2000" spc="-20" dirty="0">
                <a:solidFill>
                  <a:prstClr val="black"/>
                </a:solidFill>
                <a:latin typeface="Calibri"/>
                <a:cs typeface="Calibri"/>
              </a:rPr>
              <a:t> </a:t>
            </a:r>
            <a:r>
              <a:rPr sz="2000" spc="-5" dirty="0">
                <a:solidFill>
                  <a:prstClr val="black"/>
                </a:solidFill>
                <a:latin typeface="Calibri"/>
                <a:cs typeface="Calibri"/>
              </a:rPr>
              <a:t>activation</a:t>
            </a:r>
            <a:r>
              <a:rPr sz="2000" spc="135" dirty="0">
                <a:solidFill>
                  <a:prstClr val="black"/>
                </a:solidFill>
                <a:latin typeface="Calibri"/>
                <a:cs typeface="Calibri"/>
              </a:rPr>
              <a:t> </a:t>
            </a:r>
            <a:r>
              <a:rPr sz="2000" spc="-5" dirty="0">
                <a:solidFill>
                  <a:prstClr val="black"/>
                </a:solidFill>
                <a:latin typeface="Calibri"/>
                <a:cs typeface="Calibri"/>
              </a:rPr>
              <a:t>maps:</a:t>
            </a:r>
            <a:endParaRPr sz="2000">
              <a:solidFill>
                <a:prstClr val="black"/>
              </a:solidFill>
              <a:latin typeface="Calibri"/>
              <a:cs typeface="Calibri"/>
            </a:endParaRPr>
          </a:p>
          <a:p>
            <a:pPr marR="741680" algn="r">
              <a:spcBef>
                <a:spcPts val="819"/>
              </a:spcBef>
            </a:pPr>
            <a:r>
              <a:rPr b="1" spc="-10" dirty="0">
                <a:solidFill>
                  <a:prstClr val="black"/>
                </a:solidFill>
                <a:latin typeface="Arial"/>
                <a:cs typeface="Arial"/>
              </a:rPr>
              <a:t>activation</a:t>
            </a:r>
            <a:r>
              <a:rPr b="1" spc="-70" dirty="0">
                <a:solidFill>
                  <a:prstClr val="black"/>
                </a:solidFill>
                <a:latin typeface="Arial"/>
                <a:cs typeface="Arial"/>
              </a:rPr>
              <a:t> </a:t>
            </a:r>
            <a:r>
              <a:rPr b="1" spc="-5" dirty="0">
                <a:solidFill>
                  <a:prstClr val="black"/>
                </a:solidFill>
                <a:latin typeface="Arial"/>
                <a:cs typeface="Arial"/>
              </a:rPr>
              <a:t>maps</a:t>
            </a:r>
            <a:endParaRPr>
              <a:solidFill>
                <a:prstClr val="black"/>
              </a:solidFill>
              <a:latin typeface="Arial"/>
              <a:cs typeface="Arial"/>
            </a:endParaRPr>
          </a:p>
          <a:p>
            <a:pPr>
              <a:spcBef>
                <a:spcPts val="20"/>
              </a:spcBef>
            </a:pPr>
            <a:endParaRPr sz="2750">
              <a:solidFill>
                <a:prstClr val="black"/>
              </a:solidFill>
              <a:latin typeface="Arial"/>
              <a:cs typeface="Arial"/>
            </a:endParaRPr>
          </a:p>
          <a:p>
            <a:pPr marL="1384300"/>
            <a:r>
              <a:rPr spc="-10" dirty="0">
                <a:solidFill>
                  <a:prstClr val="black"/>
                </a:solidFill>
                <a:latin typeface="Arial MT"/>
                <a:cs typeface="Arial MT"/>
              </a:rPr>
              <a:t>32</a:t>
            </a:r>
            <a:endParaRPr>
              <a:solidFill>
                <a:prstClr val="black"/>
              </a:solidFill>
              <a:latin typeface="Arial MT"/>
              <a:cs typeface="Arial MT"/>
            </a:endParaRPr>
          </a:p>
          <a:p>
            <a:pPr marR="509905" algn="r">
              <a:spcBef>
                <a:spcPts val="1500"/>
              </a:spcBef>
            </a:pPr>
            <a:r>
              <a:rPr spc="-10" dirty="0">
                <a:solidFill>
                  <a:prstClr val="black"/>
                </a:solidFill>
                <a:latin typeface="Arial MT"/>
                <a:cs typeface="Arial MT"/>
              </a:rPr>
              <a:t>28</a:t>
            </a:r>
            <a:endParaRPr>
              <a:solidFill>
                <a:prstClr val="black"/>
              </a:solidFill>
              <a:latin typeface="Arial MT"/>
              <a:cs typeface="Arial MT"/>
            </a:endParaRPr>
          </a:p>
          <a:p>
            <a:pPr>
              <a:spcBef>
                <a:spcPts val="45"/>
              </a:spcBef>
            </a:pPr>
            <a:endParaRPr sz="2800">
              <a:solidFill>
                <a:prstClr val="black"/>
              </a:solidFill>
              <a:latin typeface="Arial MT"/>
              <a:cs typeface="Arial MT"/>
            </a:endParaRPr>
          </a:p>
          <a:p>
            <a:pPr marL="2037714"/>
            <a:r>
              <a:rPr spc="-5" dirty="0">
                <a:solidFill>
                  <a:prstClr val="black"/>
                </a:solidFill>
                <a:latin typeface="Arial MT"/>
                <a:cs typeface="Arial MT"/>
              </a:rPr>
              <a:t>Convolution</a:t>
            </a:r>
            <a:r>
              <a:rPr spc="-95" dirty="0">
                <a:solidFill>
                  <a:prstClr val="black"/>
                </a:solidFill>
                <a:latin typeface="Arial MT"/>
                <a:cs typeface="Arial MT"/>
              </a:rPr>
              <a:t> </a:t>
            </a:r>
            <a:r>
              <a:rPr spc="-10" dirty="0">
                <a:solidFill>
                  <a:prstClr val="black"/>
                </a:solidFill>
                <a:latin typeface="Arial MT"/>
                <a:cs typeface="Arial MT"/>
              </a:rPr>
              <a:t>Layer</a:t>
            </a:r>
            <a:endParaRPr>
              <a:solidFill>
                <a:prstClr val="black"/>
              </a:solidFill>
              <a:latin typeface="Arial MT"/>
              <a:cs typeface="Arial MT"/>
            </a:endParaRPr>
          </a:p>
        </p:txBody>
      </p:sp>
      <p:grpSp>
        <p:nvGrpSpPr>
          <p:cNvPr id="16" name="object 16"/>
          <p:cNvGrpSpPr/>
          <p:nvPr/>
        </p:nvGrpSpPr>
        <p:grpSpPr>
          <a:xfrm>
            <a:off x="7519415" y="1810511"/>
            <a:ext cx="1432560" cy="2776220"/>
            <a:chOff x="5995415" y="1810511"/>
            <a:chExt cx="1432560" cy="2776220"/>
          </a:xfrm>
        </p:grpSpPr>
        <p:sp>
          <p:nvSpPr>
            <p:cNvPr id="17" name="object 17"/>
            <p:cNvSpPr/>
            <p:nvPr/>
          </p:nvSpPr>
          <p:spPr>
            <a:xfrm>
              <a:off x="6004559" y="2683763"/>
              <a:ext cx="92710" cy="1894205"/>
            </a:xfrm>
            <a:custGeom>
              <a:avLst/>
              <a:gdLst/>
              <a:ahLst/>
              <a:cxnLst/>
              <a:rect l="l" t="t" r="r" b="b"/>
              <a:pathLst>
                <a:path w="92710" h="1894204">
                  <a:moveTo>
                    <a:pt x="92476" y="0"/>
                  </a:moveTo>
                  <a:lnTo>
                    <a:pt x="0" y="0"/>
                  </a:lnTo>
                  <a:lnTo>
                    <a:pt x="0" y="1893824"/>
                  </a:lnTo>
                  <a:lnTo>
                    <a:pt x="92476" y="1893824"/>
                  </a:lnTo>
                  <a:lnTo>
                    <a:pt x="92476" y="0"/>
                  </a:lnTo>
                  <a:close/>
                </a:path>
              </a:pathLst>
            </a:custGeom>
            <a:solidFill>
              <a:srgbClr val="F4CCCC"/>
            </a:solidFill>
          </p:spPr>
          <p:txBody>
            <a:bodyPr wrap="square" lIns="0" tIns="0" rIns="0" bIns="0" rtlCol="0"/>
            <a:lstStyle/>
            <a:p>
              <a:endParaRPr>
                <a:solidFill>
                  <a:prstClr val="black"/>
                </a:solidFill>
                <a:latin typeface="Calibri"/>
              </a:endParaRPr>
            </a:p>
          </p:txBody>
        </p:sp>
        <p:sp>
          <p:nvSpPr>
            <p:cNvPr id="18" name="object 18"/>
            <p:cNvSpPr/>
            <p:nvPr/>
          </p:nvSpPr>
          <p:spPr>
            <a:xfrm>
              <a:off x="6004559" y="1819655"/>
              <a:ext cx="956944" cy="2758440"/>
            </a:xfrm>
            <a:custGeom>
              <a:avLst/>
              <a:gdLst/>
              <a:ahLst/>
              <a:cxnLst/>
              <a:rect l="l" t="t" r="r" b="b"/>
              <a:pathLst>
                <a:path w="956945" h="2758440">
                  <a:moveTo>
                    <a:pt x="0" y="864235"/>
                  </a:moveTo>
                  <a:lnTo>
                    <a:pt x="864235" y="0"/>
                  </a:lnTo>
                  <a:lnTo>
                    <a:pt x="956563" y="0"/>
                  </a:lnTo>
                  <a:lnTo>
                    <a:pt x="956563" y="1893697"/>
                  </a:lnTo>
                  <a:lnTo>
                    <a:pt x="92201" y="2757932"/>
                  </a:lnTo>
                  <a:lnTo>
                    <a:pt x="0" y="2757932"/>
                  </a:lnTo>
                  <a:lnTo>
                    <a:pt x="0" y="864235"/>
                  </a:lnTo>
                  <a:close/>
                </a:path>
                <a:path w="956945" h="2758440">
                  <a:moveTo>
                    <a:pt x="0" y="864108"/>
                  </a:moveTo>
                  <a:lnTo>
                    <a:pt x="92201" y="864108"/>
                  </a:lnTo>
                  <a:lnTo>
                    <a:pt x="956563" y="0"/>
                  </a:lnTo>
                </a:path>
                <a:path w="956945" h="2758440">
                  <a:moveTo>
                    <a:pt x="92963" y="864108"/>
                  </a:moveTo>
                  <a:lnTo>
                    <a:pt x="92963" y="2757932"/>
                  </a:lnTo>
                </a:path>
              </a:pathLst>
            </a:custGeom>
            <a:ln w="18288">
              <a:solidFill>
                <a:srgbClr val="000000"/>
              </a:solidFill>
            </a:ln>
          </p:spPr>
          <p:txBody>
            <a:bodyPr wrap="square" lIns="0" tIns="0" rIns="0" bIns="0" rtlCol="0"/>
            <a:lstStyle/>
            <a:p>
              <a:endParaRPr>
                <a:solidFill>
                  <a:prstClr val="black"/>
                </a:solidFill>
                <a:latin typeface="Calibri"/>
              </a:endParaRPr>
            </a:p>
          </p:txBody>
        </p:sp>
        <p:sp>
          <p:nvSpPr>
            <p:cNvPr id="19" name="object 19"/>
            <p:cNvSpPr/>
            <p:nvPr/>
          </p:nvSpPr>
          <p:spPr>
            <a:xfrm>
              <a:off x="6156959" y="2683763"/>
              <a:ext cx="92710" cy="1894205"/>
            </a:xfrm>
            <a:custGeom>
              <a:avLst/>
              <a:gdLst/>
              <a:ahLst/>
              <a:cxnLst/>
              <a:rect l="l" t="t" r="r" b="b"/>
              <a:pathLst>
                <a:path w="92710" h="1894204">
                  <a:moveTo>
                    <a:pt x="92476" y="0"/>
                  </a:moveTo>
                  <a:lnTo>
                    <a:pt x="0" y="0"/>
                  </a:lnTo>
                  <a:lnTo>
                    <a:pt x="0" y="1893824"/>
                  </a:lnTo>
                  <a:lnTo>
                    <a:pt x="92476" y="1893824"/>
                  </a:lnTo>
                  <a:lnTo>
                    <a:pt x="92476" y="0"/>
                  </a:lnTo>
                  <a:close/>
                </a:path>
              </a:pathLst>
            </a:custGeom>
            <a:solidFill>
              <a:srgbClr val="FFF1CC"/>
            </a:solidFill>
          </p:spPr>
          <p:txBody>
            <a:bodyPr wrap="square" lIns="0" tIns="0" rIns="0" bIns="0" rtlCol="0"/>
            <a:lstStyle/>
            <a:p>
              <a:endParaRPr>
                <a:solidFill>
                  <a:prstClr val="black"/>
                </a:solidFill>
                <a:latin typeface="Calibri"/>
              </a:endParaRPr>
            </a:p>
          </p:txBody>
        </p:sp>
        <p:sp>
          <p:nvSpPr>
            <p:cNvPr id="20" name="object 20"/>
            <p:cNvSpPr/>
            <p:nvPr/>
          </p:nvSpPr>
          <p:spPr>
            <a:xfrm>
              <a:off x="6156959" y="1819655"/>
              <a:ext cx="956944" cy="2758440"/>
            </a:xfrm>
            <a:custGeom>
              <a:avLst/>
              <a:gdLst/>
              <a:ahLst/>
              <a:cxnLst/>
              <a:rect l="l" t="t" r="r" b="b"/>
              <a:pathLst>
                <a:path w="956945" h="2758440">
                  <a:moveTo>
                    <a:pt x="0" y="864235"/>
                  </a:moveTo>
                  <a:lnTo>
                    <a:pt x="864235" y="0"/>
                  </a:lnTo>
                  <a:lnTo>
                    <a:pt x="956563" y="0"/>
                  </a:lnTo>
                  <a:lnTo>
                    <a:pt x="956563" y="1893697"/>
                  </a:lnTo>
                  <a:lnTo>
                    <a:pt x="92201" y="2757932"/>
                  </a:lnTo>
                  <a:lnTo>
                    <a:pt x="0" y="2757932"/>
                  </a:lnTo>
                  <a:lnTo>
                    <a:pt x="0" y="864235"/>
                  </a:lnTo>
                  <a:close/>
                </a:path>
                <a:path w="956945" h="2758440">
                  <a:moveTo>
                    <a:pt x="0" y="864108"/>
                  </a:moveTo>
                  <a:lnTo>
                    <a:pt x="92201" y="864108"/>
                  </a:lnTo>
                  <a:lnTo>
                    <a:pt x="956563" y="0"/>
                  </a:lnTo>
                </a:path>
                <a:path w="956945" h="2758440">
                  <a:moveTo>
                    <a:pt x="92963" y="864108"/>
                  </a:moveTo>
                  <a:lnTo>
                    <a:pt x="92963" y="2757932"/>
                  </a:lnTo>
                </a:path>
              </a:pathLst>
            </a:custGeom>
            <a:ln w="18288">
              <a:solidFill>
                <a:srgbClr val="000000"/>
              </a:solidFill>
            </a:ln>
          </p:spPr>
          <p:txBody>
            <a:bodyPr wrap="square" lIns="0" tIns="0" rIns="0" bIns="0" rtlCol="0"/>
            <a:lstStyle/>
            <a:p>
              <a:endParaRPr>
                <a:solidFill>
                  <a:prstClr val="black"/>
                </a:solidFill>
                <a:latin typeface="Calibri"/>
              </a:endParaRPr>
            </a:p>
          </p:txBody>
        </p:sp>
        <p:sp>
          <p:nvSpPr>
            <p:cNvPr id="21" name="object 21"/>
            <p:cNvSpPr/>
            <p:nvPr/>
          </p:nvSpPr>
          <p:spPr>
            <a:xfrm>
              <a:off x="6309359" y="2683763"/>
              <a:ext cx="92710" cy="1894205"/>
            </a:xfrm>
            <a:custGeom>
              <a:avLst/>
              <a:gdLst/>
              <a:ahLst/>
              <a:cxnLst/>
              <a:rect l="l" t="t" r="r" b="b"/>
              <a:pathLst>
                <a:path w="92710" h="1894204">
                  <a:moveTo>
                    <a:pt x="92476" y="0"/>
                  </a:moveTo>
                  <a:lnTo>
                    <a:pt x="0" y="0"/>
                  </a:lnTo>
                  <a:lnTo>
                    <a:pt x="0" y="1893824"/>
                  </a:lnTo>
                  <a:lnTo>
                    <a:pt x="92476" y="1893824"/>
                  </a:lnTo>
                  <a:lnTo>
                    <a:pt x="92476" y="0"/>
                  </a:lnTo>
                  <a:close/>
                </a:path>
              </a:pathLst>
            </a:custGeom>
            <a:solidFill>
              <a:srgbClr val="D7D1E8"/>
            </a:solidFill>
          </p:spPr>
          <p:txBody>
            <a:bodyPr wrap="square" lIns="0" tIns="0" rIns="0" bIns="0" rtlCol="0"/>
            <a:lstStyle/>
            <a:p>
              <a:endParaRPr>
                <a:solidFill>
                  <a:prstClr val="black"/>
                </a:solidFill>
                <a:latin typeface="Calibri"/>
              </a:endParaRPr>
            </a:p>
          </p:txBody>
        </p:sp>
        <p:sp>
          <p:nvSpPr>
            <p:cNvPr id="22" name="object 22"/>
            <p:cNvSpPr/>
            <p:nvPr/>
          </p:nvSpPr>
          <p:spPr>
            <a:xfrm>
              <a:off x="6309359" y="1819655"/>
              <a:ext cx="956944" cy="2758440"/>
            </a:xfrm>
            <a:custGeom>
              <a:avLst/>
              <a:gdLst/>
              <a:ahLst/>
              <a:cxnLst/>
              <a:rect l="l" t="t" r="r" b="b"/>
              <a:pathLst>
                <a:path w="956945" h="2758440">
                  <a:moveTo>
                    <a:pt x="0" y="864235"/>
                  </a:moveTo>
                  <a:lnTo>
                    <a:pt x="864235" y="0"/>
                  </a:lnTo>
                  <a:lnTo>
                    <a:pt x="956563" y="0"/>
                  </a:lnTo>
                  <a:lnTo>
                    <a:pt x="956563" y="1893697"/>
                  </a:lnTo>
                  <a:lnTo>
                    <a:pt x="92201" y="2757932"/>
                  </a:lnTo>
                  <a:lnTo>
                    <a:pt x="0" y="2757932"/>
                  </a:lnTo>
                  <a:lnTo>
                    <a:pt x="0" y="864235"/>
                  </a:lnTo>
                  <a:close/>
                </a:path>
                <a:path w="956945" h="2758440">
                  <a:moveTo>
                    <a:pt x="0" y="864108"/>
                  </a:moveTo>
                  <a:lnTo>
                    <a:pt x="92201" y="864108"/>
                  </a:lnTo>
                  <a:lnTo>
                    <a:pt x="956563" y="0"/>
                  </a:lnTo>
                </a:path>
                <a:path w="956945" h="2758440">
                  <a:moveTo>
                    <a:pt x="92963" y="864108"/>
                  </a:moveTo>
                  <a:lnTo>
                    <a:pt x="92963" y="2757932"/>
                  </a:lnTo>
                </a:path>
              </a:pathLst>
            </a:custGeom>
            <a:ln w="18288">
              <a:solidFill>
                <a:srgbClr val="000000"/>
              </a:solidFill>
            </a:ln>
          </p:spPr>
          <p:txBody>
            <a:bodyPr wrap="square" lIns="0" tIns="0" rIns="0" bIns="0" rtlCol="0"/>
            <a:lstStyle/>
            <a:p>
              <a:endParaRPr>
                <a:solidFill>
                  <a:prstClr val="black"/>
                </a:solidFill>
                <a:latin typeface="Calibri"/>
              </a:endParaRPr>
            </a:p>
          </p:txBody>
        </p:sp>
        <p:sp>
          <p:nvSpPr>
            <p:cNvPr id="23" name="object 23"/>
            <p:cNvSpPr/>
            <p:nvPr/>
          </p:nvSpPr>
          <p:spPr>
            <a:xfrm>
              <a:off x="6461759" y="2683763"/>
              <a:ext cx="92710" cy="1894205"/>
            </a:xfrm>
            <a:custGeom>
              <a:avLst/>
              <a:gdLst/>
              <a:ahLst/>
              <a:cxnLst/>
              <a:rect l="l" t="t" r="r" b="b"/>
              <a:pathLst>
                <a:path w="92709" h="1894204">
                  <a:moveTo>
                    <a:pt x="92477" y="0"/>
                  </a:moveTo>
                  <a:lnTo>
                    <a:pt x="0" y="0"/>
                  </a:lnTo>
                  <a:lnTo>
                    <a:pt x="0" y="1893824"/>
                  </a:lnTo>
                  <a:lnTo>
                    <a:pt x="92477" y="1893824"/>
                  </a:lnTo>
                  <a:lnTo>
                    <a:pt x="92477" y="0"/>
                  </a:lnTo>
                  <a:close/>
                </a:path>
              </a:pathLst>
            </a:custGeom>
            <a:solidFill>
              <a:srgbClr val="FAE3CD"/>
            </a:solidFill>
          </p:spPr>
          <p:txBody>
            <a:bodyPr wrap="square" lIns="0" tIns="0" rIns="0" bIns="0" rtlCol="0"/>
            <a:lstStyle/>
            <a:p>
              <a:endParaRPr>
                <a:solidFill>
                  <a:prstClr val="black"/>
                </a:solidFill>
                <a:latin typeface="Calibri"/>
              </a:endParaRPr>
            </a:p>
          </p:txBody>
        </p:sp>
        <p:sp>
          <p:nvSpPr>
            <p:cNvPr id="24" name="object 24"/>
            <p:cNvSpPr/>
            <p:nvPr/>
          </p:nvSpPr>
          <p:spPr>
            <a:xfrm>
              <a:off x="6461759" y="1819655"/>
              <a:ext cx="956944" cy="2758440"/>
            </a:xfrm>
            <a:custGeom>
              <a:avLst/>
              <a:gdLst/>
              <a:ahLst/>
              <a:cxnLst/>
              <a:rect l="l" t="t" r="r" b="b"/>
              <a:pathLst>
                <a:path w="956945" h="2758440">
                  <a:moveTo>
                    <a:pt x="0" y="864235"/>
                  </a:moveTo>
                  <a:lnTo>
                    <a:pt x="864235" y="0"/>
                  </a:lnTo>
                  <a:lnTo>
                    <a:pt x="956563" y="0"/>
                  </a:lnTo>
                  <a:lnTo>
                    <a:pt x="956563" y="1893697"/>
                  </a:lnTo>
                  <a:lnTo>
                    <a:pt x="92201" y="2757932"/>
                  </a:lnTo>
                  <a:lnTo>
                    <a:pt x="0" y="2757932"/>
                  </a:lnTo>
                  <a:lnTo>
                    <a:pt x="0" y="864235"/>
                  </a:lnTo>
                  <a:close/>
                </a:path>
                <a:path w="956945" h="2758440">
                  <a:moveTo>
                    <a:pt x="0" y="864108"/>
                  </a:moveTo>
                  <a:lnTo>
                    <a:pt x="92201" y="864108"/>
                  </a:lnTo>
                  <a:lnTo>
                    <a:pt x="956563" y="0"/>
                  </a:lnTo>
                </a:path>
                <a:path w="956945" h="2758440">
                  <a:moveTo>
                    <a:pt x="92963" y="864108"/>
                  </a:moveTo>
                  <a:lnTo>
                    <a:pt x="92963" y="2757932"/>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25" name="object 25"/>
          <p:cNvSpPr txBox="1"/>
          <p:nvPr/>
        </p:nvSpPr>
        <p:spPr>
          <a:xfrm>
            <a:off x="2416252" y="5024374"/>
            <a:ext cx="6376035" cy="330835"/>
          </a:xfrm>
          <a:prstGeom prst="rect">
            <a:avLst/>
          </a:prstGeom>
        </p:spPr>
        <p:txBody>
          <a:bodyPr vert="horz" wrap="square" lIns="0" tIns="12700" rIns="0" bIns="0" rtlCol="0">
            <a:spAutoFit/>
          </a:bodyPr>
          <a:lstStyle/>
          <a:p>
            <a:pPr marL="12700">
              <a:spcBef>
                <a:spcPts val="100"/>
              </a:spcBef>
            </a:pPr>
            <a:r>
              <a:rPr sz="2000" spc="-15" dirty="0">
                <a:solidFill>
                  <a:prstClr val="black"/>
                </a:solidFill>
                <a:latin typeface="Arial MT"/>
                <a:cs typeface="Arial MT"/>
              </a:rPr>
              <a:t>We</a:t>
            </a:r>
            <a:r>
              <a:rPr sz="2000" spc="-30" dirty="0">
                <a:solidFill>
                  <a:prstClr val="black"/>
                </a:solidFill>
                <a:latin typeface="Arial MT"/>
                <a:cs typeface="Arial MT"/>
              </a:rPr>
              <a:t> </a:t>
            </a:r>
            <a:r>
              <a:rPr sz="2000" dirty="0">
                <a:solidFill>
                  <a:prstClr val="black"/>
                </a:solidFill>
                <a:latin typeface="Arial MT"/>
                <a:cs typeface="Arial MT"/>
              </a:rPr>
              <a:t>stack</a:t>
            </a:r>
            <a:r>
              <a:rPr sz="2000" spc="-65" dirty="0">
                <a:solidFill>
                  <a:prstClr val="black"/>
                </a:solidFill>
                <a:latin typeface="Arial MT"/>
                <a:cs typeface="Arial MT"/>
              </a:rPr>
              <a:t> </a:t>
            </a:r>
            <a:r>
              <a:rPr sz="2000" dirty="0">
                <a:solidFill>
                  <a:prstClr val="black"/>
                </a:solidFill>
                <a:latin typeface="Arial MT"/>
                <a:cs typeface="Arial MT"/>
              </a:rPr>
              <a:t>these</a:t>
            </a:r>
            <a:r>
              <a:rPr sz="2000" spc="-45" dirty="0">
                <a:solidFill>
                  <a:prstClr val="black"/>
                </a:solidFill>
                <a:latin typeface="Arial MT"/>
                <a:cs typeface="Arial MT"/>
              </a:rPr>
              <a:t> </a:t>
            </a:r>
            <a:r>
              <a:rPr sz="2000" spc="-5" dirty="0">
                <a:solidFill>
                  <a:prstClr val="black"/>
                </a:solidFill>
                <a:latin typeface="Arial MT"/>
                <a:cs typeface="Arial MT"/>
              </a:rPr>
              <a:t>up</a:t>
            </a:r>
            <a:r>
              <a:rPr sz="2000" spc="-30" dirty="0">
                <a:solidFill>
                  <a:prstClr val="black"/>
                </a:solidFill>
                <a:latin typeface="Arial MT"/>
                <a:cs typeface="Arial MT"/>
              </a:rPr>
              <a:t> </a:t>
            </a:r>
            <a:r>
              <a:rPr sz="2000" dirty="0">
                <a:solidFill>
                  <a:prstClr val="black"/>
                </a:solidFill>
                <a:latin typeface="Arial MT"/>
                <a:cs typeface="Arial MT"/>
              </a:rPr>
              <a:t>to</a:t>
            </a:r>
            <a:r>
              <a:rPr sz="2000" spc="-30" dirty="0">
                <a:solidFill>
                  <a:prstClr val="black"/>
                </a:solidFill>
                <a:latin typeface="Arial MT"/>
                <a:cs typeface="Arial MT"/>
              </a:rPr>
              <a:t> </a:t>
            </a:r>
            <a:r>
              <a:rPr sz="2000" spc="-5" dirty="0">
                <a:solidFill>
                  <a:prstClr val="black"/>
                </a:solidFill>
                <a:latin typeface="Arial MT"/>
                <a:cs typeface="Arial MT"/>
              </a:rPr>
              <a:t>get</a:t>
            </a:r>
            <a:r>
              <a:rPr sz="2000" spc="-25" dirty="0">
                <a:solidFill>
                  <a:prstClr val="black"/>
                </a:solidFill>
                <a:latin typeface="Arial MT"/>
                <a:cs typeface="Arial MT"/>
              </a:rPr>
              <a:t> </a:t>
            </a:r>
            <a:r>
              <a:rPr sz="2000" dirty="0">
                <a:solidFill>
                  <a:prstClr val="black"/>
                </a:solidFill>
                <a:latin typeface="Arial MT"/>
                <a:cs typeface="Arial MT"/>
              </a:rPr>
              <a:t>a</a:t>
            </a:r>
            <a:r>
              <a:rPr sz="2000" spc="-30" dirty="0">
                <a:solidFill>
                  <a:prstClr val="black"/>
                </a:solidFill>
                <a:latin typeface="Arial MT"/>
                <a:cs typeface="Arial MT"/>
              </a:rPr>
              <a:t> </a:t>
            </a:r>
            <a:r>
              <a:rPr sz="2000" dirty="0">
                <a:solidFill>
                  <a:prstClr val="black"/>
                </a:solidFill>
                <a:latin typeface="Arial MT"/>
                <a:cs typeface="Arial MT"/>
              </a:rPr>
              <a:t>“new</a:t>
            </a:r>
            <a:r>
              <a:rPr sz="2000" spc="-35" dirty="0">
                <a:solidFill>
                  <a:prstClr val="black"/>
                </a:solidFill>
                <a:latin typeface="Arial MT"/>
                <a:cs typeface="Arial MT"/>
              </a:rPr>
              <a:t> </a:t>
            </a:r>
            <a:r>
              <a:rPr sz="2000" spc="-5" dirty="0">
                <a:solidFill>
                  <a:prstClr val="black"/>
                </a:solidFill>
                <a:latin typeface="Arial MT"/>
                <a:cs typeface="Arial MT"/>
              </a:rPr>
              <a:t>image”</a:t>
            </a:r>
            <a:r>
              <a:rPr sz="2000" spc="-50" dirty="0">
                <a:solidFill>
                  <a:prstClr val="black"/>
                </a:solidFill>
                <a:latin typeface="Arial MT"/>
                <a:cs typeface="Arial MT"/>
              </a:rPr>
              <a:t> </a:t>
            </a:r>
            <a:r>
              <a:rPr sz="2000" spc="-5" dirty="0">
                <a:solidFill>
                  <a:prstClr val="black"/>
                </a:solidFill>
                <a:latin typeface="Arial MT"/>
                <a:cs typeface="Arial MT"/>
              </a:rPr>
              <a:t>of</a:t>
            </a:r>
            <a:r>
              <a:rPr sz="2000" spc="-35" dirty="0">
                <a:solidFill>
                  <a:prstClr val="black"/>
                </a:solidFill>
                <a:latin typeface="Arial MT"/>
                <a:cs typeface="Arial MT"/>
              </a:rPr>
              <a:t> </a:t>
            </a:r>
            <a:r>
              <a:rPr sz="2000" dirty="0">
                <a:solidFill>
                  <a:prstClr val="black"/>
                </a:solidFill>
                <a:latin typeface="Arial MT"/>
                <a:cs typeface="Arial MT"/>
              </a:rPr>
              <a:t>size</a:t>
            </a:r>
            <a:r>
              <a:rPr sz="2000" spc="80" dirty="0">
                <a:solidFill>
                  <a:prstClr val="black"/>
                </a:solidFill>
                <a:latin typeface="Arial MT"/>
                <a:cs typeface="Arial MT"/>
              </a:rPr>
              <a:t> </a:t>
            </a:r>
            <a:r>
              <a:rPr sz="2000" spc="-5" dirty="0">
                <a:solidFill>
                  <a:prstClr val="black"/>
                </a:solidFill>
                <a:latin typeface="Arial MT"/>
                <a:cs typeface="Arial MT"/>
              </a:rPr>
              <a:t>28x28x6!</a:t>
            </a:r>
            <a:endParaRPr sz="2000">
              <a:solidFill>
                <a:prstClr val="black"/>
              </a:solidFill>
              <a:latin typeface="Arial MT"/>
              <a:cs typeface="Arial MT"/>
            </a:endParaRPr>
          </a:p>
        </p:txBody>
      </p:sp>
      <p:sp>
        <p:nvSpPr>
          <p:cNvPr id="27" name="object 27"/>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
        <p:nvSpPr>
          <p:cNvPr id="26" name="object 26"/>
          <p:cNvSpPr txBox="1">
            <a:spLocks noGrp="1"/>
          </p:cNvSpPr>
          <p:nvPr>
            <p:ph type="title"/>
          </p:nvPr>
        </p:nvSpPr>
        <p:spPr>
          <a:xfrm>
            <a:off x="1736547" y="175005"/>
            <a:ext cx="5181600" cy="574040"/>
          </a:xfrm>
          <a:prstGeom prst="rect">
            <a:avLst/>
          </a:prstGeom>
        </p:spPr>
        <p:txBody>
          <a:bodyPr vert="horz" wrap="square" lIns="0" tIns="12700" rIns="0" bIns="0" rtlCol="0">
            <a:spAutoFit/>
          </a:bodyPr>
          <a:lstStyle/>
          <a:p>
            <a:pPr marL="12700">
              <a:spcBef>
                <a:spcPts val="100"/>
              </a:spcBef>
            </a:pPr>
            <a:r>
              <a:rPr sz="3600" dirty="0">
                <a:latin typeface="Arial MT"/>
                <a:cs typeface="Arial MT"/>
              </a:rPr>
              <a:t>Convolutions:</a:t>
            </a:r>
            <a:r>
              <a:rPr sz="3600" spc="-60" dirty="0">
                <a:latin typeface="Arial MT"/>
                <a:cs typeface="Arial MT"/>
              </a:rPr>
              <a:t> </a:t>
            </a:r>
            <a:r>
              <a:rPr sz="3600" spc="-5" dirty="0">
                <a:latin typeface="Arial MT"/>
                <a:cs typeface="Arial MT"/>
              </a:rPr>
              <a:t>More</a:t>
            </a:r>
            <a:r>
              <a:rPr sz="3600" spc="-20" dirty="0">
                <a:latin typeface="Arial MT"/>
                <a:cs typeface="Arial MT"/>
              </a:rPr>
              <a:t> </a:t>
            </a:r>
            <a:r>
              <a:rPr sz="3600" spc="-5" dirty="0">
                <a:latin typeface="Arial MT"/>
                <a:cs typeface="Arial MT"/>
              </a:rPr>
              <a:t>detail</a:t>
            </a:r>
            <a:endParaRPr sz="3600">
              <a:latin typeface="Arial MT"/>
              <a:cs typeface="Arial M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93722" y="1058037"/>
            <a:ext cx="6740525" cy="577215"/>
          </a:xfrm>
          <a:prstGeom prst="rect">
            <a:avLst/>
          </a:prstGeom>
        </p:spPr>
        <p:txBody>
          <a:bodyPr vert="horz" wrap="square" lIns="0" tIns="12700" rIns="0" bIns="0" rtlCol="0">
            <a:spAutoFit/>
          </a:bodyPr>
          <a:lstStyle/>
          <a:p>
            <a:pPr algn="ctr">
              <a:spcBef>
                <a:spcPts val="100"/>
              </a:spcBef>
            </a:pPr>
            <a:r>
              <a:rPr b="1" spc="-10" dirty="0">
                <a:solidFill>
                  <a:prstClr val="black"/>
                </a:solidFill>
                <a:latin typeface="Calibri"/>
                <a:cs typeface="Calibri"/>
              </a:rPr>
              <a:t>Preview:</a:t>
            </a:r>
            <a:r>
              <a:rPr b="1" spc="-50" dirty="0">
                <a:solidFill>
                  <a:prstClr val="black"/>
                </a:solidFill>
                <a:latin typeface="Calibri"/>
                <a:cs typeface="Calibri"/>
              </a:rPr>
              <a:t> </a:t>
            </a:r>
            <a:r>
              <a:rPr spc="-5" dirty="0">
                <a:solidFill>
                  <a:prstClr val="black"/>
                </a:solidFill>
                <a:latin typeface="Calibri"/>
                <a:cs typeface="Calibri"/>
              </a:rPr>
              <a:t>ConvNet</a:t>
            </a:r>
            <a:r>
              <a:rPr spc="-40" dirty="0">
                <a:solidFill>
                  <a:prstClr val="black"/>
                </a:solidFill>
                <a:latin typeface="Calibri"/>
                <a:cs typeface="Calibri"/>
              </a:rPr>
              <a:t> </a:t>
            </a:r>
            <a:r>
              <a:rPr spc="-5" dirty="0">
                <a:solidFill>
                  <a:prstClr val="black"/>
                </a:solidFill>
                <a:latin typeface="Calibri"/>
                <a:cs typeface="Calibri"/>
              </a:rPr>
              <a:t>is </a:t>
            </a:r>
            <a:r>
              <a:rPr dirty="0">
                <a:solidFill>
                  <a:prstClr val="black"/>
                </a:solidFill>
                <a:latin typeface="Calibri"/>
                <a:cs typeface="Calibri"/>
              </a:rPr>
              <a:t>a</a:t>
            </a:r>
            <a:r>
              <a:rPr spc="-5" dirty="0">
                <a:solidFill>
                  <a:prstClr val="black"/>
                </a:solidFill>
                <a:latin typeface="Calibri"/>
                <a:cs typeface="Calibri"/>
              </a:rPr>
              <a:t> sequence</a:t>
            </a:r>
            <a:r>
              <a:rPr spc="-25" dirty="0">
                <a:solidFill>
                  <a:prstClr val="black"/>
                </a:solidFill>
                <a:latin typeface="Calibri"/>
                <a:cs typeface="Calibri"/>
              </a:rPr>
              <a:t> </a:t>
            </a:r>
            <a:r>
              <a:rPr spc="-5" dirty="0">
                <a:solidFill>
                  <a:prstClr val="black"/>
                </a:solidFill>
                <a:latin typeface="Calibri"/>
                <a:cs typeface="Calibri"/>
              </a:rPr>
              <a:t>of</a:t>
            </a:r>
            <a:r>
              <a:rPr spc="-10" dirty="0">
                <a:solidFill>
                  <a:prstClr val="black"/>
                </a:solidFill>
                <a:latin typeface="Calibri"/>
                <a:cs typeface="Calibri"/>
              </a:rPr>
              <a:t> Convolution</a:t>
            </a:r>
            <a:r>
              <a:rPr spc="-30" dirty="0">
                <a:solidFill>
                  <a:prstClr val="black"/>
                </a:solidFill>
                <a:latin typeface="Calibri"/>
                <a:cs typeface="Calibri"/>
              </a:rPr>
              <a:t> </a:t>
            </a:r>
            <a:r>
              <a:rPr spc="-20" dirty="0">
                <a:solidFill>
                  <a:prstClr val="black"/>
                </a:solidFill>
                <a:latin typeface="Calibri"/>
                <a:cs typeface="Calibri"/>
              </a:rPr>
              <a:t>Layers,</a:t>
            </a:r>
            <a:r>
              <a:rPr spc="-25" dirty="0">
                <a:solidFill>
                  <a:prstClr val="black"/>
                </a:solidFill>
                <a:latin typeface="Calibri"/>
                <a:cs typeface="Calibri"/>
              </a:rPr>
              <a:t> </a:t>
            </a:r>
            <a:r>
              <a:rPr spc="-15" dirty="0">
                <a:solidFill>
                  <a:prstClr val="black"/>
                </a:solidFill>
                <a:latin typeface="Calibri"/>
                <a:cs typeface="Calibri"/>
              </a:rPr>
              <a:t>interspersed</a:t>
            </a:r>
            <a:r>
              <a:rPr spc="-30" dirty="0">
                <a:solidFill>
                  <a:prstClr val="black"/>
                </a:solidFill>
                <a:latin typeface="Calibri"/>
                <a:cs typeface="Calibri"/>
              </a:rPr>
              <a:t> </a:t>
            </a:r>
            <a:r>
              <a:rPr spc="-5" dirty="0">
                <a:solidFill>
                  <a:prstClr val="black"/>
                </a:solidFill>
                <a:latin typeface="Calibri"/>
                <a:cs typeface="Calibri"/>
              </a:rPr>
              <a:t>with</a:t>
            </a:r>
            <a:endParaRPr>
              <a:solidFill>
                <a:prstClr val="black"/>
              </a:solidFill>
              <a:latin typeface="Calibri"/>
              <a:cs typeface="Calibri"/>
            </a:endParaRPr>
          </a:p>
          <a:p>
            <a:pPr marL="2540" algn="ctr">
              <a:spcBef>
                <a:spcPts val="20"/>
              </a:spcBef>
            </a:pPr>
            <a:r>
              <a:rPr spc="-10" dirty="0">
                <a:solidFill>
                  <a:prstClr val="black"/>
                </a:solidFill>
                <a:latin typeface="Calibri"/>
                <a:cs typeface="Calibri"/>
              </a:rPr>
              <a:t>activation</a:t>
            </a:r>
            <a:r>
              <a:rPr spc="-50" dirty="0">
                <a:solidFill>
                  <a:prstClr val="black"/>
                </a:solidFill>
                <a:latin typeface="Calibri"/>
                <a:cs typeface="Calibri"/>
              </a:rPr>
              <a:t> </a:t>
            </a:r>
            <a:r>
              <a:rPr spc="-10" dirty="0">
                <a:solidFill>
                  <a:prstClr val="black"/>
                </a:solidFill>
                <a:latin typeface="Calibri"/>
                <a:cs typeface="Calibri"/>
              </a:rPr>
              <a:t>functions</a:t>
            </a:r>
            <a:endParaRPr>
              <a:solidFill>
                <a:prstClr val="black"/>
              </a:solidFill>
              <a:latin typeface="Calibri"/>
              <a:cs typeface="Calibri"/>
            </a:endParaRPr>
          </a:p>
        </p:txBody>
      </p:sp>
      <p:grpSp>
        <p:nvGrpSpPr>
          <p:cNvPr id="3" name="object 3"/>
          <p:cNvGrpSpPr/>
          <p:nvPr/>
        </p:nvGrpSpPr>
        <p:grpSpPr>
          <a:xfrm>
            <a:off x="1691639" y="1975104"/>
            <a:ext cx="975360" cy="2776220"/>
            <a:chOff x="167639" y="1975104"/>
            <a:chExt cx="975360" cy="2776220"/>
          </a:xfrm>
        </p:grpSpPr>
        <p:sp>
          <p:nvSpPr>
            <p:cNvPr id="4" name="object 4"/>
            <p:cNvSpPr/>
            <p:nvPr/>
          </p:nvSpPr>
          <p:spPr>
            <a:xfrm>
              <a:off x="176783" y="2726436"/>
              <a:ext cx="213360" cy="2014855"/>
            </a:xfrm>
            <a:custGeom>
              <a:avLst/>
              <a:gdLst/>
              <a:ahLst/>
              <a:cxnLst/>
              <a:rect l="l" t="t" r="r" b="b"/>
              <a:pathLst>
                <a:path w="213360" h="2014854">
                  <a:moveTo>
                    <a:pt x="213169" y="0"/>
                  </a:moveTo>
                  <a:lnTo>
                    <a:pt x="0" y="0"/>
                  </a:lnTo>
                  <a:lnTo>
                    <a:pt x="0" y="2014601"/>
                  </a:lnTo>
                  <a:lnTo>
                    <a:pt x="213169" y="2014601"/>
                  </a:lnTo>
                  <a:lnTo>
                    <a:pt x="213169" y="0"/>
                  </a:lnTo>
                  <a:close/>
                </a:path>
              </a:pathLst>
            </a:custGeom>
            <a:solidFill>
              <a:srgbClr val="F4CCCC">
                <a:alpha val="51763"/>
              </a:srgbClr>
            </a:solidFill>
          </p:spPr>
          <p:txBody>
            <a:bodyPr wrap="square" lIns="0" tIns="0" rIns="0" bIns="0" rtlCol="0"/>
            <a:lstStyle/>
            <a:p>
              <a:endParaRPr>
                <a:solidFill>
                  <a:prstClr val="black"/>
                </a:solidFill>
                <a:latin typeface="Calibri"/>
              </a:endParaRPr>
            </a:p>
          </p:txBody>
        </p:sp>
        <p:sp>
          <p:nvSpPr>
            <p:cNvPr id="5" name="object 5"/>
            <p:cNvSpPr/>
            <p:nvPr/>
          </p:nvSpPr>
          <p:spPr>
            <a:xfrm>
              <a:off x="176783" y="1984248"/>
              <a:ext cx="956944" cy="2758440"/>
            </a:xfrm>
            <a:custGeom>
              <a:avLst/>
              <a:gdLst/>
              <a:ahLst/>
              <a:cxnLst/>
              <a:rect l="l" t="t" r="r" b="b"/>
              <a:pathLst>
                <a:path w="956944" h="2758440">
                  <a:moveTo>
                    <a:pt x="0" y="743203"/>
                  </a:moveTo>
                  <a:lnTo>
                    <a:pt x="743331" y="0"/>
                  </a:lnTo>
                  <a:lnTo>
                    <a:pt x="956525" y="0"/>
                  </a:lnTo>
                  <a:lnTo>
                    <a:pt x="956525" y="2014727"/>
                  </a:lnTo>
                  <a:lnTo>
                    <a:pt x="213194" y="2757932"/>
                  </a:lnTo>
                  <a:lnTo>
                    <a:pt x="0" y="2757932"/>
                  </a:lnTo>
                  <a:lnTo>
                    <a:pt x="0" y="743203"/>
                  </a:lnTo>
                  <a:close/>
                </a:path>
                <a:path w="956944" h="2758440">
                  <a:moveTo>
                    <a:pt x="0" y="741806"/>
                  </a:moveTo>
                  <a:lnTo>
                    <a:pt x="213194" y="741806"/>
                  </a:lnTo>
                  <a:lnTo>
                    <a:pt x="956525" y="0"/>
                  </a:lnTo>
                </a:path>
                <a:path w="956944" h="2758440">
                  <a:moveTo>
                    <a:pt x="213359" y="742188"/>
                  </a:moveTo>
                  <a:lnTo>
                    <a:pt x="213359" y="2756789"/>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6" name="object 6"/>
          <p:cNvSpPr txBox="1"/>
          <p:nvPr/>
        </p:nvSpPr>
        <p:spPr>
          <a:xfrm>
            <a:off x="2386381" y="4342257"/>
            <a:ext cx="278765"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32</a:t>
            </a:r>
            <a:endParaRPr>
              <a:solidFill>
                <a:prstClr val="black"/>
              </a:solidFill>
              <a:latin typeface="Arial MT"/>
              <a:cs typeface="Arial MT"/>
            </a:endParaRPr>
          </a:p>
        </p:txBody>
      </p:sp>
      <p:sp>
        <p:nvSpPr>
          <p:cNvPr id="7" name="object 7"/>
          <p:cNvSpPr txBox="1"/>
          <p:nvPr/>
        </p:nvSpPr>
        <p:spPr>
          <a:xfrm>
            <a:off x="2750617" y="2268728"/>
            <a:ext cx="278765"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32</a:t>
            </a:r>
            <a:endParaRPr>
              <a:solidFill>
                <a:prstClr val="black"/>
              </a:solidFill>
              <a:latin typeface="Arial MT"/>
              <a:cs typeface="Arial MT"/>
            </a:endParaRPr>
          </a:p>
        </p:txBody>
      </p:sp>
      <p:sp>
        <p:nvSpPr>
          <p:cNvPr id="8" name="object 8"/>
          <p:cNvSpPr txBox="1"/>
          <p:nvPr/>
        </p:nvSpPr>
        <p:spPr>
          <a:xfrm>
            <a:off x="1715516" y="4733925"/>
            <a:ext cx="153035" cy="299720"/>
          </a:xfrm>
          <a:prstGeom prst="rect">
            <a:avLst/>
          </a:prstGeom>
        </p:spPr>
        <p:txBody>
          <a:bodyPr vert="horz" wrap="square" lIns="0" tIns="12700" rIns="0" bIns="0" rtlCol="0">
            <a:spAutoFit/>
          </a:bodyPr>
          <a:lstStyle/>
          <a:p>
            <a:pPr marL="12700">
              <a:spcBef>
                <a:spcPts val="100"/>
              </a:spcBef>
            </a:pPr>
            <a:r>
              <a:rPr spc="-5" dirty="0">
                <a:solidFill>
                  <a:prstClr val="black"/>
                </a:solidFill>
                <a:latin typeface="Arial MT"/>
                <a:cs typeface="Arial MT"/>
              </a:rPr>
              <a:t>3</a:t>
            </a:r>
            <a:endParaRPr>
              <a:solidFill>
                <a:prstClr val="black"/>
              </a:solidFill>
              <a:latin typeface="Arial MT"/>
              <a:cs typeface="Arial MT"/>
            </a:endParaRPr>
          </a:p>
        </p:txBody>
      </p:sp>
      <p:sp>
        <p:nvSpPr>
          <p:cNvPr id="9" name="object 9"/>
          <p:cNvSpPr/>
          <p:nvPr/>
        </p:nvSpPr>
        <p:spPr>
          <a:xfrm>
            <a:off x="3005328" y="3246120"/>
            <a:ext cx="974725" cy="31750"/>
          </a:xfrm>
          <a:custGeom>
            <a:avLst/>
            <a:gdLst/>
            <a:ahLst/>
            <a:cxnLst/>
            <a:rect l="l" t="t" r="r" b="b"/>
            <a:pathLst>
              <a:path w="974725" h="31750">
                <a:moveTo>
                  <a:pt x="0" y="16763"/>
                </a:moveTo>
                <a:lnTo>
                  <a:pt x="930655" y="16763"/>
                </a:lnTo>
              </a:path>
              <a:path w="974725" h="31750">
                <a:moveTo>
                  <a:pt x="931164" y="31750"/>
                </a:moveTo>
                <a:lnTo>
                  <a:pt x="974724" y="15875"/>
                </a:lnTo>
                <a:lnTo>
                  <a:pt x="931164" y="0"/>
                </a:lnTo>
                <a:lnTo>
                  <a:pt x="931164" y="31750"/>
                </a:lnTo>
                <a:close/>
              </a:path>
            </a:pathLst>
          </a:custGeom>
          <a:ln w="9144">
            <a:solidFill>
              <a:srgbClr val="666666"/>
            </a:solidFill>
          </a:ln>
        </p:spPr>
        <p:txBody>
          <a:bodyPr wrap="square" lIns="0" tIns="0" rIns="0" bIns="0" rtlCol="0"/>
          <a:lstStyle/>
          <a:p>
            <a:endParaRPr>
              <a:solidFill>
                <a:prstClr val="black"/>
              </a:solidFill>
              <a:latin typeface="Calibri"/>
            </a:endParaRPr>
          </a:p>
        </p:txBody>
      </p:sp>
      <p:grpSp>
        <p:nvGrpSpPr>
          <p:cNvPr id="10" name="object 10"/>
          <p:cNvGrpSpPr/>
          <p:nvPr/>
        </p:nvGrpSpPr>
        <p:grpSpPr>
          <a:xfrm>
            <a:off x="4206239" y="1975104"/>
            <a:ext cx="975360" cy="2776220"/>
            <a:chOff x="2682239" y="1975104"/>
            <a:chExt cx="975360" cy="2776220"/>
          </a:xfrm>
        </p:grpSpPr>
        <p:sp>
          <p:nvSpPr>
            <p:cNvPr id="11" name="object 11"/>
            <p:cNvSpPr/>
            <p:nvPr/>
          </p:nvSpPr>
          <p:spPr>
            <a:xfrm>
              <a:off x="2691383" y="2726436"/>
              <a:ext cx="213360" cy="2014855"/>
            </a:xfrm>
            <a:custGeom>
              <a:avLst/>
              <a:gdLst/>
              <a:ahLst/>
              <a:cxnLst/>
              <a:rect l="l" t="t" r="r" b="b"/>
              <a:pathLst>
                <a:path w="213360" h="2014854">
                  <a:moveTo>
                    <a:pt x="213169" y="0"/>
                  </a:moveTo>
                  <a:lnTo>
                    <a:pt x="0" y="0"/>
                  </a:lnTo>
                  <a:lnTo>
                    <a:pt x="0" y="2014601"/>
                  </a:lnTo>
                  <a:lnTo>
                    <a:pt x="213169" y="2014601"/>
                  </a:lnTo>
                  <a:lnTo>
                    <a:pt x="213169" y="0"/>
                  </a:lnTo>
                  <a:close/>
                </a:path>
              </a:pathLst>
            </a:custGeom>
            <a:solidFill>
              <a:srgbClr val="C7DAF7"/>
            </a:solidFill>
          </p:spPr>
          <p:txBody>
            <a:bodyPr wrap="square" lIns="0" tIns="0" rIns="0" bIns="0" rtlCol="0"/>
            <a:lstStyle/>
            <a:p>
              <a:endParaRPr>
                <a:solidFill>
                  <a:prstClr val="black"/>
                </a:solidFill>
                <a:latin typeface="Calibri"/>
              </a:endParaRPr>
            </a:p>
          </p:txBody>
        </p:sp>
        <p:sp>
          <p:nvSpPr>
            <p:cNvPr id="12" name="object 12"/>
            <p:cNvSpPr/>
            <p:nvPr/>
          </p:nvSpPr>
          <p:spPr>
            <a:xfrm>
              <a:off x="2691383" y="1984248"/>
              <a:ext cx="956944" cy="2758440"/>
            </a:xfrm>
            <a:custGeom>
              <a:avLst/>
              <a:gdLst/>
              <a:ahLst/>
              <a:cxnLst/>
              <a:rect l="l" t="t" r="r" b="b"/>
              <a:pathLst>
                <a:path w="956945" h="2758440">
                  <a:moveTo>
                    <a:pt x="0" y="743203"/>
                  </a:moveTo>
                  <a:lnTo>
                    <a:pt x="743331" y="0"/>
                  </a:lnTo>
                  <a:lnTo>
                    <a:pt x="956564" y="0"/>
                  </a:lnTo>
                  <a:lnTo>
                    <a:pt x="956564" y="2014727"/>
                  </a:lnTo>
                  <a:lnTo>
                    <a:pt x="213233" y="2757932"/>
                  </a:lnTo>
                  <a:lnTo>
                    <a:pt x="0" y="2757932"/>
                  </a:lnTo>
                  <a:lnTo>
                    <a:pt x="0" y="743203"/>
                  </a:lnTo>
                  <a:close/>
                </a:path>
                <a:path w="956945" h="2758440">
                  <a:moveTo>
                    <a:pt x="0" y="741806"/>
                  </a:moveTo>
                  <a:lnTo>
                    <a:pt x="213233" y="741806"/>
                  </a:lnTo>
                  <a:lnTo>
                    <a:pt x="956564" y="0"/>
                  </a:lnTo>
                </a:path>
                <a:path w="956945" h="2758440">
                  <a:moveTo>
                    <a:pt x="213360" y="742188"/>
                  </a:moveTo>
                  <a:lnTo>
                    <a:pt x="213360" y="2756789"/>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13" name="object 13"/>
          <p:cNvSpPr txBox="1"/>
          <p:nvPr/>
        </p:nvSpPr>
        <p:spPr>
          <a:xfrm>
            <a:off x="4901311" y="4342257"/>
            <a:ext cx="278765"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28</a:t>
            </a:r>
            <a:endParaRPr>
              <a:solidFill>
                <a:prstClr val="black"/>
              </a:solidFill>
              <a:latin typeface="Arial MT"/>
              <a:cs typeface="Arial MT"/>
            </a:endParaRPr>
          </a:p>
        </p:txBody>
      </p:sp>
      <p:sp>
        <p:nvSpPr>
          <p:cNvPr id="18" name="object 18"/>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
        <p:nvSpPr>
          <p:cNvPr id="14" name="object 14"/>
          <p:cNvSpPr txBox="1"/>
          <p:nvPr/>
        </p:nvSpPr>
        <p:spPr>
          <a:xfrm>
            <a:off x="5265802" y="2268728"/>
            <a:ext cx="278765"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28</a:t>
            </a:r>
            <a:endParaRPr>
              <a:solidFill>
                <a:prstClr val="black"/>
              </a:solidFill>
              <a:latin typeface="Arial MT"/>
              <a:cs typeface="Arial MT"/>
            </a:endParaRPr>
          </a:p>
        </p:txBody>
      </p:sp>
      <p:sp>
        <p:nvSpPr>
          <p:cNvPr id="15" name="object 15"/>
          <p:cNvSpPr txBox="1"/>
          <p:nvPr/>
        </p:nvSpPr>
        <p:spPr>
          <a:xfrm>
            <a:off x="4230752" y="4733925"/>
            <a:ext cx="153035" cy="299720"/>
          </a:xfrm>
          <a:prstGeom prst="rect">
            <a:avLst/>
          </a:prstGeom>
        </p:spPr>
        <p:txBody>
          <a:bodyPr vert="horz" wrap="square" lIns="0" tIns="12700" rIns="0" bIns="0" rtlCol="0">
            <a:spAutoFit/>
          </a:bodyPr>
          <a:lstStyle/>
          <a:p>
            <a:pPr marL="12700">
              <a:spcBef>
                <a:spcPts val="100"/>
              </a:spcBef>
            </a:pPr>
            <a:r>
              <a:rPr spc="-5" dirty="0">
                <a:solidFill>
                  <a:prstClr val="black"/>
                </a:solidFill>
                <a:latin typeface="Arial MT"/>
                <a:cs typeface="Arial MT"/>
              </a:rPr>
              <a:t>6</a:t>
            </a:r>
            <a:endParaRPr>
              <a:solidFill>
                <a:prstClr val="black"/>
              </a:solidFill>
              <a:latin typeface="Arial MT"/>
              <a:cs typeface="Arial MT"/>
            </a:endParaRPr>
          </a:p>
        </p:txBody>
      </p:sp>
      <p:sp>
        <p:nvSpPr>
          <p:cNvPr id="16" name="object 16"/>
          <p:cNvSpPr txBox="1"/>
          <p:nvPr/>
        </p:nvSpPr>
        <p:spPr>
          <a:xfrm>
            <a:off x="3117850" y="3317875"/>
            <a:ext cx="727710" cy="1409700"/>
          </a:xfrm>
          <a:prstGeom prst="rect">
            <a:avLst/>
          </a:prstGeom>
        </p:spPr>
        <p:txBody>
          <a:bodyPr vert="horz" wrap="square" lIns="0" tIns="9525" rIns="0" bIns="0" rtlCol="0">
            <a:spAutoFit/>
          </a:bodyPr>
          <a:lstStyle/>
          <a:p>
            <a:pPr marL="12700" marR="5080">
              <a:lnSpc>
                <a:spcPct val="101099"/>
              </a:lnSpc>
              <a:spcBef>
                <a:spcPts val="75"/>
              </a:spcBef>
            </a:pPr>
            <a:r>
              <a:rPr spc="-5" dirty="0">
                <a:solidFill>
                  <a:prstClr val="black"/>
                </a:solidFill>
                <a:latin typeface="Arial MT"/>
                <a:cs typeface="Arial MT"/>
              </a:rPr>
              <a:t>CON</a:t>
            </a:r>
            <a:r>
              <a:rPr spc="-180" dirty="0">
                <a:solidFill>
                  <a:prstClr val="black"/>
                </a:solidFill>
                <a:latin typeface="Arial MT"/>
                <a:cs typeface="Arial MT"/>
              </a:rPr>
              <a:t>V</a:t>
            </a:r>
            <a:r>
              <a:rPr dirty="0">
                <a:solidFill>
                  <a:prstClr val="black"/>
                </a:solidFill>
                <a:latin typeface="Arial MT"/>
                <a:cs typeface="Arial MT"/>
              </a:rPr>
              <a:t>,  </a:t>
            </a:r>
            <a:r>
              <a:rPr spc="-5" dirty="0">
                <a:solidFill>
                  <a:prstClr val="black"/>
                </a:solidFill>
                <a:latin typeface="Arial MT"/>
                <a:cs typeface="Arial MT"/>
              </a:rPr>
              <a:t>ReLU</a:t>
            </a:r>
            <a:endParaRPr>
              <a:solidFill>
                <a:prstClr val="black"/>
              </a:solidFill>
              <a:latin typeface="Arial MT"/>
              <a:cs typeface="Arial MT"/>
            </a:endParaRPr>
          </a:p>
          <a:p>
            <a:pPr marL="12700" marR="85725" algn="just">
              <a:lnSpc>
                <a:spcPts val="2190"/>
              </a:lnSpc>
              <a:spcBef>
                <a:spcPts val="70"/>
              </a:spcBef>
            </a:pPr>
            <a:r>
              <a:rPr spc="-10" dirty="0">
                <a:solidFill>
                  <a:srgbClr val="0000FF"/>
                </a:solidFill>
                <a:latin typeface="Arial MT"/>
                <a:cs typeface="Arial MT"/>
              </a:rPr>
              <a:t>e.g. </a:t>
            </a:r>
            <a:r>
              <a:rPr spc="-5" dirty="0">
                <a:solidFill>
                  <a:srgbClr val="0000FF"/>
                </a:solidFill>
                <a:latin typeface="Arial MT"/>
                <a:cs typeface="Arial MT"/>
              </a:rPr>
              <a:t>6 </a:t>
            </a:r>
            <a:r>
              <a:rPr spc="-490" dirty="0">
                <a:solidFill>
                  <a:srgbClr val="0000FF"/>
                </a:solidFill>
                <a:latin typeface="Arial MT"/>
                <a:cs typeface="Arial MT"/>
              </a:rPr>
              <a:t> </a:t>
            </a:r>
            <a:r>
              <a:rPr spc="-10" dirty="0">
                <a:solidFill>
                  <a:srgbClr val="0000FF"/>
                </a:solidFill>
                <a:latin typeface="Arial MT"/>
                <a:cs typeface="Arial MT"/>
              </a:rPr>
              <a:t>5x5x3 </a:t>
            </a:r>
            <a:r>
              <a:rPr spc="-490" dirty="0">
                <a:solidFill>
                  <a:srgbClr val="0000FF"/>
                </a:solidFill>
                <a:latin typeface="Arial MT"/>
                <a:cs typeface="Arial MT"/>
              </a:rPr>
              <a:t> </a:t>
            </a:r>
            <a:r>
              <a:rPr dirty="0">
                <a:solidFill>
                  <a:srgbClr val="0000FF"/>
                </a:solidFill>
                <a:latin typeface="Arial MT"/>
                <a:cs typeface="Arial MT"/>
              </a:rPr>
              <a:t>filters</a:t>
            </a:r>
            <a:endParaRPr>
              <a:solidFill>
                <a:prstClr val="black"/>
              </a:solidFill>
              <a:latin typeface="Arial MT"/>
              <a:cs typeface="Arial MT"/>
            </a:endParaRPr>
          </a:p>
        </p:txBody>
      </p:sp>
      <p:sp>
        <p:nvSpPr>
          <p:cNvPr id="17" name="object 17"/>
          <p:cNvSpPr txBox="1">
            <a:spLocks noGrp="1"/>
          </p:cNvSpPr>
          <p:nvPr>
            <p:ph type="title"/>
          </p:nvPr>
        </p:nvSpPr>
        <p:spPr>
          <a:xfrm>
            <a:off x="1736547" y="175005"/>
            <a:ext cx="5181600" cy="574040"/>
          </a:xfrm>
          <a:prstGeom prst="rect">
            <a:avLst/>
          </a:prstGeom>
        </p:spPr>
        <p:txBody>
          <a:bodyPr vert="horz" wrap="square" lIns="0" tIns="12700" rIns="0" bIns="0" rtlCol="0">
            <a:spAutoFit/>
          </a:bodyPr>
          <a:lstStyle/>
          <a:p>
            <a:pPr marL="12700">
              <a:spcBef>
                <a:spcPts val="100"/>
              </a:spcBef>
            </a:pPr>
            <a:r>
              <a:rPr sz="3600" dirty="0">
                <a:latin typeface="Arial MT"/>
                <a:cs typeface="Arial MT"/>
              </a:rPr>
              <a:t>Convolutions:</a:t>
            </a:r>
            <a:r>
              <a:rPr sz="3600" spc="-60" dirty="0">
                <a:latin typeface="Arial MT"/>
                <a:cs typeface="Arial MT"/>
              </a:rPr>
              <a:t> </a:t>
            </a:r>
            <a:r>
              <a:rPr sz="3600" spc="-5" dirty="0">
                <a:latin typeface="Arial MT"/>
                <a:cs typeface="Arial MT"/>
              </a:rPr>
              <a:t>More</a:t>
            </a:r>
            <a:r>
              <a:rPr sz="3600" spc="-20" dirty="0">
                <a:latin typeface="Arial MT"/>
                <a:cs typeface="Arial MT"/>
              </a:rPr>
              <a:t> </a:t>
            </a:r>
            <a:r>
              <a:rPr sz="3600" spc="-5" dirty="0">
                <a:latin typeface="Arial MT"/>
                <a:cs typeface="Arial MT"/>
              </a:rPr>
              <a:t>detail</a:t>
            </a:r>
            <a:endParaRPr sz="3600">
              <a:latin typeface="Arial MT"/>
              <a:cs typeface="Arial 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18436" y="1106552"/>
            <a:ext cx="7927340" cy="577215"/>
          </a:xfrm>
          <a:prstGeom prst="rect">
            <a:avLst/>
          </a:prstGeom>
        </p:spPr>
        <p:txBody>
          <a:bodyPr vert="horz" wrap="square" lIns="0" tIns="12700" rIns="0" bIns="0" rtlCol="0">
            <a:spAutoFit/>
          </a:bodyPr>
          <a:lstStyle/>
          <a:p>
            <a:pPr algn="ctr">
              <a:spcBef>
                <a:spcPts val="100"/>
              </a:spcBef>
            </a:pPr>
            <a:r>
              <a:rPr b="1" spc="-15" dirty="0">
                <a:solidFill>
                  <a:prstClr val="black"/>
                </a:solidFill>
                <a:latin typeface="Calibri"/>
                <a:cs typeface="Calibri"/>
              </a:rPr>
              <a:t>Preview:</a:t>
            </a:r>
            <a:r>
              <a:rPr b="1" spc="-35" dirty="0">
                <a:solidFill>
                  <a:prstClr val="black"/>
                </a:solidFill>
                <a:latin typeface="Calibri"/>
                <a:cs typeface="Calibri"/>
              </a:rPr>
              <a:t> </a:t>
            </a:r>
            <a:r>
              <a:rPr spc="-5" dirty="0">
                <a:solidFill>
                  <a:prstClr val="black"/>
                </a:solidFill>
                <a:latin typeface="Calibri"/>
                <a:cs typeface="Calibri"/>
              </a:rPr>
              <a:t>ConvNet</a:t>
            </a:r>
            <a:r>
              <a:rPr spc="-30" dirty="0">
                <a:solidFill>
                  <a:prstClr val="black"/>
                </a:solidFill>
                <a:latin typeface="Calibri"/>
                <a:cs typeface="Calibri"/>
              </a:rPr>
              <a:t> </a:t>
            </a:r>
            <a:r>
              <a:rPr spc="-5" dirty="0">
                <a:solidFill>
                  <a:prstClr val="black"/>
                </a:solidFill>
                <a:latin typeface="Calibri"/>
                <a:cs typeface="Calibri"/>
              </a:rPr>
              <a:t>is</a:t>
            </a:r>
            <a:r>
              <a:rPr dirty="0">
                <a:solidFill>
                  <a:prstClr val="black"/>
                </a:solidFill>
                <a:latin typeface="Calibri"/>
                <a:cs typeface="Calibri"/>
              </a:rPr>
              <a:t> a sequence</a:t>
            </a:r>
            <a:r>
              <a:rPr spc="-25" dirty="0">
                <a:solidFill>
                  <a:prstClr val="black"/>
                </a:solidFill>
                <a:latin typeface="Calibri"/>
                <a:cs typeface="Calibri"/>
              </a:rPr>
              <a:t> </a:t>
            </a:r>
            <a:r>
              <a:rPr spc="-5" dirty="0">
                <a:solidFill>
                  <a:prstClr val="black"/>
                </a:solidFill>
                <a:latin typeface="Calibri"/>
                <a:cs typeface="Calibri"/>
              </a:rPr>
              <a:t>of </a:t>
            </a:r>
            <a:r>
              <a:rPr spc="-10" dirty="0">
                <a:solidFill>
                  <a:prstClr val="black"/>
                </a:solidFill>
                <a:latin typeface="Calibri"/>
                <a:cs typeface="Calibri"/>
              </a:rPr>
              <a:t>Convolutional</a:t>
            </a:r>
            <a:r>
              <a:rPr spc="-30" dirty="0">
                <a:solidFill>
                  <a:prstClr val="black"/>
                </a:solidFill>
                <a:latin typeface="Calibri"/>
                <a:cs typeface="Calibri"/>
              </a:rPr>
              <a:t> </a:t>
            </a:r>
            <a:r>
              <a:rPr spc="-15" dirty="0">
                <a:solidFill>
                  <a:prstClr val="black"/>
                </a:solidFill>
                <a:latin typeface="Calibri"/>
                <a:cs typeface="Calibri"/>
              </a:rPr>
              <a:t>Layers,</a:t>
            </a:r>
            <a:r>
              <a:rPr spc="-20" dirty="0">
                <a:solidFill>
                  <a:prstClr val="black"/>
                </a:solidFill>
                <a:latin typeface="Calibri"/>
                <a:cs typeface="Calibri"/>
              </a:rPr>
              <a:t> </a:t>
            </a:r>
            <a:r>
              <a:rPr spc="-15" dirty="0">
                <a:solidFill>
                  <a:prstClr val="black"/>
                </a:solidFill>
                <a:latin typeface="Calibri"/>
                <a:cs typeface="Calibri"/>
              </a:rPr>
              <a:t>interspersed</a:t>
            </a:r>
            <a:r>
              <a:rPr spc="-30" dirty="0">
                <a:solidFill>
                  <a:prstClr val="black"/>
                </a:solidFill>
                <a:latin typeface="Calibri"/>
                <a:cs typeface="Calibri"/>
              </a:rPr>
              <a:t> </a:t>
            </a:r>
            <a:r>
              <a:rPr spc="-5" dirty="0">
                <a:solidFill>
                  <a:prstClr val="black"/>
                </a:solidFill>
                <a:latin typeface="Calibri"/>
                <a:cs typeface="Calibri"/>
              </a:rPr>
              <a:t>with</a:t>
            </a:r>
            <a:r>
              <a:rPr spc="425" dirty="0">
                <a:solidFill>
                  <a:prstClr val="black"/>
                </a:solidFill>
                <a:latin typeface="Calibri"/>
                <a:cs typeface="Calibri"/>
              </a:rPr>
              <a:t> </a:t>
            </a:r>
            <a:r>
              <a:rPr spc="-10" dirty="0">
                <a:solidFill>
                  <a:prstClr val="black"/>
                </a:solidFill>
                <a:latin typeface="Calibri"/>
                <a:cs typeface="Calibri"/>
              </a:rPr>
              <a:t>activation</a:t>
            </a:r>
            <a:endParaRPr>
              <a:solidFill>
                <a:prstClr val="black"/>
              </a:solidFill>
              <a:latin typeface="Calibri"/>
              <a:cs typeface="Calibri"/>
            </a:endParaRPr>
          </a:p>
          <a:p>
            <a:pPr marR="1905" algn="ctr">
              <a:spcBef>
                <a:spcPts val="20"/>
              </a:spcBef>
            </a:pPr>
            <a:r>
              <a:rPr spc="-5" dirty="0">
                <a:solidFill>
                  <a:prstClr val="black"/>
                </a:solidFill>
                <a:latin typeface="Calibri"/>
                <a:cs typeface="Calibri"/>
              </a:rPr>
              <a:t>functions</a:t>
            </a:r>
            <a:endParaRPr>
              <a:solidFill>
                <a:prstClr val="black"/>
              </a:solidFill>
              <a:latin typeface="Calibri"/>
              <a:cs typeface="Calibri"/>
            </a:endParaRPr>
          </a:p>
        </p:txBody>
      </p:sp>
      <p:grpSp>
        <p:nvGrpSpPr>
          <p:cNvPr id="3" name="object 3"/>
          <p:cNvGrpSpPr/>
          <p:nvPr/>
        </p:nvGrpSpPr>
        <p:grpSpPr>
          <a:xfrm>
            <a:off x="1691639" y="1975104"/>
            <a:ext cx="975360" cy="2776220"/>
            <a:chOff x="167639" y="1975104"/>
            <a:chExt cx="975360" cy="2776220"/>
          </a:xfrm>
        </p:grpSpPr>
        <p:sp>
          <p:nvSpPr>
            <p:cNvPr id="4" name="object 4"/>
            <p:cNvSpPr/>
            <p:nvPr/>
          </p:nvSpPr>
          <p:spPr>
            <a:xfrm>
              <a:off x="176783" y="2726436"/>
              <a:ext cx="213360" cy="2014855"/>
            </a:xfrm>
            <a:custGeom>
              <a:avLst/>
              <a:gdLst/>
              <a:ahLst/>
              <a:cxnLst/>
              <a:rect l="l" t="t" r="r" b="b"/>
              <a:pathLst>
                <a:path w="213360" h="2014854">
                  <a:moveTo>
                    <a:pt x="213169" y="0"/>
                  </a:moveTo>
                  <a:lnTo>
                    <a:pt x="0" y="0"/>
                  </a:lnTo>
                  <a:lnTo>
                    <a:pt x="0" y="2014601"/>
                  </a:lnTo>
                  <a:lnTo>
                    <a:pt x="213169" y="2014601"/>
                  </a:lnTo>
                  <a:lnTo>
                    <a:pt x="213169" y="0"/>
                  </a:lnTo>
                  <a:close/>
                </a:path>
              </a:pathLst>
            </a:custGeom>
            <a:solidFill>
              <a:srgbClr val="F4CCCC">
                <a:alpha val="51763"/>
              </a:srgbClr>
            </a:solidFill>
          </p:spPr>
          <p:txBody>
            <a:bodyPr wrap="square" lIns="0" tIns="0" rIns="0" bIns="0" rtlCol="0"/>
            <a:lstStyle/>
            <a:p>
              <a:endParaRPr>
                <a:solidFill>
                  <a:prstClr val="black"/>
                </a:solidFill>
                <a:latin typeface="Calibri"/>
              </a:endParaRPr>
            </a:p>
          </p:txBody>
        </p:sp>
        <p:sp>
          <p:nvSpPr>
            <p:cNvPr id="5" name="object 5"/>
            <p:cNvSpPr/>
            <p:nvPr/>
          </p:nvSpPr>
          <p:spPr>
            <a:xfrm>
              <a:off x="176783" y="1984248"/>
              <a:ext cx="956944" cy="2758440"/>
            </a:xfrm>
            <a:custGeom>
              <a:avLst/>
              <a:gdLst/>
              <a:ahLst/>
              <a:cxnLst/>
              <a:rect l="l" t="t" r="r" b="b"/>
              <a:pathLst>
                <a:path w="956944" h="2758440">
                  <a:moveTo>
                    <a:pt x="0" y="743203"/>
                  </a:moveTo>
                  <a:lnTo>
                    <a:pt x="743331" y="0"/>
                  </a:lnTo>
                  <a:lnTo>
                    <a:pt x="956525" y="0"/>
                  </a:lnTo>
                  <a:lnTo>
                    <a:pt x="956525" y="2014727"/>
                  </a:lnTo>
                  <a:lnTo>
                    <a:pt x="213194" y="2757932"/>
                  </a:lnTo>
                  <a:lnTo>
                    <a:pt x="0" y="2757932"/>
                  </a:lnTo>
                  <a:lnTo>
                    <a:pt x="0" y="743203"/>
                  </a:lnTo>
                  <a:close/>
                </a:path>
                <a:path w="956944" h="2758440">
                  <a:moveTo>
                    <a:pt x="0" y="741806"/>
                  </a:moveTo>
                  <a:lnTo>
                    <a:pt x="213194" y="741806"/>
                  </a:lnTo>
                  <a:lnTo>
                    <a:pt x="956525" y="0"/>
                  </a:lnTo>
                </a:path>
                <a:path w="956944" h="2758440">
                  <a:moveTo>
                    <a:pt x="213359" y="742188"/>
                  </a:moveTo>
                  <a:lnTo>
                    <a:pt x="213359" y="2756789"/>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6" name="object 6"/>
          <p:cNvSpPr txBox="1"/>
          <p:nvPr/>
        </p:nvSpPr>
        <p:spPr>
          <a:xfrm>
            <a:off x="2386381" y="4342257"/>
            <a:ext cx="278765"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32</a:t>
            </a:r>
            <a:endParaRPr>
              <a:solidFill>
                <a:prstClr val="black"/>
              </a:solidFill>
              <a:latin typeface="Arial MT"/>
              <a:cs typeface="Arial MT"/>
            </a:endParaRPr>
          </a:p>
        </p:txBody>
      </p:sp>
      <p:sp>
        <p:nvSpPr>
          <p:cNvPr id="7" name="object 7"/>
          <p:cNvSpPr txBox="1"/>
          <p:nvPr/>
        </p:nvSpPr>
        <p:spPr>
          <a:xfrm>
            <a:off x="2750617" y="2268728"/>
            <a:ext cx="278765"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32</a:t>
            </a:r>
            <a:endParaRPr>
              <a:solidFill>
                <a:prstClr val="black"/>
              </a:solidFill>
              <a:latin typeface="Arial MT"/>
              <a:cs typeface="Arial MT"/>
            </a:endParaRPr>
          </a:p>
        </p:txBody>
      </p:sp>
      <p:sp>
        <p:nvSpPr>
          <p:cNvPr id="8" name="object 8"/>
          <p:cNvSpPr txBox="1"/>
          <p:nvPr/>
        </p:nvSpPr>
        <p:spPr>
          <a:xfrm>
            <a:off x="1715516" y="4733925"/>
            <a:ext cx="153035" cy="299720"/>
          </a:xfrm>
          <a:prstGeom prst="rect">
            <a:avLst/>
          </a:prstGeom>
        </p:spPr>
        <p:txBody>
          <a:bodyPr vert="horz" wrap="square" lIns="0" tIns="12700" rIns="0" bIns="0" rtlCol="0">
            <a:spAutoFit/>
          </a:bodyPr>
          <a:lstStyle/>
          <a:p>
            <a:pPr marL="12700">
              <a:spcBef>
                <a:spcPts val="100"/>
              </a:spcBef>
            </a:pPr>
            <a:r>
              <a:rPr spc="-5" dirty="0">
                <a:solidFill>
                  <a:prstClr val="black"/>
                </a:solidFill>
                <a:latin typeface="Arial MT"/>
                <a:cs typeface="Arial MT"/>
              </a:rPr>
              <a:t>3</a:t>
            </a:r>
            <a:endParaRPr>
              <a:solidFill>
                <a:prstClr val="black"/>
              </a:solidFill>
              <a:latin typeface="Arial MT"/>
              <a:cs typeface="Arial MT"/>
            </a:endParaRPr>
          </a:p>
        </p:txBody>
      </p:sp>
      <p:sp>
        <p:nvSpPr>
          <p:cNvPr id="9" name="object 9"/>
          <p:cNvSpPr/>
          <p:nvPr/>
        </p:nvSpPr>
        <p:spPr>
          <a:xfrm>
            <a:off x="3005328" y="3246120"/>
            <a:ext cx="974725" cy="31750"/>
          </a:xfrm>
          <a:custGeom>
            <a:avLst/>
            <a:gdLst/>
            <a:ahLst/>
            <a:cxnLst/>
            <a:rect l="l" t="t" r="r" b="b"/>
            <a:pathLst>
              <a:path w="974725" h="31750">
                <a:moveTo>
                  <a:pt x="0" y="16763"/>
                </a:moveTo>
                <a:lnTo>
                  <a:pt x="930655" y="16763"/>
                </a:lnTo>
              </a:path>
              <a:path w="974725" h="31750">
                <a:moveTo>
                  <a:pt x="931164" y="31750"/>
                </a:moveTo>
                <a:lnTo>
                  <a:pt x="974724" y="15875"/>
                </a:lnTo>
                <a:lnTo>
                  <a:pt x="931164" y="0"/>
                </a:lnTo>
                <a:lnTo>
                  <a:pt x="931164" y="31750"/>
                </a:lnTo>
                <a:close/>
              </a:path>
            </a:pathLst>
          </a:custGeom>
          <a:ln w="9144">
            <a:solidFill>
              <a:srgbClr val="666666"/>
            </a:solidFill>
          </a:ln>
        </p:spPr>
        <p:txBody>
          <a:bodyPr wrap="square" lIns="0" tIns="0" rIns="0" bIns="0" rtlCol="0"/>
          <a:lstStyle/>
          <a:p>
            <a:endParaRPr>
              <a:solidFill>
                <a:prstClr val="black"/>
              </a:solidFill>
              <a:latin typeface="Calibri"/>
            </a:endParaRPr>
          </a:p>
        </p:txBody>
      </p:sp>
      <p:sp>
        <p:nvSpPr>
          <p:cNvPr id="10" name="object 10"/>
          <p:cNvSpPr txBox="1"/>
          <p:nvPr/>
        </p:nvSpPr>
        <p:spPr>
          <a:xfrm>
            <a:off x="3117850" y="3317875"/>
            <a:ext cx="727710" cy="1409700"/>
          </a:xfrm>
          <a:prstGeom prst="rect">
            <a:avLst/>
          </a:prstGeom>
        </p:spPr>
        <p:txBody>
          <a:bodyPr vert="horz" wrap="square" lIns="0" tIns="9525" rIns="0" bIns="0" rtlCol="0">
            <a:spAutoFit/>
          </a:bodyPr>
          <a:lstStyle/>
          <a:p>
            <a:pPr marL="12700" marR="5080">
              <a:lnSpc>
                <a:spcPct val="101099"/>
              </a:lnSpc>
              <a:spcBef>
                <a:spcPts val="75"/>
              </a:spcBef>
            </a:pPr>
            <a:r>
              <a:rPr spc="-5" dirty="0">
                <a:solidFill>
                  <a:prstClr val="black"/>
                </a:solidFill>
                <a:latin typeface="Arial MT"/>
                <a:cs typeface="Arial MT"/>
              </a:rPr>
              <a:t>CON</a:t>
            </a:r>
            <a:r>
              <a:rPr spc="-180" dirty="0">
                <a:solidFill>
                  <a:prstClr val="black"/>
                </a:solidFill>
                <a:latin typeface="Arial MT"/>
                <a:cs typeface="Arial MT"/>
              </a:rPr>
              <a:t>V</a:t>
            </a:r>
            <a:r>
              <a:rPr dirty="0">
                <a:solidFill>
                  <a:prstClr val="black"/>
                </a:solidFill>
                <a:latin typeface="Arial MT"/>
                <a:cs typeface="Arial MT"/>
              </a:rPr>
              <a:t>,  </a:t>
            </a:r>
            <a:r>
              <a:rPr spc="-5" dirty="0">
                <a:solidFill>
                  <a:prstClr val="black"/>
                </a:solidFill>
                <a:latin typeface="Arial MT"/>
                <a:cs typeface="Arial MT"/>
              </a:rPr>
              <a:t>ReLU</a:t>
            </a:r>
            <a:endParaRPr>
              <a:solidFill>
                <a:prstClr val="black"/>
              </a:solidFill>
              <a:latin typeface="Arial MT"/>
              <a:cs typeface="Arial MT"/>
            </a:endParaRPr>
          </a:p>
          <a:p>
            <a:pPr marL="12700" marR="85725" algn="just">
              <a:lnSpc>
                <a:spcPts val="2190"/>
              </a:lnSpc>
              <a:spcBef>
                <a:spcPts val="70"/>
              </a:spcBef>
            </a:pPr>
            <a:r>
              <a:rPr spc="-10" dirty="0">
                <a:solidFill>
                  <a:srgbClr val="0000FF"/>
                </a:solidFill>
                <a:latin typeface="Arial MT"/>
                <a:cs typeface="Arial MT"/>
              </a:rPr>
              <a:t>e.g. </a:t>
            </a:r>
            <a:r>
              <a:rPr spc="-5" dirty="0">
                <a:solidFill>
                  <a:srgbClr val="0000FF"/>
                </a:solidFill>
                <a:latin typeface="Arial MT"/>
                <a:cs typeface="Arial MT"/>
              </a:rPr>
              <a:t>6 </a:t>
            </a:r>
            <a:r>
              <a:rPr spc="-490" dirty="0">
                <a:solidFill>
                  <a:srgbClr val="0000FF"/>
                </a:solidFill>
                <a:latin typeface="Arial MT"/>
                <a:cs typeface="Arial MT"/>
              </a:rPr>
              <a:t> </a:t>
            </a:r>
            <a:r>
              <a:rPr spc="-10" dirty="0">
                <a:solidFill>
                  <a:srgbClr val="0000FF"/>
                </a:solidFill>
                <a:latin typeface="Arial MT"/>
                <a:cs typeface="Arial MT"/>
              </a:rPr>
              <a:t>5x5x3 </a:t>
            </a:r>
            <a:r>
              <a:rPr spc="-490" dirty="0">
                <a:solidFill>
                  <a:srgbClr val="0000FF"/>
                </a:solidFill>
                <a:latin typeface="Arial MT"/>
                <a:cs typeface="Arial MT"/>
              </a:rPr>
              <a:t> </a:t>
            </a:r>
            <a:r>
              <a:rPr dirty="0">
                <a:solidFill>
                  <a:srgbClr val="0000FF"/>
                </a:solidFill>
                <a:latin typeface="Arial MT"/>
                <a:cs typeface="Arial MT"/>
              </a:rPr>
              <a:t>filters</a:t>
            </a:r>
            <a:endParaRPr>
              <a:solidFill>
                <a:prstClr val="black"/>
              </a:solidFill>
              <a:latin typeface="Arial MT"/>
              <a:cs typeface="Arial MT"/>
            </a:endParaRPr>
          </a:p>
        </p:txBody>
      </p:sp>
      <p:grpSp>
        <p:nvGrpSpPr>
          <p:cNvPr id="11" name="object 11"/>
          <p:cNvGrpSpPr/>
          <p:nvPr/>
        </p:nvGrpSpPr>
        <p:grpSpPr>
          <a:xfrm>
            <a:off x="4206239" y="1975104"/>
            <a:ext cx="975360" cy="2776220"/>
            <a:chOff x="2682239" y="1975104"/>
            <a:chExt cx="975360" cy="2776220"/>
          </a:xfrm>
        </p:grpSpPr>
        <p:sp>
          <p:nvSpPr>
            <p:cNvPr id="12" name="object 12"/>
            <p:cNvSpPr/>
            <p:nvPr/>
          </p:nvSpPr>
          <p:spPr>
            <a:xfrm>
              <a:off x="2691383" y="2726436"/>
              <a:ext cx="213360" cy="2014855"/>
            </a:xfrm>
            <a:custGeom>
              <a:avLst/>
              <a:gdLst/>
              <a:ahLst/>
              <a:cxnLst/>
              <a:rect l="l" t="t" r="r" b="b"/>
              <a:pathLst>
                <a:path w="213360" h="2014854">
                  <a:moveTo>
                    <a:pt x="213169" y="0"/>
                  </a:moveTo>
                  <a:lnTo>
                    <a:pt x="0" y="0"/>
                  </a:lnTo>
                  <a:lnTo>
                    <a:pt x="0" y="2014601"/>
                  </a:lnTo>
                  <a:lnTo>
                    <a:pt x="213169" y="2014601"/>
                  </a:lnTo>
                  <a:lnTo>
                    <a:pt x="213169" y="0"/>
                  </a:lnTo>
                  <a:close/>
                </a:path>
              </a:pathLst>
            </a:custGeom>
            <a:solidFill>
              <a:srgbClr val="C7DAF7"/>
            </a:solidFill>
          </p:spPr>
          <p:txBody>
            <a:bodyPr wrap="square" lIns="0" tIns="0" rIns="0" bIns="0" rtlCol="0"/>
            <a:lstStyle/>
            <a:p>
              <a:endParaRPr>
                <a:solidFill>
                  <a:prstClr val="black"/>
                </a:solidFill>
                <a:latin typeface="Calibri"/>
              </a:endParaRPr>
            </a:p>
          </p:txBody>
        </p:sp>
        <p:sp>
          <p:nvSpPr>
            <p:cNvPr id="13" name="object 13"/>
            <p:cNvSpPr/>
            <p:nvPr/>
          </p:nvSpPr>
          <p:spPr>
            <a:xfrm>
              <a:off x="2691383" y="1984248"/>
              <a:ext cx="956944" cy="2758440"/>
            </a:xfrm>
            <a:custGeom>
              <a:avLst/>
              <a:gdLst/>
              <a:ahLst/>
              <a:cxnLst/>
              <a:rect l="l" t="t" r="r" b="b"/>
              <a:pathLst>
                <a:path w="956945" h="2758440">
                  <a:moveTo>
                    <a:pt x="0" y="743203"/>
                  </a:moveTo>
                  <a:lnTo>
                    <a:pt x="743331" y="0"/>
                  </a:lnTo>
                  <a:lnTo>
                    <a:pt x="956564" y="0"/>
                  </a:lnTo>
                  <a:lnTo>
                    <a:pt x="956564" y="2014727"/>
                  </a:lnTo>
                  <a:lnTo>
                    <a:pt x="213233" y="2757932"/>
                  </a:lnTo>
                  <a:lnTo>
                    <a:pt x="0" y="2757932"/>
                  </a:lnTo>
                  <a:lnTo>
                    <a:pt x="0" y="743203"/>
                  </a:lnTo>
                  <a:close/>
                </a:path>
                <a:path w="956945" h="2758440">
                  <a:moveTo>
                    <a:pt x="0" y="741806"/>
                  </a:moveTo>
                  <a:lnTo>
                    <a:pt x="213233" y="741806"/>
                  </a:lnTo>
                  <a:lnTo>
                    <a:pt x="956564" y="0"/>
                  </a:lnTo>
                </a:path>
                <a:path w="956945" h="2758440">
                  <a:moveTo>
                    <a:pt x="213360" y="742188"/>
                  </a:moveTo>
                  <a:lnTo>
                    <a:pt x="213360" y="2756789"/>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14" name="object 14"/>
          <p:cNvSpPr txBox="1"/>
          <p:nvPr/>
        </p:nvSpPr>
        <p:spPr>
          <a:xfrm>
            <a:off x="4901311" y="4342257"/>
            <a:ext cx="278765"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28</a:t>
            </a:r>
            <a:endParaRPr>
              <a:solidFill>
                <a:prstClr val="black"/>
              </a:solidFill>
              <a:latin typeface="Arial MT"/>
              <a:cs typeface="Arial MT"/>
            </a:endParaRPr>
          </a:p>
        </p:txBody>
      </p:sp>
      <p:sp>
        <p:nvSpPr>
          <p:cNvPr id="15" name="object 15"/>
          <p:cNvSpPr txBox="1"/>
          <p:nvPr/>
        </p:nvSpPr>
        <p:spPr>
          <a:xfrm>
            <a:off x="5265802" y="2268728"/>
            <a:ext cx="278765"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28</a:t>
            </a:r>
            <a:endParaRPr>
              <a:solidFill>
                <a:prstClr val="black"/>
              </a:solidFill>
              <a:latin typeface="Arial MT"/>
              <a:cs typeface="Arial MT"/>
            </a:endParaRPr>
          </a:p>
        </p:txBody>
      </p:sp>
      <p:sp>
        <p:nvSpPr>
          <p:cNvPr id="16" name="object 16"/>
          <p:cNvSpPr txBox="1"/>
          <p:nvPr/>
        </p:nvSpPr>
        <p:spPr>
          <a:xfrm>
            <a:off x="4230752" y="4733925"/>
            <a:ext cx="153035" cy="299720"/>
          </a:xfrm>
          <a:prstGeom prst="rect">
            <a:avLst/>
          </a:prstGeom>
        </p:spPr>
        <p:txBody>
          <a:bodyPr vert="horz" wrap="square" lIns="0" tIns="12700" rIns="0" bIns="0" rtlCol="0">
            <a:spAutoFit/>
          </a:bodyPr>
          <a:lstStyle/>
          <a:p>
            <a:pPr marL="12700">
              <a:spcBef>
                <a:spcPts val="100"/>
              </a:spcBef>
            </a:pPr>
            <a:r>
              <a:rPr spc="-5" dirty="0">
                <a:solidFill>
                  <a:prstClr val="black"/>
                </a:solidFill>
                <a:latin typeface="Arial MT"/>
                <a:cs typeface="Arial MT"/>
              </a:rPr>
              <a:t>6</a:t>
            </a:r>
            <a:endParaRPr>
              <a:solidFill>
                <a:prstClr val="black"/>
              </a:solidFill>
              <a:latin typeface="Arial MT"/>
              <a:cs typeface="Arial MT"/>
            </a:endParaRPr>
          </a:p>
        </p:txBody>
      </p:sp>
      <p:sp>
        <p:nvSpPr>
          <p:cNvPr id="17" name="object 17"/>
          <p:cNvSpPr/>
          <p:nvPr/>
        </p:nvSpPr>
        <p:spPr>
          <a:xfrm>
            <a:off x="5748529" y="3246120"/>
            <a:ext cx="974725" cy="31750"/>
          </a:xfrm>
          <a:custGeom>
            <a:avLst/>
            <a:gdLst/>
            <a:ahLst/>
            <a:cxnLst/>
            <a:rect l="l" t="t" r="r" b="b"/>
            <a:pathLst>
              <a:path w="974725" h="31750">
                <a:moveTo>
                  <a:pt x="0" y="16763"/>
                </a:moveTo>
                <a:lnTo>
                  <a:pt x="930656" y="16763"/>
                </a:lnTo>
              </a:path>
              <a:path w="974725" h="31750">
                <a:moveTo>
                  <a:pt x="931163" y="31750"/>
                </a:moveTo>
                <a:lnTo>
                  <a:pt x="974725" y="15875"/>
                </a:lnTo>
                <a:lnTo>
                  <a:pt x="931163" y="0"/>
                </a:lnTo>
                <a:lnTo>
                  <a:pt x="931163" y="31750"/>
                </a:lnTo>
                <a:close/>
              </a:path>
            </a:pathLst>
          </a:custGeom>
          <a:ln w="9144">
            <a:solidFill>
              <a:srgbClr val="666666"/>
            </a:solidFill>
          </a:ln>
        </p:spPr>
        <p:txBody>
          <a:bodyPr wrap="square" lIns="0" tIns="0" rIns="0" bIns="0" rtlCol="0"/>
          <a:lstStyle/>
          <a:p>
            <a:endParaRPr>
              <a:solidFill>
                <a:prstClr val="black"/>
              </a:solidFill>
              <a:latin typeface="Calibri"/>
            </a:endParaRPr>
          </a:p>
        </p:txBody>
      </p:sp>
      <p:sp>
        <p:nvSpPr>
          <p:cNvPr id="18" name="object 18"/>
          <p:cNvSpPr txBox="1"/>
          <p:nvPr/>
        </p:nvSpPr>
        <p:spPr>
          <a:xfrm>
            <a:off x="5861684" y="3317875"/>
            <a:ext cx="727710" cy="1409700"/>
          </a:xfrm>
          <a:prstGeom prst="rect">
            <a:avLst/>
          </a:prstGeom>
        </p:spPr>
        <p:txBody>
          <a:bodyPr vert="horz" wrap="square" lIns="0" tIns="9525" rIns="0" bIns="0" rtlCol="0">
            <a:spAutoFit/>
          </a:bodyPr>
          <a:lstStyle/>
          <a:p>
            <a:pPr marL="12700" marR="5080">
              <a:lnSpc>
                <a:spcPct val="101099"/>
              </a:lnSpc>
              <a:spcBef>
                <a:spcPts val="75"/>
              </a:spcBef>
            </a:pPr>
            <a:r>
              <a:rPr spc="-5" dirty="0">
                <a:solidFill>
                  <a:prstClr val="black"/>
                </a:solidFill>
                <a:latin typeface="Arial MT"/>
                <a:cs typeface="Arial MT"/>
              </a:rPr>
              <a:t>CON</a:t>
            </a:r>
            <a:r>
              <a:rPr spc="-180" dirty="0">
                <a:solidFill>
                  <a:prstClr val="black"/>
                </a:solidFill>
                <a:latin typeface="Arial MT"/>
                <a:cs typeface="Arial MT"/>
              </a:rPr>
              <a:t>V</a:t>
            </a:r>
            <a:r>
              <a:rPr dirty="0">
                <a:solidFill>
                  <a:prstClr val="black"/>
                </a:solidFill>
                <a:latin typeface="Arial MT"/>
                <a:cs typeface="Arial MT"/>
              </a:rPr>
              <a:t>,  </a:t>
            </a:r>
            <a:r>
              <a:rPr spc="-5" dirty="0">
                <a:solidFill>
                  <a:prstClr val="black"/>
                </a:solidFill>
                <a:latin typeface="Arial MT"/>
                <a:cs typeface="Arial MT"/>
              </a:rPr>
              <a:t>ReLU</a:t>
            </a:r>
            <a:endParaRPr>
              <a:solidFill>
                <a:prstClr val="black"/>
              </a:solidFill>
              <a:latin typeface="Arial MT"/>
              <a:cs typeface="Arial MT"/>
            </a:endParaRPr>
          </a:p>
          <a:p>
            <a:pPr marL="12700" marR="21590">
              <a:lnSpc>
                <a:spcPts val="2190"/>
              </a:lnSpc>
              <a:spcBef>
                <a:spcPts val="70"/>
              </a:spcBef>
            </a:pPr>
            <a:r>
              <a:rPr spc="-5" dirty="0">
                <a:solidFill>
                  <a:srgbClr val="38751C"/>
                </a:solidFill>
                <a:latin typeface="Arial MT"/>
                <a:cs typeface="Arial MT"/>
              </a:rPr>
              <a:t>e.</a:t>
            </a:r>
            <a:r>
              <a:rPr spc="-15" dirty="0">
                <a:solidFill>
                  <a:srgbClr val="38751C"/>
                </a:solidFill>
                <a:latin typeface="Arial MT"/>
                <a:cs typeface="Arial MT"/>
              </a:rPr>
              <a:t>g</a:t>
            </a:r>
            <a:r>
              <a:rPr dirty="0">
                <a:solidFill>
                  <a:srgbClr val="38751C"/>
                </a:solidFill>
                <a:latin typeface="Arial MT"/>
                <a:cs typeface="Arial MT"/>
              </a:rPr>
              <a:t>.</a:t>
            </a:r>
            <a:r>
              <a:rPr spc="-105" dirty="0">
                <a:solidFill>
                  <a:srgbClr val="38751C"/>
                </a:solidFill>
                <a:latin typeface="Arial MT"/>
                <a:cs typeface="Arial MT"/>
              </a:rPr>
              <a:t> </a:t>
            </a:r>
            <a:r>
              <a:rPr spc="-5" dirty="0">
                <a:solidFill>
                  <a:srgbClr val="38751C"/>
                </a:solidFill>
                <a:latin typeface="Arial MT"/>
                <a:cs typeface="Arial MT"/>
              </a:rPr>
              <a:t>10  </a:t>
            </a:r>
            <a:r>
              <a:rPr spc="-10" dirty="0">
                <a:solidFill>
                  <a:srgbClr val="38751C"/>
                </a:solidFill>
                <a:latin typeface="Arial MT"/>
                <a:cs typeface="Arial MT"/>
              </a:rPr>
              <a:t>5x5x</a:t>
            </a:r>
            <a:r>
              <a:rPr b="1" spc="-10" dirty="0">
                <a:solidFill>
                  <a:srgbClr val="38751C"/>
                </a:solidFill>
                <a:latin typeface="Arial"/>
                <a:cs typeface="Arial"/>
              </a:rPr>
              <a:t>6 </a:t>
            </a:r>
            <a:r>
              <a:rPr b="1" spc="-5" dirty="0">
                <a:solidFill>
                  <a:srgbClr val="38751C"/>
                </a:solidFill>
                <a:latin typeface="Arial"/>
                <a:cs typeface="Arial"/>
              </a:rPr>
              <a:t> </a:t>
            </a:r>
            <a:r>
              <a:rPr dirty="0">
                <a:solidFill>
                  <a:srgbClr val="38751C"/>
                </a:solidFill>
                <a:latin typeface="Arial MT"/>
                <a:cs typeface="Arial MT"/>
              </a:rPr>
              <a:t>filters</a:t>
            </a:r>
            <a:endParaRPr>
              <a:solidFill>
                <a:prstClr val="black"/>
              </a:solidFill>
              <a:latin typeface="Arial MT"/>
              <a:cs typeface="Arial MT"/>
            </a:endParaRPr>
          </a:p>
        </p:txBody>
      </p:sp>
      <p:grpSp>
        <p:nvGrpSpPr>
          <p:cNvPr id="19" name="object 19"/>
          <p:cNvGrpSpPr/>
          <p:nvPr/>
        </p:nvGrpSpPr>
        <p:grpSpPr>
          <a:xfrm>
            <a:off x="6949440" y="1975104"/>
            <a:ext cx="975360" cy="2776220"/>
            <a:chOff x="5425440" y="1975104"/>
            <a:chExt cx="975360" cy="2776220"/>
          </a:xfrm>
        </p:grpSpPr>
        <p:sp>
          <p:nvSpPr>
            <p:cNvPr id="20" name="object 20"/>
            <p:cNvSpPr/>
            <p:nvPr/>
          </p:nvSpPr>
          <p:spPr>
            <a:xfrm>
              <a:off x="5434584" y="2726436"/>
              <a:ext cx="213360" cy="2014855"/>
            </a:xfrm>
            <a:custGeom>
              <a:avLst/>
              <a:gdLst/>
              <a:ahLst/>
              <a:cxnLst/>
              <a:rect l="l" t="t" r="r" b="b"/>
              <a:pathLst>
                <a:path w="213360" h="2014854">
                  <a:moveTo>
                    <a:pt x="213169" y="0"/>
                  </a:moveTo>
                  <a:lnTo>
                    <a:pt x="0" y="0"/>
                  </a:lnTo>
                  <a:lnTo>
                    <a:pt x="0" y="2014601"/>
                  </a:lnTo>
                  <a:lnTo>
                    <a:pt x="213169" y="2014601"/>
                  </a:lnTo>
                  <a:lnTo>
                    <a:pt x="213169" y="0"/>
                  </a:lnTo>
                  <a:close/>
                </a:path>
              </a:pathLst>
            </a:custGeom>
            <a:solidFill>
              <a:srgbClr val="D7E9D2"/>
            </a:solidFill>
          </p:spPr>
          <p:txBody>
            <a:bodyPr wrap="square" lIns="0" tIns="0" rIns="0" bIns="0" rtlCol="0"/>
            <a:lstStyle/>
            <a:p>
              <a:endParaRPr>
                <a:solidFill>
                  <a:prstClr val="black"/>
                </a:solidFill>
                <a:latin typeface="Calibri"/>
              </a:endParaRPr>
            </a:p>
          </p:txBody>
        </p:sp>
        <p:sp>
          <p:nvSpPr>
            <p:cNvPr id="21" name="object 21"/>
            <p:cNvSpPr/>
            <p:nvPr/>
          </p:nvSpPr>
          <p:spPr>
            <a:xfrm>
              <a:off x="5434584" y="1984248"/>
              <a:ext cx="956944" cy="2758440"/>
            </a:xfrm>
            <a:custGeom>
              <a:avLst/>
              <a:gdLst/>
              <a:ahLst/>
              <a:cxnLst/>
              <a:rect l="l" t="t" r="r" b="b"/>
              <a:pathLst>
                <a:path w="956945" h="2758440">
                  <a:moveTo>
                    <a:pt x="0" y="743203"/>
                  </a:moveTo>
                  <a:lnTo>
                    <a:pt x="743330" y="0"/>
                  </a:lnTo>
                  <a:lnTo>
                    <a:pt x="956563" y="0"/>
                  </a:lnTo>
                  <a:lnTo>
                    <a:pt x="956563" y="2014727"/>
                  </a:lnTo>
                  <a:lnTo>
                    <a:pt x="213232" y="2757932"/>
                  </a:lnTo>
                  <a:lnTo>
                    <a:pt x="0" y="2757932"/>
                  </a:lnTo>
                  <a:lnTo>
                    <a:pt x="0" y="743203"/>
                  </a:lnTo>
                  <a:close/>
                </a:path>
                <a:path w="956945" h="2758440">
                  <a:moveTo>
                    <a:pt x="0" y="741806"/>
                  </a:moveTo>
                  <a:lnTo>
                    <a:pt x="213232" y="741806"/>
                  </a:lnTo>
                  <a:lnTo>
                    <a:pt x="956563" y="0"/>
                  </a:lnTo>
                </a:path>
                <a:path w="956945" h="2758440">
                  <a:moveTo>
                    <a:pt x="213360" y="742188"/>
                  </a:moveTo>
                  <a:lnTo>
                    <a:pt x="213360" y="2756789"/>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22" name="object 22"/>
          <p:cNvSpPr/>
          <p:nvPr/>
        </p:nvSpPr>
        <p:spPr>
          <a:xfrm>
            <a:off x="8339329" y="3246120"/>
            <a:ext cx="974725" cy="31750"/>
          </a:xfrm>
          <a:custGeom>
            <a:avLst/>
            <a:gdLst/>
            <a:ahLst/>
            <a:cxnLst/>
            <a:rect l="l" t="t" r="r" b="b"/>
            <a:pathLst>
              <a:path w="974725" h="31750">
                <a:moveTo>
                  <a:pt x="0" y="16763"/>
                </a:moveTo>
                <a:lnTo>
                  <a:pt x="930655" y="16763"/>
                </a:lnTo>
              </a:path>
              <a:path w="974725" h="31750">
                <a:moveTo>
                  <a:pt x="931164" y="31750"/>
                </a:moveTo>
                <a:lnTo>
                  <a:pt x="974725" y="15875"/>
                </a:lnTo>
                <a:lnTo>
                  <a:pt x="931164" y="0"/>
                </a:lnTo>
                <a:lnTo>
                  <a:pt x="931164" y="31750"/>
                </a:lnTo>
                <a:close/>
              </a:path>
            </a:pathLst>
          </a:custGeom>
          <a:ln w="9144">
            <a:solidFill>
              <a:srgbClr val="666666"/>
            </a:solidFill>
          </a:ln>
        </p:spPr>
        <p:txBody>
          <a:bodyPr wrap="square" lIns="0" tIns="0" rIns="0" bIns="0" rtlCol="0"/>
          <a:lstStyle/>
          <a:p>
            <a:endParaRPr>
              <a:solidFill>
                <a:prstClr val="black"/>
              </a:solidFill>
              <a:latin typeface="Calibri"/>
            </a:endParaRPr>
          </a:p>
        </p:txBody>
      </p:sp>
      <p:sp>
        <p:nvSpPr>
          <p:cNvPr id="23" name="object 23"/>
          <p:cNvSpPr txBox="1"/>
          <p:nvPr/>
        </p:nvSpPr>
        <p:spPr>
          <a:xfrm>
            <a:off x="8452866" y="3317875"/>
            <a:ext cx="727710" cy="551754"/>
          </a:xfrm>
          <a:prstGeom prst="rect">
            <a:avLst/>
          </a:prstGeom>
        </p:spPr>
        <p:txBody>
          <a:bodyPr vert="horz" wrap="square" lIns="0" tIns="9525" rIns="0" bIns="0" rtlCol="0">
            <a:spAutoFit/>
          </a:bodyPr>
          <a:lstStyle/>
          <a:p>
            <a:pPr marL="12700" marR="5080">
              <a:lnSpc>
                <a:spcPct val="101099"/>
              </a:lnSpc>
              <a:spcBef>
                <a:spcPts val="75"/>
              </a:spcBef>
            </a:pPr>
            <a:r>
              <a:rPr spc="-5" dirty="0">
                <a:solidFill>
                  <a:prstClr val="black"/>
                </a:solidFill>
                <a:latin typeface="Arial MT"/>
                <a:cs typeface="Arial MT"/>
              </a:rPr>
              <a:t>CON</a:t>
            </a:r>
            <a:r>
              <a:rPr spc="-180" dirty="0">
                <a:solidFill>
                  <a:prstClr val="black"/>
                </a:solidFill>
                <a:latin typeface="Arial MT"/>
                <a:cs typeface="Arial MT"/>
              </a:rPr>
              <a:t>V</a:t>
            </a:r>
            <a:r>
              <a:rPr dirty="0">
                <a:solidFill>
                  <a:prstClr val="black"/>
                </a:solidFill>
                <a:latin typeface="Arial MT"/>
                <a:cs typeface="Arial MT"/>
              </a:rPr>
              <a:t>,  </a:t>
            </a:r>
            <a:r>
              <a:rPr spc="-5" dirty="0">
                <a:solidFill>
                  <a:prstClr val="black"/>
                </a:solidFill>
                <a:latin typeface="Arial MT"/>
                <a:cs typeface="Arial MT"/>
              </a:rPr>
              <a:t>ReLU</a:t>
            </a:r>
            <a:endParaRPr>
              <a:solidFill>
                <a:prstClr val="black"/>
              </a:solidFill>
              <a:latin typeface="Arial MT"/>
              <a:cs typeface="Arial MT"/>
            </a:endParaRPr>
          </a:p>
        </p:txBody>
      </p:sp>
      <p:sp>
        <p:nvSpPr>
          <p:cNvPr id="29" name="object 29"/>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
        <p:nvSpPr>
          <p:cNvPr id="24" name="object 24"/>
          <p:cNvSpPr txBox="1"/>
          <p:nvPr/>
        </p:nvSpPr>
        <p:spPr>
          <a:xfrm>
            <a:off x="9669526" y="3071240"/>
            <a:ext cx="415290" cy="391160"/>
          </a:xfrm>
          <a:prstGeom prst="rect">
            <a:avLst/>
          </a:prstGeom>
        </p:spPr>
        <p:txBody>
          <a:bodyPr vert="horz" wrap="square" lIns="0" tIns="12700" rIns="0" bIns="0" rtlCol="0">
            <a:spAutoFit/>
          </a:bodyPr>
          <a:lstStyle/>
          <a:p>
            <a:pPr marL="12700">
              <a:spcBef>
                <a:spcPts val="100"/>
              </a:spcBef>
            </a:pPr>
            <a:r>
              <a:rPr sz="2400" dirty="0">
                <a:solidFill>
                  <a:prstClr val="black"/>
                </a:solidFill>
                <a:latin typeface="Arial MT"/>
                <a:cs typeface="Arial MT"/>
              </a:rPr>
              <a:t>….</a:t>
            </a:r>
            <a:endParaRPr sz="2400">
              <a:solidFill>
                <a:prstClr val="black"/>
              </a:solidFill>
              <a:latin typeface="Arial MT"/>
              <a:cs typeface="Arial MT"/>
            </a:endParaRPr>
          </a:p>
        </p:txBody>
      </p:sp>
      <p:sp>
        <p:nvSpPr>
          <p:cNvPr id="25" name="object 25"/>
          <p:cNvSpPr txBox="1"/>
          <p:nvPr/>
        </p:nvSpPr>
        <p:spPr>
          <a:xfrm>
            <a:off x="6898005" y="4733925"/>
            <a:ext cx="278765"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10</a:t>
            </a:r>
            <a:endParaRPr>
              <a:solidFill>
                <a:prstClr val="black"/>
              </a:solidFill>
              <a:latin typeface="Arial MT"/>
              <a:cs typeface="Arial MT"/>
            </a:endParaRPr>
          </a:p>
        </p:txBody>
      </p:sp>
      <p:sp>
        <p:nvSpPr>
          <p:cNvPr id="26" name="object 26"/>
          <p:cNvSpPr txBox="1"/>
          <p:nvPr/>
        </p:nvSpPr>
        <p:spPr>
          <a:xfrm>
            <a:off x="7645147" y="4342257"/>
            <a:ext cx="278765"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24</a:t>
            </a:r>
            <a:endParaRPr>
              <a:solidFill>
                <a:prstClr val="black"/>
              </a:solidFill>
              <a:latin typeface="Arial MT"/>
              <a:cs typeface="Arial MT"/>
            </a:endParaRPr>
          </a:p>
        </p:txBody>
      </p:sp>
      <p:sp>
        <p:nvSpPr>
          <p:cNvPr id="27" name="object 27"/>
          <p:cNvSpPr txBox="1"/>
          <p:nvPr/>
        </p:nvSpPr>
        <p:spPr>
          <a:xfrm>
            <a:off x="8009383" y="2268728"/>
            <a:ext cx="278765"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24</a:t>
            </a:r>
            <a:endParaRPr>
              <a:solidFill>
                <a:prstClr val="black"/>
              </a:solidFill>
              <a:latin typeface="Arial MT"/>
              <a:cs typeface="Arial MT"/>
            </a:endParaRPr>
          </a:p>
        </p:txBody>
      </p:sp>
      <p:sp>
        <p:nvSpPr>
          <p:cNvPr id="28" name="object 28"/>
          <p:cNvSpPr txBox="1">
            <a:spLocks noGrp="1"/>
          </p:cNvSpPr>
          <p:nvPr>
            <p:ph type="title"/>
          </p:nvPr>
        </p:nvSpPr>
        <p:spPr>
          <a:xfrm>
            <a:off x="1736547" y="175005"/>
            <a:ext cx="5181600" cy="574040"/>
          </a:xfrm>
          <a:prstGeom prst="rect">
            <a:avLst/>
          </a:prstGeom>
        </p:spPr>
        <p:txBody>
          <a:bodyPr vert="horz" wrap="square" lIns="0" tIns="12700" rIns="0" bIns="0" rtlCol="0">
            <a:spAutoFit/>
          </a:bodyPr>
          <a:lstStyle/>
          <a:p>
            <a:pPr marL="12700">
              <a:spcBef>
                <a:spcPts val="100"/>
              </a:spcBef>
            </a:pPr>
            <a:r>
              <a:rPr sz="3600" dirty="0">
                <a:latin typeface="Arial MT"/>
                <a:cs typeface="Arial MT"/>
              </a:rPr>
              <a:t>Convolutions:</a:t>
            </a:r>
            <a:r>
              <a:rPr sz="3600" spc="-60" dirty="0">
                <a:latin typeface="Arial MT"/>
                <a:cs typeface="Arial MT"/>
              </a:rPr>
              <a:t> </a:t>
            </a:r>
            <a:r>
              <a:rPr sz="3600" spc="-5" dirty="0">
                <a:latin typeface="Arial MT"/>
                <a:cs typeface="Arial MT"/>
              </a:rPr>
              <a:t>More</a:t>
            </a:r>
            <a:r>
              <a:rPr sz="3600" spc="-20" dirty="0">
                <a:latin typeface="Arial MT"/>
                <a:cs typeface="Arial MT"/>
              </a:rPr>
              <a:t> </a:t>
            </a:r>
            <a:r>
              <a:rPr sz="3600" spc="-5" dirty="0">
                <a:latin typeface="Arial MT"/>
                <a:cs typeface="Arial MT"/>
              </a:rPr>
              <a:t>detail</a:t>
            </a:r>
            <a:endParaRPr sz="3600">
              <a:latin typeface="Arial MT"/>
              <a:cs typeface="Arial M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02934" y="1030604"/>
            <a:ext cx="787400" cy="299720"/>
          </a:xfrm>
          <a:prstGeom prst="rect">
            <a:avLst/>
          </a:prstGeom>
        </p:spPr>
        <p:txBody>
          <a:bodyPr vert="horz" wrap="square" lIns="0" tIns="12700" rIns="0" bIns="0" rtlCol="0">
            <a:spAutoFit/>
          </a:bodyPr>
          <a:lstStyle/>
          <a:p>
            <a:pPr marL="12700">
              <a:spcBef>
                <a:spcPts val="100"/>
              </a:spcBef>
            </a:pPr>
            <a:r>
              <a:rPr b="1" spc="-15" dirty="0">
                <a:solidFill>
                  <a:prstClr val="black"/>
                </a:solidFill>
                <a:latin typeface="Calibri"/>
                <a:cs typeface="Calibri"/>
              </a:rPr>
              <a:t>Preview</a:t>
            </a:r>
            <a:endParaRPr>
              <a:solidFill>
                <a:prstClr val="black"/>
              </a:solidFill>
              <a:latin typeface="Calibri"/>
              <a:cs typeface="Calibri"/>
            </a:endParaRPr>
          </a:p>
        </p:txBody>
      </p:sp>
      <p:pic>
        <p:nvPicPr>
          <p:cNvPr id="3" name="object 3"/>
          <p:cNvPicPr/>
          <p:nvPr/>
        </p:nvPicPr>
        <p:blipFill>
          <a:blip r:embed="rId2" cstate="print"/>
          <a:stretch>
            <a:fillRect/>
          </a:stretch>
        </p:blipFill>
        <p:spPr>
          <a:xfrm>
            <a:off x="2938273" y="1522475"/>
            <a:ext cx="6502165" cy="3907536"/>
          </a:xfrm>
          <a:prstGeom prst="rect">
            <a:avLst/>
          </a:prstGeom>
        </p:spPr>
      </p:pic>
      <p:sp>
        <p:nvSpPr>
          <p:cNvPr id="4" name="object 4"/>
          <p:cNvSpPr txBox="1"/>
          <p:nvPr/>
        </p:nvSpPr>
        <p:spPr>
          <a:xfrm>
            <a:off x="8681720" y="962406"/>
            <a:ext cx="1464945" cy="431978"/>
          </a:xfrm>
          <a:prstGeom prst="rect">
            <a:avLst/>
          </a:prstGeom>
        </p:spPr>
        <p:txBody>
          <a:bodyPr vert="horz" wrap="square" lIns="0" tIns="10160" rIns="0" bIns="0" rtlCol="0">
            <a:spAutoFit/>
          </a:bodyPr>
          <a:lstStyle/>
          <a:p>
            <a:pPr marL="12700" marR="5080">
              <a:lnSpc>
                <a:spcPct val="101400"/>
              </a:lnSpc>
              <a:spcBef>
                <a:spcPts val="80"/>
              </a:spcBef>
            </a:pPr>
            <a:r>
              <a:rPr sz="1400" i="1" dirty="0">
                <a:solidFill>
                  <a:prstClr val="black"/>
                </a:solidFill>
                <a:latin typeface="Arial"/>
                <a:cs typeface="Arial"/>
              </a:rPr>
              <a:t>[From</a:t>
            </a:r>
            <a:r>
              <a:rPr sz="1400" i="1" spc="-55" dirty="0">
                <a:solidFill>
                  <a:prstClr val="black"/>
                </a:solidFill>
                <a:latin typeface="Arial"/>
                <a:cs typeface="Arial"/>
              </a:rPr>
              <a:t> </a:t>
            </a:r>
            <a:r>
              <a:rPr sz="1400" i="1" dirty="0">
                <a:solidFill>
                  <a:prstClr val="black"/>
                </a:solidFill>
                <a:latin typeface="Arial"/>
                <a:cs typeface="Arial"/>
              </a:rPr>
              <a:t>re</a:t>
            </a:r>
            <a:r>
              <a:rPr sz="1400" i="1" spc="5" dirty="0">
                <a:solidFill>
                  <a:prstClr val="black"/>
                </a:solidFill>
                <a:latin typeface="Arial"/>
                <a:cs typeface="Arial"/>
              </a:rPr>
              <a:t>c</a:t>
            </a:r>
            <a:r>
              <a:rPr sz="1400" i="1" spc="-10" dirty="0">
                <a:solidFill>
                  <a:prstClr val="black"/>
                </a:solidFill>
                <a:latin typeface="Arial"/>
                <a:cs typeface="Arial"/>
              </a:rPr>
              <a:t>en</a:t>
            </a:r>
            <a:r>
              <a:rPr sz="1400" i="1" dirty="0">
                <a:solidFill>
                  <a:prstClr val="black"/>
                </a:solidFill>
                <a:latin typeface="Arial"/>
                <a:cs typeface="Arial"/>
              </a:rPr>
              <a:t>t</a:t>
            </a:r>
            <a:r>
              <a:rPr sz="1400" i="1" spc="-125" dirty="0">
                <a:solidFill>
                  <a:prstClr val="black"/>
                </a:solidFill>
                <a:latin typeface="Arial"/>
                <a:cs typeface="Arial"/>
              </a:rPr>
              <a:t> </a:t>
            </a:r>
            <a:r>
              <a:rPr sz="1400" i="1" spc="-110" dirty="0">
                <a:solidFill>
                  <a:prstClr val="black"/>
                </a:solidFill>
                <a:latin typeface="Arial"/>
                <a:cs typeface="Arial"/>
              </a:rPr>
              <a:t>Y</a:t>
            </a:r>
            <a:r>
              <a:rPr sz="1400" i="1" dirty="0">
                <a:solidFill>
                  <a:prstClr val="black"/>
                </a:solidFill>
                <a:latin typeface="Arial"/>
                <a:cs typeface="Arial"/>
              </a:rPr>
              <a:t>ann  LeCun</a:t>
            </a:r>
            <a:r>
              <a:rPr sz="1400" i="1" spc="-100" dirty="0">
                <a:solidFill>
                  <a:prstClr val="black"/>
                </a:solidFill>
                <a:latin typeface="Arial"/>
                <a:cs typeface="Arial"/>
              </a:rPr>
              <a:t> </a:t>
            </a:r>
            <a:r>
              <a:rPr sz="1400" i="1" dirty="0">
                <a:solidFill>
                  <a:prstClr val="black"/>
                </a:solidFill>
                <a:latin typeface="Arial"/>
                <a:cs typeface="Arial"/>
              </a:rPr>
              <a:t>slid</a:t>
            </a:r>
            <a:r>
              <a:rPr sz="1400" i="1" spc="-15" dirty="0">
                <a:solidFill>
                  <a:prstClr val="black"/>
                </a:solidFill>
                <a:latin typeface="Arial"/>
                <a:cs typeface="Arial"/>
              </a:rPr>
              <a:t>e</a:t>
            </a:r>
            <a:r>
              <a:rPr sz="1400" i="1" spc="-10" dirty="0">
                <a:solidFill>
                  <a:prstClr val="black"/>
                </a:solidFill>
                <a:latin typeface="Arial"/>
                <a:cs typeface="Arial"/>
              </a:rPr>
              <a:t>s</a:t>
            </a:r>
            <a:r>
              <a:rPr sz="1400" i="1" dirty="0">
                <a:solidFill>
                  <a:prstClr val="black"/>
                </a:solidFill>
                <a:latin typeface="Arial"/>
                <a:cs typeface="Arial"/>
              </a:rPr>
              <a:t>]</a:t>
            </a:r>
            <a:endParaRPr sz="1400">
              <a:solidFill>
                <a:prstClr val="black"/>
              </a:solidFill>
              <a:latin typeface="Arial"/>
              <a:cs typeface="Arial"/>
            </a:endParaRPr>
          </a:p>
        </p:txBody>
      </p:sp>
      <p:sp>
        <p:nvSpPr>
          <p:cNvPr id="6" name="object 6"/>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
        <p:nvSpPr>
          <p:cNvPr id="5" name="object 5"/>
          <p:cNvSpPr txBox="1">
            <a:spLocks noGrp="1"/>
          </p:cNvSpPr>
          <p:nvPr>
            <p:ph type="title"/>
          </p:nvPr>
        </p:nvSpPr>
        <p:spPr>
          <a:xfrm>
            <a:off x="1736547" y="175005"/>
            <a:ext cx="5181600" cy="574040"/>
          </a:xfrm>
          <a:prstGeom prst="rect">
            <a:avLst/>
          </a:prstGeom>
        </p:spPr>
        <p:txBody>
          <a:bodyPr vert="horz" wrap="square" lIns="0" tIns="12700" rIns="0" bIns="0" rtlCol="0">
            <a:spAutoFit/>
          </a:bodyPr>
          <a:lstStyle/>
          <a:p>
            <a:pPr marL="12700">
              <a:spcBef>
                <a:spcPts val="100"/>
              </a:spcBef>
            </a:pPr>
            <a:r>
              <a:rPr sz="3600" dirty="0">
                <a:latin typeface="Arial MT"/>
                <a:cs typeface="Arial MT"/>
              </a:rPr>
              <a:t>Convolutions:</a:t>
            </a:r>
            <a:r>
              <a:rPr sz="3600" spc="-60" dirty="0">
                <a:latin typeface="Arial MT"/>
                <a:cs typeface="Arial MT"/>
              </a:rPr>
              <a:t> </a:t>
            </a:r>
            <a:r>
              <a:rPr sz="3600" spc="-5" dirty="0">
                <a:latin typeface="Arial MT"/>
                <a:cs typeface="Arial MT"/>
              </a:rPr>
              <a:t>More</a:t>
            </a:r>
            <a:r>
              <a:rPr sz="3600" spc="-20" dirty="0">
                <a:latin typeface="Arial MT"/>
                <a:cs typeface="Arial MT"/>
              </a:rPr>
              <a:t> </a:t>
            </a:r>
            <a:r>
              <a:rPr sz="3600" spc="-5" dirty="0">
                <a:latin typeface="Arial MT"/>
                <a:cs typeface="Arial MT"/>
              </a:rPr>
              <a:t>detail</a:t>
            </a:r>
            <a:endParaRPr sz="3600">
              <a:latin typeface="Arial MT"/>
              <a:cs typeface="Arial M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933956" y="858050"/>
            <a:ext cx="8505825" cy="4532630"/>
            <a:chOff x="409955" y="858050"/>
            <a:chExt cx="8505825" cy="4532630"/>
          </a:xfrm>
        </p:grpSpPr>
        <p:pic>
          <p:nvPicPr>
            <p:cNvPr id="3" name="object 3"/>
            <p:cNvPicPr/>
            <p:nvPr/>
          </p:nvPicPr>
          <p:blipFill>
            <a:blip r:embed="rId2" cstate="print"/>
            <a:stretch>
              <a:fillRect/>
            </a:stretch>
          </p:blipFill>
          <p:spPr>
            <a:xfrm>
              <a:off x="460247" y="934212"/>
              <a:ext cx="4308348" cy="4456176"/>
            </a:xfrm>
            <a:prstGeom prst="rect">
              <a:avLst/>
            </a:prstGeom>
          </p:spPr>
        </p:pic>
        <p:sp>
          <p:nvSpPr>
            <p:cNvPr id="4" name="object 4"/>
            <p:cNvSpPr/>
            <p:nvPr/>
          </p:nvSpPr>
          <p:spPr>
            <a:xfrm>
              <a:off x="409956" y="858049"/>
              <a:ext cx="1343025" cy="889000"/>
            </a:xfrm>
            <a:custGeom>
              <a:avLst/>
              <a:gdLst/>
              <a:ahLst/>
              <a:cxnLst/>
              <a:rect l="l" t="t" r="r" b="b"/>
              <a:pathLst>
                <a:path w="1343025" h="889000">
                  <a:moveTo>
                    <a:pt x="956792" y="0"/>
                  </a:moveTo>
                  <a:lnTo>
                    <a:pt x="0" y="0"/>
                  </a:lnTo>
                  <a:lnTo>
                    <a:pt x="0" y="255866"/>
                  </a:lnTo>
                  <a:lnTo>
                    <a:pt x="956792" y="255866"/>
                  </a:lnTo>
                  <a:lnTo>
                    <a:pt x="956792" y="0"/>
                  </a:lnTo>
                  <a:close/>
                </a:path>
                <a:path w="1343025" h="889000">
                  <a:moveTo>
                    <a:pt x="1342453" y="256057"/>
                  </a:moveTo>
                  <a:lnTo>
                    <a:pt x="658368" y="256057"/>
                  </a:lnTo>
                  <a:lnTo>
                    <a:pt x="658368" y="888453"/>
                  </a:lnTo>
                  <a:lnTo>
                    <a:pt x="1342453" y="888453"/>
                  </a:lnTo>
                  <a:lnTo>
                    <a:pt x="1342453" y="256057"/>
                  </a:lnTo>
                  <a:close/>
                </a:path>
              </a:pathLst>
            </a:custGeom>
            <a:solidFill>
              <a:srgbClr val="FFFFFF"/>
            </a:solidFill>
          </p:spPr>
          <p:txBody>
            <a:bodyPr wrap="square" lIns="0" tIns="0" rIns="0" bIns="0" rtlCol="0"/>
            <a:lstStyle/>
            <a:p>
              <a:endParaRPr>
                <a:solidFill>
                  <a:prstClr val="black"/>
                </a:solidFill>
                <a:latin typeface="Calibri"/>
              </a:endParaRPr>
            </a:p>
          </p:txBody>
        </p:sp>
        <p:pic>
          <p:nvPicPr>
            <p:cNvPr id="5" name="object 5"/>
            <p:cNvPicPr/>
            <p:nvPr/>
          </p:nvPicPr>
          <p:blipFill>
            <a:blip r:embed="rId3" cstate="print"/>
            <a:stretch>
              <a:fillRect/>
            </a:stretch>
          </p:blipFill>
          <p:spPr>
            <a:xfrm>
              <a:off x="1752600" y="1027176"/>
              <a:ext cx="7162800" cy="257556"/>
            </a:xfrm>
            <a:prstGeom prst="rect">
              <a:avLst/>
            </a:prstGeom>
          </p:spPr>
        </p:pic>
        <p:sp>
          <p:nvSpPr>
            <p:cNvPr id="6" name="object 6"/>
            <p:cNvSpPr/>
            <p:nvPr/>
          </p:nvSpPr>
          <p:spPr>
            <a:xfrm>
              <a:off x="502919" y="1027163"/>
              <a:ext cx="1548130" cy="1777364"/>
            </a:xfrm>
            <a:custGeom>
              <a:avLst/>
              <a:gdLst/>
              <a:ahLst/>
              <a:cxnLst/>
              <a:rect l="l" t="t" r="r" b="b"/>
              <a:pathLst>
                <a:path w="1548130" h="1777364">
                  <a:moveTo>
                    <a:pt x="1299972" y="257441"/>
                  </a:moveTo>
                  <a:lnTo>
                    <a:pt x="1547901" y="257441"/>
                  </a:lnTo>
                  <a:lnTo>
                    <a:pt x="1547901" y="0"/>
                  </a:lnTo>
                  <a:lnTo>
                    <a:pt x="1299972" y="0"/>
                  </a:lnTo>
                  <a:lnTo>
                    <a:pt x="1299972" y="257441"/>
                  </a:lnTo>
                  <a:close/>
                </a:path>
                <a:path w="1548130" h="1777364">
                  <a:moveTo>
                    <a:pt x="0" y="1776996"/>
                  </a:moveTo>
                  <a:lnTo>
                    <a:pt x="565111" y="1776996"/>
                  </a:lnTo>
                  <a:lnTo>
                    <a:pt x="565111" y="1144600"/>
                  </a:lnTo>
                  <a:lnTo>
                    <a:pt x="0" y="1144600"/>
                  </a:lnTo>
                  <a:lnTo>
                    <a:pt x="0" y="1776996"/>
                  </a:lnTo>
                  <a:close/>
                </a:path>
                <a:path w="1548130" h="1777364">
                  <a:moveTo>
                    <a:pt x="1424686" y="257568"/>
                  </a:moveTo>
                  <a:lnTo>
                    <a:pt x="632460" y="1368564"/>
                  </a:lnTo>
                </a:path>
                <a:path w="1548130" h="1777364">
                  <a:moveTo>
                    <a:pt x="606780" y="1350276"/>
                  </a:moveTo>
                  <a:lnTo>
                    <a:pt x="582168" y="1438414"/>
                  </a:lnTo>
                  <a:lnTo>
                    <a:pt x="657999" y="1386598"/>
                  </a:lnTo>
                  <a:lnTo>
                    <a:pt x="606780" y="1350276"/>
                  </a:lnTo>
                  <a:close/>
                </a:path>
              </a:pathLst>
            </a:custGeom>
            <a:ln w="18288">
              <a:solidFill>
                <a:srgbClr val="FF0000"/>
              </a:solidFill>
            </a:ln>
          </p:spPr>
          <p:txBody>
            <a:bodyPr wrap="square" lIns="0" tIns="0" rIns="0" bIns="0" rtlCol="0"/>
            <a:lstStyle/>
            <a:p>
              <a:endParaRPr>
                <a:solidFill>
                  <a:prstClr val="black"/>
                </a:solidFill>
                <a:latin typeface="Calibri"/>
              </a:endParaRPr>
            </a:p>
          </p:txBody>
        </p:sp>
      </p:grpSp>
      <p:sp>
        <p:nvSpPr>
          <p:cNvPr id="7" name="object 7"/>
          <p:cNvSpPr txBox="1"/>
          <p:nvPr/>
        </p:nvSpPr>
        <p:spPr>
          <a:xfrm>
            <a:off x="7864222" y="1352550"/>
            <a:ext cx="2558415" cy="678180"/>
          </a:xfrm>
          <a:prstGeom prst="rect">
            <a:avLst/>
          </a:prstGeom>
        </p:spPr>
        <p:txBody>
          <a:bodyPr vert="horz" wrap="square" lIns="0" tIns="12700" rIns="0" bIns="0" rtlCol="0">
            <a:spAutoFit/>
          </a:bodyPr>
          <a:lstStyle/>
          <a:p>
            <a:pPr marL="12700">
              <a:spcBef>
                <a:spcPts val="100"/>
              </a:spcBef>
            </a:pPr>
            <a:r>
              <a:rPr sz="2400" spc="-5" dirty="0">
                <a:solidFill>
                  <a:prstClr val="black"/>
                </a:solidFill>
                <a:latin typeface="Arial MT"/>
                <a:cs typeface="Arial MT"/>
              </a:rPr>
              <a:t>example</a:t>
            </a:r>
            <a:r>
              <a:rPr sz="2400" spc="-50" dirty="0">
                <a:solidFill>
                  <a:prstClr val="black"/>
                </a:solidFill>
                <a:latin typeface="Arial MT"/>
                <a:cs typeface="Arial MT"/>
              </a:rPr>
              <a:t> </a:t>
            </a:r>
            <a:r>
              <a:rPr sz="2400" spc="-10" dirty="0">
                <a:solidFill>
                  <a:prstClr val="black"/>
                </a:solidFill>
                <a:latin typeface="Arial MT"/>
                <a:cs typeface="Arial MT"/>
              </a:rPr>
              <a:t>5x5</a:t>
            </a:r>
            <a:r>
              <a:rPr sz="2400" spc="-50" dirty="0">
                <a:solidFill>
                  <a:prstClr val="black"/>
                </a:solidFill>
                <a:latin typeface="Arial MT"/>
                <a:cs typeface="Arial MT"/>
              </a:rPr>
              <a:t> </a:t>
            </a:r>
            <a:r>
              <a:rPr sz="2400" dirty="0">
                <a:solidFill>
                  <a:prstClr val="black"/>
                </a:solidFill>
                <a:latin typeface="Arial MT"/>
                <a:cs typeface="Arial MT"/>
              </a:rPr>
              <a:t>filters</a:t>
            </a:r>
            <a:endParaRPr sz="2400">
              <a:solidFill>
                <a:prstClr val="black"/>
              </a:solidFill>
              <a:latin typeface="Arial MT"/>
              <a:cs typeface="Arial MT"/>
            </a:endParaRPr>
          </a:p>
          <a:p>
            <a:pPr marL="12700">
              <a:spcBef>
                <a:spcPts val="95"/>
              </a:spcBef>
            </a:pPr>
            <a:r>
              <a:rPr spc="-5" dirty="0">
                <a:solidFill>
                  <a:prstClr val="black"/>
                </a:solidFill>
                <a:latin typeface="Arial MT"/>
                <a:cs typeface="Arial MT"/>
              </a:rPr>
              <a:t>(32</a:t>
            </a:r>
            <a:r>
              <a:rPr spc="-110" dirty="0">
                <a:solidFill>
                  <a:prstClr val="black"/>
                </a:solidFill>
                <a:latin typeface="Arial MT"/>
                <a:cs typeface="Arial MT"/>
              </a:rPr>
              <a:t> </a:t>
            </a:r>
            <a:r>
              <a:rPr spc="-5" dirty="0">
                <a:solidFill>
                  <a:prstClr val="black"/>
                </a:solidFill>
                <a:latin typeface="Arial MT"/>
                <a:cs typeface="Arial MT"/>
              </a:rPr>
              <a:t>total)</a:t>
            </a:r>
            <a:endParaRPr>
              <a:solidFill>
                <a:prstClr val="black"/>
              </a:solidFill>
              <a:latin typeface="Arial MT"/>
              <a:cs typeface="Arial MT"/>
            </a:endParaRPr>
          </a:p>
        </p:txBody>
      </p:sp>
      <p:sp>
        <p:nvSpPr>
          <p:cNvPr id="8" name="object 8"/>
          <p:cNvSpPr txBox="1"/>
          <p:nvPr/>
        </p:nvSpPr>
        <p:spPr>
          <a:xfrm>
            <a:off x="6555741" y="2690876"/>
            <a:ext cx="3512185" cy="854710"/>
          </a:xfrm>
          <a:prstGeom prst="rect">
            <a:avLst/>
          </a:prstGeom>
        </p:spPr>
        <p:txBody>
          <a:bodyPr vert="horz" wrap="square" lIns="0" tIns="9525" rIns="0" bIns="0" rtlCol="0">
            <a:spAutoFit/>
          </a:bodyPr>
          <a:lstStyle/>
          <a:p>
            <a:pPr marL="12700" marR="5080">
              <a:lnSpc>
                <a:spcPct val="101099"/>
              </a:lnSpc>
              <a:spcBef>
                <a:spcPts val="75"/>
              </a:spcBef>
            </a:pPr>
            <a:r>
              <a:rPr spc="-20" dirty="0">
                <a:solidFill>
                  <a:prstClr val="black"/>
                </a:solidFill>
                <a:latin typeface="Arial MT"/>
                <a:cs typeface="Arial MT"/>
              </a:rPr>
              <a:t>We </a:t>
            </a:r>
            <a:r>
              <a:rPr spc="-5" dirty="0">
                <a:solidFill>
                  <a:prstClr val="black"/>
                </a:solidFill>
                <a:latin typeface="Arial MT"/>
                <a:cs typeface="Arial MT"/>
              </a:rPr>
              <a:t>call </a:t>
            </a:r>
            <a:r>
              <a:rPr dirty="0">
                <a:solidFill>
                  <a:prstClr val="black"/>
                </a:solidFill>
                <a:latin typeface="Arial MT"/>
                <a:cs typeface="Arial MT"/>
              </a:rPr>
              <a:t>the </a:t>
            </a:r>
            <a:r>
              <a:rPr spc="-10" dirty="0">
                <a:solidFill>
                  <a:prstClr val="black"/>
                </a:solidFill>
                <a:latin typeface="Arial MT"/>
                <a:cs typeface="Arial MT"/>
              </a:rPr>
              <a:t>layer </a:t>
            </a:r>
            <a:r>
              <a:rPr spc="-5" dirty="0">
                <a:solidFill>
                  <a:prstClr val="black"/>
                </a:solidFill>
                <a:latin typeface="Arial MT"/>
                <a:cs typeface="Arial MT"/>
              </a:rPr>
              <a:t>convolutional </a:t>
            </a:r>
            <a:r>
              <a:rPr dirty="0">
                <a:solidFill>
                  <a:prstClr val="black"/>
                </a:solidFill>
                <a:latin typeface="Arial MT"/>
                <a:cs typeface="Arial MT"/>
              </a:rPr>
              <a:t> </a:t>
            </a:r>
            <a:r>
              <a:rPr spc="-5" dirty="0">
                <a:solidFill>
                  <a:prstClr val="black"/>
                </a:solidFill>
                <a:latin typeface="Arial MT"/>
                <a:cs typeface="Arial MT"/>
              </a:rPr>
              <a:t>because</a:t>
            </a:r>
            <a:r>
              <a:rPr spc="-35" dirty="0">
                <a:solidFill>
                  <a:prstClr val="black"/>
                </a:solidFill>
                <a:latin typeface="Arial MT"/>
                <a:cs typeface="Arial MT"/>
              </a:rPr>
              <a:t> </a:t>
            </a:r>
            <a:r>
              <a:rPr dirty="0">
                <a:solidFill>
                  <a:prstClr val="black"/>
                </a:solidFill>
                <a:latin typeface="Arial MT"/>
                <a:cs typeface="Arial MT"/>
              </a:rPr>
              <a:t>it</a:t>
            </a:r>
            <a:r>
              <a:rPr spc="-30" dirty="0">
                <a:solidFill>
                  <a:prstClr val="black"/>
                </a:solidFill>
                <a:latin typeface="Arial MT"/>
                <a:cs typeface="Arial MT"/>
              </a:rPr>
              <a:t> </a:t>
            </a:r>
            <a:r>
              <a:rPr spc="-5" dirty="0">
                <a:solidFill>
                  <a:prstClr val="black"/>
                </a:solidFill>
                <a:latin typeface="Arial MT"/>
                <a:cs typeface="Arial MT"/>
              </a:rPr>
              <a:t>is</a:t>
            </a:r>
            <a:r>
              <a:rPr spc="-20" dirty="0">
                <a:solidFill>
                  <a:prstClr val="black"/>
                </a:solidFill>
                <a:latin typeface="Arial MT"/>
                <a:cs typeface="Arial MT"/>
              </a:rPr>
              <a:t> </a:t>
            </a:r>
            <a:r>
              <a:rPr spc="-5" dirty="0">
                <a:solidFill>
                  <a:prstClr val="black"/>
                </a:solidFill>
                <a:latin typeface="Arial MT"/>
                <a:cs typeface="Arial MT"/>
              </a:rPr>
              <a:t>related</a:t>
            </a:r>
            <a:r>
              <a:rPr spc="-35" dirty="0">
                <a:solidFill>
                  <a:prstClr val="black"/>
                </a:solidFill>
                <a:latin typeface="Arial MT"/>
                <a:cs typeface="Arial MT"/>
              </a:rPr>
              <a:t> </a:t>
            </a:r>
            <a:r>
              <a:rPr dirty="0">
                <a:solidFill>
                  <a:prstClr val="black"/>
                </a:solidFill>
                <a:latin typeface="Arial MT"/>
                <a:cs typeface="Arial MT"/>
              </a:rPr>
              <a:t>to</a:t>
            </a:r>
            <a:r>
              <a:rPr spc="-30" dirty="0">
                <a:solidFill>
                  <a:prstClr val="black"/>
                </a:solidFill>
                <a:latin typeface="Arial MT"/>
                <a:cs typeface="Arial MT"/>
              </a:rPr>
              <a:t> </a:t>
            </a:r>
            <a:r>
              <a:rPr spc="-5" dirty="0">
                <a:solidFill>
                  <a:prstClr val="black"/>
                </a:solidFill>
                <a:latin typeface="Arial MT"/>
                <a:cs typeface="Arial MT"/>
              </a:rPr>
              <a:t>convolution </a:t>
            </a:r>
            <a:r>
              <a:rPr spc="-484" dirty="0">
                <a:solidFill>
                  <a:prstClr val="black"/>
                </a:solidFill>
                <a:latin typeface="Arial MT"/>
                <a:cs typeface="Arial MT"/>
              </a:rPr>
              <a:t> </a:t>
            </a:r>
            <a:r>
              <a:rPr spc="-5" dirty="0">
                <a:solidFill>
                  <a:prstClr val="black"/>
                </a:solidFill>
                <a:latin typeface="Arial MT"/>
                <a:cs typeface="Arial MT"/>
              </a:rPr>
              <a:t>of</a:t>
            </a:r>
            <a:r>
              <a:rPr spc="-25" dirty="0">
                <a:solidFill>
                  <a:prstClr val="black"/>
                </a:solidFill>
                <a:latin typeface="Arial MT"/>
                <a:cs typeface="Arial MT"/>
              </a:rPr>
              <a:t> </a:t>
            </a:r>
            <a:r>
              <a:rPr spc="-15" dirty="0">
                <a:solidFill>
                  <a:prstClr val="black"/>
                </a:solidFill>
                <a:latin typeface="Arial MT"/>
                <a:cs typeface="Arial MT"/>
              </a:rPr>
              <a:t>two</a:t>
            </a:r>
            <a:r>
              <a:rPr spc="-30" dirty="0">
                <a:solidFill>
                  <a:prstClr val="black"/>
                </a:solidFill>
                <a:latin typeface="Arial MT"/>
                <a:cs typeface="Arial MT"/>
              </a:rPr>
              <a:t> </a:t>
            </a:r>
            <a:r>
              <a:rPr spc="-5" dirty="0">
                <a:solidFill>
                  <a:prstClr val="black"/>
                </a:solidFill>
                <a:latin typeface="Arial MT"/>
                <a:cs typeface="Arial MT"/>
              </a:rPr>
              <a:t>signals:</a:t>
            </a:r>
            <a:endParaRPr>
              <a:solidFill>
                <a:prstClr val="black"/>
              </a:solidFill>
              <a:latin typeface="Arial MT"/>
              <a:cs typeface="Arial MT"/>
            </a:endParaRPr>
          </a:p>
        </p:txBody>
      </p:sp>
      <p:sp>
        <p:nvSpPr>
          <p:cNvPr id="9" name="object 9"/>
          <p:cNvSpPr txBox="1"/>
          <p:nvPr/>
        </p:nvSpPr>
        <p:spPr>
          <a:xfrm>
            <a:off x="7405496" y="5053965"/>
            <a:ext cx="2994660" cy="431978"/>
          </a:xfrm>
          <a:prstGeom prst="rect">
            <a:avLst/>
          </a:prstGeom>
        </p:spPr>
        <p:txBody>
          <a:bodyPr vert="horz" wrap="square" lIns="0" tIns="10160" rIns="0" bIns="0" rtlCol="0">
            <a:spAutoFit/>
          </a:bodyPr>
          <a:lstStyle/>
          <a:p>
            <a:pPr marL="12700" marR="5080">
              <a:lnSpc>
                <a:spcPct val="101400"/>
              </a:lnSpc>
              <a:spcBef>
                <a:spcPts val="80"/>
              </a:spcBef>
            </a:pPr>
            <a:r>
              <a:rPr sz="1400" spc="-5" dirty="0">
                <a:solidFill>
                  <a:prstClr val="black"/>
                </a:solidFill>
                <a:latin typeface="Arial MT"/>
                <a:cs typeface="Arial MT"/>
              </a:rPr>
              <a:t>elementwise</a:t>
            </a:r>
            <a:r>
              <a:rPr sz="1400" spc="-75" dirty="0">
                <a:solidFill>
                  <a:prstClr val="black"/>
                </a:solidFill>
                <a:latin typeface="Arial MT"/>
                <a:cs typeface="Arial MT"/>
              </a:rPr>
              <a:t> </a:t>
            </a:r>
            <a:r>
              <a:rPr sz="1400" spc="-5" dirty="0">
                <a:solidFill>
                  <a:prstClr val="black"/>
                </a:solidFill>
                <a:latin typeface="Arial MT"/>
                <a:cs typeface="Arial MT"/>
              </a:rPr>
              <a:t>multiplication</a:t>
            </a:r>
            <a:r>
              <a:rPr sz="1400" spc="-70" dirty="0">
                <a:solidFill>
                  <a:prstClr val="black"/>
                </a:solidFill>
                <a:latin typeface="Arial MT"/>
                <a:cs typeface="Arial MT"/>
              </a:rPr>
              <a:t> </a:t>
            </a:r>
            <a:r>
              <a:rPr sz="1400" dirty="0">
                <a:solidFill>
                  <a:prstClr val="black"/>
                </a:solidFill>
                <a:latin typeface="Arial MT"/>
                <a:cs typeface="Arial MT"/>
              </a:rPr>
              <a:t>and</a:t>
            </a:r>
            <a:r>
              <a:rPr sz="1400" spc="-45" dirty="0">
                <a:solidFill>
                  <a:prstClr val="black"/>
                </a:solidFill>
                <a:latin typeface="Arial MT"/>
                <a:cs typeface="Arial MT"/>
              </a:rPr>
              <a:t> </a:t>
            </a:r>
            <a:r>
              <a:rPr sz="1400" dirty="0">
                <a:solidFill>
                  <a:prstClr val="black"/>
                </a:solidFill>
                <a:latin typeface="Arial MT"/>
                <a:cs typeface="Arial MT"/>
              </a:rPr>
              <a:t>sum</a:t>
            </a:r>
            <a:r>
              <a:rPr sz="1400" spc="-40" dirty="0">
                <a:solidFill>
                  <a:prstClr val="black"/>
                </a:solidFill>
                <a:latin typeface="Arial MT"/>
                <a:cs typeface="Arial MT"/>
              </a:rPr>
              <a:t> </a:t>
            </a:r>
            <a:r>
              <a:rPr sz="1400" dirty="0">
                <a:solidFill>
                  <a:prstClr val="black"/>
                </a:solidFill>
                <a:latin typeface="Arial MT"/>
                <a:cs typeface="Arial MT"/>
              </a:rPr>
              <a:t>of </a:t>
            </a:r>
            <a:r>
              <a:rPr sz="1400" spc="-375" dirty="0">
                <a:solidFill>
                  <a:prstClr val="black"/>
                </a:solidFill>
                <a:latin typeface="Arial MT"/>
                <a:cs typeface="Arial MT"/>
              </a:rPr>
              <a:t> </a:t>
            </a:r>
            <a:r>
              <a:rPr sz="1400" dirty="0">
                <a:solidFill>
                  <a:prstClr val="black"/>
                </a:solidFill>
                <a:latin typeface="Arial MT"/>
                <a:cs typeface="Arial MT"/>
              </a:rPr>
              <a:t>a</a:t>
            </a:r>
            <a:r>
              <a:rPr sz="1400" spc="-25" dirty="0">
                <a:solidFill>
                  <a:prstClr val="black"/>
                </a:solidFill>
                <a:latin typeface="Arial MT"/>
                <a:cs typeface="Arial MT"/>
              </a:rPr>
              <a:t> </a:t>
            </a:r>
            <a:r>
              <a:rPr sz="1400" spc="-5" dirty="0">
                <a:solidFill>
                  <a:prstClr val="black"/>
                </a:solidFill>
                <a:latin typeface="Arial MT"/>
                <a:cs typeface="Arial MT"/>
              </a:rPr>
              <a:t>filter</a:t>
            </a:r>
            <a:r>
              <a:rPr sz="1400" spc="-55" dirty="0">
                <a:solidFill>
                  <a:prstClr val="black"/>
                </a:solidFill>
                <a:latin typeface="Arial MT"/>
                <a:cs typeface="Arial MT"/>
              </a:rPr>
              <a:t> </a:t>
            </a:r>
            <a:r>
              <a:rPr sz="1400" dirty="0">
                <a:solidFill>
                  <a:prstClr val="black"/>
                </a:solidFill>
                <a:latin typeface="Arial MT"/>
                <a:cs typeface="Arial MT"/>
              </a:rPr>
              <a:t>and</a:t>
            </a:r>
            <a:r>
              <a:rPr sz="1400" spc="-35" dirty="0">
                <a:solidFill>
                  <a:prstClr val="black"/>
                </a:solidFill>
                <a:latin typeface="Arial MT"/>
                <a:cs typeface="Arial MT"/>
              </a:rPr>
              <a:t> </a:t>
            </a:r>
            <a:r>
              <a:rPr sz="1400" dirty="0">
                <a:solidFill>
                  <a:prstClr val="black"/>
                </a:solidFill>
                <a:latin typeface="Arial MT"/>
                <a:cs typeface="Arial MT"/>
              </a:rPr>
              <a:t>the</a:t>
            </a:r>
            <a:r>
              <a:rPr sz="1400" spc="-45" dirty="0">
                <a:solidFill>
                  <a:prstClr val="black"/>
                </a:solidFill>
                <a:latin typeface="Arial MT"/>
                <a:cs typeface="Arial MT"/>
              </a:rPr>
              <a:t> </a:t>
            </a:r>
            <a:r>
              <a:rPr sz="1400" spc="-5" dirty="0">
                <a:solidFill>
                  <a:prstClr val="black"/>
                </a:solidFill>
                <a:latin typeface="Arial MT"/>
                <a:cs typeface="Arial MT"/>
              </a:rPr>
              <a:t>signal</a:t>
            </a:r>
            <a:r>
              <a:rPr sz="1400" spc="-20" dirty="0">
                <a:solidFill>
                  <a:prstClr val="black"/>
                </a:solidFill>
                <a:latin typeface="Arial MT"/>
                <a:cs typeface="Arial MT"/>
              </a:rPr>
              <a:t> </a:t>
            </a:r>
            <a:r>
              <a:rPr sz="1400" spc="-5" dirty="0">
                <a:solidFill>
                  <a:prstClr val="black"/>
                </a:solidFill>
                <a:latin typeface="Arial MT"/>
                <a:cs typeface="Arial MT"/>
              </a:rPr>
              <a:t>(image)</a:t>
            </a:r>
            <a:endParaRPr sz="1400">
              <a:solidFill>
                <a:prstClr val="black"/>
              </a:solidFill>
              <a:latin typeface="Arial MT"/>
              <a:cs typeface="Arial MT"/>
            </a:endParaRPr>
          </a:p>
        </p:txBody>
      </p:sp>
      <p:sp>
        <p:nvSpPr>
          <p:cNvPr id="10" name="object 10"/>
          <p:cNvSpPr txBox="1"/>
          <p:nvPr/>
        </p:nvSpPr>
        <p:spPr>
          <a:xfrm>
            <a:off x="3706748" y="1230629"/>
            <a:ext cx="1802130" cy="574040"/>
          </a:xfrm>
          <a:prstGeom prst="rect">
            <a:avLst/>
          </a:prstGeom>
        </p:spPr>
        <p:txBody>
          <a:bodyPr vert="horz" wrap="square" lIns="0" tIns="12700" rIns="0" bIns="0" rtlCol="0">
            <a:spAutoFit/>
          </a:bodyPr>
          <a:lstStyle/>
          <a:p>
            <a:pPr marL="12700" marR="5080" indent="328930">
              <a:spcBef>
                <a:spcPts val="100"/>
              </a:spcBef>
            </a:pPr>
            <a:r>
              <a:rPr spc="-5" dirty="0">
                <a:solidFill>
                  <a:srgbClr val="FF0000"/>
                </a:solidFill>
                <a:latin typeface="Calibri"/>
                <a:cs typeface="Calibri"/>
              </a:rPr>
              <a:t>one </a:t>
            </a:r>
            <a:r>
              <a:rPr spc="-10" dirty="0">
                <a:solidFill>
                  <a:srgbClr val="FF0000"/>
                </a:solidFill>
                <a:latin typeface="Calibri"/>
                <a:cs typeface="Calibri"/>
              </a:rPr>
              <a:t>filter </a:t>
            </a:r>
            <a:r>
              <a:rPr dirty="0">
                <a:solidFill>
                  <a:srgbClr val="FF0000"/>
                </a:solidFill>
                <a:latin typeface="Calibri"/>
                <a:cs typeface="Calibri"/>
              </a:rPr>
              <a:t>=&gt; </a:t>
            </a:r>
            <a:r>
              <a:rPr spc="5" dirty="0">
                <a:solidFill>
                  <a:srgbClr val="FF0000"/>
                </a:solidFill>
                <a:latin typeface="Calibri"/>
                <a:cs typeface="Calibri"/>
              </a:rPr>
              <a:t> </a:t>
            </a:r>
            <a:r>
              <a:rPr spc="-5" dirty="0">
                <a:solidFill>
                  <a:srgbClr val="FF0000"/>
                </a:solidFill>
                <a:latin typeface="Calibri"/>
                <a:cs typeface="Calibri"/>
              </a:rPr>
              <a:t>one</a:t>
            </a:r>
            <a:r>
              <a:rPr spc="-45" dirty="0">
                <a:solidFill>
                  <a:srgbClr val="FF0000"/>
                </a:solidFill>
                <a:latin typeface="Calibri"/>
                <a:cs typeface="Calibri"/>
              </a:rPr>
              <a:t> </a:t>
            </a:r>
            <a:r>
              <a:rPr spc="-10" dirty="0">
                <a:solidFill>
                  <a:srgbClr val="FF0000"/>
                </a:solidFill>
                <a:latin typeface="Calibri"/>
                <a:cs typeface="Calibri"/>
              </a:rPr>
              <a:t>activation</a:t>
            </a:r>
            <a:r>
              <a:rPr spc="-70" dirty="0">
                <a:solidFill>
                  <a:srgbClr val="FF0000"/>
                </a:solidFill>
                <a:latin typeface="Calibri"/>
                <a:cs typeface="Calibri"/>
              </a:rPr>
              <a:t> </a:t>
            </a:r>
            <a:r>
              <a:rPr dirty="0">
                <a:solidFill>
                  <a:srgbClr val="FF0000"/>
                </a:solidFill>
                <a:latin typeface="Calibri"/>
                <a:cs typeface="Calibri"/>
              </a:rPr>
              <a:t>map</a:t>
            </a:r>
            <a:endParaRPr>
              <a:solidFill>
                <a:prstClr val="black"/>
              </a:solidFill>
              <a:latin typeface="Calibri"/>
              <a:cs typeface="Calibri"/>
            </a:endParaRPr>
          </a:p>
        </p:txBody>
      </p:sp>
      <p:grpSp>
        <p:nvGrpSpPr>
          <p:cNvPr id="11" name="object 11"/>
          <p:cNvGrpSpPr/>
          <p:nvPr/>
        </p:nvGrpSpPr>
        <p:grpSpPr>
          <a:xfrm>
            <a:off x="2017777" y="1027163"/>
            <a:ext cx="8395335" cy="3937000"/>
            <a:chOff x="493776" y="1027163"/>
            <a:chExt cx="8395335" cy="3937000"/>
          </a:xfrm>
        </p:grpSpPr>
        <p:sp>
          <p:nvSpPr>
            <p:cNvPr id="12" name="object 12"/>
            <p:cNvSpPr/>
            <p:nvPr/>
          </p:nvSpPr>
          <p:spPr>
            <a:xfrm>
              <a:off x="502920" y="1036307"/>
              <a:ext cx="4653915" cy="3054350"/>
            </a:xfrm>
            <a:custGeom>
              <a:avLst/>
              <a:gdLst/>
              <a:ahLst/>
              <a:cxnLst/>
              <a:rect l="l" t="t" r="r" b="b"/>
              <a:pathLst>
                <a:path w="4653915" h="3054350">
                  <a:moveTo>
                    <a:pt x="4405883" y="257441"/>
                  </a:moveTo>
                  <a:lnTo>
                    <a:pt x="4653813" y="257441"/>
                  </a:lnTo>
                  <a:lnTo>
                    <a:pt x="4653813" y="0"/>
                  </a:lnTo>
                  <a:lnTo>
                    <a:pt x="4405883" y="0"/>
                  </a:lnTo>
                  <a:lnTo>
                    <a:pt x="4405883" y="257441"/>
                  </a:lnTo>
                  <a:close/>
                </a:path>
                <a:path w="4653915" h="3054350">
                  <a:moveTo>
                    <a:pt x="4530217" y="257568"/>
                  </a:moveTo>
                  <a:lnTo>
                    <a:pt x="650748" y="2407424"/>
                  </a:lnTo>
                </a:path>
                <a:path w="4653915" h="3054350">
                  <a:moveTo>
                    <a:pt x="634911" y="2380500"/>
                  </a:moveTo>
                  <a:lnTo>
                    <a:pt x="574548" y="2450223"/>
                  </a:lnTo>
                  <a:lnTo>
                    <a:pt x="665416" y="2435745"/>
                  </a:lnTo>
                  <a:lnTo>
                    <a:pt x="634911" y="2380500"/>
                  </a:lnTo>
                  <a:close/>
                </a:path>
                <a:path w="4653915" h="3054350">
                  <a:moveTo>
                    <a:pt x="0" y="3054108"/>
                  </a:moveTo>
                  <a:lnTo>
                    <a:pt x="565111" y="3054108"/>
                  </a:lnTo>
                  <a:lnTo>
                    <a:pt x="565111" y="2421712"/>
                  </a:lnTo>
                  <a:lnTo>
                    <a:pt x="0" y="2421712"/>
                  </a:lnTo>
                  <a:lnTo>
                    <a:pt x="0" y="3054108"/>
                  </a:lnTo>
                  <a:close/>
                </a:path>
              </a:pathLst>
            </a:custGeom>
            <a:ln w="18288">
              <a:solidFill>
                <a:srgbClr val="0000FF"/>
              </a:solidFill>
            </a:ln>
          </p:spPr>
          <p:txBody>
            <a:bodyPr wrap="square" lIns="0" tIns="0" rIns="0" bIns="0" rtlCol="0"/>
            <a:lstStyle/>
            <a:p>
              <a:endParaRPr>
                <a:solidFill>
                  <a:prstClr val="black"/>
                </a:solidFill>
                <a:latin typeface="Calibri"/>
              </a:endParaRPr>
            </a:p>
          </p:txBody>
        </p:sp>
        <p:pic>
          <p:nvPicPr>
            <p:cNvPr id="13" name="object 13"/>
            <p:cNvPicPr/>
            <p:nvPr/>
          </p:nvPicPr>
          <p:blipFill>
            <a:blip r:embed="rId4" cstate="print"/>
            <a:stretch>
              <a:fillRect/>
            </a:stretch>
          </p:blipFill>
          <p:spPr>
            <a:xfrm>
              <a:off x="5046100" y="3790320"/>
              <a:ext cx="3842423" cy="557518"/>
            </a:xfrm>
            <a:prstGeom prst="rect">
              <a:avLst/>
            </a:prstGeom>
          </p:spPr>
        </p:pic>
        <p:sp>
          <p:nvSpPr>
            <p:cNvPr id="14" name="object 14"/>
            <p:cNvSpPr/>
            <p:nvPr/>
          </p:nvSpPr>
          <p:spPr>
            <a:xfrm>
              <a:off x="7517892" y="4296155"/>
              <a:ext cx="76200" cy="668020"/>
            </a:xfrm>
            <a:custGeom>
              <a:avLst/>
              <a:gdLst/>
              <a:ahLst/>
              <a:cxnLst/>
              <a:rect l="l" t="t" r="r" b="b"/>
              <a:pathLst>
                <a:path w="76200" h="668020">
                  <a:moveTo>
                    <a:pt x="44450" y="63500"/>
                  </a:moveTo>
                  <a:lnTo>
                    <a:pt x="31750" y="63500"/>
                  </a:lnTo>
                  <a:lnTo>
                    <a:pt x="31750" y="667512"/>
                  </a:lnTo>
                  <a:lnTo>
                    <a:pt x="44450" y="667512"/>
                  </a:lnTo>
                  <a:lnTo>
                    <a:pt x="44450" y="63500"/>
                  </a:lnTo>
                  <a:close/>
                </a:path>
                <a:path w="76200" h="668020">
                  <a:moveTo>
                    <a:pt x="38100" y="0"/>
                  </a:moveTo>
                  <a:lnTo>
                    <a:pt x="0" y="76200"/>
                  </a:lnTo>
                  <a:lnTo>
                    <a:pt x="31750" y="76200"/>
                  </a:lnTo>
                  <a:lnTo>
                    <a:pt x="31750" y="63500"/>
                  </a:lnTo>
                  <a:lnTo>
                    <a:pt x="69850" y="63500"/>
                  </a:lnTo>
                  <a:lnTo>
                    <a:pt x="38100" y="0"/>
                  </a:lnTo>
                  <a:close/>
                </a:path>
                <a:path w="76200" h="668020">
                  <a:moveTo>
                    <a:pt x="69850" y="63500"/>
                  </a:moveTo>
                  <a:lnTo>
                    <a:pt x="44450" y="63500"/>
                  </a:lnTo>
                  <a:lnTo>
                    <a:pt x="44450" y="76200"/>
                  </a:lnTo>
                  <a:lnTo>
                    <a:pt x="76200" y="76200"/>
                  </a:lnTo>
                  <a:lnTo>
                    <a:pt x="69850" y="63500"/>
                  </a:lnTo>
                  <a:close/>
                </a:path>
              </a:pathLst>
            </a:custGeom>
            <a:solidFill>
              <a:srgbClr val="000000"/>
            </a:solidFill>
          </p:spPr>
          <p:txBody>
            <a:bodyPr wrap="square" lIns="0" tIns="0" rIns="0" bIns="0" rtlCol="0"/>
            <a:lstStyle/>
            <a:p>
              <a:endParaRPr>
                <a:solidFill>
                  <a:prstClr val="black"/>
                </a:solidFill>
                <a:latin typeface="Calibri"/>
              </a:endParaRPr>
            </a:p>
          </p:txBody>
        </p:sp>
      </p:grpSp>
      <p:sp>
        <p:nvSpPr>
          <p:cNvPr id="15" name="object 15"/>
          <p:cNvSpPr txBox="1">
            <a:spLocks noGrp="1"/>
          </p:cNvSpPr>
          <p:nvPr>
            <p:ph type="title"/>
          </p:nvPr>
        </p:nvSpPr>
        <p:spPr>
          <a:xfrm>
            <a:off x="1736547" y="175005"/>
            <a:ext cx="5181600" cy="574040"/>
          </a:xfrm>
          <a:prstGeom prst="rect">
            <a:avLst/>
          </a:prstGeom>
        </p:spPr>
        <p:txBody>
          <a:bodyPr vert="horz" wrap="square" lIns="0" tIns="12700" rIns="0" bIns="0" rtlCol="0">
            <a:spAutoFit/>
          </a:bodyPr>
          <a:lstStyle/>
          <a:p>
            <a:pPr marL="12700">
              <a:spcBef>
                <a:spcPts val="100"/>
              </a:spcBef>
            </a:pPr>
            <a:r>
              <a:rPr sz="3600" dirty="0">
                <a:latin typeface="Arial MT"/>
                <a:cs typeface="Arial MT"/>
              </a:rPr>
              <a:t>Convolutions:</a:t>
            </a:r>
            <a:r>
              <a:rPr sz="3600" spc="-60" dirty="0">
                <a:latin typeface="Arial MT"/>
                <a:cs typeface="Arial MT"/>
              </a:rPr>
              <a:t> </a:t>
            </a:r>
            <a:r>
              <a:rPr sz="3600" spc="-5" dirty="0">
                <a:latin typeface="Arial MT"/>
                <a:cs typeface="Arial MT"/>
              </a:rPr>
              <a:t>More</a:t>
            </a:r>
            <a:r>
              <a:rPr sz="3600" spc="-20" dirty="0">
                <a:latin typeface="Arial MT"/>
                <a:cs typeface="Arial MT"/>
              </a:rPr>
              <a:t> </a:t>
            </a:r>
            <a:r>
              <a:rPr sz="3600" spc="-5" dirty="0">
                <a:latin typeface="Arial MT"/>
                <a:cs typeface="Arial MT"/>
              </a:rPr>
              <a:t>detail</a:t>
            </a:r>
            <a:endParaRPr sz="3600">
              <a:latin typeface="Arial MT"/>
              <a:cs typeface="Arial MT"/>
            </a:endParaRPr>
          </a:p>
        </p:txBody>
      </p:sp>
      <p:sp>
        <p:nvSpPr>
          <p:cNvPr id="16" name="object 16"/>
          <p:cNvSpPr txBox="1"/>
          <p:nvPr/>
        </p:nvSpPr>
        <p:spPr>
          <a:xfrm>
            <a:off x="1602739" y="6629501"/>
            <a:ext cx="2672080" cy="175048"/>
          </a:xfrm>
          <a:prstGeom prst="rect">
            <a:avLst/>
          </a:prstGeom>
        </p:spPr>
        <p:txBody>
          <a:bodyPr vert="horz" wrap="square" lIns="0" tIns="13335" rIns="0" bIns="0" rtlCol="0">
            <a:spAutoFit/>
          </a:bodyPr>
          <a:lstStyle/>
          <a:p>
            <a:pPr marL="12700">
              <a:spcBef>
                <a:spcPts val="105"/>
              </a:spcBef>
            </a:pPr>
            <a:r>
              <a:rPr sz="1050" dirty="0">
                <a:solidFill>
                  <a:prstClr val="black"/>
                </a:solidFill>
                <a:latin typeface="Calibri"/>
                <a:cs typeface="Calibri"/>
              </a:rPr>
              <a:t>Adapted</a:t>
            </a:r>
            <a:r>
              <a:rPr sz="1050" spc="-20" dirty="0">
                <a:solidFill>
                  <a:prstClr val="black"/>
                </a:solidFill>
                <a:latin typeface="Calibri"/>
                <a:cs typeface="Calibri"/>
              </a:rPr>
              <a:t> </a:t>
            </a:r>
            <a:r>
              <a:rPr sz="1050" dirty="0">
                <a:solidFill>
                  <a:prstClr val="black"/>
                </a:solidFill>
                <a:latin typeface="Calibri"/>
                <a:cs typeface="Calibri"/>
              </a:rPr>
              <a:t>from</a:t>
            </a:r>
            <a:r>
              <a:rPr sz="1050" spc="-20" dirty="0">
                <a:solidFill>
                  <a:prstClr val="black"/>
                </a:solidFill>
                <a:latin typeface="Calibri"/>
                <a:cs typeface="Calibri"/>
              </a:rPr>
              <a:t> </a:t>
            </a:r>
            <a:r>
              <a:rPr sz="1050" dirty="0">
                <a:solidFill>
                  <a:prstClr val="black"/>
                </a:solidFill>
                <a:latin typeface="Calibri"/>
                <a:cs typeface="Calibri"/>
              </a:rPr>
              <a:t>Andrej</a:t>
            </a:r>
            <a:r>
              <a:rPr sz="1050" spc="-25" dirty="0">
                <a:solidFill>
                  <a:prstClr val="black"/>
                </a:solidFill>
                <a:latin typeface="Calibri"/>
                <a:cs typeface="Calibri"/>
              </a:rPr>
              <a:t> </a:t>
            </a:r>
            <a:r>
              <a:rPr sz="1050" spc="-5" dirty="0">
                <a:solidFill>
                  <a:prstClr val="black"/>
                </a:solidFill>
                <a:latin typeface="Calibri"/>
                <a:cs typeface="Calibri"/>
              </a:rPr>
              <a:t>Karpathy,</a:t>
            </a:r>
            <a:r>
              <a:rPr sz="1050" spc="-40" dirty="0">
                <a:solidFill>
                  <a:prstClr val="black"/>
                </a:solidFill>
                <a:latin typeface="Calibri"/>
                <a:cs typeface="Calibri"/>
              </a:rPr>
              <a:t> </a:t>
            </a:r>
            <a:r>
              <a:rPr sz="1050" dirty="0">
                <a:solidFill>
                  <a:prstClr val="black"/>
                </a:solidFill>
                <a:latin typeface="Calibri"/>
                <a:cs typeface="Calibri"/>
              </a:rPr>
              <a:t>Kristen</a:t>
            </a:r>
            <a:r>
              <a:rPr sz="1050" spc="-20" dirty="0">
                <a:solidFill>
                  <a:prstClr val="black"/>
                </a:solidFill>
                <a:latin typeface="Calibri"/>
                <a:cs typeface="Calibri"/>
              </a:rPr>
              <a:t> </a:t>
            </a:r>
            <a:r>
              <a:rPr sz="1050" dirty="0">
                <a:solidFill>
                  <a:prstClr val="black"/>
                </a:solidFill>
                <a:latin typeface="Calibri"/>
                <a:cs typeface="Calibri"/>
              </a:rPr>
              <a:t>Grauman</a:t>
            </a:r>
            <a:endParaRPr sz="1050">
              <a:solidFill>
                <a:prstClr val="black"/>
              </a:solidFill>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08398" y="491998"/>
            <a:ext cx="2773680" cy="696595"/>
          </a:xfrm>
          <a:prstGeom prst="rect">
            <a:avLst/>
          </a:prstGeom>
        </p:spPr>
        <p:txBody>
          <a:bodyPr vert="horz" wrap="square" lIns="0" tIns="13335" rIns="0" bIns="0" rtlCol="0">
            <a:spAutoFit/>
          </a:bodyPr>
          <a:lstStyle/>
          <a:p>
            <a:pPr marL="12700">
              <a:spcBef>
                <a:spcPts val="105"/>
              </a:spcBef>
            </a:pPr>
            <a:r>
              <a:rPr spc="-15" dirty="0"/>
              <a:t>Convolution</a:t>
            </a:r>
          </a:p>
        </p:txBody>
      </p:sp>
      <p:sp>
        <p:nvSpPr>
          <p:cNvPr id="3" name="object 3"/>
          <p:cNvSpPr txBox="1"/>
          <p:nvPr/>
        </p:nvSpPr>
        <p:spPr>
          <a:xfrm>
            <a:off x="4809729" y="4720993"/>
            <a:ext cx="119380" cy="434340"/>
          </a:xfrm>
          <a:prstGeom prst="rect">
            <a:avLst/>
          </a:prstGeom>
        </p:spPr>
        <p:txBody>
          <a:bodyPr vert="horz" wrap="square" lIns="0" tIns="16510" rIns="0" bIns="0" rtlCol="0">
            <a:spAutoFit/>
          </a:bodyPr>
          <a:lstStyle/>
          <a:p>
            <a:pPr marL="12700">
              <a:spcBef>
                <a:spcPts val="130"/>
              </a:spcBef>
            </a:pPr>
            <a:r>
              <a:rPr sz="2650" spc="10" dirty="0">
                <a:solidFill>
                  <a:prstClr val="black"/>
                </a:solidFill>
                <a:latin typeface="Symbol"/>
                <a:cs typeface="Symbol"/>
              </a:rPr>
              <a:t></a:t>
            </a:r>
            <a:endParaRPr sz="2650">
              <a:solidFill>
                <a:prstClr val="black"/>
              </a:solidFill>
              <a:latin typeface="Symbol"/>
              <a:cs typeface="Symbol"/>
            </a:endParaRPr>
          </a:p>
        </p:txBody>
      </p:sp>
      <p:sp>
        <p:nvSpPr>
          <p:cNvPr id="4" name="object 4"/>
          <p:cNvSpPr txBox="1"/>
          <p:nvPr/>
        </p:nvSpPr>
        <p:spPr>
          <a:xfrm>
            <a:off x="4378214" y="3236274"/>
            <a:ext cx="269240" cy="434340"/>
          </a:xfrm>
          <a:prstGeom prst="rect">
            <a:avLst/>
          </a:prstGeom>
        </p:spPr>
        <p:txBody>
          <a:bodyPr vert="horz" wrap="square" lIns="0" tIns="16510" rIns="0" bIns="0" rtlCol="0">
            <a:spAutoFit/>
          </a:bodyPr>
          <a:lstStyle/>
          <a:p>
            <a:pPr marL="12700">
              <a:spcBef>
                <a:spcPts val="130"/>
              </a:spcBef>
            </a:pPr>
            <a:r>
              <a:rPr sz="2650" spc="25" dirty="0">
                <a:solidFill>
                  <a:prstClr val="black"/>
                </a:solidFill>
                <a:latin typeface="Symbol"/>
                <a:cs typeface="Symbol"/>
              </a:rPr>
              <a:t></a:t>
            </a:r>
            <a:endParaRPr sz="2650">
              <a:solidFill>
                <a:prstClr val="black"/>
              </a:solidFill>
              <a:latin typeface="Symbol"/>
              <a:cs typeface="Symbol"/>
            </a:endParaRPr>
          </a:p>
        </p:txBody>
      </p:sp>
      <p:sp>
        <p:nvSpPr>
          <p:cNvPr id="5" name="object 5"/>
          <p:cNvSpPr txBox="1"/>
          <p:nvPr/>
        </p:nvSpPr>
        <p:spPr>
          <a:xfrm>
            <a:off x="4072326" y="3212009"/>
            <a:ext cx="212725" cy="434340"/>
          </a:xfrm>
          <a:prstGeom prst="rect">
            <a:avLst/>
          </a:prstGeom>
        </p:spPr>
        <p:txBody>
          <a:bodyPr vert="horz" wrap="square" lIns="0" tIns="16510" rIns="0" bIns="0" rtlCol="0">
            <a:spAutoFit/>
          </a:bodyPr>
          <a:lstStyle/>
          <a:p>
            <a:pPr marL="12700">
              <a:spcBef>
                <a:spcPts val="130"/>
              </a:spcBef>
            </a:pPr>
            <a:r>
              <a:rPr sz="2650" spc="20" dirty="0">
                <a:solidFill>
                  <a:prstClr val="black"/>
                </a:solidFill>
                <a:latin typeface="Symbol"/>
                <a:cs typeface="Symbol"/>
              </a:rPr>
              <a:t></a:t>
            </a:r>
            <a:endParaRPr sz="2650">
              <a:solidFill>
                <a:prstClr val="black"/>
              </a:solidFill>
              <a:latin typeface="Symbol"/>
              <a:cs typeface="Symbol"/>
            </a:endParaRPr>
          </a:p>
        </p:txBody>
      </p:sp>
      <p:sp>
        <p:nvSpPr>
          <p:cNvPr id="6" name="object 6"/>
          <p:cNvSpPr txBox="1"/>
          <p:nvPr/>
        </p:nvSpPr>
        <p:spPr>
          <a:xfrm>
            <a:off x="4773330" y="4468540"/>
            <a:ext cx="821055" cy="286617"/>
          </a:xfrm>
          <a:prstGeom prst="rect">
            <a:avLst/>
          </a:prstGeom>
        </p:spPr>
        <p:txBody>
          <a:bodyPr vert="horz" wrap="square" lIns="0" tIns="17145" rIns="0" bIns="0" rtlCol="0">
            <a:spAutoFit/>
          </a:bodyPr>
          <a:lstStyle/>
          <a:p>
            <a:pPr marL="12700">
              <a:spcBef>
                <a:spcPts val="135"/>
              </a:spcBef>
              <a:tabLst>
                <a:tab pos="645160" algn="l"/>
              </a:tabLst>
            </a:pPr>
            <a:r>
              <a:rPr sz="1750" spc="30" dirty="0">
                <a:solidFill>
                  <a:prstClr val="black"/>
                </a:solidFill>
                <a:latin typeface="Symbol"/>
                <a:cs typeface="Symbol"/>
              </a:rPr>
              <a:t></a:t>
            </a:r>
            <a:r>
              <a:rPr sz="1750" spc="30" dirty="0">
                <a:solidFill>
                  <a:prstClr val="black"/>
                </a:solidFill>
                <a:latin typeface="Times New Roman"/>
                <a:cs typeface="Times New Roman"/>
              </a:rPr>
              <a:t>	</a:t>
            </a:r>
            <a:r>
              <a:rPr sz="1750" spc="30" dirty="0">
                <a:solidFill>
                  <a:prstClr val="black"/>
                </a:solidFill>
                <a:latin typeface="Symbol"/>
                <a:cs typeface="Symbol"/>
              </a:rPr>
              <a:t></a:t>
            </a:r>
            <a:endParaRPr sz="1750">
              <a:solidFill>
                <a:prstClr val="black"/>
              </a:solidFill>
              <a:latin typeface="Symbol"/>
              <a:cs typeface="Symbol"/>
            </a:endParaRPr>
          </a:p>
        </p:txBody>
      </p:sp>
      <p:sp>
        <p:nvSpPr>
          <p:cNvPr id="7" name="object 7"/>
          <p:cNvSpPr txBox="1"/>
          <p:nvPr/>
        </p:nvSpPr>
        <p:spPr>
          <a:xfrm>
            <a:off x="4460556" y="2069000"/>
            <a:ext cx="187960" cy="286617"/>
          </a:xfrm>
          <a:prstGeom prst="rect">
            <a:avLst/>
          </a:prstGeom>
        </p:spPr>
        <p:txBody>
          <a:bodyPr vert="horz" wrap="square" lIns="0" tIns="17145" rIns="0" bIns="0" rtlCol="0">
            <a:spAutoFit/>
          </a:bodyPr>
          <a:lstStyle/>
          <a:p>
            <a:pPr marL="12700">
              <a:spcBef>
                <a:spcPts val="135"/>
              </a:spcBef>
            </a:pPr>
            <a:r>
              <a:rPr sz="1750" spc="30" dirty="0">
                <a:solidFill>
                  <a:prstClr val="black"/>
                </a:solidFill>
                <a:latin typeface="Symbol"/>
                <a:cs typeface="Symbol"/>
              </a:rPr>
              <a:t></a:t>
            </a:r>
            <a:endParaRPr sz="1750">
              <a:solidFill>
                <a:prstClr val="black"/>
              </a:solidFill>
              <a:latin typeface="Symbol"/>
              <a:cs typeface="Symbol"/>
            </a:endParaRPr>
          </a:p>
        </p:txBody>
      </p:sp>
      <p:sp>
        <p:nvSpPr>
          <p:cNvPr id="8" name="object 8"/>
          <p:cNvSpPr txBox="1"/>
          <p:nvPr/>
        </p:nvSpPr>
        <p:spPr>
          <a:xfrm>
            <a:off x="4311525" y="5488210"/>
            <a:ext cx="886460" cy="286617"/>
          </a:xfrm>
          <a:prstGeom prst="rect">
            <a:avLst/>
          </a:prstGeom>
        </p:spPr>
        <p:txBody>
          <a:bodyPr vert="horz" wrap="square" lIns="0" tIns="17145" rIns="0" bIns="0" rtlCol="0">
            <a:spAutoFit/>
          </a:bodyPr>
          <a:lstStyle/>
          <a:p>
            <a:pPr marL="12700">
              <a:spcBef>
                <a:spcPts val="135"/>
              </a:spcBef>
            </a:pPr>
            <a:r>
              <a:rPr sz="1750" i="1" spc="25" dirty="0">
                <a:solidFill>
                  <a:prstClr val="black"/>
                </a:solidFill>
                <a:latin typeface="Times New Roman"/>
                <a:cs typeface="Times New Roman"/>
              </a:rPr>
              <a:t>N</a:t>
            </a:r>
            <a:r>
              <a:rPr sz="1750" i="1" spc="-185" dirty="0">
                <a:solidFill>
                  <a:prstClr val="black"/>
                </a:solidFill>
                <a:latin typeface="Times New Roman"/>
                <a:cs typeface="Times New Roman"/>
              </a:rPr>
              <a:t> </a:t>
            </a:r>
            <a:r>
              <a:rPr sz="1750" spc="-100" dirty="0">
                <a:solidFill>
                  <a:prstClr val="black"/>
                </a:solidFill>
                <a:latin typeface="Symbol"/>
                <a:cs typeface="Symbol"/>
              </a:rPr>
              <a:t></a:t>
            </a:r>
            <a:r>
              <a:rPr sz="1750" spc="20" dirty="0">
                <a:solidFill>
                  <a:prstClr val="black"/>
                </a:solidFill>
                <a:latin typeface="Times New Roman"/>
                <a:cs typeface="Times New Roman"/>
              </a:rPr>
              <a:t>1</a:t>
            </a:r>
            <a:r>
              <a:rPr sz="1750" spc="-95" dirty="0">
                <a:solidFill>
                  <a:prstClr val="black"/>
                </a:solidFill>
                <a:latin typeface="Times New Roman"/>
                <a:cs typeface="Times New Roman"/>
              </a:rPr>
              <a:t> </a:t>
            </a:r>
            <a:r>
              <a:rPr sz="1750" i="1" spc="25" dirty="0">
                <a:solidFill>
                  <a:prstClr val="black"/>
                </a:solidFill>
                <a:latin typeface="Times New Roman"/>
                <a:cs typeface="Times New Roman"/>
              </a:rPr>
              <a:t>N</a:t>
            </a:r>
            <a:r>
              <a:rPr sz="1750" i="1" spc="-185" dirty="0">
                <a:solidFill>
                  <a:prstClr val="black"/>
                </a:solidFill>
                <a:latin typeface="Times New Roman"/>
                <a:cs typeface="Times New Roman"/>
              </a:rPr>
              <a:t> </a:t>
            </a:r>
            <a:r>
              <a:rPr sz="1750" spc="-100" dirty="0">
                <a:solidFill>
                  <a:prstClr val="black"/>
                </a:solidFill>
                <a:latin typeface="Symbol"/>
                <a:cs typeface="Symbol"/>
              </a:rPr>
              <a:t></a:t>
            </a:r>
            <a:r>
              <a:rPr sz="1750" spc="20" dirty="0">
                <a:solidFill>
                  <a:prstClr val="black"/>
                </a:solidFill>
                <a:latin typeface="Times New Roman"/>
                <a:cs typeface="Times New Roman"/>
              </a:rPr>
              <a:t>1</a:t>
            </a:r>
            <a:endParaRPr sz="1750">
              <a:solidFill>
                <a:prstClr val="black"/>
              </a:solidFill>
              <a:latin typeface="Times New Roman"/>
              <a:cs typeface="Times New Roman"/>
            </a:endParaRPr>
          </a:p>
        </p:txBody>
      </p:sp>
      <p:sp>
        <p:nvSpPr>
          <p:cNvPr id="9" name="object 9"/>
          <p:cNvSpPr txBox="1"/>
          <p:nvPr/>
        </p:nvSpPr>
        <p:spPr>
          <a:xfrm>
            <a:off x="4311526" y="3042247"/>
            <a:ext cx="433705" cy="286617"/>
          </a:xfrm>
          <a:prstGeom prst="rect">
            <a:avLst/>
          </a:prstGeom>
        </p:spPr>
        <p:txBody>
          <a:bodyPr vert="horz" wrap="square" lIns="0" tIns="17145" rIns="0" bIns="0" rtlCol="0">
            <a:spAutoFit/>
          </a:bodyPr>
          <a:lstStyle/>
          <a:p>
            <a:pPr marL="12700">
              <a:spcBef>
                <a:spcPts val="135"/>
              </a:spcBef>
            </a:pPr>
            <a:r>
              <a:rPr sz="1750" i="1" spc="25" dirty="0">
                <a:solidFill>
                  <a:prstClr val="black"/>
                </a:solidFill>
                <a:latin typeface="Times New Roman"/>
                <a:cs typeface="Times New Roman"/>
              </a:rPr>
              <a:t>N</a:t>
            </a:r>
            <a:r>
              <a:rPr sz="1750" i="1" spc="-185" dirty="0">
                <a:solidFill>
                  <a:prstClr val="black"/>
                </a:solidFill>
                <a:latin typeface="Times New Roman"/>
                <a:cs typeface="Times New Roman"/>
              </a:rPr>
              <a:t> </a:t>
            </a:r>
            <a:r>
              <a:rPr sz="1750" spc="-100" dirty="0">
                <a:solidFill>
                  <a:prstClr val="black"/>
                </a:solidFill>
                <a:latin typeface="Symbol"/>
                <a:cs typeface="Symbol"/>
              </a:rPr>
              <a:t></a:t>
            </a:r>
            <a:r>
              <a:rPr sz="1750" spc="20" dirty="0">
                <a:solidFill>
                  <a:prstClr val="black"/>
                </a:solidFill>
                <a:latin typeface="Times New Roman"/>
                <a:cs typeface="Times New Roman"/>
              </a:rPr>
              <a:t>1</a:t>
            </a:r>
            <a:endParaRPr sz="1750">
              <a:solidFill>
                <a:prstClr val="black"/>
              </a:solidFill>
              <a:latin typeface="Times New Roman"/>
              <a:cs typeface="Times New Roman"/>
            </a:endParaRPr>
          </a:p>
        </p:txBody>
      </p:sp>
      <p:sp>
        <p:nvSpPr>
          <p:cNvPr id="10" name="object 10"/>
          <p:cNvSpPr txBox="1"/>
          <p:nvPr/>
        </p:nvSpPr>
        <p:spPr>
          <a:xfrm>
            <a:off x="2724532" y="4667684"/>
            <a:ext cx="1791970" cy="434340"/>
          </a:xfrm>
          <a:prstGeom prst="rect">
            <a:avLst/>
          </a:prstGeom>
        </p:spPr>
        <p:txBody>
          <a:bodyPr vert="horz" wrap="square" lIns="0" tIns="16510" rIns="0" bIns="0" rtlCol="0">
            <a:spAutoFit/>
          </a:bodyPr>
          <a:lstStyle/>
          <a:p>
            <a:pPr marL="12700">
              <a:spcBef>
                <a:spcPts val="130"/>
              </a:spcBef>
              <a:tabLst>
                <a:tab pos="791845" algn="l"/>
              </a:tabLst>
            </a:pPr>
            <a:r>
              <a:rPr sz="2650" i="1" spc="10" dirty="0">
                <a:solidFill>
                  <a:prstClr val="black"/>
                </a:solidFill>
                <a:latin typeface="Times New Roman"/>
                <a:cs typeface="Times New Roman"/>
              </a:rPr>
              <a:t>f</a:t>
            </a:r>
            <a:r>
              <a:rPr sz="2650" i="1" spc="250" dirty="0">
                <a:solidFill>
                  <a:prstClr val="black"/>
                </a:solidFill>
                <a:latin typeface="Times New Roman"/>
                <a:cs typeface="Times New Roman"/>
              </a:rPr>
              <a:t> </a:t>
            </a:r>
            <a:r>
              <a:rPr sz="2650" spc="15" dirty="0">
                <a:solidFill>
                  <a:prstClr val="black"/>
                </a:solidFill>
                <a:latin typeface="Times New Roman"/>
                <a:cs typeface="Times New Roman"/>
              </a:rPr>
              <a:t>*</a:t>
            </a:r>
            <a:r>
              <a:rPr sz="2650" spc="-225" dirty="0">
                <a:solidFill>
                  <a:prstClr val="black"/>
                </a:solidFill>
                <a:latin typeface="Times New Roman"/>
                <a:cs typeface="Times New Roman"/>
              </a:rPr>
              <a:t> </a:t>
            </a:r>
            <a:r>
              <a:rPr sz="2650" i="1" spc="15" dirty="0">
                <a:solidFill>
                  <a:prstClr val="black"/>
                </a:solidFill>
                <a:latin typeface="Times New Roman"/>
                <a:cs typeface="Times New Roman"/>
              </a:rPr>
              <a:t>g</a:t>
            </a:r>
            <a:r>
              <a:rPr sz="2650" i="1" dirty="0">
                <a:solidFill>
                  <a:prstClr val="black"/>
                </a:solidFill>
                <a:latin typeface="Times New Roman"/>
                <a:cs typeface="Times New Roman"/>
              </a:rPr>
              <a:t>	</a:t>
            </a:r>
            <a:r>
              <a:rPr sz="2650" spc="204" dirty="0">
                <a:solidFill>
                  <a:prstClr val="black"/>
                </a:solidFill>
                <a:latin typeface="Times New Roman"/>
                <a:cs typeface="Times New Roman"/>
              </a:rPr>
              <a:t>(</a:t>
            </a:r>
            <a:r>
              <a:rPr sz="2650" i="1" spc="35" dirty="0">
                <a:solidFill>
                  <a:prstClr val="black"/>
                </a:solidFill>
                <a:latin typeface="Times New Roman"/>
                <a:cs typeface="Times New Roman"/>
              </a:rPr>
              <a:t>x</a:t>
            </a:r>
            <a:r>
              <a:rPr sz="2650" spc="5" dirty="0">
                <a:solidFill>
                  <a:prstClr val="black"/>
                </a:solidFill>
                <a:latin typeface="Times New Roman"/>
                <a:cs typeface="Times New Roman"/>
              </a:rPr>
              <a:t>,</a:t>
            </a:r>
            <a:r>
              <a:rPr sz="2650" spc="-135" dirty="0">
                <a:solidFill>
                  <a:prstClr val="black"/>
                </a:solidFill>
                <a:latin typeface="Times New Roman"/>
                <a:cs typeface="Times New Roman"/>
              </a:rPr>
              <a:t> </a:t>
            </a:r>
            <a:r>
              <a:rPr sz="2650" i="1" spc="125" dirty="0">
                <a:solidFill>
                  <a:prstClr val="black"/>
                </a:solidFill>
                <a:latin typeface="Times New Roman"/>
                <a:cs typeface="Times New Roman"/>
              </a:rPr>
              <a:t>y</a:t>
            </a:r>
            <a:r>
              <a:rPr sz="2650" spc="10" dirty="0">
                <a:solidFill>
                  <a:prstClr val="black"/>
                </a:solidFill>
                <a:latin typeface="Times New Roman"/>
                <a:cs typeface="Times New Roman"/>
              </a:rPr>
              <a:t>)</a:t>
            </a:r>
            <a:r>
              <a:rPr sz="2650" spc="-80" dirty="0">
                <a:solidFill>
                  <a:prstClr val="black"/>
                </a:solidFill>
                <a:latin typeface="Times New Roman"/>
                <a:cs typeface="Times New Roman"/>
              </a:rPr>
              <a:t> </a:t>
            </a:r>
            <a:r>
              <a:rPr sz="2650" spc="20" dirty="0">
                <a:solidFill>
                  <a:prstClr val="black"/>
                </a:solidFill>
                <a:latin typeface="Symbol"/>
                <a:cs typeface="Symbol"/>
              </a:rPr>
              <a:t></a:t>
            </a:r>
            <a:endParaRPr sz="2650">
              <a:solidFill>
                <a:prstClr val="black"/>
              </a:solidFill>
              <a:latin typeface="Symbol"/>
              <a:cs typeface="Symbol"/>
            </a:endParaRPr>
          </a:p>
        </p:txBody>
      </p:sp>
      <p:sp>
        <p:nvSpPr>
          <p:cNvPr id="11" name="object 11"/>
          <p:cNvSpPr txBox="1"/>
          <p:nvPr/>
        </p:nvSpPr>
        <p:spPr>
          <a:xfrm>
            <a:off x="2724533" y="2268107"/>
            <a:ext cx="1478915" cy="434340"/>
          </a:xfrm>
          <a:prstGeom prst="rect">
            <a:avLst/>
          </a:prstGeom>
        </p:spPr>
        <p:txBody>
          <a:bodyPr vert="horz" wrap="square" lIns="0" tIns="16510" rIns="0" bIns="0" rtlCol="0">
            <a:spAutoFit/>
          </a:bodyPr>
          <a:lstStyle/>
          <a:p>
            <a:pPr marL="12700">
              <a:spcBef>
                <a:spcPts val="130"/>
              </a:spcBef>
              <a:tabLst>
                <a:tab pos="791845" algn="l"/>
              </a:tabLst>
            </a:pPr>
            <a:r>
              <a:rPr sz="2650" i="1" spc="10" dirty="0">
                <a:solidFill>
                  <a:prstClr val="black"/>
                </a:solidFill>
                <a:latin typeface="Times New Roman"/>
                <a:cs typeface="Times New Roman"/>
              </a:rPr>
              <a:t>f</a:t>
            </a:r>
            <a:r>
              <a:rPr sz="2650" i="1" spc="250" dirty="0">
                <a:solidFill>
                  <a:prstClr val="black"/>
                </a:solidFill>
                <a:latin typeface="Times New Roman"/>
                <a:cs typeface="Times New Roman"/>
              </a:rPr>
              <a:t> </a:t>
            </a:r>
            <a:r>
              <a:rPr sz="2650" spc="15" dirty="0">
                <a:solidFill>
                  <a:prstClr val="black"/>
                </a:solidFill>
                <a:latin typeface="Times New Roman"/>
                <a:cs typeface="Times New Roman"/>
              </a:rPr>
              <a:t>*</a:t>
            </a:r>
            <a:r>
              <a:rPr sz="2650" spc="-225" dirty="0">
                <a:solidFill>
                  <a:prstClr val="black"/>
                </a:solidFill>
                <a:latin typeface="Times New Roman"/>
                <a:cs typeface="Times New Roman"/>
              </a:rPr>
              <a:t> </a:t>
            </a:r>
            <a:r>
              <a:rPr sz="2650" i="1" spc="15" dirty="0">
                <a:solidFill>
                  <a:prstClr val="black"/>
                </a:solidFill>
                <a:latin typeface="Times New Roman"/>
                <a:cs typeface="Times New Roman"/>
              </a:rPr>
              <a:t>g	</a:t>
            </a:r>
            <a:r>
              <a:rPr sz="2650" spc="100" dirty="0">
                <a:solidFill>
                  <a:prstClr val="black"/>
                </a:solidFill>
                <a:latin typeface="Times New Roman"/>
                <a:cs typeface="Times New Roman"/>
              </a:rPr>
              <a:t>(</a:t>
            </a:r>
            <a:r>
              <a:rPr sz="2650" i="1" spc="100" dirty="0">
                <a:solidFill>
                  <a:prstClr val="black"/>
                </a:solidFill>
                <a:latin typeface="Times New Roman"/>
                <a:cs typeface="Times New Roman"/>
              </a:rPr>
              <a:t>x</a:t>
            </a:r>
            <a:r>
              <a:rPr sz="2650" spc="100" dirty="0">
                <a:solidFill>
                  <a:prstClr val="black"/>
                </a:solidFill>
                <a:latin typeface="Times New Roman"/>
                <a:cs typeface="Times New Roman"/>
              </a:rPr>
              <a:t>)</a:t>
            </a:r>
            <a:r>
              <a:rPr sz="2650" spc="-160" dirty="0">
                <a:solidFill>
                  <a:prstClr val="black"/>
                </a:solidFill>
                <a:latin typeface="Times New Roman"/>
                <a:cs typeface="Times New Roman"/>
              </a:rPr>
              <a:t> </a:t>
            </a:r>
            <a:r>
              <a:rPr sz="2650" spc="20" dirty="0">
                <a:solidFill>
                  <a:prstClr val="black"/>
                </a:solidFill>
                <a:latin typeface="Symbol"/>
                <a:cs typeface="Symbol"/>
              </a:rPr>
              <a:t></a:t>
            </a:r>
            <a:endParaRPr sz="2650">
              <a:solidFill>
                <a:prstClr val="black"/>
              </a:solidFill>
              <a:latin typeface="Symbol"/>
              <a:cs typeface="Symbol"/>
            </a:endParaRPr>
          </a:p>
        </p:txBody>
      </p:sp>
      <p:sp>
        <p:nvSpPr>
          <p:cNvPr id="12" name="object 12"/>
          <p:cNvSpPr txBox="1"/>
          <p:nvPr/>
        </p:nvSpPr>
        <p:spPr>
          <a:xfrm>
            <a:off x="4546068" y="5081601"/>
            <a:ext cx="1282065" cy="313055"/>
          </a:xfrm>
          <a:prstGeom prst="rect">
            <a:avLst/>
          </a:prstGeom>
        </p:spPr>
        <p:txBody>
          <a:bodyPr vert="horz" wrap="square" lIns="0" tIns="17145" rIns="0" bIns="0" rtlCol="0">
            <a:spAutoFit/>
          </a:bodyPr>
          <a:lstStyle/>
          <a:p>
            <a:pPr marL="12700">
              <a:spcBef>
                <a:spcPts val="135"/>
              </a:spcBef>
            </a:pPr>
            <a:r>
              <a:rPr sz="1850" spc="-40" dirty="0">
                <a:solidFill>
                  <a:prstClr val="black"/>
                </a:solidFill>
                <a:latin typeface="Symbol"/>
                <a:cs typeface="Symbol"/>
              </a:rPr>
              <a:t></a:t>
            </a:r>
            <a:r>
              <a:rPr sz="1850" spc="-195" dirty="0">
                <a:solidFill>
                  <a:prstClr val="black"/>
                </a:solidFill>
                <a:latin typeface="Times New Roman"/>
                <a:cs typeface="Times New Roman"/>
              </a:rPr>
              <a:t> </a:t>
            </a:r>
            <a:r>
              <a:rPr sz="1750" spc="95" dirty="0">
                <a:solidFill>
                  <a:prstClr val="black"/>
                </a:solidFill>
                <a:latin typeface="Symbol"/>
                <a:cs typeface="Symbol"/>
              </a:rPr>
              <a:t></a:t>
            </a:r>
            <a:r>
              <a:rPr sz="1750" spc="75" dirty="0">
                <a:solidFill>
                  <a:prstClr val="black"/>
                </a:solidFill>
                <a:latin typeface="Symbol"/>
                <a:cs typeface="Symbol"/>
              </a:rPr>
              <a:t></a:t>
            </a:r>
            <a:r>
              <a:rPr sz="1750" spc="30" dirty="0">
                <a:solidFill>
                  <a:prstClr val="black"/>
                </a:solidFill>
                <a:latin typeface="Symbol"/>
                <a:cs typeface="Symbol"/>
              </a:rPr>
              <a:t></a:t>
            </a:r>
            <a:r>
              <a:rPr sz="1750" spc="-80" dirty="0">
                <a:solidFill>
                  <a:prstClr val="black"/>
                </a:solidFill>
                <a:latin typeface="Times New Roman"/>
                <a:cs typeface="Times New Roman"/>
              </a:rPr>
              <a:t> </a:t>
            </a:r>
            <a:r>
              <a:rPr sz="1850" spc="-35" dirty="0">
                <a:solidFill>
                  <a:prstClr val="black"/>
                </a:solidFill>
                <a:latin typeface="Symbol"/>
                <a:cs typeface="Symbol"/>
              </a:rPr>
              <a:t></a:t>
            </a:r>
            <a:r>
              <a:rPr sz="1850" spc="-140" dirty="0">
                <a:solidFill>
                  <a:prstClr val="black"/>
                </a:solidFill>
                <a:latin typeface="Times New Roman"/>
                <a:cs typeface="Times New Roman"/>
              </a:rPr>
              <a:t> </a:t>
            </a:r>
            <a:r>
              <a:rPr sz="1750" spc="95" dirty="0">
                <a:solidFill>
                  <a:prstClr val="black"/>
                </a:solidFill>
                <a:latin typeface="Symbol"/>
                <a:cs typeface="Symbol"/>
              </a:rPr>
              <a:t></a:t>
            </a:r>
            <a:r>
              <a:rPr sz="1750" spc="80" dirty="0">
                <a:solidFill>
                  <a:prstClr val="black"/>
                </a:solidFill>
                <a:latin typeface="Symbol"/>
                <a:cs typeface="Symbol"/>
              </a:rPr>
              <a:t></a:t>
            </a:r>
            <a:endParaRPr sz="1750">
              <a:solidFill>
                <a:prstClr val="black"/>
              </a:solidFill>
              <a:latin typeface="Symbol"/>
              <a:cs typeface="Symbol"/>
            </a:endParaRPr>
          </a:p>
        </p:txBody>
      </p:sp>
      <p:sp>
        <p:nvSpPr>
          <p:cNvPr id="13" name="object 13"/>
          <p:cNvSpPr txBox="1"/>
          <p:nvPr/>
        </p:nvSpPr>
        <p:spPr>
          <a:xfrm>
            <a:off x="4279785" y="3596469"/>
            <a:ext cx="447675" cy="313055"/>
          </a:xfrm>
          <a:prstGeom prst="rect">
            <a:avLst/>
          </a:prstGeom>
        </p:spPr>
        <p:txBody>
          <a:bodyPr vert="horz" wrap="square" lIns="0" tIns="17145" rIns="0" bIns="0" rtlCol="0">
            <a:spAutoFit/>
          </a:bodyPr>
          <a:lstStyle/>
          <a:p>
            <a:pPr marL="12700">
              <a:spcBef>
                <a:spcPts val="135"/>
              </a:spcBef>
            </a:pPr>
            <a:r>
              <a:rPr sz="1850" spc="-40" dirty="0">
                <a:solidFill>
                  <a:prstClr val="black"/>
                </a:solidFill>
                <a:latin typeface="Symbol"/>
                <a:cs typeface="Symbol"/>
              </a:rPr>
              <a:t></a:t>
            </a:r>
            <a:r>
              <a:rPr sz="1850" spc="-200" dirty="0">
                <a:solidFill>
                  <a:prstClr val="black"/>
                </a:solidFill>
                <a:latin typeface="Times New Roman"/>
                <a:cs typeface="Times New Roman"/>
              </a:rPr>
              <a:t> </a:t>
            </a:r>
            <a:r>
              <a:rPr sz="1750" spc="65" dirty="0">
                <a:solidFill>
                  <a:prstClr val="black"/>
                </a:solidFill>
                <a:latin typeface="Symbol"/>
                <a:cs typeface="Symbol"/>
              </a:rPr>
              <a:t></a:t>
            </a:r>
            <a:r>
              <a:rPr sz="1750" spc="20" dirty="0">
                <a:solidFill>
                  <a:prstClr val="black"/>
                </a:solidFill>
                <a:latin typeface="Times New Roman"/>
                <a:cs typeface="Times New Roman"/>
              </a:rPr>
              <a:t>0</a:t>
            </a:r>
            <a:endParaRPr sz="1750">
              <a:solidFill>
                <a:prstClr val="black"/>
              </a:solidFill>
              <a:latin typeface="Times New Roman"/>
              <a:cs typeface="Times New Roman"/>
            </a:endParaRPr>
          </a:p>
        </p:txBody>
      </p:sp>
      <p:sp>
        <p:nvSpPr>
          <p:cNvPr id="14" name="object 14"/>
          <p:cNvSpPr txBox="1"/>
          <p:nvPr/>
        </p:nvSpPr>
        <p:spPr>
          <a:xfrm>
            <a:off x="4233332" y="2682099"/>
            <a:ext cx="640080" cy="313055"/>
          </a:xfrm>
          <a:prstGeom prst="rect">
            <a:avLst/>
          </a:prstGeom>
        </p:spPr>
        <p:txBody>
          <a:bodyPr vert="horz" wrap="square" lIns="0" tIns="17145" rIns="0" bIns="0" rtlCol="0">
            <a:spAutoFit/>
          </a:bodyPr>
          <a:lstStyle/>
          <a:p>
            <a:pPr marL="12700">
              <a:spcBef>
                <a:spcPts val="135"/>
              </a:spcBef>
            </a:pPr>
            <a:r>
              <a:rPr sz="1850" spc="-40" dirty="0">
                <a:solidFill>
                  <a:prstClr val="black"/>
                </a:solidFill>
                <a:latin typeface="Symbol"/>
                <a:cs typeface="Symbol"/>
              </a:rPr>
              <a:t></a:t>
            </a:r>
            <a:r>
              <a:rPr sz="1850" spc="-200" dirty="0">
                <a:solidFill>
                  <a:prstClr val="black"/>
                </a:solidFill>
                <a:latin typeface="Times New Roman"/>
                <a:cs typeface="Times New Roman"/>
              </a:rPr>
              <a:t> </a:t>
            </a:r>
            <a:r>
              <a:rPr sz="1750" spc="95" dirty="0">
                <a:solidFill>
                  <a:prstClr val="black"/>
                </a:solidFill>
                <a:latin typeface="Symbol"/>
                <a:cs typeface="Symbol"/>
              </a:rPr>
              <a:t></a:t>
            </a:r>
            <a:r>
              <a:rPr sz="1750" spc="80" dirty="0">
                <a:solidFill>
                  <a:prstClr val="black"/>
                </a:solidFill>
                <a:latin typeface="Symbol"/>
                <a:cs typeface="Symbol"/>
              </a:rPr>
              <a:t></a:t>
            </a:r>
            <a:endParaRPr sz="1750">
              <a:solidFill>
                <a:prstClr val="black"/>
              </a:solidFill>
              <a:latin typeface="Symbol"/>
              <a:cs typeface="Symbol"/>
            </a:endParaRPr>
          </a:p>
        </p:txBody>
      </p:sp>
      <p:sp>
        <p:nvSpPr>
          <p:cNvPr id="15" name="object 15"/>
          <p:cNvSpPr txBox="1"/>
          <p:nvPr/>
        </p:nvSpPr>
        <p:spPr>
          <a:xfrm>
            <a:off x="4072325" y="5638959"/>
            <a:ext cx="4166870" cy="716280"/>
          </a:xfrm>
          <a:prstGeom prst="rect">
            <a:avLst/>
          </a:prstGeom>
        </p:spPr>
        <p:txBody>
          <a:bodyPr vert="horz" wrap="square" lIns="0" tIns="15875" rIns="0" bIns="0" rtlCol="0">
            <a:spAutoFit/>
          </a:bodyPr>
          <a:lstStyle/>
          <a:p>
            <a:pPr marL="12700">
              <a:lnSpc>
                <a:spcPts val="3275"/>
              </a:lnSpc>
              <a:spcBef>
                <a:spcPts val="125"/>
              </a:spcBef>
              <a:tabLst>
                <a:tab pos="770255" algn="l"/>
              </a:tabLst>
            </a:pPr>
            <a:r>
              <a:rPr sz="2650" spc="20" dirty="0">
                <a:solidFill>
                  <a:prstClr val="black"/>
                </a:solidFill>
                <a:latin typeface="Symbol"/>
                <a:cs typeface="Symbol"/>
              </a:rPr>
              <a:t></a:t>
            </a:r>
            <a:r>
              <a:rPr sz="2650" spc="270" dirty="0">
                <a:solidFill>
                  <a:prstClr val="black"/>
                </a:solidFill>
                <a:latin typeface="Times New Roman"/>
                <a:cs typeface="Times New Roman"/>
              </a:rPr>
              <a:t> </a:t>
            </a:r>
            <a:r>
              <a:rPr sz="3975" spc="37" baseline="-4192" dirty="0">
                <a:solidFill>
                  <a:prstClr val="black"/>
                </a:solidFill>
                <a:latin typeface="Symbol"/>
                <a:cs typeface="Symbol"/>
              </a:rPr>
              <a:t></a:t>
            </a:r>
            <a:r>
              <a:rPr sz="3975" baseline="-4192" dirty="0">
                <a:solidFill>
                  <a:prstClr val="black"/>
                </a:solidFill>
                <a:latin typeface="Times New Roman"/>
                <a:cs typeface="Times New Roman"/>
              </a:rPr>
              <a:t>	</a:t>
            </a:r>
            <a:r>
              <a:rPr sz="3975" spc="37" baseline="-4192" dirty="0">
                <a:solidFill>
                  <a:prstClr val="black"/>
                </a:solidFill>
                <a:latin typeface="Symbol"/>
                <a:cs typeface="Symbol"/>
              </a:rPr>
              <a:t></a:t>
            </a:r>
            <a:r>
              <a:rPr sz="3975" spc="254" baseline="-4192" dirty="0">
                <a:solidFill>
                  <a:prstClr val="black"/>
                </a:solidFill>
                <a:latin typeface="Times New Roman"/>
                <a:cs typeface="Times New Roman"/>
              </a:rPr>
              <a:t> </a:t>
            </a:r>
            <a:r>
              <a:rPr sz="2650" i="1" spc="10" dirty="0">
                <a:solidFill>
                  <a:prstClr val="black"/>
                </a:solidFill>
                <a:latin typeface="Times New Roman"/>
                <a:cs typeface="Times New Roman"/>
              </a:rPr>
              <a:t>f</a:t>
            </a:r>
            <a:r>
              <a:rPr sz="2650" i="1" spc="-25" dirty="0">
                <a:solidFill>
                  <a:prstClr val="black"/>
                </a:solidFill>
                <a:latin typeface="Times New Roman"/>
                <a:cs typeface="Times New Roman"/>
              </a:rPr>
              <a:t> </a:t>
            </a:r>
            <a:r>
              <a:rPr sz="2650" spc="-170" dirty="0">
                <a:solidFill>
                  <a:prstClr val="black"/>
                </a:solidFill>
                <a:latin typeface="Times New Roman"/>
                <a:cs typeface="Times New Roman"/>
              </a:rPr>
              <a:t>(</a:t>
            </a:r>
            <a:r>
              <a:rPr sz="2800" spc="-75" dirty="0">
                <a:solidFill>
                  <a:prstClr val="black"/>
                </a:solidFill>
                <a:latin typeface="Symbol"/>
                <a:cs typeface="Symbol"/>
              </a:rPr>
              <a:t></a:t>
            </a:r>
            <a:r>
              <a:rPr sz="2800" spc="-425" dirty="0">
                <a:solidFill>
                  <a:prstClr val="black"/>
                </a:solidFill>
                <a:latin typeface="Times New Roman"/>
                <a:cs typeface="Times New Roman"/>
              </a:rPr>
              <a:t> </a:t>
            </a:r>
            <a:r>
              <a:rPr sz="2650" spc="5" dirty="0">
                <a:solidFill>
                  <a:prstClr val="black"/>
                </a:solidFill>
                <a:latin typeface="Times New Roman"/>
                <a:cs typeface="Times New Roman"/>
              </a:rPr>
              <a:t>,</a:t>
            </a:r>
            <a:r>
              <a:rPr sz="2650" spc="-305" dirty="0">
                <a:solidFill>
                  <a:prstClr val="black"/>
                </a:solidFill>
                <a:latin typeface="Times New Roman"/>
                <a:cs typeface="Times New Roman"/>
              </a:rPr>
              <a:t> </a:t>
            </a:r>
            <a:r>
              <a:rPr sz="2800" spc="-65" dirty="0">
                <a:solidFill>
                  <a:prstClr val="black"/>
                </a:solidFill>
                <a:latin typeface="Symbol"/>
                <a:cs typeface="Symbol"/>
              </a:rPr>
              <a:t></a:t>
            </a:r>
            <a:r>
              <a:rPr sz="2800" spc="-285" dirty="0">
                <a:solidFill>
                  <a:prstClr val="black"/>
                </a:solidFill>
                <a:latin typeface="Times New Roman"/>
                <a:cs typeface="Times New Roman"/>
              </a:rPr>
              <a:t> </a:t>
            </a:r>
            <a:r>
              <a:rPr sz="2650" spc="204" dirty="0">
                <a:solidFill>
                  <a:prstClr val="black"/>
                </a:solidFill>
                <a:latin typeface="Times New Roman"/>
                <a:cs typeface="Times New Roman"/>
              </a:rPr>
              <a:t>)</a:t>
            </a:r>
            <a:r>
              <a:rPr sz="2650" i="1" spc="220" dirty="0">
                <a:solidFill>
                  <a:prstClr val="black"/>
                </a:solidFill>
                <a:latin typeface="Times New Roman"/>
                <a:cs typeface="Times New Roman"/>
              </a:rPr>
              <a:t>g</a:t>
            </a:r>
            <a:r>
              <a:rPr sz="2650" spc="204" dirty="0">
                <a:solidFill>
                  <a:prstClr val="black"/>
                </a:solidFill>
                <a:latin typeface="Times New Roman"/>
                <a:cs typeface="Times New Roman"/>
              </a:rPr>
              <a:t>(</a:t>
            </a:r>
            <a:r>
              <a:rPr sz="2650" i="1" spc="15" dirty="0">
                <a:solidFill>
                  <a:prstClr val="black"/>
                </a:solidFill>
                <a:latin typeface="Times New Roman"/>
                <a:cs typeface="Times New Roman"/>
              </a:rPr>
              <a:t>x</a:t>
            </a:r>
            <a:r>
              <a:rPr sz="2650" i="1" spc="-155" dirty="0">
                <a:solidFill>
                  <a:prstClr val="black"/>
                </a:solidFill>
                <a:latin typeface="Times New Roman"/>
                <a:cs typeface="Times New Roman"/>
              </a:rPr>
              <a:t> </a:t>
            </a:r>
            <a:r>
              <a:rPr sz="2650" spc="245" dirty="0">
                <a:solidFill>
                  <a:prstClr val="black"/>
                </a:solidFill>
                <a:latin typeface="Symbol"/>
                <a:cs typeface="Symbol"/>
              </a:rPr>
              <a:t></a:t>
            </a:r>
            <a:r>
              <a:rPr sz="2800" spc="-75" dirty="0">
                <a:solidFill>
                  <a:prstClr val="black"/>
                </a:solidFill>
                <a:latin typeface="Symbol"/>
                <a:cs typeface="Symbol"/>
              </a:rPr>
              <a:t></a:t>
            </a:r>
            <a:r>
              <a:rPr sz="2800" spc="-425" dirty="0">
                <a:solidFill>
                  <a:prstClr val="black"/>
                </a:solidFill>
                <a:latin typeface="Times New Roman"/>
                <a:cs typeface="Times New Roman"/>
              </a:rPr>
              <a:t> </a:t>
            </a:r>
            <a:r>
              <a:rPr sz="2650" spc="5" dirty="0">
                <a:solidFill>
                  <a:prstClr val="black"/>
                </a:solidFill>
                <a:latin typeface="Times New Roman"/>
                <a:cs typeface="Times New Roman"/>
              </a:rPr>
              <a:t>,</a:t>
            </a:r>
            <a:r>
              <a:rPr sz="2650" spc="-140" dirty="0">
                <a:solidFill>
                  <a:prstClr val="black"/>
                </a:solidFill>
                <a:latin typeface="Times New Roman"/>
                <a:cs typeface="Times New Roman"/>
              </a:rPr>
              <a:t> </a:t>
            </a:r>
            <a:r>
              <a:rPr sz="2650" i="1" spc="15" dirty="0">
                <a:solidFill>
                  <a:prstClr val="black"/>
                </a:solidFill>
                <a:latin typeface="Times New Roman"/>
                <a:cs typeface="Times New Roman"/>
              </a:rPr>
              <a:t>y</a:t>
            </a:r>
            <a:r>
              <a:rPr sz="2650" i="1" spc="-110" dirty="0">
                <a:solidFill>
                  <a:prstClr val="black"/>
                </a:solidFill>
                <a:latin typeface="Times New Roman"/>
                <a:cs typeface="Times New Roman"/>
              </a:rPr>
              <a:t> </a:t>
            </a:r>
            <a:r>
              <a:rPr sz="2650" spc="20" dirty="0">
                <a:solidFill>
                  <a:prstClr val="black"/>
                </a:solidFill>
                <a:latin typeface="Symbol"/>
                <a:cs typeface="Symbol"/>
              </a:rPr>
              <a:t></a:t>
            </a:r>
            <a:r>
              <a:rPr sz="2650" spc="-100" dirty="0">
                <a:solidFill>
                  <a:prstClr val="black"/>
                </a:solidFill>
                <a:latin typeface="Times New Roman"/>
                <a:cs typeface="Times New Roman"/>
              </a:rPr>
              <a:t> </a:t>
            </a:r>
            <a:r>
              <a:rPr sz="2800" spc="-65" dirty="0">
                <a:solidFill>
                  <a:prstClr val="black"/>
                </a:solidFill>
                <a:latin typeface="Symbol"/>
                <a:cs typeface="Symbol"/>
              </a:rPr>
              <a:t></a:t>
            </a:r>
            <a:r>
              <a:rPr sz="2800" spc="-285" dirty="0">
                <a:solidFill>
                  <a:prstClr val="black"/>
                </a:solidFill>
                <a:latin typeface="Times New Roman"/>
                <a:cs typeface="Times New Roman"/>
              </a:rPr>
              <a:t> </a:t>
            </a:r>
            <a:r>
              <a:rPr sz="2650" spc="10" dirty="0">
                <a:solidFill>
                  <a:prstClr val="black"/>
                </a:solidFill>
                <a:latin typeface="Times New Roman"/>
                <a:cs typeface="Times New Roman"/>
              </a:rPr>
              <a:t>)</a:t>
            </a:r>
            <a:endParaRPr sz="2650">
              <a:solidFill>
                <a:prstClr val="black"/>
              </a:solidFill>
              <a:latin typeface="Times New Roman"/>
              <a:cs typeface="Times New Roman"/>
            </a:endParaRPr>
          </a:p>
          <a:p>
            <a:pPr marL="219710">
              <a:lnSpc>
                <a:spcPts val="2135"/>
              </a:lnSpc>
            </a:pPr>
            <a:r>
              <a:rPr sz="1850" spc="-40" dirty="0">
                <a:solidFill>
                  <a:prstClr val="black"/>
                </a:solidFill>
                <a:latin typeface="Symbol"/>
                <a:cs typeface="Symbol"/>
              </a:rPr>
              <a:t></a:t>
            </a:r>
            <a:r>
              <a:rPr sz="1850" spc="-200" dirty="0">
                <a:solidFill>
                  <a:prstClr val="black"/>
                </a:solidFill>
                <a:latin typeface="Times New Roman"/>
                <a:cs typeface="Times New Roman"/>
              </a:rPr>
              <a:t> </a:t>
            </a:r>
            <a:r>
              <a:rPr sz="1750" spc="65" dirty="0">
                <a:solidFill>
                  <a:prstClr val="black"/>
                </a:solidFill>
                <a:latin typeface="Symbol"/>
                <a:cs typeface="Symbol"/>
              </a:rPr>
              <a:t></a:t>
            </a:r>
            <a:r>
              <a:rPr sz="1750" spc="20" dirty="0">
                <a:solidFill>
                  <a:prstClr val="black"/>
                </a:solidFill>
                <a:latin typeface="Times New Roman"/>
                <a:cs typeface="Times New Roman"/>
              </a:rPr>
              <a:t>0</a:t>
            </a:r>
            <a:r>
              <a:rPr sz="1750" spc="-50" dirty="0">
                <a:solidFill>
                  <a:prstClr val="black"/>
                </a:solidFill>
                <a:latin typeface="Times New Roman"/>
                <a:cs typeface="Times New Roman"/>
              </a:rPr>
              <a:t> </a:t>
            </a:r>
            <a:r>
              <a:rPr sz="1850" spc="-35" dirty="0">
                <a:solidFill>
                  <a:prstClr val="black"/>
                </a:solidFill>
                <a:latin typeface="Symbol"/>
                <a:cs typeface="Symbol"/>
              </a:rPr>
              <a:t></a:t>
            </a:r>
            <a:r>
              <a:rPr sz="1850" spc="-140" dirty="0">
                <a:solidFill>
                  <a:prstClr val="black"/>
                </a:solidFill>
                <a:latin typeface="Times New Roman"/>
                <a:cs typeface="Times New Roman"/>
              </a:rPr>
              <a:t> </a:t>
            </a:r>
            <a:r>
              <a:rPr sz="1750" spc="65" dirty="0">
                <a:solidFill>
                  <a:prstClr val="black"/>
                </a:solidFill>
                <a:latin typeface="Symbol"/>
                <a:cs typeface="Symbol"/>
              </a:rPr>
              <a:t></a:t>
            </a:r>
            <a:r>
              <a:rPr sz="1750" spc="20" dirty="0">
                <a:solidFill>
                  <a:prstClr val="black"/>
                </a:solidFill>
                <a:latin typeface="Times New Roman"/>
                <a:cs typeface="Times New Roman"/>
              </a:rPr>
              <a:t>0</a:t>
            </a:r>
            <a:endParaRPr sz="1750">
              <a:solidFill>
                <a:prstClr val="black"/>
              </a:solidFill>
              <a:latin typeface="Times New Roman"/>
              <a:cs typeface="Times New Roman"/>
            </a:endParaRPr>
          </a:p>
        </p:txBody>
      </p:sp>
      <p:sp>
        <p:nvSpPr>
          <p:cNvPr id="16" name="object 16"/>
          <p:cNvSpPr txBox="1"/>
          <p:nvPr/>
        </p:nvSpPr>
        <p:spPr>
          <a:xfrm>
            <a:off x="5417268" y="4649179"/>
            <a:ext cx="4065904" cy="456565"/>
          </a:xfrm>
          <a:prstGeom prst="rect">
            <a:avLst/>
          </a:prstGeom>
        </p:spPr>
        <p:txBody>
          <a:bodyPr vert="horz" wrap="square" lIns="0" tIns="15875" rIns="0" bIns="0" rtlCol="0">
            <a:spAutoFit/>
          </a:bodyPr>
          <a:lstStyle/>
          <a:p>
            <a:pPr marL="38100">
              <a:spcBef>
                <a:spcPts val="125"/>
              </a:spcBef>
            </a:pPr>
            <a:r>
              <a:rPr sz="3975" spc="15" baseline="-8385" dirty="0">
                <a:solidFill>
                  <a:prstClr val="black"/>
                </a:solidFill>
                <a:latin typeface="Symbol"/>
                <a:cs typeface="Symbol"/>
              </a:rPr>
              <a:t></a:t>
            </a:r>
            <a:r>
              <a:rPr sz="3975" spc="330" baseline="-8385" dirty="0">
                <a:solidFill>
                  <a:prstClr val="black"/>
                </a:solidFill>
                <a:latin typeface="Times New Roman"/>
                <a:cs typeface="Times New Roman"/>
              </a:rPr>
              <a:t> </a:t>
            </a:r>
            <a:r>
              <a:rPr sz="2650" i="1" spc="10" dirty="0">
                <a:solidFill>
                  <a:prstClr val="black"/>
                </a:solidFill>
                <a:latin typeface="Times New Roman"/>
                <a:cs typeface="Times New Roman"/>
              </a:rPr>
              <a:t>f</a:t>
            </a:r>
            <a:r>
              <a:rPr sz="2650" i="1" spc="-25" dirty="0">
                <a:solidFill>
                  <a:prstClr val="black"/>
                </a:solidFill>
                <a:latin typeface="Times New Roman"/>
                <a:cs typeface="Times New Roman"/>
              </a:rPr>
              <a:t> </a:t>
            </a:r>
            <a:r>
              <a:rPr sz="2650" spc="-170" dirty="0">
                <a:solidFill>
                  <a:prstClr val="black"/>
                </a:solidFill>
                <a:latin typeface="Times New Roman"/>
                <a:cs typeface="Times New Roman"/>
              </a:rPr>
              <a:t>(</a:t>
            </a:r>
            <a:r>
              <a:rPr sz="2800" spc="-75" dirty="0">
                <a:solidFill>
                  <a:prstClr val="black"/>
                </a:solidFill>
                <a:latin typeface="Symbol"/>
                <a:cs typeface="Symbol"/>
              </a:rPr>
              <a:t></a:t>
            </a:r>
            <a:r>
              <a:rPr sz="2800" spc="-425" dirty="0">
                <a:solidFill>
                  <a:prstClr val="black"/>
                </a:solidFill>
                <a:latin typeface="Times New Roman"/>
                <a:cs typeface="Times New Roman"/>
              </a:rPr>
              <a:t> </a:t>
            </a:r>
            <a:r>
              <a:rPr sz="2650" spc="5" dirty="0">
                <a:solidFill>
                  <a:prstClr val="black"/>
                </a:solidFill>
                <a:latin typeface="Times New Roman"/>
                <a:cs typeface="Times New Roman"/>
              </a:rPr>
              <a:t>,</a:t>
            </a:r>
            <a:r>
              <a:rPr sz="2650" spc="-305" dirty="0">
                <a:solidFill>
                  <a:prstClr val="black"/>
                </a:solidFill>
                <a:latin typeface="Times New Roman"/>
                <a:cs typeface="Times New Roman"/>
              </a:rPr>
              <a:t> </a:t>
            </a:r>
            <a:r>
              <a:rPr sz="2800" spc="-65" dirty="0">
                <a:solidFill>
                  <a:prstClr val="black"/>
                </a:solidFill>
                <a:latin typeface="Symbol"/>
                <a:cs typeface="Symbol"/>
              </a:rPr>
              <a:t></a:t>
            </a:r>
            <a:r>
              <a:rPr sz="2800" spc="-285" dirty="0">
                <a:solidFill>
                  <a:prstClr val="black"/>
                </a:solidFill>
                <a:latin typeface="Times New Roman"/>
                <a:cs typeface="Times New Roman"/>
              </a:rPr>
              <a:t> </a:t>
            </a:r>
            <a:r>
              <a:rPr sz="2650" spc="204" dirty="0">
                <a:solidFill>
                  <a:prstClr val="black"/>
                </a:solidFill>
                <a:latin typeface="Times New Roman"/>
                <a:cs typeface="Times New Roman"/>
              </a:rPr>
              <a:t>)</a:t>
            </a:r>
            <a:r>
              <a:rPr sz="2650" i="1" spc="225" dirty="0">
                <a:solidFill>
                  <a:prstClr val="black"/>
                </a:solidFill>
                <a:latin typeface="Times New Roman"/>
                <a:cs typeface="Times New Roman"/>
              </a:rPr>
              <a:t>g</a:t>
            </a:r>
            <a:r>
              <a:rPr sz="2650" spc="204" dirty="0">
                <a:solidFill>
                  <a:prstClr val="black"/>
                </a:solidFill>
                <a:latin typeface="Times New Roman"/>
                <a:cs typeface="Times New Roman"/>
              </a:rPr>
              <a:t>(</a:t>
            </a:r>
            <a:r>
              <a:rPr sz="2650" i="1" spc="15" dirty="0">
                <a:solidFill>
                  <a:prstClr val="black"/>
                </a:solidFill>
                <a:latin typeface="Times New Roman"/>
                <a:cs typeface="Times New Roman"/>
              </a:rPr>
              <a:t>x</a:t>
            </a:r>
            <a:r>
              <a:rPr sz="2650" i="1" spc="-155" dirty="0">
                <a:solidFill>
                  <a:prstClr val="black"/>
                </a:solidFill>
                <a:latin typeface="Times New Roman"/>
                <a:cs typeface="Times New Roman"/>
              </a:rPr>
              <a:t> </a:t>
            </a:r>
            <a:r>
              <a:rPr sz="2650" spc="245" dirty="0">
                <a:solidFill>
                  <a:prstClr val="black"/>
                </a:solidFill>
                <a:latin typeface="Symbol"/>
                <a:cs typeface="Symbol"/>
              </a:rPr>
              <a:t></a:t>
            </a:r>
            <a:r>
              <a:rPr sz="2800" spc="-75" dirty="0">
                <a:solidFill>
                  <a:prstClr val="black"/>
                </a:solidFill>
                <a:latin typeface="Symbol"/>
                <a:cs typeface="Symbol"/>
              </a:rPr>
              <a:t></a:t>
            </a:r>
            <a:r>
              <a:rPr sz="2800" spc="-425" dirty="0">
                <a:solidFill>
                  <a:prstClr val="black"/>
                </a:solidFill>
                <a:latin typeface="Times New Roman"/>
                <a:cs typeface="Times New Roman"/>
              </a:rPr>
              <a:t> </a:t>
            </a:r>
            <a:r>
              <a:rPr sz="2650" spc="5" dirty="0">
                <a:solidFill>
                  <a:prstClr val="black"/>
                </a:solidFill>
                <a:latin typeface="Times New Roman"/>
                <a:cs typeface="Times New Roman"/>
              </a:rPr>
              <a:t>,</a:t>
            </a:r>
            <a:r>
              <a:rPr sz="2650" spc="-135" dirty="0">
                <a:solidFill>
                  <a:prstClr val="black"/>
                </a:solidFill>
                <a:latin typeface="Times New Roman"/>
                <a:cs typeface="Times New Roman"/>
              </a:rPr>
              <a:t> </a:t>
            </a:r>
            <a:r>
              <a:rPr sz="2650" i="1" spc="15" dirty="0">
                <a:solidFill>
                  <a:prstClr val="black"/>
                </a:solidFill>
                <a:latin typeface="Times New Roman"/>
                <a:cs typeface="Times New Roman"/>
              </a:rPr>
              <a:t>y</a:t>
            </a:r>
            <a:r>
              <a:rPr sz="2650" i="1" spc="-114" dirty="0">
                <a:solidFill>
                  <a:prstClr val="black"/>
                </a:solidFill>
                <a:latin typeface="Times New Roman"/>
                <a:cs typeface="Times New Roman"/>
              </a:rPr>
              <a:t> </a:t>
            </a:r>
            <a:r>
              <a:rPr sz="2650" spc="20" dirty="0">
                <a:solidFill>
                  <a:prstClr val="black"/>
                </a:solidFill>
                <a:latin typeface="Symbol"/>
                <a:cs typeface="Symbol"/>
              </a:rPr>
              <a:t></a:t>
            </a:r>
            <a:r>
              <a:rPr sz="2650" spc="-100" dirty="0">
                <a:solidFill>
                  <a:prstClr val="black"/>
                </a:solidFill>
                <a:latin typeface="Times New Roman"/>
                <a:cs typeface="Times New Roman"/>
              </a:rPr>
              <a:t> </a:t>
            </a:r>
            <a:r>
              <a:rPr sz="2800" spc="-65" dirty="0">
                <a:solidFill>
                  <a:prstClr val="black"/>
                </a:solidFill>
                <a:latin typeface="Symbol"/>
                <a:cs typeface="Symbol"/>
              </a:rPr>
              <a:t></a:t>
            </a:r>
            <a:r>
              <a:rPr sz="2800" spc="-290" dirty="0">
                <a:solidFill>
                  <a:prstClr val="black"/>
                </a:solidFill>
                <a:latin typeface="Times New Roman"/>
                <a:cs typeface="Times New Roman"/>
              </a:rPr>
              <a:t> </a:t>
            </a:r>
            <a:r>
              <a:rPr sz="2650" spc="85" dirty="0">
                <a:solidFill>
                  <a:prstClr val="black"/>
                </a:solidFill>
                <a:latin typeface="Times New Roman"/>
                <a:cs typeface="Times New Roman"/>
              </a:rPr>
              <a:t>)</a:t>
            </a:r>
            <a:r>
              <a:rPr sz="2650" i="1" spc="10" dirty="0">
                <a:solidFill>
                  <a:prstClr val="black"/>
                </a:solidFill>
                <a:latin typeface="Times New Roman"/>
                <a:cs typeface="Times New Roman"/>
              </a:rPr>
              <a:t>d</a:t>
            </a:r>
            <a:r>
              <a:rPr sz="2800" spc="-100" dirty="0">
                <a:solidFill>
                  <a:prstClr val="black"/>
                </a:solidFill>
                <a:latin typeface="Symbol"/>
                <a:cs typeface="Symbol"/>
              </a:rPr>
              <a:t></a:t>
            </a:r>
            <a:r>
              <a:rPr sz="2650" i="1" spc="10" dirty="0">
                <a:solidFill>
                  <a:prstClr val="black"/>
                </a:solidFill>
                <a:latin typeface="Times New Roman"/>
                <a:cs typeface="Times New Roman"/>
              </a:rPr>
              <a:t>d</a:t>
            </a:r>
            <a:r>
              <a:rPr sz="2800" spc="-65" dirty="0">
                <a:solidFill>
                  <a:prstClr val="black"/>
                </a:solidFill>
                <a:latin typeface="Symbol"/>
                <a:cs typeface="Symbol"/>
              </a:rPr>
              <a:t></a:t>
            </a:r>
            <a:endParaRPr sz="2800">
              <a:solidFill>
                <a:prstClr val="black"/>
              </a:solidFill>
              <a:latin typeface="Symbol"/>
              <a:cs typeface="Symbol"/>
            </a:endParaRPr>
          </a:p>
        </p:txBody>
      </p:sp>
      <p:sp>
        <p:nvSpPr>
          <p:cNvPr id="17" name="object 17"/>
          <p:cNvSpPr txBox="1"/>
          <p:nvPr/>
        </p:nvSpPr>
        <p:spPr>
          <a:xfrm>
            <a:off x="4727878" y="3193504"/>
            <a:ext cx="1825625" cy="456565"/>
          </a:xfrm>
          <a:prstGeom prst="rect">
            <a:avLst/>
          </a:prstGeom>
        </p:spPr>
        <p:txBody>
          <a:bodyPr vert="horz" wrap="square" lIns="0" tIns="15875" rIns="0" bIns="0" rtlCol="0">
            <a:spAutoFit/>
          </a:bodyPr>
          <a:lstStyle/>
          <a:p>
            <a:pPr marL="12700">
              <a:spcBef>
                <a:spcPts val="125"/>
              </a:spcBef>
            </a:pPr>
            <a:r>
              <a:rPr sz="2650" i="1" spc="10" dirty="0">
                <a:solidFill>
                  <a:prstClr val="black"/>
                </a:solidFill>
                <a:latin typeface="Times New Roman"/>
                <a:cs typeface="Times New Roman"/>
              </a:rPr>
              <a:t>f</a:t>
            </a:r>
            <a:r>
              <a:rPr sz="2650" i="1" spc="-30" dirty="0">
                <a:solidFill>
                  <a:prstClr val="black"/>
                </a:solidFill>
                <a:latin typeface="Times New Roman"/>
                <a:cs typeface="Times New Roman"/>
              </a:rPr>
              <a:t> </a:t>
            </a:r>
            <a:r>
              <a:rPr sz="2650" spc="-170" dirty="0">
                <a:solidFill>
                  <a:prstClr val="black"/>
                </a:solidFill>
                <a:latin typeface="Times New Roman"/>
                <a:cs typeface="Times New Roman"/>
              </a:rPr>
              <a:t>(</a:t>
            </a:r>
            <a:r>
              <a:rPr sz="2800" spc="-75" dirty="0">
                <a:solidFill>
                  <a:prstClr val="black"/>
                </a:solidFill>
                <a:latin typeface="Symbol"/>
                <a:cs typeface="Symbol"/>
              </a:rPr>
              <a:t></a:t>
            </a:r>
            <a:r>
              <a:rPr sz="2800" spc="-380" dirty="0">
                <a:solidFill>
                  <a:prstClr val="black"/>
                </a:solidFill>
                <a:latin typeface="Times New Roman"/>
                <a:cs typeface="Times New Roman"/>
              </a:rPr>
              <a:t> </a:t>
            </a:r>
            <a:r>
              <a:rPr sz="2650" spc="204" dirty="0">
                <a:solidFill>
                  <a:prstClr val="black"/>
                </a:solidFill>
                <a:latin typeface="Times New Roman"/>
                <a:cs typeface="Times New Roman"/>
              </a:rPr>
              <a:t>)</a:t>
            </a:r>
            <a:r>
              <a:rPr sz="2650" i="1" spc="225" dirty="0">
                <a:solidFill>
                  <a:prstClr val="black"/>
                </a:solidFill>
                <a:latin typeface="Times New Roman"/>
                <a:cs typeface="Times New Roman"/>
              </a:rPr>
              <a:t>g</a:t>
            </a:r>
            <a:r>
              <a:rPr sz="2650" spc="204" dirty="0">
                <a:solidFill>
                  <a:prstClr val="black"/>
                </a:solidFill>
                <a:latin typeface="Times New Roman"/>
                <a:cs typeface="Times New Roman"/>
              </a:rPr>
              <a:t>(</a:t>
            </a:r>
            <a:r>
              <a:rPr sz="2650" i="1" spc="15" dirty="0">
                <a:solidFill>
                  <a:prstClr val="black"/>
                </a:solidFill>
                <a:latin typeface="Times New Roman"/>
                <a:cs typeface="Times New Roman"/>
              </a:rPr>
              <a:t>x</a:t>
            </a:r>
            <a:r>
              <a:rPr sz="2650" i="1" spc="-155" dirty="0">
                <a:solidFill>
                  <a:prstClr val="black"/>
                </a:solidFill>
                <a:latin typeface="Times New Roman"/>
                <a:cs typeface="Times New Roman"/>
              </a:rPr>
              <a:t> </a:t>
            </a:r>
            <a:r>
              <a:rPr sz="2650" spc="245" dirty="0">
                <a:solidFill>
                  <a:prstClr val="black"/>
                </a:solidFill>
                <a:latin typeface="Symbol"/>
                <a:cs typeface="Symbol"/>
              </a:rPr>
              <a:t></a:t>
            </a:r>
            <a:r>
              <a:rPr sz="2800" spc="-75" dirty="0">
                <a:solidFill>
                  <a:prstClr val="black"/>
                </a:solidFill>
                <a:latin typeface="Symbol"/>
                <a:cs typeface="Symbol"/>
              </a:rPr>
              <a:t></a:t>
            </a:r>
            <a:r>
              <a:rPr sz="2800" spc="-385" dirty="0">
                <a:solidFill>
                  <a:prstClr val="black"/>
                </a:solidFill>
                <a:latin typeface="Times New Roman"/>
                <a:cs typeface="Times New Roman"/>
              </a:rPr>
              <a:t> </a:t>
            </a:r>
            <a:r>
              <a:rPr sz="2650" spc="10" dirty="0">
                <a:solidFill>
                  <a:prstClr val="black"/>
                </a:solidFill>
                <a:latin typeface="Times New Roman"/>
                <a:cs typeface="Times New Roman"/>
              </a:rPr>
              <a:t>)</a:t>
            </a:r>
            <a:endParaRPr sz="2650">
              <a:solidFill>
                <a:prstClr val="black"/>
              </a:solidFill>
              <a:latin typeface="Times New Roman"/>
              <a:cs typeface="Times New Roman"/>
            </a:endParaRPr>
          </a:p>
        </p:txBody>
      </p:sp>
      <p:sp>
        <p:nvSpPr>
          <p:cNvPr id="18" name="object 18"/>
          <p:cNvSpPr txBox="1"/>
          <p:nvPr/>
        </p:nvSpPr>
        <p:spPr>
          <a:xfrm>
            <a:off x="4471972" y="2249602"/>
            <a:ext cx="2477135" cy="456565"/>
          </a:xfrm>
          <a:prstGeom prst="rect">
            <a:avLst/>
          </a:prstGeom>
        </p:spPr>
        <p:txBody>
          <a:bodyPr vert="horz" wrap="square" lIns="0" tIns="15875" rIns="0" bIns="0" rtlCol="0">
            <a:spAutoFit/>
          </a:bodyPr>
          <a:lstStyle/>
          <a:p>
            <a:pPr marL="38100">
              <a:spcBef>
                <a:spcPts val="125"/>
              </a:spcBef>
            </a:pPr>
            <a:r>
              <a:rPr sz="3975" spc="15" baseline="-8385" dirty="0">
                <a:solidFill>
                  <a:prstClr val="black"/>
                </a:solidFill>
                <a:latin typeface="Symbol"/>
                <a:cs typeface="Symbol"/>
              </a:rPr>
              <a:t></a:t>
            </a:r>
            <a:r>
              <a:rPr sz="3975" spc="330" baseline="-8385" dirty="0">
                <a:solidFill>
                  <a:prstClr val="black"/>
                </a:solidFill>
                <a:latin typeface="Times New Roman"/>
                <a:cs typeface="Times New Roman"/>
              </a:rPr>
              <a:t> </a:t>
            </a:r>
            <a:r>
              <a:rPr sz="2650" i="1" spc="10" dirty="0">
                <a:solidFill>
                  <a:prstClr val="black"/>
                </a:solidFill>
                <a:latin typeface="Times New Roman"/>
                <a:cs typeface="Times New Roman"/>
              </a:rPr>
              <a:t>f</a:t>
            </a:r>
            <a:r>
              <a:rPr sz="2650" i="1" spc="-30" dirty="0">
                <a:solidFill>
                  <a:prstClr val="black"/>
                </a:solidFill>
                <a:latin typeface="Times New Roman"/>
                <a:cs typeface="Times New Roman"/>
              </a:rPr>
              <a:t> </a:t>
            </a:r>
            <a:r>
              <a:rPr sz="2650" spc="-170" dirty="0">
                <a:solidFill>
                  <a:prstClr val="black"/>
                </a:solidFill>
                <a:latin typeface="Times New Roman"/>
                <a:cs typeface="Times New Roman"/>
              </a:rPr>
              <a:t>(</a:t>
            </a:r>
            <a:r>
              <a:rPr sz="2800" spc="-75" dirty="0">
                <a:solidFill>
                  <a:prstClr val="black"/>
                </a:solidFill>
                <a:latin typeface="Symbol"/>
                <a:cs typeface="Symbol"/>
              </a:rPr>
              <a:t></a:t>
            </a:r>
            <a:r>
              <a:rPr sz="2800" spc="-380" dirty="0">
                <a:solidFill>
                  <a:prstClr val="black"/>
                </a:solidFill>
                <a:latin typeface="Times New Roman"/>
                <a:cs typeface="Times New Roman"/>
              </a:rPr>
              <a:t> </a:t>
            </a:r>
            <a:r>
              <a:rPr sz="2650" spc="204" dirty="0">
                <a:solidFill>
                  <a:prstClr val="black"/>
                </a:solidFill>
                <a:latin typeface="Times New Roman"/>
                <a:cs typeface="Times New Roman"/>
              </a:rPr>
              <a:t>)</a:t>
            </a:r>
            <a:r>
              <a:rPr sz="2650" i="1" spc="220" dirty="0">
                <a:solidFill>
                  <a:prstClr val="black"/>
                </a:solidFill>
                <a:latin typeface="Times New Roman"/>
                <a:cs typeface="Times New Roman"/>
              </a:rPr>
              <a:t>g</a:t>
            </a:r>
            <a:r>
              <a:rPr sz="2650" spc="204" dirty="0">
                <a:solidFill>
                  <a:prstClr val="black"/>
                </a:solidFill>
                <a:latin typeface="Times New Roman"/>
                <a:cs typeface="Times New Roman"/>
              </a:rPr>
              <a:t>(</a:t>
            </a:r>
            <a:r>
              <a:rPr sz="2650" i="1" spc="15" dirty="0">
                <a:solidFill>
                  <a:prstClr val="black"/>
                </a:solidFill>
                <a:latin typeface="Times New Roman"/>
                <a:cs typeface="Times New Roman"/>
              </a:rPr>
              <a:t>x</a:t>
            </a:r>
            <a:r>
              <a:rPr sz="2650" i="1" spc="-155" dirty="0">
                <a:solidFill>
                  <a:prstClr val="black"/>
                </a:solidFill>
                <a:latin typeface="Times New Roman"/>
                <a:cs typeface="Times New Roman"/>
              </a:rPr>
              <a:t> </a:t>
            </a:r>
            <a:r>
              <a:rPr sz="2650" spc="245" dirty="0">
                <a:solidFill>
                  <a:prstClr val="black"/>
                </a:solidFill>
                <a:latin typeface="Symbol"/>
                <a:cs typeface="Symbol"/>
              </a:rPr>
              <a:t></a:t>
            </a:r>
            <a:r>
              <a:rPr sz="2800" spc="-75" dirty="0">
                <a:solidFill>
                  <a:prstClr val="black"/>
                </a:solidFill>
                <a:latin typeface="Symbol"/>
                <a:cs typeface="Symbol"/>
              </a:rPr>
              <a:t></a:t>
            </a:r>
            <a:r>
              <a:rPr sz="2800" spc="-385" dirty="0">
                <a:solidFill>
                  <a:prstClr val="black"/>
                </a:solidFill>
                <a:latin typeface="Times New Roman"/>
                <a:cs typeface="Times New Roman"/>
              </a:rPr>
              <a:t> </a:t>
            </a:r>
            <a:r>
              <a:rPr sz="2650" spc="85" dirty="0">
                <a:solidFill>
                  <a:prstClr val="black"/>
                </a:solidFill>
                <a:latin typeface="Times New Roman"/>
                <a:cs typeface="Times New Roman"/>
              </a:rPr>
              <a:t>)</a:t>
            </a:r>
            <a:r>
              <a:rPr sz="2650" i="1" spc="10" dirty="0">
                <a:solidFill>
                  <a:prstClr val="black"/>
                </a:solidFill>
                <a:latin typeface="Times New Roman"/>
                <a:cs typeface="Times New Roman"/>
              </a:rPr>
              <a:t>d</a:t>
            </a:r>
            <a:r>
              <a:rPr sz="2800" spc="-75" dirty="0">
                <a:solidFill>
                  <a:prstClr val="black"/>
                </a:solidFill>
                <a:latin typeface="Symbol"/>
                <a:cs typeface="Symbol"/>
              </a:rPr>
              <a:t></a:t>
            </a:r>
            <a:endParaRPr sz="2800">
              <a:solidFill>
                <a:prstClr val="black"/>
              </a:solidFill>
              <a:latin typeface="Symbol"/>
              <a:cs typeface="Symbol"/>
            </a:endParaRPr>
          </a:p>
        </p:txBody>
      </p:sp>
      <p:sp>
        <p:nvSpPr>
          <p:cNvPr id="19" name="object 19"/>
          <p:cNvSpPr txBox="1"/>
          <p:nvPr/>
        </p:nvSpPr>
        <p:spPr>
          <a:xfrm>
            <a:off x="2661051" y="3930564"/>
            <a:ext cx="3742054" cy="434340"/>
          </a:xfrm>
          <a:prstGeom prst="rect">
            <a:avLst/>
          </a:prstGeom>
        </p:spPr>
        <p:txBody>
          <a:bodyPr vert="horz" wrap="square" lIns="0" tIns="16510" rIns="0" bIns="0" rtlCol="0">
            <a:spAutoFit/>
          </a:bodyPr>
          <a:lstStyle/>
          <a:p>
            <a:pPr marL="12700">
              <a:spcBef>
                <a:spcPts val="130"/>
              </a:spcBef>
            </a:pPr>
            <a:r>
              <a:rPr sz="2650" b="1" spc="10" dirty="0">
                <a:solidFill>
                  <a:prstClr val="black"/>
                </a:solidFill>
                <a:latin typeface="Times New Roman"/>
                <a:cs typeface="Times New Roman"/>
              </a:rPr>
              <a:t>2</a:t>
            </a:r>
            <a:r>
              <a:rPr sz="2650" b="1" spc="25" dirty="0">
                <a:solidFill>
                  <a:prstClr val="black"/>
                </a:solidFill>
                <a:latin typeface="Times New Roman"/>
                <a:cs typeface="Times New Roman"/>
              </a:rPr>
              <a:t>D</a:t>
            </a:r>
            <a:r>
              <a:rPr sz="2650" b="1" spc="-260" dirty="0">
                <a:solidFill>
                  <a:prstClr val="black"/>
                </a:solidFill>
                <a:latin typeface="Times New Roman"/>
                <a:cs typeface="Times New Roman"/>
              </a:rPr>
              <a:t> </a:t>
            </a:r>
            <a:r>
              <a:rPr sz="2650" b="1" spc="10" dirty="0">
                <a:solidFill>
                  <a:prstClr val="black"/>
                </a:solidFill>
                <a:latin typeface="Times New Roman"/>
                <a:cs typeface="Times New Roman"/>
              </a:rPr>
              <a:t>(c</a:t>
            </a:r>
            <a:r>
              <a:rPr sz="2650" b="1" spc="150" dirty="0">
                <a:solidFill>
                  <a:prstClr val="black"/>
                </a:solidFill>
                <a:latin typeface="Times New Roman"/>
                <a:cs typeface="Times New Roman"/>
              </a:rPr>
              <a:t>o</a:t>
            </a:r>
            <a:r>
              <a:rPr sz="2650" b="1" spc="10" dirty="0">
                <a:solidFill>
                  <a:prstClr val="black"/>
                </a:solidFill>
                <a:latin typeface="Times New Roman"/>
                <a:cs typeface="Times New Roman"/>
              </a:rPr>
              <a:t>nti</a:t>
            </a:r>
            <a:r>
              <a:rPr sz="2650" b="1" spc="5" dirty="0">
                <a:solidFill>
                  <a:prstClr val="black"/>
                </a:solidFill>
                <a:latin typeface="Times New Roman"/>
                <a:cs typeface="Times New Roman"/>
              </a:rPr>
              <a:t>n</a:t>
            </a:r>
            <a:r>
              <a:rPr sz="2650" b="1" spc="20" dirty="0">
                <a:solidFill>
                  <a:prstClr val="black"/>
                </a:solidFill>
                <a:latin typeface="Times New Roman"/>
                <a:cs typeface="Times New Roman"/>
              </a:rPr>
              <a:t>u</a:t>
            </a:r>
            <a:r>
              <a:rPr sz="2650" b="1" spc="150" dirty="0">
                <a:solidFill>
                  <a:prstClr val="black"/>
                </a:solidFill>
                <a:latin typeface="Times New Roman"/>
                <a:cs typeface="Times New Roman"/>
              </a:rPr>
              <a:t>o</a:t>
            </a:r>
            <a:r>
              <a:rPr sz="2650" b="1" spc="-245" dirty="0">
                <a:solidFill>
                  <a:prstClr val="black"/>
                </a:solidFill>
                <a:latin typeface="Times New Roman"/>
                <a:cs typeface="Times New Roman"/>
              </a:rPr>
              <a:t>u</a:t>
            </a:r>
            <a:r>
              <a:rPr sz="2650" b="1" spc="5" dirty="0">
                <a:solidFill>
                  <a:prstClr val="black"/>
                </a:solidFill>
                <a:latin typeface="Times New Roman"/>
                <a:cs typeface="Times New Roman"/>
              </a:rPr>
              <a:t>s,</a:t>
            </a:r>
            <a:r>
              <a:rPr sz="2650" b="1" spc="-245" dirty="0">
                <a:solidFill>
                  <a:prstClr val="black"/>
                </a:solidFill>
                <a:latin typeface="Times New Roman"/>
                <a:cs typeface="Times New Roman"/>
              </a:rPr>
              <a:t> </a:t>
            </a:r>
            <a:r>
              <a:rPr sz="2650" b="1" spc="15" dirty="0">
                <a:solidFill>
                  <a:prstClr val="black"/>
                </a:solidFill>
                <a:latin typeface="Times New Roman"/>
                <a:cs typeface="Times New Roman"/>
              </a:rPr>
              <a:t>di</a:t>
            </a:r>
            <a:r>
              <a:rPr sz="2650" b="1" dirty="0">
                <a:solidFill>
                  <a:prstClr val="black"/>
                </a:solidFill>
                <a:latin typeface="Times New Roman"/>
                <a:cs typeface="Times New Roman"/>
              </a:rPr>
              <a:t>s</a:t>
            </a:r>
            <a:r>
              <a:rPr sz="2650" b="1" spc="15" dirty="0">
                <a:solidFill>
                  <a:prstClr val="black"/>
                </a:solidFill>
                <a:latin typeface="Times New Roman"/>
                <a:cs typeface="Times New Roman"/>
              </a:rPr>
              <a:t>c</a:t>
            </a:r>
            <a:r>
              <a:rPr sz="2650" b="1" spc="-140" dirty="0">
                <a:solidFill>
                  <a:prstClr val="black"/>
                </a:solidFill>
                <a:latin typeface="Times New Roman"/>
                <a:cs typeface="Times New Roman"/>
              </a:rPr>
              <a:t>r</a:t>
            </a:r>
            <a:r>
              <a:rPr sz="2650" b="1" spc="10" dirty="0">
                <a:solidFill>
                  <a:prstClr val="black"/>
                </a:solidFill>
                <a:latin typeface="Times New Roman"/>
                <a:cs typeface="Times New Roman"/>
              </a:rPr>
              <a:t>ete)</a:t>
            </a:r>
            <a:r>
              <a:rPr sz="2650" b="1" spc="-204" dirty="0">
                <a:solidFill>
                  <a:prstClr val="black"/>
                </a:solidFill>
                <a:latin typeface="Times New Roman"/>
                <a:cs typeface="Times New Roman"/>
              </a:rPr>
              <a:t> </a:t>
            </a:r>
            <a:r>
              <a:rPr sz="2650" b="1" spc="10" dirty="0">
                <a:solidFill>
                  <a:prstClr val="black"/>
                </a:solidFill>
                <a:latin typeface="Times New Roman"/>
                <a:cs typeface="Times New Roman"/>
              </a:rPr>
              <a:t>:</a:t>
            </a:r>
            <a:endParaRPr sz="2650">
              <a:solidFill>
                <a:prstClr val="black"/>
              </a:solidFill>
              <a:latin typeface="Times New Roman"/>
              <a:cs typeface="Times New Roman"/>
            </a:endParaRPr>
          </a:p>
        </p:txBody>
      </p:sp>
      <p:sp>
        <p:nvSpPr>
          <p:cNvPr id="20" name="object 20"/>
          <p:cNvSpPr txBox="1"/>
          <p:nvPr/>
        </p:nvSpPr>
        <p:spPr>
          <a:xfrm>
            <a:off x="2639431" y="1531117"/>
            <a:ext cx="3742054" cy="434340"/>
          </a:xfrm>
          <a:prstGeom prst="rect">
            <a:avLst/>
          </a:prstGeom>
        </p:spPr>
        <p:txBody>
          <a:bodyPr vert="horz" wrap="square" lIns="0" tIns="16510" rIns="0" bIns="0" rtlCol="0">
            <a:spAutoFit/>
          </a:bodyPr>
          <a:lstStyle/>
          <a:p>
            <a:pPr marL="12700">
              <a:spcBef>
                <a:spcPts val="130"/>
              </a:spcBef>
            </a:pPr>
            <a:r>
              <a:rPr sz="2650" b="1" spc="10" dirty="0">
                <a:solidFill>
                  <a:prstClr val="black"/>
                </a:solidFill>
                <a:latin typeface="Times New Roman"/>
                <a:cs typeface="Times New Roman"/>
              </a:rPr>
              <a:t>1</a:t>
            </a:r>
            <a:r>
              <a:rPr sz="2650" b="1" spc="25" dirty="0">
                <a:solidFill>
                  <a:prstClr val="black"/>
                </a:solidFill>
                <a:latin typeface="Times New Roman"/>
                <a:cs typeface="Times New Roman"/>
              </a:rPr>
              <a:t>D</a:t>
            </a:r>
            <a:r>
              <a:rPr sz="2650" b="1" spc="-260" dirty="0">
                <a:solidFill>
                  <a:prstClr val="black"/>
                </a:solidFill>
                <a:latin typeface="Times New Roman"/>
                <a:cs typeface="Times New Roman"/>
              </a:rPr>
              <a:t> </a:t>
            </a:r>
            <a:r>
              <a:rPr sz="2650" b="1" spc="10" dirty="0">
                <a:solidFill>
                  <a:prstClr val="black"/>
                </a:solidFill>
                <a:latin typeface="Times New Roman"/>
                <a:cs typeface="Times New Roman"/>
              </a:rPr>
              <a:t>(c</a:t>
            </a:r>
            <a:r>
              <a:rPr sz="2650" b="1" spc="150" dirty="0">
                <a:solidFill>
                  <a:prstClr val="black"/>
                </a:solidFill>
                <a:latin typeface="Times New Roman"/>
                <a:cs typeface="Times New Roman"/>
              </a:rPr>
              <a:t>o</a:t>
            </a:r>
            <a:r>
              <a:rPr sz="2650" b="1" spc="10" dirty="0">
                <a:solidFill>
                  <a:prstClr val="black"/>
                </a:solidFill>
                <a:latin typeface="Times New Roman"/>
                <a:cs typeface="Times New Roman"/>
              </a:rPr>
              <a:t>nti</a:t>
            </a:r>
            <a:r>
              <a:rPr sz="2650" b="1" spc="5" dirty="0">
                <a:solidFill>
                  <a:prstClr val="black"/>
                </a:solidFill>
                <a:latin typeface="Times New Roman"/>
                <a:cs typeface="Times New Roman"/>
              </a:rPr>
              <a:t>n</a:t>
            </a:r>
            <a:r>
              <a:rPr sz="2650" b="1" spc="20" dirty="0">
                <a:solidFill>
                  <a:prstClr val="black"/>
                </a:solidFill>
                <a:latin typeface="Times New Roman"/>
                <a:cs typeface="Times New Roman"/>
              </a:rPr>
              <a:t>u</a:t>
            </a:r>
            <a:r>
              <a:rPr sz="2650" b="1" spc="150" dirty="0">
                <a:solidFill>
                  <a:prstClr val="black"/>
                </a:solidFill>
                <a:latin typeface="Times New Roman"/>
                <a:cs typeface="Times New Roman"/>
              </a:rPr>
              <a:t>o</a:t>
            </a:r>
            <a:r>
              <a:rPr sz="2650" b="1" spc="-240" dirty="0">
                <a:solidFill>
                  <a:prstClr val="black"/>
                </a:solidFill>
                <a:latin typeface="Times New Roman"/>
                <a:cs typeface="Times New Roman"/>
              </a:rPr>
              <a:t>u</a:t>
            </a:r>
            <a:r>
              <a:rPr sz="2650" b="1" spc="5" dirty="0">
                <a:solidFill>
                  <a:prstClr val="black"/>
                </a:solidFill>
                <a:latin typeface="Times New Roman"/>
                <a:cs typeface="Times New Roman"/>
              </a:rPr>
              <a:t>s,</a:t>
            </a:r>
            <a:r>
              <a:rPr sz="2650" b="1" spc="-245" dirty="0">
                <a:solidFill>
                  <a:prstClr val="black"/>
                </a:solidFill>
                <a:latin typeface="Times New Roman"/>
                <a:cs typeface="Times New Roman"/>
              </a:rPr>
              <a:t> </a:t>
            </a:r>
            <a:r>
              <a:rPr sz="2650" b="1" spc="15" dirty="0">
                <a:solidFill>
                  <a:prstClr val="black"/>
                </a:solidFill>
                <a:latin typeface="Times New Roman"/>
                <a:cs typeface="Times New Roman"/>
              </a:rPr>
              <a:t>di</a:t>
            </a:r>
            <a:r>
              <a:rPr sz="2650" b="1" dirty="0">
                <a:solidFill>
                  <a:prstClr val="black"/>
                </a:solidFill>
                <a:latin typeface="Times New Roman"/>
                <a:cs typeface="Times New Roman"/>
              </a:rPr>
              <a:t>s</a:t>
            </a:r>
            <a:r>
              <a:rPr sz="2650" b="1" spc="15" dirty="0">
                <a:solidFill>
                  <a:prstClr val="black"/>
                </a:solidFill>
                <a:latin typeface="Times New Roman"/>
                <a:cs typeface="Times New Roman"/>
              </a:rPr>
              <a:t>c</a:t>
            </a:r>
            <a:r>
              <a:rPr sz="2650" b="1" spc="-140" dirty="0">
                <a:solidFill>
                  <a:prstClr val="black"/>
                </a:solidFill>
                <a:latin typeface="Times New Roman"/>
                <a:cs typeface="Times New Roman"/>
              </a:rPr>
              <a:t>r</a:t>
            </a:r>
            <a:r>
              <a:rPr sz="2650" b="1" spc="10" dirty="0">
                <a:solidFill>
                  <a:prstClr val="black"/>
                </a:solidFill>
                <a:latin typeface="Times New Roman"/>
                <a:cs typeface="Times New Roman"/>
              </a:rPr>
              <a:t>ete)</a:t>
            </a:r>
            <a:r>
              <a:rPr sz="2650" b="1" spc="-204" dirty="0">
                <a:solidFill>
                  <a:prstClr val="black"/>
                </a:solidFill>
                <a:latin typeface="Times New Roman"/>
                <a:cs typeface="Times New Roman"/>
              </a:rPr>
              <a:t> </a:t>
            </a:r>
            <a:r>
              <a:rPr sz="2650" b="1" spc="10" dirty="0">
                <a:solidFill>
                  <a:prstClr val="black"/>
                </a:solidFill>
                <a:latin typeface="Times New Roman"/>
                <a:cs typeface="Times New Roman"/>
              </a:rPr>
              <a:t>:</a:t>
            </a:r>
            <a:endParaRPr sz="2650">
              <a:solidFill>
                <a:prstClr val="black"/>
              </a:solidFill>
              <a:latin typeface="Times New Roman"/>
              <a:cs typeface="Times New Roman"/>
            </a:endParaRPr>
          </a:p>
        </p:txBody>
      </p:sp>
      <p:grpSp>
        <p:nvGrpSpPr>
          <p:cNvPr id="21" name="object 21"/>
          <p:cNvGrpSpPr/>
          <p:nvPr/>
        </p:nvGrpSpPr>
        <p:grpSpPr>
          <a:xfrm>
            <a:off x="2602991" y="1514666"/>
            <a:ext cx="6960234" cy="4909185"/>
            <a:chOff x="1078991" y="1514665"/>
            <a:chExt cx="6960234" cy="4909185"/>
          </a:xfrm>
        </p:grpSpPr>
        <p:sp>
          <p:nvSpPr>
            <p:cNvPr id="22" name="object 22"/>
            <p:cNvSpPr/>
            <p:nvPr/>
          </p:nvSpPr>
          <p:spPr>
            <a:xfrm>
              <a:off x="1098041" y="1581149"/>
              <a:ext cx="6922134" cy="4823460"/>
            </a:xfrm>
            <a:custGeom>
              <a:avLst/>
              <a:gdLst/>
              <a:ahLst/>
              <a:cxnLst/>
              <a:rect l="l" t="t" r="r" b="b"/>
              <a:pathLst>
                <a:path w="6922134" h="4823460">
                  <a:moveTo>
                    <a:pt x="0" y="4823460"/>
                  </a:moveTo>
                  <a:lnTo>
                    <a:pt x="6922008" y="4823460"/>
                  </a:lnTo>
                  <a:lnTo>
                    <a:pt x="6922008" y="0"/>
                  </a:lnTo>
                  <a:lnTo>
                    <a:pt x="0" y="0"/>
                  </a:lnTo>
                  <a:lnTo>
                    <a:pt x="0" y="4823460"/>
                  </a:lnTo>
                  <a:close/>
                </a:path>
              </a:pathLst>
            </a:custGeom>
            <a:ln w="38100">
              <a:solidFill>
                <a:srgbClr val="FF0000"/>
              </a:solidFill>
            </a:ln>
          </p:spPr>
          <p:txBody>
            <a:bodyPr wrap="square" lIns="0" tIns="0" rIns="0" bIns="0" rtlCol="0"/>
            <a:lstStyle/>
            <a:p>
              <a:endParaRPr>
                <a:solidFill>
                  <a:prstClr val="black"/>
                </a:solidFill>
                <a:latin typeface="Calibri"/>
              </a:endParaRPr>
            </a:p>
          </p:txBody>
        </p:sp>
        <p:sp>
          <p:nvSpPr>
            <p:cNvPr id="23" name="object 23"/>
            <p:cNvSpPr/>
            <p:nvPr/>
          </p:nvSpPr>
          <p:spPr>
            <a:xfrm>
              <a:off x="6484620" y="1519427"/>
              <a:ext cx="786765" cy="923925"/>
            </a:xfrm>
            <a:custGeom>
              <a:avLst/>
              <a:gdLst/>
              <a:ahLst/>
              <a:cxnLst/>
              <a:rect l="l" t="t" r="r" b="b"/>
              <a:pathLst>
                <a:path w="786765" h="923925">
                  <a:moveTo>
                    <a:pt x="786383" y="0"/>
                  </a:moveTo>
                  <a:lnTo>
                    <a:pt x="0" y="0"/>
                  </a:lnTo>
                  <a:lnTo>
                    <a:pt x="0" y="923544"/>
                  </a:lnTo>
                  <a:lnTo>
                    <a:pt x="786383" y="923544"/>
                  </a:lnTo>
                  <a:lnTo>
                    <a:pt x="786383" y="0"/>
                  </a:lnTo>
                  <a:close/>
                </a:path>
              </a:pathLst>
            </a:custGeom>
            <a:solidFill>
              <a:srgbClr val="FFFFFF"/>
            </a:solidFill>
          </p:spPr>
          <p:txBody>
            <a:bodyPr wrap="square" lIns="0" tIns="0" rIns="0" bIns="0" rtlCol="0"/>
            <a:lstStyle/>
            <a:p>
              <a:endParaRPr>
                <a:solidFill>
                  <a:prstClr val="black"/>
                </a:solidFill>
                <a:latin typeface="Calibri"/>
              </a:endParaRPr>
            </a:p>
          </p:txBody>
        </p:sp>
        <p:sp>
          <p:nvSpPr>
            <p:cNvPr id="24" name="object 24"/>
            <p:cNvSpPr/>
            <p:nvPr/>
          </p:nvSpPr>
          <p:spPr>
            <a:xfrm>
              <a:off x="6484620" y="1519427"/>
              <a:ext cx="786765" cy="923925"/>
            </a:xfrm>
            <a:custGeom>
              <a:avLst/>
              <a:gdLst/>
              <a:ahLst/>
              <a:cxnLst/>
              <a:rect l="l" t="t" r="r" b="b"/>
              <a:pathLst>
                <a:path w="786765" h="923925">
                  <a:moveTo>
                    <a:pt x="0" y="923544"/>
                  </a:moveTo>
                  <a:lnTo>
                    <a:pt x="786383" y="923544"/>
                  </a:lnTo>
                  <a:lnTo>
                    <a:pt x="786383" y="0"/>
                  </a:lnTo>
                  <a:lnTo>
                    <a:pt x="0" y="0"/>
                  </a:lnTo>
                  <a:lnTo>
                    <a:pt x="0" y="923544"/>
                  </a:lnTo>
                  <a:close/>
                </a:path>
              </a:pathLst>
            </a:custGeom>
            <a:ln w="9143">
              <a:solidFill>
                <a:srgbClr val="4F81BC"/>
              </a:solidFill>
            </a:ln>
          </p:spPr>
          <p:txBody>
            <a:bodyPr wrap="square" lIns="0" tIns="0" rIns="0" bIns="0" rtlCol="0"/>
            <a:lstStyle/>
            <a:p>
              <a:endParaRPr>
                <a:solidFill>
                  <a:prstClr val="black"/>
                </a:solidFill>
                <a:latin typeface="Calibri"/>
              </a:endParaRPr>
            </a:p>
          </p:txBody>
        </p:sp>
      </p:grpSp>
      <p:sp>
        <p:nvSpPr>
          <p:cNvPr id="25" name="object 25"/>
          <p:cNvSpPr txBox="1"/>
          <p:nvPr/>
        </p:nvSpPr>
        <p:spPr>
          <a:xfrm>
            <a:off x="8087614" y="1537842"/>
            <a:ext cx="521970" cy="299720"/>
          </a:xfrm>
          <a:prstGeom prst="rect">
            <a:avLst/>
          </a:prstGeom>
        </p:spPr>
        <p:txBody>
          <a:bodyPr vert="horz" wrap="square" lIns="0" tIns="12700" rIns="0" bIns="0" rtlCol="0">
            <a:spAutoFit/>
          </a:bodyPr>
          <a:lstStyle/>
          <a:p>
            <a:pPr marL="12700">
              <a:spcBef>
                <a:spcPts val="100"/>
              </a:spcBef>
            </a:pPr>
            <a:r>
              <a:rPr dirty="0">
                <a:solidFill>
                  <a:prstClr val="black"/>
                </a:solidFill>
                <a:latin typeface="Calibri"/>
                <a:cs typeface="Calibri"/>
              </a:rPr>
              <a:t>Input</a:t>
            </a:r>
            <a:endParaRPr>
              <a:solidFill>
                <a:prstClr val="black"/>
              </a:solidFill>
              <a:latin typeface="Calibri"/>
              <a:cs typeface="Calibri"/>
            </a:endParaRPr>
          </a:p>
        </p:txBody>
      </p:sp>
      <p:sp>
        <p:nvSpPr>
          <p:cNvPr id="26" name="object 26"/>
          <p:cNvSpPr txBox="1"/>
          <p:nvPr/>
        </p:nvSpPr>
        <p:spPr>
          <a:xfrm>
            <a:off x="8087615" y="2086483"/>
            <a:ext cx="620395" cy="299720"/>
          </a:xfrm>
          <a:prstGeom prst="rect">
            <a:avLst/>
          </a:prstGeom>
        </p:spPr>
        <p:txBody>
          <a:bodyPr vert="horz" wrap="square" lIns="0" tIns="12700" rIns="0" bIns="0" rtlCol="0">
            <a:spAutoFit/>
          </a:bodyPr>
          <a:lstStyle/>
          <a:p>
            <a:pPr marL="12700">
              <a:spcBef>
                <a:spcPts val="100"/>
              </a:spcBef>
            </a:pPr>
            <a:r>
              <a:rPr spc="-40" dirty="0">
                <a:solidFill>
                  <a:prstClr val="black"/>
                </a:solidFill>
                <a:latin typeface="Calibri"/>
                <a:cs typeface="Calibri"/>
              </a:rPr>
              <a:t>K</a:t>
            </a:r>
            <a:r>
              <a:rPr dirty="0">
                <a:solidFill>
                  <a:prstClr val="black"/>
                </a:solidFill>
                <a:latin typeface="Calibri"/>
                <a:cs typeface="Calibri"/>
              </a:rPr>
              <a:t>ernel</a:t>
            </a:r>
            <a:endParaRPr>
              <a:solidFill>
                <a:prstClr val="black"/>
              </a:solidFill>
              <a:latin typeface="Calibri"/>
              <a:cs typeface="Calibri"/>
            </a:endParaRPr>
          </a:p>
        </p:txBody>
      </p:sp>
      <p:grpSp>
        <p:nvGrpSpPr>
          <p:cNvPr id="27" name="object 27"/>
          <p:cNvGrpSpPr/>
          <p:nvPr/>
        </p:nvGrpSpPr>
        <p:grpSpPr>
          <a:xfrm>
            <a:off x="4953001" y="1746377"/>
            <a:ext cx="4811395" cy="2225675"/>
            <a:chOff x="3429000" y="1746376"/>
            <a:chExt cx="4811395" cy="2225675"/>
          </a:xfrm>
        </p:grpSpPr>
        <p:sp>
          <p:nvSpPr>
            <p:cNvPr id="28" name="object 28"/>
            <p:cNvSpPr/>
            <p:nvPr/>
          </p:nvSpPr>
          <p:spPr>
            <a:xfrm>
              <a:off x="3429000" y="1746376"/>
              <a:ext cx="3056255" cy="742950"/>
            </a:xfrm>
            <a:custGeom>
              <a:avLst/>
              <a:gdLst/>
              <a:ahLst/>
              <a:cxnLst/>
              <a:rect l="l" t="t" r="r" b="b"/>
              <a:pathLst>
                <a:path w="3056254" h="742950">
                  <a:moveTo>
                    <a:pt x="3055366" y="545973"/>
                  </a:moveTo>
                  <a:lnTo>
                    <a:pt x="3054604" y="533273"/>
                  </a:lnTo>
                  <a:lnTo>
                    <a:pt x="645172" y="687857"/>
                  </a:lnTo>
                  <a:lnTo>
                    <a:pt x="698881" y="651764"/>
                  </a:lnTo>
                  <a:lnTo>
                    <a:pt x="701802" y="649732"/>
                  </a:lnTo>
                  <a:lnTo>
                    <a:pt x="702564" y="645795"/>
                  </a:lnTo>
                  <a:lnTo>
                    <a:pt x="700659" y="642874"/>
                  </a:lnTo>
                  <a:lnTo>
                    <a:pt x="698627" y="639953"/>
                  </a:lnTo>
                  <a:lnTo>
                    <a:pt x="694690" y="639191"/>
                  </a:lnTo>
                  <a:lnTo>
                    <a:pt x="691769" y="641223"/>
                  </a:lnTo>
                  <a:lnTo>
                    <a:pt x="609600" y="696468"/>
                  </a:lnTo>
                  <a:lnTo>
                    <a:pt x="698246" y="740791"/>
                  </a:lnTo>
                  <a:lnTo>
                    <a:pt x="701294" y="742442"/>
                  </a:lnTo>
                  <a:lnTo>
                    <a:pt x="705104" y="741172"/>
                  </a:lnTo>
                  <a:lnTo>
                    <a:pt x="706755" y="737997"/>
                  </a:lnTo>
                  <a:lnTo>
                    <a:pt x="708279" y="734822"/>
                  </a:lnTo>
                  <a:lnTo>
                    <a:pt x="707009" y="731012"/>
                  </a:lnTo>
                  <a:lnTo>
                    <a:pt x="703834" y="729488"/>
                  </a:lnTo>
                  <a:lnTo>
                    <a:pt x="649046" y="702056"/>
                  </a:lnTo>
                  <a:lnTo>
                    <a:pt x="646036" y="700557"/>
                  </a:lnTo>
                  <a:lnTo>
                    <a:pt x="622554" y="702056"/>
                  </a:lnTo>
                  <a:lnTo>
                    <a:pt x="640359" y="700913"/>
                  </a:lnTo>
                  <a:lnTo>
                    <a:pt x="646036" y="700557"/>
                  </a:lnTo>
                  <a:lnTo>
                    <a:pt x="3055366" y="545973"/>
                  </a:lnTo>
                  <a:close/>
                </a:path>
                <a:path w="3056254" h="742950">
                  <a:moveTo>
                    <a:pt x="3056001" y="12446"/>
                  </a:moveTo>
                  <a:lnTo>
                    <a:pt x="3053842" y="0"/>
                  </a:lnTo>
                  <a:lnTo>
                    <a:pt x="34378" y="527215"/>
                  </a:lnTo>
                  <a:lnTo>
                    <a:pt x="83947" y="485394"/>
                  </a:lnTo>
                  <a:lnTo>
                    <a:pt x="86614" y="483108"/>
                  </a:lnTo>
                  <a:lnTo>
                    <a:pt x="86868" y="479171"/>
                  </a:lnTo>
                  <a:lnTo>
                    <a:pt x="84709" y="476504"/>
                  </a:lnTo>
                  <a:lnTo>
                    <a:pt x="82423" y="473837"/>
                  </a:lnTo>
                  <a:lnTo>
                    <a:pt x="78359" y="473456"/>
                  </a:lnTo>
                  <a:lnTo>
                    <a:pt x="75692" y="475742"/>
                  </a:lnTo>
                  <a:lnTo>
                    <a:pt x="0" y="539623"/>
                  </a:lnTo>
                  <a:lnTo>
                    <a:pt x="92837" y="574040"/>
                  </a:lnTo>
                  <a:lnTo>
                    <a:pt x="96139" y="575310"/>
                  </a:lnTo>
                  <a:lnTo>
                    <a:pt x="99822" y="573659"/>
                  </a:lnTo>
                  <a:lnTo>
                    <a:pt x="101092" y="570357"/>
                  </a:lnTo>
                  <a:lnTo>
                    <a:pt x="102235" y="567055"/>
                  </a:lnTo>
                  <a:lnTo>
                    <a:pt x="100584" y="563372"/>
                  </a:lnTo>
                  <a:lnTo>
                    <a:pt x="97282" y="562229"/>
                  </a:lnTo>
                  <a:lnTo>
                    <a:pt x="47396" y="543687"/>
                  </a:lnTo>
                  <a:lnTo>
                    <a:pt x="36550" y="539661"/>
                  </a:lnTo>
                  <a:lnTo>
                    <a:pt x="13462" y="543687"/>
                  </a:lnTo>
                  <a:lnTo>
                    <a:pt x="21450" y="542290"/>
                  </a:lnTo>
                  <a:lnTo>
                    <a:pt x="36550" y="539661"/>
                  </a:lnTo>
                  <a:lnTo>
                    <a:pt x="3056001" y="12446"/>
                  </a:lnTo>
                  <a:close/>
                </a:path>
              </a:pathLst>
            </a:custGeom>
            <a:solidFill>
              <a:srgbClr val="497DBA"/>
            </a:solidFill>
          </p:spPr>
          <p:txBody>
            <a:bodyPr wrap="square" lIns="0" tIns="0" rIns="0" bIns="0" rtlCol="0"/>
            <a:lstStyle/>
            <a:p>
              <a:endParaRPr>
                <a:solidFill>
                  <a:prstClr val="black"/>
                </a:solidFill>
                <a:latin typeface="Calibri"/>
              </a:endParaRPr>
            </a:p>
          </p:txBody>
        </p:sp>
        <p:sp>
          <p:nvSpPr>
            <p:cNvPr id="29" name="object 29"/>
            <p:cNvSpPr/>
            <p:nvPr/>
          </p:nvSpPr>
          <p:spPr>
            <a:xfrm>
              <a:off x="6423660" y="3047999"/>
              <a:ext cx="1816735" cy="923925"/>
            </a:xfrm>
            <a:custGeom>
              <a:avLst/>
              <a:gdLst/>
              <a:ahLst/>
              <a:cxnLst/>
              <a:rect l="l" t="t" r="r" b="b"/>
              <a:pathLst>
                <a:path w="1816734" h="923925">
                  <a:moveTo>
                    <a:pt x="1816608" y="0"/>
                  </a:moveTo>
                  <a:lnTo>
                    <a:pt x="0" y="0"/>
                  </a:lnTo>
                  <a:lnTo>
                    <a:pt x="0" y="923544"/>
                  </a:lnTo>
                  <a:lnTo>
                    <a:pt x="1816608" y="923544"/>
                  </a:lnTo>
                  <a:lnTo>
                    <a:pt x="1816608" y="0"/>
                  </a:lnTo>
                  <a:close/>
                </a:path>
              </a:pathLst>
            </a:custGeom>
            <a:solidFill>
              <a:srgbClr val="FFFFFF"/>
            </a:solidFill>
          </p:spPr>
          <p:txBody>
            <a:bodyPr wrap="square" lIns="0" tIns="0" rIns="0" bIns="0" rtlCol="0"/>
            <a:lstStyle/>
            <a:p>
              <a:endParaRPr>
                <a:solidFill>
                  <a:prstClr val="black"/>
                </a:solidFill>
                <a:latin typeface="Calibri"/>
              </a:endParaRPr>
            </a:p>
          </p:txBody>
        </p:sp>
      </p:grpSp>
      <p:sp>
        <p:nvSpPr>
          <p:cNvPr id="30" name="object 30"/>
          <p:cNvSpPr txBox="1"/>
          <p:nvPr/>
        </p:nvSpPr>
        <p:spPr>
          <a:xfrm>
            <a:off x="8026655" y="3066415"/>
            <a:ext cx="884555" cy="299720"/>
          </a:xfrm>
          <a:prstGeom prst="rect">
            <a:avLst/>
          </a:prstGeom>
        </p:spPr>
        <p:txBody>
          <a:bodyPr vert="horz" wrap="square" lIns="0" tIns="12700" rIns="0" bIns="0" rtlCol="0">
            <a:spAutoFit/>
          </a:bodyPr>
          <a:lstStyle/>
          <a:p>
            <a:pPr marL="12700">
              <a:spcBef>
                <a:spcPts val="100"/>
              </a:spcBef>
            </a:pPr>
            <a:r>
              <a:rPr spc="-5" dirty="0">
                <a:solidFill>
                  <a:prstClr val="black"/>
                </a:solidFill>
                <a:latin typeface="Calibri"/>
                <a:cs typeface="Calibri"/>
              </a:rPr>
              <a:t>Output</a:t>
            </a:r>
            <a:r>
              <a:rPr spc="-60" dirty="0">
                <a:solidFill>
                  <a:prstClr val="black"/>
                </a:solidFill>
                <a:latin typeface="Calibri"/>
                <a:cs typeface="Calibri"/>
              </a:rPr>
              <a:t> </a:t>
            </a:r>
            <a:r>
              <a:rPr spc="-5" dirty="0">
                <a:solidFill>
                  <a:prstClr val="black"/>
                </a:solidFill>
                <a:latin typeface="Calibri"/>
                <a:cs typeface="Calibri"/>
              </a:rPr>
              <a:t>is</a:t>
            </a:r>
            <a:endParaRPr>
              <a:solidFill>
                <a:prstClr val="black"/>
              </a:solidFill>
              <a:latin typeface="Calibri"/>
              <a:cs typeface="Calibri"/>
            </a:endParaRPr>
          </a:p>
        </p:txBody>
      </p:sp>
      <p:sp>
        <p:nvSpPr>
          <p:cNvPr id="31" name="object 31"/>
          <p:cNvSpPr txBox="1"/>
          <p:nvPr/>
        </p:nvSpPr>
        <p:spPr>
          <a:xfrm>
            <a:off x="8026655" y="3340431"/>
            <a:ext cx="1640839" cy="300355"/>
          </a:xfrm>
          <a:prstGeom prst="rect">
            <a:avLst/>
          </a:prstGeom>
        </p:spPr>
        <p:txBody>
          <a:bodyPr vert="horz" wrap="square" lIns="0" tIns="12700" rIns="0" bIns="0" rtlCol="0">
            <a:spAutoFit/>
          </a:bodyPr>
          <a:lstStyle/>
          <a:p>
            <a:pPr marL="12700">
              <a:spcBef>
                <a:spcPts val="100"/>
              </a:spcBef>
            </a:pPr>
            <a:r>
              <a:rPr spc="-5" dirty="0">
                <a:solidFill>
                  <a:prstClr val="black"/>
                </a:solidFill>
                <a:latin typeface="Calibri"/>
                <a:cs typeface="Calibri"/>
              </a:rPr>
              <a:t>sometimes</a:t>
            </a:r>
            <a:r>
              <a:rPr spc="-65" dirty="0">
                <a:solidFill>
                  <a:prstClr val="black"/>
                </a:solidFill>
                <a:latin typeface="Calibri"/>
                <a:cs typeface="Calibri"/>
              </a:rPr>
              <a:t> </a:t>
            </a:r>
            <a:r>
              <a:rPr spc="-5" dirty="0">
                <a:solidFill>
                  <a:prstClr val="black"/>
                </a:solidFill>
                <a:latin typeface="Calibri"/>
                <a:cs typeface="Calibri"/>
              </a:rPr>
              <a:t>called</a:t>
            </a:r>
            <a:endParaRPr>
              <a:solidFill>
                <a:prstClr val="black"/>
              </a:solidFill>
              <a:latin typeface="Calibri"/>
              <a:cs typeface="Calibri"/>
            </a:endParaRPr>
          </a:p>
        </p:txBody>
      </p:sp>
      <p:sp>
        <p:nvSpPr>
          <p:cNvPr id="32" name="object 32"/>
          <p:cNvSpPr txBox="1"/>
          <p:nvPr/>
        </p:nvSpPr>
        <p:spPr>
          <a:xfrm>
            <a:off x="8026655" y="3615308"/>
            <a:ext cx="1202055" cy="299720"/>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Calibri"/>
                <a:cs typeface="Calibri"/>
              </a:rPr>
              <a:t>Feature</a:t>
            </a:r>
            <a:r>
              <a:rPr spc="-75" dirty="0">
                <a:solidFill>
                  <a:prstClr val="black"/>
                </a:solidFill>
                <a:latin typeface="Calibri"/>
                <a:cs typeface="Calibri"/>
              </a:rPr>
              <a:t> </a:t>
            </a:r>
            <a:r>
              <a:rPr dirty="0">
                <a:solidFill>
                  <a:prstClr val="black"/>
                </a:solidFill>
                <a:latin typeface="Calibri"/>
                <a:cs typeface="Calibri"/>
              </a:rPr>
              <a:t>map</a:t>
            </a:r>
            <a:endParaRPr>
              <a:solidFill>
                <a:prstClr val="black"/>
              </a:solidFill>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781236" y="3151569"/>
            <a:ext cx="1897380" cy="833755"/>
            <a:chOff x="1257236" y="3151568"/>
            <a:chExt cx="1897380" cy="833755"/>
          </a:xfrm>
        </p:grpSpPr>
        <p:sp>
          <p:nvSpPr>
            <p:cNvPr id="3" name="object 3"/>
            <p:cNvSpPr/>
            <p:nvPr/>
          </p:nvSpPr>
          <p:spPr>
            <a:xfrm>
              <a:off x="1266444" y="3311651"/>
              <a:ext cx="132715" cy="664210"/>
            </a:xfrm>
            <a:custGeom>
              <a:avLst/>
              <a:gdLst/>
              <a:ahLst/>
              <a:cxnLst/>
              <a:rect l="l" t="t" r="r" b="b"/>
              <a:pathLst>
                <a:path w="132715" h="664210">
                  <a:moveTo>
                    <a:pt x="132105" y="0"/>
                  </a:moveTo>
                  <a:lnTo>
                    <a:pt x="0" y="0"/>
                  </a:lnTo>
                  <a:lnTo>
                    <a:pt x="0" y="664083"/>
                  </a:lnTo>
                  <a:lnTo>
                    <a:pt x="132105" y="664083"/>
                  </a:lnTo>
                  <a:lnTo>
                    <a:pt x="132105" y="0"/>
                  </a:lnTo>
                  <a:close/>
                </a:path>
              </a:pathLst>
            </a:custGeom>
            <a:solidFill>
              <a:srgbClr val="C7DAF7"/>
            </a:solidFill>
          </p:spPr>
          <p:txBody>
            <a:bodyPr wrap="square" lIns="0" tIns="0" rIns="0" bIns="0" rtlCol="0"/>
            <a:lstStyle/>
            <a:p>
              <a:endParaRPr>
                <a:solidFill>
                  <a:prstClr val="black"/>
                </a:solidFill>
                <a:latin typeface="Calibri"/>
              </a:endParaRPr>
            </a:p>
          </p:txBody>
        </p:sp>
        <p:sp>
          <p:nvSpPr>
            <p:cNvPr id="4" name="object 4"/>
            <p:cNvSpPr/>
            <p:nvPr/>
          </p:nvSpPr>
          <p:spPr>
            <a:xfrm>
              <a:off x="1266444" y="3160775"/>
              <a:ext cx="1878964" cy="815340"/>
            </a:xfrm>
            <a:custGeom>
              <a:avLst/>
              <a:gdLst/>
              <a:ahLst/>
              <a:cxnLst/>
              <a:rect l="l" t="t" r="r" b="b"/>
              <a:pathLst>
                <a:path w="1878964" h="815339">
                  <a:moveTo>
                    <a:pt x="0" y="150875"/>
                  </a:moveTo>
                  <a:lnTo>
                    <a:pt x="151130" y="0"/>
                  </a:lnTo>
                  <a:lnTo>
                    <a:pt x="283209" y="0"/>
                  </a:lnTo>
                  <a:lnTo>
                    <a:pt x="283209" y="664210"/>
                  </a:lnTo>
                  <a:lnTo>
                    <a:pt x="131953" y="815213"/>
                  </a:lnTo>
                  <a:lnTo>
                    <a:pt x="0" y="815213"/>
                  </a:lnTo>
                  <a:lnTo>
                    <a:pt x="0" y="150875"/>
                  </a:lnTo>
                  <a:close/>
                </a:path>
                <a:path w="1878964" h="815339">
                  <a:moveTo>
                    <a:pt x="0" y="152019"/>
                  </a:moveTo>
                  <a:lnTo>
                    <a:pt x="131953" y="152019"/>
                  </a:lnTo>
                  <a:lnTo>
                    <a:pt x="283209" y="0"/>
                  </a:lnTo>
                </a:path>
                <a:path w="1878964" h="815339">
                  <a:moveTo>
                    <a:pt x="132587" y="150875"/>
                  </a:moveTo>
                  <a:lnTo>
                    <a:pt x="132587" y="814959"/>
                  </a:lnTo>
                </a:path>
                <a:path w="1878964" h="815339">
                  <a:moveTo>
                    <a:pt x="1597152" y="407543"/>
                  </a:moveTo>
                  <a:lnTo>
                    <a:pt x="1604391" y="362965"/>
                  </a:lnTo>
                  <a:lnTo>
                    <a:pt x="1624330" y="324358"/>
                  </a:lnTo>
                  <a:lnTo>
                    <a:pt x="1654810" y="293877"/>
                  </a:lnTo>
                  <a:lnTo>
                    <a:pt x="1693418" y="273938"/>
                  </a:lnTo>
                  <a:lnTo>
                    <a:pt x="1737995" y="266700"/>
                  </a:lnTo>
                  <a:lnTo>
                    <a:pt x="1791843" y="277368"/>
                  </a:lnTo>
                  <a:lnTo>
                    <a:pt x="1837563" y="307975"/>
                  </a:lnTo>
                  <a:lnTo>
                    <a:pt x="1868043" y="353695"/>
                  </a:lnTo>
                  <a:lnTo>
                    <a:pt x="1878838" y="407543"/>
                  </a:lnTo>
                  <a:lnTo>
                    <a:pt x="1871599" y="451993"/>
                  </a:lnTo>
                  <a:lnTo>
                    <a:pt x="1851660" y="490728"/>
                  </a:lnTo>
                  <a:lnTo>
                    <a:pt x="1821180" y="521207"/>
                  </a:lnTo>
                  <a:lnTo>
                    <a:pt x="1782445" y="541147"/>
                  </a:lnTo>
                  <a:lnTo>
                    <a:pt x="1737995" y="548386"/>
                  </a:lnTo>
                  <a:lnTo>
                    <a:pt x="1693418" y="541147"/>
                  </a:lnTo>
                  <a:lnTo>
                    <a:pt x="1654810" y="521207"/>
                  </a:lnTo>
                  <a:lnTo>
                    <a:pt x="1624330" y="490728"/>
                  </a:lnTo>
                  <a:lnTo>
                    <a:pt x="1604391" y="451993"/>
                  </a:lnTo>
                  <a:lnTo>
                    <a:pt x="1597152" y="407543"/>
                  </a:lnTo>
                  <a:close/>
                </a:path>
                <a:path w="1878964" h="815339">
                  <a:moveTo>
                    <a:pt x="106680" y="807338"/>
                  </a:moveTo>
                  <a:lnTo>
                    <a:pt x="1596898" y="406908"/>
                  </a:lnTo>
                </a:path>
                <a:path w="1878964" h="815339">
                  <a:moveTo>
                    <a:pt x="126492" y="170687"/>
                  </a:moveTo>
                  <a:lnTo>
                    <a:pt x="1597152" y="408177"/>
                  </a:lnTo>
                </a:path>
                <a:path w="1878964" h="815339">
                  <a:moveTo>
                    <a:pt x="263652" y="21336"/>
                  </a:moveTo>
                  <a:lnTo>
                    <a:pt x="1596770" y="406908"/>
                  </a:lnTo>
                </a:path>
                <a:path w="1878964" h="815339">
                  <a:moveTo>
                    <a:pt x="289559" y="657732"/>
                  </a:moveTo>
                  <a:lnTo>
                    <a:pt x="1596770" y="406908"/>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5" name="object 5"/>
          <p:cNvSpPr txBox="1"/>
          <p:nvPr/>
        </p:nvSpPr>
        <p:spPr>
          <a:xfrm>
            <a:off x="3059939" y="4547693"/>
            <a:ext cx="278765" cy="300355"/>
          </a:xfrm>
          <a:prstGeom prst="rect">
            <a:avLst/>
          </a:prstGeom>
        </p:spPr>
        <p:txBody>
          <a:bodyPr vert="horz" wrap="square" lIns="0" tIns="12700" rIns="0" bIns="0" rtlCol="0">
            <a:spAutoFit/>
          </a:bodyPr>
          <a:lstStyle/>
          <a:p>
            <a:pPr marL="12700">
              <a:spcBef>
                <a:spcPts val="100"/>
              </a:spcBef>
            </a:pPr>
            <a:r>
              <a:rPr spc="-10" dirty="0">
                <a:solidFill>
                  <a:prstClr val="black"/>
                </a:solidFill>
                <a:latin typeface="Arial MT"/>
                <a:cs typeface="Arial MT"/>
              </a:rPr>
              <a:t>32</a:t>
            </a:r>
            <a:endParaRPr>
              <a:solidFill>
                <a:prstClr val="black"/>
              </a:solidFill>
              <a:latin typeface="Arial MT"/>
              <a:cs typeface="Arial MT"/>
            </a:endParaRPr>
          </a:p>
        </p:txBody>
      </p:sp>
      <p:sp>
        <p:nvSpPr>
          <p:cNvPr id="6" name="object 6"/>
          <p:cNvSpPr txBox="1"/>
          <p:nvPr/>
        </p:nvSpPr>
        <p:spPr>
          <a:xfrm>
            <a:off x="2389125" y="4940045"/>
            <a:ext cx="153035" cy="299720"/>
          </a:xfrm>
          <a:prstGeom prst="rect">
            <a:avLst/>
          </a:prstGeom>
        </p:spPr>
        <p:txBody>
          <a:bodyPr vert="horz" wrap="square" lIns="0" tIns="12700" rIns="0" bIns="0" rtlCol="0">
            <a:spAutoFit/>
          </a:bodyPr>
          <a:lstStyle/>
          <a:p>
            <a:pPr marL="12700">
              <a:spcBef>
                <a:spcPts val="100"/>
              </a:spcBef>
            </a:pPr>
            <a:r>
              <a:rPr spc="-5" dirty="0">
                <a:solidFill>
                  <a:prstClr val="black"/>
                </a:solidFill>
                <a:latin typeface="Arial MT"/>
                <a:cs typeface="Arial MT"/>
              </a:rPr>
              <a:t>3</a:t>
            </a:r>
            <a:endParaRPr>
              <a:solidFill>
                <a:prstClr val="black"/>
              </a:solidFill>
              <a:latin typeface="Arial MT"/>
              <a:cs typeface="Arial MT"/>
            </a:endParaRPr>
          </a:p>
        </p:txBody>
      </p:sp>
      <p:grpSp>
        <p:nvGrpSpPr>
          <p:cNvPr id="7" name="object 7"/>
          <p:cNvGrpSpPr/>
          <p:nvPr/>
        </p:nvGrpSpPr>
        <p:grpSpPr>
          <a:xfrm>
            <a:off x="2365248" y="2004061"/>
            <a:ext cx="2229485" cy="2953385"/>
            <a:chOff x="841247" y="2004060"/>
            <a:chExt cx="2229485" cy="2953385"/>
          </a:xfrm>
        </p:grpSpPr>
        <p:sp>
          <p:nvSpPr>
            <p:cNvPr id="8" name="object 8"/>
            <p:cNvSpPr/>
            <p:nvPr/>
          </p:nvSpPr>
          <p:spPr>
            <a:xfrm>
              <a:off x="850391" y="2932176"/>
              <a:ext cx="213360" cy="2014855"/>
            </a:xfrm>
            <a:custGeom>
              <a:avLst/>
              <a:gdLst/>
              <a:ahLst/>
              <a:cxnLst/>
              <a:rect l="l" t="t" r="r" b="b"/>
              <a:pathLst>
                <a:path w="213359" h="2014854">
                  <a:moveTo>
                    <a:pt x="213169" y="0"/>
                  </a:moveTo>
                  <a:lnTo>
                    <a:pt x="0" y="0"/>
                  </a:lnTo>
                  <a:lnTo>
                    <a:pt x="0" y="2014601"/>
                  </a:lnTo>
                  <a:lnTo>
                    <a:pt x="213169" y="2014601"/>
                  </a:lnTo>
                  <a:lnTo>
                    <a:pt x="213169" y="0"/>
                  </a:lnTo>
                  <a:close/>
                </a:path>
              </a:pathLst>
            </a:custGeom>
            <a:solidFill>
              <a:srgbClr val="F4CCCC">
                <a:alpha val="51763"/>
              </a:srgbClr>
            </a:solidFill>
          </p:spPr>
          <p:txBody>
            <a:bodyPr wrap="square" lIns="0" tIns="0" rIns="0" bIns="0" rtlCol="0"/>
            <a:lstStyle/>
            <a:p>
              <a:endParaRPr>
                <a:solidFill>
                  <a:prstClr val="black"/>
                </a:solidFill>
                <a:latin typeface="Calibri"/>
              </a:endParaRPr>
            </a:p>
          </p:txBody>
        </p:sp>
        <p:sp>
          <p:nvSpPr>
            <p:cNvPr id="9" name="object 9"/>
            <p:cNvSpPr/>
            <p:nvPr/>
          </p:nvSpPr>
          <p:spPr>
            <a:xfrm>
              <a:off x="850391" y="2189988"/>
              <a:ext cx="956944" cy="2758440"/>
            </a:xfrm>
            <a:custGeom>
              <a:avLst/>
              <a:gdLst/>
              <a:ahLst/>
              <a:cxnLst/>
              <a:rect l="l" t="t" r="r" b="b"/>
              <a:pathLst>
                <a:path w="956944" h="2758440">
                  <a:moveTo>
                    <a:pt x="0" y="743203"/>
                  </a:moveTo>
                  <a:lnTo>
                    <a:pt x="743331" y="0"/>
                  </a:lnTo>
                  <a:lnTo>
                    <a:pt x="956564" y="0"/>
                  </a:lnTo>
                  <a:lnTo>
                    <a:pt x="956564" y="2014728"/>
                  </a:lnTo>
                  <a:lnTo>
                    <a:pt x="213194" y="2757932"/>
                  </a:lnTo>
                  <a:lnTo>
                    <a:pt x="0" y="2757932"/>
                  </a:lnTo>
                  <a:lnTo>
                    <a:pt x="0" y="743203"/>
                  </a:lnTo>
                  <a:close/>
                </a:path>
                <a:path w="956944" h="2758440">
                  <a:moveTo>
                    <a:pt x="0" y="743331"/>
                  </a:moveTo>
                  <a:lnTo>
                    <a:pt x="213194" y="743331"/>
                  </a:lnTo>
                  <a:lnTo>
                    <a:pt x="956564" y="0"/>
                  </a:lnTo>
                </a:path>
                <a:path w="956944" h="2758440">
                  <a:moveTo>
                    <a:pt x="213360" y="742188"/>
                  </a:moveTo>
                  <a:lnTo>
                    <a:pt x="213360" y="2756789"/>
                  </a:lnTo>
                </a:path>
              </a:pathLst>
            </a:custGeom>
            <a:ln w="18288">
              <a:solidFill>
                <a:srgbClr val="000000"/>
              </a:solidFill>
            </a:ln>
          </p:spPr>
          <p:txBody>
            <a:bodyPr wrap="square" lIns="0" tIns="0" rIns="0" bIns="0" rtlCol="0"/>
            <a:lstStyle/>
            <a:p>
              <a:endParaRPr>
                <a:solidFill>
                  <a:prstClr val="black"/>
                </a:solidFill>
                <a:latin typeface="Calibri"/>
              </a:endParaRPr>
            </a:p>
          </p:txBody>
        </p:sp>
        <p:sp>
          <p:nvSpPr>
            <p:cNvPr id="10" name="object 10"/>
            <p:cNvSpPr/>
            <p:nvPr/>
          </p:nvSpPr>
          <p:spPr>
            <a:xfrm>
              <a:off x="1990344" y="2008632"/>
              <a:ext cx="972185" cy="236220"/>
            </a:xfrm>
            <a:custGeom>
              <a:avLst/>
              <a:gdLst/>
              <a:ahLst/>
              <a:cxnLst/>
              <a:rect l="l" t="t" r="r" b="b"/>
              <a:pathLst>
                <a:path w="972185" h="236219">
                  <a:moveTo>
                    <a:pt x="971931" y="0"/>
                  </a:moveTo>
                  <a:lnTo>
                    <a:pt x="42672" y="220598"/>
                  </a:lnTo>
                </a:path>
                <a:path w="972185" h="236219">
                  <a:moveTo>
                    <a:pt x="38481" y="204215"/>
                  </a:moveTo>
                  <a:lnTo>
                    <a:pt x="0" y="230250"/>
                  </a:lnTo>
                  <a:lnTo>
                    <a:pt x="45719" y="235712"/>
                  </a:lnTo>
                  <a:lnTo>
                    <a:pt x="38481" y="204215"/>
                  </a:lnTo>
                  <a:close/>
                </a:path>
              </a:pathLst>
            </a:custGeom>
            <a:ln w="9144">
              <a:solidFill>
                <a:srgbClr val="FF0000"/>
              </a:solidFill>
            </a:ln>
          </p:spPr>
          <p:txBody>
            <a:bodyPr wrap="square" lIns="0" tIns="0" rIns="0" bIns="0" rtlCol="0"/>
            <a:lstStyle/>
            <a:p>
              <a:endParaRPr>
                <a:solidFill>
                  <a:prstClr val="black"/>
                </a:solidFill>
                <a:latin typeface="Calibri"/>
              </a:endParaRPr>
            </a:p>
          </p:txBody>
        </p:sp>
        <p:sp>
          <p:nvSpPr>
            <p:cNvPr id="11" name="object 11"/>
            <p:cNvSpPr/>
            <p:nvPr/>
          </p:nvSpPr>
          <p:spPr>
            <a:xfrm>
              <a:off x="1679447" y="2491740"/>
              <a:ext cx="1386840" cy="539750"/>
            </a:xfrm>
            <a:custGeom>
              <a:avLst/>
              <a:gdLst/>
              <a:ahLst/>
              <a:cxnLst/>
              <a:rect l="l" t="t" r="r" b="b"/>
              <a:pathLst>
                <a:path w="1386839" h="539750">
                  <a:moveTo>
                    <a:pt x="1386332" y="0"/>
                  </a:moveTo>
                  <a:lnTo>
                    <a:pt x="39624" y="524256"/>
                  </a:lnTo>
                </a:path>
                <a:path w="1386839" h="539750">
                  <a:moveTo>
                    <a:pt x="34162" y="509015"/>
                  </a:moveTo>
                  <a:lnTo>
                    <a:pt x="0" y="539369"/>
                  </a:lnTo>
                  <a:lnTo>
                    <a:pt x="45338" y="538352"/>
                  </a:lnTo>
                  <a:lnTo>
                    <a:pt x="34162" y="509015"/>
                  </a:lnTo>
                  <a:close/>
                </a:path>
              </a:pathLst>
            </a:custGeom>
            <a:ln w="9144">
              <a:solidFill>
                <a:srgbClr val="0000FF"/>
              </a:solidFill>
            </a:ln>
          </p:spPr>
          <p:txBody>
            <a:bodyPr wrap="square" lIns="0" tIns="0" rIns="0" bIns="0" rtlCol="0"/>
            <a:lstStyle/>
            <a:p>
              <a:endParaRPr>
                <a:solidFill>
                  <a:prstClr val="black"/>
                </a:solidFill>
                <a:latin typeface="Calibri"/>
              </a:endParaRPr>
            </a:p>
          </p:txBody>
        </p:sp>
      </p:grpSp>
      <p:sp>
        <p:nvSpPr>
          <p:cNvPr id="12" name="object 12"/>
          <p:cNvSpPr/>
          <p:nvPr/>
        </p:nvSpPr>
        <p:spPr>
          <a:xfrm>
            <a:off x="5125212" y="3555491"/>
            <a:ext cx="2351405" cy="31750"/>
          </a:xfrm>
          <a:custGeom>
            <a:avLst/>
            <a:gdLst/>
            <a:ahLst/>
            <a:cxnLst/>
            <a:rect l="l" t="t" r="r" b="b"/>
            <a:pathLst>
              <a:path w="2351404" h="31750">
                <a:moveTo>
                  <a:pt x="0" y="16763"/>
                </a:moveTo>
                <a:lnTo>
                  <a:pt x="2308605" y="16763"/>
                </a:lnTo>
              </a:path>
              <a:path w="2351404" h="31750">
                <a:moveTo>
                  <a:pt x="2307336" y="31750"/>
                </a:moveTo>
                <a:lnTo>
                  <a:pt x="2350897" y="15875"/>
                </a:lnTo>
                <a:lnTo>
                  <a:pt x="2307336" y="0"/>
                </a:lnTo>
                <a:lnTo>
                  <a:pt x="2307336" y="31750"/>
                </a:lnTo>
                <a:close/>
              </a:path>
            </a:pathLst>
          </a:custGeom>
          <a:ln w="9144">
            <a:solidFill>
              <a:srgbClr val="666666"/>
            </a:solidFill>
          </a:ln>
        </p:spPr>
        <p:txBody>
          <a:bodyPr wrap="square" lIns="0" tIns="0" rIns="0" bIns="0" rtlCol="0"/>
          <a:lstStyle/>
          <a:p>
            <a:endParaRPr>
              <a:solidFill>
                <a:prstClr val="black"/>
              </a:solidFill>
              <a:latin typeface="Calibri"/>
            </a:endParaRPr>
          </a:p>
        </p:txBody>
      </p:sp>
      <p:grpSp>
        <p:nvGrpSpPr>
          <p:cNvPr id="13" name="object 13"/>
          <p:cNvGrpSpPr/>
          <p:nvPr/>
        </p:nvGrpSpPr>
        <p:grpSpPr>
          <a:xfrm>
            <a:off x="8218931" y="2180844"/>
            <a:ext cx="975360" cy="2776220"/>
            <a:chOff x="6694931" y="2180844"/>
            <a:chExt cx="975360" cy="2776220"/>
          </a:xfrm>
        </p:grpSpPr>
        <p:sp>
          <p:nvSpPr>
            <p:cNvPr id="14" name="object 14"/>
            <p:cNvSpPr/>
            <p:nvPr/>
          </p:nvSpPr>
          <p:spPr>
            <a:xfrm>
              <a:off x="6704075" y="3054096"/>
              <a:ext cx="92710" cy="1894205"/>
            </a:xfrm>
            <a:custGeom>
              <a:avLst/>
              <a:gdLst/>
              <a:ahLst/>
              <a:cxnLst/>
              <a:rect l="l" t="t" r="r" b="b"/>
              <a:pathLst>
                <a:path w="92709" h="1894204">
                  <a:moveTo>
                    <a:pt x="92477" y="0"/>
                  </a:moveTo>
                  <a:lnTo>
                    <a:pt x="0" y="0"/>
                  </a:lnTo>
                  <a:lnTo>
                    <a:pt x="0" y="1893823"/>
                  </a:lnTo>
                  <a:lnTo>
                    <a:pt x="92477" y="1893823"/>
                  </a:lnTo>
                  <a:lnTo>
                    <a:pt x="92477" y="0"/>
                  </a:lnTo>
                  <a:close/>
                </a:path>
              </a:pathLst>
            </a:custGeom>
            <a:solidFill>
              <a:srgbClr val="C7DAF7"/>
            </a:solidFill>
          </p:spPr>
          <p:txBody>
            <a:bodyPr wrap="square" lIns="0" tIns="0" rIns="0" bIns="0" rtlCol="0"/>
            <a:lstStyle/>
            <a:p>
              <a:endParaRPr>
                <a:solidFill>
                  <a:prstClr val="black"/>
                </a:solidFill>
                <a:latin typeface="Calibri"/>
              </a:endParaRPr>
            </a:p>
          </p:txBody>
        </p:sp>
        <p:sp>
          <p:nvSpPr>
            <p:cNvPr id="15" name="object 15"/>
            <p:cNvSpPr/>
            <p:nvPr/>
          </p:nvSpPr>
          <p:spPr>
            <a:xfrm>
              <a:off x="6704075" y="2189988"/>
              <a:ext cx="956944" cy="2758440"/>
            </a:xfrm>
            <a:custGeom>
              <a:avLst/>
              <a:gdLst/>
              <a:ahLst/>
              <a:cxnLst/>
              <a:rect l="l" t="t" r="r" b="b"/>
              <a:pathLst>
                <a:path w="956945" h="2758440">
                  <a:moveTo>
                    <a:pt x="0" y="864235"/>
                  </a:moveTo>
                  <a:lnTo>
                    <a:pt x="864234" y="0"/>
                  </a:lnTo>
                  <a:lnTo>
                    <a:pt x="956564" y="0"/>
                  </a:lnTo>
                  <a:lnTo>
                    <a:pt x="956564" y="1893697"/>
                  </a:lnTo>
                  <a:lnTo>
                    <a:pt x="92201" y="2757932"/>
                  </a:lnTo>
                  <a:lnTo>
                    <a:pt x="0" y="2757932"/>
                  </a:lnTo>
                  <a:lnTo>
                    <a:pt x="0" y="864235"/>
                  </a:lnTo>
                  <a:close/>
                </a:path>
                <a:path w="956945" h="2758440">
                  <a:moveTo>
                    <a:pt x="0" y="864108"/>
                  </a:moveTo>
                  <a:lnTo>
                    <a:pt x="92201" y="864108"/>
                  </a:lnTo>
                  <a:lnTo>
                    <a:pt x="956564" y="0"/>
                  </a:lnTo>
                </a:path>
                <a:path w="956945" h="2758440">
                  <a:moveTo>
                    <a:pt x="91440" y="864108"/>
                  </a:moveTo>
                  <a:lnTo>
                    <a:pt x="91440" y="2757932"/>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16" name="object 16"/>
          <p:cNvSpPr txBox="1"/>
          <p:nvPr/>
        </p:nvSpPr>
        <p:spPr>
          <a:xfrm>
            <a:off x="8185785" y="4961635"/>
            <a:ext cx="153035" cy="299720"/>
          </a:xfrm>
          <a:prstGeom prst="rect">
            <a:avLst/>
          </a:prstGeom>
        </p:spPr>
        <p:txBody>
          <a:bodyPr vert="horz" wrap="square" lIns="0" tIns="12700" rIns="0" bIns="0" rtlCol="0">
            <a:spAutoFit/>
          </a:bodyPr>
          <a:lstStyle/>
          <a:p>
            <a:pPr marL="12700">
              <a:spcBef>
                <a:spcPts val="100"/>
              </a:spcBef>
            </a:pPr>
            <a:r>
              <a:rPr spc="-5" dirty="0">
                <a:solidFill>
                  <a:prstClr val="black"/>
                </a:solidFill>
                <a:latin typeface="Arial MT"/>
                <a:cs typeface="Arial MT"/>
              </a:rPr>
              <a:t>1</a:t>
            </a:r>
            <a:endParaRPr>
              <a:solidFill>
                <a:prstClr val="black"/>
              </a:solidFill>
              <a:latin typeface="Arial MT"/>
              <a:cs typeface="Arial MT"/>
            </a:endParaRPr>
          </a:p>
        </p:txBody>
      </p:sp>
      <p:sp>
        <p:nvSpPr>
          <p:cNvPr id="20" name="object 20"/>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
        <p:nvSpPr>
          <p:cNvPr id="17" name="object 17"/>
          <p:cNvSpPr txBox="1"/>
          <p:nvPr/>
        </p:nvSpPr>
        <p:spPr>
          <a:xfrm>
            <a:off x="8853297" y="4505959"/>
            <a:ext cx="278765" cy="299720"/>
          </a:xfrm>
          <a:prstGeom prst="rect">
            <a:avLst/>
          </a:prstGeom>
        </p:spPr>
        <p:txBody>
          <a:bodyPr vert="horz" wrap="square" lIns="0" tIns="12700" rIns="0" bIns="0" rtlCol="0">
            <a:spAutoFit/>
          </a:bodyPr>
          <a:lstStyle/>
          <a:p>
            <a:pPr marL="12700">
              <a:spcBef>
                <a:spcPts val="100"/>
              </a:spcBef>
            </a:pPr>
            <a:r>
              <a:rPr b="1" spc="-10" dirty="0">
                <a:solidFill>
                  <a:prstClr val="black"/>
                </a:solidFill>
                <a:latin typeface="Arial"/>
                <a:cs typeface="Arial"/>
              </a:rPr>
              <a:t>28</a:t>
            </a:r>
            <a:endParaRPr>
              <a:solidFill>
                <a:prstClr val="black"/>
              </a:solidFill>
              <a:latin typeface="Arial"/>
              <a:cs typeface="Arial"/>
            </a:endParaRPr>
          </a:p>
        </p:txBody>
      </p:sp>
      <p:sp>
        <p:nvSpPr>
          <p:cNvPr id="18" name="object 18"/>
          <p:cNvSpPr txBox="1"/>
          <p:nvPr/>
        </p:nvSpPr>
        <p:spPr>
          <a:xfrm>
            <a:off x="3424174" y="1029461"/>
            <a:ext cx="6514465" cy="3316604"/>
          </a:xfrm>
          <a:prstGeom prst="rect">
            <a:avLst/>
          </a:prstGeom>
        </p:spPr>
        <p:txBody>
          <a:bodyPr vert="horz" wrap="square" lIns="0" tIns="12065" rIns="0" bIns="0" rtlCol="0">
            <a:spAutoFit/>
          </a:bodyPr>
          <a:lstStyle/>
          <a:p>
            <a:pPr marL="690880">
              <a:spcBef>
                <a:spcPts val="95"/>
              </a:spcBef>
            </a:pPr>
            <a:r>
              <a:rPr sz="2200" spc="-5" dirty="0">
                <a:solidFill>
                  <a:prstClr val="black"/>
                </a:solidFill>
                <a:latin typeface="Calibri"/>
                <a:cs typeface="Calibri"/>
              </a:rPr>
              <a:t>A</a:t>
            </a:r>
            <a:r>
              <a:rPr sz="2200" spc="-10" dirty="0">
                <a:solidFill>
                  <a:prstClr val="black"/>
                </a:solidFill>
                <a:latin typeface="Calibri"/>
                <a:cs typeface="Calibri"/>
              </a:rPr>
              <a:t> </a:t>
            </a:r>
            <a:r>
              <a:rPr sz="2200" spc="-5" dirty="0">
                <a:solidFill>
                  <a:prstClr val="black"/>
                </a:solidFill>
                <a:latin typeface="Calibri"/>
                <a:cs typeface="Calibri"/>
              </a:rPr>
              <a:t>closer</a:t>
            </a:r>
            <a:r>
              <a:rPr sz="2200" spc="-35" dirty="0">
                <a:solidFill>
                  <a:prstClr val="black"/>
                </a:solidFill>
                <a:latin typeface="Calibri"/>
                <a:cs typeface="Calibri"/>
              </a:rPr>
              <a:t> </a:t>
            </a:r>
            <a:r>
              <a:rPr sz="2200" dirty="0">
                <a:solidFill>
                  <a:prstClr val="black"/>
                </a:solidFill>
                <a:latin typeface="Calibri"/>
                <a:cs typeface="Calibri"/>
              </a:rPr>
              <a:t>look</a:t>
            </a:r>
            <a:r>
              <a:rPr sz="2200" spc="-35" dirty="0">
                <a:solidFill>
                  <a:prstClr val="black"/>
                </a:solidFill>
                <a:latin typeface="Calibri"/>
                <a:cs typeface="Calibri"/>
              </a:rPr>
              <a:t> </a:t>
            </a:r>
            <a:r>
              <a:rPr sz="2200" spc="-15" dirty="0">
                <a:solidFill>
                  <a:prstClr val="black"/>
                </a:solidFill>
                <a:latin typeface="Calibri"/>
                <a:cs typeface="Calibri"/>
              </a:rPr>
              <a:t>at </a:t>
            </a:r>
            <a:r>
              <a:rPr sz="2200" spc="-10" dirty="0">
                <a:solidFill>
                  <a:prstClr val="black"/>
                </a:solidFill>
                <a:latin typeface="Calibri"/>
                <a:cs typeface="Calibri"/>
              </a:rPr>
              <a:t>spatial</a:t>
            </a:r>
            <a:r>
              <a:rPr sz="2200" spc="10" dirty="0">
                <a:solidFill>
                  <a:prstClr val="black"/>
                </a:solidFill>
                <a:latin typeface="Calibri"/>
                <a:cs typeface="Calibri"/>
              </a:rPr>
              <a:t> </a:t>
            </a:r>
            <a:r>
              <a:rPr sz="2200" spc="-10" dirty="0">
                <a:solidFill>
                  <a:prstClr val="black"/>
                </a:solidFill>
                <a:latin typeface="Calibri"/>
                <a:cs typeface="Calibri"/>
              </a:rPr>
              <a:t>dimensions:</a:t>
            </a:r>
            <a:endParaRPr sz="2200">
              <a:solidFill>
                <a:prstClr val="black"/>
              </a:solidFill>
              <a:latin typeface="Calibri"/>
              <a:cs typeface="Calibri"/>
            </a:endParaRPr>
          </a:p>
          <a:p>
            <a:pPr marR="5080" algn="r">
              <a:lnSpc>
                <a:spcPts val="2060"/>
              </a:lnSpc>
              <a:spcBef>
                <a:spcPts val="1545"/>
              </a:spcBef>
            </a:pPr>
            <a:r>
              <a:rPr b="1" spc="-10" dirty="0">
                <a:solidFill>
                  <a:srgbClr val="0000FF"/>
                </a:solidFill>
                <a:latin typeface="Arial"/>
                <a:cs typeface="Arial"/>
              </a:rPr>
              <a:t>activation</a:t>
            </a:r>
            <a:r>
              <a:rPr b="1" spc="-85" dirty="0">
                <a:solidFill>
                  <a:srgbClr val="0000FF"/>
                </a:solidFill>
                <a:latin typeface="Arial"/>
                <a:cs typeface="Arial"/>
              </a:rPr>
              <a:t> </a:t>
            </a:r>
            <a:r>
              <a:rPr b="1" spc="-10" dirty="0">
                <a:solidFill>
                  <a:srgbClr val="0000FF"/>
                </a:solidFill>
                <a:latin typeface="Arial"/>
                <a:cs typeface="Arial"/>
              </a:rPr>
              <a:t>map</a:t>
            </a:r>
            <a:endParaRPr>
              <a:solidFill>
                <a:prstClr val="black"/>
              </a:solidFill>
              <a:latin typeface="Arial"/>
              <a:cs typeface="Arial"/>
            </a:endParaRPr>
          </a:p>
          <a:p>
            <a:pPr marL="1294130" marR="3155315">
              <a:lnSpc>
                <a:spcPts val="2720"/>
              </a:lnSpc>
              <a:spcBef>
                <a:spcPts val="125"/>
              </a:spcBef>
            </a:pPr>
            <a:r>
              <a:rPr sz="2400" spc="-10" dirty="0">
                <a:solidFill>
                  <a:srgbClr val="FF0000"/>
                </a:solidFill>
                <a:latin typeface="Arial MT"/>
                <a:cs typeface="Arial MT"/>
              </a:rPr>
              <a:t>32x32x3</a:t>
            </a:r>
            <a:r>
              <a:rPr sz="2400" spc="-100" dirty="0">
                <a:solidFill>
                  <a:srgbClr val="FF0000"/>
                </a:solidFill>
                <a:latin typeface="Arial MT"/>
                <a:cs typeface="Arial MT"/>
              </a:rPr>
              <a:t> </a:t>
            </a:r>
            <a:r>
              <a:rPr sz="2400" spc="-5" dirty="0">
                <a:solidFill>
                  <a:srgbClr val="FF0000"/>
                </a:solidFill>
                <a:latin typeface="Arial MT"/>
                <a:cs typeface="Arial MT"/>
              </a:rPr>
              <a:t>image </a:t>
            </a:r>
            <a:r>
              <a:rPr sz="2400" spc="-650" dirty="0">
                <a:solidFill>
                  <a:srgbClr val="FF0000"/>
                </a:solidFill>
                <a:latin typeface="Arial MT"/>
                <a:cs typeface="Arial MT"/>
              </a:rPr>
              <a:t> </a:t>
            </a:r>
            <a:r>
              <a:rPr sz="2400" spc="-10" dirty="0">
                <a:solidFill>
                  <a:srgbClr val="0000FF"/>
                </a:solidFill>
                <a:latin typeface="Arial MT"/>
                <a:cs typeface="Arial MT"/>
              </a:rPr>
              <a:t>5x5x3</a:t>
            </a:r>
            <a:r>
              <a:rPr sz="2400" spc="-70" dirty="0">
                <a:solidFill>
                  <a:srgbClr val="0000FF"/>
                </a:solidFill>
                <a:latin typeface="Arial MT"/>
                <a:cs typeface="Arial MT"/>
              </a:rPr>
              <a:t> </a:t>
            </a:r>
            <a:r>
              <a:rPr sz="2400" dirty="0">
                <a:solidFill>
                  <a:srgbClr val="0000FF"/>
                </a:solidFill>
                <a:latin typeface="Arial MT"/>
                <a:cs typeface="Arial MT"/>
              </a:rPr>
              <a:t>filter</a:t>
            </a:r>
            <a:endParaRPr sz="2400">
              <a:solidFill>
                <a:prstClr val="black"/>
              </a:solidFill>
              <a:latin typeface="Arial MT"/>
              <a:cs typeface="Arial MT"/>
            </a:endParaRPr>
          </a:p>
          <a:p>
            <a:pPr marL="12700">
              <a:lnSpc>
                <a:spcPts val="1735"/>
              </a:lnSpc>
            </a:pPr>
            <a:r>
              <a:rPr spc="-10" dirty="0">
                <a:solidFill>
                  <a:prstClr val="black"/>
                </a:solidFill>
                <a:latin typeface="Arial MT"/>
                <a:cs typeface="Arial MT"/>
              </a:rPr>
              <a:t>32</a:t>
            </a:r>
            <a:endParaRPr>
              <a:solidFill>
                <a:prstClr val="black"/>
              </a:solidFill>
              <a:latin typeface="Arial MT"/>
              <a:cs typeface="Arial MT"/>
            </a:endParaRPr>
          </a:p>
          <a:p>
            <a:pPr>
              <a:spcBef>
                <a:spcPts val="20"/>
              </a:spcBef>
            </a:pPr>
            <a:endParaRPr sz="2350">
              <a:solidFill>
                <a:prstClr val="black"/>
              </a:solidFill>
              <a:latin typeface="Arial MT"/>
              <a:cs typeface="Arial MT"/>
            </a:endParaRPr>
          </a:p>
          <a:p>
            <a:pPr marR="396875" algn="r"/>
            <a:r>
              <a:rPr b="1" spc="-10" dirty="0">
                <a:solidFill>
                  <a:prstClr val="black"/>
                </a:solidFill>
                <a:latin typeface="Arial"/>
                <a:cs typeface="Arial"/>
              </a:rPr>
              <a:t>28</a:t>
            </a:r>
            <a:endParaRPr>
              <a:solidFill>
                <a:prstClr val="black"/>
              </a:solidFill>
              <a:latin typeface="Arial"/>
              <a:cs typeface="Arial"/>
            </a:endParaRPr>
          </a:p>
          <a:p>
            <a:pPr>
              <a:spcBef>
                <a:spcPts val="40"/>
              </a:spcBef>
            </a:pPr>
            <a:endParaRPr sz="2700">
              <a:solidFill>
                <a:prstClr val="black"/>
              </a:solidFill>
              <a:latin typeface="Arial"/>
              <a:cs typeface="Arial"/>
            </a:endParaRPr>
          </a:p>
          <a:p>
            <a:pPr marL="1656714"/>
            <a:r>
              <a:rPr spc="-5" dirty="0">
                <a:solidFill>
                  <a:prstClr val="black"/>
                </a:solidFill>
                <a:latin typeface="Arial MT"/>
                <a:cs typeface="Arial MT"/>
              </a:rPr>
              <a:t>convolve</a:t>
            </a:r>
            <a:r>
              <a:rPr spc="-40" dirty="0">
                <a:solidFill>
                  <a:prstClr val="black"/>
                </a:solidFill>
                <a:latin typeface="Arial MT"/>
                <a:cs typeface="Arial MT"/>
              </a:rPr>
              <a:t> </a:t>
            </a:r>
            <a:r>
              <a:rPr spc="-5" dirty="0">
                <a:solidFill>
                  <a:prstClr val="black"/>
                </a:solidFill>
                <a:latin typeface="Arial MT"/>
                <a:cs typeface="Arial MT"/>
              </a:rPr>
              <a:t>(slide)</a:t>
            </a:r>
            <a:r>
              <a:rPr spc="-45" dirty="0">
                <a:solidFill>
                  <a:prstClr val="black"/>
                </a:solidFill>
                <a:latin typeface="Arial MT"/>
                <a:cs typeface="Arial MT"/>
              </a:rPr>
              <a:t> </a:t>
            </a:r>
            <a:r>
              <a:rPr spc="-5" dirty="0">
                <a:solidFill>
                  <a:prstClr val="black"/>
                </a:solidFill>
                <a:latin typeface="Arial MT"/>
                <a:cs typeface="Arial MT"/>
              </a:rPr>
              <a:t>over</a:t>
            </a:r>
            <a:r>
              <a:rPr spc="-25" dirty="0">
                <a:solidFill>
                  <a:prstClr val="black"/>
                </a:solidFill>
                <a:latin typeface="Arial MT"/>
                <a:cs typeface="Arial MT"/>
              </a:rPr>
              <a:t> </a:t>
            </a:r>
            <a:r>
              <a:rPr spc="-5" dirty="0">
                <a:solidFill>
                  <a:prstClr val="black"/>
                </a:solidFill>
                <a:latin typeface="Arial MT"/>
                <a:cs typeface="Arial MT"/>
              </a:rPr>
              <a:t>all</a:t>
            </a:r>
            <a:endParaRPr>
              <a:solidFill>
                <a:prstClr val="black"/>
              </a:solidFill>
              <a:latin typeface="Arial MT"/>
              <a:cs typeface="Arial MT"/>
            </a:endParaRPr>
          </a:p>
          <a:p>
            <a:pPr marL="1656714">
              <a:spcBef>
                <a:spcPts val="25"/>
              </a:spcBef>
            </a:pPr>
            <a:r>
              <a:rPr spc="-5" dirty="0">
                <a:solidFill>
                  <a:prstClr val="black"/>
                </a:solidFill>
                <a:latin typeface="Arial MT"/>
                <a:cs typeface="Arial MT"/>
              </a:rPr>
              <a:t>spatial</a:t>
            </a:r>
            <a:r>
              <a:rPr spc="-100" dirty="0">
                <a:solidFill>
                  <a:prstClr val="black"/>
                </a:solidFill>
                <a:latin typeface="Arial MT"/>
                <a:cs typeface="Arial MT"/>
              </a:rPr>
              <a:t> </a:t>
            </a:r>
            <a:r>
              <a:rPr spc="-5" dirty="0">
                <a:solidFill>
                  <a:prstClr val="black"/>
                </a:solidFill>
                <a:latin typeface="Arial MT"/>
                <a:cs typeface="Arial MT"/>
              </a:rPr>
              <a:t>locations</a:t>
            </a:r>
            <a:endParaRPr>
              <a:solidFill>
                <a:prstClr val="black"/>
              </a:solidFill>
              <a:latin typeface="Arial MT"/>
              <a:cs typeface="Arial MT"/>
            </a:endParaRPr>
          </a:p>
        </p:txBody>
      </p:sp>
      <p:sp>
        <p:nvSpPr>
          <p:cNvPr id="19" name="object 19"/>
          <p:cNvSpPr txBox="1">
            <a:spLocks noGrp="1"/>
          </p:cNvSpPr>
          <p:nvPr>
            <p:ph type="title"/>
          </p:nvPr>
        </p:nvSpPr>
        <p:spPr>
          <a:xfrm>
            <a:off x="1736547" y="175005"/>
            <a:ext cx="5181600" cy="574040"/>
          </a:xfrm>
          <a:prstGeom prst="rect">
            <a:avLst/>
          </a:prstGeom>
        </p:spPr>
        <p:txBody>
          <a:bodyPr vert="horz" wrap="square" lIns="0" tIns="12700" rIns="0" bIns="0" rtlCol="0">
            <a:spAutoFit/>
          </a:bodyPr>
          <a:lstStyle/>
          <a:p>
            <a:pPr marL="12700">
              <a:spcBef>
                <a:spcPts val="100"/>
              </a:spcBef>
            </a:pPr>
            <a:r>
              <a:rPr sz="3600" dirty="0">
                <a:latin typeface="Arial MT"/>
                <a:cs typeface="Arial MT"/>
              </a:rPr>
              <a:t>Convolutions:</a:t>
            </a:r>
            <a:r>
              <a:rPr sz="3600" spc="-60" dirty="0">
                <a:latin typeface="Arial MT"/>
                <a:cs typeface="Arial MT"/>
              </a:rPr>
              <a:t> </a:t>
            </a:r>
            <a:r>
              <a:rPr sz="3600" spc="-5" dirty="0">
                <a:latin typeface="Arial MT"/>
                <a:cs typeface="Arial MT"/>
              </a:rPr>
              <a:t>More</a:t>
            </a:r>
            <a:r>
              <a:rPr sz="3600" spc="-20" dirty="0">
                <a:latin typeface="Arial MT"/>
                <a:cs typeface="Arial MT"/>
              </a:rPr>
              <a:t> </a:t>
            </a:r>
            <a:r>
              <a:rPr sz="3600" spc="-5" dirty="0">
                <a:latin typeface="Arial MT"/>
                <a:cs typeface="Arial MT"/>
              </a:rPr>
              <a:t>detail</a:t>
            </a:r>
            <a:endParaRPr sz="3600">
              <a:latin typeface="Arial MT"/>
              <a:cs typeface="Arial M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821765" y="2222501"/>
            <a:ext cx="1153795" cy="2756535"/>
            <a:chOff x="297764" y="2222500"/>
            <a:chExt cx="1153795" cy="2756535"/>
          </a:xfrm>
        </p:grpSpPr>
        <p:sp>
          <p:nvSpPr>
            <p:cNvPr id="3" name="object 3"/>
            <p:cNvSpPr/>
            <p:nvPr/>
          </p:nvSpPr>
          <p:spPr>
            <a:xfrm>
              <a:off x="297764" y="2227224"/>
              <a:ext cx="1148715" cy="1177290"/>
            </a:xfrm>
            <a:custGeom>
              <a:avLst/>
              <a:gdLst/>
              <a:ahLst/>
              <a:cxnLst/>
              <a:rect l="l" t="t" r="r" b="b"/>
              <a:pathLst>
                <a:path w="1148715" h="1177289">
                  <a:moveTo>
                    <a:pt x="1148549" y="784860"/>
                  </a:moveTo>
                  <a:lnTo>
                    <a:pt x="765695" y="784860"/>
                  </a:lnTo>
                  <a:lnTo>
                    <a:pt x="382854" y="784860"/>
                  </a:lnTo>
                  <a:lnTo>
                    <a:pt x="0" y="784860"/>
                  </a:lnTo>
                  <a:lnTo>
                    <a:pt x="0" y="1177264"/>
                  </a:lnTo>
                  <a:lnTo>
                    <a:pt x="382841" y="1177264"/>
                  </a:lnTo>
                  <a:lnTo>
                    <a:pt x="765695" y="1177264"/>
                  </a:lnTo>
                  <a:lnTo>
                    <a:pt x="1148549" y="1177264"/>
                  </a:lnTo>
                  <a:lnTo>
                    <a:pt x="1148549" y="784860"/>
                  </a:lnTo>
                  <a:close/>
                </a:path>
                <a:path w="1148715" h="1177289">
                  <a:moveTo>
                    <a:pt x="1148549" y="392430"/>
                  </a:moveTo>
                  <a:lnTo>
                    <a:pt x="765695" y="392430"/>
                  </a:lnTo>
                  <a:lnTo>
                    <a:pt x="382854" y="392430"/>
                  </a:lnTo>
                  <a:lnTo>
                    <a:pt x="0" y="392430"/>
                  </a:lnTo>
                  <a:lnTo>
                    <a:pt x="0" y="784834"/>
                  </a:lnTo>
                  <a:lnTo>
                    <a:pt x="382841" y="784834"/>
                  </a:lnTo>
                  <a:lnTo>
                    <a:pt x="765695" y="784834"/>
                  </a:lnTo>
                  <a:lnTo>
                    <a:pt x="1148549" y="784834"/>
                  </a:lnTo>
                  <a:lnTo>
                    <a:pt x="1148549" y="392430"/>
                  </a:lnTo>
                  <a:close/>
                </a:path>
                <a:path w="1148715" h="1177289">
                  <a:moveTo>
                    <a:pt x="1148549" y="0"/>
                  </a:moveTo>
                  <a:lnTo>
                    <a:pt x="765695" y="0"/>
                  </a:lnTo>
                  <a:lnTo>
                    <a:pt x="382854" y="0"/>
                  </a:lnTo>
                  <a:lnTo>
                    <a:pt x="0" y="0"/>
                  </a:lnTo>
                  <a:lnTo>
                    <a:pt x="0" y="392404"/>
                  </a:lnTo>
                  <a:lnTo>
                    <a:pt x="382841" y="392404"/>
                  </a:lnTo>
                  <a:lnTo>
                    <a:pt x="765695" y="392404"/>
                  </a:lnTo>
                  <a:lnTo>
                    <a:pt x="1148549" y="392404"/>
                  </a:lnTo>
                  <a:lnTo>
                    <a:pt x="1148549" y="0"/>
                  </a:lnTo>
                  <a:close/>
                </a:path>
              </a:pathLst>
            </a:custGeom>
            <a:solidFill>
              <a:srgbClr val="D7E9D2"/>
            </a:solidFill>
          </p:spPr>
          <p:txBody>
            <a:bodyPr wrap="square" lIns="0" tIns="0" rIns="0" bIns="0" rtlCol="0"/>
            <a:lstStyle/>
            <a:p>
              <a:endParaRPr>
                <a:solidFill>
                  <a:prstClr val="black"/>
                </a:solidFill>
                <a:latin typeface="Calibri"/>
              </a:endParaRPr>
            </a:p>
          </p:txBody>
        </p:sp>
        <p:sp>
          <p:nvSpPr>
            <p:cNvPr id="4" name="object 4"/>
            <p:cNvSpPr/>
            <p:nvPr/>
          </p:nvSpPr>
          <p:spPr>
            <a:xfrm>
              <a:off x="680605" y="2222500"/>
              <a:ext cx="765810" cy="2756535"/>
            </a:xfrm>
            <a:custGeom>
              <a:avLst/>
              <a:gdLst/>
              <a:ahLst/>
              <a:cxnLst/>
              <a:rect l="l" t="t" r="r" b="b"/>
              <a:pathLst>
                <a:path w="765810" h="2756535">
                  <a:moveTo>
                    <a:pt x="0" y="0"/>
                  </a:moveTo>
                  <a:lnTo>
                    <a:pt x="0" y="2756281"/>
                  </a:lnTo>
                </a:path>
                <a:path w="765810" h="2756535">
                  <a:moveTo>
                    <a:pt x="382854" y="0"/>
                  </a:moveTo>
                  <a:lnTo>
                    <a:pt x="382854" y="2756281"/>
                  </a:lnTo>
                </a:path>
                <a:path w="765810" h="2756535">
                  <a:moveTo>
                    <a:pt x="765670" y="0"/>
                  </a:moveTo>
                  <a:lnTo>
                    <a:pt x="765670" y="2756281"/>
                  </a:lnTo>
                </a:path>
              </a:pathLst>
            </a:custGeom>
            <a:ln w="9523">
              <a:solidFill>
                <a:srgbClr val="000000"/>
              </a:solidFill>
            </a:ln>
          </p:spPr>
          <p:txBody>
            <a:bodyPr wrap="square" lIns="0" tIns="0" rIns="0" bIns="0" rtlCol="0"/>
            <a:lstStyle/>
            <a:p>
              <a:endParaRPr>
                <a:solidFill>
                  <a:prstClr val="black"/>
                </a:solidFill>
                <a:latin typeface="Calibri"/>
              </a:endParaRPr>
            </a:p>
          </p:txBody>
        </p:sp>
      </p:grpSp>
      <p:sp>
        <p:nvSpPr>
          <p:cNvPr id="5" name="object 5"/>
          <p:cNvSpPr/>
          <p:nvPr/>
        </p:nvSpPr>
        <p:spPr>
          <a:xfrm>
            <a:off x="3353180" y="2222501"/>
            <a:ext cx="0" cy="2756535"/>
          </a:xfrm>
          <a:custGeom>
            <a:avLst/>
            <a:gdLst/>
            <a:ahLst/>
            <a:cxnLst/>
            <a:rect l="l" t="t" r="r" b="b"/>
            <a:pathLst>
              <a:path h="2756535">
                <a:moveTo>
                  <a:pt x="0" y="0"/>
                </a:moveTo>
                <a:lnTo>
                  <a:pt x="0" y="2756281"/>
                </a:lnTo>
              </a:path>
            </a:pathLst>
          </a:custGeom>
          <a:ln w="9523">
            <a:solidFill>
              <a:srgbClr val="000000"/>
            </a:solidFill>
          </a:ln>
        </p:spPr>
        <p:txBody>
          <a:bodyPr wrap="square" lIns="0" tIns="0" rIns="0" bIns="0" rtlCol="0"/>
          <a:lstStyle/>
          <a:p>
            <a:endParaRPr>
              <a:solidFill>
                <a:prstClr val="black"/>
              </a:solidFill>
              <a:latin typeface="Calibri"/>
            </a:endParaRPr>
          </a:p>
        </p:txBody>
      </p:sp>
      <p:sp>
        <p:nvSpPr>
          <p:cNvPr id="6" name="object 6"/>
          <p:cNvSpPr/>
          <p:nvPr/>
        </p:nvSpPr>
        <p:spPr>
          <a:xfrm>
            <a:off x="3735958" y="2222501"/>
            <a:ext cx="0" cy="2756535"/>
          </a:xfrm>
          <a:custGeom>
            <a:avLst/>
            <a:gdLst/>
            <a:ahLst/>
            <a:cxnLst/>
            <a:rect l="l" t="t" r="r" b="b"/>
            <a:pathLst>
              <a:path h="2756535">
                <a:moveTo>
                  <a:pt x="0" y="0"/>
                </a:moveTo>
                <a:lnTo>
                  <a:pt x="0" y="2756281"/>
                </a:lnTo>
              </a:path>
            </a:pathLst>
          </a:custGeom>
          <a:ln w="9523">
            <a:solidFill>
              <a:srgbClr val="000000"/>
            </a:solidFill>
          </a:ln>
        </p:spPr>
        <p:txBody>
          <a:bodyPr wrap="square" lIns="0" tIns="0" rIns="0" bIns="0" rtlCol="0"/>
          <a:lstStyle/>
          <a:p>
            <a:endParaRPr>
              <a:solidFill>
                <a:prstClr val="black"/>
              </a:solidFill>
              <a:latin typeface="Calibri"/>
            </a:endParaRPr>
          </a:p>
        </p:txBody>
      </p:sp>
      <p:sp>
        <p:nvSpPr>
          <p:cNvPr id="7" name="object 7"/>
          <p:cNvSpPr/>
          <p:nvPr/>
        </p:nvSpPr>
        <p:spPr>
          <a:xfrm>
            <a:off x="1817001" y="2222501"/>
            <a:ext cx="2689860" cy="2756535"/>
          </a:xfrm>
          <a:custGeom>
            <a:avLst/>
            <a:gdLst/>
            <a:ahLst/>
            <a:cxnLst/>
            <a:rect l="l" t="t" r="r" b="b"/>
            <a:pathLst>
              <a:path w="2689860" h="2756535">
                <a:moveTo>
                  <a:pt x="2301862" y="0"/>
                </a:moveTo>
                <a:lnTo>
                  <a:pt x="2301862" y="2756281"/>
                </a:lnTo>
              </a:path>
              <a:path w="2689860" h="2756535">
                <a:moveTo>
                  <a:pt x="0" y="397128"/>
                </a:moveTo>
                <a:lnTo>
                  <a:pt x="2689466" y="397128"/>
                </a:lnTo>
              </a:path>
              <a:path w="2689860" h="2756535">
                <a:moveTo>
                  <a:pt x="0" y="789559"/>
                </a:moveTo>
                <a:lnTo>
                  <a:pt x="2689466" y="789559"/>
                </a:lnTo>
              </a:path>
              <a:path w="2689860" h="2756535">
                <a:moveTo>
                  <a:pt x="0" y="1181989"/>
                </a:moveTo>
                <a:lnTo>
                  <a:pt x="2689466" y="1181989"/>
                </a:lnTo>
              </a:path>
              <a:path w="2689860" h="2756535">
                <a:moveTo>
                  <a:pt x="0" y="1574419"/>
                </a:moveTo>
                <a:lnTo>
                  <a:pt x="2689466" y="1574419"/>
                </a:lnTo>
              </a:path>
              <a:path w="2689860" h="2756535">
                <a:moveTo>
                  <a:pt x="0" y="1966722"/>
                </a:moveTo>
                <a:lnTo>
                  <a:pt x="2689466" y="1966722"/>
                </a:lnTo>
              </a:path>
              <a:path w="2689860" h="2756535">
                <a:moveTo>
                  <a:pt x="0" y="2359152"/>
                </a:moveTo>
                <a:lnTo>
                  <a:pt x="2689466" y="2359152"/>
                </a:lnTo>
              </a:path>
              <a:path w="2689860" h="2756535">
                <a:moveTo>
                  <a:pt x="4762" y="0"/>
                </a:moveTo>
                <a:lnTo>
                  <a:pt x="4762" y="2756281"/>
                </a:lnTo>
              </a:path>
              <a:path w="2689860" h="2756535">
                <a:moveTo>
                  <a:pt x="2684640" y="0"/>
                </a:moveTo>
                <a:lnTo>
                  <a:pt x="2684640" y="2756281"/>
                </a:lnTo>
              </a:path>
              <a:path w="2689860" h="2756535">
                <a:moveTo>
                  <a:pt x="0" y="4825"/>
                </a:moveTo>
                <a:lnTo>
                  <a:pt x="2689466" y="4825"/>
                </a:lnTo>
              </a:path>
              <a:path w="2689860" h="2756535">
                <a:moveTo>
                  <a:pt x="0" y="2751582"/>
                </a:moveTo>
                <a:lnTo>
                  <a:pt x="2689466" y="2751582"/>
                </a:lnTo>
              </a:path>
            </a:pathLst>
          </a:custGeom>
          <a:ln w="9523">
            <a:solidFill>
              <a:srgbClr val="000000"/>
            </a:solidFill>
          </a:ln>
        </p:spPr>
        <p:txBody>
          <a:bodyPr wrap="square" lIns="0" tIns="0" rIns="0" bIns="0" rtlCol="0"/>
          <a:lstStyle/>
          <a:p>
            <a:endParaRPr>
              <a:solidFill>
                <a:prstClr val="black"/>
              </a:solidFill>
              <a:latin typeface="Calibri"/>
            </a:endParaRPr>
          </a:p>
        </p:txBody>
      </p:sp>
      <p:sp>
        <p:nvSpPr>
          <p:cNvPr id="8" name="object 8"/>
          <p:cNvSpPr txBox="1"/>
          <p:nvPr/>
        </p:nvSpPr>
        <p:spPr>
          <a:xfrm>
            <a:off x="2974594" y="1029461"/>
            <a:ext cx="5115560" cy="3139440"/>
          </a:xfrm>
          <a:prstGeom prst="rect">
            <a:avLst/>
          </a:prstGeom>
        </p:spPr>
        <p:txBody>
          <a:bodyPr vert="horz" wrap="square" lIns="0" tIns="12065" rIns="0" bIns="0" rtlCol="0">
            <a:spAutoFit/>
          </a:bodyPr>
          <a:lstStyle/>
          <a:p>
            <a:pPr marL="1140460">
              <a:spcBef>
                <a:spcPts val="95"/>
              </a:spcBef>
            </a:pPr>
            <a:r>
              <a:rPr sz="2200" spc="-5" dirty="0">
                <a:solidFill>
                  <a:prstClr val="black"/>
                </a:solidFill>
                <a:latin typeface="Calibri"/>
                <a:cs typeface="Calibri"/>
              </a:rPr>
              <a:t>A</a:t>
            </a:r>
            <a:r>
              <a:rPr sz="2200" spc="-10" dirty="0">
                <a:solidFill>
                  <a:prstClr val="black"/>
                </a:solidFill>
                <a:latin typeface="Calibri"/>
                <a:cs typeface="Calibri"/>
              </a:rPr>
              <a:t> </a:t>
            </a:r>
            <a:r>
              <a:rPr sz="2200" spc="-5" dirty="0">
                <a:solidFill>
                  <a:prstClr val="black"/>
                </a:solidFill>
                <a:latin typeface="Calibri"/>
                <a:cs typeface="Calibri"/>
              </a:rPr>
              <a:t>closer</a:t>
            </a:r>
            <a:r>
              <a:rPr sz="2200" spc="-35" dirty="0">
                <a:solidFill>
                  <a:prstClr val="black"/>
                </a:solidFill>
                <a:latin typeface="Calibri"/>
                <a:cs typeface="Calibri"/>
              </a:rPr>
              <a:t> </a:t>
            </a:r>
            <a:r>
              <a:rPr sz="2200" dirty="0">
                <a:solidFill>
                  <a:prstClr val="black"/>
                </a:solidFill>
                <a:latin typeface="Calibri"/>
                <a:cs typeface="Calibri"/>
              </a:rPr>
              <a:t>look</a:t>
            </a:r>
            <a:r>
              <a:rPr sz="2200" spc="-40" dirty="0">
                <a:solidFill>
                  <a:prstClr val="black"/>
                </a:solidFill>
                <a:latin typeface="Calibri"/>
                <a:cs typeface="Calibri"/>
              </a:rPr>
              <a:t> </a:t>
            </a:r>
            <a:r>
              <a:rPr sz="2200" spc="-15" dirty="0">
                <a:solidFill>
                  <a:prstClr val="black"/>
                </a:solidFill>
                <a:latin typeface="Calibri"/>
                <a:cs typeface="Calibri"/>
              </a:rPr>
              <a:t>at </a:t>
            </a:r>
            <a:r>
              <a:rPr sz="2200" spc="-10" dirty="0">
                <a:solidFill>
                  <a:prstClr val="black"/>
                </a:solidFill>
                <a:latin typeface="Calibri"/>
                <a:cs typeface="Calibri"/>
              </a:rPr>
              <a:t>spatial</a:t>
            </a:r>
            <a:r>
              <a:rPr sz="2200" spc="10" dirty="0">
                <a:solidFill>
                  <a:prstClr val="black"/>
                </a:solidFill>
                <a:latin typeface="Calibri"/>
                <a:cs typeface="Calibri"/>
              </a:rPr>
              <a:t> </a:t>
            </a:r>
            <a:r>
              <a:rPr sz="2200" spc="-10" dirty="0">
                <a:solidFill>
                  <a:prstClr val="black"/>
                </a:solidFill>
                <a:latin typeface="Calibri"/>
                <a:cs typeface="Calibri"/>
              </a:rPr>
              <a:t>dimensions:</a:t>
            </a:r>
            <a:endParaRPr sz="2200">
              <a:solidFill>
                <a:prstClr val="black"/>
              </a:solidFill>
              <a:latin typeface="Calibri"/>
              <a:cs typeface="Calibri"/>
            </a:endParaRPr>
          </a:p>
          <a:p>
            <a:endParaRPr sz="2200">
              <a:solidFill>
                <a:prstClr val="black"/>
              </a:solidFill>
              <a:latin typeface="Calibri"/>
              <a:cs typeface="Calibri"/>
            </a:endParaRPr>
          </a:p>
          <a:p>
            <a:endParaRPr sz="1750">
              <a:solidFill>
                <a:prstClr val="black"/>
              </a:solidFill>
              <a:latin typeface="Calibri"/>
              <a:cs typeface="Calibri"/>
            </a:endParaRPr>
          </a:p>
          <a:p>
            <a:pPr marL="355600" indent="-343535">
              <a:buFont typeface="Arial MT"/>
              <a:buChar char="•"/>
              <a:tabLst>
                <a:tab pos="355600" algn="l"/>
                <a:tab pos="356235" algn="l"/>
              </a:tabLst>
            </a:pPr>
            <a:r>
              <a:rPr sz="3200" dirty="0">
                <a:solidFill>
                  <a:prstClr val="black"/>
                </a:solidFill>
                <a:latin typeface="Calibri"/>
                <a:cs typeface="Calibri"/>
              </a:rPr>
              <a:t>7</a:t>
            </a:r>
            <a:endParaRPr sz="3200">
              <a:solidFill>
                <a:prstClr val="black"/>
              </a:solidFill>
              <a:latin typeface="Calibri"/>
              <a:cs typeface="Calibri"/>
            </a:endParaRPr>
          </a:p>
          <a:p>
            <a:pPr marL="2369185" marR="807720" lvl="1" indent="-343535">
              <a:lnSpc>
                <a:spcPct val="75500"/>
              </a:lnSpc>
              <a:spcBef>
                <a:spcPts val="1614"/>
              </a:spcBef>
              <a:buFont typeface="Arial MT"/>
              <a:buChar char="•"/>
              <a:tabLst>
                <a:tab pos="2369185" algn="l"/>
                <a:tab pos="2369820" algn="l"/>
              </a:tabLst>
            </a:pPr>
            <a:r>
              <a:rPr sz="3200" dirty="0">
                <a:solidFill>
                  <a:prstClr val="black"/>
                </a:solidFill>
                <a:latin typeface="Calibri"/>
                <a:cs typeface="Calibri"/>
              </a:rPr>
              <a:t>7x7 </a:t>
            </a:r>
            <a:r>
              <a:rPr sz="3200" spc="-5" dirty="0">
                <a:solidFill>
                  <a:prstClr val="black"/>
                </a:solidFill>
                <a:latin typeface="Calibri"/>
                <a:cs typeface="Calibri"/>
              </a:rPr>
              <a:t>input </a:t>
            </a:r>
            <a:r>
              <a:rPr sz="3200" dirty="0">
                <a:solidFill>
                  <a:prstClr val="black"/>
                </a:solidFill>
                <a:latin typeface="Calibri"/>
                <a:cs typeface="Calibri"/>
              </a:rPr>
              <a:t> </a:t>
            </a:r>
            <a:r>
              <a:rPr sz="3200" spc="-5" dirty="0">
                <a:solidFill>
                  <a:prstClr val="black"/>
                </a:solidFill>
                <a:latin typeface="Calibri"/>
                <a:cs typeface="Calibri"/>
              </a:rPr>
              <a:t>(spatially) </a:t>
            </a:r>
            <a:r>
              <a:rPr sz="3200" dirty="0">
                <a:solidFill>
                  <a:prstClr val="black"/>
                </a:solidFill>
                <a:latin typeface="Calibri"/>
                <a:cs typeface="Calibri"/>
              </a:rPr>
              <a:t> assume</a:t>
            </a:r>
            <a:r>
              <a:rPr sz="3200" spc="-125" dirty="0">
                <a:solidFill>
                  <a:prstClr val="black"/>
                </a:solidFill>
                <a:latin typeface="Calibri"/>
                <a:cs typeface="Calibri"/>
              </a:rPr>
              <a:t> </a:t>
            </a:r>
            <a:r>
              <a:rPr sz="3200" dirty="0">
                <a:solidFill>
                  <a:prstClr val="black"/>
                </a:solidFill>
                <a:latin typeface="Calibri"/>
                <a:cs typeface="Calibri"/>
              </a:rPr>
              <a:t>3x3 </a:t>
            </a:r>
            <a:r>
              <a:rPr sz="3200" spc="-710" dirty="0">
                <a:solidFill>
                  <a:prstClr val="black"/>
                </a:solidFill>
                <a:latin typeface="Calibri"/>
                <a:cs typeface="Calibri"/>
              </a:rPr>
              <a:t> </a:t>
            </a:r>
            <a:r>
              <a:rPr sz="3200" spc="-10" dirty="0">
                <a:solidFill>
                  <a:prstClr val="black"/>
                </a:solidFill>
                <a:latin typeface="Calibri"/>
                <a:cs typeface="Calibri"/>
              </a:rPr>
              <a:t>filter</a:t>
            </a:r>
            <a:endParaRPr sz="3200">
              <a:solidFill>
                <a:prstClr val="black"/>
              </a:solidFill>
              <a:latin typeface="Calibri"/>
              <a:cs typeface="Calibri"/>
            </a:endParaRPr>
          </a:p>
        </p:txBody>
      </p:sp>
      <p:sp>
        <p:nvSpPr>
          <p:cNvPr id="10" name="object 10"/>
          <p:cNvSpPr txBox="1"/>
          <p:nvPr/>
        </p:nvSpPr>
        <p:spPr>
          <a:xfrm>
            <a:off x="4506596" y="4993450"/>
            <a:ext cx="168275" cy="480059"/>
          </a:xfrm>
          <a:prstGeom prst="rect">
            <a:avLst/>
          </a:prstGeom>
        </p:spPr>
        <p:txBody>
          <a:bodyPr vert="horz" wrap="square" lIns="0" tIns="0" rIns="0" bIns="0" rtlCol="0">
            <a:spAutoFit/>
          </a:bodyPr>
          <a:lstStyle/>
          <a:p>
            <a:pPr marL="12700">
              <a:lnSpc>
                <a:spcPts val="3640"/>
              </a:lnSpc>
            </a:pPr>
            <a:r>
              <a:rPr sz="3200" dirty="0">
                <a:solidFill>
                  <a:prstClr val="black"/>
                </a:solidFill>
                <a:latin typeface="Arial MT"/>
                <a:cs typeface="Arial MT"/>
              </a:rPr>
              <a:t>•</a:t>
            </a:r>
            <a:endParaRPr sz="3200">
              <a:solidFill>
                <a:prstClr val="black"/>
              </a:solidFill>
              <a:latin typeface="Arial MT"/>
              <a:cs typeface="Arial MT"/>
            </a:endParaRPr>
          </a:p>
        </p:txBody>
      </p:sp>
      <p:sp>
        <p:nvSpPr>
          <p:cNvPr id="11" name="object 11"/>
          <p:cNvSpPr txBox="1"/>
          <p:nvPr/>
        </p:nvSpPr>
        <p:spPr>
          <a:xfrm>
            <a:off x="4849496" y="5056632"/>
            <a:ext cx="231775" cy="406458"/>
          </a:xfrm>
          <a:prstGeom prst="rect">
            <a:avLst/>
          </a:prstGeom>
        </p:spPr>
        <p:txBody>
          <a:bodyPr vert="horz" wrap="square" lIns="0" tIns="0" rIns="0" bIns="0" rtlCol="0">
            <a:spAutoFit/>
          </a:bodyPr>
          <a:lstStyle/>
          <a:p>
            <a:pPr marL="12700">
              <a:lnSpc>
                <a:spcPts val="3145"/>
              </a:lnSpc>
            </a:pPr>
            <a:r>
              <a:rPr sz="3200" dirty="0">
                <a:solidFill>
                  <a:prstClr val="black"/>
                </a:solidFill>
                <a:latin typeface="Calibri"/>
                <a:cs typeface="Calibri"/>
              </a:rPr>
              <a:t>7</a:t>
            </a:r>
            <a:endParaRPr sz="3200">
              <a:solidFill>
                <a:prstClr val="black"/>
              </a:solidFill>
              <a:latin typeface="Calibri"/>
              <a:cs typeface="Calibri"/>
            </a:endParaRPr>
          </a:p>
        </p:txBody>
      </p:sp>
      <p:sp>
        <p:nvSpPr>
          <p:cNvPr id="12" name="object 12"/>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
        <p:nvSpPr>
          <p:cNvPr id="9" name="object 9"/>
          <p:cNvSpPr txBox="1">
            <a:spLocks noGrp="1"/>
          </p:cNvSpPr>
          <p:nvPr>
            <p:ph type="title"/>
          </p:nvPr>
        </p:nvSpPr>
        <p:spPr>
          <a:xfrm>
            <a:off x="1736547" y="175005"/>
            <a:ext cx="5181600" cy="574040"/>
          </a:xfrm>
          <a:prstGeom prst="rect">
            <a:avLst/>
          </a:prstGeom>
        </p:spPr>
        <p:txBody>
          <a:bodyPr vert="horz" wrap="square" lIns="0" tIns="12700" rIns="0" bIns="0" rtlCol="0">
            <a:spAutoFit/>
          </a:bodyPr>
          <a:lstStyle/>
          <a:p>
            <a:pPr marL="12700">
              <a:spcBef>
                <a:spcPts val="100"/>
              </a:spcBef>
            </a:pPr>
            <a:r>
              <a:rPr sz="3600" dirty="0">
                <a:latin typeface="Arial MT"/>
                <a:cs typeface="Arial MT"/>
              </a:rPr>
              <a:t>Convolutions:</a:t>
            </a:r>
            <a:r>
              <a:rPr sz="3600" spc="-60" dirty="0">
                <a:latin typeface="Arial MT"/>
                <a:cs typeface="Arial MT"/>
              </a:rPr>
              <a:t> </a:t>
            </a:r>
            <a:r>
              <a:rPr sz="3600" spc="-5" dirty="0">
                <a:latin typeface="Arial MT"/>
                <a:cs typeface="Arial MT"/>
              </a:rPr>
              <a:t>More</a:t>
            </a:r>
            <a:r>
              <a:rPr sz="3600" spc="-20" dirty="0">
                <a:latin typeface="Arial MT"/>
                <a:cs typeface="Arial MT"/>
              </a:rPr>
              <a:t> </a:t>
            </a:r>
            <a:r>
              <a:rPr sz="3600" spc="-5" dirty="0">
                <a:latin typeface="Arial MT"/>
                <a:cs typeface="Arial MT"/>
              </a:rPr>
              <a:t>detail</a:t>
            </a:r>
            <a:endParaRPr sz="3600">
              <a:latin typeface="Arial MT"/>
              <a:cs typeface="Arial M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199843" y="2222501"/>
            <a:ext cx="1158240" cy="2756535"/>
            <a:chOff x="675843" y="2222500"/>
            <a:chExt cx="1158240" cy="2756535"/>
          </a:xfrm>
        </p:grpSpPr>
        <p:sp>
          <p:nvSpPr>
            <p:cNvPr id="3" name="object 3"/>
            <p:cNvSpPr/>
            <p:nvPr/>
          </p:nvSpPr>
          <p:spPr>
            <a:xfrm>
              <a:off x="680605" y="2227224"/>
              <a:ext cx="1148715" cy="1177290"/>
            </a:xfrm>
            <a:custGeom>
              <a:avLst/>
              <a:gdLst/>
              <a:ahLst/>
              <a:cxnLst/>
              <a:rect l="l" t="t" r="r" b="b"/>
              <a:pathLst>
                <a:path w="1148714" h="1177289">
                  <a:moveTo>
                    <a:pt x="1148524" y="784860"/>
                  </a:moveTo>
                  <a:lnTo>
                    <a:pt x="765708" y="784860"/>
                  </a:lnTo>
                  <a:lnTo>
                    <a:pt x="382854" y="784860"/>
                  </a:lnTo>
                  <a:lnTo>
                    <a:pt x="0" y="784860"/>
                  </a:lnTo>
                  <a:lnTo>
                    <a:pt x="0" y="1177264"/>
                  </a:lnTo>
                  <a:lnTo>
                    <a:pt x="382854" y="1177264"/>
                  </a:lnTo>
                  <a:lnTo>
                    <a:pt x="765670" y="1177264"/>
                  </a:lnTo>
                  <a:lnTo>
                    <a:pt x="1148524" y="1177264"/>
                  </a:lnTo>
                  <a:lnTo>
                    <a:pt x="1148524" y="784860"/>
                  </a:lnTo>
                  <a:close/>
                </a:path>
                <a:path w="1148714" h="1177289">
                  <a:moveTo>
                    <a:pt x="1148524" y="392430"/>
                  </a:moveTo>
                  <a:lnTo>
                    <a:pt x="765708" y="392430"/>
                  </a:lnTo>
                  <a:lnTo>
                    <a:pt x="382854" y="392430"/>
                  </a:lnTo>
                  <a:lnTo>
                    <a:pt x="0" y="392430"/>
                  </a:lnTo>
                  <a:lnTo>
                    <a:pt x="0" y="784834"/>
                  </a:lnTo>
                  <a:lnTo>
                    <a:pt x="382854" y="784834"/>
                  </a:lnTo>
                  <a:lnTo>
                    <a:pt x="765670" y="784834"/>
                  </a:lnTo>
                  <a:lnTo>
                    <a:pt x="1148524" y="784834"/>
                  </a:lnTo>
                  <a:lnTo>
                    <a:pt x="1148524" y="392430"/>
                  </a:lnTo>
                  <a:close/>
                </a:path>
                <a:path w="1148714" h="1177289">
                  <a:moveTo>
                    <a:pt x="1148524" y="0"/>
                  </a:moveTo>
                  <a:lnTo>
                    <a:pt x="765708" y="0"/>
                  </a:lnTo>
                  <a:lnTo>
                    <a:pt x="382854" y="0"/>
                  </a:lnTo>
                  <a:lnTo>
                    <a:pt x="0" y="0"/>
                  </a:lnTo>
                  <a:lnTo>
                    <a:pt x="0" y="392404"/>
                  </a:lnTo>
                  <a:lnTo>
                    <a:pt x="382854" y="392404"/>
                  </a:lnTo>
                  <a:lnTo>
                    <a:pt x="765670" y="392404"/>
                  </a:lnTo>
                  <a:lnTo>
                    <a:pt x="1148524" y="392404"/>
                  </a:lnTo>
                  <a:lnTo>
                    <a:pt x="1148524" y="0"/>
                  </a:lnTo>
                  <a:close/>
                </a:path>
              </a:pathLst>
            </a:custGeom>
            <a:solidFill>
              <a:srgbClr val="D7E9D2"/>
            </a:solidFill>
          </p:spPr>
          <p:txBody>
            <a:bodyPr wrap="square" lIns="0" tIns="0" rIns="0" bIns="0" rtlCol="0"/>
            <a:lstStyle/>
            <a:p>
              <a:endParaRPr>
                <a:solidFill>
                  <a:prstClr val="black"/>
                </a:solidFill>
                <a:latin typeface="Calibri"/>
              </a:endParaRPr>
            </a:p>
          </p:txBody>
        </p:sp>
        <p:sp>
          <p:nvSpPr>
            <p:cNvPr id="4" name="object 4"/>
            <p:cNvSpPr/>
            <p:nvPr/>
          </p:nvSpPr>
          <p:spPr>
            <a:xfrm>
              <a:off x="680605" y="2222500"/>
              <a:ext cx="1148715" cy="2756535"/>
            </a:xfrm>
            <a:custGeom>
              <a:avLst/>
              <a:gdLst/>
              <a:ahLst/>
              <a:cxnLst/>
              <a:rect l="l" t="t" r="r" b="b"/>
              <a:pathLst>
                <a:path w="1148714" h="2756535">
                  <a:moveTo>
                    <a:pt x="0" y="0"/>
                  </a:moveTo>
                  <a:lnTo>
                    <a:pt x="0" y="2756281"/>
                  </a:lnTo>
                </a:path>
                <a:path w="1148714" h="2756535">
                  <a:moveTo>
                    <a:pt x="382854" y="0"/>
                  </a:moveTo>
                  <a:lnTo>
                    <a:pt x="382854" y="2756281"/>
                  </a:lnTo>
                </a:path>
                <a:path w="1148714" h="2756535">
                  <a:moveTo>
                    <a:pt x="765670" y="0"/>
                  </a:moveTo>
                  <a:lnTo>
                    <a:pt x="765670" y="2756281"/>
                  </a:lnTo>
                </a:path>
                <a:path w="1148714" h="2756535">
                  <a:moveTo>
                    <a:pt x="1148575" y="0"/>
                  </a:moveTo>
                  <a:lnTo>
                    <a:pt x="1148575" y="2756281"/>
                  </a:lnTo>
                </a:path>
              </a:pathLst>
            </a:custGeom>
            <a:ln w="9523">
              <a:solidFill>
                <a:srgbClr val="000000"/>
              </a:solidFill>
            </a:ln>
          </p:spPr>
          <p:txBody>
            <a:bodyPr wrap="square" lIns="0" tIns="0" rIns="0" bIns="0" rtlCol="0"/>
            <a:lstStyle/>
            <a:p>
              <a:endParaRPr>
                <a:solidFill>
                  <a:prstClr val="black"/>
                </a:solidFill>
                <a:latin typeface="Calibri"/>
              </a:endParaRPr>
            </a:p>
          </p:txBody>
        </p:sp>
      </p:grpSp>
      <p:sp>
        <p:nvSpPr>
          <p:cNvPr id="5" name="object 5"/>
          <p:cNvSpPr/>
          <p:nvPr/>
        </p:nvSpPr>
        <p:spPr>
          <a:xfrm>
            <a:off x="3735958" y="2222501"/>
            <a:ext cx="0" cy="2756535"/>
          </a:xfrm>
          <a:custGeom>
            <a:avLst/>
            <a:gdLst/>
            <a:ahLst/>
            <a:cxnLst/>
            <a:rect l="l" t="t" r="r" b="b"/>
            <a:pathLst>
              <a:path h="2756535">
                <a:moveTo>
                  <a:pt x="0" y="0"/>
                </a:moveTo>
                <a:lnTo>
                  <a:pt x="0" y="2756281"/>
                </a:lnTo>
              </a:path>
            </a:pathLst>
          </a:custGeom>
          <a:ln w="9523">
            <a:solidFill>
              <a:srgbClr val="000000"/>
            </a:solidFill>
          </a:ln>
        </p:spPr>
        <p:txBody>
          <a:bodyPr wrap="square" lIns="0" tIns="0" rIns="0" bIns="0" rtlCol="0"/>
          <a:lstStyle/>
          <a:p>
            <a:endParaRPr>
              <a:solidFill>
                <a:prstClr val="black"/>
              </a:solidFill>
              <a:latin typeface="Calibri"/>
            </a:endParaRPr>
          </a:p>
        </p:txBody>
      </p:sp>
      <p:sp>
        <p:nvSpPr>
          <p:cNvPr id="6" name="object 6"/>
          <p:cNvSpPr/>
          <p:nvPr/>
        </p:nvSpPr>
        <p:spPr>
          <a:xfrm>
            <a:off x="1817001" y="2222501"/>
            <a:ext cx="2689860" cy="2756535"/>
          </a:xfrm>
          <a:custGeom>
            <a:avLst/>
            <a:gdLst/>
            <a:ahLst/>
            <a:cxnLst/>
            <a:rect l="l" t="t" r="r" b="b"/>
            <a:pathLst>
              <a:path w="2689860" h="2756535">
                <a:moveTo>
                  <a:pt x="2301862" y="0"/>
                </a:moveTo>
                <a:lnTo>
                  <a:pt x="2301862" y="2756281"/>
                </a:lnTo>
              </a:path>
              <a:path w="2689860" h="2756535">
                <a:moveTo>
                  <a:pt x="0" y="397128"/>
                </a:moveTo>
                <a:lnTo>
                  <a:pt x="2689466" y="397128"/>
                </a:lnTo>
              </a:path>
              <a:path w="2689860" h="2756535">
                <a:moveTo>
                  <a:pt x="0" y="789559"/>
                </a:moveTo>
                <a:lnTo>
                  <a:pt x="2689466" y="789559"/>
                </a:lnTo>
              </a:path>
              <a:path w="2689860" h="2756535">
                <a:moveTo>
                  <a:pt x="0" y="1181989"/>
                </a:moveTo>
                <a:lnTo>
                  <a:pt x="2689466" y="1181989"/>
                </a:lnTo>
              </a:path>
              <a:path w="2689860" h="2756535">
                <a:moveTo>
                  <a:pt x="0" y="1574419"/>
                </a:moveTo>
                <a:lnTo>
                  <a:pt x="2689466" y="1574419"/>
                </a:lnTo>
              </a:path>
              <a:path w="2689860" h="2756535">
                <a:moveTo>
                  <a:pt x="0" y="1966722"/>
                </a:moveTo>
                <a:lnTo>
                  <a:pt x="2689466" y="1966722"/>
                </a:lnTo>
              </a:path>
              <a:path w="2689860" h="2756535">
                <a:moveTo>
                  <a:pt x="0" y="2359152"/>
                </a:moveTo>
                <a:lnTo>
                  <a:pt x="2689466" y="2359152"/>
                </a:lnTo>
              </a:path>
              <a:path w="2689860" h="2756535">
                <a:moveTo>
                  <a:pt x="4762" y="0"/>
                </a:moveTo>
                <a:lnTo>
                  <a:pt x="4762" y="2756281"/>
                </a:lnTo>
              </a:path>
              <a:path w="2689860" h="2756535">
                <a:moveTo>
                  <a:pt x="2684640" y="0"/>
                </a:moveTo>
                <a:lnTo>
                  <a:pt x="2684640" y="2756281"/>
                </a:lnTo>
              </a:path>
              <a:path w="2689860" h="2756535">
                <a:moveTo>
                  <a:pt x="0" y="4825"/>
                </a:moveTo>
                <a:lnTo>
                  <a:pt x="2689466" y="4825"/>
                </a:lnTo>
              </a:path>
              <a:path w="2689860" h="2756535">
                <a:moveTo>
                  <a:pt x="0" y="2751582"/>
                </a:moveTo>
                <a:lnTo>
                  <a:pt x="2689466" y="2751582"/>
                </a:lnTo>
              </a:path>
            </a:pathLst>
          </a:custGeom>
          <a:ln w="9523">
            <a:solidFill>
              <a:srgbClr val="000000"/>
            </a:solidFill>
          </a:ln>
        </p:spPr>
        <p:txBody>
          <a:bodyPr wrap="square" lIns="0" tIns="0" rIns="0" bIns="0" rtlCol="0"/>
          <a:lstStyle/>
          <a:p>
            <a:endParaRPr>
              <a:solidFill>
                <a:prstClr val="black"/>
              </a:solidFill>
              <a:latin typeface="Calibri"/>
            </a:endParaRPr>
          </a:p>
        </p:txBody>
      </p:sp>
      <p:sp>
        <p:nvSpPr>
          <p:cNvPr id="7" name="object 7"/>
          <p:cNvSpPr txBox="1"/>
          <p:nvPr/>
        </p:nvSpPr>
        <p:spPr>
          <a:xfrm>
            <a:off x="2974594" y="1029461"/>
            <a:ext cx="5115560" cy="3139440"/>
          </a:xfrm>
          <a:prstGeom prst="rect">
            <a:avLst/>
          </a:prstGeom>
        </p:spPr>
        <p:txBody>
          <a:bodyPr vert="horz" wrap="square" lIns="0" tIns="12065" rIns="0" bIns="0" rtlCol="0">
            <a:spAutoFit/>
          </a:bodyPr>
          <a:lstStyle/>
          <a:p>
            <a:pPr marL="1140460">
              <a:spcBef>
                <a:spcPts val="95"/>
              </a:spcBef>
            </a:pPr>
            <a:r>
              <a:rPr sz="2200" spc="-5" dirty="0">
                <a:solidFill>
                  <a:prstClr val="black"/>
                </a:solidFill>
                <a:latin typeface="Calibri"/>
                <a:cs typeface="Calibri"/>
              </a:rPr>
              <a:t>A</a:t>
            </a:r>
            <a:r>
              <a:rPr sz="2200" spc="-10" dirty="0">
                <a:solidFill>
                  <a:prstClr val="black"/>
                </a:solidFill>
                <a:latin typeface="Calibri"/>
                <a:cs typeface="Calibri"/>
              </a:rPr>
              <a:t> </a:t>
            </a:r>
            <a:r>
              <a:rPr sz="2200" spc="-5" dirty="0">
                <a:solidFill>
                  <a:prstClr val="black"/>
                </a:solidFill>
                <a:latin typeface="Calibri"/>
                <a:cs typeface="Calibri"/>
              </a:rPr>
              <a:t>closer</a:t>
            </a:r>
            <a:r>
              <a:rPr sz="2200" spc="-35" dirty="0">
                <a:solidFill>
                  <a:prstClr val="black"/>
                </a:solidFill>
                <a:latin typeface="Calibri"/>
                <a:cs typeface="Calibri"/>
              </a:rPr>
              <a:t> </a:t>
            </a:r>
            <a:r>
              <a:rPr sz="2200" dirty="0">
                <a:solidFill>
                  <a:prstClr val="black"/>
                </a:solidFill>
                <a:latin typeface="Calibri"/>
                <a:cs typeface="Calibri"/>
              </a:rPr>
              <a:t>look</a:t>
            </a:r>
            <a:r>
              <a:rPr sz="2200" spc="-40" dirty="0">
                <a:solidFill>
                  <a:prstClr val="black"/>
                </a:solidFill>
                <a:latin typeface="Calibri"/>
                <a:cs typeface="Calibri"/>
              </a:rPr>
              <a:t> </a:t>
            </a:r>
            <a:r>
              <a:rPr sz="2200" spc="-15" dirty="0">
                <a:solidFill>
                  <a:prstClr val="black"/>
                </a:solidFill>
                <a:latin typeface="Calibri"/>
                <a:cs typeface="Calibri"/>
              </a:rPr>
              <a:t>at </a:t>
            </a:r>
            <a:r>
              <a:rPr sz="2200" spc="-10" dirty="0">
                <a:solidFill>
                  <a:prstClr val="black"/>
                </a:solidFill>
                <a:latin typeface="Calibri"/>
                <a:cs typeface="Calibri"/>
              </a:rPr>
              <a:t>spatial</a:t>
            </a:r>
            <a:r>
              <a:rPr sz="2200" spc="10" dirty="0">
                <a:solidFill>
                  <a:prstClr val="black"/>
                </a:solidFill>
                <a:latin typeface="Calibri"/>
                <a:cs typeface="Calibri"/>
              </a:rPr>
              <a:t> </a:t>
            </a:r>
            <a:r>
              <a:rPr sz="2200" spc="-10" dirty="0">
                <a:solidFill>
                  <a:prstClr val="black"/>
                </a:solidFill>
                <a:latin typeface="Calibri"/>
                <a:cs typeface="Calibri"/>
              </a:rPr>
              <a:t>dimensions:</a:t>
            </a:r>
            <a:endParaRPr sz="2200">
              <a:solidFill>
                <a:prstClr val="black"/>
              </a:solidFill>
              <a:latin typeface="Calibri"/>
              <a:cs typeface="Calibri"/>
            </a:endParaRPr>
          </a:p>
          <a:p>
            <a:endParaRPr sz="2200">
              <a:solidFill>
                <a:prstClr val="black"/>
              </a:solidFill>
              <a:latin typeface="Calibri"/>
              <a:cs typeface="Calibri"/>
            </a:endParaRPr>
          </a:p>
          <a:p>
            <a:endParaRPr sz="1750">
              <a:solidFill>
                <a:prstClr val="black"/>
              </a:solidFill>
              <a:latin typeface="Calibri"/>
              <a:cs typeface="Calibri"/>
            </a:endParaRPr>
          </a:p>
          <a:p>
            <a:pPr marL="355600" indent="-343535">
              <a:buFont typeface="Arial MT"/>
              <a:buChar char="•"/>
              <a:tabLst>
                <a:tab pos="355600" algn="l"/>
                <a:tab pos="356235" algn="l"/>
              </a:tabLst>
            </a:pPr>
            <a:r>
              <a:rPr sz="3200" dirty="0">
                <a:solidFill>
                  <a:prstClr val="black"/>
                </a:solidFill>
                <a:latin typeface="Calibri"/>
                <a:cs typeface="Calibri"/>
              </a:rPr>
              <a:t>7</a:t>
            </a:r>
            <a:endParaRPr sz="3200">
              <a:solidFill>
                <a:prstClr val="black"/>
              </a:solidFill>
              <a:latin typeface="Calibri"/>
              <a:cs typeface="Calibri"/>
            </a:endParaRPr>
          </a:p>
          <a:p>
            <a:pPr marL="2369185" marR="807720" lvl="1" indent="-343535">
              <a:lnSpc>
                <a:spcPct val="75500"/>
              </a:lnSpc>
              <a:spcBef>
                <a:spcPts val="1614"/>
              </a:spcBef>
              <a:buFont typeface="Arial MT"/>
              <a:buChar char="•"/>
              <a:tabLst>
                <a:tab pos="2369185" algn="l"/>
                <a:tab pos="2369820" algn="l"/>
              </a:tabLst>
            </a:pPr>
            <a:r>
              <a:rPr sz="3200" dirty="0">
                <a:solidFill>
                  <a:prstClr val="black"/>
                </a:solidFill>
                <a:latin typeface="Calibri"/>
                <a:cs typeface="Calibri"/>
              </a:rPr>
              <a:t>7x7 </a:t>
            </a:r>
            <a:r>
              <a:rPr sz="3200" spc="-5" dirty="0">
                <a:solidFill>
                  <a:prstClr val="black"/>
                </a:solidFill>
                <a:latin typeface="Calibri"/>
                <a:cs typeface="Calibri"/>
              </a:rPr>
              <a:t>input </a:t>
            </a:r>
            <a:r>
              <a:rPr sz="3200" dirty="0">
                <a:solidFill>
                  <a:prstClr val="black"/>
                </a:solidFill>
                <a:latin typeface="Calibri"/>
                <a:cs typeface="Calibri"/>
              </a:rPr>
              <a:t> </a:t>
            </a:r>
            <a:r>
              <a:rPr sz="3200" spc="-5" dirty="0">
                <a:solidFill>
                  <a:prstClr val="black"/>
                </a:solidFill>
                <a:latin typeface="Calibri"/>
                <a:cs typeface="Calibri"/>
              </a:rPr>
              <a:t>(spatially) </a:t>
            </a:r>
            <a:r>
              <a:rPr sz="3200" dirty="0">
                <a:solidFill>
                  <a:prstClr val="black"/>
                </a:solidFill>
                <a:latin typeface="Calibri"/>
                <a:cs typeface="Calibri"/>
              </a:rPr>
              <a:t> assume</a:t>
            </a:r>
            <a:r>
              <a:rPr sz="3200" spc="-125" dirty="0">
                <a:solidFill>
                  <a:prstClr val="black"/>
                </a:solidFill>
                <a:latin typeface="Calibri"/>
                <a:cs typeface="Calibri"/>
              </a:rPr>
              <a:t> </a:t>
            </a:r>
            <a:r>
              <a:rPr sz="3200" dirty="0">
                <a:solidFill>
                  <a:prstClr val="black"/>
                </a:solidFill>
                <a:latin typeface="Calibri"/>
                <a:cs typeface="Calibri"/>
              </a:rPr>
              <a:t>3x3 </a:t>
            </a:r>
            <a:r>
              <a:rPr sz="3200" spc="-710" dirty="0">
                <a:solidFill>
                  <a:prstClr val="black"/>
                </a:solidFill>
                <a:latin typeface="Calibri"/>
                <a:cs typeface="Calibri"/>
              </a:rPr>
              <a:t> </a:t>
            </a:r>
            <a:r>
              <a:rPr sz="3200" spc="-10" dirty="0">
                <a:solidFill>
                  <a:prstClr val="black"/>
                </a:solidFill>
                <a:latin typeface="Calibri"/>
                <a:cs typeface="Calibri"/>
              </a:rPr>
              <a:t>filter</a:t>
            </a:r>
            <a:endParaRPr sz="3200">
              <a:solidFill>
                <a:prstClr val="black"/>
              </a:solidFill>
              <a:latin typeface="Calibri"/>
              <a:cs typeface="Calibri"/>
            </a:endParaRPr>
          </a:p>
        </p:txBody>
      </p:sp>
      <p:sp>
        <p:nvSpPr>
          <p:cNvPr id="9" name="object 9"/>
          <p:cNvSpPr txBox="1"/>
          <p:nvPr/>
        </p:nvSpPr>
        <p:spPr>
          <a:xfrm>
            <a:off x="4506596" y="4993450"/>
            <a:ext cx="168275" cy="480059"/>
          </a:xfrm>
          <a:prstGeom prst="rect">
            <a:avLst/>
          </a:prstGeom>
        </p:spPr>
        <p:txBody>
          <a:bodyPr vert="horz" wrap="square" lIns="0" tIns="0" rIns="0" bIns="0" rtlCol="0">
            <a:spAutoFit/>
          </a:bodyPr>
          <a:lstStyle/>
          <a:p>
            <a:pPr marL="12700">
              <a:lnSpc>
                <a:spcPts val="3640"/>
              </a:lnSpc>
            </a:pPr>
            <a:r>
              <a:rPr sz="3200" dirty="0">
                <a:solidFill>
                  <a:prstClr val="black"/>
                </a:solidFill>
                <a:latin typeface="Arial MT"/>
                <a:cs typeface="Arial MT"/>
              </a:rPr>
              <a:t>•</a:t>
            </a:r>
            <a:endParaRPr sz="3200">
              <a:solidFill>
                <a:prstClr val="black"/>
              </a:solidFill>
              <a:latin typeface="Arial MT"/>
              <a:cs typeface="Arial MT"/>
            </a:endParaRPr>
          </a:p>
        </p:txBody>
      </p:sp>
      <p:sp>
        <p:nvSpPr>
          <p:cNvPr id="10" name="object 10"/>
          <p:cNvSpPr txBox="1"/>
          <p:nvPr/>
        </p:nvSpPr>
        <p:spPr>
          <a:xfrm>
            <a:off x="4849496" y="5056632"/>
            <a:ext cx="231775" cy="406458"/>
          </a:xfrm>
          <a:prstGeom prst="rect">
            <a:avLst/>
          </a:prstGeom>
        </p:spPr>
        <p:txBody>
          <a:bodyPr vert="horz" wrap="square" lIns="0" tIns="0" rIns="0" bIns="0" rtlCol="0">
            <a:spAutoFit/>
          </a:bodyPr>
          <a:lstStyle/>
          <a:p>
            <a:pPr marL="12700">
              <a:lnSpc>
                <a:spcPts val="3145"/>
              </a:lnSpc>
            </a:pPr>
            <a:r>
              <a:rPr sz="3200" dirty="0">
                <a:solidFill>
                  <a:prstClr val="black"/>
                </a:solidFill>
                <a:latin typeface="Calibri"/>
                <a:cs typeface="Calibri"/>
              </a:rPr>
              <a:t>7</a:t>
            </a:r>
            <a:endParaRPr sz="3200">
              <a:solidFill>
                <a:prstClr val="black"/>
              </a:solidFill>
              <a:latin typeface="Calibri"/>
              <a:cs typeface="Calibri"/>
            </a:endParaRPr>
          </a:p>
        </p:txBody>
      </p:sp>
      <p:sp>
        <p:nvSpPr>
          <p:cNvPr id="11" name="object 11"/>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
        <p:nvSpPr>
          <p:cNvPr id="8" name="object 8"/>
          <p:cNvSpPr txBox="1">
            <a:spLocks noGrp="1"/>
          </p:cNvSpPr>
          <p:nvPr>
            <p:ph type="title"/>
          </p:nvPr>
        </p:nvSpPr>
        <p:spPr>
          <a:xfrm>
            <a:off x="1736547" y="175005"/>
            <a:ext cx="5181600" cy="574040"/>
          </a:xfrm>
          <a:prstGeom prst="rect">
            <a:avLst/>
          </a:prstGeom>
        </p:spPr>
        <p:txBody>
          <a:bodyPr vert="horz" wrap="square" lIns="0" tIns="12700" rIns="0" bIns="0" rtlCol="0">
            <a:spAutoFit/>
          </a:bodyPr>
          <a:lstStyle/>
          <a:p>
            <a:pPr marL="12700">
              <a:spcBef>
                <a:spcPts val="100"/>
              </a:spcBef>
            </a:pPr>
            <a:r>
              <a:rPr sz="3600" dirty="0">
                <a:latin typeface="Arial MT"/>
                <a:cs typeface="Arial MT"/>
              </a:rPr>
              <a:t>Convolutions:</a:t>
            </a:r>
            <a:r>
              <a:rPr sz="3600" spc="-60" dirty="0">
                <a:latin typeface="Arial MT"/>
                <a:cs typeface="Arial MT"/>
              </a:rPr>
              <a:t> </a:t>
            </a:r>
            <a:r>
              <a:rPr sz="3600" spc="-5" dirty="0">
                <a:latin typeface="Arial MT"/>
                <a:cs typeface="Arial MT"/>
              </a:rPr>
              <a:t>More</a:t>
            </a:r>
            <a:r>
              <a:rPr sz="3600" spc="-20" dirty="0">
                <a:latin typeface="Arial MT"/>
                <a:cs typeface="Arial MT"/>
              </a:rPr>
              <a:t> </a:t>
            </a:r>
            <a:r>
              <a:rPr sz="3600" spc="-5" dirty="0">
                <a:latin typeface="Arial MT"/>
                <a:cs typeface="Arial MT"/>
              </a:rPr>
              <a:t>detail</a:t>
            </a:r>
            <a:endParaRPr sz="3600">
              <a:latin typeface="Arial MT"/>
              <a:cs typeface="Arial M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4506596" y="4993450"/>
            <a:ext cx="168275" cy="480059"/>
          </a:xfrm>
          <a:prstGeom prst="rect">
            <a:avLst/>
          </a:prstGeom>
        </p:spPr>
        <p:txBody>
          <a:bodyPr vert="horz" wrap="square" lIns="0" tIns="0" rIns="0" bIns="0" rtlCol="0">
            <a:spAutoFit/>
          </a:bodyPr>
          <a:lstStyle/>
          <a:p>
            <a:pPr marL="12700">
              <a:lnSpc>
                <a:spcPts val="3640"/>
              </a:lnSpc>
            </a:pPr>
            <a:r>
              <a:rPr sz="3200" dirty="0">
                <a:solidFill>
                  <a:prstClr val="black"/>
                </a:solidFill>
                <a:latin typeface="Arial MT"/>
                <a:cs typeface="Arial MT"/>
              </a:rPr>
              <a:t>•</a:t>
            </a:r>
            <a:endParaRPr sz="3200">
              <a:solidFill>
                <a:prstClr val="black"/>
              </a:solidFill>
              <a:latin typeface="Arial MT"/>
              <a:cs typeface="Arial MT"/>
            </a:endParaRPr>
          </a:p>
        </p:txBody>
      </p:sp>
      <p:sp>
        <p:nvSpPr>
          <p:cNvPr id="9" name="object 9"/>
          <p:cNvSpPr txBox="1"/>
          <p:nvPr/>
        </p:nvSpPr>
        <p:spPr>
          <a:xfrm>
            <a:off x="4849496" y="5056632"/>
            <a:ext cx="231775" cy="406458"/>
          </a:xfrm>
          <a:prstGeom prst="rect">
            <a:avLst/>
          </a:prstGeom>
        </p:spPr>
        <p:txBody>
          <a:bodyPr vert="horz" wrap="square" lIns="0" tIns="0" rIns="0" bIns="0" rtlCol="0">
            <a:spAutoFit/>
          </a:bodyPr>
          <a:lstStyle/>
          <a:p>
            <a:pPr marL="12700">
              <a:lnSpc>
                <a:spcPts val="3145"/>
              </a:lnSpc>
            </a:pPr>
            <a:r>
              <a:rPr sz="3200" dirty="0">
                <a:solidFill>
                  <a:prstClr val="black"/>
                </a:solidFill>
                <a:latin typeface="Calibri"/>
                <a:cs typeface="Calibri"/>
              </a:rPr>
              <a:t>7</a:t>
            </a:r>
            <a:endParaRPr sz="3200">
              <a:solidFill>
                <a:prstClr val="black"/>
              </a:solidFill>
              <a:latin typeface="Calibri"/>
              <a:cs typeface="Calibri"/>
            </a:endParaRPr>
          </a:p>
        </p:txBody>
      </p:sp>
      <p:sp>
        <p:nvSpPr>
          <p:cNvPr id="10" name="object 10"/>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
        <p:nvSpPr>
          <p:cNvPr id="2" name="object 2"/>
          <p:cNvSpPr txBox="1"/>
          <p:nvPr/>
        </p:nvSpPr>
        <p:spPr>
          <a:xfrm>
            <a:off x="2987295" y="2027620"/>
            <a:ext cx="142875" cy="454659"/>
          </a:xfrm>
          <a:prstGeom prst="rect">
            <a:avLst/>
          </a:prstGeom>
        </p:spPr>
        <p:txBody>
          <a:bodyPr vert="horz" wrap="square" lIns="0" tIns="0" rIns="0" bIns="0" rtlCol="0">
            <a:spAutoFit/>
          </a:bodyPr>
          <a:lstStyle/>
          <a:p>
            <a:pPr>
              <a:lnSpc>
                <a:spcPts val="3540"/>
              </a:lnSpc>
            </a:pPr>
            <a:r>
              <a:rPr sz="3200" dirty="0">
                <a:solidFill>
                  <a:prstClr val="black"/>
                </a:solidFill>
                <a:latin typeface="Arial MT"/>
                <a:cs typeface="Arial MT"/>
              </a:rPr>
              <a:t>•</a:t>
            </a:r>
            <a:endParaRPr sz="3200">
              <a:solidFill>
                <a:prstClr val="black"/>
              </a:solidFill>
              <a:latin typeface="Arial MT"/>
              <a:cs typeface="Arial MT"/>
            </a:endParaRPr>
          </a:p>
        </p:txBody>
      </p:sp>
      <p:sp>
        <p:nvSpPr>
          <p:cNvPr id="3" name="object 3"/>
          <p:cNvSpPr txBox="1"/>
          <p:nvPr/>
        </p:nvSpPr>
        <p:spPr>
          <a:xfrm>
            <a:off x="3330576" y="2090801"/>
            <a:ext cx="206375" cy="407034"/>
          </a:xfrm>
          <a:prstGeom prst="rect">
            <a:avLst/>
          </a:prstGeom>
        </p:spPr>
        <p:txBody>
          <a:bodyPr vert="horz" wrap="square" lIns="0" tIns="0" rIns="0" bIns="0" rtlCol="0">
            <a:spAutoFit/>
          </a:bodyPr>
          <a:lstStyle/>
          <a:p>
            <a:pPr>
              <a:lnSpc>
                <a:spcPts val="3045"/>
              </a:lnSpc>
            </a:pPr>
            <a:r>
              <a:rPr sz="3200" dirty="0">
                <a:solidFill>
                  <a:prstClr val="black"/>
                </a:solidFill>
                <a:latin typeface="Calibri"/>
                <a:cs typeface="Calibri"/>
              </a:rPr>
              <a:t>7</a:t>
            </a:r>
            <a:endParaRPr sz="3200">
              <a:solidFill>
                <a:prstClr val="black"/>
              </a:solidFill>
              <a:latin typeface="Calibri"/>
              <a:cs typeface="Calibri"/>
            </a:endParaRPr>
          </a:p>
        </p:txBody>
      </p:sp>
      <p:sp>
        <p:nvSpPr>
          <p:cNvPr id="4" name="object 4"/>
          <p:cNvSpPr txBox="1"/>
          <p:nvPr/>
        </p:nvSpPr>
        <p:spPr>
          <a:xfrm>
            <a:off x="4988179" y="2549399"/>
            <a:ext cx="2299335" cy="1645835"/>
          </a:xfrm>
          <a:prstGeom prst="rect">
            <a:avLst/>
          </a:prstGeom>
        </p:spPr>
        <p:txBody>
          <a:bodyPr vert="horz" wrap="square" lIns="0" tIns="132715" rIns="0" bIns="0" rtlCol="0">
            <a:spAutoFit/>
          </a:bodyPr>
          <a:lstStyle/>
          <a:p>
            <a:pPr marL="355600" marR="5080" indent="-343535">
              <a:lnSpc>
                <a:spcPct val="75500"/>
              </a:lnSpc>
              <a:spcBef>
                <a:spcPts val="1045"/>
              </a:spcBef>
              <a:buFont typeface="Arial MT"/>
              <a:buChar char="•"/>
              <a:tabLst>
                <a:tab pos="355600" algn="l"/>
                <a:tab pos="356235" algn="l"/>
              </a:tabLst>
            </a:pPr>
            <a:r>
              <a:rPr sz="3200" dirty="0">
                <a:solidFill>
                  <a:prstClr val="black"/>
                </a:solidFill>
                <a:latin typeface="Calibri"/>
                <a:cs typeface="Calibri"/>
              </a:rPr>
              <a:t>7x7 </a:t>
            </a:r>
            <a:r>
              <a:rPr sz="3200" spc="-5" dirty="0">
                <a:solidFill>
                  <a:prstClr val="black"/>
                </a:solidFill>
                <a:latin typeface="Calibri"/>
                <a:cs typeface="Calibri"/>
              </a:rPr>
              <a:t>input </a:t>
            </a:r>
            <a:r>
              <a:rPr sz="3200" dirty="0">
                <a:solidFill>
                  <a:prstClr val="black"/>
                </a:solidFill>
                <a:latin typeface="Calibri"/>
                <a:cs typeface="Calibri"/>
              </a:rPr>
              <a:t> </a:t>
            </a:r>
            <a:r>
              <a:rPr sz="3200" spc="-5" dirty="0">
                <a:solidFill>
                  <a:prstClr val="black"/>
                </a:solidFill>
                <a:latin typeface="Calibri"/>
                <a:cs typeface="Calibri"/>
              </a:rPr>
              <a:t>(spatially) </a:t>
            </a:r>
            <a:r>
              <a:rPr sz="3200" dirty="0">
                <a:solidFill>
                  <a:prstClr val="black"/>
                </a:solidFill>
                <a:latin typeface="Calibri"/>
                <a:cs typeface="Calibri"/>
              </a:rPr>
              <a:t> assume</a:t>
            </a:r>
            <a:r>
              <a:rPr sz="3200" spc="-125" dirty="0">
                <a:solidFill>
                  <a:prstClr val="black"/>
                </a:solidFill>
                <a:latin typeface="Calibri"/>
                <a:cs typeface="Calibri"/>
              </a:rPr>
              <a:t> </a:t>
            </a:r>
            <a:r>
              <a:rPr sz="3200" dirty="0">
                <a:solidFill>
                  <a:prstClr val="black"/>
                </a:solidFill>
                <a:latin typeface="Calibri"/>
                <a:cs typeface="Calibri"/>
              </a:rPr>
              <a:t>3x3 </a:t>
            </a:r>
            <a:r>
              <a:rPr sz="3200" spc="-710" dirty="0">
                <a:solidFill>
                  <a:prstClr val="black"/>
                </a:solidFill>
                <a:latin typeface="Calibri"/>
                <a:cs typeface="Calibri"/>
              </a:rPr>
              <a:t> </a:t>
            </a:r>
            <a:r>
              <a:rPr sz="3200" spc="-10" dirty="0">
                <a:solidFill>
                  <a:prstClr val="black"/>
                </a:solidFill>
                <a:latin typeface="Calibri"/>
                <a:cs typeface="Calibri"/>
              </a:rPr>
              <a:t>filter</a:t>
            </a:r>
            <a:endParaRPr sz="3200">
              <a:solidFill>
                <a:prstClr val="black"/>
              </a:solidFill>
              <a:latin typeface="Calibri"/>
              <a:cs typeface="Calibri"/>
            </a:endParaRPr>
          </a:p>
        </p:txBody>
      </p:sp>
      <p:sp>
        <p:nvSpPr>
          <p:cNvPr id="5" name="object 5"/>
          <p:cNvSpPr txBox="1"/>
          <p:nvPr/>
        </p:nvSpPr>
        <p:spPr>
          <a:xfrm>
            <a:off x="4102354" y="1029461"/>
            <a:ext cx="3987800" cy="360680"/>
          </a:xfrm>
          <a:prstGeom prst="rect">
            <a:avLst/>
          </a:prstGeom>
        </p:spPr>
        <p:txBody>
          <a:bodyPr vert="horz" wrap="square" lIns="0" tIns="12065" rIns="0" bIns="0" rtlCol="0">
            <a:spAutoFit/>
          </a:bodyPr>
          <a:lstStyle/>
          <a:p>
            <a:pPr marL="12700">
              <a:spcBef>
                <a:spcPts val="95"/>
              </a:spcBef>
            </a:pPr>
            <a:r>
              <a:rPr sz="2200" spc="-5" dirty="0">
                <a:solidFill>
                  <a:prstClr val="black"/>
                </a:solidFill>
                <a:latin typeface="Calibri"/>
                <a:cs typeface="Calibri"/>
              </a:rPr>
              <a:t>A</a:t>
            </a:r>
            <a:r>
              <a:rPr sz="2200" spc="-10" dirty="0">
                <a:solidFill>
                  <a:prstClr val="black"/>
                </a:solidFill>
                <a:latin typeface="Calibri"/>
                <a:cs typeface="Calibri"/>
              </a:rPr>
              <a:t> </a:t>
            </a:r>
            <a:r>
              <a:rPr sz="2200" spc="-5" dirty="0">
                <a:solidFill>
                  <a:prstClr val="black"/>
                </a:solidFill>
                <a:latin typeface="Calibri"/>
                <a:cs typeface="Calibri"/>
              </a:rPr>
              <a:t>closer</a:t>
            </a:r>
            <a:r>
              <a:rPr sz="2200" spc="-35" dirty="0">
                <a:solidFill>
                  <a:prstClr val="black"/>
                </a:solidFill>
                <a:latin typeface="Calibri"/>
                <a:cs typeface="Calibri"/>
              </a:rPr>
              <a:t> </a:t>
            </a:r>
            <a:r>
              <a:rPr sz="2200" dirty="0">
                <a:solidFill>
                  <a:prstClr val="black"/>
                </a:solidFill>
                <a:latin typeface="Calibri"/>
                <a:cs typeface="Calibri"/>
              </a:rPr>
              <a:t>look</a:t>
            </a:r>
            <a:r>
              <a:rPr sz="2200" spc="-40" dirty="0">
                <a:solidFill>
                  <a:prstClr val="black"/>
                </a:solidFill>
                <a:latin typeface="Calibri"/>
                <a:cs typeface="Calibri"/>
              </a:rPr>
              <a:t> </a:t>
            </a:r>
            <a:r>
              <a:rPr sz="2200" spc="-15" dirty="0">
                <a:solidFill>
                  <a:prstClr val="black"/>
                </a:solidFill>
                <a:latin typeface="Calibri"/>
                <a:cs typeface="Calibri"/>
              </a:rPr>
              <a:t>at </a:t>
            </a:r>
            <a:r>
              <a:rPr sz="2200" spc="-10" dirty="0">
                <a:solidFill>
                  <a:prstClr val="black"/>
                </a:solidFill>
                <a:latin typeface="Calibri"/>
                <a:cs typeface="Calibri"/>
              </a:rPr>
              <a:t>spatial</a:t>
            </a:r>
            <a:r>
              <a:rPr sz="2200" spc="10" dirty="0">
                <a:solidFill>
                  <a:prstClr val="black"/>
                </a:solidFill>
                <a:latin typeface="Calibri"/>
                <a:cs typeface="Calibri"/>
              </a:rPr>
              <a:t> </a:t>
            </a:r>
            <a:r>
              <a:rPr sz="2200" spc="-10" dirty="0">
                <a:solidFill>
                  <a:prstClr val="black"/>
                </a:solidFill>
                <a:latin typeface="Calibri"/>
                <a:cs typeface="Calibri"/>
              </a:rPr>
              <a:t>dimensions:</a:t>
            </a:r>
            <a:endParaRPr sz="2200">
              <a:solidFill>
                <a:prstClr val="black"/>
              </a:solidFill>
              <a:latin typeface="Calibri"/>
              <a:cs typeface="Calibri"/>
            </a:endParaRPr>
          </a:p>
        </p:txBody>
      </p:sp>
      <p:graphicFrame>
        <p:nvGraphicFramePr>
          <p:cNvPr id="6" name="object 6"/>
          <p:cNvGraphicFramePr>
            <a:graphicFrameLocks noGrp="1"/>
          </p:cNvGraphicFramePr>
          <p:nvPr/>
        </p:nvGraphicFramePr>
        <p:xfrm>
          <a:off x="1817003" y="2222564"/>
          <a:ext cx="2680334" cy="2746753"/>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2302">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92430">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92429">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92430">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2303">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2429">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2430">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
        <p:nvSpPr>
          <p:cNvPr id="7" name="object 7"/>
          <p:cNvSpPr txBox="1">
            <a:spLocks noGrp="1"/>
          </p:cNvSpPr>
          <p:nvPr>
            <p:ph type="title"/>
          </p:nvPr>
        </p:nvSpPr>
        <p:spPr>
          <a:xfrm>
            <a:off x="1736547" y="175005"/>
            <a:ext cx="5181600" cy="574040"/>
          </a:xfrm>
          <a:prstGeom prst="rect">
            <a:avLst/>
          </a:prstGeom>
        </p:spPr>
        <p:txBody>
          <a:bodyPr vert="horz" wrap="square" lIns="0" tIns="12700" rIns="0" bIns="0" rtlCol="0">
            <a:spAutoFit/>
          </a:bodyPr>
          <a:lstStyle/>
          <a:p>
            <a:pPr marL="12700">
              <a:spcBef>
                <a:spcPts val="100"/>
              </a:spcBef>
            </a:pPr>
            <a:r>
              <a:rPr sz="3600" dirty="0">
                <a:latin typeface="Arial MT"/>
                <a:cs typeface="Arial MT"/>
              </a:rPr>
              <a:t>Convolutions:</a:t>
            </a:r>
            <a:r>
              <a:rPr sz="3600" spc="-60" dirty="0">
                <a:latin typeface="Arial MT"/>
                <a:cs typeface="Arial MT"/>
              </a:rPr>
              <a:t> </a:t>
            </a:r>
            <a:r>
              <a:rPr sz="3600" spc="-5" dirty="0">
                <a:latin typeface="Arial MT"/>
                <a:cs typeface="Arial MT"/>
              </a:rPr>
              <a:t>More</a:t>
            </a:r>
            <a:r>
              <a:rPr sz="3600" spc="-20" dirty="0">
                <a:latin typeface="Arial MT"/>
                <a:cs typeface="Arial MT"/>
              </a:rPr>
              <a:t> </a:t>
            </a:r>
            <a:r>
              <a:rPr sz="3600" spc="-5" dirty="0">
                <a:latin typeface="Arial MT"/>
                <a:cs typeface="Arial MT"/>
              </a:rPr>
              <a:t>detail</a:t>
            </a:r>
            <a:endParaRPr sz="3600">
              <a:latin typeface="Arial MT"/>
              <a:cs typeface="Arial M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4506596" y="4993450"/>
            <a:ext cx="168275" cy="480059"/>
          </a:xfrm>
          <a:prstGeom prst="rect">
            <a:avLst/>
          </a:prstGeom>
        </p:spPr>
        <p:txBody>
          <a:bodyPr vert="horz" wrap="square" lIns="0" tIns="0" rIns="0" bIns="0" rtlCol="0">
            <a:spAutoFit/>
          </a:bodyPr>
          <a:lstStyle/>
          <a:p>
            <a:pPr marL="12700">
              <a:lnSpc>
                <a:spcPts val="3640"/>
              </a:lnSpc>
            </a:pPr>
            <a:r>
              <a:rPr sz="3200" dirty="0">
                <a:solidFill>
                  <a:prstClr val="black"/>
                </a:solidFill>
                <a:latin typeface="Arial MT"/>
                <a:cs typeface="Arial MT"/>
              </a:rPr>
              <a:t>•</a:t>
            </a:r>
            <a:endParaRPr sz="3200">
              <a:solidFill>
                <a:prstClr val="black"/>
              </a:solidFill>
              <a:latin typeface="Arial MT"/>
              <a:cs typeface="Arial MT"/>
            </a:endParaRPr>
          </a:p>
        </p:txBody>
      </p:sp>
      <p:sp>
        <p:nvSpPr>
          <p:cNvPr id="9" name="object 9"/>
          <p:cNvSpPr txBox="1"/>
          <p:nvPr/>
        </p:nvSpPr>
        <p:spPr>
          <a:xfrm>
            <a:off x="4849496" y="5056632"/>
            <a:ext cx="231775" cy="406458"/>
          </a:xfrm>
          <a:prstGeom prst="rect">
            <a:avLst/>
          </a:prstGeom>
        </p:spPr>
        <p:txBody>
          <a:bodyPr vert="horz" wrap="square" lIns="0" tIns="0" rIns="0" bIns="0" rtlCol="0">
            <a:spAutoFit/>
          </a:bodyPr>
          <a:lstStyle/>
          <a:p>
            <a:pPr marL="12700">
              <a:lnSpc>
                <a:spcPts val="3145"/>
              </a:lnSpc>
            </a:pPr>
            <a:r>
              <a:rPr sz="3200" dirty="0">
                <a:solidFill>
                  <a:prstClr val="black"/>
                </a:solidFill>
                <a:latin typeface="Calibri"/>
                <a:cs typeface="Calibri"/>
              </a:rPr>
              <a:t>7</a:t>
            </a:r>
            <a:endParaRPr sz="3200">
              <a:solidFill>
                <a:prstClr val="black"/>
              </a:solidFill>
              <a:latin typeface="Calibri"/>
              <a:cs typeface="Calibri"/>
            </a:endParaRPr>
          </a:p>
        </p:txBody>
      </p:sp>
      <p:sp>
        <p:nvSpPr>
          <p:cNvPr id="10" name="object 10"/>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
        <p:nvSpPr>
          <p:cNvPr id="2" name="object 2"/>
          <p:cNvSpPr txBox="1"/>
          <p:nvPr/>
        </p:nvSpPr>
        <p:spPr>
          <a:xfrm>
            <a:off x="2987295" y="2027620"/>
            <a:ext cx="142875" cy="454659"/>
          </a:xfrm>
          <a:prstGeom prst="rect">
            <a:avLst/>
          </a:prstGeom>
        </p:spPr>
        <p:txBody>
          <a:bodyPr vert="horz" wrap="square" lIns="0" tIns="0" rIns="0" bIns="0" rtlCol="0">
            <a:spAutoFit/>
          </a:bodyPr>
          <a:lstStyle/>
          <a:p>
            <a:pPr>
              <a:lnSpc>
                <a:spcPts val="3540"/>
              </a:lnSpc>
            </a:pPr>
            <a:r>
              <a:rPr sz="3200" dirty="0">
                <a:solidFill>
                  <a:prstClr val="black"/>
                </a:solidFill>
                <a:latin typeface="Arial MT"/>
                <a:cs typeface="Arial MT"/>
              </a:rPr>
              <a:t>•</a:t>
            </a:r>
            <a:endParaRPr sz="3200">
              <a:solidFill>
                <a:prstClr val="black"/>
              </a:solidFill>
              <a:latin typeface="Arial MT"/>
              <a:cs typeface="Arial MT"/>
            </a:endParaRPr>
          </a:p>
        </p:txBody>
      </p:sp>
      <p:sp>
        <p:nvSpPr>
          <p:cNvPr id="3" name="object 3"/>
          <p:cNvSpPr txBox="1"/>
          <p:nvPr/>
        </p:nvSpPr>
        <p:spPr>
          <a:xfrm>
            <a:off x="3330576" y="2090801"/>
            <a:ext cx="206375" cy="407034"/>
          </a:xfrm>
          <a:prstGeom prst="rect">
            <a:avLst/>
          </a:prstGeom>
        </p:spPr>
        <p:txBody>
          <a:bodyPr vert="horz" wrap="square" lIns="0" tIns="0" rIns="0" bIns="0" rtlCol="0">
            <a:spAutoFit/>
          </a:bodyPr>
          <a:lstStyle/>
          <a:p>
            <a:pPr>
              <a:lnSpc>
                <a:spcPts val="3045"/>
              </a:lnSpc>
            </a:pPr>
            <a:r>
              <a:rPr sz="3200" dirty="0">
                <a:solidFill>
                  <a:prstClr val="black"/>
                </a:solidFill>
                <a:latin typeface="Calibri"/>
                <a:cs typeface="Calibri"/>
              </a:rPr>
              <a:t>7</a:t>
            </a:r>
            <a:endParaRPr sz="3200">
              <a:solidFill>
                <a:prstClr val="black"/>
              </a:solidFill>
              <a:latin typeface="Calibri"/>
              <a:cs typeface="Calibri"/>
            </a:endParaRPr>
          </a:p>
        </p:txBody>
      </p:sp>
      <p:sp>
        <p:nvSpPr>
          <p:cNvPr id="4" name="object 4"/>
          <p:cNvSpPr txBox="1"/>
          <p:nvPr/>
        </p:nvSpPr>
        <p:spPr>
          <a:xfrm>
            <a:off x="4988179" y="2549399"/>
            <a:ext cx="2299335" cy="1645835"/>
          </a:xfrm>
          <a:prstGeom prst="rect">
            <a:avLst/>
          </a:prstGeom>
        </p:spPr>
        <p:txBody>
          <a:bodyPr vert="horz" wrap="square" lIns="0" tIns="132715" rIns="0" bIns="0" rtlCol="0">
            <a:spAutoFit/>
          </a:bodyPr>
          <a:lstStyle/>
          <a:p>
            <a:pPr marL="355600" marR="5080" indent="-343535">
              <a:lnSpc>
                <a:spcPct val="75500"/>
              </a:lnSpc>
              <a:spcBef>
                <a:spcPts val="1045"/>
              </a:spcBef>
              <a:buFont typeface="Arial MT"/>
              <a:buChar char="•"/>
              <a:tabLst>
                <a:tab pos="355600" algn="l"/>
                <a:tab pos="356235" algn="l"/>
              </a:tabLst>
            </a:pPr>
            <a:r>
              <a:rPr sz="3200" dirty="0">
                <a:solidFill>
                  <a:prstClr val="black"/>
                </a:solidFill>
                <a:latin typeface="Calibri"/>
                <a:cs typeface="Calibri"/>
              </a:rPr>
              <a:t>7x7 </a:t>
            </a:r>
            <a:r>
              <a:rPr sz="3200" spc="-5" dirty="0">
                <a:solidFill>
                  <a:prstClr val="black"/>
                </a:solidFill>
                <a:latin typeface="Calibri"/>
                <a:cs typeface="Calibri"/>
              </a:rPr>
              <a:t>input </a:t>
            </a:r>
            <a:r>
              <a:rPr sz="3200" dirty="0">
                <a:solidFill>
                  <a:prstClr val="black"/>
                </a:solidFill>
                <a:latin typeface="Calibri"/>
                <a:cs typeface="Calibri"/>
              </a:rPr>
              <a:t> </a:t>
            </a:r>
            <a:r>
              <a:rPr sz="3200" spc="-5" dirty="0">
                <a:solidFill>
                  <a:prstClr val="black"/>
                </a:solidFill>
                <a:latin typeface="Calibri"/>
                <a:cs typeface="Calibri"/>
              </a:rPr>
              <a:t>(spatially) </a:t>
            </a:r>
            <a:r>
              <a:rPr sz="3200" dirty="0">
                <a:solidFill>
                  <a:prstClr val="black"/>
                </a:solidFill>
                <a:latin typeface="Calibri"/>
                <a:cs typeface="Calibri"/>
              </a:rPr>
              <a:t> assume</a:t>
            </a:r>
            <a:r>
              <a:rPr sz="3200" spc="-125" dirty="0">
                <a:solidFill>
                  <a:prstClr val="black"/>
                </a:solidFill>
                <a:latin typeface="Calibri"/>
                <a:cs typeface="Calibri"/>
              </a:rPr>
              <a:t> </a:t>
            </a:r>
            <a:r>
              <a:rPr sz="3200" dirty="0">
                <a:solidFill>
                  <a:prstClr val="black"/>
                </a:solidFill>
                <a:latin typeface="Calibri"/>
                <a:cs typeface="Calibri"/>
              </a:rPr>
              <a:t>3x3 </a:t>
            </a:r>
            <a:r>
              <a:rPr sz="3200" spc="-710" dirty="0">
                <a:solidFill>
                  <a:prstClr val="black"/>
                </a:solidFill>
                <a:latin typeface="Calibri"/>
                <a:cs typeface="Calibri"/>
              </a:rPr>
              <a:t> </a:t>
            </a:r>
            <a:r>
              <a:rPr sz="3200" spc="-10" dirty="0">
                <a:solidFill>
                  <a:prstClr val="black"/>
                </a:solidFill>
                <a:latin typeface="Calibri"/>
                <a:cs typeface="Calibri"/>
              </a:rPr>
              <a:t>filter</a:t>
            </a:r>
            <a:endParaRPr sz="3200">
              <a:solidFill>
                <a:prstClr val="black"/>
              </a:solidFill>
              <a:latin typeface="Calibri"/>
              <a:cs typeface="Calibri"/>
            </a:endParaRPr>
          </a:p>
        </p:txBody>
      </p:sp>
      <p:sp>
        <p:nvSpPr>
          <p:cNvPr id="5" name="object 5"/>
          <p:cNvSpPr txBox="1"/>
          <p:nvPr/>
        </p:nvSpPr>
        <p:spPr>
          <a:xfrm>
            <a:off x="4102354" y="1029461"/>
            <a:ext cx="3987800" cy="360680"/>
          </a:xfrm>
          <a:prstGeom prst="rect">
            <a:avLst/>
          </a:prstGeom>
        </p:spPr>
        <p:txBody>
          <a:bodyPr vert="horz" wrap="square" lIns="0" tIns="12065" rIns="0" bIns="0" rtlCol="0">
            <a:spAutoFit/>
          </a:bodyPr>
          <a:lstStyle/>
          <a:p>
            <a:pPr marL="12700">
              <a:spcBef>
                <a:spcPts val="95"/>
              </a:spcBef>
            </a:pPr>
            <a:r>
              <a:rPr sz="2200" spc="-5" dirty="0">
                <a:solidFill>
                  <a:prstClr val="black"/>
                </a:solidFill>
                <a:latin typeface="Calibri"/>
                <a:cs typeface="Calibri"/>
              </a:rPr>
              <a:t>A</a:t>
            </a:r>
            <a:r>
              <a:rPr sz="2200" spc="-10" dirty="0">
                <a:solidFill>
                  <a:prstClr val="black"/>
                </a:solidFill>
                <a:latin typeface="Calibri"/>
                <a:cs typeface="Calibri"/>
              </a:rPr>
              <a:t> </a:t>
            </a:r>
            <a:r>
              <a:rPr sz="2200" spc="-5" dirty="0">
                <a:solidFill>
                  <a:prstClr val="black"/>
                </a:solidFill>
                <a:latin typeface="Calibri"/>
                <a:cs typeface="Calibri"/>
              </a:rPr>
              <a:t>closer</a:t>
            </a:r>
            <a:r>
              <a:rPr sz="2200" spc="-35" dirty="0">
                <a:solidFill>
                  <a:prstClr val="black"/>
                </a:solidFill>
                <a:latin typeface="Calibri"/>
                <a:cs typeface="Calibri"/>
              </a:rPr>
              <a:t> </a:t>
            </a:r>
            <a:r>
              <a:rPr sz="2200" dirty="0">
                <a:solidFill>
                  <a:prstClr val="black"/>
                </a:solidFill>
                <a:latin typeface="Calibri"/>
                <a:cs typeface="Calibri"/>
              </a:rPr>
              <a:t>look</a:t>
            </a:r>
            <a:r>
              <a:rPr sz="2200" spc="-40" dirty="0">
                <a:solidFill>
                  <a:prstClr val="black"/>
                </a:solidFill>
                <a:latin typeface="Calibri"/>
                <a:cs typeface="Calibri"/>
              </a:rPr>
              <a:t> </a:t>
            </a:r>
            <a:r>
              <a:rPr sz="2200" spc="-15" dirty="0">
                <a:solidFill>
                  <a:prstClr val="black"/>
                </a:solidFill>
                <a:latin typeface="Calibri"/>
                <a:cs typeface="Calibri"/>
              </a:rPr>
              <a:t>at </a:t>
            </a:r>
            <a:r>
              <a:rPr sz="2200" spc="-10" dirty="0">
                <a:solidFill>
                  <a:prstClr val="black"/>
                </a:solidFill>
                <a:latin typeface="Calibri"/>
                <a:cs typeface="Calibri"/>
              </a:rPr>
              <a:t>spatial</a:t>
            </a:r>
            <a:r>
              <a:rPr sz="2200" spc="10" dirty="0">
                <a:solidFill>
                  <a:prstClr val="black"/>
                </a:solidFill>
                <a:latin typeface="Calibri"/>
                <a:cs typeface="Calibri"/>
              </a:rPr>
              <a:t> </a:t>
            </a:r>
            <a:r>
              <a:rPr sz="2200" spc="-10" dirty="0">
                <a:solidFill>
                  <a:prstClr val="black"/>
                </a:solidFill>
                <a:latin typeface="Calibri"/>
                <a:cs typeface="Calibri"/>
              </a:rPr>
              <a:t>dimensions:</a:t>
            </a:r>
            <a:endParaRPr sz="2200">
              <a:solidFill>
                <a:prstClr val="black"/>
              </a:solidFill>
              <a:latin typeface="Calibri"/>
              <a:cs typeface="Calibri"/>
            </a:endParaRPr>
          </a:p>
        </p:txBody>
      </p:sp>
      <p:graphicFrame>
        <p:nvGraphicFramePr>
          <p:cNvPr id="6" name="object 6"/>
          <p:cNvGraphicFramePr>
            <a:graphicFrameLocks noGrp="1"/>
          </p:cNvGraphicFramePr>
          <p:nvPr/>
        </p:nvGraphicFramePr>
        <p:xfrm>
          <a:off x="1817003" y="2222564"/>
          <a:ext cx="2680334" cy="2746753"/>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2302">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92430">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92429">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92430">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2303">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2429">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2430">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5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
        <p:nvSpPr>
          <p:cNvPr id="7" name="object 7"/>
          <p:cNvSpPr txBox="1">
            <a:spLocks noGrp="1"/>
          </p:cNvSpPr>
          <p:nvPr>
            <p:ph type="title"/>
          </p:nvPr>
        </p:nvSpPr>
        <p:spPr>
          <a:xfrm>
            <a:off x="1736547" y="175005"/>
            <a:ext cx="5181600" cy="574040"/>
          </a:xfrm>
          <a:prstGeom prst="rect">
            <a:avLst/>
          </a:prstGeom>
        </p:spPr>
        <p:txBody>
          <a:bodyPr vert="horz" wrap="square" lIns="0" tIns="12700" rIns="0" bIns="0" rtlCol="0">
            <a:spAutoFit/>
          </a:bodyPr>
          <a:lstStyle/>
          <a:p>
            <a:pPr marL="12700">
              <a:spcBef>
                <a:spcPts val="100"/>
              </a:spcBef>
            </a:pPr>
            <a:r>
              <a:rPr sz="3600" dirty="0">
                <a:latin typeface="Arial MT"/>
                <a:cs typeface="Arial MT"/>
              </a:rPr>
              <a:t>Convolutions:</a:t>
            </a:r>
            <a:r>
              <a:rPr sz="3600" spc="-60" dirty="0">
                <a:latin typeface="Arial MT"/>
                <a:cs typeface="Arial MT"/>
              </a:rPr>
              <a:t> </a:t>
            </a:r>
            <a:r>
              <a:rPr sz="3600" spc="-5" dirty="0">
                <a:latin typeface="Arial MT"/>
                <a:cs typeface="Arial MT"/>
              </a:rPr>
              <a:t>More</a:t>
            </a:r>
            <a:r>
              <a:rPr sz="3600" spc="-20" dirty="0">
                <a:latin typeface="Arial MT"/>
                <a:cs typeface="Arial MT"/>
              </a:rPr>
              <a:t> </a:t>
            </a:r>
            <a:r>
              <a:rPr sz="3600" spc="-5" dirty="0">
                <a:latin typeface="Arial MT"/>
                <a:cs typeface="Arial MT"/>
              </a:rPr>
              <a:t>detail</a:t>
            </a:r>
            <a:endParaRPr sz="3600">
              <a:latin typeface="Arial MT"/>
              <a:cs typeface="Arial M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
        <p:nvSpPr>
          <p:cNvPr id="2" name="object 2"/>
          <p:cNvSpPr txBox="1"/>
          <p:nvPr/>
        </p:nvSpPr>
        <p:spPr>
          <a:xfrm>
            <a:off x="4988179" y="2651506"/>
            <a:ext cx="2789555" cy="1344295"/>
          </a:xfrm>
          <a:prstGeom prst="rect">
            <a:avLst/>
          </a:prstGeom>
        </p:spPr>
        <p:txBody>
          <a:bodyPr vert="horz" wrap="square" lIns="0" tIns="9525" rIns="0" bIns="0" rtlCol="0">
            <a:spAutoFit/>
          </a:bodyPr>
          <a:lstStyle/>
          <a:p>
            <a:pPr marL="355600" marR="5080" indent="-343535">
              <a:lnSpc>
                <a:spcPct val="100800"/>
              </a:lnSpc>
              <a:spcBef>
                <a:spcPts val="75"/>
              </a:spcBef>
              <a:buFont typeface="Arial MT"/>
              <a:buChar char="•"/>
              <a:tabLst>
                <a:tab pos="355600" algn="l"/>
                <a:tab pos="356235" algn="l"/>
              </a:tabLst>
            </a:pPr>
            <a:r>
              <a:rPr sz="2400" dirty="0">
                <a:solidFill>
                  <a:prstClr val="black"/>
                </a:solidFill>
                <a:latin typeface="Calibri"/>
                <a:cs typeface="Calibri"/>
              </a:rPr>
              <a:t>7x7</a:t>
            </a:r>
            <a:r>
              <a:rPr sz="2400" spc="-65" dirty="0">
                <a:solidFill>
                  <a:prstClr val="black"/>
                </a:solidFill>
                <a:latin typeface="Calibri"/>
                <a:cs typeface="Calibri"/>
              </a:rPr>
              <a:t> </a:t>
            </a:r>
            <a:r>
              <a:rPr sz="2400" dirty="0">
                <a:solidFill>
                  <a:prstClr val="black"/>
                </a:solidFill>
                <a:latin typeface="Calibri"/>
                <a:cs typeface="Calibri"/>
              </a:rPr>
              <a:t>input</a:t>
            </a:r>
            <a:r>
              <a:rPr sz="2400" spc="-90" dirty="0">
                <a:solidFill>
                  <a:prstClr val="black"/>
                </a:solidFill>
                <a:latin typeface="Calibri"/>
                <a:cs typeface="Calibri"/>
              </a:rPr>
              <a:t> </a:t>
            </a:r>
            <a:r>
              <a:rPr sz="2400" spc="-10" dirty="0">
                <a:solidFill>
                  <a:prstClr val="black"/>
                </a:solidFill>
                <a:latin typeface="Calibri"/>
                <a:cs typeface="Calibri"/>
              </a:rPr>
              <a:t>(spatially) </a:t>
            </a:r>
            <a:r>
              <a:rPr sz="2400" spc="-525" dirty="0">
                <a:solidFill>
                  <a:prstClr val="black"/>
                </a:solidFill>
                <a:latin typeface="Calibri"/>
                <a:cs typeface="Calibri"/>
              </a:rPr>
              <a:t> </a:t>
            </a:r>
            <a:r>
              <a:rPr sz="2400" dirty="0">
                <a:solidFill>
                  <a:prstClr val="black"/>
                </a:solidFill>
                <a:latin typeface="Calibri"/>
                <a:cs typeface="Calibri"/>
              </a:rPr>
              <a:t>assume</a:t>
            </a:r>
            <a:r>
              <a:rPr sz="2400" spc="-55" dirty="0">
                <a:solidFill>
                  <a:prstClr val="black"/>
                </a:solidFill>
                <a:latin typeface="Calibri"/>
                <a:cs typeface="Calibri"/>
              </a:rPr>
              <a:t> </a:t>
            </a:r>
            <a:r>
              <a:rPr sz="2400" dirty="0">
                <a:solidFill>
                  <a:prstClr val="black"/>
                </a:solidFill>
                <a:latin typeface="Calibri"/>
                <a:cs typeface="Calibri"/>
              </a:rPr>
              <a:t>3x3</a:t>
            </a:r>
            <a:r>
              <a:rPr sz="2400" spc="-95" dirty="0">
                <a:solidFill>
                  <a:prstClr val="black"/>
                </a:solidFill>
                <a:latin typeface="Calibri"/>
                <a:cs typeface="Calibri"/>
              </a:rPr>
              <a:t> </a:t>
            </a:r>
            <a:r>
              <a:rPr sz="2400" spc="-10" dirty="0">
                <a:solidFill>
                  <a:prstClr val="black"/>
                </a:solidFill>
                <a:latin typeface="Calibri"/>
                <a:cs typeface="Calibri"/>
              </a:rPr>
              <a:t>filter</a:t>
            </a:r>
            <a:endParaRPr sz="2400">
              <a:solidFill>
                <a:prstClr val="black"/>
              </a:solidFill>
              <a:latin typeface="Calibri"/>
              <a:cs typeface="Calibri"/>
            </a:endParaRPr>
          </a:p>
          <a:p>
            <a:pPr marL="358140">
              <a:spcBef>
                <a:spcPts val="1720"/>
              </a:spcBef>
            </a:pPr>
            <a:r>
              <a:rPr sz="2400" b="1" dirty="0">
                <a:solidFill>
                  <a:prstClr val="black"/>
                </a:solidFill>
                <a:latin typeface="Arial"/>
                <a:cs typeface="Arial"/>
              </a:rPr>
              <a:t>=&gt;</a:t>
            </a:r>
            <a:r>
              <a:rPr sz="2400" b="1" spc="-60" dirty="0">
                <a:solidFill>
                  <a:prstClr val="black"/>
                </a:solidFill>
                <a:latin typeface="Arial"/>
                <a:cs typeface="Arial"/>
              </a:rPr>
              <a:t> </a:t>
            </a:r>
            <a:r>
              <a:rPr sz="2400" b="1" spc="-5" dirty="0">
                <a:solidFill>
                  <a:prstClr val="black"/>
                </a:solidFill>
                <a:latin typeface="Arial"/>
                <a:cs typeface="Arial"/>
              </a:rPr>
              <a:t>5x5</a:t>
            </a:r>
            <a:r>
              <a:rPr sz="2400" b="1" spc="-100" dirty="0">
                <a:solidFill>
                  <a:prstClr val="black"/>
                </a:solidFill>
                <a:latin typeface="Arial"/>
                <a:cs typeface="Arial"/>
              </a:rPr>
              <a:t> </a:t>
            </a:r>
            <a:r>
              <a:rPr sz="2400" b="1" dirty="0">
                <a:solidFill>
                  <a:prstClr val="black"/>
                </a:solidFill>
                <a:latin typeface="Arial"/>
                <a:cs typeface="Arial"/>
              </a:rPr>
              <a:t>output</a:t>
            </a:r>
            <a:endParaRPr sz="2400">
              <a:solidFill>
                <a:prstClr val="black"/>
              </a:solidFill>
              <a:latin typeface="Arial"/>
              <a:cs typeface="Arial"/>
            </a:endParaRPr>
          </a:p>
        </p:txBody>
      </p:sp>
      <p:graphicFrame>
        <p:nvGraphicFramePr>
          <p:cNvPr id="3" name="object 3"/>
          <p:cNvGraphicFramePr>
            <a:graphicFrameLocks noGrp="1"/>
          </p:cNvGraphicFramePr>
          <p:nvPr/>
        </p:nvGraphicFramePr>
        <p:xfrm>
          <a:off x="1817003" y="2222564"/>
          <a:ext cx="2680334" cy="2746753"/>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2302">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16510">
                        <a:lnSpc>
                          <a:spcPts val="1970"/>
                        </a:lnSpc>
                      </a:pPr>
                      <a:r>
                        <a:rPr sz="3200" dirty="0">
                          <a:latin typeface="Arial MT"/>
                          <a:cs typeface="Arial MT"/>
                        </a:rPr>
                        <a:t>•</a:t>
                      </a:r>
                      <a:endParaRPr sz="32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extLst>
                  <a:ext uri="{0D108BD9-81ED-4DB2-BD59-A6C34878D82A}">
                    <a16:rowId xmlns:a16="http://schemas.microsoft.com/office/drawing/2014/main" val="10000"/>
                  </a:ext>
                </a:extLst>
              </a:tr>
              <a:tr h="392430">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extLst>
                  <a:ext uri="{0D108BD9-81ED-4DB2-BD59-A6C34878D82A}">
                    <a16:rowId xmlns:a16="http://schemas.microsoft.com/office/drawing/2014/main" val="10001"/>
                  </a:ext>
                </a:extLst>
              </a:tr>
              <a:tr h="392429">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extLst>
                  <a:ext uri="{0D108BD9-81ED-4DB2-BD59-A6C34878D82A}">
                    <a16:rowId xmlns:a16="http://schemas.microsoft.com/office/drawing/2014/main" val="10002"/>
                  </a:ext>
                </a:extLst>
              </a:tr>
              <a:tr h="392430">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2303">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2429">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2430">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
        <p:nvSpPr>
          <p:cNvPr id="4" name="object 4"/>
          <p:cNvSpPr txBox="1"/>
          <p:nvPr/>
        </p:nvSpPr>
        <p:spPr>
          <a:xfrm>
            <a:off x="3330576" y="2090801"/>
            <a:ext cx="206375" cy="407034"/>
          </a:xfrm>
          <a:prstGeom prst="rect">
            <a:avLst/>
          </a:prstGeom>
        </p:spPr>
        <p:txBody>
          <a:bodyPr vert="horz" wrap="square" lIns="0" tIns="0" rIns="0" bIns="0" rtlCol="0">
            <a:spAutoFit/>
          </a:bodyPr>
          <a:lstStyle/>
          <a:p>
            <a:pPr>
              <a:lnSpc>
                <a:spcPts val="3045"/>
              </a:lnSpc>
            </a:pPr>
            <a:r>
              <a:rPr sz="3200" dirty="0">
                <a:solidFill>
                  <a:prstClr val="black"/>
                </a:solidFill>
                <a:latin typeface="Calibri"/>
                <a:cs typeface="Calibri"/>
              </a:rPr>
              <a:t>7</a:t>
            </a:r>
            <a:endParaRPr sz="3200">
              <a:solidFill>
                <a:prstClr val="black"/>
              </a:solidFill>
              <a:latin typeface="Calibri"/>
              <a:cs typeface="Calibri"/>
            </a:endParaRPr>
          </a:p>
        </p:txBody>
      </p:sp>
      <p:sp>
        <p:nvSpPr>
          <p:cNvPr id="5" name="object 5"/>
          <p:cNvSpPr txBox="1"/>
          <p:nvPr/>
        </p:nvSpPr>
        <p:spPr>
          <a:xfrm>
            <a:off x="4692776" y="3574746"/>
            <a:ext cx="195580" cy="391795"/>
          </a:xfrm>
          <a:prstGeom prst="rect">
            <a:avLst/>
          </a:prstGeom>
        </p:spPr>
        <p:txBody>
          <a:bodyPr vert="horz" wrap="square" lIns="0" tIns="12700" rIns="0" bIns="0" rtlCol="0">
            <a:spAutoFit/>
          </a:bodyPr>
          <a:lstStyle/>
          <a:p>
            <a:pPr marL="12700">
              <a:spcBef>
                <a:spcPts val="100"/>
              </a:spcBef>
            </a:pPr>
            <a:r>
              <a:rPr sz="2400" dirty="0">
                <a:solidFill>
                  <a:prstClr val="black"/>
                </a:solidFill>
                <a:latin typeface="Arial MT"/>
                <a:cs typeface="Arial MT"/>
              </a:rPr>
              <a:t>7</a:t>
            </a:r>
            <a:endParaRPr sz="2400">
              <a:solidFill>
                <a:prstClr val="black"/>
              </a:solidFill>
              <a:latin typeface="Arial MT"/>
              <a:cs typeface="Arial MT"/>
            </a:endParaRPr>
          </a:p>
        </p:txBody>
      </p:sp>
      <p:sp>
        <p:nvSpPr>
          <p:cNvPr id="6" name="object 6"/>
          <p:cNvSpPr txBox="1"/>
          <p:nvPr/>
        </p:nvSpPr>
        <p:spPr>
          <a:xfrm>
            <a:off x="4102354" y="1029461"/>
            <a:ext cx="3987800" cy="360680"/>
          </a:xfrm>
          <a:prstGeom prst="rect">
            <a:avLst/>
          </a:prstGeom>
        </p:spPr>
        <p:txBody>
          <a:bodyPr vert="horz" wrap="square" lIns="0" tIns="12065" rIns="0" bIns="0" rtlCol="0">
            <a:spAutoFit/>
          </a:bodyPr>
          <a:lstStyle/>
          <a:p>
            <a:pPr marL="12700">
              <a:spcBef>
                <a:spcPts val="95"/>
              </a:spcBef>
            </a:pPr>
            <a:r>
              <a:rPr sz="2200" spc="-5" dirty="0">
                <a:solidFill>
                  <a:prstClr val="black"/>
                </a:solidFill>
                <a:latin typeface="Calibri"/>
                <a:cs typeface="Calibri"/>
              </a:rPr>
              <a:t>A</a:t>
            </a:r>
            <a:r>
              <a:rPr sz="2200" spc="-10" dirty="0">
                <a:solidFill>
                  <a:prstClr val="black"/>
                </a:solidFill>
                <a:latin typeface="Calibri"/>
                <a:cs typeface="Calibri"/>
              </a:rPr>
              <a:t> </a:t>
            </a:r>
            <a:r>
              <a:rPr sz="2200" spc="-5" dirty="0">
                <a:solidFill>
                  <a:prstClr val="black"/>
                </a:solidFill>
                <a:latin typeface="Calibri"/>
                <a:cs typeface="Calibri"/>
              </a:rPr>
              <a:t>closer</a:t>
            </a:r>
            <a:r>
              <a:rPr sz="2200" spc="-35" dirty="0">
                <a:solidFill>
                  <a:prstClr val="black"/>
                </a:solidFill>
                <a:latin typeface="Calibri"/>
                <a:cs typeface="Calibri"/>
              </a:rPr>
              <a:t> </a:t>
            </a:r>
            <a:r>
              <a:rPr sz="2200" dirty="0">
                <a:solidFill>
                  <a:prstClr val="black"/>
                </a:solidFill>
                <a:latin typeface="Calibri"/>
                <a:cs typeface="Calibri"/>
              </a:rPr>
              <a:t>look</a:t>
            </a:r>
            <a:r>
              <a:rPr sz="2200" spc="-40" dirty="0">
                <a:solidFill>
                  <a:prstClr val="black"/>
                </a:solidFill>
                <a:latin typeface="Calibri"/>
                <a:cs typeface="Calibri"/>
              </a:rPr>
              <a:t> </a:t>
            </a:r>
            <a:r>
              <a:rPr sz="2200" spc="-15" dirty="0">
                <a:solidFill>
                  <a:prstClr val="black"/>
                </a:solidFill>
                <a:latin typeface="Calibri"/>
                <a:cs typeface="Calibri"/>
              </a:rPr>
              <a:t>at </a:t>
            </a:r>
            <a:r>
              <a:rPr sz="2200" spc="-10" dirty="0">
                <a:solidFill>
                  <a:prstClr val="black"/>
                </a:solidFill>
                <a:latin typeface="Calibri"/>
                <a:cs typeface="Calibri"/>
              </a:rPr>
              <a:t>spatial</a:t>
            </a:r>
            <a:r>
              <a:rPr sz="2200" spc="10" dirty="0">
                <a:solidFill>
                  <a:prstClr val="black"/>
                </a:solidFill>
                <a:latin typeface="Calibri"/>
                <a:cs typeface="Calibri"/>
              </a:rPr>
              <a:t> </a:t>
            </a:r>
            <a:r>
              <a:rPr sz="2200" spc="-10" dirty="0">
                <a:solidFill>
                  <a:prstClr val="black"/>
                </a:solidFill>
                <a:latin typeface="Calibri"/>
                <a:cs typeface="Calibri"/>
              </a:rPr>
              <a:t>dimensions:</a:t>
            </a:r>
            <a:endParaRPr sz="2200">
              <a:solidFill>
                <a:prstClr val="black"/>
              </a:solidFill>
              <a:latin typeface="Calibri"/>
              <a:cs typeface="Calibri"/>
            </a:endParaRPr>
          </a:p>
        </p:txBody>
      </p:sp>
      <p:sp>
        <p:nvSpPr>
          <p:cNvPr id="7" name="object 7"/>
          <p:cNvSpPr txBox="1">
            <a:spLocks noGrp="1"/>
          </p:cNvSpPr>
          <p:nvPr>
            <p:ph type="title"/>
          </p:nvPr>
        </p:nvSpPr>
        <p:spPr>
          <a:xfrm>
            <a:off x="1736547" y="175005"/>
            <a:ext cx="5181600" cy="574040"/>
          </a:xfrm>
          <a:prstGeom prst="rect">
            <a:avLst/>
          </a:prstGeom>
        </p:spPr>
        <p:txBody>
          <a:bodyPr vert="horz" wrap="square" lIns="0" tIns="12700" rIns="0" bIns="0" rtlCol="0">
            <a:spAutoFit/>
          </a:bodyPr>
          <a:lstStyle/>
          <a:p>
            <a:pPr marL="12700">
              <a:spcBef>
                <a:spcPts val="100"/>
              </a:spcBef>
            </a:pPr>
            <a:r>
              <a:rPr sz="3600" dirty="0">
                <a:latin typeface="Arial MT"/>
                <a:cs typeface="Arial MT"/>
              </a:rPr>
              <a:t>Convolutions:</a:t>
            </a:r>
            <a:r>
              <a:rPr sz="3600" spc="-60" dirty="0">
                <a:latin typeface="Arial MT"/>
                <a:cs typeface="Arial MT"/>
              </a:rPr>
              <a:t> </a:t>
            </a:r>
            <a:r>
              <a:rPr sz="3600" spc="-5" dirty="0">
                <a:latin typeface="Arial MT"/>
                <a:cs typeface="Arial MT"/>
              </a:rPr>
              <a:t>More</a:t>
            </a:r>
            <a:r>
              <a:rPr sz="3600" spc="-20" dirty="0">
                <a:latin typeface="Arial MT"/>
                <a:cs typeface="Arial MT"/>
              </a:rPr>
              <a:t> </a:t>
            </a:r>
            <a:r>
              <a:rPr sz="3600" spc="-5" dirty="0">
                <a:latin typeface="Arial MT"/>
                <a:cs typeface="Arial MT"/>
              </a:rPr>
              <a:t>detail</a:t>
            </a:r>
            <a:endParaRPr sz="3600">
              <a:latin typeface="Arial MT"/>
              <a:cs typeface="Arial 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
        <p:nvSpPr>
          <p:cNvPr id="2" name="object 2"/>
          <p:cNvSpPr txBox="1"/>
          <p:nvPr/>
        </p:nvSpPr>
        <p:spPr>
          <a:xfrm>
            <a:off x="6169534" y="1938909"/>
            <a:ext cx="2856865" cy="1129030"/>
          </a:xfrm>
          <a:prstGeom prst="rect">
            <a:avLst/>
          </a:prstGeom>
        </p:spPr>
        <p:txBody>
          <a:bodyPr vert="horz" wrap="square" lIns="0" tIns="9525" rIns="0" bIns="0" rtlCol="0">
            <a:spAutoFit/>
          </a:bodyPr>
          <a:lstStyle/>
          <a:p>
            <a:pPr marL="12700" marR="5080">
              <a:lnSpc>
                <a:spcPct val="100800"/>
              </a:lnSpc>
              <a:spcBef>
                <a:spcPts val="75"/>
              </a:spcBef>
            </a:pPr>
            <a:r>
              <a:rPr sz="2400" spc="-10" dirty="0">
                <a:solidFill>
                  <a:prstClr val="black"/>
                </a:solidFill>
                <a:latin typeface="Arial MT"/>
                <a:cs typeface="Arial MT"/>
              </a:rPr>
              <a:t>7x7 </a:t>
            </a:r>
            <a:r>
              <a:rPr sz="2400" spc="-5" dirty="0">
                <a:solidFill>
                  <a:prstClr val="black"/>
                </a:solidFill>
                <a:latin typeface="Arial MT"/>
                <a:cs typeface="Arial MT"/>
              </a:rPr>
              <a:t>input (spatially) </a:t>
            </a:r>
            <a:r>
              <a:rPr sz="2400" dirty="0">
                <a:solidFill>
                  <a:prstClr val="black"/>
                </a:solidFill>
                <a:latin typeface="Arial MT"/>
                <a:cs typeface="Arial MT"/>
              </a:rPr>
              <a:t> </a:t>
            </a:r>
            <a:r>
              <a:rPr sz="2400" spc="-5" dirty="0">
                <a:solidFill>
                  <a:prstClr val="black"/>
                </a:solidFill>
                <a:latin typeface="Arial MT"/>
                <a:cs typeface="Arial MT"/>
              </a:rPr>
              <a:t>assume </a:t>
            </a:r>
            <a:r>
              <a:rPr sz="2400" spc="-10" dirty="0">
                <a:solidFill>
                  <a:prstClr val="black"/>
                </a:solidFill>
                <a:latin typeface="Arial MT"/>
                <a:cs typeface="Arial MT"/>
              </a:rPr>
              <a:t>3x3 </a:t>
            </a:r>
            <a:r>
              <a:rPr sz="2400" spc="-5" dirty="0">
                <a:solidFill>
                  <a:prstClr val="black"/>
                </a:solidFill>
                <a:latin typeface="Arial MT"/>
                <a:cs typeface="Arial MT"/>
              </a:rPr>
              <a:t>filter </a:t>
            </a:r>
            <a:r>
              <a:rPr sz="2400" dirty="0">
                <a:solidFill>
                  <a:prstClr val="black"/>
                </a:solidFill>
                <a:latin typeface="Arial MT"/>
                <a:cs typeface="Arial MT"/>
              </a:rPr>
              <a:t> </a:t>
            </a:r>
            <a:r>
              <a:rPr sz="2400" spc="-5" dirty="0">
                <a:solidFill>
                  <a:prstClr val="black"/>
                </a:solidFill>
                <a:latin typeface="Arial MT"/>
                <a:cs typeface="Arial MT"/>
              </a:rPr>
              <a:t>applied</a:t>
            </a:r>
            <a:r>
              <a:rPr sz="2400" spc="-25" dirty="0">
                <a:solidFill>
                  <a:prstClr val="black"/>
                </a:solidFill>
                <a:latin typeface="Arial MT"/>
                <a:cs typeface="Arial MT"/>
              </a:rPr>
              <a:t> </a:t>
            </a:r>
            <a:r>
              <a:rPr sz="2400" b="1" dirty="0">
                <a:solidFill>
                  <a:prstClr val="black"/>
                </a:solidFill>
                <a:latin typeface="Arial"/>
                <a:cs typeface="Arial"/>
              </a:rPr>
              <a:t>with</a:t>
            </a:r>
            <a:r>
              <a:rPr sz="2400" b="1" spc="-85" dirty="0">
                <a:solidFill>
                  <a:prstClr val="black"/>
                </a:solidFill>
                <a:latin typeface="Arial"/>
                <a:cs typeface="Arial"/>
              </a:rPr>
              <a:t> </a:t>
            </a:r>
            <a:r>
              <a:rPr sz="2400" b="1" dirty="0">
                <a:solidFill>
                  <a:prstClr val="black"/>
                </a:solidFill>
                <a:latin typeface="Arial"/>
                <a:cs typeface="Arial"/>
              </a:rPr>
              <a:t>stride</a:t>
            </a:r>
            <a:r>
              <a:rPr sz="2400" b="1" spc="-85" dirty="0">
                <a:solidFill>
                  <a:prstClr val="black"/>
                </a:solidFill>
                <a:latin typeface="Arial"/>
                <a:cs typeface="Arial"/>
              </a:rPr>
              <a:t> </a:t>
            </a:r>
            <a:r>
              <a:rPr sz="2400" b="1" spc="-5" dirty="0">
                <a:solidFill>
                  <a:prstClr val="black"/>
                </a:solidFill>
                <a:latin typeface="Arial"/>
                <a:cs typeface="Arial"/>
              </a:rPr>
              <a:t>2</a:t>
            </a:r>
            <a:endParaRPr sz="2400">
              <a:solidFill>
                <a:prstClr val="black"/>
              </a:solidFill>
              <a:latin typeface="Arial"/>
              <a:cs typeface="Arial"/>
            </a:endParaRPr>
          </a:p>
        </p:txBody>
      </p:sp>
      <p:sp>
        <p:nvSpPr>
          <p:cNvPr id="3" name="object 3"/>
          <p:cNvSpPr txBox="1"/>
          <p:nvPr/>
        </p:nvSpPr>
        <p:spPr>
          <a:xfrm>
            <a:off x="2986786" y="1704798"/>
            <a:ext cx="195580" cy="391795"/>
          </a:xfrm>
          <a:prstGeom prst="rect">
            <a:avLst/>
          </a:prstGeom>
        </p:spPr>
        <p:txBody>
          <a:bodyPr vert="horz" wrap="square" lIns="0" tIns="12700" rIns="0" bIns="0" rtlCol="0">
            <a:spAutoFit/>
          </a:bodyPr>
          <a:lstStyle/>
          <a:p>
            <a:pPr marL="12700">
              <a:spcBef>
                <a:spcPts val="100"/>
              </a:spcBef>
            </a:pPr>
            <a:r>
              <a:rPr sz="2400" dirty="0">
                <a:solidFill>
                  <a:prstClr val="black"/>
                </a:solidFill>
                <a:latin typeface="Arial MT"/>
                <a:cs typeface="Arial MT"/>
              </a:rPr>
              <a:t>7</a:t>
            </a:r>
            <a:endParaRPr sz="2400">
              <a:solidFill>
                <a:prstClr val="black"/>
              </a:solidFill>
              <a:latin typeface="Arial MT"/>
              <a:cs typeface="Arial MT"/>
            </a:endParaRPr>
          </a:p>
        </p:txBody>
      </p:sp>
      <p:sp>
        <p:nvSpPr>
          <p:cNvPr id="4" name="object 4"/>
          <p:cNvSpPr txBox="1"/>
          <p:nvPr/>
        </p:nvSpPr>
        <p:spPr>
          <a:xfrm>
            <a:off x="4692776" y="3574746"/>
            <a:ext cx="195580" cy="391795"/>
          </a:xfrm>
          <a:prstGeom prst="rect">
            <a:avLst/>
          </a:prstGeom>
        </p:spPr>
        <p:txBody>
          <a:bodyPr vert="horz" wrap="square" lIns="0" tIns="12700" rIns="0" bIns="0" rtlCol="0">
            <a:spAutoFit/>
          </a:bodyPr>
          <a:lstStyle/>
          <a:p>
            <a:pPr marL="12700">
              <a:spcBef>
                <a:spcPts val="100"/>
              </a:spcBef>
            </a:pPr>
            <a:r>
              <a:rPr sz="2400" dirty="0">
                <a:solidFill>
                  <a:prstClr val="black"/>
                </a:solidFill>
                <a:latin typeface="Arial MT"/>
                <a:cs typeface="Arial MT"/>
              </a:rPr>
              <a:t>7</a:t>
            </a:r>
            <a:endParaRPr sz="2400">
              <a:solidFill>
                <a:prstClr val="black"/>
              </a:solidFill>
              <a:latin typeface="Arial MT"/>
              <a:cs typeface="Arial MT"/>
            </a:endParaRPr>
          </a:p>
        </p:txBody>
      </p:sp>
      <p:sp>
        <p:nvSpPr>
          <p:cNvPr id="5" name="object 5"/>
          <p:cNvSpPr txBox="1"/>
          <p:nvPr/>
        </p:nvSpPr>
        <p:spPr>
          <a:xfrm>
            <a:off x="4102354" y="1029461"/>
            <a:ext cx="3987800" cy="360680"/>
          </a:xfrm>
          <a:prstGeom prst="rect">
            <a:avLst/>
          </a:prstGeom>
        </p:spPr>
        <p:txBody>
          <a:bodyPr vert="horz" wrap="square" lIns="0" tIns="12065" rIns="0" bIns="0" rtlCol="0">
            <a:spAutoFit/>
          </a:bodyPr>
          <a:lstStyle/>
          <a:p>
            <a:pPr marL="12700">
              <a:spcBef>
                <a:spcPts val="95"/>
              </a:spcBef>
            </a:pPr>
            <a:r>
              <a:rPr sz="2200" spc="-5" dirty="0">
                <a:solidFill>
                  <a:prstClr val="black"/>
                </a:solidFill>
                <a:latin typeface="Calibri"/>
                <a:cs typeface="Calibri"/>
              </a:rPr>
              <a:t>A</a:t>
            </a:r>
            <a:r>
              <a:rPr sz="2200" spc="-10" dirty="0">
                <a:solidFill>
                  <a:prstClr val="black"/>
                </a:solidFill>
                <a:latin typeface="Calibri"/>
                <a:cs typeface="Calibri"/>
              </a:rPr>
              <a:t> </a:t>
            </a:r>
            <a:r>
              <a:rPr sz="2200" spc="-5" dirty="0">
                <a:solidFill>
                  <a:prstClr val="black"/>
                </a:solidFill>
                <a:latin typeface="Calibri"/>
                <a:cs typeface="Calibri"/>
              </a:rPr>
              <a:t>closer</a:t>
            </a:r>
            <a:r>
              <a:rPr sz="2200" spc="-35" dirty="0">
                <a:solidFill>
                  <a:prstClr val="black"/>
                </a:solidFill>
                <a:latin typeface="Calibri"/>
                <a:cs typeface="Calibri"/>
              </a:rPr>
              <a:t> </a:t>
            </a:r>
            <a:r>
              <a:rPr sz="2200" dirty="0">
                <a:solidFill>
                  <a:prstClr val="black"/>
                </a:solidFill>
                <a:latin typeface="Calibri"/>
                <a:cs typeface="Calibri"/>
              </a:rPr>
              <a:t>look</a:t>
            </a:r>
            <a:r>
              <a:rPr sz="2200" spc="-40" dirty="0">
                <a:solidFill>
                  <a:prstClr val="black"/>
                </a:solidFill>
                <a:latin typeface="Calibri"/>
                <a:cs typeface="Calibri"/>
              </a:rPr>
              <a:t> </a:t>
            </a:r>
            <a:r>
              <a:rPr sz="2200" spc="-15" dirty="0">
                <a:solidFill>
                  <a:prstClr val="black"/>
                </a:solidFill>
                <a:latin typeface="Calibri"/>
                <a:cs typeface="Calibri"/>
              </a:rPr>
              <a:t>at </a:t>
            </a:r>
            <a:r>
              <a:rPr sz="2200" spc="-10" dirty="0">
                <a:solidFill>
                  <a:prstClr val="black"/>
                </a:solidFill>
                <a:latin typeface="Calibri"/>
                <a:cs typeface="Calibri"/>
              </a:rPr>
              <a:t>spatial</a:t>
            </a:r>
            <a:r>
              <a:rPr sz="2200" spc="10" dirty="0">
                <a:solidFill>
                  <a:prstClr val="black"/>
                </a:solidFill>
                <a:latin typeface="Calibri"/>
                <a:cs typeface="Calibri"/>
              </a:rPr>
              <a:t> </a:t>
            </a:r>
            <a:r>
              <a:rPr sz="2200" spc="-10" dirty="0">
                <a:solidFill>
                  <a:prstClr val="black"/>
                </a:solidFill>
                <a:latin typeface="Calibri"/>
                <a:cs typeface="Calibri"/>
              </a:rPr>
              <a:t>dimensions:</a:t>
            </a:r>
            <a:endParaRPr sz="2200">
              <a:solidFill>
                <a:prstClr val="black"/>
              </a:solidFill>
              <a:latin typeface="Calibri"/>
              <a:cs typeface="Calibri"/>
            </a:endParaRPr>
          </a:p>
        </p:txBody>
      </p:sp>
      <p:graphicFrame>
        <p:nvGraphicFramePr>
          <p:cNvPr id="6" name="object 6"/>
          <p:cNvGraphicFramePr>
            <a:graphicFrameLocks noGrp="1"/>
          </p:cNvGraphicFramePr>
          <p:nvPr/>
        </p:nvGraphicFramePr>
        <p:xfrm>
          <a:off x="1817003" y="2222564"/>
          <a:ext cx="2680334" cy="2746753"/>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2302">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92430">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92429">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92430">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2303">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2429">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2430">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
        <p:nvSpPr>
          <p:cNvPr id="7" name="object 7"/>
          <p:cNvSpPr txBox="1">
            <a:spLocks noGrp="1"/>
          </p:cNvSpPr>
          <p:nvPr>
            <p:ph type="title"/>
          </p:nvPr>
        </p:nvSpPr>
        <p:spPr>
          <a:xfrm>
            <a:off x="1736547" y="175005"/>
            <a:ext cx="5181600" cy="574040"/>
          </a:xfrm>
          <a:prstGeom prst="rect">
            <a:avLst/>
          </a:prstGeom>
        </p:spPr>
        <p:txBody>
          <a:bodyPr vert="horz" wrap="square" lIns="0" tIns="12700" rIns="0" bIns="0" rtlCol="0">
            <a:spAutoFit/>
          </a:bodyPr>
          <a:lstStyle/>
          <a:p>
            <a:pPr marL="12700">
              <a:spcBef>
                <a:spcPts val="100"/>
              </a:spcBef>
            </a:pPr>
            <a:r>
              <a:rPr sz="3600" dirty="0">
                <a:latin typeface="Arial MT"/>
                <a:cs typeface="Arial MT"/>
              </a:rPr>
              <a:t>Convolutions:</a:t>
            </a:r>
            <a:r>
              <a:rPr sz="3600" spc="-60" dirty="0">
                <a:latin typeface="Arial MT"/>
                <a:cs typeface="Arial MT"/>
              </a:rPr>
              <a:t> </a:t>
            </a:r>
            <a:r>
              <a:rPr sz="3600" spc="-5" dirty="0">
                <a:latin typeface="Arial MT"/>
                <a:cs typeface="Arial MT"/>
              </a:rPr>
              <a:t>More</a:t>
            </a:r>
            <a:r>
              <a:rPr sz="3600" spc="-20" dirty="0">
                <a:latin typeface="Arial MT"/>
                <a:cs typeface="Arial MT"/>
              </a:rPr>
              <a:t> </a:t>
            </a:r>
            <a:r>
              <a:rPr sz="3600" spc="-5" dirty="0">
                <a:latin typeface="Arial MT"/>
                <a:cs typeface="Arial MT"/>
              </a:rPr>
              <a:t>detail</a:t>
            </a:r>
            <a:endParaRPr sz="3600">
              <a:latin typeface="Arial MT"/>
              <a:cs typeface="Arial M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
        <p:nvSpPr>
          <p:cNvPr id="2" name="object 2"/>
          <p:cNvSpPr txBox="1"/>
          <p:nvPr/>
        </p:nvSpPr>
        <p:spPr>
          <a:xfrm>
            <a:off x="6169534" y="1938909"/>
            <a:ext cx="2856865" cy="1129030"/>
          </a:xfrm>
          <a:prstGeom prst="rect">
            <a:avLst/>
          </a:prstGeom>
        </p:spPr>
        <p:txBody>
          <a:bodyPr vert="horz" wrap="square" lIns="0" tIns="9525" rIns="0" bIns="0" rtlCol="0">
            <a:spAutoFit/>
          </a:bodyPr>
          <a:lstStyle/>
          <a:p>
            <a:pPr marL="12700" marR="5080">
              <a:lnSpc>
                <a:spcPct val="100800"/>
              </a:lnSpc>
              <a:spcBef>
                <a:spcPts val="75"/>
              </a:spcBef>
            </a:pPr>
            <a:r>
              <a:rPr sz="2400" spc="-10" dirty="0">
                <a:solidFill>
                  <a:prstClr val="black"/>
                </a:solidFill>
                <a:latin typeface="Arial MT"/>
                <a:cs typeface="Arial MT"/>
              </a:rPr>
              <a:t>7x7 </a:t>
            </a:r>
            <a:r>
              <a:rPr sz="2400" spc="-5" dirty="0">
                <a:solidFill>
                  <a:prstClr val="black"/>
                </a:solidFill>
                <a:latin typeface="Arial MT"/>
                <a:cs typeface="Arial MT"/>
              </a:rPr>
              <a:t>input (spatially) </a:t>
            </a:r>
            <a:r>
              <a:rPr sz="2400" dirty="0">
                <a:solidFill>
                  <a:prstClr val="black"/>
                </a:solidFill>
                <a:latin typeface="Arial MT"/>
                <a:cs typeface="Arial MT"/>
              </a:rPr>
              <a:t> </a:t>
            </a:r>
            <a:r>
              <a:rPr sz="2400" spc="-5" dirty="0">
                <a:solidFill>
                  <a:prstClr val="black"/>
                </a:solidFill>
                <a:latin typeface="Arial MT"/>
                <a:cs typeface="Arial MT"/>
              </a:rPr>
              <a:t>assume </a:t>
            </a:r>
            <a:r>
              <a:rPr sz="2400" spc="-10" dirty="0">
                <a:solidFill>
                  <a:prstClr val="black"/>
                </a:solidFill>
                <a:latin typeface="Arial MT"/>
                <a:cs typeface="Arial MT"/>
              </a:rPr>
              <a:t>3x3 </a:t>
            </a:r>
            <a:r>
              <a:rPr sz="2400" spc="-5" dirty="0">
                <a:solidFill>
                  <a:prstClr val="black"/>
                </a:solidFill>
                <a:latin typeface="Arial MT"/>
                <a:cs typeface="Arial MT"/>
              </a:rPr>
              <a:t>filter </a:t>
            </a:r>
            <a:r>
              <a:rPr sz="2400" dirty="0">
                <a:solidFill>
                  <a:prstClr val="black"/>
                </a:solidFill>
                <a:latin typeface="Arial MT"/>
                <a:cs typeface="Arial MT"/>
              </a:rPr>
              <a:t> </a:t>
            </a:r>
            <a:r>
              <a:rPr sz="2400" spc="-5" dirty="0">
                <a:solidFill>
                  <a:prstClr val="black"/>
                </a:solidFill>
                <a:latin typeface="Arial MT"/>
                <a:cs typeface="Arial MT"/>
              </a:rPr>
              <a:t>applied</a:t>
            </a:r>
            <a:r>
              <a:rPr sz="2400" spc="-25" dirty="0">
                <a:solidFill>
                  <a:prstClr val="black"/>
                </a:solidFill>
                <a:latin typeface="Arial MT"/>
                <a:cs typeface="Arial MT"/>
              </a:rPr>
              <a:t> </a:t>
            </a:r>
            <a:r>
              <a:rPr sz="2400" b="1" dirty="0">
                <a:solidFill>
                  <a:prstClr val="black"/>
                </a:solidFill>
                <a:latin typeface="Arial"/>
                <a:cs typeface="Arial"/>
              </a:rPr>
              <a:t>with</a:t>
            </a:r>
            <a:r>
              <a:rPr sz="2400" b="1" spc="-85" dirty="0">
                <a:solidFill>
                  <a:prstClr val="black"/>
                </a:solidFill>
                <a:latin typeface="Arial"/>
                <a:cs typeface="Arial"/>
              </a:rPr>
              <a:t> </a:t>
            </a:r>
            <a:r>
              <a:rPr sz="2400" b="1" dirty="0">
                <a:solidFill>
                  <a:prstClr val="black"/>
                </a:solidFill>
                <a:latin typeface="Arial"/>
                <a:cs typeface="Arial"/>
              </a:rPr>
              <a:t>stride</a:t>
            </a:r>
            <a:r>
              <a:rPr sz="2400" b="1" spc="-85" dirty="0">
                <a:solidFill>
                  <a:prstClr val="black"/>
                </a:solidFill>
                <a:latin typeface="Arial"/>
                <a:cs typeface="Arial"/>
              </a:rPr>
              <a:t> </a:t>
            </a:r>
            <a:r>
              <a:rPr sz="2400" b="1" spc="-5" dirty="0">
                <a:solidFill>
                  <a:prstClr val="black"/>
                </a:solidFill>
                <a:latin typeface="Arial"/>
                <a:cs typeface="Arial"/>
              </a:rPr>
              <a:t>2</a:t>
            </a:r>
            <a:endParaRPr sz="2400">
              <a:solidFill>
                <a:prstClr val="black"/>
              </a:solidFill>
              <a:latin typeface="Arial"/>
              <a:cs typeface="Arial"/>
            </a:endParaRPr>
          </a:p>
        </p:txBody>
      </p:sp>
      <p:sp>
        <p:nvSpPr>
          <p:cNvPr id="3" name="object 3"/>
          <p:cNvSpPr txBox="1"/>
          <p:nvPr/>
        </p:nvSpPr>
        <p:spPr>
          <a:xfrm>
            <a:off x="2986786" y="1704798"/>
            <a:ext cx="195580" cy="391795"/>
          </a:xfrm>
          <a:prstGeom prst="rect">
            <a:avLst/>
          </a:prstGeom>
        </p:spPr>
        <p:txBody>
          <a:bodyPr vert="horz" wrap="square" lIns="0" tIns="12700" rIns="0" bIns="0" rtlCol="0">
            <a:spAutoFit/>
          </a:bodyPr>
          <a:lstStyle/>
          <a:p>
            <a:pPr marL="12700">
              <a:spcBef>
                <a:spcPts val="100"/>
              </a:spcBef>
            </a:pPr>
            <a:r>
              <a:rPr sz="2400" dirty="0">
                <a:solidFill>
                  <a:prstClr val="black"/>
                </a:solidFill>
                <a:latin typeface="Arial MT"/>
                <a:cs typeface="Arial MT"/>
              </a:rPr>
              <a:t>7</a:t>
            </a:r>
            <a:endParaRPr sz="2400">
              <a:solidFill>
                <a:prstClr val="black"/>
              </a:solidFill>
              <a:latin typeface="Arial MT"/>
              <a:cs typeface="Arial MT"/>
            </a:endParaRPr>
          </a:p>
        </p:txBody>
      </p:sp>
      <p:sp>
        <p:nvSpPr>
          <p:cNvPr id="4" name="object 4"/>
          <p:cNvSpPr txBox="1"/>
          <p:nvPr/>
        </p:nvSpPr>
        <p:spPr>
          <a:xfrm>
            <a:off x="4692776" y="3574746"/>
            <a:ext cx="195580" cy="391795"/>
          </a:xfrm>
          <a:prstGeom prst="rect">
            <a:avLst/>
          </a:prstGeom>
        </p:spPr>
        <p:txBody>
          <a:bodyPr vert="horz" wrap="square" lIns="0" tIns="12700" rIns="0" bIns="0" rtlCol="0">
            <a:spAutoFit/>
          </a:bodyPr>
          <a:lstStyle/>
          <a:p>
            <a:pPr marL="12700">
              <a:spcBef>
                <a:spcPts val="100"/>
              </a:spcBef>
            </a:pPr>
            <a:r>
              <a:rPr sz="2400" dirty="0">
                <a:solidFill>
                  <a:prstClr val="black"/>
                </a:solidFill>
                <a:latin typeface="Arial MT"/>
                <a:cs typeface="Arial MT"/>
              </a:rPr>
              <a:t>7</a:t>
            </a:r>
            <a:endParaRPr sz="2400">
              <a:solidFill>
                <a:prstClr val="black"/>
              </a:solidFill>
              <a:latin typeface="Arial MT"/>
              <a:cs typeface="Arial MT"/>
            </a:endParaRPr>
          </a:p>
        </p:txBody>
      </p:sp>
      <p:sp>
        <p:nvSpPr>
          <p:cNvPr id="5" name="object 5"/>
          <p:cNvSpPr txBox="1"/>
          <p:nvPr/>
        </p:nvSpPr>
        <p:spPr>
          <a:xfrm>
            <a:off x="4102354" y="1029461"/>
            <a:ext cx="3987800" cy="360680"/>
          </a:xfrm>
          <a:prstGeom prst="rect">
            <a:avLst/>
          </a:prstGeom>
        </p:spPr>
        <p:txBody>
          <a:bodyPr vert="horz" wrap="square" lIns="0" tIns="12065" rIns="0" bIns="0" rtlCol="0">
            <a:spAutoFit/>
          </a:bodyPr>
          <a:lstStyle/>
          <a:p>
            <a:pPr marL="12700">
              <a:spcBef>
                <a:spcPts val="95"/>
              </a:spcBef>
            </a:pPr>
            <a:r>
              <a:rPr sz="2200" spc="-5" dirty="0">
                <a:solidFill>
                  <a:prstClr val="black"/>
                </a:solidFill>
                <a:latin typeface="Calibri"/>
                <a:cs typeface="Calibri"/>
              </a:rPr>
              <a:t>A</a:t>
            </a:r>
            <a:r>
              <a:rPr sz="2200" spc="-10" dirty="0">
                <a:solidFill>
                  <a:prstClr val="black"/>
                </a:solidFill>
                <a:latin typeface="Calibri"/>
                <a:cs typeface="Calibri"/>
              </a:rPr>
              <a:t> </a:t>
            </a:r>
            <a:r>
              <a:rPr sz="2200" spc="-5" dirty="0">
                <a:solidFill>
                  <a:prstClr val="black"/>
                </a:solidFill>
                <a:latin typeface="Calibri"/>
                <a:cs typeface="Calibri"/>
              </a:rPr>
              <a:t>closer</a:t>
            </a:r>
            <a:r>
              <a:rPr sz="2200" spc="-35" dirty="0">
                <a:solidFill>
                  <a:prstClr val="black"/>
                </a:solidFill>
                <a:latin typeface="Calibri"/>
                <a:cs typeface="Calibri"/>
              </a:rPr>
              <a:t> </a:t>
            </a:r>
            <a:r>
              <a:rPr sz="2200" dirty="0">
                <a:solidFill>
                  <a:prstClr val="black"/>
                </a:solidFill>
                <a:latin typeface="Calibri"/>
                <a:cs typeface="Calibri"/>
              </a:rPr>
              <a:t>look</a:t>
            </a:r>
            <a:r>
              <a:rPr sz="2200" spc="-40" dirty="0">
                <a:solidFill>
                  <a:prstClr val="black"/>
                </a:solidFill>
                <a:latin typeface="Calibri"/>
                <a:cs typeface="Calibri"/>
              </a:rPr>
              <a:t> </a:t>
            </a:r>
            <a:r>
              <a:rPr sz="2200" spc="-15" dirty="0">
                <a:solidFill>
                  <a:prstClr val="black"/>
                </a:solidFill>
                <a:latin typeface="Calibri"/>
                <a:cs typeface="Calibri"/>
              </a:rPr>
              <a:t>at </a:t>
            </a:r>
            <a:r>
              <a:rPr sz="2200" spc="-10" dirty="0">
                <a:solidFill>
                  <a:prstClr val="black"/>
                </a:solidFill>
                <a:latin typeface="Calibri"/>
                <a:cs typeface="Calibri"/>
              </a:rPr>
              <a:t>spatial</a:t>
            </a:r>
            <a:r>
              <a:rPr sz="2200" spc="10" dirty="0">
                <a:solidFill>
                  <a:prstClr val="black"/>
                </a:solidFill>
                <a:latin typeface="Calibri"/>
                <a:cs typeface="Calibri"/>
              </a:rPr>
              <a:t> </a:t>
            </a:r>
            <a:r>
              <a:rPr sz="2200" spc="-10" dirty="0">
                <a:solidFill>
                  <a:prstClr val="black"/>
                </a:solidFill>
                <a:latin typeface="Calibri"/>
                <a:cs typeface="Calibri"/>
              </a:rPr>
              <a:t>dimensions:</a:t>
            </a:r>
            <a:endParaRPr sz="2200">
              <a:solidFill>
                <a:prstClr val="black"/>
              </a:solidFill>
              <a:latin typeface="Calibri"/>
              <a:cs typeface="Calibri"/>
            </a:endParaRPr>
          </a:p>
        </p:txBody>
      </p:sp>
      <p:graphicFrame>
        <p:nvGraphicFramePr>
          <p:cNvPr id="6" name="object 6"/>
          <p:cNvGraphicFramePr>
            <a:graphicFrameLocks noGrp="1"/>
          </p:cNvGraphicFramePr>
          <p:nvPr/>
        </p:nvGraphicFramePr>
        <p:xfrm>
          <a:off x="1817003" y="2222564"/>
          <a:ext cx="2680334" cy="2746753"/>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2302">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92430">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92429">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92430">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2303">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2429">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2430">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
        <p:nvSpPr>
          <p:cNvPr id="7" name="object 7"/>
          <p:cNvSpPr txBox="1">
            <a:spLocks noGrp="1"/>
          </p:cNvSpPr>
          <p:nvPr>
            <p:ph type="title"/>
          </p:nvPr>
        </p:nvSpPr>
        <p:spPr>
          <a:xfrm>
            <a:off x="1736547" y="175005"/>
            <a:ext cx="5181600" cy="574040"/>
          </a:xfrm>
          <a:prstGeom prst="rect">
            <a:avLst/>
          </a:prstGeom>
        </p:spPr>
        <p:txBody>
          <a:bodyPr vert="horz" wrap="square" lIns="0" tIns="12700" rIns="0" bIns="0" rtlCol="0">
            <a:spAutoFit/>
          </a:bodyPr>
          <a:lstStyle/>
          <a:p>
            <a:pPr marL="12700">
              <a:spcBef>
                <a:spcPts val="100"/>
              </a:spcBef>
            </a:pPr>
            <a:r>
              <a:rPr sz="3600" dirty="0">
                <a:latin typeface="Arial MT"/>
                <a:cs typeface="Arial MT"/>
              </a:rPr>
              <a:t>Convolutions:</a:t>
            </a:r>
            <a:r>
              <a:rPr sz="3600" spc="-60" dirty="0">
                <a:latin typeface="Arial MT"/>
                <a:cs typeface="Arial MT"/>
              </a:rPr>
              <a:t> </a:t>
            </a:r>
            <a:r>
              <a:rPr sz="3600" spc="-5" dirty="0">
                <a:latin typeface="Arial MT"/>
                <a:cs typeface="Arial MT"/>
              </a:rPr>
              <a:t>More</a:t>
            </a:r>
            <a:r>
              <a:rPr sz="3600" spc="-20" dirty="0">
                <a:latin typeface="Arial MT"/>
                <a:cs typeface="Arial MT"/>
              </a:rPr>
              <a:t> </a:t>
            </a:r>
            <a:r>
              <a:rPr sz="3600" spc="-5" dirty="0">
                <a:latin typeface="Arial MT"/>
                <a:cs typeface="Arial MT"/>
              </a:rPr>
              <a:t>detail</a:t>
            </a:r>
            <a:endParaRPr sz="3600">
              <a:latin typeface="Arial MT"/>
              <a:cs typeface="Arial M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
        <p:nvSpPr>
          <p:cNvPr id="2" name="object 2"/>
          <p:cNvSpPr txBox="1"/>
          <p:nvPr/>
        </p:nvSpPr>
        <p:spPr>
          <a:xfrm>
            <a:off x="6169534" y="1938909"/>
            <a:ext cx="2856865" cy="1507490"/>
          </a:xfrm>
          <a:prstGeom prst="rect">
            <a:avLst/>
          </a:prstGeom>
        </p:spPr>
        <p:txBody>
          <a:bodyPr vert="horz" wrap="square" lIns="0" tIns="9525" rIns="0" bIns="0" rtlCol="0">
            <a:spAutoFit/>
          </a:bodyPr>
          <a:lstStyle/>
          <a:p>
            <a:pPr marL="12700" marR="5080">
              <a:lnSpc>
                <a:spcPct val="100800"/>
              </a:lnSpc>
              <a:spcBef>
                <a:spcPts val="75"/>
              </a:spcBef>
            </a:pPr>
            <a:r>
              <a:rPr sz="2400" spc="-10" dirty="0">
                <a:solidFill>
                  <a:prstClr val="black"/>
                </a:solidFill>
                <a:latin typeface="Arial MT"/>
                <a:cs typeface="Arial MT"/>
              </a:rPr>
              <a:t>7x7 </a:t>
            </a:r>
            <a:r>
              <a:rPr sz="2400" spc="-5" dirty="0">
                <a:solidFill>
                  <a:prstClr val="black"/>
                </a:solidFill>
                <a:latin typeface="Arial MT"/>
                <a:cs typeface="Arial MT"/>
              </a:rPr>
              <a:t>input (spatially) </a:t>
            </a:r>
            <a:r>
              <a:rPr sz="2400" dirty="0">
                <a:solidFill>
                  <a:prstClr val="black"/>
                </a:solidFill>
                <a:latin typeface="Arial MT"/>
                <a:cs typeface="Arial MT"/>
              </a:rPr>
              <a:t> </a:t>
            </a:r>
            <a:r>
              <a:rPr sz="2400" spc="-5" dirty="0">
                <a:solidFill>
                  <a:prstClr val="black"/>
                </a:solidFill>
                <a:latin typeface="Arial MT"/>
                <a:cs typeface="Arial MT"/>
              </a:rPr>
              <a:t>assume </a:t>
            </a:r>
            <a:r>
              <a:rPr sz="2400" spc="-10" dirty="0">
                <a:solidFill>
                  <a:prstClr val="black"/>
                </a:solidFill>
                <a:latin typeface="Arial MT"/>
                <a:cs typeface="Arial MT"/>
              </a:rPr>
              <a:t>3x3 </a:t>
            </a:r>
            <a:r>
              <a:rPr sz="2400" spc="-5" dirty="0">
                <a:solidFill>
                  <a:prstClr val="black"/>
                </a:solidFill>
                <a:latin typeface="Arial MT"/>
                <a:cs typeface="Arial MT"/>
              </a:rPr>
              <a:t>filter </a:t>
            </a:r>
            <a:r>
              <a:rPr sz="2400" dirty="0">
                <a:solidFill>
                  <a:prstClr val="black"/>
                </a:solidFill>
                <a:latin typeface="Arial MT"/>
                <a:cs typeface="Arial MT"/>
              </a:rPr>
              <a:t> </a:t>
            </a:r>
            <a:r>
              <a:rPr sz="2400" spc="-5" dirty="0">
                <a:solidFill>
                  <a:prstClr val="black"/>
                </a:solidFill>
                <a:latin typeface="Arial MT"/>
                <a:cs typeface="Arial MT"/>
              </a:rPr>
              <a:t>applied</a:t>
            </a:r>
            <a:r>
              <a:rPr sz="2400" spc="-25" dirty="0">
                <a:solidFill>
                  <a:prstClr val="black"/>
                </a:solidFill>
                <a:latin typeface="Arial MT"/>
                <a:cs typeface="Arial MT"/>
              </a:rPr>
              <a:t> </a:t>
            </a:r>
            <a:r>
              <a:rPr sz="2400" b="1" dirty="0">
                <a:solidFill>
                  <a:prstClr val="black"/>
                </a:solidFill>
                <a:latin typeface="Arial"/>
                <a:cs typeface="Arial"/>
              </a:rPr>
              <a:t>with</a:t>
            </a:r>
            <a:r>
              <a:rPr sz="2400" b="1" spc="-85" dirty="0">
                <a:solidFill>
                  <a:prstClr val="black"/>
                </a:solidFill>
                <a:latin typeface="Arial"/>
                <a:cs typeface="Arial"/>
              </a:rPr>
              <a:t> </a:t>
            </a:r>
            <a:r>
              <a:rPr sz="2400" b="1" dirty="0">
                <a:solidFill>
                  <a:prstClr val="black"/>
                </a:solidFill>
                <a:latin typeface="Arial"/>
                <a:cs typeface="Arial"/>
              </a:rPr>
              <a:t>stride</a:t>
            </a:r>
            <a:r>
              <a:rPr sz="2400" b="1" spc="-85" dirty="0">
                <a:solidFill>
                  <a:prstClr val="black"/>
                </a:solidFill>
                <a:latin typeface="Arial"/>
                <a:cs typeface="Arial"/>
              </a:rPr>
              <a:t> </a:t>
            </a:r>
            <a:r>
              <a:rPr sz="2400" b="1" spc="-5" dirty="0">
                <a:solidFill>
                  <a:prstClr val="black"/>
                </a:solidFill>
                <a:latin typeface="Arial"/>
                <a:cs typeface="Arial"/>
              </a:rPr>
              <a:t>2</a:t>
            </a:r>
            <a:endParaRPr sz="2400">
              <a:solidFill>
                <a:prstClr val="black"/>
              </a:solidFill>
              <a:latin typeface="Arial"/>
              <a:cs typeface="Arial"/>
            </a:endParaRPr>
          </a:p>
          <a:p>
            <a:pPr marL="12700">
              <a:spcBef>
                <a:spcPts val="100"/>
              </a:spcBef>
            </a:pPr>
            <a:r>
              <a:rPr sz="2400" b="1" dirty="0">
                <a:solidFill>
                  <a:prstClr val="black"/>
                </a:solidFill>
                <a:latin typeface="Arial"/>
                <a:cs typeface="Arial"/>
              </a:rPr>
              <a:t>=&gt;</a:t>
            </a:r>
            <a:r>
              <a:rPr sz="2400" b="1" spc="-55" dirty="0">
                <a:solidFill>
                  <a:prstClr val="black"/>
                </a:solidFill>
                <a:latin typeface="Arial"/>
                <a:cs typeface="Arial"/>
              </a:rPr>
              <a:t> </a:t>
            </a:r>
            <a:r>
              <a:rPr sz="2400" b="1" spc="-5" dirty="0">
                <a:solidFill>
                  <a:prstClr val="black"/>
                </a:solidFill>
                <a:latin typeface="Arial"/>
                <a:cs typeface="Arial"/>
              </a:rPr>
              <a:t>3x3</a:t>
            </a:r>
            <a:r>
              <a:rPr sz="2400" b="1" spc="-80" dirty="0">
                <a:solidFill>
                  <a:prstClr val="black"/>
                </a:solidFill>
                <a:latin typeface="Arial"/>
                <a:cs typeface="Arial"/>
              </a:rPr>
              <a:t> </a:t>
            </a:r>
            <a:r>
              <a:rPr sz="2400" b="1" spc="-5" dirty="0">
                <a:solidFill>
                  <a:prstClr val="black"/>
                </a:solidFill>
                <a:latin typeface="Arial"/>
                <a:cs typeface="Arial"/>
              </a:rPr>
              <a:t>output!</a:t>
            </a:r>
            <a:endParaRPr sz="2400">
              <a:solidFill>
                <a:prstClr val="black"/>
              </a:solidFill>
              <a:latin typeface="Arial"/>
              <a:cs typeface="Arial"/>
            </a:endParaRPr>
          </a:p>
        </p:txBody>
      </p:sp>
      <p:sp>
        <p:nvSpPr>
          <p:cNvPr id="3" name="object 3"/>
          <p:cNvSpPr txBox="1"/>
          <p:nvPr/>
        </p:nvSpPr>
        <p:spPr>
          <a:xfrm>
            <a:off x="2986786" y="1704798"/>
            <a:ext cx="195580" cy="391795"/>
          </a:xfrm>
          <a:prstGeom prst="rect">
            <a:avLst/>
          </a:prstGeom>
        </p:spPr>
        <p:txBody>
          <a:bodyPr vert="horz" wrap="square" lIns="0" tIns="12700" rIns="0" bIns="0" rtlCol="0">
            <a:spAutoFit/>
          </a:bodyPr>
          <a:lstStyle/>
          <a:p>
            <a:pPr marL="12700">
              <a:spcBef>
                <a:spcPts val="100"/>
              </a:spcBef>
            </a:pPr>
            <a:r>
              <a:rPr sz="2400" dirty="0">
                <a:solidFill>
                  <a:prstClr val="black"/>
                </a:solidFill>
                <a:latin typeface="Arial MT"/>
                <a:cs typeface="Arial MT"/>
              </a:rPr>
              <a:t>7</a:t>
            </a:r>
            <a:endParaRPr sz="2400">
              <a:solidFill>
                <a:prstClr val="black"/>
              </a:solidFill>
              <a:latin typeface="Arial MT"/>
              <a:cs typeface="Arial MT"/>
            </a:endParaRPr>
          </a:p>
        </p:txBody>
      </p:sp>
      <p:sp>
        <p:nvSpPr>
          <p:cNvPr id="4" name="object 4"/>
          <p:cNvSpPr txBox="1"/>
          <p:nvPr/>
        </p:nvSpPr>
        <p:spPr>
          <a:xfrm>
            <a:off x="4692776" y="3574746"/>
            <a:ext cx="195580" cy="391795"/>
          </a:xfrm>
          <a:prstGeom prst="rect">
            <a:avLst/>
          </a:prstGeom>
        </p:spPr>
        <p:txBody>
          <a:bodyPr vert="horz" wrap="square" lIns="0" tIns="12700" rIns="0" bIns="0" rtlCol="0">
            <a:spAutoFit/>
          </a:bodyPr>
          <a:lstStyle/>
          <a:p>
            <a:pPr marL="12700">
              <a:spcBef>
                <a:spcPts val="100"/>
              </a:spcBef>
            </a:pPr>
            <a:r>
              <a:rPr sz="2400" dirty="0">
                <a:solidFill>
                  <a:prstClr val="black"/>
                </a:solidFill>
                <a:latin typeface="Arial MT"/>
                <a:cs typeface="Arial MT"/>
              </a:rPr>
              <a:t>7</a:t>
            </a:r>
            <a:endParaRPr sz="2400">
              <a:solidFill>
                <a:prstClr val="black"/>
              </a:solidFill>
              <a:latin typeface="Arial MT"/>
              <a:cs typeface="Arial MT"/>
            </a:endParaRPr>
          </a:p>
        </p:txBody>
      </p:sp>
      <p:sp>
        <p:nvSpPr>
          <p:cNvPr id="5" name="object 5"/>
          <p:cNvSpPr txBox="1"/>
          <p:nvPr/>
        </p:nvSpPr>
        <p:spPr>
          <a:xfrm>
            <a:off x="4102354" y="1029461"/>
            <a:ext cx="3987800" cy="360680"/>
          </a:xfrm>
          <a:prstGeom prst="rect">
            <a:avLst/>
          </a:prstGeom>
        </p:spPr>
        <p:txBody>
          <a:bodyPr vert="horz" wrap="square" lIns="0" tIns="12065" rIns="0" bIns="0" rtlCol="0">
            <a:spAutoFit/>
          </a:bodyPr>
          <a:lstStyle/>
          <a:p>
            <a:pPr marL="12700">
              <a:spcBef>
                <a:spcPts val="95"/>
              </a:spcBef>
            </a:pPr>
            <a:r>
              <a:rPr sz="2200" spc="-5" dirty="0">
                <a:solidFill>
                  <a:prstClr val="black"/>
                </a:solidFill>
                <a:latin typeface="Calibri"/>
                <a:cs typeface="Calibri"/>
              </a:rPr>
              <a:t>A</a:t>
            </a:r>
            <a:r>
              <a:rPr sz="2200" spc="-10" dirty="0">
                <a:solidFill>
                  <a:prstClr val="black"/>
                </a:solidFill>
                <a:latin typeface="Calibri"/>
                <a:cs typeface="Calibri"/>
              </a:rPr>
              <a:t> </a:t>
            </a:r>
            <a:r>
              <a:rPr sz="2200" spc="-5" dirty="0">
                <a:solidFill>
                  <a:prstClr val="black"/>
                </a:solidFill>
                <a:latin typeface="Calibri"/>
                <a:cs typeface="Calibri"/>
              </a:rPr>
              <a:t>closer</a:t>
            </a:r>
            <a:r>
              <a:rPr sz="2200" spc="-35" dirty="0">
                <a:solidFill>
                  <a:prstClr val="black"/>
                </a:solidFill>
                <a:latin typeface="Calibri"/>
                <a:cs typeface="Calibri"/>
              </a:rPr>
              <a:t> </a:t>
            </a:r>
            <a:r>
              <a:rPr sz="2200" dirty="0">
                <a:solidFill>
                  <a:prstClr val="black"/>
                </a:solidFill>
                <a:latin typeface="Calibri"/>
                <a:cs typeface="Calibri"/>
              </a:rPr>
              <a:t>look</a:t>
            </a:r>
            <a:r>
              <a:rPr sz="2200" spc="-40" dirty="0">
                <a:solidFill>
                  <a:prstClr val="black"/>
                </a:solidFill>
                <a:latin typeface="Calibri"/>
                <a:cs typeface="Calibri"/>
              </a:rPr>
              <a:t> </a:t>
            </a:r>
            <a:r>
              <a:rPr sz="2200" spc="-15" dirty="0">
                <a:solidFill>
                  <a:prstClr val="black"/>
                </a:solidFill>
                <a:latin typeface="Calibri"/>
                <a:cs typeface="Calibri"/>
              </a:rPr>
              <a:t>at </a:t>
            </a:r>
            <a:r>
              <a:rPr sz="2200" spc="-10" dirty="0">
                <a:solidFill>
                  <a:prstClr val="black"/>
                </a:solidFill>
                <a:latin typeface="Calibri"/>
                <a:cs typeface="Calibri"/>
              </a:rPr>
              <a:t>spatial</a:t>
            </a:r>
            <a:r>
              <a:rPr sz="2200" spc="10" dirty="0">
                <a:solidFill>
                  <a:prstClr val="black"/>
                </a:solidFill>
                <a:latin typeface="Calibri"/>
                <a:cs typeface="Calibri"/>
              </a:rPr>
              <a:t> </a:t>
            </a:r>
            <a:r>
              <a:rPr sz="2200" spc="-10" dirty="0">
                <a:solidFill>
                  <a:prstClr val="black"/>
                </a:solidFill>
                <a:latin typeface="Calibri"/>
                <a:cs typeface="Calibri"/>
              </a:rPr>
              <a:t>dimensions:</a:t>
            </a:r>
            <a:endParaRPr sz="2200">
              <a:solidFill>
                <a:prstClr val="black"/>
              </a:solidFill>
              <a:latin typeface="Calibri"/>
              <a:cs typeface="Calibri"/>
            </a:endParaRPr>
          </a:p>
        </p:txBody>
      </p:sp>
      <p:graphicFrame>
        <p:nvGraphicFramePr>
          <p:cNvPr id="6" name="object 6"/>
          <p:cNvGraphicFramePr>
            <a:graphicFrameLocks noGrp="1"/>
          </p:cNvGraphicFramePr>
          <p:nvPr/>
        </p:nvGraphicFramePr>
        <p:xfrm>
          <a:off x="1817003" y="2222564"/>
          <a:ext cx="2680334" cy="2746753"/>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2302">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extLst>
                  <a:ext uri="{0D108BD9-81ED-4DB2-BD59-A6C34878D82A}">
                    <a16:rowId xmlns:a16="http://schemas.microsoft.com/office/drawing/2014/main" val="10000"/>
                  </a:ext>
                </a:extLst>
              </a:tr>
              <a:tr h="392430">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extLst>
                  <a:ext uri="{0D108BD9-81ED-4DB2-BD59-A6C34878D82A}">
                    <a16:rowId xmlns:a16="http://schemas.microsoft.com/office/drawing/2014/main" val="10001"/>
                  </a:ext>
                </a:extLst>
              </a:tr>
              <a:tr h="392429">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extLst>
                  <a:ext uri="{0D108BD9-81ED-4DB2-BD59-A6C34878D82A}">
                    <a16:rowId xmlns:a16="http://schemas.microsoft.com/office/drawing/2014/main" val="10002"/>
                  </a:ext>
                </a:extLst>
              </a:tr>
              <a:tr h="392430">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2303">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2429">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2430">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
        <p:nvSpPr>
          <p:cNvPr id="7" name="object 7"/>
          <p:cNvSpPr txBox="1">
            <a:spLocks noGrp="1"/>
          </p:cNvSpPr>
          <p:nvPr>
            <p:ph type="title"/>
          </p:nvPr>
        </p:nvSpPr>
        <p:spPr>
          <a:xfrm>
            <a:off x="1736547" y="175005"/>
            <a:ext cx="5181600" cy="574040"/>
          </a:xfrm>
          <a:prstGeom prst="rect">
            <a:avLst/>
          </a:prstGeom>
        </p:spPr>
        <p:txBody>
          <a:bodyPr vert="horz" wrap="square" lIns="0" tIns="12700" rIns="0" bIns="0" rtlCol="0">
            <a:spAutoFit/>
          </a:bodyPr>
          <a:lstStyle/>
          <a:p>
            <a:pPr marL="12700">
              <a:spcBef>
                <a:spcPts val="100"/>
              </a:spcBef>
            </a:pPr>
            <a:r>
              <a:rPr sz="3600" dirty="0">
                <a:latin typeface="Arial MT"/>
                <a:cs typeface="Arial MT"/>
              </a:rPr>
              <a:t>Convolutions:</a:t>
            </a:r>
            <a:r>
              <a:rPr sz="3600" spc="-60" dirty="0">
                <a:latin typeface="Arial MT"/>
                <a:cs typeface="Arial MT"/>
              </a:rPr>
              <a:t> </a:t>
            </a:r>
            <a:r>
              <a:rPr sz="3600" spc="-5" dirty="0">
                <a:latin typeface="Arial MT"/>
                <a:cs typeface="Arial MT"/>
              </a:rPr>
              <a:t>More</a:t>
            </a:r>
            <a:r>
              <a:rPr sz="3600" spc="-20" dirty="0">
                <a:latin typeface="Arial MT"/>
                <a:cs typeface="Arial MT"/>
              </a:rPr>
              <a:t> </a:t>
            </a:r>
            <a:r>
              <a:rPr sz="3600" spc="-5" dirty="0">
                <a:latin typeface="Arial MT"/>
                <a:cs typeface="Arial MT"/>
              </a:rPr>
              <a:t>detail</a:t>
            </a:r>
            <a:endParaRPr sz="3600">
              <a:latin typeface="Arial MT"/>
              <a:cs typeface="Arial M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
        <p:nvSpPr>
          <p:cNvPr id="2" name="object 2"/>
          <p:cNvSpPr txBox="1"/>
          <p:nvPr/>
        </p:nvSpPr>
        <p:spPr>
          <a:xfrm>
            <a:off x="6169534" y="1938909"/>
            <a:ext cx="3042285" cy="1129030"/>
          </a:xfrm>
          <a:prstGeom prst="rect">
            <a:avLst/>
          </a:prstGeom>
        </p:spPr>
        <p:txBody>
          <a:bodyPr vert="horz" wrap="square" lIns="0" tIns="9525" rIns="0" bIns="0" rtlCol="0">
            <a:spAutoFit/>
          </a:bodyPr>
          <a:lstStyle/>
          <a:p>
            <a:pPr marL="12700" marR="5080">
              <a:lnSpc>
                <a:spcPct val="100800"/>
              </a:lnSpc>
              <a:spcBef>
                <a:spcPts val="75"/>
              </a:spcBef>
            </a:pPr>
            <a:r>
              <a:rPr sz="2400" spc="-10" dirty="0">
                <a:solidFill>
                  <a:prstClr val="black"/>
                </a:solidFill>
                <a:latin typeface="Arial MT"/>
                <a:cs typeface="Arial MT"/>
              </a:rPr>
              <a:t>7x7 </a:t>
            </a:r>
            <a:r>
              <a:rPr sz="2400" spc="-5" dirty="0">
                <a:solidFill>
                  <a:prstClr val="black"/>
                </a:solidFill>
                <a:latin typeface="Arial MT"/>
                <a:cs typeface="Arial MT"/>
              </a:rPr>
              <a:t>input (spatially) </a:t>
            </a:r>
            <a:r>
              <a:rPr sz="2400" dirty="0">
                <a:solidFill>
                  <a:prstClr val="black"/>
                </a:solidFill>
                <a:latin typeface="Arial MT"/>
                <a:cs typeface="Arial MT"/>
              </a:rPr>
              <a:t> </a:t>
            </a:r>
            <a:r>
              <a:rPr sz="2400" spc="-5" dirty="0">
                <a:solidFill>
                  <a:prstClr val="black"/>
                </a:solidFill>
                <a:latin typeface="Arial MT"/>
                <a:cs typeface="Arial MT"/>
              </a:rPr>
              <a:t>assume </a:t>
            </a:r>
            <a:r>
              <a:rPr sz="2400" spc="-10" dirty="0">
                <a:solidFill>
                  <a:prstClr val="black"/>
                </a:solidFill>
                <a:latin typeface="Arial MT"/>
                <a:cs typeface="Arial MT"/>
              </a:rPr>
              <a:t>3x3 </a:t>
            </a:r>
            <a:r>
              <a:rPr sz="2400" spc="-5" dirty="0">
                <a:solidFill>
                  <a:prstClr val="black"/>
                </a:solidFill>
                <a:latin typeface="Arial MT"/>
                <a:cs typeface="Arial MT"/>
              </a:rPr>
              <a:t>filter </a:t>
            </a:r>
            <a:r>
              <a:rPr sz="2400" dirty="0">
                <a:solidFill>
                  <a:prstClr val="black"/>
                </a:solidFill>
                <a:latin typeface="Arial MT"/>
                <a:cs typeface="Arial MT"/>
              </a:rPr>
              <a:t> </a:t>
            </a:r>
            <a:r>
              <a:rPr sz="2400" spc="-5" dirty="0">
                <a:solidFill>
                  <a:prstClr val="black"/>
                </a:solidFill>
                <a:latin typeface="Arial MT"/>
                <a:cs typeface="Arial MT"/>
              </a:rPr>
              <a:t>applied</a:t>
            </a:r>
            <a:r>
              <a:rPr sz="2400" spc="-25" dirty="0">
                <a:solidFill>
                  <a:prstClr val="black"/>
                </a:solidFill>
                <a:latin typeface="Arial MT"/>
                <a:cs typeface="Arial MT"/>
              </a:rPr>
              <a:t> </a:t>
            </a:r>
            <a:r>
              <a:rPr sz="2400" b="1" dirty="0">
                <a:solidFill>
                  <a:prstClr val="black"/>
                </a:solidFill>
                <a:latin typeface="Arial"/>
                <a:cs typeface="Arial"/>
              </a:rPr>
              <a:t>with</a:t>
            </a:r>
            <a:r>
              <a:rPr sz="2400" b="1" spc="-80" dirty="0">
                <a:solidFill>
                  <a:prstClr val="black"/>
                </a:solidFill>
                <a:latin typeface="Arial"/>
                <a:cs typeface="Arial"/>
              </a:rPr>
              <a:t> </a:t>
            </a:r>
            <a:r>
              <a:rPr sz="2400" b="1" dirty="0">
                <a:solidFill>
                  <a:prstClr val="black"/>
                </a:solidFill>
                <a:latin typeface="Arial"/>
                <a:cs typeface="Arial"/>
              </a:rPr>
              <a:t>stride</a:t>
            </a:r>
            <a:r>
              <a:rPr sz="2400" b="1" spc="-85" dirty="0">
                <a:solidFill>
                  <a:prstClr val="black"/>
                </a:solidFill>
                <a:latin typeface="Arial"/>
                <a:cs typeface="Arial"/>
              </a:rPr>
              <a:t> </a:t>
            </a:r>
            <a:r>
              <a:rPr sz="2400" b="1" spc="-10" dirty="0">
                <a:solidFill>
                  <a:prstClr val="black"/>
                </a:solidFill>
                <a:latin typeface="Arial"/>
                <a:cs typeface="Arial"/>
              </a:rPr>
              <a:t>3?</a:t>
            </a:r>
            <a:endParaRPr sz="2400">
              <a:solidFill>
                <a:prstClr val="black"/>
              </a:solidFill>
              <a:latin typeface="Arial"/>
              <a:cs typeface="Arial"/>
            </a:endParaRPr>
          </a:p>
        </p:txBody>
      </p:sp>
      <p:sp>
        <p:nvSpPr>
          <p:cNvPr id="3" name="object 3"/>
          <p:cNvSpPr txBox="1"/>
          <p:nvPr/>
        </p:nvSpPr>
        <p:spPr>
          <a:xfrm>
            <a:off x="2986786" y="1704798"/>
            <a:ext cx="195580" cy="391795"/>
          </a:xfrm>
          <a:prstGeom prst="rect">
            <a:avLst/>
          </a:prstGeom>
        </p:spPr>
        <p:txBody>
          <a:bodyPr vert="horz" wrap="square" lIns="0" tIns="12700" rIns="0" bIns="0" rtlCol="0">
            <a:spAutoFit/>
          </a:bodyPr>
          <a:lstStyle/>
          <a:p>
            <a:pPr marL="12700">
              <a:spcBef>
                <a:spcPts val="100"/>
              </a:spcBef>
            </a:pPr>
            <a:r>
              <a:rPr sz="2400" dirty="0">
                <a:solidFill>
                  <a:prstClr val="black"/>
                </a:solidFill>
                <a:latin typeface="Arial MT"/>
                <a:cs typeface="Arial MT"/>
              </a:rPr>
              <a:t>7</a:t>
            </a:r>
            <a:endParaRPr sz="2400">
              <a:solidFill>
                <a:prstClr val="black"/>
              </a:solidFill>
              <a:latin typeface="Arial MT"/>
              <a:cs typeface="Arial MT"/>
            </a:endParaRPr>
          </a:p>
        </p:txBody>
      </p:sp>
      <p:sp>
        <p:nvSpPr>
          <p:cNvPr id="4" name="object 4"/>
          <p:cNvSpPr txBox="1"/>
          <p:nvPr/>
        </p:nvSpPr>
        <p:spPr>
          <a:xfrm>
            <a:off x="4692776" y="3574746"/>
            <a:ext cx="195580" cy="391795"/>
          </a:xfrm>
          <a:prstGeom prst="rect">
            <a:avLst/>
          </a:prstGeom>
        </p:spPr>
        <p:txBody>
          <a:bodyPr vert="horz" wrap="square" lIns="0" tIns="12700" rIns="0" bIns="0" rtlCol="0">
            <a:spAutoFit/>
          </a:bodyPr>
          <a:lstStyle/>
          <a:p>
            <a:pPr marL="12700">
              <a:spcBef>
                <a:spcPts val="100"/>
              </a:spcBef>
            </a:pPr>
            <a:r>
              <a:rPr sz="2400" dirty="0">
                <a:solidFill>
                  <a:prstClr val="black"/>
                </a:solidFill>
                <a:latin typeface="Arial MT"/>
                <a:cs typeface="Arial MT"/>
              </a:rPr>
              <a:t>7</a:t>
            </a:r>
            <a:endParaRPr sz="2400">
              <a:solidFill>
                <a:prstClr val="black"/>
              </a:solidFill>
              <a:latin typeface="Arial MT"/>
              <a:cs typeface="Arial MT"/>
            </a:endParaRPr>
          </a:p>
        </p:txBody>
      </p:sp>
      <p:sp>
        <p:nvSpPr>
          <p:cNvPr id="5" name="object 5"/>
          <p:cNvSpPr txBox="1"/>
          <p:nvPr/>
        </p:nvSpPr>
        <p:spPr>
          <a:xfrm>
            <a:off x="4102354" y="1029461"/>
            <a:ext cx="3987800" cy="360680"/>
          </a:xfrm>
          <a:prstGeom prst="rect">
            <a:avLst/>
          </a:prstGeom>
        </p:spPr>
        <p:txBody>
          <a:bodyPr vert="horz" wrap="square" lIns="0" tIns="12065" rIns="0" bIns="0" rtlCol="0">
            <a:spAutoFit/>
          </a:bodyPr>
          <a:lstStyle/>
          <a:p>
            <a:pPr marL="12700">
              <a:spcBef>
                <a:spcPts val="95"/>
              </a:spcBef>
            </a:pPr>
            <a:r>
              <a:rPr sz="2200" spc="-5" dirty="0">
                <a:solidFill>
                  <a:prstClr val="black"/>
                </a:solidFill>
                <a:latin typeface="Calibri"/>
                <a:cs typeface="Calibri"/>
              </a:rPr>
              <a:t>A</a:t>
            </a:r>
            <a:r>
              <a:rPr sz="2200" spc="-10" dirty="0">
                <a:solidFill>
                  <a:prstClr val="black"/>
                </a:solidFill>
                <a:latin typeface="Calibri"/>
                <a:cs typeface="Calibri"/>
              </a:rPr>
              <a:t> </a:t>
            </a:r>
            <a:r>
              <a:rPr sz="2200" spc="-5" dirty="0">
                <a:solidFill>
                  <a:prstClr val="black"/>
                </a:solidFill>
                <a:latin typeface="Calibri"/>
                <a:cs typeface="Calibri"/>
              </a:rPr>
              <a:t>closer</a:t>
            </a:r>
            <a:r>
              <a:rPr sz="2200" spc="-35" dirty="0">
                <a:solidFill>
                  <a:prstClr val="black"/>
                </a:solidFill>
                <a:latin typeface="Calibri"/>
                <a:cs typeface="Calibri"/>
              </a:rPr>
              <a:t> </a:t>
            </a:r>
            <a:r>
              <a:rPr sz="2200" dirty="0">
                <a:solidFill>
                  <a:prstClr val="black"/>
                </a:solidFill>
                <a:latin typeface="Calibri"/>
                <a:cs typeface="Calibri"/>
              </a:rPr>
              <a:t>look</a:t>
            </a:r>
            <a:r>
              <a:rPr sz="2200" spc="-40" dirty="0">
                <a:solidFill>
                  <a:prstClr val="black"/>
                </a:solidFill>
                <a:latin typeface="Calibri"/>
                <a:cs typeface="Calibri"/>
              </a:rPr>
              <a:t> </a:t>
            </a:r>
            <a:r>
              <a:rPr sz="2200" spc="-15" dirty="0">
                <a:solidFill>
                  <a:prstClr val="black"/>
                </a:solidFill>
                <a:latin typeface="Calibri"/>
                <a:cs typeface="Calibri"/>
              </a:rPr>
              <a:t>at </a:t>
            </a:r>
            <a:r>
              <a:rPr sz="2200" spc="-10" dirty="0">
                <a:solidFill>
                  <a:prstClr val="black"/>
                </a:solidFill>
                <a:latin typeface="Calibri"/>
                <a:cs typeface="Calibri"/>
              </a:rPr>
              <a:t>spatial</a:t>
            </a:r>
            <a:r>
              <a:rPr sz="2200" spc="10" dirty="0">
                <a:solidFill>
                  <a:prstClr val="black"/>
                </a:solidFill>
                <a:latin typeface="Calibri"/>
                <a:cs typeface="Calibri"/>
              </a:rPr>
              <a:t> </a:t>
            </a:r>
            <a:r>
              <a:rPr sz="2200" spc="-10" dirty="0">
                <a:solidFill>
                  <a:prstClr val="black"/>
                </a:solidFill>
                <a:latin typeface="Calibri"/>
                <a:cs typeface="Calibri"/>
              </a:rPr>
              <a:t>dimensions:</a:t>
            </a:r>
            <a:endParaRPr sz="2200">
              <a:solidFill>
                <a:prstClr val="black"/>
              </a:solidFill>
              <a:latin typeface="Calibri"/>
              <a:cs typeface="Calibri"/>
            </a:endParaRPr>
          </a:p>
        </p:txBody>
      </p:sp>
      <p:graphicFrame>
        <p:nvGraphicFramePr>
          <p:cNvPr id="6" name="object 6"/>
          <p:cNvGraphicFramePr>
            <a:graphicFrameLocks noGrp="1"/>
          </p:cNvGraphicFramePr>
          <p:nvPr/>
        </p:nvGraphicFramePr>
        <p:xfrm>
          <a:off x="1817003" y="2222564"/>
          <a:ext cx="2680334" cy="2746753"/>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2302">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92430">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92429">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92430">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2303">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2429">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2430">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
        <p:nvSpPr>
          <p:cNvPr id="7" name="object 7"/>
          <p:cNvSpPr txBox="1">
            <a:spLocks noGrp="1"/>
          </p:cNvSpPr>
          <p:nvPr>
            <p:ph type="title"/>
          </p:nvPr>
        </p:nvSpPr>
        <p:spPr>
          <a:xfrm>
            <a:off x="1736547" y="175005"/>
            <a:ext cx="5181600" cy="574040"/>
          </a:xfrm>
          <a:prstGeom prst="rect">
            <a:avLst/>
          </a:prstGeom>
        </p:spPr>
        <p:txBody>
          <a:bodyPr vert="horz" wrap="square" lIns="0" tIns="12700" rIns="0" bIns="0" rtlCol="0">
            <a:spAutoFit/>
          </a:bodyPr>
          <a:lstStyle/>
          <a:p>
            <a:pPr marL="12700">
              <a:spcBef>
                <a:spcPts val="100"/>
              </a:spcBef>
            </a:pPr>
            <a:r>
              <a:rPr sz="3600" dirty="0">
                <a:latin typeface="Arial MT"/>
                <a:cs typeface="Arial MT"/>
              </a:rPr>
              <a:t>Convolutions:</a:t>
            </a:r>
            <a:r>
              <a:rPr sz="3600" spc="-60" dirty="0">
                <a:latin typeface="Arial MT"/>
                <a:cs typeface="Arial MT"/>
              </a:rPr>
              <a:t> </a:t>
            </a:r>
            <a:r>
              <a:rPr sz="3600" spc="-5" dirty="0">
                <a:latin typeface="Arial MT"/>
                <a:cs typeface="Arial MT"/>
              </a:rPr>
              <a:t>More</a:t>
            </a:r>
            <a:r>
              <a:rPr sz="3600" spc="-20" dirty="0">
                <a:latin typeface="Arial MT"/>
                <a:cs typeface="Arial MT"/>
              </a:rPr>
              <a:t> </a:t>
            </a:r>
            <a:r>
              <a:rPr sz="3600" spc="-5" dirty="0">
                <a:latin typeface="Arial MT"/>
                <a:cs typeface="Arial MT"/>
              </a:rPr>
              <a:t>detail</a:t>
            </a:r>
            <a:endParaRPr sz="36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9033" y="203708"/>
            <a:ext cx="4133215" cy="513715"/>
          </a:xfrm>
          <a:prstGeom prst="rect">
            <a:avLst/>
          </a:prstGeom>
        </p:spPr>
        <p:txBody>
          <a:bodyPr vert="horz" wrap="square" lIns="0" tIns="12700" rIns="0" bIns="0" rtlCol="0">
            <a:spAutoFit/>
          </a:bodyPr>
          <a:lstStyle/>
          <a:p>
            <a:pPr marL="12700">
              <a:spcBef>
                <a:spcPts val="100"/>
              </a:spcBef>
            </a:pPr>
            <a:r>
              <a:rPr sz="3200" spc="-5" dirty="0">
                <a:solidFill>
                  <a:srgbClr val="0338CF"/>
                </a:solidFill>
                <a:latin typeface="Arial MT"/>
                <a:cs typeface="Arial MT"/>
              </a:rPr>
              <a:t>Convolution</a:t>
            </a:r>
            <a:r>
              <a:rPr sz="3200" spc="-35" dirty="0">
                <a:solidFill>
                  <a:srgbClr val="0338CF"/>
                </a:solidFill>
                <a:latin typeface="Arial MT"/>
                <a:cs typeface="Arial MT"/>
              </a:rPr>
              <a:t> </a:t>
            </a:r>
            <a:r>
              <a:rPr sz="3200" spc="-5" dirty="0">
                <a:solidFill>
                  <a:srgbClr val="0338CF"/>
                </a:solidFill>
                <a:latin typeface="Arial MT"/>
                <a:cs typeface="Arial MT"/>
              </a:rPr>
              <a:t>Properties</a:t>
            </a:r>
            <a:endParaRPr sz="3200">
              <a:latin typeface="Arial MT"/>
              <a:cs typeface="Arial MT"/>
            </a:endParaRPr>
          </a:p>
        </p:txBody>
      </p:sp>
      <p:sp>
        <p:nvSpPr>
          <p:cNvPr id="3" name="object 3"/>
          <p:cNvSpPr txBox="1"/>
          <p:nvPr/>
        </p:nvSpPr>
        <p:spPr>
          <a:xfrm>
            <a:off x="1990141" y="775487"/>
            <a:ext cx="5545455" cy="5277086"/>
          </a:xfrm>
          <a:prstGeom prst="rect">
            <a:avLst/>
          </a:prstGeom>
        </p:spPr>
        <p:txBody>
          <a:bodyPr vert="horz" wrap="square" lIns="0" tIns="97790" rIns="0" bIns="0" rtlCol="0">
            <a:spAutoFit/>
          </a:bodyPr>
          <a:lstStyle/>
          <a:p>
            <a:pPr marL="355600" indent="-342900">
              <a:spcBef>
                <a:spcPts val="770"/>
              </a:spcBef>
              <a:buFont typeface="Arial MT"/>
              <a:buChar char="•"/>
              <a:tabLst>
                <a:tab pos="354965" algn="l"/>
                <a:tab pos="355600" algn="l"/>
              </a:tabLst>
            </a:pPr>
            <a:r>
              <a:rPr sz="2800" spc="-15" dirty="0">
                <a:solidFill>
                  <a:prstClr val="black"/>
                </a:solidFill>
                <a:latin typeface="Calibri"/>
                <a:cs typeface="Calibri"/>
              </a:rPr>
              <a:t>Commutative:</a:t>
            </a:r>
            <a:endParaRPr sz="2800">
              <a:solidFill>
                <a:prstClr val="black"/>
              </a:solidFill>
              <a:latin typeface="Calibri"/>
              <a:cs typeface="Calibri"/>
            </a:endParaRPr>
          </a:p>
          <a:p>
            <a:pPr marL="927100">
              <a:spcBef>
                <a:spcPts val="675"/>
              </a:spcBef>
            </a:pPr>
            <a:r>
              <a:rPr sz="2800" b="1" spc="-10" dirty="0">
                <a:solidFill>
                  <a:srgbClr val="FF0066"/>
                </a:solidFill>
                <a:latin typeface="Calibri"/>
                <a:cs typeface="Calibri"/>
              </a:rPr>
              <a:t>f*g</a:t>
            </a:r>
            <a:r>
              <a:rPr sz="2800" b="1" spc="-20" dirty="0">
                <a:solidFill>
                  <a:srgbClr val="FF0066"/>
                </a:solidFill>
                <a:latin typeface="Calibri"/>
                <a:cs typeface="Calibri"/>
              </a:rPr>
              <a:t> </a:t>
            </a:r>
            <a:r>
              <a:rPr sz="2800" b="1" spc="-5" dirty="0">
                <a:solidFill>
                  <a:srgbClr val="FF0066"/>
                </a:solidFill>
                <a:latin typeface="Calibri"/>
                <a:cs typeface="Calibri"/>
              </a:rPr>
              <a:t>=</a:t>
            </a:r>
            <a:r>
              <a:rPr sz="2800" b="1" spc="-10" dirty="0">
                <a:solidFill>
                  <a:srgbClr val="FF0066"/>
                </a:solidFill>
                <a:latin typeface="Calibri"/>
                <a:cs typeface="Calibri"/>
              </a:rPr>
              <a:t> g*f</a:t>
            </a:r>
            <a:endParaRPr sz="2800">
              <a:solidFill>
                <a:prstClr val="black"/>
              </a:solidFill>
              <a:latin typeface="Calibri"/>
              <a:cs typeface="Calibri"/>
            </a:endParaRPr>
          </a:p>
          <a:p>
            <a:pPr marL="355600" indent="-342900">
              <a:spcBef>
                <a:spcPts val="670"/>
              </a:spcBef>
              <a:buFont typeface="Arial MT"/>
              <a:buChar char="•"/>
              <a:tabLst>
                <a:tab pos="354965" algn="l"/>
                <a:tab pos="355600" algn="l"/>
              </a:tabLst>
            </a:pPr>
            <a:r>
              <a:rPr sz="2800" spc="-10" dirty="0">
                <a:solidFill>
                  <a:prstClr val="black"/>
                </a:solidFill>
                <a:latin typeface="Calibri"/>
                <a:cs typeface="Calibri"/>
              </a:rPr>
              <a:t>Associative:</a:t>
            </a:r>
            <a:endParaRPr sz="2800">
              <a:solidFill>
                <a:prstClr val="black"/>
              </a:solidFill>
              <a:latin typeface="Calibri"/>
              <a:cs typeface="Calibri"/>
            </a:endParaRPr>
          </a:p>
          <a:p>
            <a:pPr marL="927100">
              <a:spcBef>
                <a:spcPts val="675"/>
              </a:spcBef>
            </a:pPr>
            <a:r>
              <a:rPr sz="2800" b="1" spc="-5" dirty="0">
                <a:solidFill>
                  <a:srgbClr val="FF0066"/>
                </a:solidFill>
                <a:latin typeface="Calibri"/>
                <a:cs typeface="Calibri"/>
              </a:rPr>
              <a:t>(f*g)*h</a:t>
            </a:r>
            <a:r>
              <a:rPr sz="2800" b="1" spc="10" dirty="0">
                <a:solidFill>
                  <a:srgbClr val="FF0066"/>
                </a:solidFill>
                <a:latin typeface="Calibri"/>
                <a:cs typeface="Calibri"/>
              </a:rPr>
              <a:t> </a:t>
            </a:r>
            <a:r>
              <a:rPr sz="2800" b="1" spc="-5" dirty="0">
                <a:solidFill>
                  <a:srgbClr val="FF0066"/>
                </a:solidFill>
                <a:latin typeface="Calibri"/>
                <a:cs typeface="Calibri"/>
              </a:rPr>
              <a:t>=</a:t>
            </a:r>
            <a:r>
              <a:rPr sz="2800" b="1" spc="-25" dirty="0">
                <a:solidFill>
                  <a:srgbClr val="FF0066"/>
                </a:solidFill>
                <a:latin typeface="Calibri"/>
                <a:cs typeface="Calibri"/>
              </a:rPr>
              <a:t> </a:t>
            </a:r>
            <a:r>
              <a:rPr sz="2800" b="1" spc="-5" dirty="0">
                <a:solidFill>
                  <a:srgbClr val="FF0066"/>
                </a:solidFill>
                <a:latin typeface="Calibri"/>
                <a:cs typeface="Calibri"/>
              </a:rPr>
              <a:t>f*(g*h)</a:t>
            </a:r>
            <a:endParaRPr sz="2800">
              <a:solidFill>
                <a:prstClr val="black"/>
              </a:solidFill>
              <a:latin typeface="Calibri"/>
              <a:cs typeface="Calibri"/>
            </a:endParaRPr>
          </a:p>
          <a:p>
            <a:pPr marL="355600" indent="-342900">
              <a:spcBef>
                <a:spcPts val="750"/>
              </a:spcBef>
              <a:buFont typeface="Arial MT"/>
              <a:buChar char="•"/>
              <a:tabLst>
                <a:tab pos="354965" algn="l"/>
                <a:tab pos="355600" algn="l"/>
              </a:tabLst>
            </a:pPr>
            <a:r>
              <a:rPr sz="2800" spc="-10" dirty="0">
                <a:solidFill>
                  <a:prstClr val="black"/>
                </a:solidFill>
                <a:latin typeface="Calibri"/>
                <a:cs typeface="Calibri"/>
              </a:rPr>
              <a:t>Homogeneous</a:t>
            </a:r>
            <a:r>
              <a:rPr sz="3200" spc="-10" dirty="0">
                <a:solidFill>
                  <a:prstClr val="black"/>
                </a:solidFill>
                <a:latin typeface="Calibri"/>
                <a:cs typeface="Calibri"/>
              </a:rPr>
              <a:t>:</a:t>
            </a:r>
            <a:endParaRPr sz="3200">
              <a:solidFill>
                <a:prstClr val="black"/>
              </a:solidFill>
              <a:latin typeface="Calibri"/>
              <a:cs typeface="Calibri"/>
            </a:endParaRPr>
          </a:p>
          <a:p>
            <a:pPr marL="1007744">
              <a:spcBef>
                <a:spcPts val="725"/>
              </a:spcBef>
            </a:pPr>
            <a:r>
              <a:rPr sz="2800" b="1" spc="-5" dirty="0">
                <a:solidFill>
                  <a:srgbClr val="FF0066"/>
                </a:solidFill>
                <a:latin typeface="Calibri"/>
                <a:cs typeface="Calibri"/>
              </a:rPr>
              <a:t>f*(</a:t>
            </a:r>
            <a:r>
              <a:rPr sz="2800" spc="-5" dirty="0">
                <a:solidFill>
                  <a:srgbClr val="FF0066"/>
                </a:solidFill>
                <a:latin typeface="Symbol"/>
                <a:cs typeface="Symbol"/>
              </a:rPr>
              <a:t></a:t>
            </a:r>
            <a:r>
              <a:rPr sz="2800" b="1" spc="-5" dirty="0">
                <a:solidFill>
                  <a:srgbClr val="FF0066"/>
                </a:solidFill>
                <a:latin typeface="Calibri"/>
                <a:cs typeface="Calibri"/>
              </a:rPr>
              <a:t>g)=</a:t>
            </a:r>
            <a:r>
              <a:rPr sz="2800" b="1" spc="-20" dirty="0">
                <a:solidFill>
                  <a:srgbClr val="FF0066"/>
                </a:solidFill>
                <a:latin typeface="Calibri"/>
                <a:cs typeface="Calibri"/>
              </a:rPr>
              <a:t> </a:t>
            </a:r>
            <a:r>
              <a:rPr sz="2800" spc="-5" dirty="0">
                <a:solidFill>
                  <a:srgbClr val="FF0066"/>
                </a:solidFill>
                <a:latin typeface="Symbol"/>
                <a:cs typeface="Symbol"/>
              </a:rPr>
              <a:t></a:t>
            </a:r>
            <a:r>
              <a:rPr sz="2800" spc="-95" dirty="0">
                <a:solidFill>
                  <a:srgbClr val="FF0066"/>
                </a:solidFill>
                <a:latin typeface="Times New Roman"/>
                <a:cs typeface="Times New Roman"/>
              </a:rPr>
              <a:t> </a:t>
            </a:r>
            <a:r>
              <a:rPr sz="2800" b="1" spc="-10" dirty="0">
                <a:solidFill>
                  <a:srgbClr val="FF0066"/>
                </a:solidFill>
                <a:latin typeface="Calibri"/>
                <a:cs typeface="Calibri"/>
              </a:rPr>
              <a:t>f*g</a:t>
            </a:r>
            <a:endParaRPr sz="2800">
              <a:solidFill>
                <a:prstClr val="black"/>
              </a:solidFill>
              <a:latin typeface="Calibri"/>
              <a:cs typeface="Calibri"/>
            </a:endParaRPr>
          </a:p>
          <a:p>
            <a:pPr marL="355600" indent="-342900">
              <a:spcBef>
                <a:spcPts val="640"/>
              </a:spcBef>
              <a:buFont typeface="Arial MT"/>
              <a:buChar char="•"/>
              <a:tabLst>
                <a:tab pos="354965" algn="l"/>
                <a:tab pos="355600" algn="l"/>
              </a:tabLst>
            </a:pPr>
            <a:r>
              <a:rPr sz="2800" spc="-10" dirty="0">
                <a:solidFill>
                  <a:prstClr val="black"/>
                </a:solidFill>
                <a:latin typeface="Calibri"/>
                <a:cs typeface="Calibri"/>
              </a:rPr>
              <a:t>Additive</a:t>
            </a:r>
            <a:r>
              <a:rPr sz="2800" spc="15" dirty="0">
                <a:solidFill>
                  <a:prstClr val="black"/>
                </a:solidFill>
                <a:latin typeface="Calibri"/>
                <a:cs typeface="Calibri"/>
              </a:rPr>
              <a:t> </a:t>
            </a:r>
            <a:r>
              <a:rPr sz="2800" spc="-15" dirty="0">
                <a:solidFill>
                  <a:prstClr val="black"/>
                </a:solidFill>
                <a:latin typeface="Calibri"/>
                <a:cs typeface="Calibri"/>
              </a:rPr>
              <a:t>(Distributive):</a:t>
            </a:r>
            <a:endParaRPr sz="2800">
              <a:solidFill>
                <a:prstClr val="black"/>
              </a:solidFill>
              <a:latin typeface="Calibri"/>
              <a:cs typeface="Calibri"/>
            </a:endParaRPr>
          </a:p>
          <a:p>
            <a:pPr marL="1007744">
              <a:spcBef>
                <a:spcPts val="670"/>
              </a:spcBef>
            </a:pPr>
            <a:r>
              <a:rPr sz="2800" b="1" spc="-5" dirty="0">
                <a:solidFill>
                  <a:srgbClr val="FF0066"/>
                </a:solidFill>
                <a:latin typeface="Calibri"/>
                <a:cs typeface="Calibri"/>
              </a:rPr>
              <a:t>f*(g+h)=</a:t>
            </a:r>
            <a:r>
              <a:rPr sz="2800" b="1" dirty="0">
                <a:solidFill>
                  <a:srgbClr val="FF0066"/>
                </a:solidFill>
                <a:latin typeface="Calibri"/>
                <a:cs typeface="Calibri"/>
              </a:rPr>
              <a:t> </a:t>
            </a:r>
            <a:r>
              <a:rPr sz="2800" b="1" spc="-10" dirty="0">
                <a:solidFill>
                  <a:srgbClr val="FF0066"/>
                </a:solidFill>
                <a:latin typeface="Calibri"/>
                <a:cs typeface="Calibri"/>
              </a:rPr>
              <a:t>f*g+f*h</a:t>
            </a:r>
            <a:endParaRPr sz="2800">
              <a:solidFill>
                <a:prstClr val="black"/>
              </a:solidFill>
              <a:latin typeface="Calibri"/>
              <a:cs typeface="Calibri"/>
            </a:endParaRPr>
          </a:p>
          <a:p>
            <a:pPr marL="355600" indent="-342900">
              <a:spcBef>
                <a:spcPts val="675"/>
              </a:spcBef>
              <a:buFont typeface="Arial MT"/>
              <a:buChar char="•"/>
              <a:tabLst>
                <a:tab pos="354965" algn="l"/>
                <a:tab pos="355600" algn="l"/>
              </a:tabLst>
            </a:pPr>
            <a:r>
              <a:rPr sz="2800" spc="-15" dirty="0">
                <a:solidFill>
                  <a:prstClr val="black"/>
                </a:solidFill>
                <a:latin typeface="Calibri"/>
                <a:cs typeface="Calibri"/>
              </a:rPr>
              <a:t>Shift-Invariant</a:t>
            </a:r>
            <a:endParaRPr sz="2800">
              <a:solidFill>
                <a:prstClr val="black"/>
              </a:solidFill>
              <a:latin typeface="Calibri"/>
              <a:cs typeface="Calibri"/>
            </a:endParaRPr>
          </a:p>
          <a:p>
            <a:pPr marL="927100">
              <a:spcBef>
                <a:spcPts val="675"/>
              </a:spcBef>
            </a:pPr>
            <a:r>
              <a:rPr sz="2800" b="1" spc="-10" dirty="0">
                <a:solidFill>
                  <a:srgbClr val="FF0066"/>
                </a:solidFill>
                <a:latin typeface="Calibri"/>
                <a:cs typeface="Calibri"/>
              </a:rPr>
              <a:t>f*g(x-x0,y-yo)=</a:t>
            </a:r>
            <a:r>
              <a:rPr sz="2800" b="1" spc="70" dirty="0">
                <a:solidFill>
                  <a:srgbClr val="FF0066"/>
                </a:solidFill>
                <a:latin typeface="Calibri"/>
                <a:cs typeface="Calibri"/>
              </a:rPr>
              <a:t> </a:t>
            </a:r>
            <a:r>
              <a:rPr sz="2800" b="1" spc="-5" dirty="0">
                <a:solidFill>
                  <a:srgbClr val="FF0066"/>
                </a:solidFill>
                <a:latin typeface="Calibri"/>
                <a:cs typeface="Calibri"/>
              </a:rPr>
              <a:t>(f*g)</a:t>
            </a:r>
            <a:r>
              <a:rPr sz="2800" b="1" spc="10" dirty="0">
                <a:solidFill>
                  <a:srgbClr val="FF0066"/>
                </a:solidFill>
                <a:latin typeface="Calibri"/>
                <a:cs typeface="Calibri"/>
              </a:rPr>
              <a:t> </a:t>
            </a:r>
            <a:r>
              <a:rPr sz="2800" b="1" spc="-10" dirty="0">
                <a:solidFill>
                  <a:srgbClr val="FF0066"/>
                </a:solidFill>
                <a:latin typeface="Calibri"/>
                <a:cs typeface="Calibri"/>
              </a:rPr>
              <a:t>(x-x0,y-yo)</a:t>
            </a:r>
            <a:endParaRPr sz="2800">
              <a:solidFill>
                <a:prstClr val="black"/>
              </a:solidFill>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
        <p:nvSpPr>
          <p:cNvPr id="2" name="object 2"/>
          <p:cNvSpPr txBox="1"/>
          <p:nvPr/>
        </p:nvSpPr>
        <p:spPr>
          <a:xfrm>
            <a:off x="6169534" y="1938909"/>
            <a:ext cx="3042285" cy="1129030"/>
          </a:xfrm>
          <a:prstGeom prst="rect">
            <a:avLst/>
          </a:prstGeom>
        </p:spPr>
        <p:txBody>
          <a:bodyPr vert="horz" wrap="square" lIns="0" tIns="9525" rIns="0" bIns="0" rtlCol="0">
            <a:spAutoFit/>
          </a:bodyPr>
          <a:lstStyle/>
          <a:p>
            <a:pPr marL="12700" marR="5080">
              <a:lnSpc>
                <a:spcPct val="100800"/>
              </a:lnSpc>
              <a:spcBef>
                <a:spcPts val="75"/>
              </a:spcBef>
            </a:pPr>
            <a:r>
              <a:rPr sz="2400" spc="-10" dirty="0">
                <a:solidFill>
                  <a:prstClr val="black"/>
                </a:solidFill>
                <a:latin typeface="Arial MT"/>
                <a:cs typeface="Arial MT"/>
              </a:rPr>
              <a:t>7x7 </a:t>
            </a:r>
            <a:r>
              <a:rPr sz="2400" spc="-5" dirty="0">
                <a:solidFill>
                  <a:prstClr val="black"/>
                </a:solidFill>
                <a:latin typeface="Arial MT"/>
                <a:cs typeface="Arial MT"/>
              </a:rPr>
              <a:t>input (spatially) </a:t>
            </a:r>
            <a:r>
              <a:rPr sz="2400" dirty="0">
                <a:solidFill>
                  <a:prstClr val="black"/>
                </a:solidFill>
                <a:latin typeface="Arial MT"/>
                <a:cs typeface="Arial MT"/>
              </a:rPr>
              <a:t> </a:t>
            </a:r>
            <a:r>
              <a:rPr sz="2400" spc="-5" dirty="0">
                <a:solidFill>
                  <a:prstClr val="black"/>
                </a:solidFill>
                <a:latin typeface="Arial MT"/>
                <a:cs typeface="Arial MT"/>
              </a:rPr>
              <a:t>assume </a:t>
            </a:r>
            <a:r>
              <a:rPr sz="2400" spc="-10" dirty="0">
                <a:solidFill>
                  <a:prstClr val="black"/>
                </a:solidFill>
                <a:latin typeface="Arial MT"/>
                <a:cs typeface="Arial MT"/>
              </a:rPr>
              <a:t>3x3 </a:t>
            </a:r>
            <a:r>
              <a:rPr sz="2400" spc="-5" dirty="0">
                <a:solidFill>
                  <a:prstClr val="black"/>
                </a:solidFill>
                <a:latin typeface="Arial MT"/>
                <a:cs typeface="Arial MT"/>
              </a:rPr>
              <a:t>filter </a:t>
            </a:r>
            <a:r>
              <a:rPr sz="2400" dirty="0">
                <a:solidFill>
                  <a:prstClr val="black"/>
                </a:solidFill>
                <a:latin typeface="Arial MT"/>
                <a:cs typeface="Arial MT"/>
              </a:rPr>
              <a:t> </a:t>
            </a:r>
            <a:r>
              <a:rPr sz="2400" spc="-5" dirty="0">
                <a:solidFill>
                  <a:prstClr val="black"/>
                </a:solidFill>
                <a:latin typeface="Arial MT"/>
                <a:cs typeface="Arial MT"/>
              </a:rPr>
              <a:t>applied</a:t>
            </a:r>
            <a:r>
              <a:rPr sz="2400" spc="-25" dirty="0">
                <a:solidFill>
                  <a:prstClr val="black"/>
                </a:solidFill>
                <a:latin typeface="Arial MT"/>
                <a:cs typeface="Arial MT"/>
              </a:rPr>
              <a:t> </a:t>
            </a:r>
            <a:r>
              <a:rPr sz="2400" b="1" dirty="0">
                <a:solidFill>
                  <a:prstClr val="black"/>
                </a:solidFill>
                <a:latin typeface="Arial"/>
                <a:cs typeface="Arial"/>
              </a:rPr>
              <a:t>with</a:t>
            </a:r>
            <a:r>
              <a:rPr sz="2400" b="1" spc="-80" dirty="0">
                <a:solidFill>
                  <a:prstClr val="black"/>
                </a:solidFill>
                <a:latin typeface="Arial"/>
                <a:cs typeface="Arial"/>
              </a:rPr>
              <a:t> </a:t>
            </a:r>
            <a:r>
              <a:rPr sz="2400" b="1" dirty="0">
                <a:solidFill>
                  <a:prstClr val="black"/>
                </a:solidFill>
                <a:latin typeface="Arial"/>
                <a:cs typeface="Arial"/>
              </a:rPr>
              <a:t>stride</a:t>
            </a:r>
            <a:r>
              <a:rPr sz="2400" b="1" spc="-85" dirty="0">
                <a:solidFill>
                  <a:prstClr val="black"/>
                </a:solidFill>
                <a:latin typeface="Arial"/>
                <a:cs typeface="Arial"/>
              </a:rPr>
              <a:t> </a:t>
            </a:r>
            <a:r>
              <a:rPr sz="2400" b="1" spc="-10" dirty="0">
                <a:solidFill>
                  <a:prstClr val="black"/>
                </a:solidFill>
                <a:latin typeface="Arial"/>
                <a:cs typeface="Arial"/>
              </a:rPr>
              <a:t>3?</a:t>
            </a:r>
            <a:endParaRPr sz="2400">
              <a:solidFill>
                <a:prstClr val="black"/>
              </a:solidFill>
              <a:latin typeface="Arial"/>
              <a:cs typeface="Arial"/>
            </a:endParaRPr>
          </a:p>
        </p:txBody>
      </p:sp>
      <p:sp>
        <p:nvSpPr>
          <p:cNvPr id="3" name="object 3"/>
          <p:cNvSpPr txBox="1"/>
          <p:nvPr/>
        </p:nvSpPr>
        <p:spPr>
          <a:xfrm>
            <a:off x="2986786" y="1704798"/>
            <a:ext cx="195580" cy="391795"/>
          </a:xfrm>
          <a:prstGeom prst="rect">
            <a:avLst/>
          </a:prstGeom>
        </p:spPr>
        <p:txBody>
          <a:bodyPr vert="horz" wrap="square" lIns="0" tIns="12700" rIns="0" bIns="0" rtlCol="0">
            <a:spAutoFit/>
          </a:bodyPr>
          <a:lstStyle/>
          <a:p>
            <a:pPr marL="12700">
              <a:spcBef>
                <a:spcPts val="100"/>
              </a:spcBef>
            </a:pPr>
            <a:r>
              <a:rPr sz="2400" dirty="0">
                <a:solidFill>
                  <a:prstClr val="black"/>
                </a:solidFill>
                <a:latin typeface="Arial MT"/>
                <a:cs typeface="Arial MT"/>
              </a:rPr>
              <a:t>7</a:t>
            </a:r>
            <a:endParaRPr sz="2400">
              <a:solidFill>
                <a:prstClr val="black"/>
              </a:solidFill>
              <a:latin typeface="Arial MT"/>
              <a:cs typeface="Arial MT"/>
            </a:endParaRPr>
          </a:p>
        </p:txBody>
      </p:sp>
      <p:sp>
        <p:nvSpPr>
          <p:cNvPr id="4" name="object 4"/>
          <p:cNvSpPr txBox="1"/>
          <p:nvPr/>
        </p:nvSpPr>
        <p:spPr>
          <a:xfrm>
            <a:off x="4692776" y="3574746"/>
            <a:ext cx="195580" cy="391795"/>
          </a:xfrm>
          <a:prstGeom prst="rect">
            <a:avLst/>
          </a:prstGeom>
        </p:spPr>
        <p:txBody>
          <a:bodyPr vert="horz" wrap="square" lIns="0" tIns="12700" rIns="0" bIns="0" rtlCol="0">
            <a:spAutoFit/>
          </a:bodyPr>
          <a:lstStyle/>
          <a:p>
            <a:pPr marL="12700">
              <a:spcBef>
                <a:spcPts val="100"/>
              </a:spcBef>
            </a:pPr>
            <a:r>
              <a:rPr sz="2400" dirty="0">
                <a:solidFill>
                  <a:prstClr val="black"/>
                </a:solidFill>
                <a:latin typeface="Arial MT"/>
                <a:cs typeface="Arial MT"/>
              </a:rPr>
              <a:t>7</a:t>
            </a:r>
            <a:endParaRPr sz="2400">
              <a:solidFill>
                <a:prstClr val="black"/>
              </a:solidFill>
              <a:latin typeface="Arial MT"/>
              <a:cs typeface="Arial MT"/>
            </a:endParaRPr>
          </a:p>
        </p:txBody>
      </p:sp>
      <p:sp>
        <p:nvSpPr>
          <p:cNvPr id="5" name="object 5"/>
          <p:cNvSpPr txBox="1"/>
          <p:nvPr/>
        </p:nvSpPr>
        <p:spPr>
          <a:xfrm>
            <a:off x="4102354" y="1029461"/>
            <a:ext cx="3987800" cy="360680"/>
          </a:xfrm>
          <a:prstGeom prst="rect">
            <a:avLst/>
          </a:prstGeom>
        </p:spPr>
        <p:txBody>
          <a:bodyPr vert="horz" wrap="square" lIns="0" tIns="12065" rIns="0" bIns="0" rtlCol="0">
            <a:spAutoFit/>
          </a:bodyPr>
          <a:lstStyle/>
          <a:p>
            <a:pPr marL="12700">
              <a:spcBef>
                <a:spcPts val="95"/>
              </a:spcBef>
            </a:pPr>
            <a:r>
              <a:rPr sz="2200" spc="-5" dirty="0">
                <a:solidFill>
                  <a:prstClr val="black"/>
                </a:solidFill>
                <a:latin typeface="Calibri"/>
                <a:cs typeface="Calibri"/>
              </a:rPr>
              <a:t>A</a:t>
            </a:r>
            <a:r>
              <a:rPr sz="2200" spc="-10" dirty="0">
                <a:solidFill>
                  <a:prstClr val="black"/>
                </a:solidFill>
                <a:latin typeface="Calibri"/>
                <a:cs typeface="Calibri"/>
              </a:rPr>
              <a:t> </a:t>
            </a:r>
            <a:r>
              <a:rPr sz="2200" spc="-5" dirty="0">
                <a:solidFill>
                  <a:prstClr val="black"/>
                </a:solidFill>
                <a:latin typeface="Calibri"/>
                <a:cs typeface="Calibri"/>
              </a:rPr>
              <a:t>closer</a:t>
            </a:r>
            <a:r>
              <a:rPr sz="2200" spc="-35" dirty="0">
                <a:solidFill>
                  <a:prstClr val="black"/>
                </a:solidFill>
                <a:latin typeface="Calibri"/>
                <a:cs typeface="Calibri"/>
              </a:rPr>
              <a:t> </a:t>
            </a:r>
            <a:r>
              <a:rPr sz="2200" dirty="0">
                <a:solidFill>
                  <a:prstClr val="black"/>
                </a:solidFill>
                <a:latin typeface="Calibri"/>
                <a:cs typeface="Calibri"/>
              </a:rPr>
              <a:t>look</a:t>
            </a:r>
            <a:r>
              <a:rPr sz="2200" spc="-40" dirty="0">
                <a:solidFill>
                  <a:prstClr val="black"/>
                </a:solidFill>
                <a:latin typeface="Calibri"/>
                <a:cs typeface="Calibri"/>
              </a:rPr>
              <a:t> </a:t>
            </a:r>
            <a:r>
              <a:rPr sz="2200" spc="-15" dirty="0">
                <a:solidFill>
                  <a:prstClr val="black"/>
                </a:solidFill>
                <a:latin typeface="Calibri"/>
                <a:cs typeface="Calibri"/>
              </a:rPr>
              <a:t>at </a:t>
            </a:r>
            <a:r>
              <a:rPr sz="2200" spc="-10" dirty="0">
                <a:solidFill>
                  <a:prstClr val="black"/>
                </a:solidFill>
                <a:latin typeface="Calibri"/>
                <a:cs typeface="Calibri"/>
              </a:rPr>
              <a:t>spatial</a:t>
            </a:r>
            <a:r>
              <a:rPr sz="2200" spc="10" dirty="0">
                <a:solidFill>
                  <a:prstClr val="black"/>
                </a:solidFill>
                <a:latin typeface="Calibri"/>
                <a:cs typeface="Calibri"/>
              </a:rPr>
              <a:t> </a:t>
            </a:r>
            <a:r>
              <a:rPr sz="2200" spc="-10" dirty="0">
                <a:solidFill>
                  <a:prstClr val="black"/>
                </a:solidFill>
                <a:latin typeface="Calibri"/>
                <a:cs typeface="Calibri"/>
              </a:rPr>
              <a:t>dimensions:</a:t>
            </a:r>
            <a:endParaRPr sz="2200">
              <a:solidFill>
                <a:prstClr val="black"/>
              </a:solidFill>
              <a:latin typeface="Calibri"/>
              <a:cs typeface="Calibri"/>
            </a:endParaRPr>
          </a:p>
        </p:txBody>
      </p:sp>
      <p:graphicFrame>
        <p:nvGraphicFramePr>
          <p:cNvPr id="6" name="object 6"/>
          <p:cNvGraphicFramePr>
            <a:graphicFrameLocks noGrp="1"/>
          </p:cNvGraphicFramePr>
          <p:nvPr/>
        </p:nvGraphicFramePr>
        <p:xfrm>
          <a:off x="1817003" y="2222564"/>
          <a:ext cx="2680334" cy="2746753"/>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2302">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92430">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92429">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92430">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2303">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2429">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2430">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
        <p:nvSpPr>
          <p:cNvPr id="7" name="object 7"/>
          <p:cNvSpPr txBox="1"/>
          <p:nvPr/>
        </p:nvSpPr>
        <p:spPr>
          <a:xfrm>
            <a:off x="6286880" y="3539108"/>
            <a:ext cx="3399790" cy="1141730"/>
          </a:xfrm>
          <a:prstGeom prst="rect">
            <a:avLst/>
          </a:prstGeom>
        </p:spPr>
        <p:txBody>
          <a:bodyPr vert="horz" wrap="square" lIns="0" tIns="12700" rIns="0" bIns="0" rtlCol="0">
            <a:spAutoFit/>
          </a:bodyPr>
          <a:lstStyle/>
          <a:p>
            <a:pPr marL="12700">
              <a:spcBef>
                <a:spcPts val="100"/>
              </a:spcBef>
            </a:pPr>
            <a:r>
              <a:rPr sz="2400" b="1" spc="-5" dirty="0">
                <a:solidFill>
                  <a:srgbClr val="FF0000"/>
                </a:solidFill>
                <a:latin typeface="Arial"/>
                <a:cs typeface="Arial"/>
              </a:rPr>
              <a:t>doesn’t</a:t>
            </a:r>
            <a:r>
              <a:rPr sz="2400" b="1" spc="-145" dirty="0">
                <a:solidFill>
                  <a:srgbClr val="FF0000"/>
                </a:solidFill>
                <a:latin typeface="Arial"/>
                <a:cs typeface="Arial"/>
              </a:rPr>
              <a:t> </a:t>
            </a:r>
            <a:r>
              <a:rPr sz="2400" b="1" dirty="0">
                <a:solidFill>
                  <a:srgbClr val="FF0000"/>
                </a:solidFill>
                <a:latin typeface="Arial"/>
                <a:cs typeface="Arial"/>
              </a:rPr>
              <a:t>fit!</a:t>
            </a:r>
            <a:endParaRPr sz="2400">
              <a:solidFill>
                <a:prstClr val="black"/>
              </a:solidFill>
              <a:latin typeface="Arial"/>
              <a:cs typeface="Arial"/>
            </a:endParaRPr>
          </a:p>
          <a:p>
            <a:pPr marL="12700" marR="5080">
              <a:lnSpc>
                <a:spcPct val="100800"/>
              </a:lnSpc>
              <a:spcBef>
                <a:spcPts val="100"/>
              </a:spcBef>
            </a:pPr>
            <a:r>
              <a:rPr sz="2400" spc="-5" dirty="0">
                <a:solidFill>
                  <a:srgbClr val="FF0000"/>
                </a:solidFill>
                <a:latin typeface="Arial MT"/>
                <a:cs typeface="Arial MT"/>
              </a:rPr>
              <a:t>cannot</a:t>
            </a:r>
            <a:r>
              <a:rPr sz="2400" spc="-40" dirty="0">
                <a:solidFill>
                  <a:srgbClr val="FF0000"/>
                </a:solidFill>
                <a:latin typeface="Arial MT"/>
                <a:cs typeface="Arial MT"/>
              </a:rPr>
              <a:t> </a:t>
            </a:r>
            <a:r>
              <a:rPr sz="2400" spc="-5" dirty="0">
                <a:solidFill>
                  <a:srgbClr val="FF0000"/>
                </a:solidFill>
                <a:latin typeface="Arial MT"/>
                <a:cs typeface="Arial MT"/>
              </a:rPr>
              <a:t>apply</a:t>
            </a:r>
            <a:r>
              <a:rPr sz="2400" spc="-20" dirty="0">
                <a:solidFill>
                  <a:srgbClr val="FF0000"/>
                </a:solidFill>
                <a:latin typeface="Arial MT"/>
                <a:cs typeface="Arial MT"/>
              </a:rPr>
              <a:t> </a:t>
            </a:r>
            <a:r>
              <a:rPr sz="2400" spc="-10" dirty="0">
                <a:solidFill>
                  <a:srgbClr val="FF0000"/>
                </a:solidFill>
                <a:latin typeface="Arial MT"/>
                <a:cs typeface="Arial MT"/>
              </a:rPr>
              <a:t>3x3</a:t>
            </a:r>
            <a:r>
              <a:rPr sz="2400" spc="-5" dirty="0">
                <a:solidFill>
                  <a:srgbClr val="FF0000"/>
                </a:solidFill>
                <a:latin typeface="Arial MT"/>
                <a:cs typeface="Arial MT"/>
              </a:rPr>
              <a:t> filter</a:t>
            </a:r>
            <a:r>
              <a:rPr sz="2400" spc="-45" dirty="0">
                <a:solidFill>
                  <a:srgbClr val="FF0000"/>
                </a:solidFill>
                <a:latin typeface="Arial MT"/>
                <a:cs typeface="Arial MT"/>
              </a:rPr>
              <a:t> </a:t>
            </a:r>
            <a:r>
              <a:rPr sz="2400" spc="-5" dirty="0">
                <a:solidFill>
                  <a:srgbClr val="FF0000"/>
                </a:solidFill>
                <a:latin typeface="Arial MT"/>
                <a:cs typeface="Arial MT"/>
              </a:rPr>
              <a:t>on </a:t>
            </a:r>
            <a:r>
              <a:rPr sz="2400" spc="-655" dirty="0">
                <a:solidFill>
                  <a:srgbClr val="FF0000"/>
                </a:solidFill>
                <a:latin typeface="Arial MT"/>
                <a:cs typeface="Arial MT"/>
              </a:rPr>
              <a:t> </a:t>
            </a:r>
            <a:r>
              <a:rPr sz="2400" spc="-10" dirty="0">
                <a:solidFill>
                  <a:srgbClr val="FF0000"/>
                </a:solidFill>
                <a:latin typeface="Arial MT"/>
                <a:cs typeface="Arial MT"/>
              </a:rPr>
              <a:t>7x7</a:t>
            </a:r>
            <a:r>
              <a:rPr sz="2400" spc="-15" dirty="0">
                <a:solidFill>
                  <a:srgbClr val="FF0000"/>
                </a:solidFill>
                <a:latin typeface="Arial MT"/>
                <a:cs typeface="Arial MT"/>
              </a:rPr>
              <a:t> </a:t>
            </a:r>
            <a:r>
              <a:rPr sz="2400" spc="-5" dirty="0">
                <a:solidFill>
                  <a:srgbClr val="FF0000"/>
                </a:solidFill>
                <a:latin typeface="Arial MT"/>
                <a:cs typeface="Arial MT"/>
              </a:rPr>
              <a:t>input</a:t>
            </a:r>
            <a:r>
              <a:rPr sz="2400" spc="-15" dirty="0">
                <a:solidFill>
                  <a:srgbClr val="FF0000"/>
                </a:solidFill>
                <a:latin typeface="Arial MT"/>
                <a:cs typeface="Arial MT"/>
              </a:rPr>
              <a:t> </a:t>
            </a:r>
            <a:r>
              <a:rPr sz="2400" spc="-5" dirty="0">
                <a:solidFill>
                  <a:srgbClr val="FF0000"/>
                </a:solidFill>
                <a:latin typeface="Arial MT"/>
                <a:cs typeface="Arial MT"/>
              </a:rPr>
              <a:t>with</a:t>
            </a:r>
            <a:r>
              <a:rPr sz="2400" spc="-25" dirty="0">
                <a:solidFill>
                  <a:srgbClr val="FF0000"/>
                </a:solidFill>
                <a:latin typeface="Arial MT"/>
                <a:cs typeface="Arial MT"/>
              </a:rPr>
              <a:t> </a:t>
            </a:r>
            <a:r>
              <a:rPr sz="2400" spc="-5" dirty="0">
                <a:solidFill>
                  <a:srgbClr val="FF0000"/>
                </a:solidFill>
                <a:latin typeface="Arial MT"/>
                <a:cs typeface="Arial MT"/>
              </a:rPr>
              <a:t>stride</a:t>
            </a:r>
            <a:r>
              <a:rPr sz="2400" spc="-45" dirty="0">
                <a:solidFill>
                  <a:srgbClr val="FF0000"/>
                </a:solidFill>
                <a:latin typeface="Arial MT"/>
                <a:cs typeface="Arial MT"/>
              </a:rPr>
              <a:t> </a:t>
            </a:r>
            <a:r>
              <a:rPr sz="2400" spc="-5" dirty="0">
                <a:solidFill>
                  <a:srgbClr val="FF0000"/>
                </a:solidFill>
                <a:latin typeface="Arial MT"/>
                <a:cs typeface="Arial MT"/>
              </a:rPr>
              <a:t>3.</a:t>
            </a:r>
            <a:endParaRPr sz="2400">
              <a:solidFill>
                <a:prstClr val="black"/>
              </a:solidFill>
              <a:latin typeface="Arial MT"/>
              <a:cs typeface="Arial MT"/>
            </a:endParaRPr>
          </a:p>
        </p:txBody>
      </p:sp>
      <p:sp>
        <p:nvSpPr>
          <p:cNvPr id="8" name="object 8"/>
          <p:cNvSpPr txBox="1">
            <a:spLocks noGrp="1"/>
          </p:cNvSpPr>
          <p:nvPr>
            <p:ph type="title"/>
          </p:nvPr>
        </p:nvSpPr>
        <p:spPr>
          <a:xfrm>
            <a:off x="1736547" y="175005"/>
            <a:ext cx="5181600" cy="574040"/>
          </a:xfrm>
          <a:prstGeom prst="rect">
            <a:avLst/>
          </a:prstGeom>
        </p:spPr>
        <p:txBody>
          <a:bodyPr vert="horz" wrap="square" lIns="0" tIns="12700" rIns="0" bIns="0" rtlCol="0">
            <a:spAutoFit/>
          </a:bodyPr>
          <a:lstStyle/>
          <a:p>
            <a:pPr marL="12700">
              <a:spcBef>
                <a:spcPts val="100"/>
              </a:spcBef>
            </a:pPr>
            <a:r>
              <a:rPr sz="3600" dirty="0">
                <a:latin typeface="Arial MT"/>
                <a:cs typeface="Arial MT"/>
              </a:rPr>
              <a:t>Convolutions:</a:t>
            </a:r>
            <a:r>
              <a:rPr sz="3600" spc="-60" dirty="0">
                <a:latin typeface="Arial MT"/>
                <a:cs typeface="Arial MT"/>
              </a:rPr>
              <a:t> </a:t>
            </a:r>
            <a:r>
              <a:rPr sz="3600" spc="-5" dirty="0">
                <a:latin typeface="Arial MT"/>
                <a:cs typeface="Arial MT"/>
              </a:rPr>
              <a:t>More</a:t>
            </a:r>
            <a:r>
              <a:rPr sz="3600" spc="-20" dirty="0">
                <a:latin typeface="Arial MT"/>
                <a:cs typeface="Arial MT"/>
              </a:rPr>
              <a:t> </a:t>
            </a:r>
            <a:r>
              <a:rPr sz="3600" spc="-5" dirty="0">
                <a:latin typeface="Arial MT"/>
                <a:cs typeface="Arial MT"/>
              </a:rPr>
              <a:t>detail</a:t>
            </a:r>
            <a:endParaRPr sz="3600">
              <a:latin typeface="Arial MT"/>
              <a:cs typeface="Arial M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88820" y="1485900"/>
            <a:ext cx="2695575" cy="0"/>
          </a:xfrm>
          <a:custGeom>
            <a:avLst/>
            <a:gdLst/>
            <a:ahLst/>
            <a:cxnLst/>
            <a:rect l="l" t="t" r="r" b="b"/>
            <a:pathLst>
              <a:path w="2695575">
                <a:moveTo>
                  <a:pt x="0" y="0"/>
                </a:moveTo>
                <a:lnTo>
                  <a:pt x="2695575" y="0"/>
                </a:lnTo>
              </a:path>
            </a:pathLst>
          </a:custGeom>
          <a:ln w="18288">
            <a:solidFill>
              <a:srgbClr val="666666"/>
            </a:solidFill>
          </a:ln>
        </p:spPr>
        <p:txBody>
          <a:bodyPr wrap="square" lIns="0" tIns="0" rIns="0" bIns="0" rtlCol="0"/>
          <a:lstStyle/>
          <a:p>
            <a:endParaRPr>
              <a:solidFill>
                <a:prstClr val="black"/>
              </a:solidFill>
              <a:latin typeface="Calibri"/>
            </a:endParaRPr>
          </a:p>
        </p:txBody>
      </p:sp>
      <p:sp>
        <p:nvSpPr>
          <p:cNvPr id="3" name="object 3"/>
          <p:cNvSpPr txBox="1"/>
          <p:nvPr/>
        </p:nvSpPr>
        <p:spPr>
          <a:xfrm>
            <a:off x="5010151" y="2721102"/>
            <a:ext cx="245745" cy="391160"/>
          </a:xfrm>
          <a:prstGeom prst="rect">
            <a:avLst/>
          </a:prstGeom>
        </p:spPr>
        <p:txBody>
          <a:bodyPr vert="horz" wrap="square" lIns="0" tIns="12700" rIns="0" bIns="0" rtlCol="0">
            <a:spAutoFit/>
          </a:bodyPr>
          <a:lstStyle/>
          <a:p>
            <a:pPr marL="12700">
              <a:spcBef>
                <a:spcPts val="100"/>
              </a:spcBef>
            </a:pPr>
            <a:r>
              <a:rPr sz="2400" spc="-5" dirty="0">
                <a:solidFill>
                  <a:prstClr val="black"/>
                </a:solidFill>
                <a:latin typeface="Arial MT"/>
                <a:cs typeface="Arial MT"/>
              </a:rPr>
              <a:t>N</a:t>
            </a:r>
            <a:endParaRPr sz="2400">
              <a:solidFill>
                <a:prstClr val="black"/>
              </a:solidFill>
              <a:latin typeface="Arial MT"/>
              <a:cs typeface="Arial MT"/>
            </a:endParaRPr>
          </a:p>
        </p:txBody>
      </p:sp>
      <p:sp>
        <p:nvSpPr>
          <p:cNvPr id="4" name="object 4"/>
          <p:cNvSpPr/>
          <p:nvPr/>
        </p:nvSpPr>
        <p:spPr>
          <a:xfrm>
            <a:off x="4824984" y="1708405"/>
            <a:ext cx="0" cy="2595245"/>
          </a:xfrm>
          <a:custGeom>
            <a:avLst/>
            <a:gdLst/>
            <a:ahLst/>
            <a:cxnLst/>
            <a:rect l="l" t="t" r="r" b="b"/>
            <a:pathLst>
              <a:path h="2595245">
                <a:moveTo>
                  <a:pt x="0" y="0"/>
                </a:moveTo>
                <a:lnTo>
                  <a:pt x="0" y="2594737"/>
                </a:lnTo>
              </a:path>
            </a:pathLst>
          </a:custGeom>
          <a:ln w="18288">
            <a:solidFill>
              <a:srgbClr val="666666"/>
            </a:solidFill>
          </a:ln>
        </p:spPr>
        <p:txBody>
          <a:bodyPr wrap="square" lIns="0" tIns="0" rIns="0" bIns="0" rtlCol="0"/>
          <a:lstStyle/>
          <a:p>
            <a:endParaRPr>
              <a:solidFill>
                <a:prstClr val="black"/>
              </a:solidFill>
              <a:latin typeface="Calibri"/>
            </a:endParaRPr>
          </a:p>
        </p:txBody>
      </p:sp>
      <p:graphicFrame>
        <p:nvGraphicFramePr>
          <p:cNvPr id="5" name="object 5"/>
          <p:cNvGraphicFramePr>
            <a:graphicFrameLocks noGrp="1"/>
          </p:cNvGraphicFramePr>
          <p:nvPr/>
        </p:nvGraphicFramePr>
        <p:xfrm>
          <a:off x="1969403" y="1689164"/>
          <a:ext cx="2680334" cy="2746752"/>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2302">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92430">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marL="95885">
                        <a:lnSpc>
                          <a:spcPts val="2825"/>
                        </a:lnSpc>
                      </a:pPr>
                      <a:r>
                        <a:rPr sz="2400" dirty="0">
                          <a:latin typeface="Arial MT"/>
                          <a:cs typeface="Arial MT"/>
                        </a:rPr>
                        <a:t>F</a:t>
                      </a:r>
                      <a:endParaRPr sz="2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92429">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92430">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8265">
                        <a:lnSpc>
                          <a:spcPts val="2740"/>
                        </a:lnSpc>
                      </a:pPr>
                      <a:r>
                        <a:rPr sz="2400" dirty="0">
                          <a:latin typeface="Arial MT"/>
                          <a:cs typeface="Arial MT"/>
                        </a:rPr>
                        <a:t>F</a:t>
                      </a:r>
                      <a:endParaRPr sz="2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2302">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2429">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2430">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
        <p:nvSpPr>
          <p:cNvPr id="10" name="object 10"/>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
        <p:nvSpPr>
          <p:cNvPr id="6" name="object 6"/>
          <p:cNvSpPr txBox="1"/>
          <p:nvPr/>
        </p:nvSpPr>
        <p:spPr>
          <a:xfrm>
            <a:off x="2953893" y="1001345"/>
            <a:ext cx="245745" cy="391795"/>
          </a:xfrm>
          <a:prstGeom prst="rect">
            <a:avLst/>
          </a:prstGeom>
        </p:spPr>
        <p:txBody>
          <a:bodyPr vert="horz" wrap="square" lIns="0" tIns="12700" rIns="0" bIns="0" rtlCol="0">
            <a:spAutoFit/>
          </a:bodyPr>
          <a:lstStyle/>
          <a:p>
            <a:pPr marL="12700">
              <a:spcBef>
                <a:spcPts val="100"/>
              </a:spcBef>
            </a:pPr>
            <a:r>
              <a:rPr sz="2400" dirty="0">
                <a:solidFill>
                  <a:prstClr val="black"/>
                </a:solidFill>
                <a:latin typeface="Arial MT"/>
                <a:cs typeface="Arial MT"/>
              </a:rPr>
              <a:t>N</a:t>
            </a:r>
            <a:endParaRPr sz="2400">
              <a:solidFill>
                <a:prstClr val="black"/>
              </a:solidFill>
              <a:latin typeface="Arial MT"/>
              <a:cs typeface="Arial MT"/>
            </a:endParaRPr>
          </a:p>
        </p:txBody>
      </p:sp>
      <p:sp>
        <p:nvSpPr>
          <p:cNvPr id="7" name="object 7"/>
          <p:cNvSpPr txBox="1"/>
          <p:nvPr/>
        </p:nvSpPr>
        <p:spPr>
          <a:xfrm>
            <a:off x="6206491" y="1460754"/>
            <a:ext cx="2486025" cy="760095"/>
          </a:xfrm>
          <a:prstGeom prst="rect">
            <a:avLst/>
          </a:prstGeom>
        </p:spPr>
        <p:txBody>
          <a:bodyPr vert="horz" wrap="square" lIns="0" tIns="12700" rIns="0" bIns="0" rtlCol="0">
            <a:spAutoFit/>
          </a:bodyPr>
          <a:lstStyle/>
          <a:p>
            <a:pPr marL="12700">
              <a:spcBef>
                <a:spcPts val="100"/>
              </a:spcBef>
            </a:pPr>
            <a:r>
              <a:rPr sz="2400" dirty="0">
                <a:solidFill>
                  <a:prstClr val="black"/>
                </a:solidFill>
                <a:latin typeface="Arial MT"/>
                <a:cs typeface="Arial MT"/>
              </a:rPr>
              <a:t>Output</a:t>
            </a:r>
            <a:r>
              <a:rPr sz="2400" spc="-145" dirty="0">
                <a:solidFill>
                  <a:prstClr val="black"/>
                </a:solidFill>
                <a:latin typeface="Arial MT"/>
                <a:cs typeface="Arial MT"/>
              </a:rPr>
              <a:t> </a:t>
            </a:r>
            <a:r>
              <a:rPr sz="2400" dirty="0">
                <a:solidFill>
                  <a:prstClr val="black"/>
                </a:solidFill>
                <a:latin typeface="Arial MT"/>
                <a:cs typeface="Arial MT"/>
              </a:rPr>
              <a:t>size:</a:t>
            </a:r>
            <a:endParaRPr sz="2400">
              <a:solidFill>
                <a:prstClr val="black"/>
              </a:solidFill>
              <a:latin typeface="Arial MT"/>
              <a:cs typeface="Arial MT"/>
            </a:endParaRPr>
          </a:p>
          <a:p>
            <a:pPr marL="12700">
              <a:spcBef>
                <a:spcPts val="25"/>
              </a:spcBef>
            </a:pPr>
            <a:r>
              <a:rPr sz="2400" b="1" spc="-5" dirty="0">
                <a:solidFill>
                  <a:prstClr val="black"/>
                </a:solidFill>
                <a:latin typeface="Arial"/>
                <a:cs typeface="Arial"/>
              </a:rPr>
              <a:t>(N</a:t>
            </a:r>
            <a:r>
              <a:rPr sz="2400" b="1" spc="-35" dirty="0">
                <a:solidFill>
                  <a:prstClr val="black"/>
                </a:solidFill>
                <a:latin typeface="Arial"/>
                <a:cs typeface="Arial"/>
              </a:rPr>
              <a:t> </a:t>
            </a:r>
            <a:r>
              <a:rPr sz="2400" b="1" dirty="0">
                <a:solidFill>
                  <a:prstClr val="black"/>
                </a:solidFill>
                <a:latin typeface="Arial"/>
                <a:cs typeface="Arial"/>
              </a:rPr>
              <a:t>-</a:t>
            </a:r>
            <a:r>
              <a:rPr sz="2400" b="1" spc="-20" dirty="0">
                <a:solidFill>
                  <a:prstClr val="black"/>
                </a:solidFill>
                <a:latin typeface="Arial"/>
                <a:cs typeface="Arial"/>
              </a:rPr>
              <a:t> </a:t>
            </a:r>
            <a:r>
              <a:rPr sz="2400" b="1" dirty="0">
                <a:solidFill>
                  <a:prstClr val="black"/>
                </a:solidFill>
                <a:latin typeface="Arial"/>
                <a:cs typeface="Arial"/>
              </a:rPr>
              <a:t>F)</a:t>
            </a:r>
            <a:r>
              <a:rPr sz="2400" b="1" spc="-35" dirty="0">
                <a:solidFill>
                  <a:prstClr val="black"/>
                </a:solidFill>
                <a:latin typeface="Arial"/>
                <a:cs typeface="Arial"/>
              </a:rPr>
              <a:t> </a:t>
            </a:r>
            <a:r>
              <a:rPr sz="2400" b="1" dirty="0">
                <a:solidFill>
                  <a:prstClr val="black"/>
                </a:solidFill>
                <a:latin typeface="Arial"/>
                <a:cs typeface="Arial"/>
              </a:rPr>
              <a:t>/</a:t>
            </a:r>
            <a:r>
              <a:rPr sz="2400" b="1" spc="-40" dirty="0">
                <a:solidFill>
                  <a:prstClr val="black"/>
                </a:solidFill>
                <a:latin typeface="Arial"/>
                <a:cs typeface="Arial"/>
              </a:rPr>
              <a:t> </a:t>
            </a:r>
            <a:r>
              <a:rPr sz="2400" b="1" dirty="0">
                <a:solidFill>
                  <a:prstClr val="black"/>
                </a:solidFill>
                <a:latin typeface="Arial"/>
                <a:cs typeface="Arial"/>
              </a:rPr>
              <a:t>stride</a:t>
            </a:r>
            <a:r>
              <a:rPr sz="2400" b="1" spc="-65" dirty="0">
                <a:solidFill>
                  <a:prstClr val="black"/>
                </a:solidFill>
                <a:latin typeface="Arial"/>
                <a:cs typeface="Arial"/>
              </a:rPr>
              <a:t> </a:t>
            </a:r>
            <a:r>
              <a:rPr sz="2400" b="1" dirty="0">
                <a:solidFill>
                  <a:prstClr val="black"/>
                </a:solidFill>
                <a:latin typeface="Arial"/>
                <a:cs typeface="Arial"/>
              </a:rPr>
              <a:t>+</a:t>
            </a:r>
            <a:r>
              <a:rPr sz="2400" b="1" spc="-75" dirty="0">
                <a:solidFill>
                  <a:prstClr val="black"/>
                </a:solidFill>
                <a:latin typeface="Arial"/>
                <a:cs typeface="Arial"/>
              </a:rPr>
              <a:t> </a:t>
            </a:r>
            <a:r>
              <a:rPr sz="2400" b="1" spc="-5" dirty="0">
                <a:solidFill>
                  <a:prstClr val="black"/>
                </a:solidFill>
                <a:latin typeface="Arial"/>
                <a:cs typeface="Arial"/>
              </a:rPr>
              <a:t>1</a:t>
            </a:r>
            <a:endParaRPr sz="2400">
              <a:solidFill>
                <a:prstClr val="black"/>
              </a:solidFill>
              <a:latin typeface="Arial"/>
              <a:cs typeface="Arial"/>
            </a:endParaRPr>
          </a:p>
        </p:txBody>
      </p:sp>
      <p:sp>
        <p:nvSpPr>
          <p:cNvPr id="8" name="object 8"/>
          <p:cNvSpPr txBox="1"/>
          <p:nvPr/>
        </p:nvSpPr>
        <p:spPr>
          <a:xfrm>
            <a:off x="6205854" y="2540254"/>
            <a:ext cx="4306570" cy="1496695"/>
          </a:xfrm>
          <a:prstGeom prst="rect">
            <a:avLst/>
          </a:prstGeom>
        </p:spPr>
        <p:txBody>
          <a:bodyPr vert="horz" wrap="square" lIns="0" tIns="12700" rIns="0" bIns="0" rtlCol="0">
            <a:spAutoFit/>
          </a:bodyPr>
          <a:lstStyle/>
          <a:p>
            <a:pPr marL="12700">
              <a:spcBef>
                <a:spcPts val="100"/>
              </a:spcBef>
            </a:pPr>
            <a:r>
              <a:rPr sz="2400" dirty="0">
                <a:solidFill>
                  <a:prstClr val="black"/>
                </a:solidFill>
                <a:latin typeface="Arial MT"/>
                <a:cs typeface="Arial MT"/>
              </a:rPr>
              <a:t>e.g.</a:t>
            </a:r>
            <a:r>
              <a:rPr sz="2400" spc="-55" dirty="0">
                <a:solidFill>
                  <a:prstClr val="black"/>
                </a:solidFill>
                <a:latin typeface="Arial MT"/>
                <a:cs typeface="Arial MT"/>
              </a:rPr>
              <a:t> </a:t>
            </a:r>
            <a:r>
              <a:rPr sz="2400" spc="-5" dirty="0">
                <a:solidFill>
                  <a:prstClr val="black"/>
                </a:solidFill>
                <a:latin typeface="Arial MT"/>
                <a:cs typeface="Arial MT"/>
              </a:rPr>
              <a:t>N</a:t>
            </a:r>
            <a:r>
              <a:rPr sz="2400" spc="-15" dirty="0">
                <a:solidFill>
                  <a:prstClr val="black"/>
                </a:solidFill>
                <a:latin typeface="Arial MT"/>
                <a:cs typeface="Arial MT"/>
              </a:rPr>
              <a:t> </a:t>
            </a:r>
            <a:r>
              <a:rPr sz="2400" dirty="0">
                <a:solidFill>
                  <a:prstClr val="black"/>
                </a:solidFill>
                <a:latin typeface="Arial MT"/>
                <a:cs typeface="Arial MT"/>
              </a:rPr>
              <a:t>=</a:t>
            </a:r>
            <a:r>
              <a:rPr sz="2400" spc="-30" dirty="0">
                <a:solidFill>
                  <a:prstClr val="black"/>
                </a:solidFill>
                <a:latin typeface="Arial MT"/>
                <a:cs typeface="Arial MT"/>
              </a:rPr>
              <a:t> </a:t>
            </a:r>
            <a:r>
              <a:rPr sz="2400" dirty="0">
                <a:solidFill>
                  <a:prstClr val="black"/>
                </a:solidFill>
                <a:latin typeface="Arial MT"/>
                <a:cs typeface="Arial MT"/>
              </a:rPr>
              <a:t>7,</a:t>
            </a:r>
            <a:r>
              <a:rPr sz="2400" spc="-45" dirty="0">
                <a:solidFill>
                  <a:prstClr val="black"/>
                </a:solidFill>
                <a:latin typeface="Arial MT"/>
                <a:cs typeface="Arial MT"/>
              </a:rPr>
              <a:t> </a:t>
            </a:r>
            <a:r>
              <a:rPr sz="2400" dirty="0">
                <a:solidFill>
                  <a:prstClr val="black"/>
                </a:solidFill>
                <a:latin typeface="Arial MT"/>
                <a:cs typeface="Arial MT"/>
              </a:rPr>
              <a:t>F</a:t>
            </a:r>
            <a:r>
              <a:rPr sz="2400" spc="-25" dirty="0">
                <a:solidFill>
                  <a:prstClr val="black"/>
                </a:solidFill>
                <a:latin typeface="Arial MT"/>
                <a:cs typeface="Arial MT"/>
              </a:rPr>
              <a:t> </a:t>
            </a:r>
            <a:r>
              <a:rPr sz="2400" dirty="0">
                <a:solidFill>
                  <a:prstClr val="black"/>
                </a:solidFill>
                <a:latin typeface="Arial MT"/>
                <a:cs typeface="Arial MT"/>
              </a:rPr>
              <a:t>=</a:t>
            </a:r>
            <a:r>
              <a:rPr sz="2400" spc="-85" dirty="0">
                <a:solidFill>
                  <a:prstClr val="black"/>
                </a:solidFill>
                <a:latin typeface="Arial MT"/>
                <a:cs typeface="Arial MT"/>
              </a:rPr>
              <a:t> </a:t>
            </a:r>
            <a:r>
              <a:rPr sz="2400" spc="-5" dirty="0">
                <a:solidFill>
                  <a:prstClr val="black"/>
                </a:solidFill>
                <a:latin typeface="Arial MT"/>
                <a:cs typeface="Arial MT"/>
              </a:rPr>
              <a:t>3:</a:t>
            </a:r>
            <a:endParaRPr sz="2400">
              <a:solidFill>
                <a:prstClr val="black"/>
              </a:solidFill>
              <a:latin typeface="Arial MT"/>
              <a:cs typeface="Arial MT"/>
            </a:endParaRPr>
          </a:p>
          <a:p>
            <a:pPr marL="12700">
              <a:spcBef>
                <a:spcPts val="25"/>
              </a:spcBef>
            </a:pPr>
            <a:r>
              <a:rPr sz="2400" spc="-5" dirty="0">
                <a:solidFill>
                  <a:prstClr val="black"/>
                </a:solidFill>
                <a:latin typeface="Arial MT"/>
                <a:cs typeface="Arial MT"/>
              </a:rPr>
              <a:t>stride</a:t>
            </a:r>
            <a:r>
              <a:rPr sz="2400" spc="-45" dirty="0">
                <a:solidFill>
                  <a:prstClr val="black"/>
                </a:solidFill>
                <a:latin typeface="Arial MT"/>
                <a:cs typeface="Arial MT"/>
              </a:rPr>
              <a:t> </a:t>
            </a:r>
            <a:r>
              <a:rPr sz="2400" spc="-5" dirty="0">
                <a:solidFill>
                  <a:prstClr val="black"/>
                </a:solidFill>
                <a:latin typeface="Arial MT"/>
                <a:cs typeface="Arial MT"/>
              </a:rPr>
              <a:t>1</a:t>
            </a:r>
            <a:r>
              <a:rPr sz="2400" spc="-15" dirty="0">
                <a:solidFill>
                  <a:prstClr val="black"/>
                </a:solidFill>
                <a:latin typeface="Arial MT"/>
                <a:cs typeface="Arial MT"/>
              </a:rPr>
              <a:t> </a:t>
            </a:r>
            <a:r>
              <a:rPr sz="2400" dirty="0">
                <a:solidFill>
                  <a:prstClr val="black"/>
                </a:solidFill>
                <a:latin typeface="Arial MT"/>
                <a:cs typeface="Arial MT"/>
              </a:rPr>
              <a:t>=&gt;</a:t>
            </a:r>
            <a:r>
              <a:rPr sz="2400" spc="-35" dirty="0">
                <a:solidFill>
                  <a:prstClr val="black"/>
                </a:solidFill>
                <a:latin typeface="Arial MT"/>
                <a:cs typeface="Arial MT"/>
              </a:rPr>
              <a:t> </a:t>
            </a:r>
            <a:r>
              <a:rPr sz="2400" spc="-5" dirty="0">
                <a:solidFill>
                  <a:prstClr val="black"/>
                </a:solidFill>
                <a:latin typeface="Arial MT"/>
                <a:cs typeface="Arial MT"/>
              </a:rPr>
              <a:t>(7</a:t>
            </a:r>
            <a:r>
              <a:rPr sz="2400" spc="-20" dirty="0">
                <a:solidFill>
                  <a:prstClr val="black"/>
                </a:solidFill>
                <a:latin typeface="Arial MT"/>
                <a:cs typeface="Arial MT"/>
              </a:rPr>
              <a:t> </a:t>
            </a:r>
            <a:r>
              <a:rPr sz="2400" dirty="0">
                <a:solidFill>
                  <a:prstClr val="black"/>
                </a:solidFill>
                <a:latin typeface="Arial MT"/>
                <a:cs typeface="Arial MT"/>
              </a:rPr>
              <a:t>-</a:t>
            </a:r>
            <a:r>
              <a:rPr sz="2400" spc="-10" dirty="0">
                <a:solidFill>
                  <a:prstClr val="black"/>
                </a:solidFill>
                <a:latin typeface="Arial MT"/>
                <a:cs typeface="Arial MT"/>
              </a:rPr>
              <a:t> </a:t>
            </a:r>
            <a:r>
              <a:rPr sz="2400" dirty="0">
                <a:solidFill>
                  <a:prstClr val="black"/>
                </a:solidFill>
                <a:latin typeface="Arial MT"/>
                <a:cs typeface="Arial MT"/>
              </a:rPr>
              <a:t>3)/1</a:t>
            </a:r>
            <a:r>
              <a:rPr sz="2400" spc="-35" dirty="0">
                <a:solidFill>
                  <a:prstClr val="black"/>
                </a:solidFill>
                <a:latin typeface="Arial MT"/>
                <a:cs typeface="Arial MT"/>
              </a:rPr>
              <a:t> </a:t>
            </a:r>
            <a:r>
              <a:rPr sz="2400" dirty="0">
                <a:solidFill>
                  <a:prstClr val="black"/>
                </a:solidFill>
                <a:latin typeface="Arial MT"/>
                <a:cs typeface="Arial MT"/>
              </a:rPr>
              <a:t>+</a:t>
            </a:r>
            <a:r>
              <a:rPr sz="2400" spc="-30" dirty="0">
                <a:solidFill>
                  <a:prstClr val="black"/>
                </a:solidFill>
                <a:latin typeface="Arial MT"/>
                <a:cs typeface="Arial MT"/>
              </a:rPr>
              <a:t> </a:t>
            </a:r>
            <a:r>
              <a:rPr sz="2400" spc="-5" dirty="0">
                <a:solidFill>
                  <a:prstClr val="black"/>
                </a:solidFill>
                <a:latin typeface="Arial MT"/>
                <a:cs typeface="Arial MT"/>
              </a:rPr>
              <a:t>1</a:t>
            </a:r>
            <a:r>
              <a:rPr sz="2400" spc="-15" dirty="0">
                <a:solidFill>
                  <a:prstClr val="black"/>
                </a:solidFill>
                <a:latin typeface="Arial MT"/>
                <a:cs typeface="Arial MT"/>
              </a:rPr>
              <a:t> </a:t>
            </a:r>
            <a:r>
              <a:rPr sz="2400" dirty="0">
                <a:solidFill>
                  <a:prstClr val="black"/>
                </a:solidFill>
                <a:latin typeface="Arial MT"/>
                <a:cs typeface="Arial MT"/>
              </a:rPr>
              <a:t>=</a:t>
            </a:r>
            <a:r>
              <a:rPr sz="2400" spc="-60" dirty="0">
                <a:solidFill>
                  <a:prstClr val="black"/>
                </a:solidFill>
                <a:latin typeface="Arial MT"/>
                <a:cs typeface="Arial MT"/>
              </a:rPr>
              <a:t> </a:t>
            </a:r>
            <a:r>
              <a:rPr sz="2400" spc="-5" dirty="0">
                <a:solidFill>
                  <a:prstClr val="black"/>
                </a:solidFill>
                <a:latin typeface="Arial MT"/>
                <a:cs typeface="Arial MT"/>
              </a:rPr>
              <a:t>5</a:t>
            </a:r>
            <a:endParaRPr sz="2400">
              <a:solidFill>
                <a:prstClr val="black"/>
              </a:solidFill>
              <a:latin typeface="Arial MT"/>
              <a:cs typeface="Arial MT"/>
            </a:endParaRPr>
          </a:p>
          <a:p>
            <a:pPr marL="12700">
              <a:spcBef>
                <a:spcPts val="20"/>
              </a:spcBef>
            </a:pPr>
            <a:r>
              <a:rPr sz="2400" spc="-5" dirty="0">
                <a:solidFill>
                  <a:prstClr val="black"/>
                </a:solidFill>
                <a:latin typeface="Arial MT"/>
                <a:cs typeface="Arial MT"/>
              </a:rPr>
              <a:t>stride</a:t>
            </a:r>
            <a:r>
              <a:rPr sz="2400" spc="-45" dirty="0">
                <a:solidFill>
                  <a:prstClr val="black"/>
                </a:solidFill>
                <a:latin typeface="Arial MT"/>
                <a:cs typeface="Arial MT"/>
              </a:rPr>
              <a:t> </a:t>
            </a:r>
            <a:r>
              <a:rPr sz="2400" spc="-5" dirty="0">
                <a:solidFill>
                  <a:prstClr val="black"/>
                </a:solidFill>
                <a:latin typeface="Arial MT"/>
                <a:cs typeface="Arial MT"/>
              </a:rPr>
              <a:t>2</a:t>
            </a:r>
            <a:r>
              <a:rPr sz="2400" spc="-15" dirty="0">
                <a:solidFill>
                  <a:prstClr val="black"/>
                </a:solidFill>
                <a:latin typeface="Arial MT"/>
                <a:cs typeface="Arial MT"/>
              </a:rPr>
              <a:t> </a:t>
            </a:r>
            <a:r>
              <a:rPr sz="2400" dirty="0">
                <a:solidFill>
                  <a:prstClr val="black"/>
                </a:solidFill>
                <a:latin typeface="Arial MT"/>
                <a:cs typeface="Arial MT"/>
              </a:rPr>
              <a:t>=&gt;</a:t>
            </a:r>
            <a:r>
              <a:rPr sz="2400" spc="-35" dirty="0">
                <a:solidFill>
                  <a:prstClr val="black"/>
                </a:solidFill>
                <a:latin typeface="Arial MT"/>
                <a:cs typeface="Arial MT"/>
              </a:rPr>
              <a:t> </a:t>
            </a:r>
            <a:r>
              <a:rPr sz="2400" spc="-5" dirty="0">
                <a:solidFill>
                  <a:prstClr val="black"/>
                </a:solidFill>
                <a:latin typeface="Arial MT"/>
                <a:cs typeface="Arial MT"/>
              </a:rPr>
              <a:t>(7</a:t>
            </a:r>
            <a:r>
              <a:rPr sz="2400" spc="-20" dirty="0">
                <a:solidFill>
                  <a:prstClr val="black"/>
                </a:solidFill>
                <a:latin typeface="Arial MT"/>
                <a:cs typeface="Arial MT"/>
              </a:rPr>
              <a:t> </a:t>
            </a:r>
            <a:r>
              <a:rPr sz="2400" dirty="0">
                <a:solidFill>
                  <a:prstClr val="black"/>
                </a:solidFill>
                <a:latin typeface="Arial MT"/>
                <a:cs typeface="Arial MT"/>
              </a:rPr>
              <a:t>-</a:t>
            </a:r>
            <a:r>
              <a:rPr sz="2400" spc="-10" dirty="0">
                <a:solidFill>
                  <a:prstClr val="black"/>
                </a:solidFill>
                <a:latin typeface="Arial MT"/>
                <a:cs typeface="Arial MT"/>
              </a:rPr>
              <a:t> </a:t>
            </a:r>
            <a:r>
              <a:rPr sz="2400" dirty="0">
                <a:solidFill>
                  <a:prstClr val="black"/>
                </a:solidFill>
                <a:latin typeface="Arial MT"/>
                <a:cs typeface="Arial MT"/>
              </a:rPr>
              <a:t>3)/2</a:t>
            </a:r>
            <a:r>
              <a:rPr sz="2400" spc="-35" dirty="0">
                <a:solidFill>
                  <a:prstClr val="black"/>
                </a:solidFill>
                <a:latin typeface="Arial MT"/>
                <a:cs typeface="Arial MT"/>
              </a:rPr>
              <a:t> </a:t>
            </a:r>
            <a:r>
              <a:rPr sz="2400" dirty="0">
                <a:solidFill>
                  <a:prstClr val="black"/>
                </a:solidFill>
                <a:latin typeface="Arial MT"/>
                <a:cs typeface="Arial MT"/>
              </a:rPr>
              <a:t>+</a:t>
            </a:r>
            <a:r>
              <a:rPr sz="2400" spc="-30" dirty="0">
                <a:solidFill>
                  <a:prstClr val="black"/>
                </a:solidFill>
                <a:latin typeface="Arial MT"/>
                <a:cs typeface="Arial MT"/>
              </a:rPr>
              <a:t> </a:t>
            </a:r>
            <a:r>
              <a:rPr sz="2400" spc="-5" dirty="0">
                <a:solidFill>
                  <a:prstClr val="black"/>
                </a:solidFill>
                <a:latin typeface="Arial MT"/>
                <a:cs typeface="Arial MT"/>
              </a:rPr>
              <a:t>1</a:t>
            </a:r>
            <a:r>
              <a:rPr sz="2400" spc="-15" dirty="0">
                <a:solidFill>
                  <a:prstClr val="black"/>
                </a:solidFill>
                <a:latin typeface="Arial MT"/>
                <a:cs typeface="Arial MT"/>
              </a:rPr>
              <a:t> </a:t>
            </a:r>
            <a:r>
              <a:rPr sz="2400" dirty="0">
                <a:solidFill>
                  <a:prstClr val="black"/>
                </a:solidFill>
                <a:latin typeface="Arial MT"/>
                <a:cs typeface="Arial MT"/>
              </a:rPr>
              <a:t>=</a:t>
            </a:r>
            <a:r>
              <a:rPr sz="2400" spc="-60" dirty="0">
                <a:solidFill>
                  <a:prstClr val="black"/>
                </a:solidFill>
                <a:latin typeface="Arial MT"/>
                <a:cs typeface="Arial MT"/>
              </a:rPr>
              <a:t> </a:t>
            </a:r>
            <a:r>
              <a:rPr sz="2400" spc="-5" dirty="0">
                <a:solidFill>
                  <a:prstClr val="black"/>
                </a:solidFill>
                <a:latin typeface="Arial MT"/>
                <a:cs typeface="Arial MT"/>
              </a:rPr>
              <a:t>3</a:t>
            </a:r>
            <a:endParaRPr sz="2400">
              <a:solidFill>
                <a:prstClr val="black"/>
              </a:solidFill>
              <a:latin typeface="Arial MT"/>
              <a:cs typeface="Arial MT"/>
            </a:endParaRPr>
          </a:p>
          <a:p>
            <a:pPr marL="12700">
              <a:spcBef>
                <a:spcPts val="15"/>
              </a:spcBef>
            </a:pPr>
            <a:r>
              <a:rPr sz="2400" spc="-5" dirty="0">
                <a:solidFill>
                  <a:prstClr val="black"/>
                </a:solidFill>
                <a:latin typeface="Arial MT"/>
                <a:cs typeface="Arial MT"/>
              </a:rPr>
              <a:t>stride</a:t>
            </a:r>
            <a:r>
              <a:rPr sz="2400" spc="-40" dirty="0">
                <a:solidFill>
                  <a:prstClr val="black"/>
                </a:solidFill>
                <a:latin typeface="Arial MT"/>
                <a:cs typeface="Arial MT"/>
              </a:rPr>
              <a:t> </a:t>
            </a:r>
            <a:r>
              <a:rPr sz="2400" spc="-5" dirty="0">
                <a:solidFill>
                  <a:prstClr val="black"/>
                </a:solidFill>
                <a:latin typeface="Arial MT"/>
                <a:cs typeface="Arial MT"/>
              </a:rPr>
              <a:t>3</a:t>
            </a:r>
            <a:r>
              <a:rPr sz="2400" spc="-15" dirty="0">
                <a:solidFill>
                  <a:prstClr val="black"/>
                </a:solidFill>
                <a:latin typeface="Arial MT"/>
                <a:cs typeface="Arial MT"/>
              </a:rPr>
              <a:t> </a:t>
            </a:r>
            <a:r>
              <a:rPr sz="2400" dirty="0">
                <a:solidFill>
                  <a:prstClr val="black"/>
                </a:solidFill>
                <a:latin typeface="Arial MT"/>
                <a:cs typeface="Arial MT"/>
              </a:rPr>
              <a:t>=&gt;</a:t>
            </a:r>
            <a:r>
              <a:rPr sz="2400" spc="-35" dirty="0">
                <a:solidFill>
                  <a:prstClr val="black"/>
                </a:solidFill>
                <a:latin typeface="Arial MT"/>
                <a:cs typeface="Arial MT"/>
              </a:rPr>
              <a:t> </a:t>
            </a:r>
            <a:r>
              <a:rPr sz="2400" spc="-5" dirty="0">
                <a:solidFill>
                  <a:prstClr val="black"/>
                </a:solidFill>
                <a:latin typeface="Arial MT"/>
                <a:cs typeface="Arial MT"/>
              </a:rPr>
              <a:t>(7</a:t>
            </a:r>
            <a:r>
              <a:rPr sz="2400" spc="-15" dirty="0">
                <a:solidFill>
                  <a:prstClr val="black"/>
                </a:solidFill>
                <a:latin typeface="Arial MT"/>
                <a:cs typeface="Arial MT"/>
              </a:rPr>
              <a:t> </a:t>
            </a:r>
            <a:r>
              <a:rPr sz="2400" dirty="0">
                <a:solidFill>
                  <a:prstClr val="black"/>
                </a:solidFill>
                <a:latin typeface="Arial MT"/>
                <a:cs typeface="Arial MT"/>
              </a:rPr>
              <a:t>-</a:t>
            </a:r>
            <a:r>
              <a:rPr sz="2400" spc="-10" dirty="0">
                <a:solidFill>
                  <a:prstClr val="black"/>
                </a:solidFill>
                <a:latin typeface="Arial MT"/>
                <a:cs typeface="Arial MT"/>
              </a:rPr>
              <a:t> </a:t>
            </a:r>
            <a:r>
              <a:rPr sz="2400" dirty="0">
                <a:solidFill>
                  <a:prstClr val="black"/>
                </a:solidFill>
                <a:latin typeface="Arial MT"/>
                <a:cs typeface="Arial MT"/>
              </a:rPr>
              <a:t>3)/3</a:t>
            </a:r>
            <a:r>
              <a:rPr sz="2400" spc="-35" dirty="0">
                <a:solidFill>
                  <a:prstClr val="black"/>
                </a:solidFill>
                <a:latin typeface="Arial MT"/>
                <a:cs typeface="Arial MT"/>
              </a:rPr>
              <a:t> </a:t>
            </a:r>
            <a:r>
              <a:rPr sz="2400" dirty="0">
                <a:solidFill>
                  <a:prstClr val="black"/>
                </a:solidFill>
                <a:latin typeface="Arial MT"/>
                <a:cs typeface="Arial MT"/>
              </a:rPr>
              <a:t>+</a:t>
            </a:r>
            <a:r>
              <a:rPr sz="2400" spc="-25" dirty="0">
                <a:solidFill>
                  <a:prstClr val="black"/>
                </a:solidFill>
                <a:latin typeface="Arial MT"/>
                <a:cs typeface="Arial MT"/>
              </a:rPr>
              <a:t> </a:t>
            </a:r>
            <a:r>
              <a:rPr sz="2400" spc="-5" dirty="0">
                <a:solidFill>
                  <a:prstClr val="black"/>
                </a:solidFill>
                <a:latin typeface="Arial MT"/>
                <a:cs typeface="Arial MT"/>
              </a:rPr>
              <a:t>1</a:t>
            </a:r>
            <a:r>
              <a:rPr sz="2400" spc="-10" dirty="0">
                <a:solidFill>
                  <a:prstClr val="black"/>
                </a:solidFill>
                <a:latin typeface="Arial MT"/>
                <a:cs typeface="Arial MT"/>
              </a:rPr>
              <a:t> </a:t>
            </a:r>
            <a:r>
              <a:rPr sz="2400" dirty="0">
                <a:solidFill>
                  <a:prstClr val="black"/>
                </a:solidFill>
                <a:latin typeface="Arial MT"/>
                <a:cs typeface="Arial MT"/>
              </a:rPr>
              <a:t>=</a:t>
            </a:r>
            <a:r>
              <a:rPr sz="2400" spc="-25" dirty="0">
                <a:solidFill>
                  <a:prstClr val="black"/>
                </a:solidFill>
                <a:latin typeface="Arial MT"/>
                <a:cs typeface="Arial MT"/>
              </a:rPr>
              <a:t> </a:t>
            </a:r>
            <a:r>
              <a:rPr sz="2400" spc="-5" dirty="0">
                <a:solidFill>
                  <a:prstClr val="black"/>
                </a:solidFill>
                <a:latin typeface="Arial MT"/>
                <a:cs typeface="Arial MT"/>
              </a:rPr>
              <a:t>2.33</a:t>
            </a:r>
            <a:r>
              <a:rPr sz="2400" spc="-40" dirty="0">
                <a:solidFill>
                  <a:prstClr val="black"/>
                </a:solidFill>
                <a:latin typeface="Arial MT"/>
                <a:cs typeface="Arial MT"/>
              </a:rPr>
              <a:t> </a:t>
            </a:r>
            <a:r>
              <a:rPr sz="2400" dirty="0">
                <a:solidFill>
                  <a:prstClr val="black"/>
                </a:solidFill>
                <a:latin typeface="Arial MT"/>
                <a:cs typeface="Arial MT"/>
              </a:rPr>
              <a:t>:\</a:t>
            </a:r>
            <a:endParaRPr sz="2400">
              <a:solidFill>
                <a:prstClr val="black"/>
              </a:solidFill>
              <a:latin typeface="Arial MT"/>
              <a:cs typeface="Arial MT"/>
            </a:endParaRPr>
          </a:p>
        </p:txBody>
      </p:sp>
      <p:sp>
        <p:nvSpPr>
          <p:cNvPr id="9" name="object 9"/>
          <p:cNvSpPr txBox="1">
            <a:spLocks noGrp="1"/>
          </p:cNvSpPr>
          <p:nvPr>
            <p:ph type="title"/>
          </p:nvPr>
        </p:nvSpPr>
        <p:spPr>
          <a:xfrm>
            <a:off x="1827988" y="203961"/>
            <a:ext cx="4852035" cy="574040"/>
          </a:xfrm>
          <a:prstGeom prst="rect">
            <a:avLst/>
          </a:prstGeom>
        </p:spPr>
        <p:txBody>
          <a:bodyPr vert="horz" wrap="square" lIns="0" tIns="12700" rIns="0" bIns="0" rtlCol="0">
            <a:spAutoFit/>
          </a:bodyPr>
          <a:lstStyle/>
          <a:p>
            <a:pPr marL="12700">
              <a:spcBef>
                <a:spcPts val="100"/>
              </a:spcBef>
            </a:pPr>
            <a:r>
              <a:rPr sz="3600" spc="-5" dirty="0"/>
              <a:t>Convolutions:</a:t>
            </a:r>
            <a:r>
              <a:rPr sz="3600" spc="-60" dirty="0"/>
              <a:t> </a:t>
            </a:r>
            <a:r>
              <a:rPr sz="3600" dirty="0"/>
              <a:t>More</a:t>
            </a:r>
            <a:r>
              <a:rPr sz="3600" spc="-60" dirty="0"/>
              <a:t> </a:t>
            </a:r>
            <a:r>
              <a:rPr sz="3600" spc="-5" dirty="0"/>
              <a:t>detail</a:t>
            </a:r>
            <a:endParaRPr sz="3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
        <p:nvSpPr>
          <p:cNvPr id="2" name="object 2"/>
          <p:cNvSpPr txBox="1"/>
          <p:nvPr/>
        </p:nvSpPr>
        <p:spPr>
          <a:xfrm>
            <a:off x="2764027" y="1152855"/>
            <a:ext cx="6790690" cy="483234"/>
          </a:xfrm>
          <a:prstGeom prst="rect">
            <a:avLst/>
          </a:prstGeom>
        </p:spPr>
        <p:txBody>
          <a:bodyPr vert="horz" wrap="square" lIns="0" tIns="12700" rIns="0" bIns="0" rtlCol="0">
            <a:spAutoFit/>
          </a:bodyPr>
          <a:lstStyle/>
          <a:p>
            <a:pPr marL="12700">
              <a:spcBef>
                <a:spcPts val="100"/>
              </a:spcBef>
            </a:pPr>
            <a:r>
              <a:rPr sz="3000" dirty="0">
                <a:solidFill>
                  <a:prstClr val="black"/>
                </a:solidFill>
                <a:latin typeface="Calibri"/>
                <a:cs typeface="Calibri"/>
              </a:rPr>
              <a:t>In</a:t>
            </a:r>
            <a:r>
              <a:rPr sz="3000" spc="-30" dirty="0">
                <a:solidFill>
                  <a:prstClr val="black"/>
                </a:solidFill>
                <a:latin typeface="Calibri"/>
                <a:cs typeface="Calibri"/>
              </a:rPr>
              <a:t> </a:t>
            </a:r>
            <a:r>
              <a:rPr sz="3000" spc="-10" dirty="0">
                <a:solidFill>
                  <a:prstClr val="black"/>
                </a:solidFill>
                <a:latin typeface="Calibri"/>
                <a:cs typeface="Calibri"/>
              </a:rPr>
              <a:t>practice:</a:t>
            </a:r>
            <a:r>
              <a:rPr sz="3000" spc="-65" dirty="0">
                <a:solidFill>
                  <a:prstClr val="black"/>
                </a:solidFill>
                <a:latin typeface="Calibri"/>
                <a:cs typeface="Calibri"/>
              </a:rPr>
              <a:t> </a:t>
            </a:r>
            <a:r>
              <a:rPr sz="3000" spc="-5" dirty="0">
                <a:solidFill>
                  <a:prstClr val="black"/>
                </a:solidFill>
                <a:latin typeface="Calibri"/>
                <a:cs typeface="Calibri"/>
              </a:rPr>
              <a:t>Common</a:t>
            </a:r>
            <a:r>
              <a:rPr sz="3000" spc="-35" dirty="0">
                <a:solidFill>
                  <a:prstClr val="black"/>
                </a:solidFill>
                <a:latin typeface="Calibri"/>
                <a:cs typeface="Calibri"/>
              </a:rPr>
              <a:t> </a:t>
            </a:r>
            <a:r>
              <a:rPr sz="3000" spc="-15" dirty="0">
                <a:solidFill>
                  <a:prstClr val="black"/>
                </a:solidFill>
                <a:latin typeface="Calibri"/>
                <a:cs typeface="Calibri"/>
              </a:rPr>
              <a:t>to</a:t>
            </a:r>
            <a:r>
              <a:rPr sz="3000" spc="-25" dirty="0">
                <a:solidFill>
                  <a:prstClr val="black"/>
                </a:solidFill>
                <a:latin typeface="Calibri"/>
                <a:cs typeface="Calibri"/>
              </a:rPr>
              <a:t> </a:t>
            </a:r>
            <a:r>
              <a:rPr sz="3000" spc="-35" dirty="0">
                <a:solidFill>
                  <a:prstClr val="black"/>
                </a:solidFill>
                <a:latin typeface="Calibri"/>
                <a:cs typeface="Calibri"/>
              </a:rPr>
              <a:t>zero</a:t>
            </a:r>
            <a:r>
              <a:rPr sz="3000" spc="-25" dirty="0">
                <a:solidFill>
                  <a:prstClr val="black"/>
                </a:solidFill>
                <a:latin typeface="Calibri"/>
                <a:cs typeface="Calibri"/>
              </a:rPr>
              <a:t> </a:t>
            </a:r>
            <a:r>
              <a:rPr sz="3000" spc="-5" dirty="0">
                <a:solidFill>
                  <a:prstClr val="black"/>
                </a:solidFill>
                <a:latin typeface="Calibri"/>
                <a:cs typeface="Calibri"/>
              </a:rPr>
              <a:t>pad</a:t>
            </a:r>
            <a:r>
              <a:rPr sz="3000" spc="-25" dirty="0">
                <a:solidFill>
                  <a:prstClr val="black"/>
                </a:solidFill>
                <a:latin typeface="Calibri"/>
                <a:cs typeface="Calibri"/>
              </a:rPr>
              <a:t> </a:t>
            </a:r>
            <a:r>
              <a:rPr sz="3000" dirty="0">
                <a:solidFill>
                  <a:prstClr val="black"/>
                </a:solidFill>
                <a:latin typeface="Calibri"/>
                <a:cs typeface="Calibri"/>
              </a:rPr>
              <a:t>the</a:t>
            </a:r>
            <a:r>
              <a:rPr sz="3000" spc="-15" dirty="0">
                <a:solidFill>
                  <a:prstClr val="black"/>
                </a:solidFill>
                <a:latin typeface="Calibri"/>
                <a:cs typeface="Calibri"/>
              </a:rPr>
              <a:t> </a:t>
            </a:r>
            <a:r>
              <a:rPr sz="3000" spc="-10" dirty="0">
                <a:solidFill>
                  <a:prstClr val="black"/>
                </a:solidFill>
                <a:latin typeface="Calibri"/>
                <a:cs typeface="Calibri"/>
              </a:rPr>
              <a:t>border</a:t>
            </a:r>
            <a:endParaRPr sz="3000">
              <a:solidFill>
                <a:prstClr val="black"/>
              </a:solidFill>
              <a:latin typeface="Calibri"/>
              <a:cs typeface="Calibri"/>
            </a:endParaRPr>
          </a:p>
        </p:txBody>
      </p:sp>
      <p:graphicFrame>
        <p:nvGraphicFramePr>
          <p:cNvPr id="3" name="object 3"/>
          <p:cNvGraphicFramePr>
            <a:graphicFrameLocks noGrp="1"/>
          </p:cNvGraphicFramePr>
          <p:nvPr/>
        </p:nvGraphicFramePr>
        <p:xfrm>
          <a:off x="1891869" y="1794955"/>
          <a:ext cx="2680330" cy="3531485"/>
        </p:xfrm>
        <a:graphic>
          <a:graphicData uri="http://schemas.openxmlformats.org/drawingml/2006/table">
            <a:tbl>
              <a:tblPr firstRow="1" bandRow="1">
                <a:tableStyleId>{2D5ABB26-0587-4C30-8999-92F81FD0307C}</a:tableStyleId>
              </a:tblPr>
              <a:tblGrid>
                <a:gridCol w="297815">
                  <a:extLst>
                    <a:ext uri="{9D8B030D-6E8A-4147-A177-3AD203B41FA5}">
                      <a16:colId xmlns:a16="http://schemas.microsoft.com/office/drawing/2014/main" val="20000"/>
                    </a:ext>
                  </a:extLst>
                </a:gridCol>
                <a:gridCol w="297815">
                  <a:extLst>
                    <a:ext uri="{9D8B030D-6E8A-4147-A177-3AD203B41FA5}">
                      <a16:colId xmlns:a16="http://schemas.microsoft.com/office/drawing/2014/main" val="20001"/>
                    </a:ext>
                  </a:extLst>
                </a:gridCol>
                <a:gridCol w="297814">
                  <a:extLst>
                    <a:ext uri="{9D8B030D-6E8A-4147-A177-3AD203B41FA5}">
                      <a16:colId xmlns:a16="http://schemas.microsoft.com/office/drawing/2014/main" val="20002"/>
                    </a:ext>
                  </a:extLst>
                </a:gridCol>
                <a:gridCol w="297815">
                  <a:extLst>
                    <a:ext uri="{9D8B030D-6E8A-4147-A177-3AD203B41FA5}">
                      <a16:colId xmlns:a16="http://schemas.microsoft.com/office/drawing/2014/main" val="20003"/>
                    </a:ext>
                  </a:extLst>
                </a:gridCol>
                <a:gridCol w="297815">
                  <a:extLst>
                    <a:ext uri="{9D8B030D-6E8A-4147-A177-3AD203B41FA5}">
                      <a16:colId xmlns:a16="http://schemas.microsoft.com/office/drawing/2014/main" val="20004"/>
                    </a:ext>
                  </a:extLst>
                </a:gridCol>
                <a:gridCol w="297814">
                  <a:extLst>
                    <a:ext uri="{9D8B030D-6E8A-4147-A177-3AD203B41FA5}">
                      <a16:colId xmlns:a16="http://schemas.microsoft.com/office/drawing/2014/main" val="20005"/>
                    </a:ext>
                  </a:extLst>
                </a:gridCol>
                <a:gridCol w="297814">
                  <a:extLst>
                    <a:ext uri="{9D8B030D-6E8A-4147-A177-3AD203B41FA5}">
                      <a16:colId xmlns:a16="http://schemas.microsoft.com/office/drawing/2014/main" val="20006"/>
                    </a:ext>
                  </a:extLst>
                </a:gridCol>
                <a:gridCol w="297814">
                  <a:extLst>
                    <a:ext uri="{9D8B030D-6E8A-4147-A177-3AD203B41FA5}">
                      <a16:colId xmlns:a16="http://schemas.microsoft.com/office/drawing/2014/main" val="20007"/>
                    </a:ext>
                  </a:extLst>
                </a:gridCol>
                <a:gridCol w="297814">
                  <a:extLst>
                    <a:ext uri="{9D8B030D-6E8A-4147-A177-3AD203B41FA5}">
                      <a16:colId xmlns:a16="http://schemas.microsoft.com/office/drawing/2014/main" val="20008"/>
                    </a:ext>
                  </a:extLst>
                </a:gridCol>
              </a:tblGrid>
              <a:tr h="392303">
                <a:tc>
                  <a:txBody>
                    <a:bodyPr/>
                    <a:lstStyle/>
                    <a:p>
                      <a:pPr marR="13335" algn="ctr">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marL="80645">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marL="80645">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marL="80645">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marL="80645">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marL="80645">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0"/>
                  </a:ext>
                </a:extLst>
              </a:tr>
              <a:tr h="392429">
                <a:tc>
                  <a:txBody>
                    <a:bodyPr/>
                    <a:lstStyle/>
                    <a:p>
                      <a:pPr marR="12700" algn="ctr">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1"/>
                  </a:ext>
                </a:extLst>
              </a:tr>
              <a:tr h="392429">
                <a:tc>
                  <a:txBody>
                    <a:bodyPr/>
                    <a:lstStyle/>
                    <a:p>
                      <a:pPr marR="13335" algn="ctr">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2"/>
                  </a:ext>
                </a:extLst>
              </a:tr>
              <a:tr h="392430">
                <a:tc>
                  <a:txBody>
                    <a:bodyPr/>
                    <a:lstStyle/>
                    <a:p>
                      <a:pPr marR="13335" algn="ctr">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3"/>
                  </a:ext>
                </a:extLst>
              </a:tr>
              <a:tr h="392302">
                <a:tc>
                  <a:txBody>
                    <a:bodyPr/>
                    <a:lstStyle/>
                    <a:p>
                      <a:pPr marR="12700" algn="ctr">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4"/>
                  </a:ext>
                </a:extLst>
              </a:tr>
              <a:tr h="392430">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5"/>
                  </a:ext>
                </a:extLst>
              </a:tr>
              <a:tr h="392430">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6"/>
                  </a:ext>
                </a:extLst>
              </a:tr>
              <a:tr h="392429">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7"/>
                  </a:ext>
                </a:extLst>
              </a:tr>
              <a:tr h="392303">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8"/>
                  </a:ext>
                </a:extLst>
              </a:tr>
            </a:tbl>
          </a:graphicData>
        </a:graphic>
      </p:graphicFrame>
      <p:sp>
        <p:nvSpPr>
          <p:cNvPr id="4" name="object 4"/>
          <p:cNvSpPr txBox="1"/>
          <p:nvPr/>
        </p:nvSpPr>
        <p:spPr>
          <a:xfrm>
            <a:off x="4896104" y="1935938"/>
            <a:ext cx="5266055" cy="941069"/>
          </a:xfrm>
          <a:prstGeom prst="rect">
            <a:avLst/>
          </a:prstGeom>
        </p:spPr>
        <p:txBody>
          <a:bodyPr vert="horz" wrap="square" lIns="0" tIns="13335" rIns="0" bIns="0" rtlCol="0">
            <a:spAutoFit/>
          </a:bodyPr>
          <a:lstStyle/>
          <a:p>
            <a:pPr marL="12700">
              <a:spcBef>
                <a:spcPts val="105"/>
              </a:spcBef>
            </a:pPr>
            <a:r>
              <a:rPr sz="2000" dirty="0">
                <a:solidFill>
                  <a:prstClr val="black"/>
                </a:solidFill>
                <a:latin typeface="Arial MT"/>
                <a:cs typeface="Arial MT"/>
              </a:rPr>
              <a:t>e.g.</a:t>
            </a:r>
            <a:r>
              <a:rPr sz="2000" spc="-75" dirty="0">
                <a:solidFill>
                  <a:prstClr val="black"/>
                </a:solidFill>
                <a:latin typeface="Arial MT"/>
                <a:cs typeface="Arial MT"/>
              </a:rPr>
              <a:t> </a:t>
            </a:r>
            <a:r>
              <a:rPr sz="2000" dirty="0">
                <a:solidFill>
                  <a:prstClr val="black"/>
                </a:solidFill>
                <a:latin typeface="Arial MT"/>
                <a:cs typeface="Arial MT"/>
              </a:rPr>
              <a:t>input</a:t>
            </a:r>
            <a:r>
              <a:rPr sz="2000" spc="-125" dirty="0">
                <a:solidFill>
                  <a:prstClr val="black"/>
                </a:solidFill>
                <a:latin typeface="Arial MT"/>
                <a:cs typeface="Arial MT"/>
              </a:rPr>
              <a:t> </a:t>
            </a:r>
            <a:r>
              <a:rPr sz="2000" spc="-5" dirty="0">
                <a:solidFill>
                  <a:prstClr val="black"/>
                </a:solidFill>
                <a:latin typeface="Arial MT"/>
                <a:cs typeface="Arial MT"/>
              </a:rPr>
              <a:t>7x7</a:t>
            </a:r>
            <a:endParaRPr sz="2000">
              <a:solidFill>
                <a:prstClr val="black"/>
              </a:solidFill>
              <a:latin typeface="Arial MT"/>
              <a:cs typeface="Arial MT"/>
            </a:endParaRPr>
          </a:p>
          <a:p>
            <a:pPr marL="12700"/>
            <a:r>
              <a:rPr sz="2000" b="1" dirty="0">
                <a:solidFill>
                  <a:prstClr val="black"/>
                </a:solidFill>
                <a:latin typeface="Arial"/>
                <a:cs typeface="Arial"/>
              </a:rPr>
              <a:t>3x3</a:t>
            </a:r>
            <a:r>
              <a:rPr sz="2000" b="1" spc="-45" dirty="0">
                <a:solidFill>
                  <a:prstClr val="black"/>
                </a:solidFill>
                <a:latin typeface="Arial"/>
                <a:cs typeface="Arial"/>
              </a:rPr>
              <a:t> </a:t>
            </a:r>
            <a:r>
              <a:rPr sz="2000" spc="-20" dirty="0">
                <a:solidFill>
                  <a:prstClr val="black"/>
                </a:solidFill>
                <a:latin typeface="Arial MT"/>
                <a:cs typeface="Arial MT"/>
              </a:rPr>
              <a:t>filter,</a:t>
            </a:r>
            <a:r>
              <a:rPr sz="2000" spc="-65" dirty="0">
                <a:solidFill>
                  <a:prstClr val="black"/>
                </a:solidFill>
                <a:latin typeface="Arial MT"/>
                <a:cs typeface="Arial MT"/>
              </a:rPr>
              <a:t> </a:t>
            </a:r>
            <a:r>
              <a:rPr sz="2000" dirty="0">
                <a:solidFill>
                  <a:prstClr val="black"/>
                </a:solidFill>
                <a:latin typeface="Arial MT"/>
                <a:cs typeface="Arial MT"/>
              </a:rPr>
              <a:t>applied</a:t>
            </a:r>
            <a:r>
              <a:rPr sz="2000" spc="-55" dirty="0">
                <a:solidFill>
                  <a:prstClr val="black"/>
                </a:solidFill>
                <a:latin typeface="Arial MT"/>
                <a:cs typeface="Arial MT"/>
              </a:rPr>
              <a:t> </a:t>
            </a:r>
            <a:r>
              <a:rPr sz="2000" dirty="0">
                <a:solidFill>
                  <a:prstClr val="black"/>
                </a:solidFill>
                <a:latin typeface="Arial MT"/>
                <a:cs typeface="Arial MT"/>
              </a:rPr>
              <a:t>with</a:t>
            </a:r>
            <a:r>
              <a:rPr sz="2000" spc="-30" dirty="0">
                <a:solidFill>
                  <a:prstClr val="black"/>
                </a:solidFill>
                <a:latin typeface="Arial MT"/>
                <a:cs typeface="Arial MT"/>
              </a:rPr>
              <a:t> </a:t>
            </a:r>
            <a:r>
              <a:rPr sz="2000" b="1" spc="-5" dirty="0">
                <a:solidFill>
                  <a:prstClr val="black"/>
                </a:solidFill>
                <a:latin typeface="Arial"/>
                <a:cs typeface="Arial"/>
              </a:rPr>
              <a:t>stride</a:t>
            </a:r>
            <a:r>
              <a:rPr sz="2000" b="1" spc="-30" dirty="0">
                <a:solidFill>
                  <a:prstClr val="black"/>
                </a:solidFill>
                <a:latin typeface="Arial"/>
                <a:cs typeface="Arial"/>
              </a:rPr>
              <a:t> </a:t>
            </a:r>
            <a:r>
              <a:rPr sz="2000" b="1" dirty="0">
                <a:solidFill>
                  <a:prstClr val="black"/>
                </a:solidFill>
                <a:latin typeface="Arial"/>
                <a:cs typeface="Arial"/>
              </a:rPr>
              <a:t>1</a:t>
            </a:r>
            <a:endParaRPr sz="2000">
              <a:solidFill>
                <a:prstClr val="black"/>
              </a:solidFill>
              <a:latin typeface="Arial"/>
              <a:cs typeface="Arial"/>
            </a:endParaRPr>
          </a:p>
          <a:p>
            <a:pPr marL="12700"/>
            <a:r>
              <a:rPr sz="2000" b="1" dirty="0">
                <a:solidFill>
                  <a:prstClr val="black"/>
                </a:solidFill>
                <a:latin typeface="Arial"/>
                <a:cs typeface="Arial"/>
              </a:rPr>
              <a:t>pad</a:t>
            </a:r>
            <a:r>
              <a:rPr sz="2000" b="1" spc="-35" dirty="0">
                <a:solidFill>
                  <a:prstClr val="black"/>
                </a:solidFill>
                <a:latin typeface="Arial"/>
                <a:cs typeface="Arial"/>
              </a:rPr>
              <a:t> </a:t>
            </a:r>
            <a:r>
              <a:rPr sz="2000" b="1" spc="-5" dirty="0">
                <a:solidFill>
                  <a:prstClr val="black"/>
                </a:solidFill>
                <a:latin typeface="Arial"/>
                <a:cs typeface="Arial"/>
              </a:rPr>
              <a:t>with</a:t>
            </a:r>
            <a:r>
              <a:rPr sz="2000" b="1" spc="-55" dirty="0">
                <a:solidFill>
                  <a:prstClr val="black"/>
                </a:solidFill>
                <a:latin typeface="Arial"/>
                <a:cs typeface="Arial"/>
              </a:rPr>
              <a:t> </a:t>
            </a:r>
            <a:r>
              <a:rPr sz="2000" b="1" dirty="0">
                <a:solidFill>
                  <a:prstClr val="black"/>
                </a:solidFill>
                <a:latin typeface="Arial"/>
                <a:cs typeface="Arial"/>
              </a:rPr>
              <a:t>1</a:t>
            </a:r>
            <a:r>
              <a:rPr sz="2000" b="1" spc="-15" dirty="0">
                <a:solidFill>
                  <a:prstClr val="black"/>
                </a:solidFill>
                <a:latin typeface="Arial"/>
                <a:cs typeface="Arial"/>
              </a:rPr>
              <a:t> </a:t>
            </a:r>
            <a:r>
              <a:rPr sz="2000" b="1" dirty="0">
                <a:solidFill>
                  <a:prstClr val="black"/>
                </a:solidFill>
                <a:latin typeface="Arial"/>
                <a:cs typeface="Arial"/>
              </a:rPr>
              <a:t>pixel</a:t>
            </a:r>
            <a:r>
              <a:rPr sz="2000" b="1" spc="-55" dirty="0">
                <a:solidFill>
                  <a:prstClr val="black"/>
                </a:solidFill>
                <a:latin typeface="Arial"/>
                <a:cs typeface="Arial"/>
              </a:rPr>
              <a:t> </a:t>
            </a:r>
            <a:r>
              <a:rPr sz="2000" dirty="0">
                <a:solidFill>
                  <a:prstClr val="black"/>
                </a:solidFill>
                <a:latin typeface="Arial MT"/>
                <a:cs typeface="Arial MT"/>
              </a:rPr>
              <a:t>border</a:t>
            </a:r>
            <a:r>
              <a:rPr sz="2000" spc="-65" dirty="0">
                <a:solidFill>
                  <a:prstClr val="black"/>
                </a:solidFill>
                <a:latin typeface="Arial MT"/>
                <a:cs typeface="Arial MT"/>
              </a:rPr>
              <a:t> </a:t>
            </a:r>
            <a:r>
              <a:rPr sz="2000" dirty="0">
                <a:solidFill>
                  <a:prstClr val="black"/>
                </a:solidFill>
                <a:latin typeface="Arial MT"/>
                <a:cs typeface="Arial MT"/>
              </a:rPr>
              <a:t>=&gt;</a:t>
            </a:r>
            <a:r>
              <a:rPr sz="2000" spc="-35" dirty="0">
                <a:solidFill>
                  <a:prstClr val="black"/>
                </a:solidFill>
                <a:latin typeface="Arial MT"/>
                <a:cs typeface="Arial MT"/>
              </a:rPr>
              <a:t> </a:t>
            </a:r>
            <a:r>
              <a:rPr sz="2000" dirty="0">
                <a:solidFill>
                  <a:prstClr val="black"/>
                </a:solidFill>
                <a:latin typeface="Arial MT"/>
                <a:cs typeface="Arial MT"/>
              </a:rPr>
              <a:t>what</a:t>
            </a:r>
            <a:r>
              <a:rPr sz="2000" spc="-45" dirty="0">
                <a:solidFill>
                  <a:prstClr val="black"/>
                </a:solidFill>
                <a:latin typeface="Arial MT"/>
                <a:cs typeface="Arial MT"/>
              </a:rPr>
              <a:t> </a:t>
            </a:r>
            <a:r>
              <a:rPr sz="2000" dirty="0">
                <a:solidFill>
                  <a:prstClr val="black"/>
                </a:solidFill>
                <a:latin typeface="Arial MT"/>
                <a:cs typeface="Arial MT"/>
              </a:rPr>
              <a:t>is</a:t>
            </a:r>
            <a:r>
              <a:rPr sz="2000" spc="-30" dirty="0">
                <a:solidFill>
                  <a:prstClr val="black"/>
                </a:solidFill>
                <a:latin typeface="Arial MT"/>
                <a:cs typeface="Arial MT"/>
              </a:rPr>
              <a:t> </a:t>
            </a:r>
            <a:r>
              <a:rPr sz="2000" dirty="0">
                <a:solidFill>
                  <a:prstClr val="black"/>
                </a:solidFill>
                <a:latin typeface="Arial MT"/>
                <a:cs typeface="Arial MT"/>
              </a:rPr>
              <a:t>the</a:t>
            </a:r>
            <a:r>
              <a:rPr sz="2000" spc="40" dirty="0">
                <a:solidFill>
                  <a:prstClr val="black"/>
                </a:solidFill>
                <a:latin typeface="Arial MT"/>
                <a:cs typeface="Arial MT"/>
              </a:rPr>
              <a:t> </a:t>
            </a:r>
            <a:r>
              <a:rPr sz="2000" spc="-5" dirty="0">
                <a:solidFill>
                  <a:prstClr val="black"/>
                </a:solidFill>
                <a:latin typeface="Arial MT"/>
                <a:cs typeface="Arial MT"/>
              </a:rPr>
              <a:t>output?</a:t>
            </a:r>
            <a:endParaRPr sz="2000">
              <a:solidFill>
                <a:prstClr val="black"/>
              </a:solidFill>
              <a:latin typeface="Arial MT"/>
              <a:cs typeface="Arial MT"/>
            </a:endParaRPr>
          </a:p>
        </p:txBody>
      </p:sp>
      <p:sp>
        <p:nvSpPr>
          <p:cNvPr id="5" name="object 5"/>
          <p:cNvSpPr txBox="1"/>
          <p:nvPr/>
        </p:nvSpPr>
        <p:spPr>
          <a:xfrm>
            <a:off x="6618860" y="4267581"/>
            <a:ext cx="2402205" cy="760095"/>
          </a:xfrm>
          <a:prstGeom prst="rect">
            <a:avLst/>
          </a:prstGeom>
        </p:spPr>
        <p:txBody>
          <a:bodyPr vert="horz" wrap="square" lIns="0" tIns="12700" rIns="0" bIns="0" rtlCol="0">
            <a:spAutoFit/>
          </a:bodyPr>
          <a:lstStyle/>
          <a:p>
            <a:pPr marL="12700">
              <a:spcBef>
                <a:spcPts val="100"/>
              </a:spcBef>
            </a:pPr>
            <a:r>
              <a:rPr sz="2400" spc="-5" dirty="0">
                <a:solidFill>
                  <a:srgbClr val="424242"/>
                </a:solidFill>
                <a:latin typeface="Arial MT"/>
                <a:cs typeface="Arial MT"/>
              </a:rPr>
              <a:t>(recall:)</a:t>
            </a:r>
            <a:endParaRPr sz="2400">
              <a:solidFill>
                <a:prstClr val="black"/>
              </a:solidFill>
              <a:latin typeface="Arial MT"/>
              <a:cs typeface="Arial MT"/>
            </a:endParaRPr>
          </a:p>
          <a:p>
            <a:pPr marL="12700">
              <a:spcBef>
                <a:spcPts val="25"/>
              </a:spcBef>
            </a:pPr>
            <a:r>
              <a:rPr sz="2400" spc="-5" dirty="0">
                <a:solidFill>
                  <a:srgbClr val="0000FF"/>
                </a:solidFill>
                <a:latin typeface="Arial MT"/>
                <a:cs typeface="Arial MT"/>
              </a:rPr>
              <a:t>(N</a:t>
            </a:r>
            <a:r>
              <a:rPr sz="2400" spc="-30" dirty="0">
                <a:solidFill>
                  <a:srgbClr val="0000FF"/>
                </a:solidFill>
                <a:latin typeface="Arial MT"/>
                <a:cs typeface="Arial MT"/>
              </a:rPr>
              <a:t> </a:t>
            </a:r>
            <a:r>
              <a:rPr sz="2400" dirty="0">
                <a:solidFill>
                  <a:srgbClr val="0000FF"/>
                </a:solidFill>
                <a:latin typeface="Arial MT"/>
                <a:cs typeface="Arial MT"/>
              </a:rPr>
              <a:t>-</a:t>
            </a:r>
            <a:r>
              <a:rPr sz="2400" spc="-20" dirty="0">
                <a:solidFill>
                  <a:srgbClr val="0000FF"/>
                </a:solidFill>
                <a:latin typeface="Arial MT"/>
                <a:cs typeface="Arial MT"/>
              </a:rPr>
              <a:t> </a:t>
            </a:r>
            <a:r>
              <a:rPr sz="2400" dirty="0">
                <a:solidFill>
                  <a:srgbClr val="0000FF"/>
                </a:solidFill>
                <a:latin typeface="Arial MT"/>
                <a:cs typeface="Arial MT"/>
              </a:rPr>
              <a:t>F)</a:t>
            </a:r>
            <a:r>
              <a:rPr sz="2400" spc="-30" dirty="0">
                <a:solidFill>
                  <a:srgbClr val="0000FF"/>
                </a:solidFill>
                <a:latin typeface="Arial MT"/>
                <a:cs typeface="Arial MT"/>
              </a:rPr>
              <a:t> </a:t>
            </a:r>
            <a:r>
              <a:rPr sz="2400" dirty="0">
                <a:solidFill>
                  <a:srgbClr val="0000FF"/>
                </a:solidFill>
                <a:latin typeface="Arial MT"/>
                <a:cs typeface="Arial MT"/>
              </a:rPr>
              <a:t>/</a:t>
            </a:r>
            <a:r>
              <a:rPr sz="2400" spc="-35" dirty="0">
                <a:solidFill>
                  <a:srgbClr val="0000FF"/>
                </a:solidFill>
                <a:latin typeface="Arial MT"/>
                <a:cs typeface="Arial MT"/>
              </a:rPr>
              <a:t> </a:t>
            </a:r>
            <a:r>
              <a:rPr sz="2400" spc="-5" dirty="0">
                <a:solidFill>
                  <a:srgbClr val="0000FF"/>
                </a:solidFill>
                <a:latin typeface="Arial MT"/>
                <a:cs typeface="Arial MT"/>
              </a:rPr>
              <a:t>stride</a:t>
            </a:r>
            <a:r>
              <a:rPr sz="2400" spc="-45" dirty="0">
                <a:solidFill>
                  <a:srgbClr val="0000FF"/>
                </a:solidFill>
                <a:latin typeface="Arial MT"/>
                <a:cs typeface="Arial MT"/>
              </a:rPr>
              <a:t> </a:t>
            </a:r>
            <a:r>
              <a:rPr sz="2400" dirty="0">
                <a:solidFill>
                  <a:srgbClr val="0000FF"/>
                </a:solidFill>
                <a:latin typeface="Arial MT"/>
                <a:cs typeface="Arial MT"/>
              </a:rPr>
              <a:t>+</a:t>
            </a:r>
            <a:r>
              <a:rPr sz="2400" spc="-75" dirty="0">
                <a:solidFill>
                  <a:srgbClr val="0000FF"/>
                </a:solidFill>
                <a:latin typeface="Arial MT"/>
                <a:cs typeface="Arial MT"/>
              </a:rPr>
              <a:t> </a:t>
            </a:r>
            <a:r>
              <a:rPr sz="2400" spc="-5" dirty="0">
                <a:solidFill>
                  <a:srgbClr val="0000FF"/>
                </a:solidFill>
                <a:latin typeface="Arial MT"/>
                <a:cs typeface="Arial MT"/>
              </a:rPr>
              <a:t>1</a:t>
            </a:r>
            <a:endParaRPr sz="2400">
              <a:solidFill>
                <a:prstClr val="black"/>
              </a:solidFill>
              <a:latin typeface="Arial MT"/>
              <a:cs typeface="Arial MT"/>
            </a:endParaRPr>
          </a:p>
        </p:txBody>
      </p:sp>
      <p:sp>
        <p:nvSpPr>
          <p:cNvPr id="6" name="object 6"/>
          <p:cNvSpPr txBox="1">
            <a:spLocks noGrp="1"/>
          </p:cNvSpPr>
          <p:nvPr>
            <p:ph type="title"/>
          </p:nvPr>
        </p:nvSpPr>
        <p:spPr>
          <a:xfrm>
            <a:off x="1736547" y="175005"/>
            <a:ext cx="5181600" cy="574040"/>
          </a:xfrm>
          <a:prstGeom prst="rect">
            <a:avLst/>
          </a:prstGeom>
        </p:spPr>
        <p:txBody>
          <a:bodyPr vert="horz" wrap="square" lIns="0" tIns="12700" rIns="0" bIns="0" rtlCol="0">
            <a:spAutoFit/>
          </a:bodyPr>
          <a:lstStyle/>
          <a:p>
            <a:pPr marL="12700">
              <a:spcBef>
                <a:spcPts val="100"/>
              </a:spcBef>
            </a:pPr>
            <a:r>
              <a:rPr sz="3600" dirty="0">
                <a:latin typeface="Arial MT"/>
                <a:cs typeface="Arial MT"/>
              </a:rPr>
              <a:t>Convolutions:</a:t>
            </a:r>
            <a:r>
              <a:rPr sz="3600" spc="-60" dirty="0">
                <a:latin typeface="Arial MT"/>
                <a:cs typeface="Arial MT"/>
              </a:rPr>
              <a:t> </a:t>
            </a:r>
            <a:r>
              <a:rPr sz="3600" spc="-5" dirty="0">
                <a:latin typeface="Arial MT"/>
                <a:cs typeface="Arial MT"/>
              </a:rPr>
              <a:t>More</a:t>
            </a:r>
            <a:r>
              <a:rPr sz="3600" spc="-20" dirty="0">
                <a:latin typeface="Arial MT"/>
                <a:cs typeface="Arial MT"/>
              </a:rPr>
              <a:t> </a:t>
            </a:r>
            <a:r>
              <a:rPr sz="3600" spc="-5" dirty="0">
                <a:latin typeface="Arial MT"/>
                <a:cs typeface="Arial MT"/>
              </a:rPr>
              <a:t>detail</a:t>
            </a:r>
            <a:endParaRPr sz="3600">
              <a:latin typeface="Arial MT"/>
              <a:cs typeface="Arial M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
        <p:nvSpPr>
          <p:cNvPr id="2" name="object 2"/>
          <p:cNvSpPr txBox="1"/>
          <p:nvPr/>
        </p:nvSpPr>
        <p:spPr>
          <a:xfrm>
            <a:off x="2764027" y="1152855"/>
            <a:ext cx="6790690" cy="483234"/>
          </a:xfrm>
          <a:prstGeom prst="rect">
            <a:avLst/>
          </a:prstGeom>
        </p:spPr>
        <p:txBody>
          <a:bodyPr vert="horz" wrap="square" lIns="0" tIns="12700" rIns="0" bIns="0" rtlCol="0">
            <a:spAutoFit/>
          </a:bodyPr>
          <a:lstStyle/>
          <a:p>
            <a:pPr marL="12700">
              <a:spcBef>
                <a:spcPts val="100"/>
              </a:spcBef>
            </a:pPr>
            <a:r>
              <a:rPr sz="3000" dirty="0">
                <a:solidFill>
                  <a:prstClr val="black"/>
                </a:solidFill>
                <a:latin typeface="Calibri"/>
                <a:cs typeface="Calibri"/>
              </a:rPr>
              <a:t>In</a:t>
            </a:r>
            <a:r>
              <a:rPr sz="3000" spc="-30" dirty="0">
                <a:solidFill>
                  <a:prstClr val="black"/>
                </a:solidFill>
                <a:latin typeface="Calibri"/>
                <a:cs typeface="Calibri"/>
              </a:rPr>
              <a:t> </a:t>
            </a:r>
            <a:r>
              <a:rPr sz="3000" spc="-10" dirty="0">
                <a:solidFill>
                  <a:prstClr val="black"/>
                </a:solidFill>
                <a:latin typeface="Calibri"/>
                <a:cs typeface="Calibri"/>
              </a:rPr>
              <a:t>practice:</a:t>
            </a:r>
            <a:r>
              <a:rPr sz="3000" spc="-65" dirty="0">
                <a:solidFill>
                  <a:prstClr val="black"/>
                </a:solidFill>
                <a:latin typeface="Calibri"/>
                <a:cs typeface="Calibri"/>
              </a:rPr>
              <a:t> </a:t>
            </a:r>
            <a:r>
              <a:rPr sz="3000" spc="-5" dirty="0">
                <a:solidFill>
                  <a:prstClr val="black"/>
                </a:solidFill>
                <a:latin typeface="Calibri"/>
                <a:cs typeface="Calibri"/>
              </a:rPr>
              <a:t>Common</a:t>
            </a:r>
            <a:r>
              <a:rPr sz="3000" spc="-35" dirty="0">
                <a:solidFill>
                  <a:prstClr val="black"/>
                </a:solidFill>
                <a:latin typeface="Calibri"/>
                <a:cs typeface="Calibri"/>
              </a:rPr>
              <a:t> </a:t>
            </a:r>
            <a:r>
              <a:rPr sz="3000" spc="-15" dirty="0">
                <a:solidFill>
                  <a:prstClr val="black"/>
                </a:solidFill>
                <a:latin typeface="Calibri"/>
                <a:cs typeface="Calibri"/>
              </a:rPr>
              <a:t>to</a:t>
            </a:r>
            <a:r>
              <a:rPr sz="3000" spc="-25" dirty="0">
                <a:solidFill>
                  <a:prstClr val="black"/>
                </a:solidFill>
                <a:latin typeface="Calibri"/>
                <a:cs typeface="Calibri"/>
              </a:rPr>
              <a:t> </a:t>
            </a:r>
            <a:r>
              <a:rPr sz="3000" spc="-35" dirty="0">
                <a:solidFill>
                  <a:prstClr val="black"/>
                </a:solidFill>
                <a:latin typeface="Calibri"/>
                <a:cs typeface="Calibri"/>
              </a:rPr>
              <a:t>zero</a:t>
            </a:r>
            <a:r>
              <a:rPr sz="3000" spc="-25" dirty="0">
                <a:solidFill>
                  <a:prstClr val="black"/>
                </a:solidFill>
                <a:latin typeface="Calibri"/>
                <a:cs typeface="Calibri"/>
              </a:rPr>
              <a:t> </a:t>
            </a:r>
            <a:r>
              <a:rPr sz="3000" spc="-5" dirty="0">
                <a:solidFill>
                  <a:prstClr val="black"/>
                </a:solidFill>
                <a:latin typeface="Calibri"/>
                <a:cs typeface="Calibri"/>
              </a:rPr>
              <a:t>pad</a:t>
            </a:r>
            <a:r>
              <a:rPr sz="3000" spc="-25" dirty="0">
                <a:solidFill>
                  <a:prstClr val="black"/>
                </a:solidFill>
                <a:latin typeface="Calibri"/>
                <a:cs typeface="Calibri"/>
              </a:rPr>
              <a:t> </a:t>
            </a:r>
            <a:r>
              <a:rPr sz="3000" dirty="0">
                <a:solidFill>
                  <a:prstClr val="black"/>
                </a:solidFill>
                <a:latin typeface="Calibri"/>
                <a:cs typeface="Calibri"/>
              </a:rPr>
              <a:t>the</a:t>
            </a:r>
            <a:r>
              <a:rPr sz="3000" spc="-15" dirty="0">
                <a:solidFill>
                  <a:prstClr val="black"/>
                </a:solidFill>
                <a:latin typeface="Calibri"/>
                <a:cs typeface="Calibri"/>
              </a:rPr>
              <a:t> </a:t>
            </a:r>
            <a:r>
              <a:rPr sz="3000" spc="-10" dirty="0">
                <a:solidFill>
                  <a:prstClr val="black"/>
                </a:solidFill>
                <a:latin typeface="Calibri"/>
                <a:cs typeface="Calibri"/>
              </a:rPr>
              <a:t>border</a:t>
            </a:r>
            <a:endParaRPr sz="3000">
              <a:solidFill>
                <a:prstClr val="black"/>
              </a:solidFill>
              <a:latin typeface="Calibri"/>
              <a:cs typeface="Calibri"/>
            </a:endParaRPr>
          </a:p>
        </p:txBody>
      </p:sp>
      <p:sp>
        <p:nvSpPr>
          <p:cNvPr id="3" name="object 3"/>
          <p:cNvSpPr txBox="1"/>
          <p:nvPr/>
        </p:nvSpPr>
        <p:spPr>
          <a:xfrm>
            <a:off x="4896104" y="1935937"/>
            <a:ext cx="5266055" cy="1558290"/>
          </a:xfrm>
          <a:prstGeom prst="rect">
            <a:avLst/>
          </a:prstGeom>
        </p:spPr>
        <p:txBody>
          <a:bodyPr vert="horz" wrap="square" lIns="0" tIns="13335" rIns="0" bIns="0" rtlCol="0">
            <a:spAutoFit/>
          </a:bodyPr>
          <a:lstStyle/>
          <a:p>
            <a:pPr marL="12700">
              <a:spcBef>
                <a:spcPts val="105"/>
              </a:spcBef>
            </a:pPr>
            <a:r>
              <a:rPr sz="2000" dirty="0">
                <a:solidFill>
                  <a:prstClr val="black"/>
                </a:solidFill>
                <a:latin typeface="Arial MT"/>
                <a:cs typeface="Arial MT"/>
              </a:rPr>
              <a:t>e.g.</a:t>
            </a:r>
            <a:r>
              <a:rPr sz="2000" spc="-75" dirty="0">
                <a:solidFill>
                  <a:prstClr val="black"/>
                </a:solidFill>
                <a:latin typeface="Arial MT"/>
                <a:cs typeface="Arial MT"/>
              </a:rPr>
              <a:t> </a:t>
            </a:r>
            <a:r>
              <a:rPr sz="2000" dirty="0">
                <a:solidFill>
                  <a:prstClr val="black"/>
                </a:solidFill>
                <a:latin typeface="Arial MT"/>
                <a:cs typeface="Arial MT"/>
              </a:rPr>
              <a:t>input</a:t>
            </a:r>
            <a:r>
              <a:rPr sz="2000" spc="-125" dirty="0">
                <a:solidFill>
                  <a:prstClr val="black"/>
                </a:solidFill>
                <a:latin typeface="Arial MT"/>
                <a:cs typeface="Arial MT"/>
              </a:rPr>
              <a:t> </a:t>
            </a:r>
            <a:r>
              <a:rPr sz="2000" spc="-5" dirty="0">
                <a:solidFill>
                  <a:prstClr val="black"/>
                </a:solidFill>
                <a:latin typeface="Arial MT"/>
                <a:cs typeface="Arial MT"/>
              </a:rPr>
              <a:t>7x7</a:t>
            </a:r>
            <a:endParaRPr sz="2000">
              <a:solidFill>
                <a:prstClr val="black"/>
              </a:solidFill>
              <a:latin typeface="Arial MT"/>
              <a:cs typeface="Arial MT"/>
            </a:endParaRPr>
          </a:p>
          <a:p>
            <a:pPr marL="12700"/>
            <a:r>
              <a:rPr sz="2000" b="1" dirty="0">
                <a:solidFill>
                  <a:prstClr val="black"/>
                </a:solidFill>
                <a:latin typeface="Arial"/>
                <a:cs typeface="Arial"/>
              </a:rPr>
              <a:t>3x3</a:t>
            </a:r>
            <a:r>
              <a:rPr sz="2000" b="1" spc="-45" dirty="0">
                <a:solidFill>
                  <a:prstClr val="black"/>
                </a:solidFill>
                <a:latin typeface="Arial"/>
                <a:cs typeface="Arial"/>
              </a:rPr>
              <a:t> </a:t>
            </a:r>
            <a:r>
              <a:rPr sz="2000" spc="-20" dirty="0">
                <a:solidFill>
                  <a:prstClr val="black"/>
                </a:solidFill>
                <a:latin typeface="Arial MT"/>
                <a:cs typeface="Arial MT"/>
              </a:rPr>
              <a:t>filter,</a:t>
            </a:r>
            <a:r>
              <a:rPr sz="2000" spc="-65" dirty="0">
                <a:solidFill>
                  <a:prstClr val="black"/>
                </a:solidFill>
                <a:latin typeface="Arial MT"/>
                <a:cs typeface="Arial MT"/>
              </a:rPr>
              <a:t> </a:t>
            </a:r>
            <a:r>
              <a:rPr sz="2000" dirty="0">
                <a:solidFill>
                  <a:prstClr val="black"/>
                </a:solidFill>
                <a:latin typeface="Arial MT"/>
                <a:cs typeface="Arial MT"/>
              </a:rPr>
              <a:t>applied</a:t>
            </a:r>
            <a:r>
              <a:rPr sz="2000" spc="-55" dirty="0">
                <a:solidFill>
                  <a:prstClr val="black"/>
                </a:solidFill>
                <a:latin typeface="Arial MT"/>
                <a:cs typeface="Arial MT"/>
              </a:rPr>
              <a:t> </a:t>
            </a:r>
            <a:r>
              <a:rPr sz="2000" dirty="0">
                <a:solidFill>
                  <a:prstClr val="black"/>
                </a:solidFill>
                <a:latin typeface="Arial MT"/>
                <a:cs typeface="Arial MT"/>
              </a:rPr>
              <a:t>with</a:t>
            </a:r>
            <a:r>
              <a:rPr sz="2000" spc="-30" dirty="0">
                <a:solidFill>
                  <a:prstClr val="black"/>
                </a:solidFill>
                <a:latin typeface="Arial MT"/>
                <a:cs typeface="Arial MT"/>
              </a:rPr>
              <a:t> </a:t>
            </a:r>
            <a:r>
              <a:rPr sz="2000" b="1" spc="-5" dirty="0">
                <a:solidFill>
                  <a:prstClr val="black"/>
                </a:solidFill>
                <a:latin typeface="Arial"/>
                <a:cs typeface="Arial"/>
              </a:rPr>
              <a:t>stride</a:t>
            </a:r>
            <a:r>
              <a:rPr sz="2000" b="1" spc="-30" dirty="0">
                <a:solidFill>
                  <a:prstClr val="black"/>
                </a:solidFill>
                <a:latin typeface="Arial"/>
                <a:cs typeface="Arial"/>
              </a:rPr>
              <a:t> </a:t>
            </a:r>
            <a:r>
              <a:rPr sz="2000" b="1" dirty="0">
                <a:solidFill>
                  <a:prstClr val="black"/>
                </a:solidFill>
                <a:latin typeface="Arial"/>
                <a:cs typeface="Arial"/>
              </a:rPr>
              <a:t>1</a:t>
            </a:r>
            <a:endParaRPr sz="2000">
              <a:solidFill>
                <a:prstClr val="black"/>
              </a:solidFill>
              <a:latin typeface="Arial"/>
              <a:cs typeface="Arial"/>
            </a:endParaRPr>
          </a:p>
          <a:p>
            <a:pPr marL="12700"/>
            <a:r>
              <a:rPr sz="2000" b="1" dirty="0">
                <a:solidFill>
                  <a:prstClr val="black"/>
                </a:solidFill>
                <a:latin typeface="Arial"/>
                <a:cs typeface="Arial"/>
              </a:rPr>
              <a:t>pad</a:t>
            </a:r>
            <a:r>
              <a:rPr sz="2000" b="1" spc="-35" dirty="0">
                <a:solidFill>
                  <a:prstClr val="black"/>
                </a:solidFill>
                <a:latin typeface="Arial"/>
                <a:cs typeface="Arial"/>
              </a:rPr>
              <a:t> </a:t>
            </a:r>
            <a:r>
              <a:rPr sz="2000" b="1" spc="-5" dirty="0">
                <a:solidFill>
                  <a:prstClr val="black"/>
                </a:solidFill>
                <a:latin typeface="Arial"/>
                <a:cs typeface="Arial"/>
              </a:rPr>
              <a:t>with</a:t>
            </a:r>
            <a:r>
              <a:rPr sz="2000" b="1" spc="-55" dirty="0">
                <a:solidFill>
                  <a:prstClr val="black"/>
                </a:solidFill>
                <a:latin typeface="Arial"/>
                <a:cs typeface="Arial"/>
              </a:rPr>
              <a:t> </a:t>
            </a:r>
            <a:r>
              <a:rPr sz="2000" b="1" dirty="0">
                <a:solidFill>
                  <a:prstClr val="black"/>
                </a:solidFill>
                <a:latin typeface="Arial"/>
                <a:cs typeface="Arial"/>
              </a:rPr>
              <a:t>1</a:t>
            </a:r>
            <a:r>
              <a:rPr sz="2000" b="1" spc="-15" dirty="0">
                <a:solidFill>
                  <a:prstClr val="black"/>
                </a:solidFill>
                <a:latin typeface="Arial"/>
                <a:cs typeface="Arial"/>
              </a:rPr>
              <a:t> </a:t>
            </a:r>
            <a:r>
              <a:rPr sz="2000" b="1" dirty="0">
                <a:solidFill>
                  <a:prstClr val="black"/>
                </a:solidFill>
                <a:latin typeface="Arial"/>
                <a:cs typeface="Arial"/>
              </a:rPr>
              <a:t>pixel</a:t>
            </a:r>
            <a:r>
              <a:rPr sz="2000" b="1" spc="-55" dirty="0">
                <a:solidFill>
                  <a:prstClr val="black"/>
                </a:solidFill>
                <a:latin typeface="Arial"/>
                <a:cs typeface="Arial"/>
              </a:rPr>
              <a:t> </a:t>
            </a:r>
            <a:r>
              <a:rPr sz="2000" dirty="0">
                <a:solidFill>
                  <a:prstClr val="black"/>
                </a:solidFill>
                <a:latin typeface="Arial MT"/>
                <a:cs typeface="Arial MT"/>
              </a:rPr>
              <a:t>border</a:t>
            </a:r>
            <a:r>
              <a:rPr sz="2000" spc="-65" dirty="0">
                <a:solidFill>
                  <a:prstClr val="black"/>
                </a:solidFill>
                <a:latin typeface="Arial MT"/>
                <a:cs typeface="Arial MT"/>
              </a:rPr>
              <a:t> </a:t>
            </a:r>
            <a:r>
              <a:rPr sz="2000" dirty="0">
                <a:solidFill>
                  <a:prstClr val="black"/>
                </a:solidFill>
                <a:latin typeface="Arial MT"/>
                <a:cs typeface="Arial MT"/>
              </a:rPr>
              <a:t>=&gt;</a:t>
            </a:r>
            <a:r>
              <a:rPr sz="2000" spc="-35" dirty="0">
                <a:solidFill>
                  <a:prstClr val="black"/>
                </a:solidFill>
                <a:latin typeface="Arial MT"/>
                <a:cs typeface="Arial MT"/>
              </a:rPr>
              <a:t> </a:t>
            </a:r>
            <a:r>
              <a:rPr sz="2000" dirty="0">
                <a:solidFill>
                  <a:prstClr val="black"/>
                </a:solidFill>
                <a:latin typeface="Arial MT"/>
                <a:cs typeface="Arial MT"/>
              </a:rPr>
              <a:t>what</a:t>
            </a:r>
            <a:r>
              <a:rPr sz="2000" spc="-45" dirty="0">
                <a:solidFill>
                  <a:prstClr val="black"/>
                </a:solidFill>
                <a:latin typeface="Arial MT"/>
                <a:cs typeface="Arial MT"/>
              </a:rPr>
              <a:t> </a:t>
            </a:r>
            <a:r>
              <a:rPr sz="2000" dirty="0">
                <a:solidFill>
                  <a:prstClr val="black"/>
                </a:solidFill>
                <a:latin typeface="Arial MT"/>
                <a:cs typeface="Arial MT"/>
              </a:rPr>
              <a:t>is</a:t>
            </a:r>
            <a:r>
              <a:rPr sz="2000" spc="-30" dirty="0">
                <a:solidFill>
                  <a:prstClr val="black"/>
                </a:solidFill>
                <a:latin typeface="Arial MT"/>
                <a:cs typeface="Arial MT"/>
              </a:rPr>
              <a:t> </a:t>
            </a:r>
            <a:r>
              <a:rPr sz="2000" dirty="0">
                <a:solidFill>
                  <a:prstClr val="black"/>
                </a:solidFill>
                <a:latin typeface="Arial MT"/>
                <a:cs typeface="Arial MT"/>
              </a:rPr>
              <a:t>the</a:t>
            </a:r>
            <a:r>
              <a:rPr sz="2000" spc="40" dirty="0">
                <a:solidFill>
                  <a:prstClr val="black"/>
                </a:solidFill>
                <a:latin typeface="Arial MT"/>
                <a:cs typeface="Arial MT"/>
              </a:rPr>
              <a:t> </a:t>
            </a:r>
            <a:r>
              <a:rPr sz="2000" spc="-5" dirty="0">
                <a:solidFill>
                  <a:prstClr val="black"/>
                </a:solidFill>
                <a:latin typeface="Arial MT"/>
                <a:cs typeface="Arial MT"/>
              </a:rPr>
              <a:t>output?</a:t>
            </a:r>
            <a:endParaRPr sz="2000">
              <a:solidFill>
                <a:prstClr val="black"/>
              </a:solidFill>
              <a:latin typeface="Arial MT"/>
              <a:cs typeface="Arial MT"/>
            </a:endParaRPr>
          </a:p>
          <a:p>
            <a:pPr>
              <a:spcBef>
                <a:spcPts val="45"/>
              </a:spcBef>
            </a:pPr>
            <a:endParaRPr sz="2100">
              <a:solidFill>
                <a:prstClr val="black"/>
              </a:solidFill>
              <a:latin typeface="Arial MT"/>
              <a:cs typeface="Arial MT"/>
            </a:endParaRPr>
          </a:p>
          <a:p>
            <a:pPr marL="12700"/>
            <a:r>
              <a:rPr sz="2000" b="1" dirty="0">
                <a:solidFill>
                  <a:prstClr val="black"/>
                </a:solidFill>
                <a:latin typeface="Arial"/>
                <a:cs typeface="Arial"/>
              </a:rPr>
              <a:t>7x7</a:t>
            </a:r>
            <a:r>
              <a:rPr sz="2000" b="1" spc="-135" dirty="0">
                <a:solidFill>
                  <a:prstClr val="black"/>
                </a:solidFill>
                <a:latin typeface="Arial"/>
                <a:cs typeface="Arial"/>
              </a:rPr>
              <a:t> </a:t>
            </a:r>
            <a:r>
              <a:rPr sz="2000" b="1" dirty="0">
                <a:solidFill>
                  <a:prstClr val="black"/>
                </a:solidFill>
                <a:latin typeface="Arial"/>
                <a:cs typeface="Arial"/>
              </a:rPr>
              <a:t>output!</a:t>
            </a:r>
            <a:endParaRPr sz="2000">
              <a:solidFill>
                <a:prstClr val="black"/>
              </a:solidFill>
              <a:latin typeface="Arial"/>
              <a:cs typeface="Arial"/>
            </a:endParaRPr>
          </a:p>
        </p:txBody>
      </p:sp>
      <p:graphicFrame>
        <p:nvGraphicFramePr>
          <p:cNvPr id="4" name="object 4"/>
          <p:cNvGraphicFramePr>
            <a:graphicFrameLocks noGrp="1"/>
          </p:cNvGraphicFramePr>
          <p:nvPr/>
        </p:nvGraphicFramePr>
        <p:xfrm>
          <a:off x="1891869" y="1794955"/>
          <a:ext cx="2680330" cy="3531485"/>
        </p:xfrm>
        <a:graphic>
          <a:graphicData uri="http://schemas.openxmlformats.org/drawingml/2006/table">
            <a:tbl>
              <a:tblPr firstRow="1" bandRow="1">
                <a:tableStyleId>{2D5ABB26-0587-4C30-8999-92F81FD0307C}</a:tableStyleId>
              </a:tblPr>
              <a:tblGrid>
                <a:gridCol w="297815">
                  <a:extLst>
                    <a:ext uri="{9D8B030D-6E8A-4147-A177-3AD203B41FA5}">
                      <a16:colId xmlns:a16="http://schemas.microsoft.com/office/drawing/2014/main" val="20000"/>
                    </a:ext>
                  </a:extLst>
                </a:gridCol>
                <a:gridCol w="297815">
                  <a:extLst>
                    <a:ext uri="{9D8B030D-6E8A-4147-A177-3AD203B41FA5}">
                      <a16:colId xmlns:a16="http://schemas.microsoft.com/office/drawing/2014/main" val="20001"/>
                    </a:ext>
                  </a:extLst>
                </a:gridCol>
                <a:gridCol w="297814">
                  <a:extLst>
                    <a:ext uri="{9D8B030D-6E8A-4147-A177-3AD203B41FA5}">
                      <a16:colId xmlns:a16="http://schemas.microsoft.com/office/drawing/2014/main" val="20002"/>
                    </a:ext>
                  </a:extLst>
                </a:gridCol>
                <a:gridCol w="297815">
                  <a:extLst>
                    <a:ext uri="{9D8B030D-6E8A-4147-A177-3AD203B41FA5}">
                      <a16:colId xmlns:a16="http://schemas.microsoft.com/office/drawing/2014/main" val="20003"/>
                    </a:ext>
                  </a:extLst>
                </a:gridCol>
                <a:gridCol w="297815">
                  <a:extLst>
                    <a:ext uri="{9D8B030D-6E8A-4147-A177-3AD203B41FA5}">
                      <a16:colId xmlns:a16="http://schemas.microsoft.com/office/drawing/2014/main" val="20004"/>
                    </a:ext>
                  </a:extLst>
                </a:gridCol>
                <a:gridCol w="297814">
                  <a:extLst>
                    <a:ext uri="{9D8B030D-6E8A-4147-A177-3AD203B41FA5}">
                      <a16:colId xmlns:a16="http://schemas.microsoft.com/office/drawing/2014/main" val="20005"/>
                    </a:ext>
                  </a:extLst>
                </a:gridCol>
                <a:gridCol w="297814">
                  <a:extLst>
                    <a:ext uri="{9D8B030D-6E8A-4147-A177-3AD203B41FA5}">
                      <a16:colId xmlns:a16="http://schemas.microsoft.com/office/drawing/2014/main" val="20006"/>
                    </a:ext>
                  </a:extLst>
                </a:gridCol>
                <a:gridCol w="297814">
                  <a:extLst>
                    <a:ext uri="{9D8B030D-6E8A-4147-A177-3AD203B41FA5}">
                      <a16:colId xmlns:a16="http://schemas.microsoft.com/office/drawing/2014/main" val="20007"/>
                    </a:ext>
                  </a:extLst>
                </a:gridCol>
                <a:gridCol w="297814">
                  <a:extLst>
                    <a:ext uri="{9D8B030D-6E8A-4147-A177-3AD203B41FA5}">
                      <a16:colId xmlns:a16="http://schemas.microsoft.com/office/drawing/2014/main" val="20008"/>
                    </a:ext>
                  </a:extLst>
                </a:gridCol>
              </a:tblGrid>
              <a:tr h="392303">
                <a:tc>
                  <a:txBody>
                    <a:bodyPr/>
                    <a:lstStyle/>
                    <a:p>
                      <a:pPr marR="13335" algn="ctr">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marL="80645">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marL="80645">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marL="80645">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marL="80645">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marL="80645">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0"/>
                  </a:ext>
                </a:extLst>
              </a:tr>
              <a:tr h="392429">
                <a:tc>
                  <a:txBody>
                    <a:bodyPr/>
                    <a:lstStyle/>
                    <a:p>
                      <a:pPr marR="12700" algn="ctr">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1"/>
                  </a:ext>
                </a:extLst>
              </a:tr>
              <a:tr h="392429">
                <a:tc>
                  <a:txBody>
                    <a:bodyPr/>
                    <a:lstStyle/>
                    <a:p>
                      <a:pPr marR="13335" algn="ctr">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2"/>
                  </a:ext>
                </a:extLst>
              </a:tr>
              <a:tr h="392430">
                <a:tc>
                  <a:txBody>
                    <a:bodyPr/>
                    <a:lstStyle/>
                    <a:p>
                      <a:pPr marR="13335" algn="ctr">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3"/>
                  </a:ext>
                </a:extLst>
              </a:tr>
              <a:tr h="392302">
                <a:tc>
                  <a:txBody>
                    <a:bodyPr/>
                    <a:lstStyle/>
                    <a:p>
                      <a:pPr marR="12700" algn="ctr">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4"/>
                  </a:ext>
                </a:extLst>
              </a:tr>
              <a:tr h="392430">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5"/>
                  </a:ext>
                </a:extLst>
              </a:tr>
              <a:tr h="392430">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6"/>
                  </a:ext>
                </a:extLst>
              </a:tr>
              <a:tr h="392429">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7"/>
                  </a:ext>
                </a:extLst>
              </a:tr>
              <a:tr h="392303">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8"/>
                  </a:ext>
                </a:extLst>
              </a:tr>
            </a:tbl>
          </a:graphicData>
        </a:graphic>
      </p:graphicFrame>
      <p:sp>
        <p:nvSpPr>
          <p:cNvPr id="5" name="object 5"/>
          <p:cNvSpPr txBox="1">
            <a:spLocks noGrp="1"/>
          </p:cNvSpPr>
          <p:nvPr>
            <p:ph type="title"/>
          </p:nvPr>
        </p:nvSpPr>
        <p:spPr>
          <a:xfrm>
            <a:off x="1736547" y="175005"/>
            <a:ext cx="5181600" cy="574040"/>
          </a:xfrm>
          <a:prstGeom prst="rect">
            <a:avLst/>
          </a:prstGeom>
        </p:spPr>
        <p:txBody>
          <a:bodyPr vert="horz" wrap="square" lIns="0" tIns="12700" rIns="0" bIns="0" rtlCol="0">
            <a:spAutoFit/>
          </a:bodyPr>
          <a:lstStyle/>
          <a:p>
            <a:pPr marL="12700">
              <a:spcBef>
                <a:spcPts val="100"/>
              </a:spcBef>
            </a:pPr>
            <a:r>
              <a:rPr sz="3600" dirty="0">
                <a:latin typeface="Arial MT"/>
                <a:cs typeface="Arial MT"/>
              </a:rPr>
              <a:t>Convolutions:</a:t>
            </a:r>
            <a:r>
              <a:rPr sz="3600" spc="-60" dirty="0">
                <a:latin typeface="Arial MT"/>
                <a:cs typeface="Arial MT"/>
              </a:rPr>
              <a:t> </a:t>
            </a:r>
            <a:r>
              <a:rPr sz="3600" spc="-5" dirty="0">
                <a:latin typeface="Arial MT"/>
                <a:cs typeface="Arial MT"/>
              </a:rPr>
              <a:t>More</a:t>
            </a:r>
            <a:r>
              <a:rPr sz="3600" spc="-20" dirty="0">
                <a:latin typeface="Arial MT"/>
                <a:cs typeface="Arial MT"/>
              </a:rPr>
              <a:t> </a:t>
            </a:r>
            <a:r>
              <a:rPr sz="3600" spc="-5" dirty="0">
                <a:latin typeface="Arial MT"/>
                <a:cs typeface="Arial MT"/>
              </a:rPr>
              <a:t>detail</a:t>
            </a:r>
            <a:endParaRPr sz="3600">
              <a:latin typeface="Arial MT"/>
              <a:cs typeface="Arial M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
        <p:nvSpPr>
          <p:cNvPr id="2" name="object 2"/>
          <p:cNvSpPr txBox="1"/>
          <p:nvPr/>
        </p:nvSpPr>
        <p:spPr>
          <a:xfrm>
            <a:off x="2764027" y="1152855"/>
            <a:ext cx="6790690" cy="483234"/>
          </a:xfrm>
          <a:prstGeom prst="rect">
            <a:avLst/>
          </a:prstGeom>
        </p:spPr>
        <p:txBody>
          <a:bodyPr vert="horz" wrap="square" lIns="0" tIns="12700" rIns="0" bIns="0" rtlCol="0">
            <a:spAutoFit/>
          </a:bodyPr>
          <a:lstStyle/>
          <a:p>
            <a:pPr marL="12700">
              <a:spcBef>
                <a:spcPts val="100"/>
              </a:spcBef>
            </a:pPr>
            <a:r>
              <a:rPr sz="3000" dirty="0">
                <a:solidFill>
                  <a:prstClr val="black"/>
                </a:solidFill>
                <a:latin typeface="Calibri"/>
                <a:cs typeface="Calibri"/>
              </a:rPr>
              <a:t>In</a:t>
            </a:r>
            <a:r>
              <a:rPr sz="3000" spc="-30" dirty="0">
                <a:solidFill>
                  <a:prstClr val="black"/>
                </a:solidFill>
                <a:latin typeface="Calibri"/>
                <a:cs typeface="Calibri"/>
              </a:rPr>
              <a:t> </a:t>
            </a:r>
            <a:r>
              <a:rPr sz="3000" spc="-10" dirty="0">
                <a:solidFill>
                  <a:prstClr val="black"/>
                </a:solidFill>
                <a:latin typeface="Calibri"/>
                <a:cs typeface="Calibri"/>
              </a:rPr>
              <a:t>practice:</a:t>
            </a:r>
            <a:r>
              <a:rPr sz="3000" spc="-65" dirty="0">
                <a:solidFill>
                  <a:prstClr val="black"/>
                </a:solidFill>
                <a:latin typeface="Calibri"/>
                <a:cs typeface="Calibri"/>
              </a:rPr>
              <a:t> </a:t>
            </a:r>
            <a:r>
              <a:rPr sz="3000" spc="-5" dirty="0">
                <a:solidFill>
                  <a:prstClr val="black"/>
                </a:solidFill>
                <a:latin typeface="Calibri"/>
                <a:cs typeface="Calibri"/>
              </a:rPr>
              <a:t>Common</a:t>
            </a:r>
            <a:r>
              <a:rPr sz="3000" spc="-35" dirty="0">
                <a:solidFill>
                  <a:prstClr val="black"/>
                </a:solidFill>
                <a:latin typeface="Calibri"/>
                <a:cs typeface="Calibri"/>
              </a:rPr>
              <a:t> </a:t>
            </a:r>
            <a:r>
              <a:rPr sz="3000" spc="-15" dirty="0">
                <a:solidFill>
                  <a:prstClr val="black"/>
                </a:solidFill>
                <a:latin typeface="Calibri"/>
                <a:cs typeface="Calibri"/>
              </a:rPr>
              <a:t>to</a:t>
            </a:r>
            <a:r>
              <a:rPr sz="3000" spc="-25" dirty="0">
                <a:solidFill>
                  <a:prstClr val="black"/>
                </a:solidFill>
                <a:latin typeface="Calibri"/>
                <a:cs typeface="Calibri"/>
              </a:rPr>
              <a:t> </a:t>
            </a:r>
            <a:r>
              <a:rPr sz="3000" spc="-35" dirty="0">
                <a:solidFill>
                  <a:prstClr val="black"/>
                </a:solidFill>
                <a:latin typeface="Calibri"/>
                <a:cs typeface="Calibri"/>
              </a:rPr>
              <a:t>zero</a:t>
            </a:r>
            <a:r>
              <a:rPr sz="3000" spc="-25" dirty="0">
                <a:solidFill>
                  <a:prstClr val="black"/>
                </a:solidFill>
                <a:latin typeface="Calibri"/>
                <a:cs typeface="Calibri"/>
              </a:rPr>
              <a:t> </a:t>
            </a:r>
            <a:r>
              <a:rPr sz="3000" spc="-5" dirty="0">
                <a:solidFill>
                  <a:prstClr val="black"/>
                </a:solidFill>
                <a:latin typeface="Calibri"/>
                <a:cs typeface="Calibri"/>
              </a:rPr>
              <a:t>pad</a:t>
            </a:r>
            <a:r>
              <a:rPr sz="3000" spc="-25" dirty="0">
                <a:solidFill>
                  <a:prstClr val="black"/>
                </a:solidFill>
                <a:latin typeface="Calibri"/>
                <a:cs typeface="Calibri"/>
              </a:rPr>
              <a:t> </a:t>
            </a:r>
            <a:r>
              <a:rPr sz="3000" dirty="0">
                <a:solidFill>
                  <a:prstClr val="black"/>
                </a:solidFill>
                <a:latin typeface="Calibri"/>
                <a:cs typeface="Calibri"/>
              </a:rPr>
              <a:t>the</a:t>
            </a:r>
            <a:r>
              <a:rPr sz="3000" spc="-15" dirty="0">
                <a:solidFill>
                  <a:prstClr val="black"/>
                </a:solidFill>
                <a:latin typeface="Calibri"/>
                <a:cs typeface="Calibri"/>
              </a:rPr>
              <a:t> </a:t>
            </a:r>
            <a:r>
              <a:rPr sz="3000" spc="-10" dirty="0">
                <a:solidFill>
                  <a:prstClr val="black"/>
                </a:solidFill>
                <a:latin typeface="Calibri"/>
                <a:cs typeface="Calibri"/>
              </a:rPr>
              <a:t>border</a:t>
            </a:r>
            <a:endParaRPr sz="3000">
              <a:solidFill>
                <a:prstClr val="black"/>
              </a:solidFill>
              <a:latin typeface="Calibri"/>
              <a:cs typeface="Calibri"/>
            </a:endParaRPr>
          </a:p>
        </p:txBody>
      </p:sp>
      <p:sp>
        <p:nvSpPr>
          <p:cNvPr id="3" name="object 3"/>
          <p:cNvSpPr txBox="1"/>
          <p:nvPr/>
        </p:nvSpPr>
        <p:spPr>
          <a:xfrm>
            <a:off x="4893691" y="1935938"/>
            <a:ext cx="5498465" cy="4340291"/>
          </a:xfrm>
          <a:prstGeom prst="rect">
            <a:avLst/>
          </a:prstGeom>
        </p:spPr>
        <p:txBody>
          <a:bodyPr vert="horz" wrap="square" lIns="0" tIns="13335" rIns="0" bIns="0" rtlCol="0">
            <a:spAutoFit/>
          </a:bodyPr>
          <a:lstStyle/>
          <a:p>
            <a:pPr marL="14604">
              <a:spcBef>
                <a:spcPts val="105"/>
              </a:spcBef>
            </a:pPr>
            <a:r>
              <a:rPr sz="2000" dirty="0">
                <a:solidFill>
                  <a:prstClr val="black"/>
                </a:solidFill>
                <a:latin typeface="Arial MT"/>
                <a:cs typeface="Arial MT"/>
              </a:rPr>
              <a:t>e.g.</a:t>
            </a:r>
            <a:r>
              <a:rPr sz="2000" spc="-75" dirty="0">
                <a:solidFill>
                  <a:prstClr val="black"/>
                </a:solidFill>
                <a:latin typeface="Arial MT"/>
                <a:cs typeface="Arial MT"/>
              </a:rPr>
              <a:t> </a:t>
            </a:r>
            <a:r>
              <a:rPr sz="2000" dirty="0">
                <a:solidFill>
                  <a:prstClr val="black"/>
                </a:solidFill>
                <a:latin typeface="Arial MT"/>
                <a:cs typeface="Arial MT"/>
              </a:rPr>
              <a:t>input</a:t>
            </a:r>
            <a:r>
              <a:rPr sz="2000" spc="-125" dirty="0">
                <a:solidFill>
                  <a:prstClr val="black"/>
                </a:solidFill>
                <a:latin typeface="Arial MT"/>
                <a:cs typeface="Arial MT"/>
              </a:rPr>
              <a:t> </a:t>
            </a:r>
            <a:r>
              <a:rPr sz="2000" spc="-5" dirty="0">
                <a:solidFill>
                  <a:prstClr val="black"/>
                </a:solidFill>
                <a:latin typeface="Arial MT"/>
                <a:cs typeface="Arial MT"/>
              </a:rPr>
              <a:t>7x7</a:t>
            </a:r>
            <a:endParaRPr sz="2000">
              <a:solidFill>
                <a:prstClr val="black"/>
              </a:solidFill>
              <a:latin typeface="Arial MT"/>
              <a:cs typeface="Arial MT"/>
            </a:endParaRPr>
          </a:p>
          <a:p>
            <a:pPr marL="14604"/>
            <a:r>
              <a:rPr sz="2000" b="1" dirty="0">
                <a:solidFill>
                  <a:prstClr val="black"/>
                </a:solidFill>
                <a:latin typeface="Arial"/>
                <a:cs typeface="Arial"/>
              </a:rPr>
              <a:t>3x3</a:t>
            </a:r>
            <a:r>
              <a:rPr sz="2000" b="1" spc="-45" dirty="0">
                <a:solidFill>
                  <a:prstClr val="black"/>
                </a:solidFill>
                <a:latin typeface="Arial"/>
                <a:cs typeface="Arial"/>
              </a:rPr>
              <a:t> </a:t>
            </a:r>
            <a:r>
              <a:rPr sz="2000" spc="-20" dirty="0">
                <a:solidFill>
                  <a:prstClr val="black"/>
                </a:solidFill>
                <a:latin typeface="Arial MT"/>
                <a:cs typeface="Arial MT"/>
              </a:rPr>
              <a:t>filter,</a:t>
            </a:r>
            <a:r>
              <a:rPr sz="2000" spc="-65" dirty="0">
                <a:solidFill>
                  <a:prstClr val="black"/>
                </a:solidFill>
                <a:latin typeface="Arial MT"/>
                <a:cs typeface="Arial MT"/>
              </a:rPr>
              <a:t> </a:t>
            </a:r>
            <a:r>
              <a:rPr sz="2000" dirty="0">
                <a:solidFill>
                  <a:prstClr val="black"/>
                </a:solidFill>
                <a:latin typeface="Arial MT"/>
                <a:cs typeface="Arial MT"/>
              </a:rPr>
              <a:t>applied</a:t>
            </a:r>
            <a:r>
              <a:rPr sz="2000" spc="-55" dirty="0">
                <a:solidFill>
                  <a:prstClr val="black"/>
                </a:solidFill>
                <a:latin typeface="Arial MT"/>
                <a:cs typeface="Arial MT"/>
              </a:rPr>
              <a:t> </a:t>
            </a:r>
            <a:r>
              <a:rPr sz="2000" dirty="0">
                <a:solidFill>
                  <a:prstClr val="black"/>
                </a:solidFill>
                <a:latin typeface="Arial MT"/>
                <a:cs typeface="Arial MT"/>
              </a:rPr>
              <a:t>with</a:t>
            </a:r>
            <a:r>
              <a:rPr sz="2000" spc="-30" dirty="0">
                <a:solidFill>
                  <a:prstClr val="black"/>
                </a:solidFill>
                <a:latin typeface="Arial MT"/>
                <a:cs typeface="Arial MT"/>
              </a:rPr>
              <a:t> </a:t>
            </a:r>
            <a:r>
              <a:rPr sz="2000" b="1" spc="-5" dirty="0">
                <a:solidFill>
                  <a:prstClr val="black"/>
                </a:solidFill>
                <a:latin typeface="Arial"/>
                <a:cs typeface="Arial"/>
              </a:rPr>
              <a:t>stride</a:t>
            </a:r>
            <a:r>
              <a:rPr sz="2000" b="1" spc="-30" dirty="0">
                <a:solidFill>
                  <a:prstClr val="black"/>
                </a:solidFill>
                <a:latin typeface="Arial"/>
                <a:cs typeface="Arial"/>
              </a:rPr>
              <a:t> </a:t>
            </a:r>
            <a:r>
              <a:rPr sz="2000" b="1" dirty="0">
                <a:solidFill>
                  <a:prstClr val="black"/>
                </a:solidFill>
                <a:latin typeface="Arial"/>
                <a:cs typeface="Arial"/>
              </a:rPr>
              <a:t>1</a:t>
            </a:r>
            <a:endParaRPr sz="2000">
              <a:solidFill>
                <a:prstClr val="black"/>
              </a:solidFill>
              <a:latin typeface="Arial"/>
              <a:cs typeface="Arial"/>
            </a:endParaRPr>
          </a:p>
          <a:p>
            <a:pPr marL="14604"/>
            <a:r>
              <a:rPr sz="2000" b="1" dirty="0">
                <a:solidFill>
                  <a:prstClr val="black"/>
                </a:solidFill>
                <a:latin typeface="Arial"/>
                <a:cs typeface="Arial"/>
              </a:rPr>
              <a:t>pad</a:t>
            </a:r>
            <a:r>
              <a:rPr sz="2000" b="1" spc="-35" dirty="0">
                <a:solidFill>
                  <a:prstClr val="black"/>
                </a:solidFill>
                <a:latin typeface="Arial"/>
                <a:cs typeface="Arial"/>
              </a:rPr>
              <a:t> </a:t>
            </a:r>
            <a:r>
              <a:rPr sz="2000" b="1" spc="-5" dirty="0">
                <a:solidFill>
                  <a:prstClr val="black"/>
                </a:solidFill>
                <a:latin typeface="Arial"/>
                <a:cs typeface="Arial"/>
              </a:rPr>
              <a:t>with</a:t>
            </a:r>
            <a:r>
              <a:rPr sz="2000" b="1" spc="-55" dirty="0">
                <a:solidFill>
                  <a:prstClr val="black"/>
                </a:solidFill>
                <a:latin typeface="Arial"/>
                <a:cs typeface="Arial"/>
              </a:rPr>
              <a:t> </a:t>
            </a:r>
            <a:r>
              <a:rPr sz="2000" b="1" dirty="0">
                <a:solidFill>
                  <a:prstClr val="black"/>
                </a:solidFill>
                <a:latin typeface="Arial"/>
                <a:cs typeface="Arial"/>
              </a:rPr>
              <a:t>1</a:t>
            </a:r>
            <a:r>
              <a:rPr sz="2000" b="1" spc="-15" dirty="0">
                <a:solidFill>
                  <a:prstClr val="black"/>
                </a:solidFill>
                <a:latin typeface="Arial"/>
                <a:cs typeface="Arial"/>
              </a:rPr>
              <a:t> </a:t>
            </a:r>
            <a:r>
              <a:rPr sz="2000" b="1" dirty="0">
                <a:solidFill>
                  <a:prstClr val="black"/>
                </a:solidFill>
                <a:latin typeface="Arial"/>
                <a:cs typeface="Arial"/>
              </a:rPr>
              <a:t>pixel</a:t>
            </a:r>
            <a:r>
              <a:rPr sz="2000" b="1" spc="-55" dirty="0">
                <a:solidFill>
                  <a:prstClr val="black"/>
                </a:solidFill>
                <a:latin typeface="Arial"/>
                <a:cs typeface="Arial"/>
              </a:rPr>
              <a:t> </a:t>
            </a:r>
            <a:r>
              <a:rPr sz="2000" dirty="0">
                <a:solidFill>
                  <a:prstClr val="black"/>
                </a:solidFill>
                <a:latin typeface="Arial MT"/>
                <a:cs typeface="Arial MT"/>
              </a:rPr>
              <a:t>border</a:t>
            </a:r>
            <a:r>
              <a:rPr sz="2000" spc="-70" dirty="0">
                <a:solidFill>
                  <a:prstClr val="black"/>
                </a:solidFill>
                <a:latin typeface="Arial MT"/>
                <a:cs typeface="Arial MT"/>
              </a:rPr>
              <a:t> </a:t>
            </a:r>
            <a:r>
              <a:rPr sz="2000" dirty="0">
                <a:solidFill>
                  <a:prstClr val="black"/>
                </a:solidFill>
                <a:latin typeface="Arial MT"/>
                <a:cs typeface="Arial MT"/>
              </a:rPr>
              <a:t>=&gt;</a:t>
            </a:r>
            <a:r>
              <a:rPr sz="2000" spc="-35" dirty="0">
                <a:solidFill>
                  <a:prstClr val="black"/>
                </a:solidFill>
                <a:latin typeface="Arial MT"/>
                <a:cs typeface="Arial MT"/>
              </a:rPr>
              <a:t> </a:t>
            </a:r>
            <a:r>
              <a:rPr sz="2000" dirty="0">
                <a:solidFill>
                  <a:prstClr val="black"/>
                </a:solidFill>
                <a:latin typeface="Arial MT"/>
                <a:cs typeface="Arial MT"/>
              </a:rPr>
              <a:t>what</a:t>
            </a:r>
            <a:r>
              <a:rPr sz="2000" spc="-45" dirty="0">
                <a:solidFill>
                  <a:prstClr val="black"/>
                </a:solidFill>
                <a:latin typeface="Arial MT"/>
                <a:cs typeface="Arial MT"/>
              </a:rPr>
              <a:t> </a:t>
            </a:r>
            <a:r>
              <a:rPr sz="2000" dirty="0">
                <a:solidFill>
                  <a:prstClr val="black"/>
                </a:solidFill>
                <a:latin typeface="Arial MT"/>
                <a:cs typeface="Arial MT"/>
              </a:rPr>
              <a:t>is</a:t>
            </a:r>
            <a:r>
              <a:rPr sz="2000" spc="-25" dirty="0">
                <a:solidFill>
                  <a:prstClr val="black"/>
                </a:solidFill>
                <a:latin typeface="Arial MT"/>
                <a:cs typeface="Arial MT"/>
              </a:rPr>
              <a:t> </a:t>
            </a:r>
            <a:r>
              <a:rPr sz="2000" dirty="0">
                <a:solidFill>
                  <a:prstClr val="black"/>
                </a:solidFill>
                <a:latin typeface="Arial MT"/>
                <a:cs typeface="Arial MT"/>
              </a:rPr>
              <a:t>the</a:t>
            </a:r>
            <a:r>
              <a:rPr sz="2000" spc="40" dirty="0">
                <a:solidFill>
                  <a:prstClr val="black"/>
                </a:solidFill>
                <a:latin typeface="Arial MT"/>
                <a:cs typeface="Arial MT"/>
              </a:rPr>
              <a:t> </a:t>
            </a:r>
            <a:r>
              <a:rPr sz="2000" spc="-5" dirty="0">
                <a:solidFill>
                  <a:prstClr val="black"/>
                </a:solidFill>
                <a:latin typeface="Arial MT"/>
                <a:cs typeface="Arial MT"/>
              </a:rPr>
              <a:t>output?</a:t>
            </a:r>
            <a:endParaRPr sz="2000">
              <a:solidFill>
                <a:prstClr val="black"/>
              </a:solidFill>
              <a:latin typeface="Arial MT"/>
              <a:cs typeface="Arial MT"/>
            </a:endParaRPr>
          </a:p>
          <a:p>
            <a:pPr>
              <a:spcBef>
                <a:spcPts val="45"/>
              </a:spcBef>
            </a:pPr>
            <a:endParaRPr sz="2100">
              <a:solidFill>
                <a:prstClr val="black"/>
              </a:solidFill>
              <a:latin typeface="Arial MT"/>
              <a:cs typeface="Arial MT"/>
            </a:endParaRPr>
          </a:p>
          <a:p>
            <a:pPr marL="14604"/>
            <a:r>
              <a:rPr sz="2000" b="1" dirty="0">
                <a:solidFill>
                  <a:prstClr val="black"/>
                </a:solidFill>
                <a:latin typeface="Arial"/>
                <a:cs typeface="Arial"/>
              </a:rPr>
              <a:t>7x7</a:t>
            </a:r>
            <a:r>
              <a:rPr sz="2000" b="1" spc="-135" dirty="0">
                <a:solidFill>
                  <a:prstClr val="black"/>
                </a:solidFill>
                <a:latin typeface="Arial"/>
                <a:cs typeface="Arial"/>
              </a:rPr>
              <a:t> </a:t>
            </a:r>
            <a:r>
              <a:rPr sz="2000" b="1" dirty="0">
                <a:solidFill>
                  <a:prstClr val="black"/>
                </a:solidFill>
                <a:latin typeface="Arial"/>
                <a:cs typeface="Arial"/>
              </a:rPr>
              <a:t>output!</a:t>
            </a:r>
            <a:endParaRPr sz="2000">
              <a:solidFill>
                <a:prstClr val="black"/>
              </a:solidFill>
              <a:latin typeface="Arial"/>
              <a:cs typeface="Arial"/>
            </a:endParaRPr>
          </a:p>
          <a:p>
            <a:pPr marL="14604" marR="5080"/>
            <a:r>
              <a:rPr sz="2000" dirty="0">
                <a:solidFill>
                  <a:prstClr val="black"/>
                </a:solidFill>
                <a:latin typeface="Arial MT"/>
                <a:cs typeface="Arial MT"/>
              </a:rPr>
              <a:t>in </a:t>
            </a:r>
            <a:r>
              <a:rPr sz="2000" spc="-5" dirty="0">
                <a:solidFill>
                  <a:prstClr val="black"/>
                </a:solidFill>
                <a:latin typeface="Arial MT"/>
                <a:cs typeface="Arial MT"/>
              </a:rPr>
              <a:t>general, </a:t>
            </a:r>
            <a:r>
              <a:rPr sz="2000" dirty="0">
                <a:solidFill>
                  <a:prstClr val="black"/>
                </a:solidFill>
                <a:latin typeface="Arial MT"/>
                <a:cs typeface="Arial MT"/>
              </a:rPr>
              <a:t>common to see CONV layers with </a:t>
            </a:r>
            <a:r>
              <a:rPr sz="2000" spc="5" dirty="0">
                <a:solidFill>
                  <a:prstClr val="black"/>
                </a:solidFill>
                <a:latin typeface="Arial MT"/>
                <a:cs typeface="Arial MT"/>
              </a:rPr>
              <a:t> </a:t>
            </a:r>
            <a:r>
              <a:rPr sz="2000" dirty="0">
                <a:solidFill>
                  <a:prstClr val="black"/>
                </a:solidFill>
                <a:latin typeface="Arial MT"/>
                <a:cs typeface="Arial MT"/>
              </a:rPr>
              <a:t>stride</a:t>
            </a:r>
            <a:r>
              <a:rPr sz="2000" spc="-50" dirty="0">
                <a:solidFill>
                  <a:prstClr val="black"/>
                </a:solidFill>
                <a:latin typeface="Arial MT"/>
                <a:cs typeface="Arial MT"/>
              </a:rPr>
              <a:t> </a:t>
            </a:r>
            <a:r>
              <a:rPr sz="2000" dirty="0">
                <a:solidFill>
                  <a:prstClr val="black"/>
                </a:solidFill>
                <a:latin typeface="Arial MT"/>
                <a:cs typeface="Arial MT"/>
              </a:rPr>
              <a:t>1,</a:t>
            </a:r>
            <a:r>
              <a:rPr sz="2000" spc="-30" dirty="0">
                <a:solidFill>
                  <a:prstClr val="black"/>
                </a:solidFill>
                <a:latin typeface="Arial MT"/>
                <a:cs typeface="Arial MT"/>
              </a:rPr>
              <a:t> </a:t>
            </a:r>
            <a:r>
              <a:rPr sz="2000" spc="-5" dirty="0">
                <a:solidFill>
                  <a:prstClr val="black"/>
                </a:solidFill>
                <a:latin typeface="Arial MT"/>
                <a:cs typeface="Arial MT"/>
              </a:rPr>
              <a:t>filters</a:t>
            </a:r>
            <a:r>
              <a:rPr sz="2000" spc="-40" dirty="0">
                <a:solidFill>
                  <a:prstClr val="black"/>
                </a:solidFill>
                <a:latin typeface="Arial MT"/>
                <a:cs typeface="Arial MT"/>
              </a:rPr>
              <a:t> </a:t>
            </a:r>
            <a:r>
              <a:rPr sz="2000" dirty="0">
                <a:solidFill>
                  <a:prstClr val="black"/>
                </a:solidFill>
                <a:latin typeface="Arial MT"/>
                <a:cs typeface="Arial MT"/>
              </a:rPr>
              <a:t>of</a:t>
            </a:r>
            <a:r>
              <a:rPr sz="2000" spc="-30" dirty="0">
                <a:solidFill>
                  <a:prstClr val="black"/>
                </a:solidFill>
                <a:latin typeface="Arial MT"/>
                <a:cs typeface="Arial MT"/>
              </a:rPr>
              <a:t> </a:t>
            </a:r>
            <a:r>
              <a:rPr sz="2000" dirty="0">
                <a:solidFill>
                  <a:prstClr val="black"/>
                </a:solidFill>
                <a:latin typeface="Arial MT"/>
                <a:cs typeface="Arial MT"/>
              </a:rPr>
              <a:t>size</a:t>
            </a:r>
            <a:r>
              <a:rPr sz="2000" spc="-35" dirty="0">
                <a:solidFill>
                  <a:prstClr val="black"/>
                </a:solidFill>
                <a:latin typeface="Arial MT"/>
                <a:cs typeface="Arial MT"/>
              </a:rPr>
              <a:t> </a:t>
            </a:r>
            <a:r>
              <a:rPr sz="2000" spc="-60" dirty="0">
                <a:solidFill>
                  <a:prstClr val="black"/>
                </a:solidFill>
                <a:latin typeface="Arial MT"/>
                <a:cs typeface="Arial MT"/>
              </a:rPr>
              <a:t>FxF,</a:t>
            </a:r>
            <a:r>
              <a:rPr sz="2000" spc="-40" dirty="0">
                <a:solidFill>
                  <a:prstClr val="black"/>
                </a:solidFill>
                <a:latin typeface="Arial MT"/>
                <a:cs typeface="Arial MT"/>
              </a:rPr>
              <a:t> </a:t>
            </a:r>
            <a:r>
              <a:rPr sz="2000" dirty="0">
                <a:solidFill>
                  <a:prstClr val="black"/>
                </a:solidFill>
                <a:latin typeface="Arial MT"/>
                <a:cs typeface="Arial MT"/>
              </a:rPr>
              <a:t>and</a:t>
            </a:r>
            <a:r>
              <a:rPr sz="2000" spc="-30" dirty="0">
                <a:solidFill>
                  <a:prstClr val="black"/>
                </a:solidFill>
                <a:latin typeface="Arial MT"/>
                <a:cs typeface="Arial MT"/>
              </a:rPr>
              <a:t> </a:t>
            </a:r>
            <a:r>
              <a:rPr sz="2000" spc="-5" dirty="0">
                <a:solidFill>
                  <a:prstClr val="black"/>
                </a:solidFill>
                <a:latin typeface="Arial MT"/>
                <a:cs typeface="Arial MT"/>
              </a:rPr>
              <a:t>zero-padding</a:t>
            </a:r>
            <a:r>
              <a:rPr sz="2000" spc="-50" dirty="0">
                <a:solidFill>
                  <a:prstClr val="black"/>
                </a:solidFill>
                <a:latin typeface="Arial MT"/>
                <a:cs typeface="Arial MT"/>
              </a:rPr>
              <a:t> </a:t>
            </a:r>
            <a:r>
              <a:rPr sz="2000" dirty="0">
                <a:solidFill>
                  <a:prstClr val="black"/>
                </a:solidFill>
                <a:latin typeface="Arial MT"/>
                <a:cs typeface="Arial MT"/>
              </a:rPr>
              <a:t>with </a:t>
            </a:r>
            <a:r>
              <a:rPr sz="2000" spc="-540" dirty="0">
                <a:solidFill>
                  <a:prstClr val="black"/>
                </a:solidFill>
                <a:latin typeface="Arial MT"/>
                <a:cs typeface="Arial MT"/>
              </a:rPr>
              <a:t> </a:t>
            </a:r>
            <a:r>
              <a:rPr sz="2000" spc="-5" dirty="0">
                <a:solidFill>
                  <a:prstClr val="black"/>
                </a:solidFill>
                <a:latin typeface="Arial MT"/>
                <a:cs typeface="Arial MT"/>
              </a:rPr>
              <a:t>(F-1)/2.</a:t>
            </a:r>
            <a:r>
              <a:rPr sz="2000" spc="-60" dirty="0">
                <a:solidFill>
                  <a:prstClr val="black"/>
                </a:solidFill>
                <a:latin typeface="Arial MT"/>
                <a:cs typeface="Arial MT"/>
              </a:rPr>
              <a:t> </a:t>
            </a:r>
            <a:r>
              <a:rPr sz="2000" dirty="0">
                <a:solidFill>
                  <a:prstClr val="black"/>
                </a:solidFill>
                <a:latin typeface="Arial MT"/>
                <a:cs typeface="Arial MT"/>
              </a:rPr>
              <a:t>(will</a:t>
            </a:r>
            <a:r>
              <a:rPr sz="2000" spc="-30" dirty="0">
                <a:solidFill>
                  <a:prstClr val="black"/>
                </a:solidFill>
                <a:latin typeface="Arial MT"/>
                <a:cs typeface="Arial MT"/>
              </a:rPr>
              <a:t> </a:t>
            </a:r>
            <a:r>
              <a:rPr sz="2000" dirty="0">
                <a:solidFill>
                  <a:prstClr val="black"/>
                </a:solidFill>
                <a:latin typeface="Arial MT"/>
                <a:cs typeface="Arial MT"/>
              </a:rPr>
              <a:t>preserve</a:t>
            </a:r>
            <a:r>
              <a:rPr sz="2000" spc="-45" dirty="0">
                <a:solidFill>
                  <a:prstClr val="black"/>
                </a:solidFill>
                <a:latin typeface="Arial MT"/>
                <a:cs typeface="Arial MT"/>
              </a:rPr>
              <a:t> </a:t>
            </a:r>
            <a:r>
              <a:rPr sz="2000" dirty="0">
                <a:solidFill>
                  <a:prstClr val="black"/>
                </a:solidFill>
                <a:latin typeface="Arial MT"/>
                <a:cs typeface="Arial MT"/>
              </a:rPr>
              <a:t>size</a:t>
            </a:r>
            <a:r>
              <a:rPr sz="2000" spc="-35" dirty="0">
                <a:solidFill>
                  <a:prstClr val="black"/>
                </a:solidFill>
                <a:latin typeface="Arial MT"/>
                <a:cs typeface="Arial MT"/>
              </a:rPr>
              <a:t> </a:t>
            </a:r>
            <a:r>
              <a:rPr sz="2000" dirty="0">
                <a:solidFill>
                  <a:prstClr val="black"/>
                </a:solidFill>
                <a:latin typeface="Arial MT"/>
                <a:cs typeface="Arial MT"/>
              </a:rPr>
              <a:t>spatially)</a:t>
            </a:r>
            <a:endParaRPr sz="2000">
              <a:solidFill>
                <a:prstClr val="black"/>
              </a:solidFill>
              <a:latin typeface="Arial MT"/>
              <a:cs typeface="Arial MT"/>
            </a:endParaRPr>
          </a:p>
          <a:p>
            <a:pPr marL="507365" marR="2228850" indent="-492759" algn="just">
              <a:spcBef>
                <a:spcPts val="5"/>
              </a:spcBef>
            </a:pPr>
            <a:r>
              <a:rPr sz="2000" spc="-10" dirty="0">
                <a:solidFill>
                  <a:srgbClr val="0000FF"/>
                </a:solidFill>
                <a:latin typeface="Arial MT"/>
                <a:cs typeface="Arial MT"/>
              </a:rPr>
              <a:t>e.g. </a:t>
            </a:r>
            <a:r>
              <a:rPr sz="2000" dirty="0">
                <a:solidFill>
                  <a:srgbClr val="0000FF"/>
                </a:solidFill>
                <a:latin typeface="Arial MT"/>
                <a:cs typeface="Arial MT"/>
              </a:rPr>
              <a:t>F = 3 </a:t>
            </a:r>
            <a:r>
              <a:rPr sz="2000" spc="-5" dirty="0">
                <a:solidFill>
                  <a:srgbClr val="0000FF"/>
                </a:solidFill>
                <a:latin typeface="Arial MT"/>
                <a:cs typeface="Arial MT"/>
              </a:rPr>
              <a:t>=&gt; </a:t>
            </a:r>
            <a:r>
              <a:rPr sz="2000" spc="-10" dirty="0">
                <a:solidFill>
                  <a:srgbClr val="0000FF"/>
                </a:solidFill>
                <a:latin typeface="Arial MT"/>
                <a:cs typeface="Arial MT"/>
              </a:rPr>
              <a:t>zero </a:t>
            </a:r>
            <a:r>
              <a:rPr sz="2000" spc="-5" dirty="0">
                <a:solidFill>
                  <a:srgbClr val="0000FF"/>
                </a:solidFill>
                <a:latin typeface="Arial MT"/>
                <a:cs typeface="Arial MT"/>
              </a:rPr>
              <a:t>pad </a:t>
            </a:r>
            <a:r>
              <a:rPr sz="2000" spc="-10" dirty="0">
                <a:solidFill>
                  <a:srgbClr val="0000FF"/>
                </a:solidFill>
                <a:latin typeface="Arial MT"/>
                <a:cs typeface="Arial MT"/>
              </a:rPr>
              <a:t>with </a:t>
            </a:r>
            <a:r>
              <a:rPr sz="2000" dirty="0">
                <a:solidFill>
                  <a:srgbClr val="0000FF"/>
                </a:solidFill>
                <a:latin typeface="Arial MT"/>
                <a:cs typeface="Arial MT"/>
              </a:rPr>
              <a:t>1 </a:t>
            </a:r>
            <a:r>
              <a:rPr sz="2000" spc="-545" dirty="0">
                <a:solidFill>
                  <a:srgbClr val="0000FF"/>
                </a:solidFill>
                <a:latin typeface="Arial MT"/>
                <a:cs typeface="Arial MT"/>
              </a:rPr>
              <a:t> </a:t>
            </a:r>
            <a:r>
              <a:rPr sz="2000" dirty="0">
                <a:solidFill>
                  <a:srgbClr val="0000FF"/>
                </a:solidFill>
                <a:latin typeface="Arial MT"/>
                <a:cs typeface="Arial MT"/>
              </a:rPr>
              <a:t>F = 5 </a:t>
            </a:r>
            <a:r>
              <a:rPr sz="2000" spc="-10" dirty="0">
                <a:solidFill>
                  <a:srgbClr val="0000FF"/>
                </a:solidFill>
                <a:latin typeface="Arial MT"/>
                <a:cs typeface="Arial MT"/>
              </a:rPr>
              <a:t>=&gt; zero </a:t>
            </a:r>
            <a:r>
              <a:rPr sz="2000" dirty="0">
                <a:solidFill>
                  <a:srgbClr val="0000FF"/>
                </a:solidFill>
                <a:latin typeface="Arial MT"/>
                <a:cs typeface="Arial MT"/>
              </a:rPr>
              <a:t>pad </a:t>
            </a:r>
            <a:r>
              <a:rPr sz="2000" spc="-5" dirty="0">
                <a:solidFill>
                  <a:srgbClr val="0000FF"/>
                </a:solidFill>
                <a:latin typeface="Arial MT"/>
                <a:cs typeface="Arial MT"/>
              </a:rPr>
              <a:t>with </a:t>
            </a:r>
            <a:r>
              <a:rPr sz="2000" dirty="0">
                <a:solidFill>
                  <a:srgbClr val="0000FF"/>
                </a:solidFill>
                <a:latin typeface="Arial MT"/>
                <a:cs typeface="Arial MT"/>
              </a:rPr>
              <a:t>2 </a:t>
            </a:r>
            <a:r>
              <a:rPr sz="2000" spc="-545" dirty="0">
                <a:solidFill>
                  <a:srgbClr val="0000FF"/>
                </a:solidFill>
                <a:latin typeface="Arial MT"/>
                <a:cs typeface="Arial MT"/>
              </a:rPr>
              <a:t> </a:t>
            </a:r>
            <a:r>
              <a:rPr sz="2000" dirty="0">
                <a:solidFill>
                  <a:srgbClr val="0000FF"/>
                </a:solidFill>
                <a:latin typeface="Arial MT"/>
                <a:cs typeface="Arial MT"/>
              </a:rPr>
              <a:t>F</a:t>
            </a:r>
            <a:r>
              <a:rPr sz="2000" spc="-30" dirty="0">
                <a:solidFill>
                  <a:srgbClr val="0000FF"/>
                </a:solidFill>
                <a:latin typeface="Arial MT"/>
                <a:cs typeface="Arial MT"/>
              </a:rPr>
              <a:t> </a:t>
            </a:r>
            <a:r>
              <a:rPr sz="2000" dirty="0">
                <a:solidFill>
                  <a:srgbClr val="0000FF"/>
                </a:solidFill>
                <a:latin typeface="Arial MT"/>
                <a:cs typeface="Arial MT"/>
              </a:rPr>
              <a:t>=</a:t>
            </a:r>
            <a:r>
              <a:rPr sz="2000" spc="-30" dirty="0">
                <a:solidFill>
                  <a:srgbClr val="0000FF"/>
                </a:solidFill>
                <a:latin typeface="Arial MT"/>
                <a:cs typeface="Arial MT"/>
              </a:rPr>
              <a:t> </a:t>
            </a:r>
            <a:r>
              <a:rPr sz="2000" dirty="0">
                <a:solidFill>
                  <a:srgbClr val="0000FF"/>
                </a:solidFill>
                <a:latin typeface="Arial MT"/>
                <a:cs typeface="Arial MT"/>
              </a:rPr>
              <a:t>7</a:t>
            </a:r>
            <a:r>
              <a:rPr sz="2000" spc="-25" dirty="0">
                <a:solidFill>
                  <a:srgbClr val="0000FF"/>
                </a:solidFill>
                <a:latin typeface="Arial MT"/>
                <a:cs typeface="Arial MT"/>
              </a:rPr>
              <a:t> </a:t>
            </a:r>
            <a:r>
              <a:rPr sz="2000" dirty="0">
                <a:solidFill>
                  <a:srgbClr val="0000FF"/>
                </a:solidFill>
                <a:latin typeface="Arial MT"/>
                <a:cs typeface="Arial MT"/>
              </a:rPr>
              <a:t>=&gt;</a:t>
            </a:r>
            <a:r>
              <a:rPr sz="2000" spc="-55" dirty="0">
                <a:solidFill>
                  <a:srgbClr val="0000FF"/>
                </a:solidFill>
                <a:latin typeface="Arial MT"/>
                <a:cs typeface="Arial MT"/>
              </a:rPr>
              <a:t> </a:t>
            </a:r>
            <a:r>
              <a:rPr sz="2000" dirty="0">
                <a:solidFill>
                  <a:srgbClr val="0000FF"/>
                </a:solidFill>
                <a:latin typeface="Arial MT"/>
                <a:cs typeface="Arial MT"/>
              </a:rPr>
              <a:t>zero</a:t>
            </a:r>
            <a:r>
              <a:rPr sz="2000" spc="-60" dirty="0">
                <a:solidFill>
                  <a:srgbClr val="0000FF"/>
                </a:solidFill>
                <a:latin typeface="Arial MT"/>
                <a:cs typeface="Arial MT"/>
              </a:rPr>
              <a:t> </a:t>
            </a:r>
            <a:r>
              <a:rPr sz="2000" dirty="0">
                <a:solidFill>
                  <a:srgbClr val="0000FF"/>
                </a:solidFill>
                <a:latin typeface="Arial MT"/>
                <a:cs typeface="Arial MT"/>
              </a:rPr>
              <a:t>pad</a:t>
            </a:r>
            <a:r>
              <a:rPr sz="2000" spc="-45" dirty="0">
                <a:solidFill>
                  <a:srgbClr val="0000FF"/>
                </a:solidFill>
                <a:latin typeface="Arial MT"/>
                <a:cs typeface="Arial MT"/>
              </a:rPr>
              <a:t> </a:t>
            </a:r>
            <a:r>
              <a:rPr sz="2000" dirty="0">
                <a:solidFill>
                  <a:srgbClr val="0000FF"/>
                </a:solidFill>
                <a:latin typeface="Arial MT"/>
                <a:cs typeface="Arial MT"/>
              </a:rPr>
              <a:t>with</a:t>
            </a:r>
            <a:r>
              <a:rPr sz="2000" spc="-75" dirty="0">
                <a:solidFill>
                  <a:srgbClr val="0000FF"/>
                </a:solidFill>
                <a:latin typeface="Arial MT"/>
                <a:cs typeface="Arial MT"/>
              </a:rPr>
              <a:t> </a:t>
            </a:r>
            <a:r>
              <a:rPr sz="2000" dirty="0">
                <a:solidFill>
                  <a:srgbClr val="0000FF"/>
                </a:solidFill>
                <a:latin typeface="Arial MT"/>
                <a:cs typeface="Arial MT"/>
              </a:rPr>
              <a:t>3</a:t>
            </a:r>
            <a:endParaRPr sz="2000">
              <a:solidFill>
                <a:prstClr val="black"/>
              </a:solidFill>
              <a:latin typeface="Arial MT"/>
              <a:cs typeface="Arial MT"/>
            </a:endParaRPr>
          </a:p>
          <a:p>
            <a:endParaRPr sz="2200">
              <a:solidFill>
                <a:prstClr val="black"/>
              </a:solidFill>
              <a:latin typeface="Arial MT"/>
              <a:cs typeface="Arial MT"/>
            </a:endParaRPr>
          </a:p>
          <a:p>
            <a:pPr marL="12700">
              <a:spcBef>
                <a:spcPts val="1745"/>
              </a:spcBef>
            </a:pPr>
            <a:r>
              <a:rPr sz="2400" b="1" spc="-5" dirty="0">
                <a:solidFill>
                  <a:prstClr val="black"/>
                </a:solidFill>
                <a:latin typeface="Arial"/>
                <a:cs typeface="Arial"/>
              </a:rPr>
              <a:t>(N</a:t>
            </a:r>
            <a:r>
              <a:rPr sz="2400" b="1" spc="-30" dirty="0">
                <a:solidFill>
                  <a:prstClr val="black"/>
                </a:solidFill>
                <a:latin typeface="Arial"/>
                <a:cs typeface="Arial"/>
              </a:rPr>
              <a:t> </a:t>
            </a:r>
            <a:r>
              <a:rPr sz="2400" b="1" dirty="0">
                <a:solidFill>
                  <a:prstClr val="black"/>
                </a:solidFill>
                <a:latin typeface="Arial"/>
                <a:cs typeface="Arial"/>
              </a:rPr>
              <a:t>+</a:t>
            </a:r>
            <a:r>
              <a:rPr sz="2400" b="1" spc="-25" dirty="0">
                <a:solidFill>
                  <a:prstClr val="black"/>
                </a:solidFill>
                <a:latin typeface="Arial"/>
                <a:cs typeface="Arial"/>
              </a:rPr>
              <a:t> </a:t>
            </a:r>
            <a:r>
              <a:rPr sz="2400" b="1" spc="-5" dirty="0">
                <a:solidFill>
                  <a:srgbClr val="FF0000"/>
                </a:solidFill>
                <a:latin typeface="Arial"/>
                <a:cs typeface="Arial"/>
              </a:rPr>
              <a:t>2*padding</a:t>
            </a:r>
            <a:r>
              <a:rPr sz="2400" b="1" spc="-60" dirty="0">
                <a:solidFill>
                  <a:srgbClr val="FF0000"/>
                </a:solidFill>
                <a:latin typeface="Arial"/>
                <a:cs typeface="Arial"/>
              </a:rPr>
              <a:t> </a:t>
            </a:r>
            <a:r>
              <a:rPr sz="2400" b="1" dirty="0">
                <a:solidFill>
                  <a:prstClr val="black"/>
                </a:solidFill>
                <a:latin typeface="Arial"/>
                <a:cs typeface="Arial"/>
              </a:rPr>
              <a:t>-</a:t>
            </a:r>
            <a:r>
              <a:rPr sz="2400" b="1" spc="-10" dirty="0">
                <a:solidFill>
                  <a:prstClr val="black"/>
                </a:solidFill>
                <a:latin typeface="Arial"/>
                <a:cs typeface="Arial"/>
              </a:rPr>
              <a:t> </a:t>
            </a:r>
            <a:r>
              <a:rPr sz="2400" b="1" dirty="0">
                <a:solidFill>
                  <a:prstClr val="black"/>
                </a:solidFill>
                <a:latin typeface="Arial"/>
                <a:cs typeface="Arial"/>
              </a:rPr>
              <a:t>F)</a:t>
            </a:r>
            <a:r>
              <a:rPr sz="2400" b="1" spc="-25" dirty="0">
                <a:solidFill>
                  <a:prstClr val="black"/>
                </a:solidFill>
                <a:latin typeface="Arial"/>
                <a:cs typeface="Arial"/>
              </a:rPr>
              <a:t> </a:t>
            </a:r>
            <a:r>
              <a:rPr sz="2400" b="1" dirty="0">
                <a:solidFill>
                  <a:prstClr val="black"/>
                </a:solidFill>
                <a:latin typeface="Arial"/>
                <a:cs typeface="Arial"/>
              </a:rPr>
              <a:t>/</a:t>
            </a:r>
            <a:r>
              <a:rPr sz="2400" b="1" spc="-35" dirty="0">
                <a:solidFill>
                  <a:prstClr val="black"/>
                </a:solidFill>
                <a:latin typeface="Arial"/>
                <a:cs typeface="Arial"/>
              </a:rPr>
              <a:t> </a:t>
            </a:r>
            <a:r>
              <a:rPr sz="2400" b="1" dirty="0">
                <a:solidFill>
                  <a:prstClr val="black"/>
                </a:solidFill>
                <a:latin typeface="Arial"/>
                <a:cs typeface="Arial"/>
              </a:rPr>
              <a:t>stride</a:t>
            </a:r>
            <a:r>
              <a:rPr sz="2400" b="1" spc="-55" dirty="0">
                <a:solidFill>
                  <a:prstClr val="black"/>
                </a:solidFill>
                <a:latin typeface="Arial"/>
                <a:cs typeface="Arial"/>
              </a:rPr>
              <a:t> </a:t>
            </a:r>
            <a:r>
              <a:rPr sz="2400" b="1" dirty="0">
                <a:solidFill>
                  <a:prstClr val="black"/>
                </a:solidFill>
                <a:latin typeface="Arial"/>
                <a:cs typeface="Arial"/>
              </a:rPr>
              <a:t>+</a:t>
            </a:r>
            <a:r>
              <a:rPr sz="2400" b="1" spc="-65" dirty="0">
                <a:solidFill>
                  <a:prstClr val="black"/>
                </a:solidFill>
                <a:latin typeface="Arial"/>
                <a:cs typeface="Arial"/>
              </a:rPr>
              <a:t> </a:t>
            </a:r>
            <a:r>
              <a:rPr sz="2400" b="1" spc="-5" dirty="0">
                <a:solidFill>
                  <a:prstClr val="black"/>
                </a:solidFill>
                <a:latin typeface="Arial"/>
                <a:cs typeface="Arial"/>
              </a:rPr>
              <a:t>1</a:t>
            </a:r>
            <a:endParaRPr sz="2400">
              <a:solidFill>
                <a:prstClr val="black"/>
              </a:solidFill>
              <a:latin typeface="Arial"/>
              <a:cs typeface="Arial"/>
            </a:endParaRPr>
          </a:p>
        </p:txBody>
      </p:sp>
      <p:graphicFrame>
        <p:nvGraphicFramePr>
          <p:cNvPr id="4" name="object 4"/>
          <p:cNvGraphicFramePr>
            <a:graphicFrameLocks noGrp="1"/>
          </p:cNvGraphicFramePr>
          <p:nvPr/>
        </p:nvGraphicFramePr>
        <p:xfrm>
          <a:off x="1891869" y="1794955"/>
          <a:ext cx="2680330" cy="3531485"/>
        </p:xfrm>
        <a:graphic>
          <a:graphicData uri="http://schemas.openxmlformats.org/drawingml/2006/table">
            <a:tbl>
              <a:tblPr firstRow="1" bandRow="1">
                <a:tableStyleId>{2D5ABB26-0587-4C30-8999-92F81FD0307C}</a:tableStyleId>
              </a:tblPr>
              <a:tblGrid>
                <a:gridCol w="297815">
                  <a:extLst>
                    <a:ext uri="{9D8B030D-6E8A-4147-A177-3AD203B41FA5}">
                      <a16:colId xmlns:a16="http://schemas.microsoft.com/office/drawing/2014/main" val="20000"/>
                    </a:ext>
                  </a:extLst>
                </a:gridCol>
                <a:gridCol w="297815">
                  <a:extLst>
                    <a:ext uri="{9D8B030D-6E8A-4147-A177-3AD203B41FA5}">
                      <a16:colId xmlns:a16="http://schemas.microsoft.com/office/drawing/2014/main" val="20001"/>
                    </a:ext>
                  </a:extLst>
                </a:gridCol>
                <a:gridCol w="297814">
                  <a:extLst>
                    <a:ext uri="{9D8B030D-6E8A-4147-A177-3AD203B41FA5}">
                      <a16:colId xmlns:a16="http://schemas.microsoft.com/office/drawing/2014/main" val="20002"/>
                    </a:ext>
                  </a:extLst>
                </a:gridCol>
                <a:gridCol w="297815">
                  <a:extLst>
                    <a:ext uri="{9D8B030D-6E8A-4147-A177-3AD203B41FA5}">
                      <a16:colId xmlns:a16="http://schemas.microsoft.com/office/drawing/2014/main" val="20003"/>
                    </a:ext>
                  </a:extLst>
                </a:gridCol>
                <a:gridCol w="297815">
                  <a:extLst>
                    <a:ext uri="{9D8B030D-6E8A-4147-A177-3AD203B41FA5}">
                      <a16:colId xmlns:a16="http://schemas.microsoft.com/office/drawing/2014/main" val="20004"/>
                    </a:ext>
                  </a:extLst>
                </a:gridCol>
                <a:gridCol w="297814">
                  <a:extLst>
                    <a:ext uri="{9D8B030D-6E8A-4147-A177-3AD203B41FA5}">
                      <a16:colId xmlns:a16="http://schemas.microsoft.com/office/drawing/2014/main" val="20005"/>
                    </a:ext>
                  </a:extLst>
                </a:gridCol>
                <a:gridCol w="297814">
                  <a:extLst>
                    <a:ext uri="{9D8B030D-6E8A-4147-A177-3AD203B41FA5}">
                      <a16:colId xmlns:a16="http://schemas.microsoft.com/office/drawing/2014/main" val="20006"/>
                    </a:ext>
                  </a:extLst>
                </a:gridCol>
                <a:gridCol w="297814">
                  <a:extLst>
                    <a:ext uri="{9D8B030D-6E8A-4147-A177-3AD203B41FA5}">
                      <a16:colId xmlns:a16="http://schemas.microsoft.com/office/drawing/2014/main" val="20007"/>
                    </a:ext>
                  </a:extLst>
                </a:gridCol>
                <a:gridCol w="297814">
                  <a:extLst>
                    <a:ext uri="{9D8B030D-6E8A-4147-A177-3AD203B41FA5}">
                      <a16:colId xmlns:a16="http://schemas.microsoft.com/office/drawing/2014/main" val="20008"/>
                    </a:ext>
                  </a:extLst>
                </a:gridCol>
              </a:tblGrid>
              <a:tr h="392303">
                <a:tc>
                  <a:txBody>
                    <a:bodyPr/>
                    <a:lstStyle/>
                    <a:p>
                      <a:pPr marR="13335" algn="ctr">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marL="80645">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marL="80645">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marL="80645">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marL="80645">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marL="80645">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0"/>
                  </a:ext>
                </a:extLst>
              </a:tr>
              <a:tr h="392429">
                <a:tc>
                  <a:txBody>
                    <a:bodyPr/>
                    <a:lstStyle/>
                    <a:p>
                      <a:pPr marR="12700" algn="ctr">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1"/>
                  </a:ext>
                </a:extLst>
              </a:tr>
              <a:tr h="392429">
                <a:tc>
                  <a:txBody>
                    <a:bodyPr/>
                    <a:lstStyle/>
                    <a:p>
                      <a:pPr marR="13335" algn="ctr">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E9D2"/>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2"/>
                  </a:ext>
                </a:extLst>
              </a:tr>
              <a:tr h="392430">
                <a:tc>
                  <a:txBody>
                    <a:bodyPr/>
                    <a:lstStyle/>
                    <a:p>
                      <a:pPr marR="13335" algn="ctr">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3"/>
                  </a:ext>
                </a:extLst>
              </a:tr>
              <a:tr h="392302">
                <a:tc>
                  <a:txBody>
                    <a:bodyPr/>
                    <a:lstStyle/>
                    <a:p>
                      <a:pPr marR="12700" algn="ctr">
                        <a:lnSpc>
                          <a:spcPts val="1639"/>
                        </a:lnSpc>
                      </a:pPr>
                      <a:r>
                        <a:rPr sz="1400" dirty="0">
                          <a:latin typeface="Arial MT"/>
                          <a:cs typeface="Arial MT"/>
                        </a:rPr>
                        <a:t>0</a:t>
                      </a:r>
                      <a:endParaRPr sz="14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4"/>
                  </a:ext>
                </a:extLst>
              </a:tr>
              <a:tr h="392430">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5"/>
                  </a:ext>
                </a:extLst>
              </a:tr>
              <a:tr h="392430">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6"/>
                  </a:ext>
                </a:extLst>
              </a:tr>
              <a:tr h="392429">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7"/>
                  </a:ext>
                </a:extLst>
              </a:tr>
              <a:tr h="392303">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7D7D7"/>
                    </a:solidFill>
                  </a:tcPr>
                </a:tc>
                <a:extLst>
                  <a:ext uri="{0D108BD9-81ED-4DB2-BD59-A6C34878D82A}">
                    <a16:rowId xmlns:a16="http://schemas.microsoft.com/office/drawing/2014/main" val="10008"/>
                  </a:ext>
                </a:extLst>
              </a:tr>
            </a:tbl>
          </a:graphicData>
        </a:graphic>
      </p:graphicFrame>
      <p:sp>
        <p:nvSpPr>
          <p:cNvPr id="5" name="object 5"/>
          <p:cNvSpPr txBox="1">
            <a:spLocks noGrp="1"/>
          </p:cNvSpPr>
          <p:nvPr>
            <p:ph type="title"/>
          </p:nvPr>
        </p:nvSpPr>
        <p:spPr>
          <a:xfrm>
            <a:off x="1736547" y="175005"/>
            <a:ext cx="5181600" cy="574040"/>
          </a:xfrm>
          <a:prstGeom prst="rect">
            <a:avLst/>
          </a:prstGeom>
        </p:spPr>
        <p:txBody>
          <a:bodyPr vert="horz" wrap="square" lIns="0" tIns="12700" rIns="0" bIns="0" rtlCol="0">
            <a:spAutoFit/>
          </a:bodyPr>
          <a:lstStyle/>
          <a:p>
            <a:pPr marL="12700">
              <a:spcBef>
                <a:spcPts val="100"/>
              </a:spcBef>
            </a:pPr>
            <a:r>
              <a:rPr sz="3600" dirty="0">
                <a:latin typeface="Arial MT"/>
                <a:cs typeface="Arial MT"/>
              </a:rPr>
              <a:t>Convolutions:</a:t>
            </a:r>
            <a:r>
              <a:rPr sz="3600" spc="-60" dirty="0">
                <a:latin typeface="Arial MT"/>
                <a:cs typeface="Arial MT"/>
              </a:rPr>
              <a:t> </a:t>
            </a:r>
            <a:r>
              <a:rPr sz="3600" spc="-5" dirty="0">
                <a:latin typeface="Arial MT"/>
                <a:cs typeface="Arial MT"/>
              </a:rPr>
              <a:t>More</a:t>
            </a:r>
            <a:r>
              <a:rPr sz="3600" spc="-20" dirty="0">
                <a:latin typeface="Arial MT"/>
                <a:cs typeface="Arial MT"/>
              </a:rPr>
              <a:t> </a:t>
            </a:r>
            <a:r>
              <a:rPr sz="3600" spc="-5" dirty="0">
                <a:latin typeface="Arial MT"/>
                <a:cs typeface="Arial MT"/>
              </a:rPr>
              <a:t>detail</a:t>
            </a:r>
            <a:endParaRPr sz="3600">
              <a:latin typeface="Arial MT"/>
              <a:cs typeface="Arial M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99337" y="1114171"/>
            <a:ext cx="5465445" cy="3029034"/>
          </a:xfrm>
          <a:prstGeom prst="rect">
            <a:avLst/>
          </a:prstGeom>
        </p:spPr>
        <p:txBody>
          <a:bodyPr vert="horz" wrap="square" lIns="0" tIns="12700" rIns="0" bIns="0" rtlCol="0">
            <a:spAutoFit/>
          </a:bodyPr>
          <a:lstStyle/>
          <a:p>
            <a:pPr marL="73660">
              <a:spcBef>
                <a:spcPts val="100"/>
              </a:spcBef>
            </a:pPr>
            <a:r>
              <a:rPr sz="3000" spc="-5" dirty="0">
                <a:solidFill>
                  <a:prstClr val="black"/>
                </a:solidFill>
                <a:latin typeface="Arial MT"/>
                <a:cs typeface="Arial MT"/>
              </a:rPr>
              <a:t>Examples</a:t>
            </a:r>
            <a:r>
              <a:rPr sz="3000" spc="-125" dirty="0">
                <a:solidFill>
                  <a:prstClr val="black"/>
                </a:solidFill>
                <a:latin typeface="Arial MT"/>
                <a:cs typeface="Arial MT"/>
              </a:rPr>
              <a:t> </a:t>
            </a:r>
            <a:r>
              <a:rPr sz="3000" dirty="0">
                <a:solidFill>
                  <a:prstClr val="black"/>
                </a:solidFill>
                <a:latin typeface="Arial MT"/>
                <a:cs typeface="Arial MT"/>
              </a:rPr>
              <a:t>time:</a:t>
            </a:r>
            <a:endParaRPr sz="3000">
              <a:solidFill>
                <a:prstClr val="black"/>
              </a:solidFill>
              <a:latin typeface="Arial MT"/>
              <a:cs typeface="Arial MT"/>
            </a:endParaRPr>
          </a:p>
          <a:p>
            <a:pPr>
              <a:spcBef>
                <a:spcPts val="40"/>
              </a:spcBef>
            </a:pPr>
            <a:endParaRPr sz="4400">
              <a:solidFill>
                <a:prstClr val="black"/>
              </a:solidFill>
              <a:latin typeface="Arial MT"/>
              <a:cs typeface="Arial MT"/>
            </a:endParaRPr>
          </a:p>
          <a:p>
            <a:pPr marL="12700"/>
            <a:r>
              <a:rPr sz="3000" spc="-5" dirty="0">
                <a:solidFill>
                  <a:prstClr val="black"/>
                </a:solidFill>
                <a:latin typeface="Arial MT"/>
                <a:cs typeface="Arial MT"/>
              </a:rPr>
              <a:t>Input</a:t>
            </a:r>
            <a:r>
              <a:rPr sz="3000" spc="-60" dirty="0">
                <a:solidFill>
                  <a:prstClr val="black"/>
                </a:solidFill>
                <a:latin typeface="Arial MT"/>
                <a:cs typeface="Arial MT"/>
              </a:rPr>
              <a:t> </a:t>
            </a:r>
            <a:r>
              <a:rPr sz="3000" spc="-5" dirty="0">
                <a:solidFill>
                  <a:prstClr val="black"/>
                </a:solidFill>
                <a:latin typeface="Arial MT"/>
                <a:cs typeface="Arial MT"/>
              </a:rPr>
              <a:t>volume:</a:t>
            </a:r>
            <a:r>
              <a:rPr sz="3000" spc="-50" dirty="0">
                <a:solidFill>
                  <a:prstClr val="black"/>
                </a:solidFill>
                <a:latin typeface="Arial MT"/>
                <a:cs typeface="Arial MT"/>
              </a:rPr>
              <a:t> </a:t>
            </a:r>
            <a:r>
              <a:rPr sz="3000" b="1" spc="-5" dirty="0">
                <a:solidFill>
                  <a:prstClr val="black"/>
                </a:solidFill>
                <a:latin typeface="Arial"/>
                <a:cs typeface="Arial"/>
              </a:rPr>
              <a:t>32x32x3</a:t>
            </a:r>
            <a:endParaRPr sz="3000">
              <a:solidFill>
                <a:prstClr val="black"/>
              </a:solidFill>
              <a:latin typeface="Arial"/>
              <a:cs typeface="Arial"/>
            </a:endParaRPr>
          </a:p>
          <a:p>
            <a:pPr marL="12700"/>
            <a:r>
              <a:rPr sz="3000" spc="-5" dirty="0">
                <a:solidFill>
                  <a:prstClr val="black"/>
                </a:solidFill>
                <a:latin typeface="Arial MT"/>
                <a:cs typeface="Arial MT"/>
              </a:rPr>
              <a:t>10</a:t>
            </a:r>
            <a:r>
              <a:rPr sz="3000" spc="-25" dirty="0">
                <a:solidFill>
                  <a:prstClr val="black"/>
                </a:solidFill>
                <a:latin typeface="Arial MT"/>
                <a:cs typeface="Arial MT"/>
              </a:rPr>
              <a:t> </a:t>
            </a:r>
            <a:r>
              <a:rPr sz="3000" spc="-5" dirty="0">
                <a:solidFill>
                  <a:prstClr val="black"/>
                </a:solidFill>
                <a:latin typeface="Arial MT"/>
                <a:cs typeface="Arial MT"/>
              </a:rPr>
              <a:t>5x5</a:t>
            </a:r>
            <a:r>
              <a:rPr sz="3000" spc="-35" dirty="0">
                <a:solidFill>
                  <a:prstClr val="black"/>
                </a:solidFill>
                <a:latin typeface="Arial MT"/>
                <a:cs typeface="Arial MT"/>
              </a:rPr>
              <a:t> </a:t>
            </a:r>
            <a:r>
              <a:rPr sz="3000" dirty="0">
                <a:solidFill>
                  <a:prstClr val="black"/>
                </a:solidFill>
                <a:latin typeface="Arial MT"/>
                <a:cs typeface="Arial MT"/>
              </a:rPr>
              <a:t>filters</a:t>
            </a:r>
            <a:r>
              <a:rPr sz="3000" spc="-50" dirty="0">
                <a:solidFill>
                  <a:prstClr val="black"/>
                </a:solidFill>
                <a:latin typeface="Arial MT"/>
                <a:cs typeface="Arial MT"/>
              </a:rPr>
              <a:t> </a:t>
            </a:r>
            <a:r>
              <a:rPr sz="3000" dirty="0">
                <a:solidFill>
                  <a:prstClr val="black"/>
                </a:solidFill>
                <a:latin typeface="Arial MT"/>
                <a:cs typeface="Arial MT"/>
              </a:rPr>
              <a:t>with</a:t>
            </a:r>
            <a:r>
              <a:rPr sz="3000" spc="-45" dirty="0">
                <a:solidFill>
                  <a:prstClr val="black"/>
                </a:solidFill>
                <a:latin typeface="Arial MT"/>
                <a:cs typeface="Arial MT"/>
              </a:rPr>
              <a:t> </a:t>
            </a:r>
            <a:r>
              <a:rPr sz="3000" spc="-5" dirty="0">
                <a:solidFill>
                  <a:prstClr val="black"/>
                </a:solidFill>
                <a:latin typeface="Arial MT"/>
                <a:cs typeface="Arial MT"/>
              </a:rPr>
              <a:t>stride</a:t>
            </a:r>
            <a:r>
              <a:rPr sz="3000" spc="-45" dirty="0">
                <a:solidFill>
                  <a:prstClr val="black"/>
                </a:solidFill>
                <a:latin typeface="Arial MT"/>
                <a:cs typeface="Arial MT"/>
              </a:rPr>
              <a:t> </a:t>
            </a:r>
            <a:r>
              <a:rPr sz="3000" dirty="0">
                <a:solidFill>
                  <a:prstClr val="black"/>
                </a:solidFill>
                <a:latin typeface="Arial MT"/>
                <a:cs typeface="Arial MT"/>
              </a:rPr>
              <a:t>1,</a:t>
            </a:r>
            <a:r>
              <a:rPr sz="3000" spc="-20" dirty="0">
                <a:solidFill>
                  <a:prstClr val="black"/>
                </a:solidFill>
                <a:latin typeface="Arial MT"/>
                <a:cs typeface="Arial MT"/>
              </a:rPr>
              <a:t> </a:t>
            </a:r>
            <a:r>
              <a:rPr sz="3000" spc="-5" dirty="0">
                <a:solidFill>
                  <a:prstClr val="black"/>
                </a:solidFill>
                <a:latin typeface="Arial MT"/>
                <a:cs typeface="Arial MT"/>
              </a:rPr>
              <a:t>pad</a:t>
            </a:r>
            <a:r>
              <a:rPr sz="3000" spc="-15" dirty="0">
                <a:solidFill>
                  <a:prstClr val="black"/>
                </a:solidFill>
                <a:latin typeface="Arial MT"/>
                <a:cs typeface="Arial MT"/>
              </a:rPr>
              <a:t> </a:t>
            </a:r>
            <a:r>
              <a:rPr sz="3000" spc="-5" dirty="0">
                <a:solidFill>
                  <a:prstClr val="black"/>
                </a:solidFill>
                <a:latin typeface="Arial MT"/>
                <a:cs typeface="Arial MT"/>
              </a:rPr>
              <a:t>2</a:t>
            </a:r>
            <a:endParaRPr sz="3000">
              <a:solidFill>
                <a:prstClr val="black"/>
              </a:solidFill>
              <a:latin typeface="Arial MT"/>
              <a:cs typeface="Arial MT"/>
            </a:endParaRPr>
          </a:p>
          <a:p>
            <a:pPr>
              <a:spcBef>
                <a:spcPts val="45"/>
              </a:spcBef>
            </a:pPr>
            <a:endParaRPr sz="3200">
              <a:solidFill>
                <a:prstClr val="black"/>
              </a:solidFill>
              <a:latin typeface="Arial MT"/>
              <a:cs typeface="Arial MT"/>
            </a:endParaRPr>
          </a:p>
          <a:p>
            <a:pPr marL="12700"/>
            <a:r>
              <a:rPr sz="3000" spc="-5" dirty="0">
                <a:solidFill>
                  <a:prstClr val="black"/>
                </a:solidFill>
                <a:latin typeface="Arial MT"/>
                <a:cs typeface="Arial MT"/>
              </a:rPr>
              <a:t>Output</a:t>
            </a:r>
            <a:r>
              <a:rPr sz="3000" spc="-40" dirty="0">
                <a:solidFill>
                  <a:prstClr val="black"/>
                </a:solidFill>
                <a:latin typeface="Arial MT"/>
                <a:cs typeface="Arial MT"/>
              </a:rPr>
              <a:t> </a:t>
            </a:r>
            <a:r>
              <a:rPr sz="3000" spc="-5" dirty="0">
                <a:solidFill>
                  <a:prstClr val="black"/>
                </a:solidFill>
                <a:latin typeface="Arial MT"/>
                <a:cs typeface="Arial MT"/>
              </a:rPr>
              <a:t>volume</a:t>
            </a:r>
            <a:r>
              <a:rPr sz="3000" spc="-60" dirty="0">
                <a:solidFill>
                  <a:prstClr val="black"/>
                </a:solidFill>
                <a:latin typeface="Arial MT"/>
                <a:cs typeface="Arial MT"/>
              </a:rPr>
              <a:t> </a:t>
            </a:r>
            <a:r>
              <a:rPr sz="3000" dirty="0">
                <a:solidFill>
                  <a:prstClr val="black"/>
                </a:solidFill>
                <a:latin typeface="Arial MT"/>
                <a:cs typeface="Arial MT"/>
              </a:rPr>
              <a:t>size:</a:t>
            </a:r>
            <a:r>
              <a:rPr sz="3000" spc="-65" dirty="0">
                <a:solidFill>
                  <a:prstClr val="black"/>
                </a:solidFill>
                <a:latin typeface="Arial MT"/>
                <a:cs typeface="Arial MT"/>
              </a:rPr>
              <a:t> </a:t>
            </a:r>
            <a:r>
              <a:rPr sz="3000" spc="-5" dirty="0">
                <a:solidFill>
                  <a:prstClr val="black"/>
                </a:solidFill>
                <a:latin typeface="Arial MT"/>
                <a:cs typeface="Arial MT"/>
              </a:rPr>
              <a:t>?</a:t>
            </a:r>
            <a:endParaRPr sz="3000">
              <a:solidFill>
                <a:prstClr val="black"/>
              </a:solidFill>
              <a:latin typeface="Arial MT"/>
              <a:cs typeface="Arial MT"/>
            </a:endParaRPr>
          </a:p>
        </p:txBody>
      </p:sp>
      <p:grpSp>
        <p:nvGrpSpPr>
          <p:cNvPr id="3" name="object 3"/>
          <p:cNvGrpSpPr/>
          <p:nvPr/>
        </p:nvGrpSpPr>
        <p:grpSpPr>
          <a:xfrm>
            <a:off x="8078723" y="987552"/>
            <a:ext cx="732790" cy="2075814"/>
            <a:chOff x="6554723" y="987552"/>
            <a:chExt cx="732790" cy="2075814"/>
          </a:xfrm>
        </p:grpSpPr>
        <p:sp>
          <p:nvSpPr>
            <p:cNvPr id="4" name="object 4"/>
            <p:cNvSpPr/>
            <p:nvPr/>
          </p:nvSpPr>
          <p:spPr>
            <a:xfrm>
              <a:off x="6563867" y="1551432"/>
              <a:ext cx="160020" cy="1503045"/>
            </a:xfrm>
            <a:custGeom>
              <a:avLst/>
              <a:gdLst/>
              <a:ahLst/>
              <a:cxnLst/>
              <a:rect l="l" t="t" r="r" b="b"/>
              <a:pathLst>
                <a:path w="160020" h="1503045">
                  <a:moveTo>
                    <a:pt x="159664" y="0"/>
                  </a:moveTo>
                  <a:lnTo>
                    <a:pt x="0" y="0"/>
                  </a:lnTo>
                  <a:lnTo>
                    <a:pt x="0" y="1502664"/>
                  </a:lnTo>
                  <a:lnTo>
                    <a:pt x="159664" y="1502664"/>
                  </a:lnTo>
                  <a:lnTo>
                    <a:pt x="159664" y="0"/>
                  </a:lnTo>
                  <a:close/>
                </a:path>
              </a:pathLst>
            </a:custGeom>
            <a:solidFill>
              <a:srgbClr val="F4CCCC">
                <a:alpha val="51763"/>
              </a:srgbClr>
            </a:solidFill>
          </p:spPr>
          <p:txBody>
            <a:bodyPr wrap="square" lIns="0" tIns="0" rIns="0" bIns="0" rtlCol="0"/>
            <a:lstStyle/>
            <a:p>
              <a:endParaRPr>
                <a:solidFill>
                  <a:prstClr val="black"/>
                </a:solidFill>
                <a:latin typeface="Calibri"/>
              </a:endParaRPr>
            </a:p>
          </p:txBody>
        </p:sp>
        <p:sp>
          <p:nvSpPr>
            <p:cNvPr id="5" name="object 5"/>
            <p:cNvSpPr/>
            <p:nvPr/>
          </p:nvSpPr>
          <p:spPr>
            <a:xfrm>
              <a:off x="6563867" y="996696"/>
              <a:ext cx="714375" cy="2057400"/>
            </a:xfrm>
            <a:custGeom>
              <a:avLst/>
              <a:gdLst/>
              <a:ahLst/>
              <a:cxnLst/>
              <a:rect l="l" t="t" r="r" b="b"/>
              <a:pathLst>
                <a:path w="714375" h="2057400">
                  <a:moveTo>
                    <a:pt x="0" y="554354"/>
                  </a:moveTo>
                  <a:lnTo>
                    <a:pt x="555243" y="0"/>
                  </a:lnTo>
                  <a:lnTo>
                    <a:pt x="714375" y="0"/>
                  </a:lnTo>
                  <a:lnTo>
                    <a:pt x="714375" y="1503044"/>
                  </a:lnTo>
                  <a:lnTo>
                    <a:pt x="159257" y="2057400"/>
                  </a:lnTo>
                  <a:lnTo>
                    <a:pt x="0" y="2057400"/>
                  </a:lnTo>
                  <a:lnTo>
                    <a:pt x="0" y="554354"/>
                  </a:lnTo>
                  <a:close/>
                </a:path>
                <a:path w="714375" h="2057400">
                  <a:moveTo>
                    <a:pt x="0" y="554101"/>
                  </a:moveTo>
                  <a:lnTo>
                    <a:pt x="159257" y="554101"/>
                  </a:lnTo>
                  <a:lnTo>
                    <a:pt x="714375" y="0"/>
                  </a:lnTo>
                </a:path>
                <a:path w="714375" h="2057400">
                  <a:moveTo>
                    <a:pt x="160020" y="554736"/>
                  </a:moveTo>
                  <a:lnTo>
                    <a:pt x="160020" y="2057400"/>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6" name="object 6"/>
          <p:cNvSpPr/>
          <p:nvPr/>
        </p:nvSpPr>
        <p:spPr>
          <a:xfrm>
            <a:off x="8909305" y="1935479"/>
            <a:ext cx="723265" cy="31750"/>
          </a:xfrm>
          <a:custGeom>
            <a:avLst/>
            <a:gdLst/>
            <a:ahLst/>
            <a:cxnLst/>
            <a:rect l="l" t="t" r="r" b="b"/>
            <a:pathLst>
              <a:path w="723265" h="31750">
                <a:moveTo>
                  <a:pt x="0" y="15240"/>
                </a:moveTo>
                <a:lnTo>
                  <a:pt x="679323" y="15240"/>
                </a:lnTo>
              </a:path>
              <a:path w="723265" h="31750">
                <a:moveTo>
                  <a:pt x="679703" y="31750"/>
                </a:moveTo>
                <a:lnTo>
                  <a:pt x="723265" y="15875"/>
                </a:lnTo>
                <a:lnTo>
                  <a:pt x="679703" y="0"/>
                </a:lnTo>
                <a:lnTo>
                  <a:pt x="679703" y="31750"/>
                </a:lnTo>
                <a:close/>
              </a:path>
            </a:pathLst>
          </a:custGeom>
          <a:ln w="9144">
            <a:solidFill>
              <a:srgbClr val="666666"/>
            </a:solidFill>
          </a:ln>
        </p:spPr>
        <p:txBody>
          <a:bodyPr wrap="square" lIns="0" tIns="0" rIns="0" bIns="0" rtlCol="0"/>
          <a:lstStyle/>
          <a:p>
            <a:endParaRPr>
              <a:solidFill>
                <a:prstClr val="black"/>
              </a:solidFill>
              <a:latin typeface="Calibri"/>
            </a:endParaRPr>
          </a:p>
        </p:txBody>
      </p:sp>
      <p:grpSp>
        <p:nvGrpSpPr>
          <p:cNvPr id="7" name="object 7"/>
          <p:cNvGrpSpPr/>
          <p:nvPr/>
        </p:nvGrpSpPr>
        <p:grpSpPr>
          <a:xfrm>
            <a:off x="9802368" y="987552"/>
            <a:ext cx="732790" cy="2075814"/>
            <a:chOff x="8278368" y="987552"/>
            <a:chExt cx="732790" cy="2075814"/>
          </a:xfrm>
        </p:grpSpPr>
        <p:sp>
          <p:nvSpPr>
            <p:cNvPr id="8" name="object 8"/>
            <p:cNvSpPr/>
            <p:nvPr/>
          </p:nvSpPr>
          <p:spPr>
            <a:xfrm>
              <a:off x="8287512" y="1551432"/>
              <a:ext cx="160020" cy="1503045"/>
            </a:xfrm>
            <a:custGeom>
              <a:avLst/>
              <a:gdLst/>
              <a:ahLst/>
              <a:cxnLst/>
              <a:rect l="l" t="t" r="r" b="b"/>
              <a:pathLst>
                <a:path w="160020" h="1503045">
                  <a:moveTo>
                    <a:pt x="159639" y="0"/>
                  </a:moveTo>
                  <a:lnTo>
                    <a:pt x="0" y="0"/>
                  </a:lnTo>
                  <a:lnTo>
                    <a:pt x="0" y="1502664"/>
                  </a:lnTo>
                  <a:lnTo>
                    <a:pt x="159639" y="1502664"/>
                  </a:lnTo>
                  <a:lnTo>
                    <a:pt x="159639" y="0"/>
                  </a:lnTo>
                  <a:close/>
                </a:path>
              </a:pathLst>
            </a:custGeom>
            <a:solidFill>
              <a:srgbClr val="C7DAF7"/>
            </a:solidFill>
          </p:spPr>
          <p:txBody>
            <a:bodyPr wrap="square" lIns="0" tIns="0" rIns="0" bIns="0" rtlCol="0"/>
            <a:lstStyle/>
            <a:p>
              <a:endParaRPr>
                <a:solidFill>
                  <a:prstClr val="black"/>
                </a:solidFill>
                <a:latin typeface="Calibri"/>
              </a:endParaRPr>
            </a:p>
          </p:txBody>
        </p:sp>
        <p:sp>
          <p:nvSpPr>
            <p:cNvPr id="9" name="object 9"/>
            <p:cNvSpPr/>
            <p:nvPr/>
          </p:nvSpPr>
          <p:spPr>
            <a:xfrm>
              <a:off x="8287512" y="996696"/>
              <a:ext cx="714375" cy="2057400"/>
            </a:xfrm>
            <a:custGeom>
              <a:avLst/>
              <a:gdLst/>
              <a:ahLst/>
              <a:cxnLst/>
              <a:rect l="l" t="t" r="r" b="b"/>
              <a:pathLst>
                <a:path w="714375" h="2057400">
                  <a:moveTo>
                    <a:pt x="0" y="554354"/>
                  </a:moveTo>
                  <a:lnTo>
                    <a:pt x="555117" y="0"/>
                  </a:lnTo>
                  <a:lnTo>
                    <a:pt x="714375" y="0"/>
                  </a:lnTo>
                  <a:lnTo>
                    <a:pt x="714375" y="1503044"/>
                  </a:lnTo>
                  <a:lnTo>
                    <a:pt x="159258" y="2057400"/>
                  </a:lnTo>
                  <a:lnTo>
                    <a:pt x="0" y="2057400"/>
                  </a:lnTo>
                  <a:lnTo>
                    <a:pt x="0" y="554354"/>
                  </a:lnTo>
                  <a:close/>
                </a:path>
                <a:path w="714375" h="2057400">
                  <a:moveTo>
                    <a:pt x="0" y="554101"/>
                  </a:moveTo>
                  <a:lnTo>
                    <a:pt x="159258" y="554101"/>
                  </a:lnTo>
                  <a:lnTo>
                    <a:pt x="714375" y="0"/>
                  </a:lnTo>
                </a:path>
                <a:path w="714375" h="2057400">
                  <a:moveTo>
                    <a:pt x="160020" y="554736"/>
                  </a:moveTo>
                  <a:lnTo>
                    <a:pt x="160020" y="2057400"/>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10" name="object 10"/>
          <p:cNvSpPr txBox="1">
            <a:spLocks noGrp="1"/>
          </p:cNvSpPr>
          <p:nvPr>
            <p:ph type="title"/>
          </p:nvPr>
        </p:nvSpPr>
        <p:spPr>
          <a:xfrm>
            <a:off x="1827988" y="203961"/>
            <a:ext cx="4852035" cy="574040"/>
          </a:xfrm>
          <a:prstGeom prst="rect">
            <a:avLst/>
          </a:prstGeom>
        </p:spPr>
        <p:txBody>
          <a:bodyPr vert="horz" wrap="square" lIns="0" tIns="12700" rIns="0" bIns="0" rtlCol="0">
            <a:spAutoFit/>
          </a:bodyPr>
          <a:lstStyle/>
          <a:p>
            <a:pPr marL="12700">
              <a:spcBef>
                <a:spcPts val="100"/>
              </a:spcBef>
            </a:pPr>
            <a:r>
              <a:rPr sz="3600" spc="-5" dirty="0"/>
              <a:t>Convolutions:</a:t>
            </a:r>
            <a:r>
              <a:rPr sz="3600" spc="-60" dirty="0"/>
              <a:t> </a:t>
            </a:r>
            <a:r>
              <a:rPr sz="3600" dirty="0"/>
              <a:t>More</a:t>
            </a:r>
            <a:r>
              <a:rPr sz="3600" spc="-60" dirty="0"/>
              <a:t> </a:t>
            </a:r>
            <a:r>
              <a:rPr sz="3600" spc="-5" dirty="0"/>
              <a:t>detail</a:t>
            </a:r>
            <a:endParaRPr sz="3600"/>
          </a:p>
        </p:txBody>
      </p:sp>
      <p:sp>
        <p:nvSpPr>
          <p:cNvPr id="11" name="object 11"/>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99336" y="1114171"/>
            <a:ext cx="5490210" cy="3952364"/>
          </a:xfrm>
          <a:prstGeom prst="rect">
            <a:avLst/>
          </a:prstGeom>
        </p:spPr>
        <p:txBody>
          <a:bodyPr vert="horz" wrap="square" lIns="0" tIns="12700" rIns="0" bIns="0" rtlCol="0">
            <a:spAutoFit/>
          </a:bodyPr>
          <a:lstStyle/>
          <a:p>
            <a:pPr marL="73660">
              <a:spcBef>
                <a:spcPts val="100"/>
              </a:spcBef>
            </a:pPr>
            <a:r>
              <a:rPr sz="3000" spc="-5" dirty="0">
                <a:solidFill>
                  <a:prstClr val="black"/>
                </a:solidFill>
                <a:latin typeface="Arial MT"/>
                <a:cs typeface="Arial MT"/>
              </a:rPr>
              <a:t>Examples</a:t>
            </a:r>
            <a:r>
              <a:rPr sz="3000" spc="-125" dirty="0">
                <a:solidFill>
                  <a:prstClr val="black"/>
                </a:solidFill>
                <a:latin typeface="Arial MT"/>
                <a:cs typeface="Arial MT"/>
              </a:rPr>
              <a:t> </a:t>
            </a:r>
            <a:r>
              <a:rPr sz="3000" dirty="0">
                <a:solidFill>
                  <a:prstClr val="black"/>
                </a:solidFill>
                <a:latin typeface="Arial MT"/>
                <a:cs typeface="Arial MT"/>
              </a:rPr>
              <a:t>time:</a:t>
            </a:r>
            <a:endParaRPr sz="3000">
              <a:solidFill>
                <a:prstClr val="black"/>
              </a:solidFill>
              <a:latin typeface="Arial MT"/>
              <a:cs typeface="Arial MT"/>
            </a:endParaRPr>
          </a:p>
          <a:p>
            <a:pPr>
              <a:spcBef>
                <a:spcPts val="40"/>
              </a:spcBef>
            </a:pPr>
            <a:endParaRPr sz="4400">
              <a:solidFill>
                <a:prstClr val="black"/>
              </a:solidFill>
              <a:latin typeface="Arial MT"/>
              <a:cs typeface="Arial MT"/>
            </a:endParaRPr>
          </a:p>
          <a:p>
            <a:pPr marL="12700"/>
            <a:r>
              <a:rPr sz="3000" spc="-5" dirty="0">
                <a:solidFill>
                  <a:prstClr val="black"/>
                </a:solidFill>
                <a:latin typeface="Arial MT"/>
                <a:cs typeface="Arial MT"/>
              </a:rPr>
              <a:t>Input</a:t>
            </a:r>
            <a:r>
              <a:rPr sz="3000" spc="-60" dirty="0">
                <a:solidFill>
                  <a:prstClr val="black"/>
                </a:solidFill>
                <a:latin typeface="Arial MT"/>
                <a:cs typeface="Arial MT"/>
              </a:rPr>
              <a:t> </a:t>
            </a:r>
            <a:r>
              <a:rPr sz="3000" spc="-5" dirty="0">
                <a:solidFill>
                  <a:prstClr val="black"/>
                </a:solidFill>
                <a:latin typeface="Arial MT"/>
                <a:cs typeface="Arial MT"/>
              </a:rPr>
              <a:t>volume:</a:t>
            </a:r>
            <a:r>
              <a:rPr sz="3000" spc="-45" dirty="0">
                <a:solidFill>
                  <a:prstClr val="black"/>
                </a:solidFill>
                <a:latin typeface="Arial MT"/>
                <a:cs typeface="Arial MT"/>
              </a:rPr>
              <a:t> </a:t>
            </a:r>
            <a:r>
              <a:rPr sz="3000" b="1" spc="-10" dirty="0">
                <a:solidFill>
                  <a:srgbClr val="0000FF"/>
                </a:solidFill>
                <a:latin typeface="Arial"/>
                <a:cs typeface="Arial"/>
              </a:rPr>
              <a:t>32x32</a:t>
            </a:r>
            <a:r>
              <a:rPr sz="3000" b="1" spc="-10" dirty="0">
                <a:solidFill>
                  <a:prstClr val="black"/>
                </a:solidFill>
                <a:latin typeface="Arial"/>
                <a:cs typeface="Arial"/>
              </a:rPr>
              <a:t>x3</a:t>
            </a:r>
            <a:endParaRPr sz="3000">
              <a:solidFill>
                <a:prstClr val="black"/>
              </a:solidFill>
              <a:latin typeface="Arial"/>
              <a:cs typeface="Arial"/>
            </a:endParaRPr>
          </a:p>
          <a:p>
            <a:pPr marL="12700"/>
            <a:r>
              <a:rPr sz="3000" spc="-5" dirty="0">
                <a:solidFill>
                  <a:srgbClr val="FF0000"/>
                </a:solidFill>
                <a:latin typeface="Arial MT"/>
                <a:cs typeface="Arial MT"/>
              </a:rPr>
              <a:t>10</a:t>
            </a:r>
            <a:r>
              <a:rPr sz="3000" spc="-25" dirty="0">
                <a:solidFill>
                  <a:srgbClr val="FF0000"/>
                </a:solidFill>
                <a:latin typeface="Arial MT"/>
                <a:cs typeface="Arial MT"/>
              </a:rPr>
              <a:t> </a:t>
            </a:r>
            <a:r>
              <a:rPr sz="3000" spc="-5" dirty="0">
                <a:solidFill>
                  <a:srgbClr val="FF00FF"/>
                </a:solidFill>
                <a:latin typeface="Arial MT"/>
                <a:cs typeface="Arial MT"/>
              </a:rPr>
              <a:t>5x5</a:t>
            </a:r>
            <a:r>
              <a:rPr sz="3000" spc="-40" dirty="0">
                <a:solidFill>
                  <a:srgbClr val="FF00FF"/>
                </a:solidFill>
                <a:latin typeface="Arial MT"/>
                <a:cs typeface="Arial MT"/>
              </a:rPr>
              <a:t> </a:t>
            </a:r>
            <a:r>
              <a:rPr sz="3000" dirty="0">
                <a:solidFill>
                  <a:prstClr val="black"/>
                </a:solidFill>
                <a:latin typeface="Arial MT"/>
                <a:cs typeface="Arial MT"/>
              </a:rPr>
              <a:t>filters</a:t>
            </a:r>
            <a:r>
              <a:rPr sz="3000" spc="-50" dirty="0">
                <a:solidFill>
                  <a:prstClr val="black"/>
                </a:solidFill>
                <a:latin typeface="Arial MT"/>
                <a:cs typeface="Arial MT"/>
              </a:rPr>
              <a:t> </a:t>
            </a:r>
            <a:r>
              <a:rPr sz="3000" dirty="0">
                <a:solidFill>
                  <a:prstClr val="black"/>
                </a:solidFill>
                <a:latin typeface="Arial MT"/>
                <a:cs typeface="Arial MT"/>
              </a:rPr>
              <a:t>with</a:t>
            </a:r>
            <a:r>
              <a:rPr sz="3000" spc="-45" dirty="0">
                <a:solidFill>
                  <a:prstClr val="black"/>
                </a:solidFill>
                <a:latin typeface="Arial MT"/>
                <a:cs typeface="Arial MT"/>
              </a:rPr>
              <a:t> </a:t>
            </a:r>
            <a:r>
              <a:rPr sz="3000" spc="-5" dirty="0">
                <a:solidFill>
                  <a:prstClr val="black"/>
                </a:solidFill>
                <a:latin typeface="Arial MT"/>
                <a:cs typeface="Arial MT"/>
              </a:rPr>
              <a:t>stride</a:t>
            </a:r>
            <a:r>
              <a:rPr sz="3000" spc="-35" dirty="0">
                <a:solidFill>
                  <a:prstClr val="black"/>
                </a:solidFill>
                <a:latin typeface="Arial MT"/>
                <a:cs typeface="Arial MT"/>
              </a:rPr>
              <a:t> </a:t>
            </a:r>
            <a:r>
              <a:rPr sz="3000" dirty="0">
                <a:solidFill>
                  <a:srgbClr val="38751C"/>
                </a:solidFill>
                <a:latin typeface="Arial MT"/>
                <a:cs typeface="Arial MT"/>
              </a:rPr>
              <a:t>1</a:t>
            </a:r>
            <a:r>
              <a:rPr sz="3000" dirty="0">
                <a:solidFill>
                  <a:prstClr val="black"/>
                </a:solidFill>
                <a:latin typeface="Arial MT"/>
                <a:cs typeface="Arial MT"/>
              </a:rPr>
              <a:t>,</a:t>
            </a:r>
            <a:r>
              <a:rPr sz="3000" spc="-20" dirty="0">
                <a:solidFill>
                  <a:prstClr val="black"/>
                </a:solidFill>
                <a:latin typeface="Arial MT"/>
                <a:cs typeface="Arial MT"/>
              </a:rPr>
              <a:t> </a:t>
            </a:r>
            <a:r>
              <a:rPr sz="3000" spc="-5" dirty="0">
                <a:solidFill>
                  <a:prstClr val="black"/>
                </a:solidFill>
                <a:latin typeface="Arial MT"/>
                <a:cs typeface="Arial MT"/>
              </a:rPr>
              <a:t>pad</a:t>
            </a:r>
            <a:r>
              <a:rPr sz="3000" spc="15" dirty="0">
                <a:solidFill>
                  <a:prstClr val="black"/>
                </a:solidFill>
                <a:latin typeface="Arial MT"/>
                <a:cs typeface="Arial MT"/>
              </a:rPr>
              <a:t> </a:t>
            </a:r>
            <a:r>
              <a:rPr sz="3000" spc="-5" dirty="0">
                <a:solidFill>
                  <a:srgbClr val="9900FF"/>
                </a:solidFill>
                <a:latin typeface="Arial MT"/>
                <a:cs typeface="Arial MT"/>
              </a:rPr>
              <a:t>2</a:t>
            </a:r>
            <a:endParaRPr sz="3000">
              <a:solidFill>
                <a:prstClr val="black"/>
              </a:solidFill>
              <a:latin typeface="Arial MT"/>
              <a:cs typeface="Arial MT"/>
            </a:endParaRPr>
          </a:p>
          <a:p>
            <a:pPr>
              <a:spcBef>
                <a:spcPts val="45"/>
              </a:spcBef>
            </a:pPr>
            <a:endParaRPr sz="3200">
              <a:solidFill>
                <a:prstClr val="black"/>
              </a:solidFill>
              <a:latin typeface="Arial MT"/>
              <a:cs typeface="Arial MT"/>
            </a:endParaRPr>
          </a:p>
          <a:p>
            <a:pPr marL="12700"/>
            <a:r>
              <a:rPr sz="3000" spc="-5" dirty="0">
                <a:solidFill>
                  <a:prstClr val="black"/>
                </a:solidFill>
                <a:latin typeface="Arial MT"/>
                <a:cs typeface="Arial MT"/>
              </a:rPr>
              <a:t>Output</a:t>
            </a:r>
            <a:r>
              <a:rPr sz="3000" spc="-50" dirty="0">
                <a:solidFill>
                  <a:prstClr val="black"/>
                </a:solidFill>
                <a:latin typeface="Arial MT"/>
                <a:cs typeface="Arial MT"/>
              </a:rPr>
              <a:t> </a:t>
            </a:r>
            <a:r>
              <a:rPr sz="3000" spc="-5" dirty="0">
                <a:solidFill>
                  <a:prstClr val="black"/>
                </a:solidFill>
                <a:latin typeface="Arial MT"/>
                <a:cs typeface="Arial MT"/>
              </a:rPr>
              <a:t>volume</a:t>
            </a:r>
            <a:r>
              <a:rPr sz="3000" spc="-95" dirty="0">
                <a:solidFill>
                  <a:prstClr val="black"/>
                </a:solidFill>
                <a:latin typeface="Arial MT"/>
                <a:cs typeface="Arial MT"/>
              </a:rPr>
              <a:t> </a:t>
            </a:r>
            <a:r>
              <a:rPr sz="3000" dirty="0">
                <a:solidFill>
                  <a:prstClr val="black"/>
                </a:solidFill>
                <a:latin typeface="Arial MT"/>
                <a:cs typeface="Arial MT"/>
              </a:rPr>
              <a:t>size:</a:t>
            </a:r>
            <a:endParaRPr sz="3000">
              <a:solidFill>
                <a:prstClr val="black"/>
              </a:solidFill>
              <a:latin typeface="Arial MT"/>
              <a:cs typeface="Arial MT"/>
            </a:endParaRPr>
          </a:p>
          <a:p>
            <a:pPr marL="12700"/>
            <a:r>
              <a:rPr sz="3000" spc="-10" dirty="0">
                <a:solidFill>
                  <a:prstClr val="black"/>
                </a:solidFill>
                <a:latin typeface="Arial MT"/>
                <a:cs typeface="Arial MT"/>
              </a:rPr>
              <a:t>(</a:t>
            </a:r>
            <a:r>
              <a:rPr sz="3000" spc="-10" dirty="0">
                <a:solidFill>
                  <a:srgbClr val="0000FF"/>
                </a:solidFill>
                <a:latin typeface="Arial MT"/>
                <a:cs typeface="Arial MT"/>
              </a:rPr>
              <a:t>32</a:t>
            </a:r>
            <a:r>
              <a:rPr sz="3000" spc="-10" dirty="0">
                <a:solidFill>
                  <a:prstClr val="black"/>
                </a:solidFill>
                <a:latin typeface="Arial MT"/>
                <a:cs typeface="Arial MT"/>
              </a:rPr>
              <a:t>+2*</a:t>
            </a:r>
            <a:r>
              <a:rPr sz="3000" spc="-10" dirty="0">
                <a:solidFill>
                  <a:srgbClr val="9900FF"/>
                </a:solidFill>
                <a:latin typeface="Arial MT"/>
                <a:cs typeface="Arial MT"/>
              </a:rPr>
              <a:t>2</a:t>
            </a:r>
            <a:r>
              <a:rPr sz="3000" spc="-10" dirty="0">
                <a:solidFill>
                  <a:prstClr val="black"/>
                </a:solidFill>
                <a:latin typeface="Arial MT"/>
                <a:cs typeface="Arial MT"/>
              </a:rPr>
              <a:t>-</a:t>
            </a:r>
            <a:r>
              <a:rPr sz="3000" spc="-10" dirty="0">
                <a:solidFill>
                  <a:srgbClr val="FF00FF"/>
                </a:solidFill>
                <a:latin typeface="Arial MT"/>
                <a:cs typeface="Arial MT"/>
              </a:rPr>
              <a:t>5</a:t>
            </a:r>
            <a:r>
              <a:rPr sz="3000" spc="-10" dirty="0">
                <a:solidFill>
                  <a:prstClr val="black"/>
                </a:solidFill>
                <a:latin typeface="Arial MT"/>
                <a:cs typeface="Arial MT"/>
              </a:rPr>
              <a:t>)/</a:t>
            </a:r>
            <a:r>
              <a:rPr sz="3000" spc="-10" dirty="0">
                <a:solidFill>
                  <a:srgbClr val="38751C"/>
                </a:solidFill>
                <a:latin typeface="Arial MT"/>
                <a:cs typeface="Arial MT"/>
              </a:rPr>
              <a:t>1</a:t>
            </a:r>
            <a:r>
              <a:rPr sz="3000" spc="-10" dirty="0">
                <a:solidFill>
                  <a:prstClr val="black"/>
                </a:solidFill>
                <a:latin typeface="Arial MT"/>
                <a:cs typeface="Arial MT"/>
              </a:rPr>
              <a:t>+1</a:t>
            </a:r>
            <a:r>
              <a:rPr sz="3000" spc="-15" dirty="0">
                <a:solidFill>
                  <a:prstClr val="black"/>
                </a:solidFill>
                <a:latin typeface="Arial MT"/>
                <a:cs typeface="Arial MT"/>
              </a:rPr>
              <a:t> </a:t>
            </a:r>
            <a:r>
              <a:rPr sz="3000" dirty="0">
                <a:solidFill>
                  <a:prstClr val="black"/>
                </a:solidFill>
                <a:latin typeface="Arial MT"/>
                <a:cs typeface="Arial MT"/>
              </a:rPr>
              <a:t>=</a:t>
            </a:r>
            <a:r>
              <a:rPr sz="3000" spc="-50" dirty="0">
                <a:solidFill>
                  <a:prstClr val="black"/>
                </a:solidFill>
                <a:latin typeface="Arial MT"/>
                <a:cs typeface="Arial MT"/>
              </a:rPr>
              <a:t> </a:t>
            </a:r>
            <a:r>
              <a:rPr sz="3000" spc="-5" dirty="0">
                <a:solidFill>
                  <a:prstClr val="black"/>
                </a:solidFill>
                <a:latin typeface="Arial MT"/>
                <a:cs typeface="Arial MT"/>
              </a:rPr>
              <a:t>32</a:t>
            </a:r>
            <a:r>
              <a:rPr sz="3000" spc="-20" dirty="0">
                <a:solidFill>
                  <a:prstClr val="black"/>
                </a:solidFill>
                <a:latin typeface="Arial MT"/>
                <a:cs typeface="Arial MT"/>
              </a:rPr>
              <a:t> </a:t>
            </a:r>
            <a:r>
              <a:rPr sz="3000" spc="-30" dirty="0">
                <a:solidFill>
                  <a:prstClr val="black"/>
                </a:solidFill>
                <a:latin typeface="Arial MT"/>
                <a:cs typeface="Arial MT"/>
              </a:rPr>
              <a:t>spatially,</a:t>
            </a:r>
            <a:r>
              <a:rPr sz="3000" spc="-20" dirty="0">
                <a:solidFill>
                  <a:prstClr val="black"/>
                </a:solidFill>
                <a:latin typeface="Arial MT"/>
                <a:cs typeface="Arial MT"/>
              </a:rPr>
              <a:t> </a:t>
            </a:r>
            <a:r>
              <a:rPr sz="3000" spc="-5" dirty="0">
                <a:solidFill>
                  <a:prstClr val="black"/>
                </a:solidFill>
                <a:latin typeface="Arial MT"/>
                <a:cs typeface="Arial MT"/>
              </a:rPr>
              <a:t>so</a:t>
            </a:r>
            <a:endParaRPr sz="3000">
              <a:solidFill>
                <a:prstClr val="black"/>
              </a:solidFill>
              <a:latin typeface="Arial MT"/>
              <a:cs typeface="Arial MT"/>
            </a:endParaRPr>
          </a:p>
          <a:p>
            <a:pPr marL="12700"/>
            <a:r>
              <a:rPr sz="3000" b="1" spc="-10" dirty="0">
                <a:solidFill>
                  <a:prstClr val="black"/>
                </a:solidFill>
                <a:latin typeface="Arial"/>
                <a:cs typeface="Arial"/>
              </a:rPr>
              <a:t>32x32x</a:t>
            </a:r>
            <a:r>
              <a:rPr sz="3000" b="1" spc="-10" dirty="0">
                <a:solidFill>
                  <a:srgbClr val="FF0000"/>
                </a:solidFill>
                <a:latin typeface="Arial"/>
                <a:cs typeface="Arial"/>
              </a:rPr>
              <a:t>10</a:t>
            </a:r>
            <a:endParaRPr sz="3000">
              <a:solidFill>
                <a:prstClr val="black"/>
              </a:solidFill>
              <a:latin typeface="Arial"/>
              <a:cs typeface="Arial"/>
            </a:endParaRPr>
          </a:p>
        </p:txBody>
      </p:sp>
      <p:grpSp>
        <p:nvGrpSpPr>
          <p:cNvPr id="3" name="object 3"/>
          <p:cNvGrpSpPr/>
          <p:nvPr/>
        </p:nvGrpSpPr>
        <p:grpSpPr>
          <a:xfrm>
            <a:off x="8078723" y="987552"/>
            <a:ext cx="732790" cy="2075814"/>
            <a:chOff x="6554723" y="987552"/>
            <a:chExt cx="732790" cy="2075814"/>
          </a:xfrm>
        </p:grpSpPr>
        <p:sp>
          <p:nvSpPr>
            <p:cNvPr id="4" name="object 4"/>
            <p:cNvSpPr/>
            <p:nvPr/>
          </p:nvSpPr>
          <p:spPr>
            <a:xfrm>
              <a:off x="6563867" y="1551432"/>
              <a:ext cx="160020" cy="1503045"/>
            </a:xfrm>
            <a:custGeom>
              <a:avLst/>
              <a:gdLst/>
              <a:ahLst/>
              <a:cxnLst/>
              <a:rect l="l" t="t" r="r" b="b"/>
              <a:pathLst>
                <a:path w="160020" h="1503045">
                  <a:moveTo>
                    <a:pt x="159664" y="0"/>
                  </a:moveTo>
                  <a:lnTo>
                    <a:pt x="0" y="0"/>
                  </a:lnTo>
                  <a:lnTo>
                    <a:pt x="0" y="1502664"/>
                  </a:lnTo>
                  <a:lnTo>
                    <a:pt x="159664" y="1502664"/>
                  </a:lnTo>
                  <a:lnTo>
                    <a:pt x="159664" y="0"/>
                  </a:lnTo>
                  <a:close/>
                </a:path>
              </a:pathLst>
            </a:custGeom>
            <a:solidFill>
              <a:srgbClr val="F4CCCC">
                <a:alpha val="51763"/>
              </a:srgbClr>
            </a:solidFill>
          </p:spPr>
          <p:txBody>
            <a:bodyPr wrap="square" lIns="0" tIns="0" rIns="0" bIns="0" rtlCol="0"/>
            <a:lstStyle/>
            <a:p>
              <a:endParaRPr>
                <a:solidFill>
                  <a:prstClr val="black"/>
                </a:solidFill>
                <a:latin typeface="Calibri"/>
              </a:endParaRPr>
            </a:p>
          </p:txBody>
        </p:sp>
        <p:sp>
          <p:nvSpPr>
            <p:cNvPr id="5" name="object 5"/>
            <p:cNvSpPr/>
            <p:nvPr/>
          </p:nvSpPr>
          <p:spPr>
            <a:xfrm>
              <a:off x="6563867" y="996696"/>
              <a:ext cx="714375" cy="2057400"/>
            </a:xfrm>
            <a:custGeom>
              <a:avLst/>
              <a:gdLst/>
              <a:ahLst/>
              <a:cxnLst/>
              <a:rect l="l" t="t" r="r" b="b"/>
              <a:pathLst>
                <a:path w="714375" h="2057400">
                  <a:moveTo>
                    <a:pt x="0" y="554354"/>
                  </a:moveTo>
                  <a:lnTo>
                    <a:pt x="555243" y="0"/>
                  </a:lnTo>
                  <a:lnTo>
                    <a:pt x="714375" y="0"/>
                  </a:lnTo>
                  <a:lnTo>
                    <a:pt x="714375" y="1503044"/>
                  </a:lnTo>
                  <a:lnTo>
                    <a:pt x="159257" y="2057400"/>
                  </a:lnTo>
                  <a:lnTo>
                    <a:pt x="0" y="2057400"/>
                  </a:lnTo>
                  <a:lnTo>
                    <a:pt x="0" y="554354"/>
                  </a:lnTo>
                  <a:close/>
                </a:path>
                <a:path w="714375" h="2057400">
                  <a:moveTo>
                    <a:pt x="0" y="554101"/>
                  </a:moveTo>
                  <a:lnTo>
                    <a:pt x="159257" y="554101"/>
                  </a:lnTo>
                  <a:lnTo>
                    <a:pt x="714375" y="0"/>
                  </a:lnTo>
                </a:path>
                <a:path w="714375" h="2057400">
                  <a:moveTo>
                    <a:pt x="160020" y="554736"/>
                  </a:moveTo>
                  <a:lnTo>
                    <a:pt x="160020" y="2057400"/>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6" name="object 6"/>
          <p:cNvSpPr/>
          <p:nvPr/>
        </p:nvSpPr>
        <p:spPr>
          <a:xfrm>
            <a:off x="8909305" y="1935479"/>
            <a:ext cx="723265" cy="31750"/>
          </a:xfrm>
          <a:custGeom>
            <a:avLst/>
            <a:gdLst/>
            <a:ahLst/>
            <a:cxnLst/>
            <a:rect l="l" t="t" r="r" b="b"/>
            <a:pathLst>
              <a:path w="723265" h="31750">
                <a:moveTo>
                  <a:pt x="0" y="15240"/>
                </a:moveTo>
                <a:lnTo>
                  <a:pt x="679323" y="15240"/>
                </a:lnTo>
              </a:path>
              <a:path w="723265" h="31750">
                <a:moveTo>
                  <a:pt x="679703" y="31750"/>
                </a:moveTo>
                <a:lnTo>
                  <a:pt x="723265" y="15875"/>
                </a:lnTo>
                <a:lnTo>
                  <a:pt x="679703" y="0"/>
                </a:lnTo>
                <a:lnTo>
                  <a:pt x="679703" y="31750"/>
                </a:lnTo>
                <a:close/>
              </a:path>
            </a:pathLst>
          </a:custGeom>
          <a:ln w="9144">
            <a:solidFill>
              <a:srgbClr val="666666"/>
            </a:solidFill>
          </a:ln>
        </p:spPr>
        <p:txBody>
          <a:bodyPr wrap="square" lIns="0" tIns="0" rIns="0" bIns="0" rtlCol="0"/>
          <a:lstStyle/>
          <a:p>
            <a:endParaRPr>
              <a:solidFill>
                <a:prstClr val="black"/>
              </a:solidFill>
              <a:latin typeface="Calibri"/>
            </a:endParaRPr>
          </a:p>
        </p:txBody>
      </p:sp>
      <p:grpSp>
        <p:nvGrpSpPr>
          <p:cNvPr id="7" name="object 7"/>
          <p:cNvGrpSpPr/>
          <p:nvPr/>
        </p:nvGrpSpPr>
        <p:grpSpPr>
          <a:xfrm>
            <a:off x="9802368" y="987552"/>
            <a:ext cx="732790" cy="2075814"/>
            <a:chOff x="8278368" y="987552"/>
            <a:chExt cx="732790" cy="2075814"/>
          </a:xfrm>
        </p:grpSpPr>
        <p:sp>
          <p:nvSpPr>
            <p:cNvPr id="8" name="object 8"/>
            <p:cNvSpPr/>
            <p:nvPr/>
          </p:nvSpPr>
          <p:spPr>
            <a:xfrm>
              <a:off x="8287512" y="1551432"/>
              <a:ext cx="160020" cy="1503045"/>
            </a:xfrm>
            <a:custGeom>
              <a:avLst/>
              <a:gdLst/>
              <a:ahLst/>
              <a:cxnLst/>
              <a:rect l="l" t="t" r="r" b="b"/>
              <a:pathLst>
                <a:path w="160020" h="1503045">
                  <a:moveTo>
                    <a:pt x="159639" y="0"/>
                  </a:moveTo>
                  <a:lnTo>
                    <a:pt x="0" y="0"/>
                  </a:lnTo>
                  <a:lnTo>
                    <a:pt x="0" y="1502664"/>
                  </a:lnTo>
                  <a:lnTo>
                    <a:pt x="159639" y="1502664"/>
                  </a:lnTo>
                  <a:lnTo>
                    <a:pt x="159639" y="0"/>
                  </a:lnTo>
                  <a:close/>
                </a:path>
              </a:pathLst>
            </a:custGeom>
            <a:solidFill>
              <a:srgbClr val="C7DAF7"/>
            </a:solidFill>
          </p:spPr>
          <p:txBody>
            <a:bodyPr wrap="square" lIns="0" tIns="0" rIns="0" bIns="0" rtlCol="0"/>
            <a:lstStyle/>
            <a:p>
              <a:endParaRPr>
                <a:solidFill>
                  <a:prstClr val="black"/>
                </a:solidFill>
                <a:latin typeface="Calibri"/>
              </a:endParaRPr>
            </a:p>
          </p:txBody>
        </p:sp>
        <p:sp>
          <p:nvSpPr>
            <p:cNvPr id="9" name="object 9"/>
            <p:cNvSpPr/>
            <p:nvPr/>
          </p:nvSpPr>
          <p:spPr>
            <a:xfrm>
              <a:off x="8287512" y="996696"/>
              <a:ext cx="714375" cy="2057400"/>
            </a:xfrm>
            <a:custGeom>
              <a:avLst/>
              <a:gdLst/>
              <a:ahLst/>
              <a:cxnLst/>
              <a:rect l="l" t="t" r="r" b="b"/>
              <a:pathLst>
                <a:path w="714375" h="2057400">
                  <a:moveTo>
                    <a:pt x="0" y="554354"/>
                  </a:moveTo>
                  <a:lnTo>
                    <a:pt x="555117" y="0"/>
                  </a:lnTo>
                  <a:lnTo>
                    <a:pt x="714375" y="0"/>
                  </a:lnTo>
                  <a:lnTo>
                    <a:pt x="714375" y="1503044"/>
                  </a:lnTo>
                  <a:lnTo>
                    <a:pt x="159258" y="2057400"/>
                  </a:lnTo>
                  <a:lnTo>
                    <a:pt x="0" y="2057400"/>
                  </a:lnTo>
                  <a:lnTo>
                    <a:pt x="0" y="554354"/>
                  </a:lnTo>
                  <a:close/>
                </a:path>
                <a:path w="714375" h="2057400">
                  <a:moveTo>
                    <a:pt x="0" y="554101"/>
                  </a:moveTo>
                  <a:lnTo>
                    <a:pt x="159258" y="554101"/>
                  </a:lnTo>
                  <a:lnTo>
                    <a:pt x="714375" y="0"/>
                  </a:lnTo>
                </a:path>
                <a:path w="714375" h="2057400">
                  <a:moveTo>
                    <a:pt x="160020" y="554736"/>
                  </a:moveTo>
                  <a:lnTo>
                    <a:pt x="160020" y="2057400"/>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10" name="object 10"/>
          <p:cNvSpPr txBox="1">
            <a:spLocks noGrp="1"/>
          </p:cNvSpPr>
          <p:nvPr>
            <p:ph type="title"/>
          </p:nvPr>
        </p:nvSpPr>
        <p:spPr>
          <a:xfrm>
            <a:off x="1827988" y="203961"/>
            <a:ext cx="4852035" cy="574040"/>
          </a:xfrm>
          <a:prstGeom prst="rect">
            <a:avLst/>
          </a:prstGeom>
        </p:spPr>
        <p:txBody>
          <a:bodyPr vert="horz" wrap="square" lIns="0" tIns="12700" rIns="0" bIns="0" rtlCol="0">
            <a:spAutoFit/>
          </a:bodyPr>
          <a:lstStyle/>
          <a:p>
            <a:pPr marL="12700">
              <a:spcBef>
                <a:spcPts val="100"/>
              </a:spcBef>
            </a:pPr>
            <a:r>
              <a:rPr sz="3600" spc="-5" dirty="0"/>
              <a:t>Convolutions:</a:t>
            </a:r>
            <a:r>
              <a:rPr sz="3600" spc="-60" dirty="0"/>
              <a:t> </a:t>
            </a:r>
            <a:r>
              <a:rPr sz="3600" dirty="0"/>
              <a:t>More</a:t>
            </a:r>
            <a:r>
              <a:rPr sz="3600" spc="-60" dirty="0"/>
              <a:t> </a:t>
            </a:r>
            <a:r>
              <a:rPr sz="3600" spc="-5" dirty="0"/>
              <a:t>detail</a:t>
            </a:r>
            <a:endParaRPr sz="3600"/>
          </a:p>
        </p:txBody>
      </p:sp>
      <p:sp>
        <p:nvSpPr>
          <p:cNvPr id="11" name="object 11"/>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99336" y="1114171"/>
            <a:ext cx="6062980" cy="3029034"/>
          </a:xfrm>
          <a:prstGeom prst="rect">
            <a:avLst/>
          </a:prstGeom>
        </p:spPr>
        <p:txBody>
          <a:bodyPr vert="horz" wrap="square" lIns="0" tIns="12700" rIns="0" bIns="0" rtlCol="0">
            <a:spAutoFit/>
          </a:bodyPr>
          <a:lstStyle/>
          <a:p>
            <a:pPr marL="73660">
              <a:spcBef>
                <a:spcPts val="100"/>
              </a:spcBef>
            </a:pPr>
            <a:r>
              <a:rPr sz="3000" spc="-5" dirty="0">
                <a:solidFill>
                  <a:prstClr val="black"/>
                </a:solidFill>
                <a:latin typeface="Arial MT"/>
                <a:cs typeface="Arial MT"/>
              </a:rPr>
              <a:t>Examples</a:t>
            </a:r>
            <a:r>
              <a:rPr sz="3000" spc="-125" dirty="0">
                <a:solidFill>
                  <a:prstClr val="black"/>
                </a:solidFill>
                <a:latin typeface="Arial MT"/>
                <a:cs typeface="Arial MT"/>
              </a:rPr>
              <a:t> </a:t>
            </a:r>
            <a:r>
              <a:rPr sz="3000" dirty="0">
                <a:solidFill>
                  <a:prstClr val="black"/>
                </a:solidFill>
                <a:latin typeface="Arial MT"/>
                <a:cs typeface="Arial MT"/>
              </a:rPr>
              <a:t>time:</a:t>
            </a:r>
            <a:endParaRPr sz="3000">
              <a:solidFill>
                <a:prstClr val="black"/>
              </a:solidFill>
              <a:latin typeface="Arial MT"/>
              <a:cs typeface="Arial MT"/>
            </a:endParaRPr>
          </a:p>
          <a:p>
            <a:pPr>
              <a:spcBef>
                <a:spcPts val="40"/>
              </a:spcBef>
            </a:pPr>
            <a:endParaRPr sz="4400">
              <a:solidFill>
                <a:prstClr val="black"/>
              </a:solidFill>
              <a:latin typeface="Arial MT"/>
              <a:cs typeface="Arial MT"/>
            </a:endParaRPr>
          </a:p>
          <a:p>
            <a:pPr marL="12700"/>
            <a:r>
              <a:rPr sz="3000" spc="-5" dirty="0">
                <a:solidFill>
                  <a:prstClr val="black"/>
                </a:solidFill>
                <a:latin typeface="Arial MT"/>
                <a:cs typeface="Arial MT"/>
              </a:rPr>
              <a:t>Input</a:t>
            </a:r>
            <a:r>
              <a:rPr sz="3000" spc="-60" dirty="0">
                <a:solidFill>
                  <a:prstClr val="black"/>
                </a:solidFill>
                <a:latin typeface="Arial MT"/>
                <a:cs typeface="Arial MT"/>
              </a:rPr>
              <a:t> </a:t>
            </a:r>
            <a:r>
              <a:rPr sz="3000" spc="-5" dirty="0">
                <a:solidFill>
                  <a:prstClr val="black"/>
                </a:solidFill>
                <a:latin typeface="Arial MT"/>
                <a:cs typeface="Arial MT"/>
              </a:rPr>
              <a:t>volume:</a:t>
            </a:r>
            <a:r>
              <a:rPr sz="3000" spc="-50" dirty="0">
                <a:solidFill>
                  <a:prstClr val="black"/>
                </a:solidFill>
                <a:latin typeface="Arial MT"/>
                <a:cs typeface="Arial MT"/>
              </a:rPr>
              <a:t> </a:t>
            </a:r>
            <a:r>
              <a:rPr sz="3000" b="1" spc="-5" dirty="0">
                <a:solidFill>
                  <a:prstClr val="black"/>
                </a:solidFill>
                <a:latin typeface="Arial"/>
                <a:cs typeface="Arial"/>
              </a:rPr>
              <a:t>32x32x3</a:t>
            </a:r>
            <a:endParaRPr sz="3000">
              <a:solidFill>
                <a:prstClr val="black"/>
              </a:solidFill>
              <a:latin typeface="Arial"/>
              <a:cs typeface="Arial"/>
            </a:endParaRPr>
          </a:p>
          <a:p>
            <a:pPr marL="12700"/>
            <a:r>
              <a:rPr sz="3000" spc="-5" dirty="0">
                <a:solidFill>
                  <a:prstClr val="black"/>
                </a:solidFill>
                <a:latin typeface="Arial MT"/>
                <a:cs typeface="Arial MT"/>
              </a:rPr>
              <a:t>10</a:t>
            </a:r>
            <a:r>
              <a:rPr sz="3000" spc="-25" dirty="0">
                <a:solidFill>
                  <a:prstClr val="black"/>
                </a:solidFill>
                <a:latin typeface="Arial MT"/>
                <a:cs typeface="Arial MT"/>
              </a:rPr>
              <a:t> </a:t>
            </a:r>
            <a:r>
              <a:rPr sz="3000" spc="-5" dirty="0">
                <a:solidFill>
                  <a:prstClr val="black"/>
                </a:solidFill>
                <a:latin typeface="Arial MT"/>
                <a:cs typeface="Arial MT"/>
              </a:rPr>
              <a:t>5x5</a:t>
            </a:r>
            <a:r>
              <a:rPr sz="3000" spc="-35" dirty="0">
                <a:solidFill>
                  <a:prstClr val="black"/>
                </a:solidFill>
                <a:latin typeface="Arial MT"/>
                <a:cs typeface="Arial MT"/>
              </a:rPr>
              <a:t> </a:t>
            </a:r>
            <a:r>
              <a:rPr sz="3000" dirty="0">
                <a:solidFill>
                  <a:prstClr val="black"/>
                </a:solidFill>
                <a:latin typeface="Arial MT"/>
                <a:cs typeface="Arial MT"/>
              </a:rPr>
              <a:t>filters</a:t>
            </a:r>
            <a:r>
              <a:rPr sz="3000" spc="-50" dirty="0">
                <a:solidFill>
                  <a:prstClr val="black"/>
                </a:solidFill>
                <a:latin typeface="Arial MT"/>
                <a:cs typeface="Arial MT"/>
              </a:rPr>
              <a:t> </a:t>
            </a:r>
            <a:r>
              <a:rPr sz="3000" dirty="0">
                <a:solidFill>
                  <a:prstClr val="black"/>
                </a:solidFill>
                <a:latin typeface="Arial MT"/>
                <a:cs typeface="Arial MT"/>
              </a:rPr>
              <a:t>with</a:t>
            </a:r>
            <a:r>
              <a:rPr sz="3000" spc="-45" dirty="0">
                <a:solidFill>
                  <a:prstClr val="black"/>
                </a:solidFill>
                <a:latin typeface="Arial MT"/>
                <a:cs typeface="Arial MT"/>
              </a:rPr>
              <a:t> </a:t>
            </a:r>
            <a:r>
              <a:rPr sz="3000" spc="-5" dirty="0">
                <a:solidFill>
                  <a:prstClr val="black"/>
                </a:solidFill>
                <a:latin typeface="Arial MT"/>
                <a:cs typeface="Arial MT"/>
              </a:rPr>
              <a:t>stride</a:t>
            </a:r>
            <a:r>
              <a:rPr sz="3000" spc="-45" dirty="0">
                <a:solidFill>
                  <a:prstClr val="black"/>
                </a:solidFill>
                <a:latin typeface="Arial MT"/>
                <a:cs typeface="Arial MT"/>
              </a:rPr>
              <a:t> </a:t>
            </a:r>
            <a:r>
              <a:rPr sz="3000" dirty="0">
                <a:solidFill>
                  <a:prstClr val="black"/>
                </a:solidFill>
                <a:latin typeface="Arial MT"/>
                <a:cs typeface="Arial MT"/>
              </a:rPr>
              <a:t>1,</a:t>
            </a:r>
            <a:r>
              <a:rPr sz="3000" spc="-20" dirty="0">
                <a:solidFill>
                  <a:prstClr val="black"/>
                </a:solidFill>
                <a:latin typeface="Arial MT"/>
                <a:cs typeface="Arial MT"/>
              </a:rPr>
              <a:t> </a:t>
            </a:r>
            <a:r>
              <a:rPr sz="3000" spc="-5" dirty="0">
                <a:solidFill>
                  <a:prstClr val="black"/>
                </a:solidFill>
                <a:latin typeface="Arial MT"/>
                <a:cs typeface="Arial MT"/>
              </a:rPr>
              <a:t>pad</a:t>
            </a:r>
            <a:r>
              <a:rPr sz="3000" spc="-15" dirty="0">
                <a:solidFill>
                  <a:prstClr val="black"/>
                </a:solidFill>
                <a:latin typeface="Arial MT"/>
                <a:cs typeface="Arial MT"/>
              </a:rPr>
              <a:t> </a:t>
            </a:r>
            <a:r>
              <a:rPr sz="3000" spc="-5" dirty="0">
                <a:solidFill>
                  <a:prstClr val="black"/>
                </a:solidFill>
                <a:latin typeface="Arial MT"/>
                <a:cs typeface="Arial MT"/>
              </a:rPr>
              <a:t>2</a:t>
            </a:r>
            <a:endParaRPr sz="3000">
              <a:solidFill>
                <a:prstClr val="black"/>
              </a:solidFill>
              <a:latin typeface="Arial MT"/>
              <a:cs typeface="Arial MT"/>
            </a:endParaRPr>
          </a:p>
          <a:p>
            <a:pPr>
              <a:spcBef>
                <a:spcPts val="45"/>
              </a:spcBef>
            </a:pPr>
            <a:endParaRPr sz="3200">
              <a:solidFill>
                <a:prstClr val="black"/>
              </a:solidFill>
              <a:latin typeface="Arial MT"/>
              <a:cs typeface="Arial MT"/>
            </a:endParaRPr>
          </a:p>
          <a:p>
            <a:pPr marL="12700"/>
            <a:r>
              <a:rPr sz="3000" spc="-5" dirty="0">
                <a:solidFill>
                  <a:prstClr val="black"/>
                </a:solidFill>
                <a:latin typeface="Arial MT"/>
                <a:cs typeface="Arial MT"/>
              </a:rPr>
              <a:t>Number</a:t>
            </a:r>
            <a:r>
              <a:rPr sz="3000" spc="-55" dirty="0">
                <a:solidFill>
                  <a:prstClr val="black"/>
                </a:solidFill>
                <a:latin typeface="Arial MT"/>
                <a:cs typeface="Arial MT"/>
              </a:rPr>
              <a:t> </a:t>
            </a:r>
            <a:r>
              <a:rPr sz="3000" dirty="0">
                <a:solidFill>
                  <a:prstClr val="black"/>
                </a:solidFill>
                <a:latin typeface="Arial MT"/>
                <a:cs typeface="Arial MT"/>
              </a:rPr>
              <a:t>of</a:t>
            </a:r>
            <a:r>
              <a:rPr sz="3000" spc="-20" dirty="0">
                <a:solidFill>
                  <a:prstClr val="black"/>
                </a:solidFill>
                <a:latin typeface="Arial MT"/>
                <a:cs typeface="Arial MT"/>
              </a:rPr>
              <a:t> </a:t>
            </a:r>
            <a:r>
              <a:rPr sz="3000" spc="-5" dirty="0">
                <a:solidFill>
                  <a:prstClr val="black"/>
                </a:solidFill>
                <a:latin typeface="Arial MT"/>
                <a:cs typeface="Arial MT"/>
              </a:rPr>
              <a:t>parameters</a:t>
            </a:r>
            <a:r>
              <a:rPr sz="3000" spc="-50" dirty="0">
                <a:solidFill>
                  <a:prstClr val="black"/>
                </a:solidFill>
                <a:latin typeface="Arial MT"/>
                <a:cs typeface="Arial MT"/>
              </a:rPr>
              <a:t> </a:t>
            </a:r>
            <a:r>
              <a:rPr sz="3000" spc="-5" dirty="0">
                <a:solidFill>
                  <a:prstClr val="black"/>
                </a:solidFill>
                <a:latin typeface="Arial MT"/>
                <a:cs typeface="Arial MT"/>
              </a:rPr>
              <a:t>in</a:t>
            </a:r>
            <a:r>
              <a:rPr sz="3000" spc="-30" dirty="0">
                <a:solidFill>
                  <a:prstClr val="black"/>
                </a:solidFill>
                <a:latin typeface="Arial MT"/>
                <a:cs typeface="Arial MT"/>
              </a:rPr>
              <a:t> </a:t>
            </a:r>
            <a:r>
              <a:rPr sz="3000" dirty="0">
                <a:solidFill>
                  <a:prstClr val="black"/>
                </a:solidFill>
                <a:latin typeface="Arial MT"/>
                <a:cs typeface="Arial MT"/>
              </a:rPr>
              <a:t>this</a:t>
            </a:r>
            <a:r>
              <a:rPr sz="3000" spc="5" dirty="0">
                <a:solidFill>
                  <a:prstClr val="black"/>
                </a:solidFill>
                <a:latin typeface="Arial MT"/>
                <a:cs typeface="Arial MT"/>
              </a:rPr>
              <a:t> </a:t>
            </a:r>
            <a:r>
              <a:rPr sz="3000" spc="-5" dirty="0">
                <a:solidFill>
                  <a:prstClr val="black"/>
                </a:solidFill>
                <a:latin typeface="Arial MT"/>
                <a:cs typeface="Arial MT"/>
              </a:rPr>
              <a:t>layer?</a:t>
            </a:r>
            <a:endParaRPr sz="3000">
              <a:solidFill>
                <a:prstClr val="black"/>
              </a:solidFill>
              <a:latin typeface="Arial MT"/>
              <a:cs typeface="Arial MT"/>
            </a:endParaRPr>
          </a:p>
        </p:txBody>
      </p:sp>
      <p:grpSp>
        <p:nvGrpSpPr>
          <p:cNvPr id="3" name="object 3"/>
          <p:cNvGrpSpPr/>
          <p:nvPr/>
        </p:nvGrpSpPr>
        <p:grpSpPr>
          <a:xfrm>
            <a:off x="8078723" y="987552"/>
            <a:ext cx="732790" cy="2075814"/>
            <a:chOff x="6554723" y="987552"/>
            <a:chExt cx="732790" cy="2075814"/>
          </a:xfrm>
        </p:grpSpPr>
        <p:sp>
          <p:nvSpPr>
            <p:cNvPr id="4" name="object 4"/>
            <p:cNvSpPr/>
            <p:nvPr/>
          </p:nvSpPr>
          <p:spPr>
            <a:xfrm>
              <a:off x="6563867" y="1551432"/>
              <a:ext cx="160020" cy="1503045"/>
            </a:xfrm>
            <a:custGeom>
              <a:avLst/>
              <a:gdLst/>
              <a:ahLst/>
              <a:cxnLst/>
              <a:rect l="l" t="t" r="r" b="b"/>
              <a:pathLst>
                <a:path w="160020" h="1503045">
                  <a:moveTo>
                    <a:pt x="159664" y="0"/>
                  </a:moveTo>
                  <a:lnTo>
                    <a:pt x="0" y="0"/>
                  </a:lnTo>
                  <a:lnTo>
                    <a:pt x="0" y="1502664"/>
                  </a:lnTo>
                  <a:lnTo>
                    <a:pt x="159664" y="1502664"/>
                  </a:lnTo>
                  <a:lnTo>
                    <a:pt x="159664" y="0"/>
                  </a:lnTo>
                  <a:close/>
                </a:path>
              </a:pathLst>
            </a:custGeom>
            <a:solidFill>
              <a:srgbClr val="F4CCCC">
                <a:alpha val="51763"/>
              </a:srgbClr>
            </a:solidFill>
          </p:spPr>
          <p:txBody>
            <a:bodyPr wrap="square" lIns="0" tIns="0" rIns="0" bIns="0" rtlCol="0"/>
            <a:lstStyle/>
            <a:p>
              <a:endParaRPr>
                <a:solidFill>
                  <a:prstClr val="black"/>
                </a:solidFill>
                <a:latin typeface="Calibri"/>
              </a:endParaRPr>
            </a:p>
          </p:txBody>
        </p:sp>
        <p:sp>
          <p:nvSpPr>
            <p:cNvPr id="5" name="object 5"/>
            <p:cNvSpPr/>
            <p:nvPr/>
          </p:nvSpPr>
          <p:spPr>
            <a:xfrm>
              <a:off x="6563867" y="996696"/>
              <a:ext cx="714375" cy="2057400"/>
            </a:xfrm>
            <a:custGeom>
              <a:avLst/>
              <a:gdLst/>
              <a:ahLst/>
              <a:cxnLst/>
              <a:rect l="l" t="t" r="r" b="b"/>
              <a:pathLst>
                <a:path w="714375" h="2057400">
                  <a:moveTo>
                    <a:pt x="0" y="554354"/>
                  </a:moveTo>
                  <a:lnTo>
                    <a:pt x="555243" y="0"/>
                  </a:lnTo>
                  <a:lnTo>
                    <a:pt x="714375" y="0"/>
                  </a:lnTo>
                  <a:lnTo>
                    <a:pt x="714375" y="1503044"/>
                  </a:lnTo>
                  <a:lnTo>
                    <a:pt x="159257" y="2057400"/>
                  </a:lnTo>
                  <a:lnTo>
                    <a:pt x="0" y="2057400"/>
                  </a:lnTo>
                  <a:lnTo>
                    <a:pt x="0" y="554354"/>
                  </a:lnTo>
                  <a:close/>
                </a:path>
                <a:path w="714375" h="2057400">
                  <a:moveTo>
                    <a:pt x="0" y="554101"/>
                  </a:moveTo>
                  <a:lnTo>
                    <a:pt x="159257" y="554101"/>
                  </a:lnTo>
                  <a:lnTo>
                    <a:pt x="714375" y="0"/>
                  </a:lnTo>
                </a:path>
                <a:path w="714375" h="2057400">
                  <a:moveTo>
                    <a:pt x="160020" y="554736"/>
                  </a:moveTo>
                  <a:lnTo>
                    <a:pt x="160020" y="2057400"/>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6" name="object 6"/>
          <p:cNvSpPr/>
          <p:nvPr/>
        </p:nvSpPr>
        <p:spPr>
          <a:xfrm>
            <a:off x="8909305" y="1935479"/>
            <a:ext cx="723265" cy="31750"/>
          </a:xfrm>
          <a:custGeom>
            <a:avLst/>
            <a:gdLst/>
            <a:ahLst/>
            <a:cxnLst/>
            <a:rect l="l" t="t" r="r" b="b"/>
            <a:pathLst>
              <a:path w="723265" h="31750">
                <a:moveTo>
                  <a:pt x="0" y="15240"/>
                </a:moveTo>
                <a:lnTo>
                  <a:pt x="679323" y="15240"/>
                </a:lnTo>
              </a:path>
              <a:path w="723265" h="31750">
                <a:moveTo>
                  <a:pt x="679703" y="31750"/>
                </a:moveTo>
                <a:lnTo>
                  <a:pt x="723265" y="15875"/>
                </a:lnTo>
                <a:lnTo>
                  <a:pt x="679703" y="0"/>
                </a:lnTo>
                <a:lnTo>
                  <a:pt x="679703" y="31750"/>
                </a:lnTo>
                <a:close/>
              </a:path>
            </a:pathLst>
          </a:custGeom>
          <a:ln w="9144">
            <a:solidFill>
              <a:srgbClr val="666666"/>
            </a:solidFill>
          </a:ln>
        </p:spPr>
        <p:txBody>
          <a:bodyPr wrap="square" lIns="0" tIns="0" rIns="0" bIns="0" rtlCol="0"/>
          <a:lstStyle/>
          <a:p>
            <a:endParaRPr>
              <a:solidFill>
                <a:prstClr val="black"/>
              </a:solidFill>
              <a:latin typeface="Calibri"/>
            </a:endParaRPr>
          </a:p>
        </p:txBody>
      </p:sp>
      <p:grpSp>
        <p:nvGrpSpPr>
          <p:cNvPr id="7" name="object 7"/>
          <p:cNvGrpSpPr/>
          <p:nvPr/>
        </p:nvGrpSpPr>
        <p:grpSpPr>
          <a:xfrm>
            <a:off x="9802368" y="987552"/>
            <a:ext cx="732790" cy="2075814"/>
            <a:chOff x="8278368" y="987552"/>
            <a:chExt cx="732790" cy="2075814"/>
          </a:xfrm>
        </p:grpSpPr>
        <p:sp>
          <p:nvSpPr>
            <p:cNvPr id="8" name="object 8"/>
            <p:cNvSpPr/>
            <p:nvPr/>
          </p:nvSpPr>
          <p:spPr>
            <a:xfrm>
              <a:off x="8287512" y="1551432"/>
              <a:ext cx="160020" cy="1503045"/>
            </a:xfrm>
            <a:custGeom>
              <a:avLst/>
              <a:gdLst/>
              <a:ahLst/>
              <a:cxnLst/>
              <a:rect l="l" t="t" r="r" b="b"/>
              <a:pathLst>
                <a:path w="160020" h="1503045">
                  <a:moveTo>
                    <a:pt x="159639" y="0"/>
                  </a:moveTo>
                  <a:lnTo>
                    <a:pt x="0" y="0"/>
                  </a:lnTo>
                  <a:lnTo>
                    <a:pt x="0" y="1502664"/>
                  </a:lnTo>
                  <a:lnTo>
                    <a:pt x="159639" y="1502664"/>
                  </a:lnTo>
                  <a:lnTo>
                    <a:pt x="159639" y="0"/>
                  </a:lnTo>
                  <a:close/>
                </a:path>
              </a:pathLst>
            </a:custGeom>
            <a:solidFill>
              <a:srgbClr val="C7DAF7"/>
            </a:solidFill>
          </p:spPr>
          <p:txBody>
            <a:bodyPr wrap="square" lIns="0" tIns="0" rIns="0" bIns="0" rtlCol="0"/>
            <a:lstStyle/>
            <a:p>
              <a:endParaRPr>
                <a:solidFill>
                  <a:prstClr val="black"/>
                </a:solidFill>
                <a:latin typeface="Calibri"/>
              </a:endParaRPr>
            </a:p>
          </p:txBody>
        </p:sp>
        <p:sp>
          <p:nvSpPr>
            <p:cNvPr id="9" name="object 9"/>
            <p:cNvSpPr/>
            <p:nvPr/>
          </p:nvSpPr>
          <p:spPr>
            <a:xfrm>
              <a:off x="8287512" y="996696"/>
              <a:ext cx="714375" cy="2057400"/>
            </a:xfrm>
            <a:custGeom>
              <a:avLst/>
              <a:gdLst/>
              <a:ahLst/>
              <a:cxnLst/>
              <a:rect l="l" t="t" r="r" b="b"/>
              <a:pathLst>
                <a:path w="714375" h="2057400">
                  <a:moveTo>
                    <a:pt x="0" y="554354"/>
                  </a:moveTo>
                  <a:lnTo>
                    <a:pt x="555117" y="0"/>
                  </a:lnTo>
                  <a:lnTo>
                    <a:pt x="714375" y="0"/>
                  </a:lnTo>
                  <a:lnTo>
                    <a:pt x="714375" y="1503044"/>
                  </a:lnTo>
                  <a:lnTo>
                    <a:pt x="159258" y="2057400"/>
                  </a:lnTo>
                  <a:lnTo>
                    <a:pt x="0" y="2057400"/>
                  </a:lnTo>
                  <a:lnTo>
                    <a:pt x="0" y="554354"/>
                  </a:lnTo>
                  <a:close/>
                </a:path>
                <a:path w="714375" h="2057400">
                  <a:moveTo>
                    <a:pt x="0" y="554101"/>
                  </a:moveTo>
                  <a:lnTo>
                    <a:pt x="159258" y="554101"/>
                  </a:lnTo>
                  <a:lnTo>
                    <a:pt x="714375" y="0"/>
                  </a:lnTo>
                </a:path>
                <a:path w="714375" h="2057400">
                  <a:moveTo>
                    <a:pt x="160020" y="554736"/>
                  </a:moveTo>
                  <a:lnTo>
                    <a:pt x="160020" y="2057400"/>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10" name="object 10"/>
          <p:cNvSpPr txBox="1">
            <a:spLocks noGrp="1"/>
          </p:cNvSpPr>
          <p:nvPr>
            <p:ph type="title"/>
          </p:nvPr>
        </p:nvSpPr>
        <p:spPr>
          <a:xfrm>
            <a:off x="1827988" y="203961"/>
            <a:ext cx="4852035" cy="574040"/>
          </a:xfrm>
          <a:prstGeom prst="rect">
            <a:avLst/>
          </a:prstGeom>
        </p:spPr>
        <p:txBody>
          <a:bodyPr vert="horz" wrap="square" lIns="0" tIns="12700" rIns="0" bIns="0" rtlCol="0">
            <a:spAutoFit/>
          </a:bodyPr>
          <a:lstStyle/>
          <a:p>
            <a:pPr marL="12700">
              <a:spcBef>
                <a:spcPts val="100"/>
              </a:spcBef>
            </a:pPr>
            <a:r>
              <a:rPr sz="3600" spc="-5" dirty="0"/>
              <a:t>Convolutions:</a:t>
            </a:r>
            <a:r>
              <a:rPr sz="3600" spc="-60" dirty="0"/>
              <a:t> </a:t>
            </a:r>
            <a:r>
              <a:rPr sz="3600" dirty="0"/>
              <a:t>More</a:t>
            </a:r>
            <a:r>
              <a:rPr sz="3600" spc="-60" dirty="0"/>
              <a:t> </a:t>
            </a:r>
            <a:r>
              <a:rPr sz="3600" spc="-5" dirty="0"/>
              <a:t>detail</a:t>
            </a:r>
            <a:endParaRPr sz="3600"/>
          </a:p>
        </p:txBody>
      </p:sp>
      <p:sp>
        <p:nvSpPr>
          <p:cNvPr id="11" name="object 11"/>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99337" y="1152856"/>
            <a:ext cx="5542915" cy="1985645"/>
          </a:xfrm>
          <a:prstGeom prst="rect">
            <a:avLst/>
          </a:prstGeom>
        </p:spPr>
        <p:txBody>
          <a:bodyPr vert="horz" wrap="square" lIns="0" tIns="12700" rIns="0" bIns="0" rtlCol="0">
            <a:spAutoFit/>
          </a:bodyPr>
          <a:lstStyle/>
          <a:p>
            <a:pPr marL="3188335">
              <a:spcBef>
                <a:spcPts val="100"/>
              </a:spcBef>
            </a:pPr>
            <a:r>
              <a:rPr sz="3000" spc="-10" dirty="0">
                <a:solidFill>
                  <a:prstClr val="black"/>
                </a:solidFill>
                <a:latin typeface="Calibri"/>
                <a:cs typeface="Calibri"/>
              </a:rPr>
              <a:t>Examples</a:t>
            </a:r>
            <a:r>
              <a:rPr sz="3000" spc="-155" dirty="0">
                <a:solidFill>
                  <a:prstClr val="black"/>
                </a:solidFill>
                <a:latin typeface="Calibri"/>
                <a:cs typeface="Calibri"/>
              </a:rPr>
              <a:t> </a:t>
            </a:r>
            <a:r>
              <a:rPr sz="3000" spc="-5" dirty="0">
                <a:solidFill>
                  <a:prstClr val="black"/>
                </a:solidFill>
                <a:latin typeface="Calibri"/>
                <a:cs typeface="Calibri"/>
              </a:rPr>
              <a:t>time:</a:t>
            </a:r>
            <a:endParaRPr sz="3000">
              <a:solidFill>
                <a:prstClr val="black"/>
              </a:solidFill>
              <a:latin typeface="Calibri"/>
              <a:cs typeface="Calibri"/>
            </a:endParaRPr>
          </a:p>
          <a:p>
            <a:pPr>
              <a:spcBef>
                <a:spcPts val="50"/>
              </a:spcBef>
            </a:pPr>
            <a:endParaRPr sz="3750">
              <a:solidFill>
                <a:prstClr val="black"/>
              </a:solidFill>
              <a:latin typeface="Calibri"/>
              <a:cs typeface="Calibri"/>
            </a:endParaRPr>
          </a:p>
          <a:p>
            <a:pPr marL="12700">
              <a:spcBef>
                <a:spcPts val="5"/>
              </a:spcBef>
            </a:pPr>
            <a:r>
              <a:rPr sz="3000" spc="-5" dirty="0">
                <a:solidFill>
                  <a:prstClr val="black"/>
                </a:solidFill>
                <a:latin typeface="Arial MT"/>
                <a:cs typeface="Arial MT"/>
              </a:rPr>
              <a:t>Input</a:t>
            </a:r>
            <a:r>
              <a:rPr sz="3000" spc="-55" dirty="0">
                <a:solidFill>
                  <a:prstClr val="black"/>
                </a:solidFill>
                <a:latin typeface="Arial MT"/>
                <a:cs typeface="Arial MT"/>
              </a:rPr>
              <a:t> </a:t>
            </a:r>
            <a:r>
              <a:rPr sz="3000" spc="-5" dirty="0">
                <a:solidFill>
                  <a:prstClr val="black"/>
                </a:solidFill>
                <a:latin typeface="Arial MT"/>
                <a:cs typeface="Arial MT"/>
              </a:rPr>
              <a:t>volume:</a:t>
            </a:r>
            <a:r>
              <a:rPr sz="3000" spc="-45" dirty="0">
                <a:solidFill>
                  <a:prstClr val="black"/>
                </a:solidFill>
                <a:latin typeface="Arial MT"/>
                <a:cs typeface="Arial MT"/>
              </a:rPr>
              <a:t> </a:t>
            </a:r>
            <a:r>
              <a:rPr sz="3000" b="1" spc="-10" dirty="0">
                <a:solidFill>
                  <a:srgbClr val="0000FF"/>
                </a:solidFill>
                <a:latin typeface="Arial"/>
                <a:cs typeface="Arial"/>
              </a:rPr>
              <a:t>32x32</a:t>
            </a:r>
            <a:r>
              <a:rPr sz="3000" b="1" spc="-10" dirty="0">
                <a:solidFill>
                  <a:prstClr val="black"/>
                </a:solidFill>
                <a:latin typeface="Arial"/>
                <a:cs typeface="Arial"/>
              </a:rPr>
              <a:t>x</a:t>
            </a:r>
            <a:r>
              <a:rPr sz="3000" b="1" spc="-10" dirty="0">
                <a:solidFill>
                  <a:srgbClr val="FF9900"/>
                </a:solidFill>
                <a:latin typeface="Arial"/>
                <a:cs typeface="Arial"/>
              </a:rPr>
              <a:t>3</a:t>
            </a:r>
            <a:endParaRPr sz="3000">
              <a:solidFill>
                <a:prstClr val="black"/>
              </a:solidFill>
              <a:latin typeface="Arial"/>
              <a:cs typeface="Arial"/>
            </a:endParaRPr>
          </a:p>
          <a:p>
            <a:pPr marL="12700"/>
            <a:r>
              <a:rPr sz="3000" spc="-5" dirty="0">
                <a:solidFill>
                  <a:srgbClr val="FF0000"/>
                </a:solidFill>
                <a:latin typeface="Arial MT"/>
                <a:cs typeface="Arial MT"/>
              </a:rPr>
              <a:t>10</a:t>
            </a:r>
            <a:r>
              <a:rPr sz="3000" spc="-25" dirty="0">
                <a:solidFill>
                  <a:srgbClr val="FF0000"/>
                </a:solidFill>
                <a:latin typeface="Arial MT"/>
                <a:cs typeface="Arial MT"/>
              </a:rPr>
              <a:t> </a:t>
            </a:r>
            <a:r>
              <a:rPr sz="3000" spc="-5" dirty="0">
                <a:solidFill>
                  <a:srgbClr val="FF00FF"/>
                </a:solidFill>
                <a:latin typeface="Arial MT"/>
                <a:cs typeface="Arial MT"/>
              </a:rPr>
              <a:t>5x5</a:t>
            </a:r>
            <a:r>
              <a:rPr sz="3000" spc="-40" dirty="0">
                <a:solidFill>
                  <a:srgbClr val="FF00FF"/>
                </a:solidFill>
                <a:latin typeface="Arial MT"/>
                <a:cs typeface="Arial MT"/>
              </a:rPr>
              <a:t> </a:t>
            </a:r>
            <a:r>
              <a:rPr sz="3000" dirty="0">
                <a:solidFill>
                  <a:prstClr val="black"/>
                </a:solidFill>
                <a:latin typeface="Arial MT"/>
                <a:cs typeface="Arial MT"/>
              </a:rPr>
              <a:t>filters</a:t>
            </a:r>
            <a:r>
              <a:rPr sz="3000" spc="-50" dirty="0">
                <a:solidFill>
                  <a:prstClr val="black"/>
                </a:solidFill>
                <a:latin typeface="Arial MT"/>
                <a:cs typeface="Arial MT"/>
              </a:rPr>
              <a:t> </a:t>
            </a:r>
            <a:r>
              <a:rPr sz="3000" dirty="0">
                <a:solidFill>
                  <a:prstClr val="black"/>
                </a:solidFill>
                <a:latin typeface="Arial MT"/>
                <a:cs typeface="Arial MT"/>
              </a:rPr>
              <a:t>with</a:t>
            </a:r>
            <a:r>
              <a:rPr sz="3000" spc="-45" dirty="0">
                <a:solidFill>
                  <a:prstClr val="black"/>
                </a:solidFill>
                <a:latin typeface="Arial MT"/>
                <a:cs typeface="Arial MT"/>
              </a:rPr>
              <a:t> </a:t>
            </a:r>
            <a:r>
              <a:rPr sz="3000" spc="-5" dirty="0">
                <a:solidFill>
                  <a:prstClr val="black"/>
                </a:solidFill>
                <a:latin typeface="Arial MT"/>
                <a:cs typeface="Arial MT"/>
              </a:rPr>
              <a:t>stride</a:t>
            </a:r>
            <a:r>
              <a:rPr sz="3000" spc="-45" dirty="0">
                <a:solidFill>
                  <a:prstClr val="black"/>
                </a:solidFill>
                <a:latin typeface="Arial MT"/>
                <a:cs typeface="Arial MT"/>
              </a:rPr>
              <a:t> </a:t>
            </a:r>
            <a:r>
              <a:rPr sz="3000" dirty="0">
                <a:solidFill>
                  <a:prstClr val="black"/>
                </a:solidFill>
                <a:latin typeface="Arial MT"/>
                <a:cs typeface="Arial MT"/>
              </a:rPr>
              <a:t>1,</a:t>
            </a:r>
            <a:r>
              <a:rPr sz="3000" spc="-20" dirty="0">
                <a:solidFill>
                  <a:prstClr val="black"/>
                </a:solidFill>
                <a:latin typeface="Arial MT"/>
                <a:cs typeface="Arial MT"/>
              </a:rPr>
              <a:t> </a:t>
            </a:r>
            <a:r>
              <a:rPr sz="3000" spc="-5" dirty="0">
                <a:solidFill>
                  <a:prstClr val="black"/>
                </a:solidFill>
                <a:latin typeface="Arial MT"/>
                <a:cs typeface="Arial MT"/>
              </a:rPr>
              <a:t>pad</a:t>
            </a:r>
            <a:r>
              <a:rPr sz="3000" spc="-15" dirty="0">
                <a:solidFill>
                  <a:prstClr val="black"/>
                </a:solidFill>
                <a:latin typeface="Arial MT"/>
                <a:cs typeface="Arial MT"/>
              </a:rPr>
              <a:t> </a:t>
            </a:r>
            <a:r>
              <a:rPr sz="3000" spc="-5" dirty="0">
                <a:solidFill>
                  <a:prstClr val="black"/>
                </a:solidFill>
                <a:latin typeface="Arial MT"/>
                <a:cs typeface="Arial MT"/>
              </a:rPr>
              <a:t>2</a:t>
            </a:r>
            <a:endParaRPr sz="3000">
              <a:solidFill>
                <a:prstClr val="black"/>
              </a:solidFill>
              <a:latin typeface="Arial MT"/>
              <a:cs typeface="Arial MT"/>
            </a:endParaRPr>
          </a:p>
        </p:txBody>
      </p:sp>
      <p:sp>
        <p:nvSpPr>
          <p:cNvPr id="3" name="object 3"/>
          <p:cNvSpPr txBox="1"/>
          <p:nvPr/>
        </p:nvSpPr>
        <p:spPr>
          <a:xfrm>
            <a:off x="8725917" y="4156913"/>
            <a:ext cx="1373505" cy="331470"/>
          </a:xfrm>
          <a:prstGeom prst="rect">
            <a:avLst/>
          </a:prstGeom>
        </p:spPr>
        <p:txBody>
          <a:bodyPr vert="horz" wrap="square" lIns="0" tIns="13335" rIns="0" bIns="0" rtlCol="0">
            <a:spAutoFit/>
          </a:bodyPr>
          <a:lstStyle/>
          <a:p>
            <a:pPr marL="12700">
              <a:spcBef>
                <a:spcPts val="105"/>
              </a:spcBef>
            </a:pPr>
            <a:r>
              <a:rPr sz="2000" dirty="0">
                <a:solidFill>
                  <a:prstClr val="black"/>
                </a:solidFill>
                <a:latin typeface="Arial MT"/>
                <a:cs typeface="Arial MT"/>
              </a:rPr>
              <a:t>(+1</a:t>
            </a:r>
            <a:r>
              <a:rPr sz="2000" spc="-90" dirty="0">
                <a:solidFill>
                  <a:prstClr val="black"/>
                </a:solidFill>
                <a:latin typeface="Arial MT"/>
                <a:cs typeface="Arial MT"/>
              </a:rPr>
              <a:t> </a:t>
            </a:r>
            <a:r>
              <a:rPr sz="2000" dirty="0">
                <a:solidFill>
                  <a:prstClr val="black"/>
                </a:solidFill>
                <a:latin typeface="Arial MT"/>
                <a:cs typeface="Arial MT"/>
              </a:rPr>
              <a:t>for</a:t>
            </a:r>
            <a:r>
              <a:rPr sz="2000" spc="-125" dirty="0">
                <a:solidFill>
                  <a:prstClr val="black"/>
                </a:solidFill>
                <a:latin typeface="Arial MT"/>
                <a:cs typeface="Arial MT"/>
              </a:rPr>
              <a:t> </a:t>
            </a:r>
            <a:r>
              <a:rPr sz="2000" dirty="0">
                <a:solidFill>
                  <a:prstClr val="black"/>
                </a:solidFill>
                <a:latin typeface="Arial MT"/>
                <a:cs typeface="Arial MT"/>
              </a:rPr>
              <a:t>bias)</a:t>
            </a:r>
            <a:endParaRPr sz="2000">
              <a:solidFill>
                <a:prstClr val="black"/>
              </a:solidFill>
              <a:latin typeface="Arial MT"/>
              <a:cs typeface="Arial MT"/>
            </a:endParaRPr>
          </a:p>
        </p:txBody>
      </p:sp>
      <p:sp>
        <p:nvSpPr>
          <p:cNvPr id="4" name="object 4"/>
          <p:cNvSpPr txBox="1"/>
          <p:nvPr/>
        </p:nvSpPr>
        <p:spPr>
          <a:xfrm>
            <a:off x="1799337" y="3569666"/>
            <a:ext cx="6297295" cy="1397635"/>
          </a:xfrm>
          <a:prstGeom prst="rect">
            <a:avLst/>
          </a:prstGeom>
        </p:spPr>
        <p:txBody>
          <a:bodyPr vert="horz" wrap="square" lIns="0" tIns="12700" rIns="0" bIns="0" rtlCol="0">
            <a:spAutoFit/>
          </a:bodyPr>
          <a:lstStyle/>
          <a:p>
            <a:pPr marL="12700" marR="5080">
              <a:spcBef>
                <a:spcPts val="100"/>
              </a:spcBef>
            </a:pPr>
            <a:r>
              <a:rPr sz="3000" spc="-5" dirty="0">
                <a:solidFill>
                  <a:prstClr val="black"/>
                </a:solidFill>
                <a:latin typeface="Arial MT"/>
                <a:cs typeface="Arial MT"/>
              </a:rPr>
              <a:t>Number </a:t>
            </a:r>
            <a:r>
              <a:rPr sz="3000" dirty="0">
                <a:solidFill>
                  <a:prstClr val="black"/>
                </a:solidFill>
                <a:latin typeface="Arial MT"/>
                <a:cs typeface="Arial MT"/>
              </a:rPr>
              <a:t>of </a:t>
            </a:r>
            <a:r>
              <a:rPr sz="3000" spc="-5" dirty="0">
                <a:solidFill>
                  <a:prstClr val="black"/>
                </a:solidFill>
                <a:latin typeface="Arial MT"/>
                <a:cs typeface="Arial MT"/>
              </a:rPr>
              <a:t>parameters </a:t>
            </a:r>
            <a:r>
              <a:rPr sz="3000" dirty="0">
                <a:solidFill>
                  <a:prstClr val="black"/>
                </a:solidFill>
                <a:latin typeface="Arial MT"/>
                <a:cs typeface="Arial MT"/>
              </a:rPr>
              <a:t>in this </a:t>
            </a:r>
            <a:r>
              <a:rPr sz="3000" spc="-5" dirty="0">
                <a:solidFill>
                  <a:prstClr val="black"/>
                </a:solidFill>
                <a:latin typeface="Arial MT"/>
                <a:cs typeface="Arial MT"/>
              </a:rPr>
              <a:t>layer? </a:t>
            </a:r>
            <a:r>
              <a:rPr sz="3000" dirty="0">
                <a:solidFill>
                  <a:prstClr val="black"/>
                </a:solidFill>
                <a:latin typeface="Arial MT"/>
                <a:cs typeface="Arial MT"/>
              </a:rPr>
              <a:t> </a:t>
            </a:r>
            <a:r>
              <a:rPr sz="3000" spc="-5" dirty="0">
                <a:solidFill>
                  <a:prstClr val="black"/>
                </a:solidFill>
                <a:latin typeface="Arial MT"/>
                <a:cs typeface="Arial MT"/>
              </a:rPr>
              <a:t>each</a:t>
            </a:r>
            <a:r>
              <a:rPr sz="3000" spc="-50" dirty="0">
                <a:solidFill>
                  <a:prstClr val="black"/>
                </a:solidFill>
                <a:latin typeface="Arial MT"/>
                <a:cs typeface="Arial MT"/>
              </a:rPr>
              <a:t> </a:t>
            </a:r>
            <a:r>
              <a:rPr sz="3000" dirty="0">
                <a:solidFill>
                  <a:prstClr val="black"/>
                </a:solidFill>
                <a:latin typeface="Arial MT"/>
                <a:cs typeface="Arial MT"/>
              </a:rPr>
              <a:t>filter</a:t>
            </a:r>
            <a:r>
              <a:rPr sz="3000" spc="-35" dirty="0">
                <a:solidFill>
                  <a:prstClr val="black"/>
                </a:solidFill>
                <a:latin typeface="Arial MT"/>
                <a:cs typeface="Arial MT"/>
              </a:rPr>
              <a:t> </a:t>
            </a:r>
            <a:r>
              <a:rPr sz="3000" spc="-5" dirty="0">
                <a:solidFill>
                  <a:prstClr val="black"/>
                </a:solidFill>
                <a:latin typeface="Arial MT"/>
                <a:cs typeface="Arial MT"/>
              </a:rPr>
              <a:t>has</a:t>
            </a:r>
            <a:r>
              <a:rPr sz="3000" spc="-30" dirty="0">
                <a:solidFill>
                  <a:prstClr val="black"/>
                </a:solidFill>
                <a:latin typeface="Arial MT"/>
                <a:cs typeface="Arial MT"/>
              </a:rPr>
              <a:t> </a:t>
            </a:r>
            <a:r>
              <a:rPr sz="3000" spc="-5" dirty="0">
                <a:solidFill>
                  <a:srgbClr val="FF00FF"/>
                </a:solidFill>
                <a:latin typeface="Arial MT"/>
                <a:cs typeface="Arial MT"/>
              </a:rPr>
              <a:t>5*5</a:t>
            </a:r>
            <a:r>
              <a:rPr sz="3000" spc="-5" dirty="0">
                <a:solidFill>
                  <a:prstClr val="black"/>
                </a:solidFill>
                <a:latin typeface="Arial MT"/>
                <a:cs typeface="Arial MT"/>
              </a:rPr>
              <a:t>*</a:t>
            </a:r>
            <a:r>
              <a:rPr sz="3000" spc="-5" dirty="0">
                <a:solidFill>
                  <a:srgbClr val="FF9900"/>
                </a:solidFill>
                <a:latin typeface="Arial MT"/>
                <a:cs typeface="Arial MT"/>
              </a:rPr>
              <a:t>3</a:t>
            </a:r>
            <a:r>
              <a:rPr sz="3000" spc="-45" dirty="0">
                <a:solidFill>
                  <a:srgbClr val="FF9900"/>
                </a:solidFill>
                <a:latin typeface="Arial MT"/>
                <a:cs typeface="Arial MT"/>
              </a:rPr>
              <a:t> </a:t>
            </a:r>
            <a:r>
              <a:rPr sz="3000" dirty="0">
                <a:solidFill>
                  <a:prstClr val="black"/>
                </a:solidFill>
                <a:latin typeface="Arial MT"/>
                <a:cs typeface="Arial MT"/>
              </a:rPr>
              <a:t>+ </a:t>
            </a:r>
            <a:r>
              <a:rPr sz="3000" spc="-5" dirty="0">
                <a:solidFill>
                  <a:prstClr val="black"/>
                </a:solidFill>
                <a:latin typeface="Arial MT"/>
                <a:cs typeface="Arial MT"/>
              </a:rPr>
              <a:t>1</a:t>
            </a:r>
            <a:r>
              <a:rPr sz="3000" spc="-30" dirty="0">
                <a:solidFill>
                  <a:prstClr val="black"/>
                </a:solidFill>
                <a:latin typeface="Arial MT"/>
                <a:cs typeface="Arial MT"/>
              </a:rPr>
              <a:t> </a:t>
            </a:r>
            <a:r>
              <a:rPr sz="3000" dirty="0">
                <a:solidFill>
                  <a:prstClr val="black"/>
                </a:solidFill>
                <a:latin typeface="Arial MT"/>
                <a:cs typeface="Arial MT"/>
              </a:rPr>
              <a:t>=</a:t>
            </a:r>
            <a:r>
              <a:rPr sz="3000" spc="-5" dirty="0">
                <a:solidFill>
                  <a:prstClr val="black"/>
                </a:solidFill>
                <a:latin typeface="Arial MT"/>
                <a:cs typeface="Arial MT"/>
              </a:rPr>
              <a:t> </a:t>
            </a:r>
            <a:r>
              <a:rPr sz="3000" spc="-5" dirty="0">
                <a:solidFill>
                  <a:srgbClr val="38751C"/>
                </a:solidFill>
                <a:latin typeface="Arial MT"/>
                <a:cs typeface="Arial MT"/>
              </a:rPr>
              <a:t>76</a:t>
            </a:r>
            <a:r>
              <a:rPr sz="3000" spc="30" dirty="0">
                <a:solidFill>
                  <a:srgbClr val="38751C"/>
                </a:solidFill>
                <a:latin typeface="Arial MT"/>
                <a:cs typeface="Arial MT"/>
              </a:rPr>
              <a:t> </a:t>
            </a:r>
            <a:r>
              <a:rPr sz="3000" spc="-5" dirty="0">
                <a:solidFill>
                  <a:prstClr val="black"/>
                </a:solidFill>
                <a:latin typeface="Arial MT"/>
                <a:cs typeface="Arial MT"/>
              </a:rPr>
              <a:t>params</a:t>
            </a:r>
            <a:endParaRPr sz="3000">
              <a:solidFill>
                <a:prstClr val="black"/>
              </a:solidFill>
              <a:latin typeface="Arial MT"/>
              <a:cs typeface="Arial MT"/>
            </a:endParaRPr>
          </a:p>
          <a:p>
            <a:pPr marL="12700">
              <a:spcBef>
                <a:spcPts val="5"/>
              </a:spcBef>
            </a:pPr>
            <a:r>
              <a:rPr sz="3000" dirty="0">
                <a:solidFill>
                  <a:prstClr val="black"/>
                </a:solidFill>
                <a:latin typeface="Arial MT"/>
                <a:cs typeface="Arial MT"/>
              </a:rPr>
              <a:t>=&gt;</a:t>
            </a:r>
            <a:r>
              <a:rPr sz="3000" spc="-40" dirty="0">
                <a:solidFill>
                  <a:prstClr val="black"/>
                </a:solidFill>
                <a:latin typeface="Arial MT"/>
                <a:cs typeface="Arial MT"/>
              </a:rPr>
              <a:t> </a:t>
            </a:r>
            <a:r>
              <a:rPr sz="3000" spc="-5" dirty="0">
                <a:solidFill>
                  <a:srgbClr val="38751C"/>
                </a:solidFill>
                <a:latin typeface="Arial MT"/>
                <a:cs typeface="Arial MT"/>
              </a:rPr>
              <a:t>76</a:t>
            </a:r>
            <a:r>
              <a:rPr sz="3000" spc="-5" dirty="0">
                <a:solidFill>
                  <a:prstClr val="black"/>
                </a:solidFill>
                <a:latin typeface="Arial MT"/>
                <a:cs typeface="Arial MT"/>
              </a:rPr>
              <a:t>*</a:t>
            </a:r>
            <a:r>
              <a:rPr sz="3000" spc="-5" dirty="0">
                <a:solidFill>
                  <a:srgbClr val="FF0000"/>
                </a:solidFill>
                <a:latin typeface="Arial MT"/>
                <a:cs typeface="Arial MT"/>
              </a:rPr>
              <a:t>10</a:t>
            </a:r>
            <a:r>
              <a:rPr sz="3000" spc="-35" dirty="0">
                <a:solidFill>
                  <a:srgbClr val="FF0000"/>
                </a:solidFill>
                <a:latin typeface="Arial MT"/>
                <a:cs typeface="Arial MT"/>
              </a:rPr>
              <a:t> </a:t>
            </a:r>
            <a:r>
              <a:rPr sz="3000" dirty="0">
                <a:solidFill>
                  <a:prstClr val="black"/>
                </a:solidFill>
                <a:latin typeface="Arial MT"/>
                <a:cs typeface="Arial MT"/>
              </a:rPr>
              <a:t>=</a:t>
            </a:r>
            <a:r>
              <a:rPr sz="3000" spc="-95" dirty="0">
                <a:solidFill>
                  <a:prstClr val="black"/>
                </a:solidFill>
                <a:latin typeface="Arial MT"/>
                <a:cs typeface="Arial MT"/>
              </a:rPr>
              <a:t> </a:t>
            </a:r>
            <a:r>
              <a:rPr sz="3000" b="1" spc="-5" dirty="0">
                <a:solidFill>
                  <a:prstClr val="black"/>
                </a:solidFill>
                <a:latin typeface="Arial"/>
                <a:cs typeface="Arial"/>
              </a:rPr>
              <a:t>760</a:t>
            </a:r>
            <a:endParaRPr sz="3000">
              <a:solidFill>
                <a:prstClr val="black"/>
              </a:solidFill>
              <a:latin typeface="Arial"/>
              <a:cs typeface="Arial"/>
            </a:endParaRPr>
          </a:p>
        </p:txBody>
      </p:sp>
      <p:grpSp>
        <p:nvGrpSpPr>
          <p:cNvPr id="5" name="object 5"/>
          <p:cNvGrpSpPr/>
          <p:nvPr/>
        </p:nvGrpSpPr>
        <p:grpSpPr>
          <a:xfrm>
            <a:off x="8078723" y="987552"/>
            <a:ext cx="732790" cy="2075814"/>
            <a:chOff x="6554723" y="987552"/>
            <a:chExt cx="732790" cy="2075814"/>
          </a:xfrm>
        </p:grpSpPr>
        <p:sp>
          <p:nvSpPr>
            <p:cNvPr id="6" name="object 6"/>
            <p:cNvSpPr/>
            <p:nvPr/>
          </p:nvSpPr>
          <p:spPr>
            <a:xfrm>
              <a:off x="6563867" y="1551432"/>
              <a:ext cx="160020" cy="1503045"/>
            </a:xfrm>
            <a:custGeom>
              <a:avLst/>
              <a:gdLst/>
              <a:ahLst/>
              <a:cxnLst/>
              <a:rect l="l" t="t" r="r" b="b"/>
              <a:pathLst>
                <a:path w="160020" h="1503045">
                  <a:moveTo>
                    <a:pt x="159664" y="0"/>
                  </a:moveTo>
                  <a:lnTo>
                    <a:pt x="0" y="0"/>
                  </a:lnTo>
                  <a:lnTo>
                    <a:pt x="0" y="1502664"/>
                  </a:lnTo>
                  <a:lnTo>
                    <a:pt x="159664" y="1502664"/>
                  </a:lnTo>
                  <a:lnTo>
                    <a:pt x="159664" y="0"/>
                  </a:lnTo>
                  <a:close/>
                </a:path>
              </a:pathLst>
            </a:custGeom>
            <a:solidFill>
              <a:srgbClr val="F4CCCC">
                <a:alpha val="51763"/>
              </a:srgbClr>
            </a:solidFill>
          </p:spPr>
          <p:txBody>
            <a:bodyPr wrap="square" lIns="0" tIns="0" rIns="0" bIns="0" rtlCol="0"/>
            <a:lstStyle/>
            <a:p>
              <a:endParaRPr>
                <a:solidFill>
                  <a:prstClr val="black"/>
                </a:solidFill>
                <a:latin typeface="Calibri"/>
              </a:endParaRPr>
            </a:p>
          </p:txBody>
        </p:sp>
        <p:sp>
          <p:nvSpPr>
            <p:cNvPr id="7" name="object 7"/>
            <p:cNvSpPr/>
            <p:nvPr/>
          </p:nvSpPr>
          <p:spPr>
            <a:xfrm>
              <a:off x="6563867" y="996696"/>
              <a:ext cx="714375" cy="2057400"/>
            </a:xfrm>
            <a:custGeom>
              <a:avLst/>
              <a:gdLst/>
              <a:ahLst/>
              <a:cxnLst/>
              <a:rect l="l" t="t" r="r" b="b"/>
              <a:pathLst>
                <a:path w="714375" h="2057400">
                  <a:moveTo>
                    <a:pt x="0" y="554354"/>
                  </a:moveTo>
                  <a:lnTo>
                    <a:pt x="555243" y="0"/>
                  </a:lnTo>
                  <a:lnTo>
                    <a:pt x="714375" y="0"/>
                  </a:lnTo>
                  <a:lnTo>
                    <a:pt x="714375" y="1503044"/>
                  </a:lnTo>
                  <a:lnTo>
                    <a:pt x="159257" y="2057400"/>
                  </a:lnTo>
                  <a:lnTo>
                    <a:pt x="0" y="2057400"/>
                  </a:lnTo>
                  <a:lnTo>
                    <a:pt x="0" y="554354"/>
                  </a:lnTo>
                  <a:close/>
                </a:path>
                <a:path w="714375" h="2057400">
                  <a:moveTo>
                    <a:pt x="0" y="554101"/>
                  </a:moveTo>
                  <a:lnTo>
                    <a:pt x="159257" y="554101"/>
                  </a:lnTo>
                  <a:lnTo>
                    <a:pt x="714375" y="0"/>
                  </a:lnTo>
                </a:path>
                <a:path w="714375" h="2057400">
                  <a:moveTo>
                    <a:pt x="160020" y="554736"/>
                  </a:moveTo>
                  <a:lnTo>
                    <a:pt x="160020" y="2057400"/>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8" name="object 8"/>
          <p:cNvSpPr/>
          <p:nvPr/>
        </p:nvSpPr>
        <p:spPr>
          <a:xfrm>
            <a:off x="8909305" y="1935479"/>
            <a:ext cx="723265" cy="31750"/>
          </a:xfrm>
          <a:custGeom>
            <a:avLst/>
            <a:gdLst/>
            <a:ahLst/>
            <a:cxnLst/>
            <a:rect l="l" t="t" r="r" b="b"/>
            <a:pathLst>
              <a:path w="723265" h="31750">
                <a:moveTo>
                  <a:pt x="0" y="15240"/>
                </a:moveTo>
                <a:lnTo>
                  <a:pt x="679323" y="15240"/>
                </a:lnTo>
              </a:path>
              <a:path w="723265" h="31750">
                <a:moveTo>
                  <a:pt x="679703" y="31750"/>
                </a:moveTo>
                <a:lnTo>
                  <a:pt x="723265" y="15875"/>
                </a:lnTo>
                <a:lnTo>
                  <a:pt x="679703" y="0"/>
                </a:lnTo>
                <a:lnTo>
                  <a:pt x="679703" y="31750"/>
                </a:lnTo>
                <a:close/>
              </a:path>
            </a:pathLst>
          </a:custGeom>
          <a:ln w="9144">
            <a:solidFill>
              <a:srgbClr val="666666"/>
            </a:solidFill>
          </a:ln>
        </p:spPr>
        <p:txBody>
          <a:bodyPr wrap="square" lIns="0" tIns="0" rIns="0" bIns="0" rtlCol="0"/>
          <a:lstStyle/>
          <a:p>
            <a:endParaRPr>
              <a:solidFill>
                <a:prstClr val="black"/>
              </a:solidFill>
              <a:latin typeface="Calibri"/>
            </a:endParaRPr>
          </a:p>
        </p:txBody>
      </p:sp>
      <p:grpSp>
        <p:nvGrpSpPr>
          <p:cNvPr id="9" name="object 9"/>
          <p:cNvGrpSpPr/>
          <p:nvPr/>
        </p:nvGrpSpPr>
        <p:grpSpPr>
          <a:xfrm>
            <a:off x="9802368" y="987552"/>
            <a:ext cx="732790" cy="2075814"/>
            <a:chOff x="8278368" y="987552"/>
            <a:chExt cx="732790" cy="2075814"/>
          </a:xfrm>
        </p:grpSpPr>
        <p:sp>
          <p:nvSpPr>
            <p:cNvPr id="10" name="object 10"/>
            <p:cNvSpPr/>
            <p:nvPr/>
          </p:nvSpPr>
          <p:spPr>
            <a:xfrm>
              <a:off x="8287512" y="1551432"/>
              <a:ext cx="160020" cy="1503045"/>
            </a:xfrm>
            <a:custGeom>
              <a:avLst/>
              <a:gdLst/>
              <a:ahLst/>
              <a:cxnLst/>
              <a:rect l="l" t="t" r="r" b="b"/>
              <a:pathLst>
                <a:path w="160020" h="1503045">
                  <a:moveTo>
                    <a:pt x="159639" y="0"/>
                  </a:moveTo>
                  <a:lnTo>
                    <a:pt x="0" y="0"/>
                  </a:lnTo>
                  <a:lnTo>
                    <a:pt x="0" y="1502664"/>
                  </a:lnTo>
                  <a:lnTo>
                    <a:pt x="159639" y="1502664"/>
                  </a:lnTo>
                  <a:lnTo>
                    <a:pt x="159639" y="0"/>
                  </a:lnTo>
                  <a:close/>
                </a:path>
              </a:pathLst>
            </a:custGeom>
            <a:solidFill>
              <a:srgbClr val="C7DAF7"/>
            </a:solidFill>
          </p:spPr>
          <p:txBody>
            <a:bodyPr wrap="square" lIns="0" tIns="0" rIns="0" bIns="0" rtlCol="0"/>
            <a:lstStyle/>
            <a:p>
              <a:endParaRPr>
                <a:solidFill>
                  <a:prstClr val="black"/>
                </a:solidFill>
                <a:latin typeface="Calibri"/>
              </a:endParaRPr>
            </a:p>
          </p:txBody>
        </p:sp>
        <p:sp>
          <p:nvSpPr>
            <p:cNvPr id="11" name="object 11"/>
            <p:cNvSpPr/>
            <p:nvPr/>
          </p:nvSpPr>
          <p:spPr>
            <a:xfrm>
              <a:off x="8287512" y="996696"/>
              <a:ext cx="714375" cy="2057400"/>
            </a:xfrm>
            <a:custGeom>
              <a:avLst/>
              <a:gdLst/>
              <a:ahLst/>
              <a:cxnLst/>
              <a:rect l="l" t="t" r="r" b="b"/>
              <a:pathLst>
                <a:path w="714375" h="2057400">
                  <a:moveTo>
                    <a:pt x="0" y="554354"/>
                  </a:moveTo>
                  <a:lnTo>
                    <a:pt x="555117" y="0"/>
                  </a:lnTo>
                  <a:lnTo>
                    <a:pt x="714375" y="0"/>
                  </a:lnTo>
                  <a:lnTo>
                    <a:pt x="714375" y="1503044"/>
                  </a:lnTo>
                  <a:lnTo>
                    <a:pt x="159258" y="2057400"/>
                  </a:lnTo>
                  <a:lnTo>
                    <a:pt x="0" y="2057400"/>
                  </a:lnTo>
                  <a:lnTo>
                    <a:pt x="0" y="554354"/>
                  </a:lnTo>
                  <a:close/>
                </a:path>
                <a:path w="714375" h="2057400">
                  <a:moveTo>
                    <a:pt x="0" y="554101"/>
                  </a:moveTo>
                  <a:lnTo>
                    <a:pt x="159258" y="554101"/>
                  </a:lnTo>
                  <a:lnTo>
                    <a:pt x="714375" y="0"/>
                  </a:lnTo>
                </a:path>
                <a:path w="714375" h="2057400">
                  <a:moveTo>
                    <a:pt x="160020" y="554736"/>
                  </a:moveTo>
                  <a:lnTo>
                    <a:pt x="160020" y="2057400"/>
                  </a:lnTo>
                </a:path>
              </a:pathLst>
            </a:custGeom>
            <a:ln w="18288">
              <a:solidFill>
                <a:srgbClr val="000000"/>
              </a:solidFill>
            </a:ln>
          </p:spPr>
          <p:txBody>
            <a:bodyPr wrap="square" lIns="0" tIns="0" rIns="0" bIns="0" rtlCol="0"/>
            <a:lstStyle/>
            <a:p>
              <a:endParaRPr>
                <a:solidFill>
                  <a:prstClr val="black"/>
                </a:solidFill>
                <a:latin typeface="Calibri"/>
              </a:endParaRPr>
            </a:p>
          </p:txBody>
        </p:sp>
      </p:grpSp>
      <p:sp>
        <p:nvSpPr>
          <p:cNvPr id="12" name="object 12"/>
          <p:cNvSpPr txBox="1">
            <a:spLocks noGrp="1"/>
          </p:cNvSpPr>
          <p:nvPr>
            <p:ph type="title"/>
          </p:nvPr>
        </p:nvSpPr>
        <p:spPr>
          <a:xfrm>
            <a:off x="1736547" y="175005"/>
            <a:ext cx="5181600" cy="574040"/>
          </a:xfrm>
          <a:prstGeom prst="rect">
            <a:avLst/>
          </a:prstGeom>
        </p:spPr>
        <p:txBody>
          <a:bodyPr vert="horz" wrap="square" lIns="0" tIns="12700" rIns="0" bIns="0" rtlCol="0">
            <a:spAutoFit/>
          </a:bodyPr>
          <a:lstStyle/>
          <a:p>
            <a:pPr marL="12700">
              <a:spcBef>
                <a:spcPts val="100"/>
              </a:spcBef>
            </a:pPr>
            <a:r>
              <a:rPr sz="3600" dirty="0">
                <a:latin typeface="Arial MT"/>
                <a:cs typeface="Arial MT"/>
              </a:rPr>
              <a:t>Convolutions:</a:t>
            </a:r>
            <a:r>
              <a:rPr sz="3600" spc="-60" dirty="0">
                <a:latin typeface="Arial MT"/>
                <a:cs typeface="Arial MT"/>
              </a:rPr>
              <a:t> </a:t>
            </a:r>
            <a:r>
              <a:rPr sz="3600" spc="-5" dirty="0">
                <a:latin typeface="Arial MT"/>
                <a:cs typeface="Arial MT"/>
              </a:rPr>
              <a:t>More</a:t>
            </a:r>
            <a:r>
              <a:rPr sz="3600" spc="-20" dirty="0">
                <a:latin typeface="Arial MT"/>
                <a:cs typeface="Arial MT"/>
              </a:rPr>
              <a:t> </a:t>
            </a:r>
            <a:r>
              <a:rPr sz="3600" spc="-5" dirty="0">
                <a:latin typeface="Arial MT"/>
                <a:cs typeface="Arial MT"/>
              </a:rPr>
              <a:t>detail</a:t>
            </a:r>
            <a:endParaRPr sz="3600">
              <a:latin typeface="Arial MT"/>
              <a:cs typeface="Arial MT"/>
            </a:endParaRPr>
          </a:p>
        </p:txBody>
      </p:sp>
      <p:sp>
        <p:nvSpPr>
          <p:cNvPr id="13" name="object 13"/>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44497" y="1365503"/>
            <a:ext cx="7619621" cy="3666372"/>
          </a:xfrm>
          <a:prstGeom prst="rect">
            <a:avLst/>
          </a:prstGeom>
        </p:spPr>
      </p:pic>
      <p:sp>
        <p:nvSpPr>
          <p:cNvPr id="3" name="object 3"/>
          <p:cNvSpPr txBox="1">
            <a:spLocks noGrp="1"/>
          </p:cNvSpPr>
          <p:nvPr>
            <p:ph type="title"/>
          </p:nvPr>
        </p:nvSpPr>
        <p:spPr>
          <a:xfrm>
            <a:off x="1827988" y="203961"/>
            <a:ext cx="4852035" cy="574040"/>
          </a:xfrm>
          <a:prstGeom prst="rect">
            <a:avLst/>
          </a:prstGeom>
        </p:spPr>
        <p:txBody>
          <a:bodyPr vert="horz" wrap="square" lIns="0" tIns="12700" rIns="0" bIns="0" rtlCol="0">
            <a:spAutoFit/>
          </a:bodyPr>
          <a:lstStyle/>
          <a:p>
            <a:pPr marL="12700">
              <a:spcBef>
                <a:spcPts val="100"/>
              </a:spcBef>
            </a:pPr>
            <a:r>
              <a:rPr sz="3600" spc="-5" dirty="0"/>
              <a:t>Convolutions:</a:t>
            </a:r>
            <a:r>
              <a:rPr sz="3600" spc="-60" dirty="0"/>
              <a:t> </a:t>
            </a:r>
            <a:r>
              <a:rPr sz="3600" dirty="0"/>
              <a:t>More</a:t>
            </a:r>
            <a:r>
              <a:rPr sz="3600" spc="-60" dirty="0"/>
              <a:t> </a:t>
            </a:r>
            <a:r>
              <a:rPr sz="3600" spc="-5" dirty="0"/>
              <a:t>detail</a:t>
            </a:r>
            <a:endParaRPr sz="3600"/>
          </a:p>
        </p:txBody>
      </p:sp>
      <p:sp>
        <p:nvSpPr>
          <p:cNvPr id="4" name="object 4"/>
          <p:cNvSpPr txBox="1"/>
          <p:nvPr/>
        </p:nvSpPr>
        <p:spPr>
          <a:xfrm>
            <a:off x="1602739" y="6663030"/>
            <a:ext cx="908050" cy="141321"/>
          </a:xfrm>
          <a:prstGeom prst="rect">
            <a:avLst/>
          </a:prstGeom>
        </p:spPr>
        <p:txBody>
          <a:bodyPr vert="horz" wrap="square" lIns="0" tIns="0" rIns="0" bIns="0" rtlCol="0">
            <a:spAutoFit/>
          </a:bodyPr>
          <a:lstStyle/>
          <a:p>
            <a:pPr marL="12700">
              <a:lnSpc>
                <a:spcPts val="1100"/>
              </a:lnSpc>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04638" y="461900"/>
            <a:ext cx="1982470" cy="696595"/>
          </a:xfrm>
          <a:prstGeom prst="rect">
            <a:avLst/>
          </a:prstGeom>
        </p:spPr>
        <p:txBody>
          <a:bodyPr vert="horz" wrap="square" lIns="0" tIns="13335" rIns="0" bIns="0" rtlCol="0">
            <a:spAutoFit/>
          </a:bodyPr>
          <a:lstStyle/>
          <a:p>
            <a:pPr marL="12700">
              <a:spcBef>
                <a:spcPts val="105"/>
              </a:spcBef>
            </a:pPr>
            <a:r>
              <a:rPr spc="-15" dirty="0"/>
              <a:t>ConvNet</a:t>
            </a:r>
          </a:p>
        </p:txBody>
      </p:sp>
      <p:sp>
        <p:nvSpPr>
          <p:cNvPr id="3" name="object 3"/>
          <p:cNvSpPr txBox="1"/>
          <p:nvPr/>
        </p:nvSpPr>
        <p:spPr>
          <a:xfrm>
            <a:off x="770561" y="1526490"/>
            <a:ext cx="10531011" cy="4173963"/>
          </a:xfrm>
          <a:prstGeom prst="rect">
            <a:avLst/>
          </a:prstGeom>
        </p:spPr>
        <p:txBody>
          <a:bodyPr vert="horz" wrap="square" lIns="0" tIns="12700" rIns="0" bIns="0" rtlCol="0">
            <a:spAutoFit/>
          </a:bodyPr>
          <a:lstStyle/>
          <a:p>
            <a:pPr marL="355600" indent="-343535">
              <a:spcBef>
                <a:spcPts val="100"/>
              </a:spcBef>
              <a:buFont typeface="Arial MT"/>
              <a:buChar char="•"/>
              <a:tabLst>
                <a:tab pos="355600" algn="l"/>
                <a:tab pos="356235" algn="l"/>
              </a:tabLst>
            </a:pPr>
            <a:r>
              <a:rPr sz="3000" spc="-15" dirty="0">
                <a:solidFill>
                  <a:prstClr val="black"/>
                </a:solidFill>
                <a:latin typeface="Calibri"/>
                <a:cs typeface="Calibri"/>
              </a:rPr>
              <a:t>ConvNet</a:t>
            </a:r>
            <a:r>
              <a:rPr sz="3000" spc="-10" dirty="0">
                <a:solidFill>
                  <a:prstClr val="black"/>
                </a:solidFill>
                <a:latin typeface="Calibri"/>
                <a:cs typeface="Calibri"/>
              </a:rPr>
              <a:t> </a:t>
            </a:r>
            <a:r>
              <a:rPr sz="3000" spc="-15" dirty="0">
                <a:solidFill>
                  <a:prstClr val="black"/>
                </a:solidFill>
                <a:latin typeface="Calibri"/>
                <a:cs typeface="Calibri"/>
              </a:rPr>
              <a:t>architectures</a:t>
            </a:r>
            <a:r>
              <a:rPr sz="3000" spc="-25" dirty="0">
                <a:solidFill>
                  <a:prstClr val="black"/>
                </a:solidFill>
                <a:latin typeface="Calibri"/>
                <a:cs typeface="Calibri"/>
              </a:rPr>
              <a:t> for</a:t>
            </a:r>
            <a:r>
              <a:rPr sz="3000" spc="-5" dirty="0">
                <a:solidFill>
                  <a:prstClr val="black"/>
                </a:solidFill>
                <a:latin typeface="Calibri"/>
                <a:cs typeface="Calibri"/>
              </a:rPr>
              <a:t> images:</a:t>
            </a:r>
            <a:endParaRPr lang="en-US" sz="3000" spc="-5" dirty="0">
              <a:solidFill>
                <a:prstClr val="black"/>
              </a:solidFill>
              <a:latin typeface="Calibri"/>
              <a:cs typeface="Calibri"/>
            </a:endParaRPr>
          </a:p>
          <a:p>
            <a:pPr marL="355600" indent="-343535">
              <a:spcBef>
                <a:spcPts val="100"/>
              </a:spcBef>
              <a:buFont typeface="Arial MT"/>
              <a:buChar char="•"/>
              <a:tabLst>
                <a:tab pos="355600" algn="l"/>
                <a:tab pos="356235" algn="l"/>
              </a:tabLst>
            </a:pPr>
            <a:endParaRPr sz="3000" dirty="0">
              <a:solidFill>
                <a:prstClr val="black"/>
              </a:solidFill>
              <a:latin typeface="Calibri"/>
              <a:cs typeface="Calibri"/>
            </a:endParaRPr>
          </a:p>
          <a:p>
            <a:pPr marL="756285" marR="641985" lvl="1" indent="-287020">
              <a:lnSpc>
                <a:spcPct val="80000"/>
              </a:lnSpc>
              <a:spcBef>
                <a:spcPts val="645"/>
              </a:spcBef>
              <a:buFont typeface="Arial MT"/>
              <a:buChar char="–"/>
              <a:tabLst>
                <a:tab pos="756920" algn="l"/>
              </a:tabLst>
            </a:pPr>
            <a:r>
              <a:rPr sz="2600" spc="-10" dirty="0">
                <a:solidFill>
                  <a:prstClr val="black"/>
                </a:solidFill>
                <a:latin typeface="Calibri"/>
                <a:cs typeface="Calibri"/>
              </a:rPr>
              <a:t>fully-connected </a:t>
            </a:r>
            <a:r>
              <a:rPr sz="2600" spc="-5" dirty="0">
                <a:solidFill>
                  <a:prstClr val="black"/>
                </a:solidFill>
                <a:latin typeface="Calibri"/>
                <a:cs typeface="Calibri"/>
              </a:rPr>
              <a:t>structure does not scale </a:t>
            </a:r>
            <a:r>
              <a:rPr sz="2600" spc="-15" dirty="0">
                <a:solidFill>
                  <a:prstClr val="black"/>
                </a:solidFill>
                <a:latin typeface="Calibri"/>
                <a:cs typeface="Calibri"/>
              </a:rPr>
              <a:t>to large </a:t>
            </a:r>
            <a:r>
              <a:rPr sz="2600" spc="-575" dirty="0">
                <a:solidFill>
                  <a:prstClr val="black"/>
                </a:solidFill>
                <a:latin typeface="Calibri"/>
                <a:cs typeface="Calibri"/>
              </a:rPr>
              <a:t> </a:t>
            </a:r>
            <a:r>
              <a:rPr sz="2600" spc="-5" dirty="0">
                <a:solidFill>
                  <a:prstClr val="black"/>
                </a:solidFill>
                <a:latin typeface="Calibri"/>
                <a:cs typeface="Calibri"/>
              </a:rPr>
              <a:t>images</a:t>
            </a:r>
            <a:endParaRPr sz="2600" dirty="0">
              <a:solidFill>
                <a:prstClr val="black"/>
              </a:solidFill>
              <a:latin typeface="Calibri"/>
              <a:cs typeface="Calibri"/>
            </a:endParaRPr>
          </a:p>
          <a:p>
            <a:pPr marL="756285" lvl="1" indent="-287020">
              <a:buFont typeface="Arial MT"/>
              <a:buChar char="–"/>
              <a:tabLst>
                <a:tab pos="756920" algn="l"/>
              </a:tabLst>
            </a:pPr>
            <a:r>
              <a:rPr sz="2600" dirty="0">
                <a:solidFill>
                  <a:prstClr val="black"/>
                </a:solidFill>
                <a:latin typeface="Calibri"/>
                <a:cs typeface="Calibri"/>
              </a:rPr>
              <a:t>the</a:t>
            </a:r>
            <a:r>
              <a:rPr sz="2600" spc="-15" dirty="0">
                <a:solidFill>
                  <a:prstClr val="black"/>
                </a:solidFill>
                <a:latin typeface="Calibri"/>
                <a:cs typeface="Calibri"/>
              </a:rPr>
              <a:t> </a:t>
            </a:r>
            <a:r>
              <a:rPr sz="2600" spc="-10" dirty="0">
                <a:solidFill>
                  <a:prstClr val="black"/>
                </a:solidFill>
                <a:latin typeface="Calibri"/>
                <a:cs typeface="Calibri"/>
              </a:rPr>
              <a:t>explicit</a:t>
            </a:r>
            <a:r>
              <a:rPr sz="2600" spc="-25" dirty="0">
                <a:solidFill>
                  <a:prstClr val="black"/>
                </a:solidFill>
                <a:latin typeface="Calibri"/>
                <a:cs typeface="Calibri"/>
              </a:rPr>
              <a:t> </a:t>
            </a:r>
            <a:r>
              <a:rPr sz="2600" dirty="0">
                <a:solidFill>
                  <a:prstClr val="black"/>
                </a:solidFill>
                <a:latin typeface="Calibri"/>
                <a:cs typeface="Calibri"/>
              </a:rPr>
              <a:t>assumption</a:t>
            </a:r>
            <a:r>
              <a:rPr sz="2600" spc="-30" dirty="0">
                <a:solidFill>
                  <a:prstClr val="black"/>
                </a:solidFill>
                <a:latin typeface="Calibri"/>
                <a:cs typeface="Calibri"/>
              </a:rPr>
              <a:t> </a:t>
            </a:r>
            <a:r>
              <a:rPr sz="2600" spc="-5" dirty="0">
                <a:solidFill>
                  <a:prstClr val="black"/>
                </a:solidFill>
                <a:latin typeface="Calibri"/>
                <a:cs typeface="Calibri"/>
              </a:rPr>
              <a:t>that</a:t>
            </a:r>
            <a:r>
              <a:rPr sz="2600" spc="-15" dirty="0">
                <a:solidFill>
                  <a:prstClr val="black"/>
                </a:solidFill>
                <a:latin typeface="Calibri"/>
                <a:cs typeface="Calibri"/>
              </a:rPr>
              <a:t> </a:t>
            </a:r>
            <a:r>
              <a:rPr sz="2600" dirty="0">
                <a:solidFill>
                  <a:prstClr val="black"/>
                </a:solidFill>
                <a:latin typeface="Calibri"/>
                <a:cs typeface="Calibri"/>
              </a:rPr>
              <a:t>the</a:t>
            </a:r>
            <a:r>
              <a:rPr sz="2600" spc="-15" dirty="0">
                <a:solidFill>
                  <a:prstClr val="black"/>
                </a:solidFill>
                <a:latin typeface="Calibri"/>
                <a:cs typeface="Calibri"/>
              </a:rPr>
              <a:t> </a:t>
            </a:r>
            <a:r>
              <a:rPr sz="2600" dirty="0">
                <a:solidFill>
                  <a:prstClr val="black"/>
                </a:solidFill>
                <a:latin typeface="Calibri"/>
                <a:cs typeface="Calibri"/>
              </a:rPr>
              <a:t>inputs</a:t>
            </a:r>
            <a:r>
              <a:rPr sz="2600" spc="-15" dirty="0">
                <a:solidFill>
                  <a:prstClr val="black"/>
                </a:solidFill>
                <a:latin typeface="Calibri"/>
                <a:cs typeface="Calibri"/>
              </a:rPr>
              <a:t> </a:t>
            </a:r>
            <a:r>
              <a:rPr sz="2600" spc="-10" dirty="0">
                <a:solidFill>
                  <a:prstClr val="black"/>
                </a:solidFill>
                <a:latin typeface="Calibri"/>
                <a:cs typeface="Calibri"/>
              </a:rPr>
              <a:t>are</a:t>
            </a:r>
            <a:r>
              <a:rPr sz="2600" spc="-20" dirty="0">
                <a:solidFill>
                  <a:prstClr val="black"/>
                </a:solidFill>
                <a:latin typeface="Calibri"/>
                <a:cs typeface="Calibri"/>
              </a:rPr>
              <a:t> </a:t>
            </a:r>
            <a:r>
              <a:rPr sz="2600" spc="-5" dirty="0">
                <a:solidFill>
                  <a:prstClr val="black"/>
                </a:solidFill>
                <a:latin typeface="Calibri"/>
                <a:cs typeface="Calibri"/>
              </a:rPr>
              <a:t>images</a:t>
            </a:r>
            <a:endParaRPr sz="2600" dirty="0">
              <a:solidFill>
                <a:prstClr val="black"/>
              </a:solidFill>
              <a:latin typeface="Calibri"/>
              <a:cs typeface="Calibri"/>
            </a:endParaRPr>
          </a:p>
          <a:p>
            <a:pPr marL="756285" marR="861060" lvl="1" indent="-287020">
              <a:lnSpc>
                <a:spcPts val="2500"/>
              </a:lnSpc>
              <a:spcBef>
                <a:spcPts val="600"/>
              </a:spcBef>
              <a:buFont typeface="Arial MT"/>
              <a:buChar char="–"/>
              <a:tabLst>
                <a:tab pos="756920" algn="l"/>
              </a:tabLst>
            </a:pPr>
            <a:r>
              <a:rPr sz="2600" spc="-10" dirty="0">
                <a:solidFill>
                  <a:prstClr val="black"/>
                </a:solidFill>
                <a:latin typeface="Calibri"/>
                <a:cs typeface="Calibri"/>
              </a:rPr>
              <a:t>allows </a:t>
            </a:r>
            <a:r>
              <a:rPr sz="2600" dirty="0">
                <a:solidFill>
                  <a:prstClr val="black"/>
                </a:solidFill>
                <a:latin typeface="Calibri"/>
                <a:cs typeface="Calibri"/>
              </a:rPr>
              <a:t>us </a:t>
            </a:r>
            <a:r>
              <a:rPr sz="2600" spc="-10" dirty="0">
                <a:solidFill>
                  <a:prstClr val="black"/>
                </a:solidFill>
                <a:latin typeface="Calibri"/>
                <a:cs typeface="Calibri"/>
              </a:rPr>
              <a:t>to </a:t>
            </a:r>
            <a:r>
              <a:rPr sz="2600" spc="-5" dirty="0">
                <a:solidFill>
                  <a:prstClr val="black"/>
                </a:solidFill>
                <a:latin typeface="Calibri"/>
                <a:cs typeface="Calibri"/>
              </a:rPr>
              <a:t>encode certain properties </a:t>
            </a:r>
            <a:r>
              <a:rPr sz="2600" spc="-10" dirty="0">
                <a:solidFill>
                  <a:prstClr val="black"/>
                </a:solidFill>
                <a:latin typeface="Calibri"/>
                <a:cs typeface="Calibri"/>
              </a:rPr>
              <a:t>into </a:t>
            </a:r>
            <a:r>
              <a:rPr sz="2600" dirty="0">
                <a:solidFill>
                  <a:prstClr val="black"/>
                </a:solidFill>
                <a:latin typeface="Calibri"/>
                <a:cs typeface="Calibri"/>
              </a:rPr>
              <a:t>the </a:t>
            </a:r>
            <a:r>
              <a:rPr sz="2600" spc="-575" dirty="0">
                <a:solidFill>
                  <a:prstClr val="black"/>
                </a:solidFill>
                <a:latin typeface="Calibri"/>
                <a:cs typeface="Calibri"/>
              </a:rPr>
              <a:t> </a:t>
            </a:r>
            <a:r>
              <a:rPr sz="2600" spc="-5" dirty="0">
                <a:solidFill>
                  <a:prstClr val="black"/>
                </a:solidFill>
                <a:latin typeface="Calibri"/>
                <a:cs typeface="Calibri"/>
              </a:rPr>
              <a:t>architecture.</a:t>
            </a:r>
            <a:endParaRPr sz="2600" dirty="0">
              <a:solidFill>
                <a:prstClr val="black"/>
              </a:solidFill>
              <a:latin typeface="Calibri"/>
              <a:cs typeface="Calibri"/>
            </a:endParaRPr>
          </a:p>
          <a:p>
            <a:pPr marL="756285" marR="5080" lvl="1" indent="-287020">
              <a:lnSpc>
                <a:spcPts val="2500"/>
              </a:lnSpc>
              <a:spcBef>
                <a:spcPts val="615"/>
              </a:spcBef>
              <a:buFont typeface="Arial MT"/>
              <a:buChar char="–"/>
              <a:tabLst>
                <a:tab pos="756920" algn="l"/>
              </a:tabLst>
            </a:pPr>
            <a:r>
              <a:rPr sz="2600" spc="-5" dirty="0">
                <a:solidFill>
                  <a:prstClr val="black"/>
                </a:solidFill>
                <a:latin typeface="Calibri"/>
                <a:cs typeface="Calibri"/>
              </a:rPr>
              <a:t>These</a:t>
            </a:r>
            <a:r>
              <a:rPr sz="2600" spc="-25" dirty="0">
                <a:solidFill>
                  <a:prstClr val="black"/>
                </a:solidFill>
                <a:latin typeface="Calibri"/>
                <a:cs typeface="Calibri"/>
              </a:rPr>
              <a:t> </a:t>
            </a:r>
            <a:r>
              <a:rPr sz="2600" dirty="0">
                <a:solidFill>
                  <a:prstClr val="black"/>
                </a:solidFill>
                <a:latin typeface="Calibri"/>
                <a:cs typeface="Calibri"/>
              </a:rPr>
              <a:t>then</a:t>
            </a:r>
            <a:r>
              <a:rPr sz="2600" spc="-15" dirty="0">
                <a:solidFill>
                  <a:prstClr val="black"/>
                </a:solidFill>
                <a:latin typeface="Calibri"/>
                <a:cs typeface="Calibri"/>
              </a:rPr>
              <a:t> </a:t>
            </a:r>
            <a:r>
              <a:rPr sz="2600" spc="-25" dirty="0">
                <a:solidFill>
                  <a:prstClr val="black"/>
                </a:solidFill>
                <a:latin typeface="Calibri"/>
                <a:cs typeface="Calibri"/>
              </a:rPr>
              <a:t>make</a:t>
            </a:r>
            <a:r>
              <a:rPr sz="2600" spc="-5" dirty="0">
                <a:solidFill>
                  <a:prstClr val="black"/>
                </a:solidFill>
                <a:latin typeface="Calibri"/>
                <a:cs typeface="Calibri"/>
              </a:rPr>
              <a:t> </a:t>
            </a:r>
            <a:r>
              <a:rPr sz="2600" dirty="0">
                <a:solidFill>
                  <a:prstClr val="black"/>
                </a:solidFill>
                <a:latin typeface="Calibri"/>
                <a:cs typeface="Calibri"/>
              </a:rPr>
              <a:t>the</a:t>
            </a:r>
            <a:r>
              <a:rPr sz="2600" spc="-5" dirty="0">
                <a:solidFill>
                  <a:prstClr val="black"/>
                </a:solidFill>
                <a:latin typeface="Calibri"/>
                <a:cs typeface="Calibri"/>
              </a:rPr>
              <a:t> </a:t>
            </a:r>
            <a:r>
              <a:rPr sz="2600" spc="-20" dirty="0">
                <a:solidFill>
                  <a:prstClr val="black"/>
                </a:solidFill>
                <a:latin typeface="Calibri"/>
                <a:cs typeface="Calibri"/>
              </a:rPr>
              <a:t>forward</a:t>
            </a:r>
            <a:r>
              <a:rPr sz="2600" dirty="0">
                <a:solidFill>
                  <a:prstClr val="black"/>
                </a:solidFill>
                <a:latin typeface="Calibri"/>
                <a:cs typeface="Calibri"/>
              </a:rPr>
              <a:t> </a:t>
            </a:r>
            <a:r>
              <a:rPr sz="2600" spc="-5" dirty="0">
                <a:solidFill>
                  <a:prstClr val="black"/>
                </a:solidFill>
                <a:latin typeface="Calibri"/>
                <a:cs typeface="Calibri"/>
              </a:rPr>
              <a:t>function </a:t>
            </a:r>
            <a:r>
              <a:rPr sz="2600" spc="-10" dirty="0">
                <a:solidFill>
                  <a:prstClr val="black"/>
                </a:solidFill>
                <a:latin typeface="Calibri"/>
                <a:cs typeface="Calibri"/>
              </a:rPr>
              <a:t>more</a:t>
            </a:r>
            <a:r>
              <a:rPr sz="2600" spc="5" dirty="0">
                <a:solidFill>
                  <a:prstClr val="black"/>
                </a:solidFill>
                <a:latin typeface="Calibri"/>
                <a:cs typeface="Calibri"/>
              </a:rPr>
              <a:t> </a:t>
            </a:r>
            <a:r>
              <a:rPr sz="2600" spc="-15" dirty="0">
                <a:solidFill>
                  <a:prstClr val="black"/>
                </a:solidFill>
                <a:latin typeface="Calibri"/>
                <a:cs typeface="Calibri"/>
              </a:rPr>
              <a:t>efficient </a:t>
            </a:r>
            <a:r>
              <a:rPr sz="2600" spc="-570" dirty="0">
                <a:solidFill>
                  <a:prstClr val="black"/>
                </a:solidFill>
                <a:latin typeface="Calibri"/>
                <a:cs typeface="Calibri"/>
              </a:rPr>
              <a:t> </a:t>
            </a:r>
            <a:r>
              <a:rPr sz="2600" spc="-15" dirty="0">
                <a:solidFill>
                  <a:prstClr val="black"/>
                </a:solidFill>
                <a:latin typeface="Calibri"/>
                <a:cs typeface="Calibri"/>
              </a:rPr>
              <a:t>to</a:t>
            </a:r>
            <a:r>
              <a:rPr sz="2600" spc="-10" dirty="0">
                <a:solidFill>
                  <a:prstClr val="black"/>
                </a:solidFill>
                <a:latin typeface="Calibri"/>
                <a:cs typeface="Calibri"/>
              </a:rPr>
              <a:t> </a:t>
            </a:r>
            <a:r>
              <a:rPr sz="2600" spc="-5" dirty="0">
                <a:solidFill>
                  <a:prstClr val="black"/>
                </a:solidFill>
                <a:latin typeface="Calibri"/>
                <a:cs typeface="Calibri"/>
              </a:rPr>
              <a:t>implement</a:t>
            </a:r>
            <a:endParaRPr sz="2600" dirty="0">
              <a:solidFill>
                <a:prstClr val="black"/>
              </a:solidFill>
              <a:latin typeface="Calibri"/>
              <a:cs typeface="Calibri"/>
            </a:endParaRPr>
          </a:p>
          <a:p>
            <a:pPr marL="756285" marR="859155" lvl="1" indent="-287020">
              <a:lnSpc>
                <a:spcPts val="2500"/>
              </a:lnSpc>
              <a:spcBef>
                <a:spcPts val="620"/>
              </a:spcBef>
              <a:buFont typeface="Arial MT"/>
              <a:buChar char="–"/>
              <a:tabLst>
                <a:tab pos="756920" algn="l"/>
              </a:tabLst>
            </a:pPr>
            <a:r>
              <a:rPr sz="2600" spc="-30" dirty="0">
                <a:solidFill>
                  <a:prstClr val="black"/>
                </a:solidFill>
                <a:latin typeface="Calibri"/>
                <a:cs typeface="Calibri"/>
              </a:rPr>
              <a:t>Vastly</a:t>
            </a:r>
            <a:r>
              <a:rPr sz="2600" spc="-20" dirty="0">
                <a:solidFill>
                  <a:prstClr val="black"/>
                </a:solidFill>
                <a:latin typeface="Calibri"/>
                <a:cs typeface="Calibri"/>
              </a:rPr>
              <a:t> </a:t>
            </a:r>
            <a:r>
              <a:rPr sz="2600" spc="-5" dirty="0">
                <a:solidFill>
                  <a:prstClr val="black"/>
                </a:solidFill>
                <a:latin typeface="Calibri"/>
                <a:cs typeface="Calibri"/>
              </a:rPr>
              <a:t>reduce</a:t>
            </a:r>
            <a:r>
              <a:rPr sz="2600" spc="-40" dirty="0">
                <a:solidFill>
                  <a:prstClr val="black"/>
                </a:solidFill>
                <a:latin typeface="Calibri"/>
                <a:cs typeface="Calibri"/>
              </a:rPr>
              <a:t> </a:t>
            </a:r>
            <a:r>
              <a:rPr sz="2600" dirty="0">
                <a:solidFill>
                  <a:prstClr val="black"/>
                </a:solidFill>
                <a:latin typeface="Calibri"/>
                <a:cs typeface="Calibri"/>
              </a:rPr>
              <a:t>the</a:t>
            </a:r>
            <a:r>
              <a:rPr sz="2600" spc="-20" dirty="0">
                <a:solidFill>
                  <a:prstClr val="black"/>
                </a:solidFill>
                <a:latin typeface="Calibri"/>
                <a:cs typeface="Calibri"/>
              </a:rPr>
              <a:t> </a:t>
            </a:r>
            <a:r>
              <a:rPr sz="2600" spc="-5" dirty="0">
                <a:solidFill>
                  <a:prstClr val="black"/>
                </a:solidFill>
                <a:latin typeface="Calibri"/>
                <a:cs typeface="Calibri"/>
              </a:rPr>
              <a:t>amount </a:t>
            </a:r>
            <a:r>
              <a:rPr sz="2600" dirty="0">
                <a:solidFill>
                  <a:prstClr val="black"/>
                </a:solidFill>
                <a:latin typeface="Calibri"/>
                <a:cs typeface="Calibri"/>
              </a:rPr>
              <a:t>of</a:t>
            </a:r>
            <a:r>
              <a:rPr sz="2600" spc="-5" dirty="0">
                <a:solidFill>
                  <a:prstClr val="black"/>
                </a:solidFill>
                <a:latin typeface="Calibri"/>
                <a:cs typeface="Calibri"/>
              </a:rPr>
              <a:t> </a:t>
            </a:r>
            <a:r>
              <a:rPr sz="2600" spc="-15" dirty="0">
                <a:solidFill>
                  <a:prstClr val="black"/>
                </a:solidFill>
                <a:latin typeface="Calibri"/>
                <a:cs typeface="Calibri"/>
              </a:rPr>
              <a:t>parameters</a:t>
            </a:r>
            <a:r>
              <a:rPr sz="2600" spc="-45" dirty="0">
                <a:solidFill>
                  <a:prstClr val="black"/>
                </a:solidFill>
                <a:latin typeface="Calibri"/>
                <a:cs typeface="Calibri"/>
              </a:rPr>
              <a:t> </a:t>
            </a:r>
            <a:r>
              <a:rPr sz="2600" dirty="0">
                <a:solidFill>
                  <a:prstClr val="black"/>
                </a:solidFill>
                <a:latin typeface="Calibri"/>
                <a:cs typeface="Calibri"/>
              </a:rPr>
              <a:t>in</a:t>
            </a:r>
            <a:r>
              <a:rPr sz="2600" spc="-10" dirty="0">
                <a:solidFill>
                  <a:prstClr val="black"/>
                </a:solidFill>
                <a:latin typeface="Calibri"/>
                <a:cs typeface="Calibri"/>
              </a:rPr>
              <a:t> </a:t>
            </a:r>
            <a:r>
              <a:rPr sz="2600" dirty="0">
                <a:solidFill>
                  <a:prstClr val="black"/>
                </a:solidFill>
                <a:latin typeface="Calibri"/>
                <a:cs typeface="Calibri"/>
              </a:rPr>
              <a:t>the </a:t>
            </a:r>
            <a:r>
              <a:rPr sz="2600" spc="-575" dirty="0">
                <a:solidFill>
                  <a:prstClr val="black"/>
                </a:solidFill>
                <a:latin typeface="Calibri"/>
                <a:cs typeface="Calibri"/>
              </a:rPr>
              <a:t> </a:t>
            </a:r>
            <a:r>
              <a:rPr sz="2600" spc="-5" dirty="0">
                <a:solidFill>
                  <a:prstClr val="black"/>
                </a:solidFill>
                <a:latin typeface="Calibri"/>
                <a:cs typeface="Calibri"/>
              </a:rPr>
              <a:t>network.</a:t>
            </a:r>
            <a:endParaRPr lang="en-US" sz="2600" spc="-5" dirty="0">
              <a:solidFill>
                <a:prstClr val="black"/>
              </a:solidFill>
              <a:latin typeface="Calibri"/>
              <a:cs typeface="Calibri"/>
            </a:endParaRPr>
          </a:p>
          <a:p>
            <a:pPr marL="756285" marR="859155" lvl="1" indent="-287020">
              <a:lnSpc>
                <a:spcPts val="2500"/>
              </a:lnSpc>
              <a:spcBef>
                <a:spcPts val="620"/>
              </a:spcBef>
              <a:buFont typeface="Arial MT"/>
              <a:buChar char="–"/>
              <a:tabLst>
                <a:tab pos="756920" algn="l"/>
              </a:tabLst>
            </a:pPr>
            <a:endParaRPr sz="2600" dirty="0">
              <a:solidFill>
                <a:prstClr val="black"/>
              </a:solidFill>
              <a:latin typeface="Calibri"/>
              <a:cs typeface="Calibri"/>
            </a:endParaRPr>
          </a:p>
          <a:p>
            <a:pPr marL="355600" marR="151130" indent="-343535">
              <a:lnSpc>
                <a:spcPct val="80000"/>
              </a:lnSpc>
              <a:spcBef>
                <a:spcPts val="720"/>
              </a:spcBef>
              <a:buFont typeface="Arial MT"/>
              <a:buChar char="•"/>
              <a:tabLst>
                <a:tab pos="355600" algn="l"/>
                <a:tab pos="356235" algn="l"/>
              </a:tabLst>
            </a:pPr>
            <a:r>
              <a:rPr sz="3000" dirty="0">
                <a:solidFill>
                  <a:prstClr val="black"/>
                </a:solidFill>
                <a:latin typeface="Calibri"/>
                <a:cs typeface="Calibri"/>
              </a:rPr>
              <a:t>3D</a:t>
            </a:r>
            <a:r>
              <a:rPr sz="3000" spc="-10" dirty="0">
                <a:solidFill>
                  <a:prstClr val="black"/>
                </a:solidFill>
                <a:latin typeface="Calibri"/>
                <a:cs typeface="Calibri"/>
              </a:rPr>
              <a:t> volumes:</a:t>
            </a:r>
            <a:r>
              <a:rPr sz="3000" spc="-5" dirty="0">
                <a:solidFill>
                  <a:prstClr val="black"/>
                </a:solidFill>
                <a:latin typeface="Calibri"/>
                <a:cs typeface="Calibri"/>
              </a:rPr>
              <a:t> </a:t>
            </a:r>
            <a:r>
              <a:rPr sz="3000" spc="-15" dirty="0">
                <a:solidFill>
                  <a:prstClr val="black"/>
                </a:solidFill>
                <a:latin typeface="Calibri"/>
                <a:cs typeface="Calibri"/>
              </a:rPr>
              <a:t>neurons</a:t>
            </a:r>
            <a:r>
              <a:rPr sz="3000" spc="35" dirty="0">
                <a:solidFill>
                  <a:prstClr val="black"/>
                </a:solidFill>
                <a:latin typeface="Calibri"/>
                <a:cs typeface="Calibri"/>
              </a:rPr>
              <a:t> </a:t>
            </a:r>
            <a:r>
              <a:rPr sz="3000" spc="-15" dirty="0">
                <a:solidFill>
                  <a:prstClr val="black"/>
                </a:solidFill>
                <a:latin typeface="Calibri"/>
                <a:cs typeface="Calibri"/>
              </a:rPr>
              <a:t>arranged</a:t>
            </a:r>
            <a:r>
              <a:rPr sz="3000" spc="-10" dirty="0">
                <a:solidFill>
                  <a:prstClr val="black"/>
                </a:solidFill>
                <a:latin typeface="Calibri"/>
                <a:cs typeface="Calibri"/>
              </a:rPr>
              <a:t> </a:t>
            </a:r>
            <a:r>
              <a:rPr sz="3000" dirty="0">
                <a:solidFill>
                  <a:prstClr val="black"/>
                </a:solidFill>
                <a:latin typeface="Calibri"/>
                <a:cs typeface="Calibri"/>
              </a:rPr>
              <a:t>in 3 </a:t>
            </a:r>
            <a:r>
              <a:rPr sz="3000" spc="-5" dirty="0">
                <a:solidFill>
                  <a:prstClr val="black"/>
                </a:solidFill>
                <a:latin typeface="Calibri"/>
                <a:cs typeface="Calibri"/>
              </a:rPr>
              <a:t>dimensions: </a:t>
            </a:r>
            <a:r>
              <a:rPr sz="3000" spc="-665" dirty="0">
                <a:solidFill>
                  <a:prstClr val="black"/>
                </a:solidFill>
                <a:latin typeface="Calibri"/>
                <a:cs typeface="Calibri"/>
              </a:rPr>
              <a:t> </a:t>
            </a:r>
            <a:r>
              <a:rPr sz="3000" dirty="0">
                <a:solidFill>
                  <a:prstClr val="black"/>
                </a:solidFill>
                <a:latin typeface="Calibri"/>
                <a:cs typeface="Calibri"/>
              </a:rPr>
              <a:t>width,</a:t>
            </a:r>
            <a:r>
              <a:rPr sz="3000" spc="-20" dirty="0">
                <a:solidFill>
                  <a:prstClr val="black"/>
                </a:solidFill>
                <a:latin typeface="Calibri"/>
                <a:cs typeface="Calibri"/>
              </a:rPr>
              <a:t> </a:t>
            </a:r>
            <a:r>
              <a:rPr sz="3000" spc="-10" dirty="0">
                <a:solidFill>
                  <a:prstClr val="black"/>
                </a:solidFill>
                <a:latin typeface="Calibri"/>
                <a:cs typeface="Calibri"/>
              </a:rPr>
              <a:t>height, depth.</a:t>
            </a:r>
            <a:endParaRPr sz="3000" dirty="0">
              <a:solidFill>
                <a:prstClr val="black"/>
              </a:solidFill>
              <a:latin typeface="Calibri"/>
              <a:cs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1425" y="461900"/>
            <a:ext cx="4634230" cy="696595"/>
          </a:xfrm>
          <a:prstGeom prst="rect">
            <a:avLst/>
          </a:prstGeom>
        </p:spPr>
        <p:txBody>
          <a:bodyPr vert="horz" wrap="square" lIns="0" tIns="13335" rIns="0" bIns="0" rtlCol="0">
            <a:spAutoFit/>
          </a:bodyPr>
          <a:lstStyle/>
          <a:p>
            <a:pPr marL="12700">
              <a:spcBef>
                <a:spcPts val="105"/>
              </a:spcBef>
            </a:pPr>
            <a:r>
              <a:rPr spc="-5" dirty="0"/>
              <a:t>Spatial</a:t>
            </a:r>
            <a:r>
              <a:rPr spc="-70" dirty="0"/>
              <a:t> </a:t>
            </a:r>
            <a:r>
              <a:rPr spc="-10" dirty="0"/>
              <a:t>arrangement</a:t>
            </a:r>
          </a:p>
        </p:txBody>
      </p:sp>
      <p:sp>
        <p:nvSpPr>
          <p:cNvPr id="3" name="object 3"/>
          <p:cNvSpPr txBox="1"/>
          <p:nvPr/>
        </p:nvSpPr>
        <p:spPr>
          <a:xfrm>
            <a:off x="2059941" y="1607262"/>
            <a:ext cx="7929245" cy="3394075"/>
          </a:xfrm>
          <a:prstGeom prst="rect">
            <a:avLst/>
          </a:prstGeom>
        </p:spPr>
        <p:txBody>
          <a:bodyPr vert="horz" wrap="square" lIns="0" tIns="13335" rIns="0" bIns="0" rtlCol="0">
            <a:spAutoFit/>
          </a:bodyPr>
          <a:lstStyle/>
          <a:p>
            <a:pPr marL="355600" marR="5080" indent="-343535">
              <a:spcBef>
                <a:spcPts val="105"/>
              </a:spcBef>
              <a:buFont typeface="Arial MT"/>
              <a:buChar char="•"/>
              <a:tabLst>
                <a:tab pos="355600" algn="l"/>
                <a:tab pos="356235" algn="l"/>
              </a:tabLst>
            </a:pPr>
            <a:r>
              <a:rPr sz="3200" spc="-10" dirty="0">
                <a:solidFill>
                  <a:prstClr val="black"/>
                </a:solidFill>
                <a:latin typeface="Calibri"/>
                <a:cs typeface="Calibri"/>
              </a:rPr>
              <a:t>Three</a:t>
            </a:r>
            <a:r>
              <a:rPr sz="3200" spc="-15" dirty="0">
                <a:solidFill>
                  <a:prstClr val="black"/>
                </a:solidFill>
                <a:latin typeface="Calibri"/>
                <a:cs typeface="Calibri"/>
              </a:rPr>
              <a:t> </a:t>
            </a:r>
            <a:r>
              <a:rPr sz="3200" spc="-20" dirty="0">
                <a:solidFill>
                  <a:prstClr val="black"/>
                </a:solidFill>
                <a:latin typeface="Calibri"/>
                <a:cs typeface="Calibri"/>
              </a:rPr>
              <a:t>hyperparameters</a:t>
            </a:r>
            <a:r>
              <a:rPr sz="3200" dirty="0">
                <a:solidFill>
                  <a:prstClr val="black"/>
                </a:solidFill>
                <a:latin typeface="Calibri"/>
                <a:cs typeface="Calibri"/>
              </a:rPr>
              <a:t> </a:t>
            </a:r>
            <a:r>
              <a:rPr sz="3200" spc="-20" dirty="0">
                <a:solidFill>
                  <a:prstClr val="black"/>
                </a:solidFill>
                <a:latin typeface="Calibri"/>
                <a:cs typeface="Calibri"/>
              </a:rPr>
              <a:t>control</a:t>
            </a:r>
            <a:r>
              <a:rPr sz="3200" dirty="0">
                <a:solidFill>
                  <a:prstClr val="black"/>
                </a:solidFill>
                <a:latin typeface="Calibri"/>
                <a:cs typeface="Calibri"/>
              </a:rPr>
              <a:t> </a:t>
            </a:r>
            <a:r>
              <a:rPr sz="3200" spc="-5" dirty="0">
                <a:solidFill>
                  <a:prstClr val="black"/>
                </a:solidFill>
                <a:latin typeface="Calibri"/>
                <a:cs typeface="Calibri"/>
              </a:rPr>
              <a:t>the</a:t>
            </a:r>
            <a:r>
              <a:rPr sz="3200" dirty="0">
                <a:solidFill>
                  <a:prstClr val="black"/>
                </a:solidFill>
                <a:latin typeface="Calibri"/>
                <a:cs typeface="Calibri"/>
              </a:rPr>
              <a:t> </a:t>
            </a:r>
            <a:r>
              <a:rPr sz="3200" spc="-25" dirty="0">
                <a:solidFill>
                  <a:prstClr val="black"/>
                </a:solidFill>
                <a:latin typeface="Calibri"/>
                <a:cs typeface="Calibri"/>
              </a:rPr>
              <a:t>size</a:t>
            </a:r>
            <a:r>
              <a:rPr sz="3200" spc="5" dirty="0">
                <a:solidFill>
                  <a:prstClr val="black"/>
                </a:solidFill>
                <a:latin typeface="Calibri"/>
                <a:cs typeface="Calibri"/>
              </a:rPr>
              <a:t> </a:t>
            </a:r>
            <a:r>
              <a:rPr sz="3200" dirty="0">
                <a:solidFill>
                  <a:prstClr val="black"/>
                </a:solidFill>
                <a:latin typeface="Calibri"/>
                <a:cs typeface="Calibri"/>
              </a:rPr>
              <a:t>of </a:t>
            </a:r>
            <a:r>
              <a:rPr sz="3200" spc="-5" dirty="0">
                <a:solidFill>
                  <a:prstClr val="black"/>
                </a:solidFill>
                <a:latin typeface="Calibri"/>
                <a:cs typeface="Calibri"/>
              </a:rPr>
              <a:t>the </a:t>
            </a:r>
            <a:r>
              <a:rPr sz="3200" spc="-710" dirty="0">
                <a:solidFill>
                  <a:prstClr val="black"/>
                </a:solidFill>
                <a:latin typeface="Calibri"/>
                <a:cs typeface="Calibri"/>
              </a:rPr>
              <a:t> </a:t>
            </a:r>
            <a:r>
              <a:rPr sz="3200" spc="-5" dirty="0">
                <a:solidFill>
                  <a:prstClr val="black"/>
                </a:solidFill>
                <a:latin typeface="Calibri"/>
                <a:cs typeface="Calibri"/>
              </a:rPr>
              <a:t>output</a:t>
            </a:r>
            <a:r>
              <a:rPr sz="3200" spc="10" dirty="0">
                <a:solidFill>
                  <a:prstClr val="black"/>
                </a:solidFill>
                <a:latin typeface="Calibri"/>
                <a:cs typeface="Calibri"/>
              </a:rPr>
              <a:t> </a:t>
            </a:r>
            <a:r>
              <a:rPr sz="3200" spc="-10" dirty="0">
                <a:solidFill>
                  <a:prstClr val="black"/>
                </a:solidFill>
                <a:latin typeface="Calibri"/>
                <a:cs typeface="Calibri"/>
              </a:rPr>
              <a:t>volume</a:t>
            </a:r>
            <a:endParaRPr sz="3200">
              <a:solidFill>
                <a:prstClr val="black"/>
              </a:solidFill>
              <a:latin typeface="Calibri"/>
              <a:cs typeface="Calibri"/>
            </a:endParaRPr>
          </a:p>
          <a:p>
            <a:pPr marL="756285" marR="765810" lvl="1" indent="-287020">
              <a:spcBef>
                <a:spcPts val="690"/>
              </a:spcBef>
              <a:buFont typeface="Arial MT"/>
              <a:buChar char="–"/>
              <a:tabLst>
                <a:tab pos="756920" algn="l"/>
              </a:tabLst>
            </a:pPr>
            <a:r>
              <a:rPr sz="2800" u="heavy" spc="-10" dirty="0">
                <a:solidFill>
                  <a:prstClr val="black"/>
                </a:solidFill>
                <a:uFill>
                  <a:solidFill>
                    <a:srgbClr val="000000"/>
                  </a:solidFill>
                </a:uFill>
                <a:latin typeface="Calibri"/>
                <a:cs typeface="Calibri"/>
              </a:rPr>
              <a:t>Depth</a:t>
            </a:r>
            <a:r>
              <a:rPr sz="2800" spc="-10" dirty="0">
                <a:solidFill>
                  <a:prstClr val="black"/>
                </a:solidFill>
                <a:latin typeface="Calibri"/>
                <a:cs typeface="Calibri"/>
              </a:rPr>
              <a:t>:</a:t>
            </a:r>
            <a:r>
              <a:rPr sz="2800" spc="25" dirty="0">
                <a:solidFill>
                  <a:prstClr val="black"/>
                </a:solidFill>
                <a:latin typeface="Calibri"/>
                <a:cs typeface="Calibri"/>
              </a:rPr>
              <a:t> </a:t>
            </a:r>
            <a:r>
              <a:rPr sz="2800" spc="-5" dirty="0">
                <a:solidFill>
                  <a:prstClr val="black"/>
                </a:solidFill>
                <a:latin typeface="Calibri"/>
                <a:cs typeface="Calibri"/>
              </a:rPr>
              <a:t>no</a:t>
            </a:r>
            <a:r>
              <a:rPr sz="2800" dirty="0">
                <a:solidFill>
                  <a:prstClr val="black"/>
                </a:solidFill>
                <a:latin typeface="Calibri"/>
                <a:cs typeface="Calibri"/>
              </a:rPr>
              <a:t> </a:t>
            </a:r>
            <a:r>
              <a:rPr sz="2800" spc="-5" dirty="0">
                <a:solidFill>
                  <a:prstClr val="black"/>
                </a:solidFill>
                <a:latin typeface="Calibri"/>
                <a:cs typeface="Calibri"/>
              </a:rPr>
              <a:t>of</a:t>
            </a:r>
            <a:r>
              <a:rPr sz="2800" spc="-10" dirty="0">
                <a:solidFill>
                  <a:prstClr val="black"/>
                </a:solidFill>
                <a:latin typeface="Calibri"/>
                <a:cs typeface="Calibri"/>
              </a:rPr>
              <a:t> </a:t>
            </a:r>
            <a:r>
              <a:rPr sz="2800" spc="-15" dirty="0">
                <a:solidFill>
                  <a:prstClr val="black"/>
                </a:solidFill>
                <a:latin typeface="Calibri"/>
                <a:cs typeface="Calibri"/>
              </a:rPr>
              <a:t>filters,</a:t>
            </a:r>
            <a:r>
              <a:rPr sz="2800" spc="10" dirty="0">
                <a:solidFill>
                  <a:prstClr val="black"/>
                </a:solidFill>
                <a:latin typeface="Calibri"/>
                <a:cs typeface="Calibri"/>
              </a:rPr>
              <a:t> </a:t>
            </a:r>
            <a:r>
              <a:rPr sz="2800" spc="-5" dirty="0">
                <a:solidFill>
                  <a:prstClr val="black"/>
                </a:solidFill>
                <a:latin typeface="Calibri"/>
                <a:cs typeface="Calibri"/>
              </a:rPr>
              <a:t>each</a:t>
            </a:r>
            <a:r>
              <a:rPr sz="2800" dirty="0">
                <a:solidFill>
                  <a:prstClr val="black"/>
                </a:solidFill>
                <a:latin typeface="Calibri"/>
                <a:cs typeface="Calibri"/>
              </a:rPr>
              <a:t> </a:t>
            </a:r>
            <a:r>
              <a:rPr sz="2800" spc="-5" dirty="0">
                <a:solidFill>
                  <a:prstClr val="black"/>
                </a:solidFill>
                <a:latin typeface="Calibri"/>
                <a:cs typeface="Calibri"/>
              </a:rPr>
              <a:t>learning </a:t>
            </a:r>
            <a:r>
              <a:rPr sz="2800" spc="-15" dirty="0">
                <a:solidFill>
                  <a:prstClr val="black"/>
                </a:solidFill>
                <a:latin typeface="Calibri"/>
                <a:cs typeface="Calibri"/>
              </a:rPr>
              <a:t>to</a:t>
            </a:r>
            <a:r>
              <a:rPr sz="2800" spc="-5" dirty="0">
                <a:solidFill>
                  <a:prstClr val="black"/>
                </a:solidFill>
                <a:latin typeface="Calibri"/>
                <a:cs typeface="Calibri"/>
              </a:rPr>
              <a:t> look</a:t>
            </a:r>
            <a:r>
              <a:rPr sz="2800" spc="10" dirty="0">
                <a:solidFill>
                  <a:prstClr val="black"/>
                </a:solidFill>
                <a:latin typeface="Calibri"/>
                <a:cs typeface="Calibri"/>
              </a:rPr>
              <a:t> </a:t>
            </a:r>
            <a:r>
              <a:rPr sz="2800" spc="-30" dirty="0">
                <a:solidFill>
                  <a:prstClr val="black"/>
                </a:solidFill>
                <a:latin typeface="Calibri"/>
                <a:cs typeface="Calibri"/>
              </a:rPr>
              <a:t>for </a:t>
            </a:r>
            <a:r>
              <a:rPr sz="2800" spc="-620" dirty="0">
                <a:solidFill>
                  <a:prstClr val="black"/>
                </a:solidFill>
                <a:latin typeface="Calibri"/>
                <a:cs typeface="Calibri"/>
              </a:rPr>
              <a:t> </a:t>
            </a:r>
            <a:r>
              <a:rPr sz="2800" spc="-10" dirty="0">
                <a:solidFill>
                  <a:prstClr val="black"/>
                </a:solidFill>
                <a:latin typeface="Calibri"/>
                <a:cs typeface="Calibri"/>
              </a:rPr>
              <a:t>something</a:t>
            </a:r>
            <a:r>
              <a:rPr sz="2800" spc="10" dirty="0">
                <a:solidFill>
                  <a:prstClr val="black"/>
                </a:solidFill>
                <a:latin typeface="Calibri"/>
                <a:cs typeface="Calibri"/>
              </a:rPr>
              <a:t> </a:t>
            </a:r>
            <a:r>
              <a:rPr sz="2800" spc="-25" dirty="0">
                <a:solidFill>
                  <a:prstClr val="black"/>
                </a:solidFill>
                <a:latin typeface="Calibri"/>
                <a:cs typeface="Calibri"/>
              </a:rPr>
              <a:t>different</a:t>
            </a:r>
            <a:r>
              <a:rPr sz="2800" spc="10" dirty="0">
                <a:solidFill>
                  <a:prstClr val="black"/>
                </a:solidFill>
                <a:latin typeface="Calibri"/>
                <a:cs typeface="Calibri"/>
              </a:rPr>
              <a:t> </a:t>
            </a:r>
            <a:r>
              <a:rPr sz="2800" spc="-5" dirty="0">
                <a:solidFill>
                  <a:prstClr val="black"/>
                </a:solidFill>
                <a:latin typeface="Calibri"/>
                <a:cs typeface="Calibri"/>
              </a:rPr>
              <a:t>in</a:t>
            </a:r>
            <a:r>
              <a:rPr sz="2800" dirty="0">
                <a:solidFill>
                  <a:prstClr val="black"/>
                </a:solidFill>
                <a:latin typeface="Calibri"/>
                <a:cs typeface="Calibri"/>
              </a:rPr>
              <a:t> </a:t>
            </a:r>
            <a:r>
              <a:rPr sz="2800" spc="-5" dirty="0">
                <a:solidFill>
                  <a:prstClr val="black"/>
                </a:solidFill>
                <a:latin typeface="Calibri"/>
                <a:cs typeface="Calibri"/>
              </a:rPr>
              <a:t>the input.</a:t>
            </a:r>
            <a:endParaRPr sz="2800">
              <a:solidFill>
                <a:prstClr val="black"/>
              </a:solidFill>
              <a:latin typeface="Calibri"/>
              <a:cs typeface="Calibri"/>
            </a:endParaRPr>
          </a:p>
          <a:p>
            <a:pPr marL="756285" lvl="1" indent="-287020">
              <a:spcBef>
                <a:spcPts val="675"/>
              </a:spcBef>
              <a:buFont typeface="Arial MT"/>
              <a:buChar char="–"/>
              <a:tabLst>
                <a:tab pos="756920" algn="l"/>
              </a:tabLst>
            </a:pPr>
            <a:r>
              <a:rPr sz="2800" spc="-5" dirty="0">
                <a:solidFill>
                  <a:prstClr val="black"/>
                </a:solidFill>
                <a:latin typeface="Calibri"/>
                <a:cs typeface="Calibri"/>
              </a:rPr>
              <a:t>the</a:t>
            </a:r>
            <a:r>
              <a:rPr sz="2800" dirty="0">
                <a:solidFill>
                  <a:prstClr val="black"/>
                </a:solidFill>
                <a:latin typeface="Calibri"/>
                <a:cs typeface="Calibri"/>
              </a:rPr>
              <a:t> </a:t>
            </a:r>
            <a:r>
              <a:rPr sz="2800" u="heavy" spc="-15" dirty="0">
                <a:solidFill>
                  <a:prstClr val="black"/>
                </a:solidFill>
                <a:uFill>
                  <a:solidFill>
                    <a:srgbClr val="000000"/>
                  </a:solidFill>
                </a:uFill>
                <a:latin typeface="Calibri"/>
                <a:cs typeface="Calibri"/>
              </a:rPr>
              <a:t>stride</a:t>
            </a:r>
            <a:r>
              <a:rPr sz="2800" spc="25" dirty="0">
                <a:solidFill>
                  <a:prstClr val="black"/>
                </a:solidFill>
                <a:latin typeface="Calibri"/>
                <a:cs typeface="Calibri"/>
              </a:rPr>
              <a:t> </a:t>
            </a:r>
            <a:r>
              <a:rPr sz="2800" spc="-5" dirty="0">
                <a:solidFill>
                  <a:prstClr val="black"/>
                </a:solidFill>
                <a:latin typeface="Calibri"/>
                <a:cs typeface="Calibri"/>
              </a:rPr>
              <a:t>with</a:t>
            </a:r>
            <a:r>
              <a:rPr sz="2800" spc="5" dirty="0">
                <a:solidFill>
                  <a:prstClr val="black"/>
                </a:solidFill>
                <a:latin typeface="Calibri"/>
                <a:cs typeface="Calibri"/>
              </a:rPr>
              <a:t> </a:t>
            </a:r>
            <a:r>
              <a:rPr sz="2800" spc="-5" dirty="0">
                <a:solidFill>
                  <a:prstClr val="black"/>
                </a:solidFill>
                <a:latin typeface="Calibri"/>
                <a:cs typeface="Calibri"/>
              </a:rPr>
              <a:t>which</a:t>
            </a:r>
            <a:r>
              <a:rPr sz="2800" spc="15" dirty="0">
                <a:solidFill>
                  <a:prstClr val="black"/>
                </a:solidFill>
                <a:latin typeface="Calibri"/>
                <a:cs typeface="Calibri"/>
              </a:rPr>
              <a:t> </a:t>
            </a:r>
            <a:r>
              <a:rPr sz="2800" spc="-15" dirty="0">
                <a:solidFill>
                  <a:prstClr val="black"/>
                </a:solidFill>
                <a:latin typeface="Calibri"/>
                <a:cs typeface="Calibri"/>
              </a:rPr>
              <a:t>we</a:t>
            </a:r>
            <a:r>
              <a:rPr sz="2800" dirty="0">
                <a:solidFill>
                  <a:prstClr val="black"/>
                </a:solidFill>
                <a:latin typeface="Calibri"/>
                <a:cs typeface="Calibri"/>
              </a:rPr>
              <a:t> </a:t>
            </a:r>
            <a:r>
              <a:rPr sz="2800" spc="-10" dirty="0">
                <a:solidFill>
                  <a:prstClr val="black"/>
                </a:solidFill>
                <a:latin typeface="Calibri"/>
                <a:cs typeface="Calibri"/>
              </a:rPr>
              <a:t>slide</a:t>
            </a:r>
            <a:r>
              <a:rPr sz="2800" spc="10" dirty="0">
                <a:solidFill>
                  <a:prstClr val="black"/>
                </a:solidFill>
                <a:latin typeface="Calibri"/>
                <a:cs typeface="Calibri"/>
              </a:rPr>
              <a:t> </a:t>
            </a:r>
            <a:r>
              <a:rPr sz="2800" spc="-5" dirty="0">
                <a:solidFill>
                  <a:prstClr val="black"/>
                </a:solidFill>
                <a:latin typeface="Calibri"/>
                <a:cs typeface="Calibri"/>
              </a:rPr>
              <a:t>the</a:t>
            </a:r>
            <a:r>
              <a:rPr sz="2800" dirty="0">
                <a:solidFill>
                  <a:prstClr val="black"/>
                </a:solidFill>
                <a:latin typeface="Calibri"/>
                <a:cs typeface="Calibri"/>
              </a:rPr>
              <a:t> </a:t>
            </a:r>
            <a:r>
              <a:rPr sz="2800" spc="-50" dirty="0">
                <a:solidFill>
                  <a:prstClr val="black"/>
                </a:solidFill>
                <a:latin typeface="Calibri"/>
                <a:cs typeface="Calibri"/>
              </a:rPr>
              <a:t>filter.</a:t>
            </a:r>
            <a:endParaRPr sz="2800">
              <a:solidFill>
                <a:prstClr val="black"/>
              </a:solidFill>
              <a:latin typeface="Calibri"/>
              <a:cs typeface="Calibri"/>
            </a:endParaRPr>
          </a:p>
          <a:p>
            <a:pPr marL="756285" marR="824230" lvl="1" indent="-287020">
              <a:spcBef>
                <a:spcPts val="670"/>
              </a:spcBef>
              <a:buFont typeface="Arial MT"/>
              <a:buChar char="–"/>
              <a:tabLst>
                <a:tab pos="756920" algn="l"/>
              </a:tabLst>
            </a:pPr>
            <a:r>
              <a:rPr sz="2800" spc="-10" dirty="0">
                <a:solidFill>
                  <a:prstClr val="black"/>
                </a:solidFill>
                <a:latin typeface="Calibri"/>
                <a:cs typeface="Calibri"/>
              </a:rPr>
              <a:t>pad</a:t>
            </a:r>
            <a:r>
              <a:rPr sz="2800" spc="5" dirty="0">
                <a:solidFill>
                  <a:prstClr val="black"/>
                </a:solidFill>
                <a:latin typeface="Calibri"/>
                <a:cs typeface="Calibri"/>
              </a:rPr>
              <a:t> </a:t>
            </a:r>
            <a:r>
              <a:rPr sz="2800" spc="-5" dirty="0">
                <a:solidFill>
                  <a:prstClr val="black"/>
                </a:solidFill>
                <a:latin typeface="Calibri"/>
                <a:cs typeface="Calibri"/>
              </a:rPr>
              <a:t>the</a:t>
            </a:r>
            <a:r>
              <a:rPr sz="2800" spc="10" dirty="0">
                <a:solidFill>
                  <a:prstClr val="black"/>
                </a:solidFill>
                <a:latin typeface="Calibri"/>
                <a:cs typeface="Calibri"/>
              </a:rPr>
              <a:t> </a:t>
            </a:r>
            <a:r>
              <a:rPr sz="2800" spc="-10" dirty="0">
                <a:solidFill>
                  <a:prstClr val="black"/>
                </a:solidFill>
                <a:latin typeface="Calibri"/>
                <a:cs typeface="Calibri"/>
              </a:rPr>
              <a:t>input</a:t>
            </a:r>
            <a:r>
              <a:rPr sz="2800" spc="30" dirty="0">
                <a:solidFill>
                  <a:prstClr val="black"/>
                </a:solidFill>
                <a:latin typeface="Calibri"/>
                <a:cs typeface="Calibri"/>
              </a:rPr>
              <a:t> </a:t>
            </a:r>
            <a:r>
              <a:rPr sz="2800" spc="-15" dirty="0">
                <a:solidFill>
                  <a:prstClr val="black"/>
                </a:solidFill>
                <a:latin typeface="Calibri"/>
                <a:cs typeface="Calibri"/>
              </a:rPr>
              <a:t>volume</a:t>
            </a:r>
            <a:r>
              <a:rPr sz="2800" spc="20" dirty="0">
                <a:solidFill>
                  <a:prstClr val="black"/>
                </a:solidFill>
                <a:latin typeface="Calibri"/>
                <a:cs typeface="Calibri"/>
              </a:rPr>
              <a:t> </a:t>
            </a:r>
            <a:r>
              <a:rPr sz="2800" spc="-5" dirty="0">
                <a:solidFill>
                  <a:prstClr val="black"/>
                </a:solidFill>
                <a:latin typeface="Calibri"/>
                <a:cs typeface="Calibri"/>
              </a:rPr>
              <a:t>with</a:t>
            </a:r>
            <a:r>
              <a:rPr sz="2800" spc="10" dirty="0">
                <a:solidFill>
                  <a:prstClr val="black"/>
                </a:solidFill>
                <a:latin typeface="Calibri"/>
                <a:cs typeface="Calibri"/>
              </a:rPr>
              <a:t> </a:t>
            </a:r>
            <a:r>
              <a:rPr sz="2800" spc="-30" dirty="0">
                <a:solidFill>
                  <a:prstClr val="black"/>
                </a:solidFill>
                <a:latin typeface="Calibri"/>
                <a:cs typeface="Calibri"/>
              </a:rPr>
              <a:t>zeros</a:t>
            </a:r>
            <a:r>
              <a:rPr sz="2800" dirty="0">
                <a:solidFill>
                  <a:prstClr val="black"/>
                </a:solidFill>
                <a:latin typeface="Calibri"/>
                <a:cs typeface="Calibri"/>
              </a:rPr>
              <a:t> </a:t>
            </a:r>
            <a:r>
              <a:rPr sz="2800" spc="-15" dirty="0">
                <a:solidFill>
                  <a:prstClr val="black"/>
                </a:solidFill>
                <a:latin typeface="Calibri"/>
                <a:cs typeface="Calibri"/>
              </a:rPr>
              <a:t>around</a:t>
            </a:r>
            <a:r>
              <a:rPr sz="2800" spc="25" dirty="0">
                <a:solidFill>
                  <a:prstClr val="black"/>
                </a:solidFill>
                <a:latin typeface="Calibri"/>
                <a:cs typeface="Calibri"/>
              </a:rPr>
              <a:t> </a:t>
            </a:r>
            <a:r>
              <a:rPr sz="2800" spc="-5" dirty="0">
                <a:solidFill>
                  <a:prstClr val="black"/>
                </a:solidFill>
                <a:latin typeface="Calibri"/>
                <a:cs typeface="Calibri"/>
              </a:rPr>
              <a:t>the </a:t>
            </a:r>
            <a:r>
              <a:rPr sz="2800" spc="-615" dirty="0">
                <a:solidFill>
                  <a:prstClr val="black"/>
                </a:solidFill>
                <a:latin typeface="Calibri"/>
                <a:cs typeface="Calibri"/>
              </a:rPr>
              <a:t> </a:t>
            </a:r>
            <a:r>
              <a:rPr sz="2800" spc="-55" dirty="0">
                <a:solidFill>
                  <a:prstClr val="black"/>
                </a:solidFill>
                <a:latin typeface="Calibri"/>
                <a:cs typeface="Calibri"/>
              </a:rPr>
              <a:t>border.</a:t>
            </a:r>
            <a:endParaRPr sz="2800">
              <a:solidFill>
                <a:prstClr val="black"/>
              </a:solidFill>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1425" y="461900"/>
            <a:ext cx="4634230" cy="696595"/>
          </a:xfrm>
          <a:prstGeom prst="rect">
            <a:avLst/>
          </a:prstGeom>
        </p:spPr>
        <p:txBody>
          <a:bodyPr vert="horz" wrap="square" lIns="0" tIns="13335" rIns="0" bIns="0" rtlCol="0">
            <a:spAutoFit/>
          </a:bodyPr>
          <a:lstStyle/>
          <a:p>
            <a:pPr marL="12700">
              <a:spcBef>
                <a:spcPts val="105"/>
              </a:spcBef>
            </a:pPr>
            <a:r>
              <a:rPr spc="-5" dirty="0"/>
              <a:t>Spatial</a:t>
            </a:r>
            <a:r>
              <a:rPr spc="-70" dirty="0"/>
              <a:t> </a:t>
            </a:r>
            <a:r>
              <a:rPr spc="-10" dirty="0"/>
              <a:t>arrangement</a:t>
            </a:r>
          </a:p>
        </p:txBody>
      </p:sp>
      <p:sp>
        <p:nvSpPr>
          <p:cNvPr id="3" name="object 3"/>
          <p:cNvSpPr txBox="1"/>
          <p:nvPr/>
        </p:nvSpPr>
        <p:spPr>
          <a:xfrm>
            <a:off x="1022555" y="1217176"/>
            <a:ext cx="10658167" cy="5716308"/>
          </a:xfrm>
          <a:prstGeom prst="rect">
            <a:avLst/>
          </a:prstGeom>
        </p:spPr>
        <p:txBody>
          <a:bodyPr vert="horz" wrap="square" lIns="0" tIns="100965" rIns="0" bIns="0" rtlCol="0">
            <a:spAutoFit/>
          </a:bodyPr>
          <a:lstStyle/>
          <a:p>
            <a:pPr marL="355600" marR="1166495" indent="-343535">
              <a:lnSpc>
                <a:spcPts val="2880"/>
              </a:lnSpc>
              <a:spcBef>
                <a:spcPts val="795"/>
              </a:spcBef>
              <a:buFont typeface="Arial MT"/>
              <a:buChar char="•"/>
              <a:tabLst>
                <a:tab pos="355600" algn="l"/>
                <a:tab pos="356235" algn="l"/>
              </a:tabLst>
            </a:pPr>
            <a:r>
              <a:rPr sz="3000" spc="-60" dirty="0">
                <a:solidFill>
                  <a:prstClr val="black"/>
                </a:solidFill>
                <a:latin typeface="Calibri"/>
                <a:cs typeface="Calibri"/>
              </a:rPr>
              <a:t>We</a:t>
            </a:r>
            <a:r>
              <a:rPr sz="3000" dirty="0">
                <a:solidFill>
                  <a:prstClr val="black"/>
                </a:solidFill>
                <a:latin typeface="Calibri"/>
                <a:cs typeface="Calibri"/>
              </a:rPr>
              <a:t> </a:t>
            </a:r>
            <a:r>
              <a:rPr sz="3000" spc="-15" dirty="0">
                <a:solidFill>
                  <a:prstClr val="black"/>
                </a:solidFill>
                <a:latin typeface="Calibri"/>
                <a:cs typeface="Calibri"/>
              </a:rPr>
              <a:t>compute</a:t>
            </a:r>
            <a:r>
              <a:rPr sz="3000" spc="-10" dirty="0">
                <a:solidFill>
                  <a:prstClr val="black"/>
                </a:solidFill>
                <a:latin typeface="Calibri"/>
                <a:cs typeface="Calibri"/>
              </a:rPr>
              <a:t> </a:t>
            </a:r>
            <a:r>
              <a:rPr sz="3000" dirty="0">
                <a:solidFill>
                  <a:prstClr val="black"/>
                </a:solidFill>
                <a:latin typeface="Calibri"/>
                <a:cs typeface="Calibri"/>
              </a:rPr>
              <a:t>the</a:t>
            </a:r>
            <a:r>
              <a:rPr sz="3000" spc="-10" dirty="0">
                <a:solidFill>
                  <a:prstClr val="black"/>
                </a:solidFill>
                <a:latin typeface="Calibri"/>
                <a:cs typeface="Calibri"/>
              </a:rPr>
              <a:t> spatial</a:t>
            </a:r>
            <a:r>
              <a:rPr sz="3000" spc="-30" dirty="0">
                <a:solidFill>
                  <a:prstClr val="black"/>
                </a:solidFill>
                <a:latin typeface="Calibri"/>
                <a:cs typeface="Calibri"/>
              </a:rPr>
              <a:t> </a:t>
            </a:r>
            <a:r>
              <a:rPr sz="3000" spc="-25" dirty="0">
                <a:solidFill>
                  <a:prstClr val="black"/>
                </a:solidFill>
                <a:latin typeface="Calibri"/>
                <a:cs typeface="Calibri"/>
              </a:rPr>
              <a:t>size</a:t>
            </a:r>
            <a:r>
              <a:rPr sz="3000" spc="5" dirty="0">
                <a:solidFill>
                  <a:prstClr val="black"/>
                </a:solidFill>
                <a:latin typeface="Calibri"/>
                <a:cs typeface="Calibri"/>
              </a:rPr>
              <a:t> </a:t>
            </a:r>
            <a:r>
              <a:rPr sz="3000" spc="-5" dirty="0">
                <a:solidFill>
                  <a:prstClr val="black"/>
                </a:solidFill>
                <a:latin typeface="Calibri"/>
                <a:cs typeface="Calibri"/>
              </a:rPr>
              <a:t>of</a:t>
            </a:r>
            <a:r>
              <a:rPr sz="3000" spc="-15" dirty="0">
                <a:solidFill>
                  <a:prstClr val="black"/>
                </a:solidFill>
                <a:latin typeface="Calibri"/>
                <a:cs typeface="Calibri"/>
              </a:rPr>
              <a:t> </a:t>
            </a:r>
            <a:r>
              <a:rPr sz="3000" dirty="0">
                <a:solidFill>
                  <a:prstClr val="black"/>
                </a:solidFill>
                <a:latin typeface="Calibri"/>
                <a:cs typeface="Calibri"/>
              </a:rPr>
              <a:t>the</a:t>
            </a:r>
            <a:r>
              <a:rPr sz="3000" spc="-10" dirty="0">
                <a:solidFill>
                  <a:prstClr val="black"/>
                </a:solidFill>
                <a:latin typeface="Calibri"/>
                <a:cs typeface="Calibri"/>
              </a:rPr>
              <a:t> </a:t>
            </a:r>
            <a:r>
              <a:rPr sz="3000" spc="-5" dirty="0">
                <a:solidFill>
                  <a:prstClr val="black"/>
                </a:solidFill>
                <a:latin typeface="Calibri"/>
                <a:cs typeface="Calibri"/>
              </a:rPr>
              <a:t>output </a:t>
            </a:r>
            <a:r>
              <a:rPr sz="3000" spc="-665" dirty="0">
                <a:solidFill>
                  <a:prstClr val="black"/>
                </a:solidFill>
                <a:latin typeface="Calibri"/>
                <a:cs typeface="Calibri"/>
              </a:rPr>
              <a:t> </a:t>
            </a:r>
            <a:r>
              <a:rPr sz="3000" spc="-10" dirty="0">
                <a:solidFill>
                  <a:prstClr val="black"/>
                </a:solidFill>
                <a:latin typeface="Calibri"/>
                <a:cs typeface="Calibri"/>
              </a:rPr>
              <a:t>volume</a:t>
            </a:r>
            <a:r>
              <a:rPr sz="3000" spc="-20" dirty="0">
                <a:solidFill>
                  <a:prstClr val="black"/>
                </a:solidFill>
                <a:latin typeface="Calibri"/>
                <a:cs typeface="Calibri"/>
              </a:rPr>
              <a:t> </a:t>
            </a:r>
            <a:r>
              <a:rPr sz="3000" dirty="0">
                <a:solidFill>
                  <a:prstClr val="black"/>
                </a:solidFill>
                <a:latin typeface="Calibri"/>
                <a:cs typeface="Calibri"/>
              </a:rPr>
              <a:t>as</a:t>
            </a:r>
            <a:r>
              <a:rPr sz="3000" spc="-5" dirty="0">
                <a:solidFill>
                  <a:prstClr val="black"/>
                </a:solidFill>
                <a:latin typeface="Calibri"/>
                <a:cs typeface="Calibri"/>
              </a:rPr>
              <a:t> </a:t>
            </a:r>
            <a:r>
              <a:rPr sz="3000" dirty="0">
                <a:solidFill>
                  <a:prstClr val="black"/>
                </a:solidFill>
                <a:latin typeface="Calibri"/>
                <a:cs typeface="Calibri"/>
              </a:rPr>
              <a:t>a</a:t>
            </a:r>
            <a:r>
              <a:rPr sz="3000" spc="-15" dirty="0">
                <a:solidFill>
                  <a:prstClr val="black"/>
                </a:solidFill>
                <a:latin typeface="Calibri"/>
                <a:cs typeface="Calibri"/>
              </a:rPr>
              <a:t> </a:t>
            </a:r>
            <a:r>
              <a:rPr sz="3000" spc="-5" dirty="0">
                <a:solidFill>
                  <a:prstClr val="black"/>
                </a:solidFill>
                <a:latin typeface="Calibri"/>
                <a:cs typeface="Calibri"/>
              </a:rPr>
              <a:t>function</a:t>
            </a:r>
            <a:r>
              <a:rPr sz="3000" dirty="0">
                <a:solidFill>
                  <a:prstClr val="black"/>
                </a:solidFill>
                <a:latin typeface="Calibri"/>
                <a:cs typeface="Calibri"/>
              </a:rPr>
              <a:t> </a:t>
            </a:r>
            <a:r>
              <a:rPr sz="3000" spc="-5" dirty="0">
                <a:solidFill>
                  <a:prstClr val="black"/>
                </a:solidFill>
                <a:latin typeface="Calibri"/>
                <a:cs typeface="Calibri"/>
              </a:rPr>
              <a:t>of</a:t>
            </a:r>
            <a:endParaRPr sz="3000" dirty="0">
              <a:solidFill>
                <a:prstClr val="black"/>
              </a:solidFill>
              <a:latin typeface="Calibri"/>
              <a:cs typeface="Calibri"/>
            </a:endParaRPr>
          </a:p>
          <a:p>
            <a:pPr marL="756285" lvl="1" indent="-287020">
              <a:spcBef>
                <a:spcPts val="45"/>
              </a:spcBef>
              <a:buFont typeface="Arial MT"/>
              <a:buChar char="–"/>
              <a:tabLst>
                <a:tab pos="756920" algn="l"/>
              </a:tabLst>
            </a:pPr>
            <a:r>
              <a:rPr sz="2600" dirty="0">
                <a:solidFill>
                  <a:prstClr val="black"/>
                </a:solidFill>
                <a:latin typeface="Calibri"/>
                <a:cs typeface="Calibri"/>
              </a:rPr>
              <a:t>the</a:t>
            </a:r>
            <a:r>
              <a:rPr sz="2600" spc="-25" dirty="0">
                <a:solidFill>
                  <a:prstClr val="black"/>
                </a:solidFill>
                <a:latin typeface="Calibri"/>
                <a:cs typeface="Calibri"/>
              </a:rPr>
              <a:t> </a:t>
            </a:r>
            <a:r>
              <a:rPr sz="2600" dirty="0">
                <a:solidFill>
                  <a:prstClr val="black"/>
                </a:solidFill>
                <a:latin typeface="Calibri"/>
                <a:cs typeface="Calibri"/>
              </a:rPr>
              <a:t>input</a:t>
            </a:r>
            <a:r>
              <a:rPr sz="2600" spc="-25" dirty="0">
                <a:solidFill>
                  <a:prstClr val="black"/>
                </a:solidFill>
                <a:latin typeface="Calibri"/>
                <a:cs typeface="Calibri"/>
              </a:rPr>
              <a:t> </a:t>
            </a:r>
            <a:r>
              <a:rPr sz="2600" spc="-10" dirty="0">
                <a:solidFill>
                  <a:prstClr val="black"/>
                </a:solidFill>
                <a:latin typeface="Calibri"/>
                <a:cs typeface="Calibri"/>
              </a:rPr>
              <a:t>volume</a:t>
            </a:r>
            <a:r>
              <a:rPr sz="2600" spc="-35" dirty="0">
                <a:solidFill>
                  <a:prstClr val="black"/>
                </a:solidFill>
                <a:latin typeface="Calibri"/>
                <a:cs typeface="Calibri"/>
              </a:rPr>
              <a:t> </a:t>
            </a:r>
            <a:r>
              <a:rPr sz="2600" spc="-15" dirty="0">
                <a:solidFill>
                  <a:prstClr val="black"/>
                </a:solidFill>
                <a:latin typeface="Calibri"/>
                <a:cs typeface="Calibri"/>
              </a:rPr>
              <a:t>size</a:t>
            </a:r>
            <a:r>
              <a:rPr sz="2600" spc="-20" dirty="0">
                <a:solidFill>
                  <a:prstClr val="black"/>
                </a:solidFill>
                <a:latin typeface="Calibri"/>
                <a:cs typeface="Calibri"/>
              </a:rPr>
              <a:t> </a:t>
            </a:r>
            <a:r>
              <a:rPr sz="2600" spc="-5" dirty="0">
                <a:solidFill>
                  <a:prstClr val="black"/>
                </a:solidFill>
                <a:latin typeface="Calibri"/>
                <a:cs typeface="Calibri"/>
              </a:rPr>
              <a:t>(W)</a:t>
            </a:r>
            <a:endParaRPr sz="2600" dirty="0">
              <a:solidFill>
                <a:prstClr val="black"/>
              </a:solidFill>
              <a:latin typeface="Calibri"/>
              <a:cs typeface="Calibri"/>
            </a:endParaRPr>
          </a:p>
          <a:p>
            <a:pPr marL="756285" lvl="1" indent="-287020">
              <a:buFont typeface="Arial MT"/>
              <a:buChar char="–"/>
              <a:tabLst>
                <a:tab pos="756920" algn="l"/>
              </a:tabLst>
            </a:pPr>
            <a:r>
              <a:rPr sz="2600" dirty="0">
                <a:solidFill>
                  <a:prstClr val="black"/>
                </a:solidFill>
                <a:latin typeface="Calibri"/>
                <a:cs typeface="Calibri"/>
              </a:rPr>
              <a:t>the</a:t>
            </a:r>
            <a:r>
              <a:rPr sz="2600" spc="-10" dirty="0">
                <a:solidFill>
                  <a:prstClr val="black"/>
                </a:solidFill>
                <a:latin typeface="Calibri"/>
                <a:cs typeface="Calibri"/>
              </a:rPr>
              <a:t> receptive</a:t>
            </a:r>
            <a:r>
              <a:rPr sz="2600" spc="-30" dirty="0">
                <a:solidFill>
                  <a:prstClr val="black"/>
                </a:solidFill>
                <a:latin typeface="Calibri"/>
                <a:cs typeface="Calibri"/>
              </a:rPr>
              <a:t> </a:t>
            </a:r>
            <a:r>
              <a:rPr sz="2600" spc="-5" dirty="0">
                <a:solidFill>
                  <a:prstClr val="black"/>
                </a:solidFill>
                <a:latin typeface="Calibri"/>
                <a:cs typeface="Calibri"/>
              </a:rPr>
              <a:t>field</a:t>
            </a:r>
            <a:r>
              <a:rPr sz="2600" spc="-25" dirty="0">
                <a:solidFill>
                  <a:prstClr val="black"/>
                </a:solidFill>
                <a:latin typeface="Calibri"/>
                <a:cs typeface="Calibri"/>
              </a:rPr>
              <a:t> </a:t>
            </a:r>
            <a:r>
              <a:rPr sz="2600" spc="-15" dirty="0">
                <a:solidFill>
                  <a:prstClr val="black"/>
                </a:solidFill>
                <a:latin typeface="Calibri"/>
                <a:cs typeface="Calibri"/>
              </a:rPr>
              <a:t>size</a:t>
            </a:r>
            <a:r>
              <a:rPr sz="2600" spc="-20" dirty="0">
                <a:solidFill>
                  <a:prstClr val="black"/>
                </a:solidFill>
                <a:latin typeface="Calibri"/>
                <a:cs typeface="Calibri"/>
              </a:rPr>
              <a:t> </a:t>
            </a:r>
            <a:r>
              <a:rPr sz="2600" spc="-5" dirty="0">
                <a:solidFill>
                  <a:prstClr val="black"/>
                </a:solidFill>
                <a:latin typeface="Calibri"/>
                <a:cs typeface="Calibri"/>
              </a:rPr>
              <a:t>of </a:t>
            </a:r>
            <a:r>
              <a:rPr sz="2600" dirty="0">
                <a:solidFill>
                  <a:prstClr val="black"/>
                </a:solidFill>
                <a:latin typeface="Calibri"/>
                <a:cs typeface="Calibri"/>
              </a:rPr>
              <a:t>the </a:t>
            </a:r>
            <a:r>
              <a:rPr sz="2600" spc="-15" dirty="0">
                <a:solidFill>
                  <a:prstClr val="black"/>
                </a:solidFill>
                <a:latin typeface="Calibri"/>
                <a:cs typeface="Calibri"/>
              </a:rPr>
              <a:t>Conv</a:t>
            </a:r>
            <a:r>
              <a:rPr sz="2600" spc="-5" dirty="0">
                <a:solidFill>
                  <a:prstClr val="black"/>
                </a:solidFill>
                <a:latin typeface="Calibri"/>
                <a:cs typeface="Calibri"/>
              </a:rPr>
              <a:t> </a:t>
            </a:r>
            <a:r>
              <a:rPr sz="2600" spc="-20" dirty="0">
                <a:solidFill>
                  <a:prstClr val="black"/>
                </a:solidFill>
                <a:latin typeface="Calibri"/>
                <a:cs typeface="Calibri"/>
              </a:rPr>
              <a:t>Layer</a:t>
            </a:r>
            <a:r>
              <a:rPr sz="2600" spc="5" dirty="0">
                <a:solidFill>
                  <a:prstClr val="black"/>
                </a:solidFill>
                <a:latin typeface="Calibri"/>
                <a:cs typeface="Calibri"/>
              </a:rPr>
              <a:t> </a:t>
            </a:r>
            <a:r>
              <a:rPr sz="2600" spc="-10" dirty="0">
                <a:solidFill>
                  <a:prstClr val="black"/>
                </a:solidFill>
                <a:latin typeface="Calibri"/>
                <a:cs typeface="Calibri"/>
              </a:rPr>
              <a:t>neurons</a:t>
            </a:r>
            <a:r>
              <a:rPr sz="2600" spc="-45" dirty="0">
                <a:solidFill>
                  <a:prstClr val="black"/>
                </a:solidFill>
                <a:latin typeface="Calibri"/>
                <a:cs typeface="Calibri"/>
              </a:rPr>
              <a:t> </a:t>
            </a:r>
            <a:r>
              <a:rPr sz="2600" dirty="0">
                <a:solidFill>
                  <a:prstClr val="black"/>
                </a:solidFill>
                <a:latin typeface="Calibri"/>
                <a:cs typeface="Calibri"/>
              </a:rPr>
              <a:t>(F)</a:t>
            </a:r>
          </a:p>
          <a:p>
            <a:pPr marL="756285" lvl="1" indent="-287020">
              <a:buFont typeface="Arial MT"/>
              <a:buChar char="–"/>
              <a:tabLst>
                <a:tab pos="756920" algn="l"/>
              </a:tabLst>
            </a:pPr>
            <a:r>
              <a:rPr sz="2600" dirty="0">
                <a:solidFill>
                  <a:prstClr val="black"/>
                </a:solidFill>
                <a:latin typeface="Calibri"/>
                <a:cs typeface="Calibri"/>
              </a:rPr>
              <a:t>the</a:t>
            </a:r>
            <a:r>
              <a:rPr sz="2600" spc="-15" dirty="0">
                <a:solidFill>
                  <a:prstClr val="black"/>
                </a:solidFill>
                <a:latin typeface="Calibri"/>
                <a:cs typeface="Calibri"/>
              </a:rPr>
              <a:t> </a:t>
            </a:r>
            <a:r>
              <a:rPr sz="2600" spc="-5" dirty="0">
                <a:solidFill>
                  <a:prstClr val="black"/>
                </a:solidFill>
                <a:latin typeface="Calibri"/>
                <a:cs typeface="Calibri"/>
              </a:rPr>
              <a:t>stride</a:t>
            </a:r>
            <a:r>
              <a:rPr sz="2600" spc="-35" dirty="0">
                <a:solidFill>
                  <a:prstClr val="black"/>
                </a:solidFill>
                <a:latin typeface="Calibri"/>
                <a:cs typeface="Calibri"/>
              </a:rPr>
              <a:t> </a:t>
            </a:r>
            <a:r>
              <a:rPr sz="2600" dirty="0">
                <a:solidFill>
                  <a:prstClr val="black"/>
                </a:solidFill>
                <a:latin typeface="Calibri"/>
                <a:cs typeface="Calibri"/>
              </a:rPr>
              <a:t>with which</a:t>
            </a:r>
            <a:r>
              <a:rPr sz="2600" spc="-15" dirty="0">
                <a:solidFill>
                  <a:prstClr val="black"/>
                </a:solidFill>
                <a:latin typeface="Calibri"/>
                <a:cs typeface="Calibri"/>
              </a:rPr>
              <a:t> </a:t>
            </a:r>
            <a:r>
              <a:rPr sz="2600" spc="-5" dirty="0">
                <a:solidFill>
                  <a:prstClr val="black"/>
                </a:solidFill>
                <a:latin typeface="Calibri"/>
                <a:cs typeface="Calibri"/>
              </a:rPr>
              <a:t>they</a:t>
            </a:r>
            <a:r>
              <a:rPr sz="2600" spc="-30" dirty="0">
                <a:solidFill>
                  <a:prstClr val="black"/>
                </a:solidFill>
                <a:latin typeface="Calibri"/>
                <a:cs typeface="Calibri"/>
              </a:rPr>
              <a:t> </a:t>
            </a:r>
            <a:r>
              <a:rPr sz="2600" spc="-10" dirty="0">
                <a:solidFill>
                  <a:prstClr val="black"/>
                </a:solidFill>
                <a:latin typeface="Calibri"/>
                <a:cs typeface="Calibri"/>
              </a:rPr>
              <a:t>are</a:t>
            </a:r>
            <a:r>
              <a:rPr sz="2600" dirty="0">
                <a:solidFill>
                  <a:prstClr val="black"/>
                </a:solidFill>
                <a:latin typeface="Calibri"/>
                <a:cs typeface="Calibri"/>
              </a:rPr>
              <a:t> applied</a:t>
            </a:r>
            <a:r>
              <a:rPr sz="2600" spc="-30" dirty="0">
                <a:solidFill>
                  <a:prstClr val="black"/>
                </a:solidFill>
                <a:latin typeface="Calibri"/>
                <a:cs typeface="Calibri"/>
              </a:rPr>
              <a:t> </a:t>
            </a:r>
            <a:r>
              <a:rPr sz="2600" dirty="0">
                <a:solidFill>
                  <a:prstClr val="black"/>
                </a:solidFill>
                <a:latin typeface="Calibri"/>
                <a:cs typeface="Calibri"/>
              </a:rPr>
              <a:t>(S)</a:t>
            </a:r>
          </a:p>
          <a:p>
            <a:pPr marL="756285" lvl="1" indent="-287020">
              <a:lnSpc>
                <a:spcPts val="3110"/>
              </a:lnSpc>
              <a:buFont typeface="Arial MT"/>
              <a:buChar char="–"/>
              <a:tabLst>
                <a:tab pos="756920" algn="l"/>
              </a:tabLst>
            </a:pPr>
            <a:r>
              <a:rPr sz="2600" dirty="0">
                <a:solidFill>
                  <a:prstClr val="black"/>
                </a:solidFill>
                <a:latin typeface="Calibri"/>
                <a:cs typeface="Calibri"/>
              </a:rPr>
              <a:t>the</a:t>
            </a:r>
            <a:r>
              <a:rPr sz="2600" spc="-15" dirty="0">
                <a:solidFill>
                  <a:prstClr val="black"/>
                </a:solidFill>
                <a:latin typeface="Calibri"/>
                <a:cs typeface="Calibri"/>
              </a:rPr>
              <a:t> </a:t>
            </a:r>
            <a:r>
              <a:rPr sz="2600" spc="-5" dirty="0">
                <a:solidFill>
                  <a:prstClr val="black"/>
                </a:solidFill>
                <a:latin typeface="Calibri"/>
                <a:cs typeface="Calibri"/>
              </a:rPr>
              <a:t>amount</a:t>
            </a:r>
            <a:r>
              <a:rPr sz="2600" spc="-10" dirty="0">
                <a:solidFill>
                  <a:prstClr val="black"/>
                </a:solidFill>
                <a:latin typeface="Calibri"/>
                <a:cs typeface="Calibri"/>
              </a:rPr>
              <a:t> </a:t>
            </a:r>
            <a:r>
              <a:rPr sz="2600" spc="-5" dirty="0">
                <a:solidFill>
                  <a:prstClr val="black"/>
                </a:solidFill>
                <a:latin typeface="Calibri"/>
                <a:cs typeface="Calibri"/>
              </a:rPr>
              <a:t>of </a:t>
            </a:r>
            <a:r>
              <a:rPr sz="2600" spc="-25" dirty="0">
                <a:solidFill>
                  <a:prstClr val="black"/>
                </a:solidFill>
                <a:latin typeface="Calibri"/>
                <a:cs typeface="Calibri"/>
              </a:rPr>
              <a:t>zero</a:t>
            </a:r>
            <a:r>
              <a:rPr sz="2600" spc="-30" dirty="0">
                <a:solidFill>
                  <a:prstClr val="black"/>
                </a:solidFill>
                <a:latin typeface="Calibri"/>
                <a:cs typeface="Calibri"/>
              </a:rPr>
              <a:t> </a:t>
            </a:r>
            <a:r>
              <a:rPr sz="2600" spc="-5" dirty="0">
                <a:solidFill>
                  <a:prstClr val="black"/>
                </a:solidFill>
                <a:latin typeface="Calibri"/>
                <a:cs typeface="Calibri"/>
              </a:rPr>
              <a:t>padding</a:t>
            </a:r>
            <a:r>
              <a:rPr sz="2600" spc="-15" dirty="0">
                <a:solidFill>
                  <a:prstClr val="black"/>
                </a:solidFill>
                <a:latin typeface="Calibri"/>
                <a:cs typeface="Calibri"/>
              </a:rPr>
              <a:t> </a:t>
            </a:r>
            <a:r>
              <a:rPr sz="2600" spc="-5" dirty="0">
                <a:solidFill>
                  <a:prstClr val="black"/>
                </a:solidFill>
                <a:latin typeface="Calibri"/>
                <a:cs typeface="Calibri"/>
              </a:rPr>
              <a:t>used</a:t>
            </a:r>
            <a:r>
              <a:rPr sz="2600" spc="-25" dirty="0">
                <a:solidFill>
                  <a:prstClr val="black"/>
                </a:solidFill>
                <a:latin typeface="Calibri"/>
                <a:cs typeface="Calibri"/>
              </a:rPr>
              <a:t> </a:t>
            </a:r>
            <a:r>
              <a:rPr sz="2600" spc="5" dirty="0">
                <a:solidFill>
                  <a:prstClr val="black"/>
                </a:solidFill>
                <a:latin typeface="Calibri"/>
                <a:cs typeface="Calibri"/>
              </a:rPr>
              <a:t>(P)</a:t>
            </a:r>
            <a:r>
              <a:rPr sz="2600" spc="-25" dirty="0">
                <a:solidFill>
                  <a:prstClr val="black"/>
                </a:solidFill>
                <a:latin typeface="Calibri"/>
                <a:cs typeface="Calibri"/>
              </a:rPr>
              <a:t> </a:t>
            </a:r>
            <a:r>
              <a:rPr sz="2600" spc="-5" dirty="0">
                <a:solidFill>
                  <a:prstClr val="black"/>
                </a:solidFill>
                <a:latin typeface="Calibri"/>
                <a:cs typeface="Calibri"/>
              </a:rPr>
              <a:t>on </a:t>
            </a:r>
            <a:r>
              <a:rPr sz="2600" dirty="0">
                <a:solidFill>
                  <a:prstClr val="black"/>
                </a:solidFill>
                <a:latin typeface="Calibri"/>
                <a:cs typeface="Calibri"/>
              </a:rPr>
              <a:t>the</a:t>
            </a:r>
            <a:r>
              <a:rPr sz="2600" spc="-15" dirty="0">
                <a:solidFill>
                  <a:prstClr val="black"/>
                </a:solidFill>
                <a:latin typeface="Calibri"/>
                <a:cs typeface="Calibri"/>
              </a:rPr>
              <a:t> </a:t>
            </a:r>
            <a:r>
              <a:rPr sz="2600" spc="-45" dirty="0">
                <a:solidFill>
                  <a:prstClr val="black"/>
                </a:solidFill>
                <a:latin typeface="Calibri"/>
                <a:cs typeface="Calibri"/>
              </a:rPr>
              <a:t>border.</a:t>
            </a:r>
            <a:endParaRPr sz="2600" dirty="0">
              <a:solidFill>
                <a:prstClr val="black"/>
              </a:solidFill>
              <a:latin typeface="Calibri"/>
              <a:cs typeface="Calibri"/>
            </a:endParaRPr>
          </a:p>
          <a:p>
            <a:pPr marL="355600" marR="844550" indent="-343535">
              <a:lnSpc>
                <a:spcPts val="2880"/>
              </a:lnSpc>
              <a:spcBef>
                <a:spcPts val="690"/>
              </a:spcBef>
              <a:buFont typeface="Arial MT"/>
              <a:buChar char="•"/>
              <a:tabLst>
                <a:tab pos="355600" algn="l"/>
                <a:tab pos="356235" algn="l"/>
              </a:tabLst>
            </a:pPr>
            <a:r>
              <a:rPr sz="3000" spc="-5" dirty="0">
                <a:solidFill>
                  <a:prstClr val="black"/>
                </a:solidFill>
                <a:latin typeface="Calibri"/>
                <a:cs typeface="Calibri"/>
              </a:rPr>
              <a:t>The </a:t>
            </a:r>
            <a:r>
              <a:rPr sz="3000" spc="-10" dirty="0">
                <a:solidFill>
                  <a:prstClr val="black"/>
                </a:solidFill>
                <a:latin typeface="Calibri"/>
                <a:cs typeface="Calibri"/>
              </a:rPr>
              <a:t>number </a:t>
            </a:r>
            <a:r>
              <a:rPr sz="3000" spc="-5" dirty="0">
                <a:solidFill>
                  <a:prstClr val="black"/>
                </a:solidFill>
                <a:latin typeface="Calibri"/>
                <a:cs typeface="Calibri"/>
              </a:rPr>
              <a:t>of </a:t>
            </a:r>
            <a:r>
              <a:rPr sz="3000" spc="-15" dirty="0">
                <a:solidFill>
                  <a:prstClr val="black"/>
                </a:solidFill>
                <a:latin typeface="Calibri"/>
                <a:cs typeface="Calibri"/>
              </a:rPr>
              <a:t>neurons </a:t>
            </a:r>
            <a:r>
              <a:rPr sz="3000" spc="-10" dirty="0">
                <a:solidFill>
                  <a:prstClr val="black"/>
                </a:solidFill>
                <a:latin typeface="Calibri"/>
                <a:cs typeface="Calibri"/>
              </a:rPr>
              <a:t>that </a:t>
            </a:r>
            <a:r>
              <a:rPr sz="3000" spc="20" dirty="0">
                <a:solidFill>
                  <a:prstClr val="black"/>
                </a:solidFill>
                <a:latin typeface="Calibri"/>
                <a:cs typeface="Calibri"/>
              </a:rPr>
              <a:t>“fit” </a:t>
            </a:r>
            <a:r>
              <a:rPr sz="3000" dirty="0">
                <a:solidFill>
                  <a:prstClr val="black"/>
                </a:solidFill>
                <a:latin typeface="Calibri"/>
                <a:cs typeface="Calibri"/>
              </a:rPr>
              <a:t>is </a:t>
            </a:r>
            <a:r>
              <a:rPr sz="3000" spc="-10" dirty="0">
                <a:solidFill>
                  <a:prstClr val="black"/>
                </a:solidFill>
                <a:latin typeface="Calibri"/>
                <a:cs typeface="Calibri"/>
              </a:rPr>
              <a:t>given </a:t>
            </a:r>
            <a:r>
              <a:rPr sz="3000" spc="-15" dirty="0">
                <a:solidFill>
                  <a:prstClr val="black"/>
                </a:solidFill>
                <a:latin typeface="Calibri"/>
                <a:cs typeface="Calibri"/>
              </a:rPr>
              <a:t>by </a:t>
            </a:r>
            <a:r>
              <a:rPr sz="3000" spc="-665" dirty="0">
                <a:solidFill>
                  <a:prstClr val="black"/>
                </a:solidFill>
                <a:latin typeface="Calibri"/>
                <a:cs typeface="Calibri"/>
              </a:rPr>
              <a:t> </a:t>
            </a:r>
            <a:r>
              <a:rPr sz="3000" spc="-5" dirty="0">
                <a:solidFill>
                  <a:srgbClr val="0000CC"/>
                </a:solidFill>
                <a:latin typeface="Calibri"/>
                <a:cs typeface="Calibri"/>
              </a:rPr>
              <a:t>(W−F+2P)/(S+1)</a:t>
            </a:r>
            <a:endParaRPr sz="3000" dirty="0">
              <a:solidFill>
                <a:prstClr val="black"/>
              </a:solidFill>
              <a:latin typeface="Calibri"/>
              <a:cs typeface="Calibri"/>
            </a:endParaRPr>
          </a:p>
          <a:p>
            <a:pPr marL="756285" marR="5080" lvl="1" indent="-287020">
              <a:lnSpc>
                <a:spcPts val="2500"/>
              </a:lnSpc>
              <a:spcBef>
                <a:spcPts val="640"/>
              </a:spcBef>
              <a:buFont typeface="Arial MT"/>
              <a:buChar char="–"/>
              <a:tabLst>
                <a:tab pos="756920" algn="l"/>
              </a:tabLst>
            </a:pPr>
            <a:r>
              <a:rPr sz="2600" spc="-15" dirty="0">
                <a:solidFill>
                  <a:prstClr val="black"/>
                </a:solidFill>
                <a:latin typeface="Calibri"/>
                <a:cs typeface="Calibri"/>
              </a:rPr>
              <a:t>For</a:t>
            </a:r>
            <a:r>
              <a:rPr sz="2600" spc="10" dirty="0">
                <a:solidFill>
                  <a:prstClr val="black"/>
                </a:solidFill>
                <a:latin typeface="Calibri"/>
                <a:cs typeface="Calibri"/>
              </a:rPr>
              <a:t> </a:t>
            </a:r>
            <a:r>
              <a:rPr sz="2600" dirty="0">
                <a:solidFill>
                  <a:prstClr val="black"/>
                </a:solidFill>
                <a:latin typeface="Calibri"/>
                <a:cs typeface="Calibri"/>
              </a:rPr>
              <a:t>a 7x7</a:t>
            </a:r>
            <a:r>
              <a:rPr sz="2600" spc="-25" dirty="0">
                <a:solidFill>
                  <a:prstClr val="black"/>
                </a:solidFill>
                <a:latin typeface="Calibri"/>
                <a:cs typeface="Calibri"/>
              </a:rPr>
              <a:t> </a:t>
            </a:r>
            <a:r>
              <a:rPr sz="2600" dirty="0">
                <a:solidFill>
                  <a:prstClr val="black"/>
                </a:solidFill>
                <a:latin typeface="Calibri"/>
                <a:cs typeface="Calibri"/>
              </a:rPr>
              <a:t>input</a:t>
            </a:r>
            <a:r>
              <a:rPr sz="2600" spc="-10" dirty="0">
                <a:solidFill>
                  <a:prstClr val="black"/>
                </a:solidFill>
                <a:latin typeface="Calibri"/>
                <a:cs typeface="Calibri"/>
              </a:rPr>
              <a:t> </a:t>
            </a:r>
            <a:r>
              <a:rPr sz="2600" dirty="0">
                <a:solidFill>
                  <a:prstClr val="black"/>
                </a:solidFill>
                <a:latin typeface="Calibri"/>
                <a:cs typeface="Calibri"/>
              </a:rPr>
              <a:t>and</a:t>
            </a:r>
            <a:r>
              <a:rPr sz="2600" spc="-10" dirty="0">
                <a:solidFill>
                  <a:prstClr val="black"/>
                </a:solidFill>
                <a:latin typeface="Calibri"/>
                <a:cs typeface="Calibri"/>
              </a:rPr>
              <a:t> </a:t>
            </a:r>
            <a:r>
              <a:rPr sz="2600" dirty="0">
                <a:solidFill>
                  <a:prstClr val="black"/>
                </a:solidFill>
                <a:latin typeface="Calibri"/>
                <a:cs typeface="Calibri"/>
              </a:rPr>
              <a:t>a 3x3</a:t>
            </a:r>
            <a:r>
              <a:rPr sz="2600" spc="-20" dirty="0">
                <a:solidFill>
                  <a:prstClr val="black"/>
                </a:solidFill>
                <a:latin typeface="Calibri"/>
                <a:cs typeface="Calibri"/>
              </a:rPr>
              <a:t> </a:t>
            </a:r>
            <a:r>
              <a:rPr sz="2600" spc="-5" dirty="0">
                <a:solidFill>
                  <a:prstClr val="black"/>
                </a:solidFill>
                <a:latin typeface="Calibri"/>
                <a:cs typeface="Calibri"/>
              </a:rPr>
              <a:t>filter</a:t>
            </a:r>
            <a:r>
              <a:rPr sz="2600" spc="-15" dirty="0">
                <a:solidFill>
                  <a:prstClr val="black"/>
                </a:solidFill>
                <a:latin typeface="Calibri"/>
                <a:cs typeface="Calibri"/>
              </a:rPr>
              <a:t> </a:t>
            </a:r>
            <a:r>
              <a:rPr sz="2600" dirty="0">
                <a:solidFill>
                  <a:prstClr val="black"/>
                </a:solidFill>
                <a:latin typeface="Calibri"/>
                <a:cs typeface="Calibri"/>
              </a:rPr>
              <a:t>with </a:t>
            </a:r>
            <a:r>
              <a:rPr sz="2600" spc="-5" dirty="0">
                <a:solidFill>
                  <a:prstClr val="black"/>
                </a:solidFill>
                <a:latin typeface="Calibri"/>
                <a:cs typeface="Calibri"/>
              </a:rPr>
              <a:t>stride</a:t>
            </a:r>
            <a:r>
              <a:rPr sz="2600" spc="-30" dirty="0">
                <a:solidFill>
                  <a:prstClr val="black"/>
                </a:solidFill>
                <a:latin typeface="Calibri"/>
                <a:cs typeface="Calibri"/>
              </a:rPr>
              <a:t> </a:t>
            </a:r>
            <a:r>
              <a:rPr sz="2600" dirty="0">
                <a:solidFill>
                  <a:prstClr val="black"/>
                </a:solidFill>
                <a:latin typeface="Calibri"/>
                <a:cs typeface="Calibri"/>
              </a:rPr>
              <a:t>1 and</a:t>
            </a:r>
            <a:r>
              <a:rPr sz="2600" spc="-15" dirty="0">
                <a:solidFill>
                  <a:prstClr val="black"/>
                </a:solidFill>
                <a:latin typeface="Calibri"/>
                <a:cs typeface="Calibri"/>
              </a:rPr>
              <a:t> </a:t>
            </a:r>
            <a:r>
              <a:rPr sz="2600" spc="-5" dirty="0">
                <a:solidFill>
                  <a:prstClr val="black"/>
                </a:solidFill>
                <a:latin typeface="Calibri"/>
                <a:cs typeface="Calibri"/>
              </a:rPr>
              <a:t>pad</a:t>
            </a:r>
            <a:r>
              <a:rPr sz="2600" spc="-10" dirty="0">
                <a:solidFill>
                  <a:prstClr val="black"/>
                </a:solidFill>
                <a:latin typeface="Calibri"/>
                <a:cs typeface="Calibri"/>
              </a:rPr>
              <a:t> </a:t>
            </a:r>
            <a:r>
              <a:rPr sz="2600" dirty="0">
                <a:solidFill>
                  <a:prstClr val="black"/>
                </a:solidFill>
                <a:latin typeface="Calibri"/>
                <a:cs typeface="Calibri"/>
              </a:rPr>
              <a:t>0 </a:t>
            </a:r>
            <a:r>
              <a:rPr sz="2600" spc="-575" dirty="0">
                <a:solidFill>
                  <a:prstClr val="black"/>
                </a:solidFill>
                <a:latin typeface="Calibri"/>
                <a:cs typeface="Calibri"/>
              </a:rPr>
              <a:t> </a:t>
            </a:r>
            <a:r>
              <a:rPr sz="2600" spc="-15" dirty="0">
                <a:solidFill>
                  <a:prstClr val="black"/>
                </a:solidFill>
                <a:latin typeface="Calibri"/>
                <a:cs typeface="Calibri"/>
              </a:rPr>
              <a:t>we</a:t>
            </a:r>
            <a:r>
              <a:rPr sz="2600" spc="-5" dirty="0">
                <a:solidFill>
                  <a:prstClr val="black"/>
                </a:solidFill>
                <a:latin typeface="Calibri"/>
                <a:cs typeface="Calibri"/>
              </a:rPr>
              <a:t> </a:t>
            </a:r>
            <a:r>
              <a:rPr sz="2600" spc="-10" dirty="0">
                <a:solidFill>
                  <a:prstClr val="black"/>
                </a:solidFill>
                <a:latin typeface="Calibri"/>
                <a:cs typeface="Calibri"/>
              </a:rPr>
              <a:t>would</a:t>
            </a:r>
            <a:r>
              <a:rPr sz="2600" spc="-15" dirty="0">
                <a:solidFill>
                  <a:prstClr val="black"/>
                </a:solidFill>
                <a:latin typeface="Calibri"/>
                <a:cs typeface="Calibri"/>
              </a:rPr>
              <a:t> get</a:t>
            </a:r>
            <a:r>
              <a:rPr sz="2600" dirty="0">
                <a:solidFill>
                  <a:prstClr val="black"/>
                </a:solidFill>
                <a:latin typeface="Calibri"/>
                <a:cs typeface="Calibri"/>
              </a:rPr>
              <a:t> a 5x5</a:t>
            </a:r>
            <a:r>
              <a:rPr sz="2600" spc="-20" dirty="0">
                <a:solidFill>
                  <a:prstClr val="black"/>
                </a:solidFill>
                <a:latin typeface="Calibri"/>
                <a:cs typeface="Calibri"/>
              </a:rPr>
              <a:t> </a:t>
            </a:r>
            <a:r>
              <a:rPr sz="2600" spc="-5" dirty="0">
                <a:solidFill>
                  <a:prstClr val="black"/>
                </a:solidFill>
                <a:latin typeface="Calibri"/>
                <a:cs typeface="Calibri"/>
              </a:rPr>
              <a:t>output.</a:t>
            </a:r>
            <a:endParaRPr sz="2600" dirty="0">
              <a:solidFill>
                <a:prstClr val="black"/>
              </a:solidFill>
              <a:latin typeface="Calibri"/>
              <a:cs typeface="Calibri"/>
            </a:endParaRPr>
          </a:p>
          <a:p>
            <a:pPr marL="756285" lvl="1" indent="-287020">
              <a:spcBef>
                <a:spcPts val="20"/>
              </a:spcBef>
              <a:buFont typeface="Arial MT"/>
              <a:buChar char="–"/>
              <a:tabLst>
                <a:tab pos="756920" algn="l"/>
              </a:tabLst>
            </a:pPr>
            <a:r>
              <a:rPr sz="2600" dirty="0">
                <a:solidFill>
                  <a:prstClr val="black"/>
                </a:solidFill>
                <a:latin typeface="Calibri"/>
                <a:cs typeface="Calibri"/>
              </a:rPr>
              <a:t>With</a:t>
            </a:r>
            <a:r>
              <a:rPr sz="2600" spc="-15" dirty="0">
                <a:solidFill>
                  <a:prstClr val="black"/>
                </a:solidFill>
                <a:latin typeface="Calibri"/>
                <a:cs typeface="Calibri"/>
              </a:rPr>
              <a:t> </a:t>
            </a:r>
            <a:r>
              <a:rPr sz="2600" spc="-5" dirty="0">
                <a:solidFill>
                  <a:prstClr val="black"/>
                </a:solidFill>
                <a:latin typeface="Calibri"/>
                <a:cs typeface="Calibri"/>
              </a:rPr>
              <a:t>stride</a:t>
            </a:r>
            <a:r>
              <a:rPr sz="2600" spc="-30" dirty="0">
                <a:solidFill>
                  <a:prstClr val="black"/>
                </a:solidFill>
                <a:latin typeface="Calibri"/>
                <a:cs typeface="Calibri"/>
              </a:rPr>
              <a:t> </a:t>
            </a:r>
            <a:r>
              <a:rPr sz="2600" dirty="0">
                <a:solidFill>
                  <a:prstClr val="black"/>
                </a:solidFill>
                <a:latin typeface="Calibri"/>
                <a:cs typeface="Calibri"/>
              </a:rPr>
              <a:t>2</a:t>
            </a:r>
            <a:r>
              <a:rPr sz="2600" spc="-15" dirty="0">
                <a:solidFill>
                  <a:prstClr val="black"/>
                </a:solidFill>
                <a:latin typeface="Calibri"/>
                <a:cs typeface="Calibri"/>
              </a:rPr>
              <a:t> we</a:t>
            </a:r>
            <a:r>
              <a:rPr sz="2600" spc="-5" dirty="0">
                <a:solidFill>
                  <a:prstClr val="black"/>
                </a:solidFill>
                <a:latin typeface="Calibri"/>
                <a:cs typeface="Calibri"/>
              </a:rPr>
              <a:t> </a:t>
            </a:r>
            <a:r>
              <a:rPr sz="2600" spc="-10" dirty="0">
                <a:solidFill>
                  <a:prstClr val="black"/>
                </a:solidFill>
                <a:latin typeface="Calibri"/>
                <a:cs typeface="Calibri"/>
              </a:rPr>
              <a:t>would </a:t>
            </a:r>
            <a:r>
              <a:rPr sz="2600" spc="-15" dirty="0">
                <a:solidFill>
                  <a:prstClr val="black"/>
                </a:solidFill>
                <a:latin typeface="Calibri"/>
                <a:cs typeface="Calibri"/>
              </a:rPr>
              <a:t>get</a:t>
            </a:r>
            <a:r>
              <a:rPr sz="2600" spc="-10" dirty="0">
                <a:solidFill>
                  <a:prstClr val="black"/>
                </a:solidFill>
                <a:latin typeface="Calibri"/>
                <a:cs typeface="Calibri"/>
              </a:rPr>
              <a:t> </a:t>
            </a:r>
            <a:r>
              <a:rPr sz="2600" dirty="0">
                <a:solidFill>
                  <a:prstClr val="black"/>
                </a:solidFill>
                <a:latin typeface="Calibri"/>
                <a:cs typeface="Calibri"/>
              </a:rPr>
              <a:t>a</a:t>
            </a:r>
            <a:r>
              <a:rPr sz="2600" spc="-5" dirty="0">
                <a:solidFill>
                  <a:prstClr val="black"/>
                </a:solidFill>
                <a:latin typeface="Calibri"/>
                <a:cs typeface="Calibri"/>
              </a:rPr>
              <a:t> </a:t>
            </a:r>
            <a:r>
              <a:rPr sz="2600" dirty="0">
                <a:solidFill>
                  <a:prstClr val="black"/>
                </a:solidFill>
                <a:latin typeface="Calibri"/>
                <a:cs typeface="Calibri"/>
              </a:rPr>
              <a:t>3x3</a:t>
            </a:r>
            <a:r>
              <a:rPr sz="2600" spc="-30" dirty="0">
                <a:solidFill>
                  <a:prstClr val="black"/>
                </a:solidFill>
                <a:latin typeface="Calibri"/>
                <a:cs typeface="Calibri"/>
              </a:rPr>
              <a:t> </a:t>
            </a:r>
            <a:r>
              <a:rPr sz="2600" spc="-5" dirty="0">
                <a:solidFill>
                  <a:prstClr val="black"/>
                </a:solidFill>
                <a:latin typeface="Calibri"/>
                <a:cs typeface="Calibri"/>
              </a:rPr>
              <a:t>output.</a:t>
            </a:r>
            <a:endParaRPr lang="en-IN" sz="2600" spc="-5" dirty="0">
              <a:solidFill>
                <a:prstClr val="black"/>
              </a:solidFill>
              <a:latin typeface="Calibri"/>
              <a:cs typeface="Calibri"/>
            </a:endParaRPr>
          </a:p>
          <a:p>
            <a:pPr marL="756285" lvl="1" indent="-287020">
              <a:spcBef>
                <a:spcPts val="20"/>
              </a:spcBef>
              <a:buFont typeface="Arial MT"/>
              <a:buChar char="–"/>
              <a:tabLst>
                <a:tab pos="756920" algn="l"/>
              </a:tabLst>
            </a:pPr>
            <a:r>
              <a:rPr lang="en-IN" sz="2800" dirty="0">
                <a:hlinkClick r:id="rId2"/>
              </a:rPr>
              <a:t>Understanding and Calculating the number of Parameters in Convolution Neural Networks (CNNs) | by Rakshith Vasudev | Towards Data Science</a:t>
            </a:r>
            <a:endParaRPr lang="en-US" sz="2600" spc="-5" dirty="0">
              <a:solidFill>
                <a:prstClr val="black"/>
              </a:solidFill>
              <a:latin typeface="Calibri"/>
              <a:cs typeface="Calibri"/>
            </a:endParaRPr>
          </a:p>
          <a:p>
            <a:pPr marL="756285" lvl="1" indent="-287020">
              <a:spcBef>
                <a:spcPts val="20"/>
              </a:spcBef>
              <a:buFont typeface="Arial MT"/>
              <a:buChar char="–"/>
              <a:tabLst>
                <a:tab pos="756920" algn="l"/>
              </a:tabLst>
            </a:pPr>
            <a:endParaRPr sz="2600" dirty="0">
              <a:solidFill>
                <a:prstClr val="black"/>
              </a:solidFill>
              <a:latin typeface="Calibri"/>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2974" y="461900"/>
            <a:ext cx="4222115" cy="696595"/>
          </a:xfrm>
          <a:prstGeom prst="rect">
            <a:avLst/>
          </a:prstGeom>
        </p:spPr>
        <p:txBody>
          <a:bodyPr vert="horz" wrap="square" lIns="0" tIns="13335" rIns="0" bIns="0" rtlCol="0">
            <a:spAutoFit/>
          </a:bodyPr>
          <a:lstStyle/>
          <a:p>
            <a:pPr marL="12700">
              <a:spcBef>
                <a:spcPts val="105"/>
              </a:spcBef>
            </a:pPr>
            <a:r>
              <a:rPr spc="-30" dirty="0"/>
              <a:t>Parameter</a:t>
            </a:r>
            <a:r>
              <a:rPr spc="-70" dirty="0"/>
              <a:t> </a:t>
            </a:r>
            <a:r>
              <a:rPr spc="-5" dirty="0"/>
              <a:t>Sharing</a:t>
            </a:r>
          </a:p>
        </p:txBody>
      </p:sp>
      <p:sp>
        <p:nvSpPr>
          <p:cNvPr id="3" name="object 3"/>
          <p:cNvSpPr txBox="1"/>
          <p:nvPr/>
        </p:nvSpPr>
        <p:spPr>
          <a:xfrm>
            <a:off x="2059941" y="1244623"/>
            <a:ext cx="8049895" cy="4719955"/>
          </a:xfrm>
          <a:prstGeom prst="rect">
            <a:avLst/>
          </a:prstGeom>
        </p:spPr>
        <p:txBody>
          <a:bodyPr vert="horz" wrap="square" lIns="0" tIns="79375" rIns="0" bIns="0" rtlCol="0">
            <a:spAutoFit/>
          </a:bodyPr>
          <a:lstStyle/>
          <a:p>
            <a:pPr marL="355600" indent="-343535">
              <a:spcBef>
                <a:spcPts val="625"/>
              </a:spcBef>
              <a:buFont typeface="Arial MT"/>
              <a:buChar char="•"/>
              <a:tabLst>
                <a:tab pos="355600" algn="l"/>
                <a:tab pos="356235" algn="l"/>
              </a:tabLst>
            </a:pPr>
            <a:r>
              <a:rPr sz="2200" spc="-20" dirty="0">
                <a:solidFill>
                  <a:prstClr val="black"/>
                </a:solidFill>
                <a:latin typeface="Calibri"/>
                <a:cs typeface="Calibri"/>
              </a:rPr>
              <a:t>Parameter</a:t>
            </a:r>
            <a:r>
              <a:rPr sz="2200" spc="15" dirty="0">
                <a:solidFill>
                  <a:prstClr val="black"/>
                </a:solidFill>
                <a:latin typeface="Calibri"/>
                <a:cs typeface="Calibri"/>
              </a:rPr>
              <a:t> </a:t>
            </a:r>
            <a:r>
              <a:rPr sz="2200" spc="-5" dirty="0">
                <a:solidFill>
                  <a:prstClr val="black"/>
                </a:solidFill>
                <a:latin typeface="Calibri"/>
                <a:cs typeface="Calibri"/>
              </a:rPr>
              <a:t>sharing</a:t>
            </a:r>
            <a:r>
              <a:rPr sz="2200" spc="-20" dirty="0">
                <a:solidFill>
                  <a:prstClr val="black"/>
                </a:solidFill>
                <a:latin typeface="Calibri"/>
                <a:cs typeface="Calibri"/>
              </a:rPr>
              <a:t> </a:t>
            </a:r>
            <a:r>
              <a:rPr sz="2200" spc="-15" dirty="0">
                <a:solidFill>
                  <a:prstClr val="black"/>
                </a:solidFill>
                <a:latin typeface="Calibri"/>
                <a:cs typeface="Calibri"/>
              </a:rPr>
              <a:t>controls</a:t>
            </a:r>
            <a:r>
              <a:rPr sz="2200" spc="10" dirty="0">
                <a:solidFill>
                  <a:prstClr val="black"/>
                </a:solidFill>
                <a:latin typeface="Calibri"/>
                <a:cs typeface="Calibri"/>
              </a:rPr>
              <a:t> </a:t>
            </a:r>
            <a:r>
              <a:rPr sz="2200" spc="-5" dirty="0">
                <a:solidFill>
                  <a:prstClr val="black"/>
                </a:solidFill>
                <a:latin typeface="Calibri"/>
                <a:cs typeface="Calibri"/>
              </a:rPr>
              <a:t>the </a:t>
            </a:r>
            <a:r>
              <a:rPr sz="2200" spc="-10" dirty="0">
                <a:solidFill>
                  <a:prstClr val="black"/>
                </a:solidFill>
                <a:latin typeface="Calibri"/>
                <a:cs typeface="Calibri"/>
              </a:rPr>
              <a:t>number </a:t>
            </a:r>
            <a:r>
              <a:rPr sz="2200" dirty="0">
                <a:solidFill>
                  <a:prstClr val="black"/>
                </a:solidFill>
                <a:latin typeface="Calibri"/>
                <a:cs typeface="Calibri"/>
              </a:rPr>
              <a:t>of</a:t>
            </a:r>
            <a:r>
              <a:rPr sz="2200" spc="5" dirty="0">
                <a:solidFill>
                  <a:prstClr val="black"/>
                </a:solidFill>
                <a:latin typeface="Calibri"/>
                <a:cs typeface="Calibri"/>
              </a:rPr>
              <a:t> </a:t>
            </a:r>
            <a:r>
              <a:rPr sz="2200" spc="-15" dirty="0">
                <a:solidFill>
                  <a:prstClr val="black"/>
                </a:solidFill>
                <a:latin typeface="Calibri"/>
                <a:cs typeface="Calibri"/>
              </a:rPr>
              <a:t>parameters.</a:t>
            </a:r>
            <a:endParaRPr sz="2200">
              <a:solidFill>
                <a:prstClr val="black"/>
              </a:solidFill>
              <a:latin typeface="Calibri"/>
              <a:cs typeface="Calibri"/>
            </a:endParaRPr>
          </a:p>
          <a:p>
            <a:pPr marL="355600" marR="5080" indent="-343535">
              <a:spcBef>
                <a:spcPts val="525"/>
              </a:spcBef>
              <a:buFont typeface="Arial MT"/>
              <a:buChar char="•"/>
              <a:tabLst>
                <a:tab pos="355600" algn="l"/>
                <a:tab pos="356235" algn="l"/>
              </a:tabLst>
            </a:pPr>
            <a:r>
              <a:rPr sz="2200" spc="-5" dirty="0">
                <a:solidFill>
                  <a:prstClr val="black"/>
                </a:solidFill>
                <a:latin typeface="Calibri"/>
                <a:cs typeface="Calibri"/>
              </a:rPr>
              <a:t>If</a:t>
            </a:r>
            <a:r>
              <a:rPr sz="2200" spc="5" dirty="0">
                <a:solidFill>
                  <a:prstClr val="black"/>
                </a:solidFill>
                <a:latin typeface="Calibri"/>
                <a:cs typeface="Calibri"/>
              </a:rPr>
              <a:t> </a:t>
            </a:r>
            <a:r>
              <a:rPr sz="2200" spc="-10" dirty="0">
                <a:solidFill>
                  <a:prstClr val="black"/>
                </a:solidFill>
                <a:latin typeface="Calibri"/>
                <a:cs typeface="Calibri"/>
              </a:rPr>
              <a:t>there</a:t>
            </a:r>
            <a:r>
              <a:rPr sz="2200" spc="10" dirty="0">
                <a:solidFill>
                  <a:prstClr val="black"/>
                </a:solidFill>
                <a:latin typeface="Calibri"/>
                <a:cs typeface="Calibri"/>
              </a:rPr>
              <a:t> </a:t>
            </a:r>
            <a:r>
              <a:rPr sz="2200" spc="-10" dirty="0">
                <a:solidFill>
                  <a:prstClr val="black"/>
                </a:solidFill>
                <a:latin typeface="Calibri"/>
                <a:cs typeface="Calibri"/>
              </a:rPr>
              <a:t>are</a:t>
            </a:r>
            <a:r>
              <a:rPr sz="2200" spc="-5" dirty="0">
                <a:solidFill>
                  <a:prstClr val="black"/>
                </a:solidFill>
                <a:latin typeface="Calibri"/>
                <a:cs typeface="Calibri"/>
              </a:rPr>
              <a:t> 55*55*96</a:t>
            </a:r>
            <a:r>
              <a:rPr sz="2200" spc="10" dirty="0">
                <a:solidFill>
                  <a:prstClr val="black"/>
                </a:solidFill>
                <a:latin typeface="Calibri"/>
                <a:cs typeface="Calibri"/>
              </a:rPr>
              <a:t> </a:t>
            </a:r>
            <a:r>
              <a:rPr sz="2200" spc="-5" dirty="0">
                <a:solidFill>
                  <a:prstClr val="black"/>
                </a:solidFill>
                <a:latin typeface="Calibri"/>
                <a:cs typeface="Calibri"/>
              </a:rPr>
              <a:t>=</a:t>
            </a:r>
            <a:r>
              <a:rPr sz="2200" spc="15" dirty="0">
                <a:solidFill>
                  <a:prstClr val="black"/>
                </a:solidFill>
                <a:latin typeface="Calibri"/>
                <a:cs typeface="Calibri"/>
              </a:rPr>
              <a:t> </a:t>
            </a:r>
            <a:r>
              <a:rPr sz="2200" spc="-5" dirty="0">
                <a:solidFill>
                  <a:prstClr val="black"/>
                </a:solidFill>
                <a:latin typeface="Calibri"/>
                <a:cs typeface="Calibri"/>
              </a:rPr>
              <a:t>290,400</a:t>
            </a:r>
            <a:r>
              <a:rPr sz="2200" spc="-20" dirty="0">
                <a:solidFill>
                  <a:prstClr val="black"/>
                </a:solidFill>
                <a:latin typeface="Calibri"/>
                <a:cs typeface="Calibri"/>
              </a:rPr>
              <a:t> </a:t>
            </a:r>
            <a:r>
              <a:rPr sz="2200" spc="-15" dirty="0">
                <a:solidFill>
                  <a:prstClr val="black"/>
                </a:solidFill>
                <a:latin typeface="Calibri"/>
                <a:cs typeface="Calibri"/>
              </a:rPr>
              <a:t>neurons</a:t>
            </a:r>
            <a:r>
              <a:rPr sz="2200" spc="15" dirty="0">
                <a:solidFill>
                  <a:prstClr val="black"/>
                </a:solidFill>
                <a:latin typeface="Calibri"/>
                <a:cs typeface="Calibri"/>
              </a:rPr>
              <a:t> </a:t>
            </a:r>
            <a:r>
              <a:rPr sz="2200" spc="-5" dirty="0">
                <a:solidFill>
                  <a:prstClr val="black"/>
                </a:solidFill>
                <a:latin typeface="Calibri"/>
                <a:cs typeface="Calibri"/>
              </a:rPr>
              <a:t>in the</a:t>
            </a:r>
            <a:r>
              <a:rPr sz="2200" spc="5" dirty="0">
                <a:solidFill>
                  <a:prstClr val="black"/>
                </a:solidFill>
                <a:latin typeface="Calibri"/>
                <a:cs typeface="Calibri"/>
              </a:rPr>
              <a:t> </a:t>
            </a:r>
            <a:r>
              <a:rPr sz="2200" spc="-15" dirty="0">
                <a:solidFill>
                  <a:prstClr val="black"/>
                </a:solidFill>
                <a:latin typeface="Calibri"/>
                <a:cs typeface="Calibri"/>
              </a:rPr>
              <a:t>first</a:t>
            </a:r>
            <a:r>
              <a:rPr sz="2200" spc="15" dirty="0">
                <a:solidFill>
                  <a:prstClr val="black"/>
                </a:solidFill>
                <a:latin typeface="Calibri"/>
                <a:cs typeface="Calibri"/>
              </a:rPr>
              <a:t> </a:t>
            </a:r>
            <a:r>
              <a:rPr sz="2200" spc="-15" dirty="0">
                <a:solidFill>
                  <a:prstClr val="black"/>
                </a:solidFill>
                <a:latin typeface="Calibri"/>
                <a:cs typeface="Calibri"/>
              </a:rPr>
              <a:t>Conv</a:t>
            </a:r>
            <a:r>
              <a:rPr sz="2200" spc="-10" dirty="0">
                <a:solidFill>
                  <a:prstClr val="black"/>
                </a:solidFill>
                <a:latin typeface="Calibri"/>
                <a:cs typeface="Calibri"/>
              </a:rPr>
              <a:t> </a:t>
            </a:r>
            <a:r>
              <a:rPr sz="2200" spc="-45" dirty="0">
                <a:solidFill>
                  <a:prstClr val="black"/>
                </a:solidFill>
                <a:latin typeface="Calibri"/>
                <a:cs typeface="Calibri"/>
              </a:rPr>
              <a:t>Layer,</a:t>
            </a:r>
            <a:r>
              <a:rPr sz="2200" spc="5" dirty="0">
                <a:solidFill>
                  <a:prstClr val="black"/>
                </a:solidFill>
                <a:latin typeface="Calibri"/>
                <a:cs typeface="Calibri"/>
              </a:rPr>
              <a:t> </a:t>
            </a:r>
            <a:r>
              <a:rPr sz="2200" spc="-5" dirty="0">
                <a:solidFill>
                  <a:prstClr val="black"/>
                </a:solidFill>
                <a:latin typeface="Calibri"/>
                <a:cs typeface="Calibri"/>
              </a:rPr>
              <a:t>and </a:t>
            </a:r>
            <a:r>
              <a:rPr sz="2200" spc="-480" dirty="0">
                <a:solidFill>
                  <a:prstClr val="black"/>
                </a:solidFill>
                <a:latin typeface="Calibri"/>
                <a:cs typeface="Calibri"/>
              </a:rPr>
              <a:t> </a:t>
            </a:r>
            <a:r>
              <a:rPr sz="2200" spc="-5" dirty="0">
                <a:solidFill>
                  <a:prstClr val="black"/>
                </a:solidFill>
                <a:latin typeface="Calibri"/>
                <a:cs typeface="Calibri"/>
              </a:rPr>
              <a:t>each</a:t>
            </a:r>
            <a:r>
              <a:rPr sz="2200" dirty="0">
                <a:solidFill>
                  <a:prstClr val="black"/>
                </a:solidFill>
                <a:latin typeface="Calibri"/>
                <a:cs typeface="Calibri"/>
              </a:rPr>
              <a:t> </a:t>
            </a:r>
            <a:r>
              <a:rPr sz="2200" spc="-5" dirty="0">
                <a:solidFill>
                  <a:prstClr val="black"/>
                </a:solidFill>
                <a:latin typeface="Calibri"/>
                <a:cs typeface="Calibri"/>
              </a:rPr>
              <a:t>has</a:t>
            </a:r>
            <a:r>
              <a:rPr sz="2200" dirty="0">
                <a:solidFill>
                  <a:prstClr val="black"/>
                </a:solidFill>
                <a:latin typeface="Calibri"/>
                <a:cs typeface="Calibri"/>
              </a:rPr>
              <a:t> </a:t>
            </a:r>
            <a:r>
              <a:rPr sz="2200" spc="-5" dirty="0">
                <a:solidFill>
                  <a:prstClr val="black"/>
                </a:solidFill>
                <a:latin typeface="Calibri"/>
                <a:cs typeface="Calibri"/>
              </a:rPr>
              <a:t>11*11*3</a:t>
            </a:r>
            <a:r>
              <a:rPr sz="2200" dirty="0">
                <a:solidFill>
                  <a:prstClr val="black"/>
                </a:solidFill>
                <a:latin typeface="Calibri"/>
                <a:cs typeface="Calibri"/>
              </a:rPr>
              <a:t> </a:t>
            </a:r>
            <a:r>
              <a:rPr sz="2200" spc="-5" dirty="0">
                <a:solidFill>
                  <a:prstClr val="black"/>
                </a:solidFill>
                <a:latin typeface="Calibri"/>
                <a:cs typeface="Calibri"/>
              </a:rPr>
              <a:t>=</a:t>
            </a:r>
            <a:r>
              <a:rPr sz="2200" spc="15" dirty="0">
                <a:solidFill>
                  <a:prstClr val="black"/>
                </a:solidFill>
                <a:latin typeface="Calibri"/>
                <a:cs typeface="Calibri"/>
              </a:rPr>
              <a:t> </a:t>
            </a:r>
            <a:r>
              <a:rPr sz="2200" spc="-5" dirty="0">
                <a:solidFill>
                  <a:prstClr val="black"/>
                </a:solidFill>
                <a:latin typeface="Calibri"/>
                <a:cs typeface="Calibri"/>
              </a:rPr>
              <a:t>363</a:t>
            </a:r>
            <a:r>
              <a:rPr sz="2200" spc="-10" dirty="0">
                <a:solidFill>
                  <a:prstClr val="black"/>
                </a:solidFill>
                <a:latin typeface="Calibri"/>
                <a:cs typeface="Calibri"/>
              </a:rPr>
              <a:t> weights</a:t>
            </a:r>
            <a:r>
              <a:rPr sz="2200" spc="30" dirty="0">
                <a:solidFill>
                  <a:prstClr val="black"/>
                </a:solidFill>
                <a:latin typeface="Calibri"/>
                <a:cs typeface="Calibri"/>
              </a:rPr>
              <a:t> </a:t>
            </a:r>
            <a:r>
              <a:rPr sz="2200" spc="-5" dirty="0">
                <a:solidFill>
                  <a:prstClr val="black"/>
                </a:solidFill>
                <a:latin typeface="Calibri"/>
                <a:cs typeface="Calibri"/>
              </a:rPr>
              <a:t>and</a:t>
            </a:r>
            <a:r>
              <a:rPr sz="2200" dirty="0">
                <a:solidFill>
                  <a:prstClr val="black"/>
                </a:solidFill>
                <a:latin typeface="Calibri"/>
                <a:cs typeface="Calibri"/>
              </a:rPr>
              <a:t> </a:t>
            </a:r>
            <a:r>
              <a:rPr sz="2200" spc="-5" dirty="0">
                <a:solidFill>
                  <a:prstClr val="black"/>
                </a:solidFill>
                <a:latin typeface="Calibri"/>
                <a:cs typeface="Calibri"/>
              </a:rPr>
              <a:t>1</a:t>
            </a:r>
            <a:r>
              <a:rPr sz="2200" dirty="0">
                <a:solidFill>
                  <a:prstClr val="black"/>
                </a:solidFill>
                <a:latin typeface="Calibri"/>
                <a:cs typeface="Calibri"/>
              </a:rPr>
              <a:t> </a:t>
            </a:r>
            <a:r>
              <a:rPr sz="2200" spc="-10" dirty="0">
                <a:solidFill>
                  <a:prstClr val="black"/>
                </a:solidFill>
                <a:latin typeface="Calibri"/>
                <a:cs typeface="Calibri"/>
              </a:rPr>
              <a:t>bias.</a:t>
            </a:r>
            <a:r>
              <a:rPr sz="2200" spc="-20" dirty="0">
                <a:solidFill>
                  <a:prstClr val="black"/>
                </a:solidFill>
                <a:latin typeface="Calibri"/>
                <a:cs typeface="Calibri"/>
              </a:rPr>
              <a:t> </a:t>
            </a:r>
            <a:r>
              <a:rPr sz="2200" spc="-55" dirty="0">
                <a:solidFill>
                  <a:prstClr val="black"/>
                </a:solidFill>
                <a:latin typeface="Calibri"/>
                <a:cs typeface="Calibri"/>
              </a:rPr>
              <a:t>Together,</a:t>
            </a:r>
            <a:r>
              <a:rPr sz="2200" spc="35" dirty="0">
                <a:solidFill>
                  <a:prstClr val="black"/>
                </a:solidFill>
                <a:latin typeface="Calibri"/>
                <a:cs typeface="Calibri"/>
              </a:rPr>
              <a:t> </a:t>
            </a:r>
            <a:r>
              <a:rPr sz="2200" spc="-5" dirty="0">
                <a:solidFill>
                  <a:prstClr val="black"/>
                </a:solidFill>
                <a:latin typeface="Calibri"/>
                <a:cs typeface="Calibri"/>
              </a:rPr>
              <a:t>this</a:t>
            </a:r>
            <a:r>
              <a:rPr sz="2200" spc="5" dirty="0">
                <a:solidFill>
                  <a:prstClr val="black"/>
                </a:solidFill>
                <a:latin typeface="Calibri"/>
                <a:cs typeface="Calibri"/>
              </a:rPr>
              <a:t> </a:t>
            </a:r>
            <a:r>
              <a:rPr sz="2200" spc="-5" dirty="0">
                <a:solidFill>
                  <a:prstClr val="black"/>
                </a:solidFill>
                <a:latin typeface="Calibri"/>
                <a:cs typeface="Calibri"/>
              </a:rPr>
              <a:t>adds</a:t>
            </a:r>
            <a:r>
              <a:rPr sz="2200" spc="5" dirty="0">
                <a:solidFill>
                  <a:prstClr val="black"/>
                </a:solidFill>
                <a:latin typeface="Calibri"/>
                <a:cs typeface="Calibri"/>
              </a:rPr>
              <a:t> </a:t>
            </a:r>
            <a:r>
              <a:rPr sz="2200" spc="-10" dirty="0">
                <a:solidFill>
                  <a:prstClr val="black"/>
                </a:solidFill>
                <a:latin typeface="Calibri"/>
                <a:cs typeface="Calibri"/>
              </a:rPr>
              <a:t>up </a:t>
            </a:r>
            <a:r>
              <a:rPr sz="2200" spc="-5" dirty="0">
                <a:solidFill>
                  <a:prstClr val="black"/>
                </a:solidFill>
                <a:latin typeface="Calibri"/>
                <a:cs typeface="Calibri"/>
              </a:rPr>
              <a:t> </a:t>
            </a:r>
            <a:r>
              <a:rPr sz="2200" spc="-20" dirty="0">
                <a:solidFill>
                  <a:prstClr val="black"/>
                </a:solidFill>
                <a:latin typeface="Calibri"/>
                <a:cs typeface="Calibri"/>
              </a:rPr>
              <a:t>to</a:t>
            </a:r>
            <a:r>
              <a:rPr sz="2200" spc="10" dirty="0">
                <a:solidFill>
                  <a:prstClr val="black"/>
                </a:solidFill>
                <a:latin typeface="Calibri"/>
                <a:cs typeface="Calibri"/>
              </a:rPr>
              <a:t> </a:t>
            </a:r>
            <a:r>
              <a:rPr sz="2200" spc="-5" dirty="0">
                <a:solidFill>
                  <a:prstClr val="black"/>
                </a:solidFill>
                <a:latin typeface="Calibri"/>
                <a:cs typeface="Calibri"/>
              </a:rPr>
              <a:t>290400 *</a:t>
            </a:r>
            <a:r>
              <a:rPr sz="2200" dirty="0">
                <a:solidFill>
                  <a:prstClr val="black"/>
                </a:solidFill>
                <a:latin typeface="Calibri"/>
                <a:cs typeface="Calibri"/>
              </a:rPr>
              <a:t> </a:t>
            </a:r>
            <a:r>
              <a:rPr sz="2200" spc="-5" dirty="0">
                <a:solidFill>
                  <a:prstClr val="black"/>
                </a:solidFill>
                <a:latin typeface="Calibri"/>
                <a:cs typeface="Calibri"/>
              </a:rPr>
              <a:t>364</a:t>
            </a:r>
            <a:r>
              <a:rPr sz="2200" dirty="0">
                <a:solidFill>
                  <a:prstClr val="black"/>
                </a:solidFill>
                <a:latin typeface="Calibri"/>
                <a:cs typeface="Calibri"/>
              </a:rPr>
              <a:t> </a:t>
            </a:r>
            <a:r>
              <a:rPr sz="2200" spc="-5" dirty="0">
                <a:solidFill>
                  <a:prstClr val="black"/>
                </a:solidFill>
                <a:latin typeface="Calibri"/>
                <a:cs typeface="Calibri"/>
              </a:rPr>
              <a:t>=</a:t>
            </a:r>
            <a:r>
              <a:rPr sz="2200" spc="20" dirty="0">
                <a:solidFill>
                  <a:prstClr val="black"/>
                </a:solidFill>
                <a:latin typeface="Calibri"/>
                <a:cs typeface="Calibri"/>
              </a:rPr>
              <a:t> </a:t>
            </a:r>
            <a:r>
              <a:rPr sz="2200" spc="-5" dirty="0">
                <a:solidFill>
                  <a:prstClr val="black"/>
                </a:solidFill>
                <a:latin typeface="Calibri"/>
                <a:cs typeface="Calibri"/>
              </a:rPr>
              <a:t>105,705,600</a:t>
            </a:r>
            <a:r>
              <a:rPr sz="2200" spc="-35" dirty="0">
                <a:solidFill>
                  <a:prstClr val="black"/>
                </a:solidFill>
                <a:latin typeface="Calibri"/>
                <a:cs typeface="Calibri"/>
              </a:rPr>
              <a:t> </a:t>
            </a:r>
            <a:r>
              <a:rPr sz="2200" spc="-20" dirty="0">
                <a:solidFill>
                  <a:prstClr val="black"/>
                </a:solidFill>
                <a:latin typeface="Calibri"/>
                <a:cs typeface="Calibri"/>
              </a:rPr>
              <a:t>parameters</a:t>
            </a:r>
            <a:r>
              <a:rPr sz="2200" spc="25" dirty="0">
                <a:solidFill>
                  <a:prstClr val="black"/>
                </a:solidFill>
                <a:latin typeface="Calibri"/>
                <a:cs typeface="Calibri"/>
              </a:rPr>
              <a:t> </a:t>
            </a:r>
            <a:r>
              <a:rPr sz="2200" spc="-5" dirty="0">
                <a:solidFill>
                  <a:prstClr val="black"/>
                </a:solidFill>
                <a:latin typeface="Calibri"/>
                <a:cs typeface="Calibri"/>
              </a:rPr>
              <a:t>on</a:t>
            </a:r>
            <a:r>
              <a:rPr sz="2200" spc="5" dirty="0">
                <a:solidFill>
                  <a:prstClr val="black"/>
                </a:solidFill>
                <a:latin typeface="Calibri"/>
                <a:cs typeface="Calibri"/>
              </a:rPr>
              <a:t> </a:t>
            </a:r>
            <a:r>
              <a:rPr sz="2200" spc="-10" dirty="0">
                <a:solidFill>
                  <a:prstClr val="black"/>
                </a:solidFill>
                <a:latin typeface="Calibri"/>
                <a:cs typeface="Calibri"/>
              </a:rPr>
              <a:t>the</a:t>
            </a:r>
            <a:r>
              <a:rPr sz="2200" spc="15" dirty="0">
                <a:solidFill>
                  <a:prstClr val="black"/>
                </a:solidFill>
                <a:latin typeface="Calibri"/>
                <a:cs typeface="Calibri"/>
              </a:rPr>
              <a:t> </a:t>
            </a:r>
            <a:r>
              <a:rPr sz="2200" spc="-15" dirty="0">
                <a:solidFill>
                  <a:prstClr val="black"/>
                </a:solidFill>
                <a:latin typeface="Calibri"/>
                <a:cs typeface="Calibri"/>
              </a:rPr>
              <a:t>first</a:t>
            </a:r>
            <a:r>
              <a:rPr sz="2200" spc="-5" dirty="0">
                <a:solidFill>
                  <a:prstClr val="black"/>
                </a:solidFill>
                <a:latin typeface="Calibri"/>
                <a:cs typeface="Calibri"/>
              </a:rPr>
              <a:t> </a:t>
            </a:r>
            <a:r>
              <a:rPr sz="2200" spc="-15" dirty="0">
                <a:solidFill>
                  <a:prstClr val="black"/>
                </a:solidFill>
                <a:latin typeface="Calibri"/>
                <a:cs typeface="Calibri"/>
              </a:rPr>
              <a:t>layer</a:t>
            </a:r>
            <a:r>
              <a:rPr sz="2200" spc="5" dirty="0">
                <a:solidFill>
                  <a:prstClr val="black"/>
                </a:solidFill>
                <a:latin typeface="Calibri"/>
                <a:cs typeface="Calibri"/>
              </a:rPr>
              <a:t> </a:t>
            </a:r>
            <a:r>
              <a:rPr sz="2200" spc="-5" dirty="0">
                <a:solidFill>
                  <a:prstClr val="black"/>
                </a:solidFill>
                <a:latin typeface="Calibri"/>
                <a:cs typeface="Calibri"/>
              </a:rPr>
              <a:t>of</a:t>
            </a:r>
            <a:r>
              <a:rPr sz="2200" dirty="0">
                <a:solidFill>
                  <a:prstClr val="black"/>
                </a:solidFill>
                <a:latin typeface="Calibri"/>
                <a:cs typeface="Calibri"/>
              </a:rPr>
              <a:t> </a:t>
            </a:r>
            <a:r>
              <a:rPr sz="2200" spc="-5" dirty="0">
                <a:solidFill>
                  <a:prstClr val="black"/>
                </a:solidFill>
                <a:latin typeface="Calibri"/>
                <a:cs typeface="Calibri"/>
              </a:rPr>
              <a:t>the </a:t>
            </a:r>
            <a:r>
              <a:rPr sz="2200" dirty="0">
                <a:solidFill>
                  <a:prstClr val="black"/>
                </a:solidFill>
                <a:latin typeface="Calibri"/>
                <a:cs typeface="Calibri"/>
              </a:rPr>
              <a:t> </a:t>
            </a:r>
            <a:r>
              <a:rPr sz="2200" spc="-10" dirty="0">
                <a:solidFill>
                  <a:prstClr val="black"/>
                </a:solidFill>
                <a:latin typeface="Calibri"/>
                <a:cs typeface="Calibri"/>
              </a:rPr>
              <a:t>ConvNet</a:t>
            </a:r>
            <a:r>
              <a:rPr sz="2200" dirty="0">
                <a:solidFill>
                  <a:prstClr val="black"/>
                </a:solidFill>
                <a:latin typeface="Calibri"/>
                <a:cs typeface="Calibri"/>
              </a:rPr>
              <a:t> </a:t>
            </a:r>
            <a:r>
              <a:rPr sz="2200" spc="-5" dirty="0">
                <a:solidFill>
                  <a:prstClr val="black"/>
                </a:solidFill>
                <a:latin typeface="Calibri"/>
                <a:cs typeface="Calibri"/>
              </a:rPr>
              <a:t>alone.</a:t>
            </a:r>
            <a:endParaRPr sz="2200">
              <a:solidFill>
                <a:prstClr val="black"/>
              </a:solidFill>
              <a:latin typeface="Calibri"/>
              <a:cs typeface="Calibri"/>
            </a:endParaRPr>
          </a:p>
          <a:p>
            <a:pPr marL="355600" indent="-343535">
              <a:spcBef>
                <a:spcPts val="535"/>
              </a:spcBef>
              <a:buFont typeface="Arial MT"/>
              <a:buChar char="•"/>
              <a:tabLst>
                <a:tab pos="355600" algn="l"/>
                <a:tab pos="356235" algn="l"/>
              </a:tabLst>
            </a:pPr>
            <a:r>
              <a:rPr sz="2200" spc="-10" dirty="0">
                <a:solidFill>
                  <a:prstClr val="black"/>
                </a:solidFill>
                <a:latin typeface="Calibri"/>
                <a:cs typeface="Calibri"/>
              </a:rPr>
              <a:t>Reduce</a:t>
            </a:r>
            <a:r>
              <a:rPr sz="2200" spc="5" dirty="0">
                <a:solidFill>
                  <a:prstClr val="black"/>
                </a:solidFill>
                <a:latin typeface="Calibri"/>
                <a:cs typeface="Calibri"/>
              </a:rPr>
              <a:t> </a:t>
            </a:r>
            <a:r>
              <a:rPr sz="2200" spc="-10" dirty="0">
                <a:solidFill>
                  <a:prstClr val="black"/>
                </a:solidFill>
                <a:latin typeface="Calibri"/>
                <a:cs typeface="Calibri"/>
              </a:rPr>
              <a:t>by </a:t>
            </a:r>
            <a:r>
              <a:rPr sz="2200" spc="-15" dirty="0">
                <a:solidFill>
                  <a:prstClr val="black"/>
                </a:solidFill>
                <a:latin typeface="Calibri"/>
                <a:cs typeface="Calibri"/>
              </a:rPr>
              <a:t>parameter</a:t>
            </a:r>
            <a:r>
              <a:rPr sz="2200" spc="5" dirty="0">
                <a:solidFill>
                  <a:prstClr val="black"/>
                </a:solidFill>
                <a:latin typeface="Calibri"/>
                <a:cs typeface="Calibri"/>
              </a:rPr>
              <a:t> </a:t>
            </a:r>
            <a:r>
              <a:rPr sz="2200" spc="-10" dirty="0">
                <a:solidFill>
                  <a:prstClr val="black"/>
                </a:solidFill>
                <a:latin typeface="Calibri"/>
                <a:cs typeface="Calibri"/>
              </a:rPr>
              <a:t>sharing</a:t>
            </a:r>
            <a:endParaRPr sz="2200">
              <a:solidFill>
                <a:prstClr val="black"/>
              </a:solidFill>
              <a:latin typeface="Calibri"/>
              <a:cs typeface="Calibri"/>
            </a:endParaRPr>
          </a:p>
          <a:p>
            <a:pPr marL="355600" marR="194310" indent="-343535">
              <a:spcBef>
                <a:spcPts val="530"/>
              </a:spcBef>
              <a:buFont typeface="Arial MT"/>
              <a:buChar char="•"/>
              <a:tabLst>
                <a:tab pos="355600" algn="l"/>
                <a:tab pos="356235" algn="l"/>
              </a:tabLst>
            </a:pPr>
            <a:r>
              <a:rPr sz="2200" spc="-10" dirty="0">
                <a:solidFill>
                  <a:prstClr val="black"/>
                </a:solidFill>
                <a:latin typeface="Calibri"/>
                <a:cs typeface="Calibri"/>
              </a:rPr>
              <a:t>now</a:t>
            </a:r>
            <a:r>
              <a:rPr sz="2200" dirty="0">
                <a:solidFill>
                  <a:prstClr val="black"/>
                </a:solidFill>
                <a:latin typeface="Calibri"/>
                <a:cs typeface="Calibri"/>
              </a:rPr>
              <a:t> </a:t>
            </a:r>
            <a:r>
              <a:rPr sz="2200" spc="-20" dirty="0">
                <a:solidFill>
                  <a:prstClr val="black"/>
                </a:solidFill>
                <a:latin typeface="Calibri"/>
                <a:cs typeface="Calibri"/>
              </a:rPr>
              <a:t>have</a:t>
            </a:r>
            <a:r>
              <a:rPr sz="2200" spc="5" dirty="0">
                <a:solidFill>
                  <a:prstClr val="black"/>
                </a:solidFill>
                <a:latin typeface="Calibri"/>
                <a:cs typeface="Calibri"/>
              </a:rPr>
              <a:t> </a:t>
            </a:r>
            <a:r>
              <a:rPr sz="2200" spc="-10" dirty="0">
                <a:solidFill>
                  <a:prstClr val="black"/>
                </a:solidFill>
                <a:latin typeface="Calibri"/>
                <a:cs typeface="Calibri"/>
              </a:rPr>
              <a:t>only</a:t>
            </a:r>
            <a:r>
              <a:rPr sz="2200" dirty="0">
                <a:solidFill>
                  <a:prstClr val="black"/>
                </a:solidFill>
                <a:latin typeface="Calibri"/>
                <a:cs typeface="Calibri"/>
              </a:rPr>
              <a:t> </a:t>
            </a:r>
            <a:r>
              <a:rPr sz="2200" spc="-5" dirty="0">
                <a:solidFill>
                  <a:prstClr val="black"/>
                </a:solidFill>
                <a:latin typeface="Calibri"/>
                <a:cs typeface="Calibri"/>
              </a:rPr>
              <a:t>96</a:t>
            </a:r>
            <a:r>
              <a:rPr sz="2200" spc="10" dirty="0">
                <a:solidFill>
                  <a:prstClr val="black"/>
                </a:solidFill>
                <a:latin typeface="Calibri"/>
                <a:cs typeface="Calibri"/>
              </a:rPr>
              <a:t> </a:t>
            </a:r>
            <a:r>
              <a:rPr sz="2200" spc="-10" dirty="0">
                <a:solidFill>
                  <a:prstClr val="black"/>
                </a:solidFill>
                <a:latin typeface="Calibri"/>
                <a:cs typeface="Calibri"/>
              </a:rPr>
              <a:t>unique set</a:t>
            </a:r>
            <a:r>
              <a:rPr sz="2200" spc="15" dirty="0">
                <a:solidFill>
                  <a:prstClr val="black"/>
                </a:solidFill>
                <a:latin typeface="Calibri"/>
                <a:cs typeface="Calibri"/>
              </a:rPr>
              <a:t> </a:t>
            </a:r>
            <a:r>
              <a:rPr sz="2200" spc="-5" dirty="0">
                <a:solidFill>
                  <a:prstClr val="black"/>
                </a:solidFill>
                <a:latin typeface="Calibri"/>
                <a:cs typeface="Calibri"/>
              </a:rPr>
              <a:t>of</a:t>
            </a:r>
            <a:r>
              <a:rPr sz="2200" dirty="0">
                <a:solidFill>
                  <a:prstClr val="black"/>
                </a:solidFill>
                <a:latin typeface="Calibri"/>
                <a:cs typeface="Calibri"/>
              </a:rPr>
              <a:t> </a:t>
            </a:r>
            <a:r>
              <a:rPr sz="2200" spc="-10" dirty="0">
                <a:solidFill>
                  <a:prstClr val="black"/>
                </a:solidFill>
                <a:latin typeface="Calibri"/>
                <a:cs typeface="Calibri"/>
              </a:rPr>
              <a:t>weights</a:t>
            </a:r>
            <a:r>
              <a:rPr sz="2200" spc="30" dirty="0">
                <a:solidFill>
                  <a:prstClr val="black"/>
                </a:solidFill>
                <a:latin typeface="Calibri"/>
                <a:cs typeface="Calibri"/>
              </a:rPr>
              <a:t> </a:t>
            </a:r>
            <a:r>
              <a:rPr sz="2200" spc="-10" dirty="0">
                <a:solidFill>
                  <a:prstClr val="black"/>
                </a:solidFill>
                <a:latin typeface="Calibri"/>
                <a:cs typeface="Calibri"/>
              </a:rPr>
              <a:t>(one</a:t>
            </a:r>
            <a:r>
              <a:rPr sz="2200" dirty="0">
                <a:solidFill>
                  <a:prstClr val="black"/>
                </a:solidFill>
                <a:latin typeface="Calibri"/>
                <a:cs typeface="Calibri"/>
              </a:rPr>
              <a:t> </a:t>
            </a:r>
            <a:r>
              <a:rPr sz="2200" spc="-15" dirty="0">
                <a:solidFill>
                  <a:prstClr val="black"/>
                </a:solidFill>
                <a:latin typeface="Calibri"/>
                <a:cs typeface="Calibri"/>
              </a:rPr>
              <a:t>for</a:t>
            </a:r>
            <a:r>
              <a:rPr sz="2200" spc="10" dirty="0">
                <a:solidFill>
                  <a:prstClr val="black"/>
                </a:solidFill>
                <a:latin typeface="Calibri"/>
                <a:cs typeface="Calibri"/>
              </a:rPr>
              <a:t> </a:t>
            </a:r>
            <a:r>
              <a:rPr sz="2200" spc="-5" dirty="0">
                <a:solidFill>
                  <a:prstClr val="black"/>
                </a:solidFill>
                <a:latin typeface="Calibri"/>
                <a:cs typeface="Calibri"/>
              </a:rPr>
              <a:t>each </a:t>
            </a:r>
            <a:r>
              <a:rPr sz="2200" spc="-10" dirty="0">
                <a:solidFill>
                  <a:prstClr val="black"/>
                </a:solidFill>
                <a:latin typeface="Calibri"/>
                <a:cs typeface="Calibri"/>
              </a:rPr>
              <a:t>depth</a:t>
            </a:r>
            <a:r>
              <a:rPr sz="2200" spc="15" dirty="0">
                <a:solidFill>
                  <a:prstClr val="black"/>
                </a:solidFill>
                <a:latin typeface="Calibri"/>
                <a:cs typeface="Calibri"/>
              </a:rPr>
              <a:t> </a:t>
            </a:r>
            <a:r>
              <a:rPr sz="2200" spc="-10" dirty="0">
                <a:solidFill>
                  <a:prstClr val="black"/>
                </a:solidFill>
                <a:latin typeface="Calibri"/>
                <a:cs typeface="Calibri"/>
              </a:rPr>
              <a:t>slice), </a:t>
            </a:r>
            <a:r>
              <a:rPr sz="2200" spc="-484" dirty="0">
                <a:solidFill>
                  <a:prstClr val="black"/>
                </a:solidFill>
                <a:latin typeface="Calibri"/>
                <a:cs typeface="Calibri"/>
              </a:rPr>
              <a:t> </a:t>
            </a:r>
            <a:r>
              <a:rPr sz="2200" spc="-20" dirty="0">
                <a:solidFill>
                  <a:prstClr val="black"/>
                </a:solidFill>
                <a:latin typeface="Calibri"/>
                <a:cs typeface="Calibri"/>
              </a:rPr>
              <a:t>for</a:t>
            </a:r>
            <a:r>
              <a:rPr sz="2200" dirty="0">
                <a:solidFill>
                  <a:prstClr val="black"/>
                </a:solidFill>
                <a:latin typeface="Calibri"/>
                <a:cs typeface="Calibri"/>
              </a:rPr>
              <a:t> </a:t>
            </a:r>
            <a:r>
              <a:rPr sz="2200" spc="-5" dirty="0">
                <a:solidFill>
                  <a:prstClr val="black"/>
                </a:solidFill>
                <a:latin typeface="Calibri"/>
                <a:cs typeface="Calibri"/>
              </a:rPr>
              <a:t>a</a:t>
            </a:r>
            <a:r>
              <a:rPr sz="2200" spc="5" dirty="0">
                <a:solidFill>
                  <a:prstClr val="black"/>
                </a:solidFill>
                <a:latin typeface="Calibri"/>
                <a:cs typeface="Calibri"/>
              </a:rPr>
              <a:t> </a:t>
            </a:r>
            <a:r>
              <a:rPr sz="2200" spc="-15" dirty="0">
                <a:solidFill>
                  <a:prstClr val="black"/>
                </a:solidFill>
                <a:latin typeface="Calibri"/>
                <a:cs typeface="Calibri"/>
              </a:rPr>
              <a:t>total</a:t>
            </a:r>
            <a:r>
              <a:rPr sz="2200" spc="-5" dirty="0">
                <a:solidFill>
                  <a:prstClr val="black"/>
                </a:solidFill>
                <a:latin typeface="Calibri"/>
                <a:cs typeface="Calibri"/>
              </a:rPr>
              <a:t> of</a:t>
            </a:r>
            <a:r>
              <a:rPr sz="2200" spc="10" dirty="0">
                <a:solidFill>
                  <a:prstClr val="black"/>
                </a:solidFill>
                <a:latin typeface="Calibri"/>
                <a:cs typeface="Calibri"/>
              </a:rPr>
              <a:t> </a:t>
            </a:r>
            <a:r>
              <a:rPr sz="2200" spc="-5" dirty="0">
                <a:solidFill>
                  <a:prstClr val="black"/>
                </a:solidFill>
                <a:latin typeface="Calibri"/>
                <a:cs typeface="Calibri"/>
              </a:rPr>
              <a:t>96*11*11*3</a:t>
            </a:r>
            <a:r>
              <a:rPr sz="2200" spc="5" dirty="0">
                <a:solidFill>
                  <a:prstClr val="black"/>
                </a:solidFill>
                <a:latin typeface="Calibri"/>
                <a:cs typeface="Calibri"/>
              </a:rPr>
              <a:t> </a:t>
            </a:r>
            <a:r>
              <a:rPr sz="2200" spc="-5" dirty="0">
                <a:solidFill>
                  <a:prstClr val="black"/>
                </a:solidFill>
                <a:latin typeface="Calibri"/>
                <a:cs typeface="Calibri"/>
              </a:rPr>
              <a:t>= 34,848</a:t>
            </a:r>
            <a:r>
              <a:rPr sz="2200" spc="-10" dirty="0">
                <a:solidFill>
                  <a:prstClr val="black"/>
                </a:solidFill>
                <a:latin typeface="Calibri"/>
                <a:cs typeface="Calibri"/>
              </a:rPr>
              <a:t> unique</a:t>
            </a:r>
            <a:r>
              <a:rPr sz="2200" spc="-15" dirty="0">
                <a:solidFill>
                  <a:prstClr val="black"/>
                </a:solidFill>
                <a:latin typeface="Calibri"/>
                <a:cs typeface="Calibri"/>
              </a:rPr>
              <a:t> </a:t>
            </a:r>
            <a:r>
              <a:rPr sz="2200" spc="-10" dirty="0">
                <a:solidFill>
                  <a:prstClr val="black"/>
                </a:solidFill>
                <a:latin typeface="Calibri"/>
                <a:cs typeface="Calibri"/>
              </a:rPr>
              <a:t>weights,</a:t>
            </a:r>
            <a:r>
              <a:rPr sz="2200" spc="30" dirty="0">
                <a:solidFill>
                  <a:prstClr val="black"/>
                </a:solidFill>
                <a:latin typeface="Calibri"/>
                <a:cs typeface="Calibri"/>
              </a:rPr>
              <a:t> </a:t>
            </a:r>
            <a:r>
              <a:rPr sz="2200" spc="-5" dirty="0">
                <a:solidFill>
                  <a:prstClr val="black"/>
                </a:solidFill>
                <a:latin typeface="Calibri"/>
                <a:cs typeface="Calibri"/>
              </a:rPr>
              <a:t>or</a:t>
            </a:r>
            <a:r>
              <a:rPr sz="2200" spc="5" dirty="0">
                <a:solidFill>
                  <a:prstClr val="black"/>
                </a:solidFill>
                <a:latin typeface="Calibri"/>
                <a:cs typeface="Calibri"/>
              </a:rPr>
              <a:t> </a:t>
            </a:r>
            <a:r>
              <a:rPr sz="2200" spc="-5" dirty="0">
                <a:solidFill>
                  <a:prstClr val="black"/>
                </a:solidFill>
                <a:latin typeface="Calibri"/>
                <a:cs typeface="Calibri"/>
              </a:rPr>
              <a:t>34,944 </a:t>
            </a:r>
            <a:r>
              <a:rPr sz="2200" dirty="0">
                <a:solidFill>
                  <a:prstClr val="black"/>
                </a:solidFill>
                <a:latin typeface="Calibri"/>
                <a:cs typeface="Calibri"/>
              </a:rPr>
              <a:t> </a:t>
            </a:r>
            <a:r>
              <a:rPr sz="2200" spc="-20" dirty="0">
                <a:solidFill>
                  <a:prstClr val="black"/>
                </a:solidFill>
                <a:latin typeface="Calibri"/>
                <a:cs typeface="Calibri"/>
              </a:rPr>
              <a:t>parameters</a:t>
            </a:r>
            <a:r>
              <a:rPr sz="2200" dirty="0">
                <a:solidFill>
                  <a:prstClr val="black"/>
                </a:solidFill>
                <a:latin typeface="Calibri"/>
                <a:cs typeface="Calibri"/>
              </a:rPr>
              <a:t> </a:t>
            </a:r>
            <a:r>
              <a:rPr sz="2200" spc="-10" dirty="0">
                <a:solidFill>
                  <a:prstClr val="black"/>
                </a:solidFill>
                <a:latin typeface="Calibri"/>
                <a:cs typeface="Calibri"/>
              </a:rPr>
              <a:t>(+96</a:t>
            </a:r>
            <a:r>
              <a:rPr sz="2200" spc="10" dirty="0">
                <a:solidFill>
                  <a:prstClr val="black"/>
                </a:solidFill>
                <a:latin typeface="Calibri"/>
                <a:cs typeface="Calibri"/>
              </a:rPr>
              <a:t> </a:t>
            </a:r>
            <a:r>
              <a:rPr sz="2200" spc="-5" dirty="0">
                <a:solidFill>
                  <a:prstClr val="black"/>
                </a:solidFill>
                <a:latin typeface="Calibri"/>
                <a:cs typeface="Calibri"/>
              </a:rPr>
              <a:t>biases)</a:t>
            </a:r>
            <a:endParaRPr sz="2200">
              <a:solidFill>
                <a:prstClr val="black"/>
              </a:solidFill>
              <a:latin typeface="Calibri"/>
              <a:cs typeface="Calibri"/>
            </a:endParaRPr>
          </a:p>
          <a:p>
            <a:pPr marL="355600" marR="183515" indent="-343535">
              <a:spcBef>
                <a:spcPts val="525"/>
              </a:spcBef>
              <a:buFont typeface="Arial MT"/>
              <a:buChar char="•"/>
              <a:tabLst>
                <a:tab pos="355600" algn="l"/>
                <a:tab pos="356235" algn="l"/>
              </a:tabLst>
            </a:pPr>
            <a:r>
              <a:rPr sz="2200" spc="-5" dirty="0">
                <a:solidFill>
                  <a:prstClr val="black"/>
                </a:solidFill>
                <a:latin typeface="Calibri"/>
                <a:cs typeface="Calibri"/>
              </a:rPr>
              <a:t>During</a:t>
            </a:r>
            <a:r>
              <a:rPr sz="2200" spc="-30" dirty="0">
                <a:solidFill>
                  <a:prstClr val="black"/>
                </a:solidFill>
                <a:latin typeface="Calibri"/>
                <a:cs typeface="Calibri"/>
              </a:rPr>
              <a:t> </a:t>
            </a:r>
            <a:r>
              <a:rPr sz="2200" spc="-10" dirty="0">
                <a:solidFill>
                  <a:prstClr val="black"/>
                </a:solidFill>
                <a:latin typeface="Calibri"/>
                <a:cs typeface="Calibri"/>
              </a:rPr>
              <a:t>backpropagation,</a:t>
            </a:r>
            <a:r>
              <a:rPr sz="2200" spc="-15" dirty="0">
                <a:solidFill>
                  <a:prstClr val="black"/>
                </a:solidFill>
                <a:latin typeface="Calibri"/>
                <a:cs typeface="Calibri"/>
              </a:rPr>
              <a:t> </a:t>
            </a:r>
            <a:r>
              <a:rPr sz="2200" spc="-10" dirty="0">
                <a:solidFill>
                  <a:prstClr val="black"/>
                </a:solidFill>
                <a:latin typeface="Calibri"/>
                <a:cs typeface="Calibri"/>
              </a:rPr>
              <a:t>every</a:t>
            </a:r>
            <a:r>
              <a:rPr sz="2200" spc="5" dirty="0">
                <a:solidFill>
                  <a:prstClr val="black"/>
                </a:solidFill>
                <a:latin typeface="Calibri"/>
                <a:cs typeface="Calibri"/>
              </a:rPr>
              <a:t> </a:t>
            </a:r>
            <a:r>
              <a:rPr sz="2200" spc="-15" dirty="0">
                <a:solidFill>
                  <a:prstClr val="black"/>
                </a:solidFill>
                <a:latin typeface="Calibri"/>
                <a:cs typeface="Calibri"/>
              </a:rPr>
              <a:t>neuron</a:t>
            </a:r>
            <a:r>
              <a:rPr sz="2200" spc="5" dirty="0">
                <a:solidFill>
                  <a:prstClr val="black"/>
                </a:solidFill>
                <a:latin typeface="Calibri"/>
                <a:cs typeface="Calibri"/>
              </a:rPr>
              <a:t> </a:t>
            </a:r>
            <a:r>
              <a:rPr sz="2200" spc="-5" dirty="0">
                <a:solidFill>
                  <a:prstClr val="black"/>
                </a:solidFill>
                <a:latin typeface="Calibri"/>
                <a:cs typeface="Calibri"/>
              </a:rPr>
              <a:t>in</a:t>
            </a:r>
            <a:r>
              <a:rPr sz="2200" spc="-10" dirty="0">
                <a:solidFill>
                  <a:prstClr val="black"/>
                </a:solidFill>
                <a:latin typeface="Calibri"/>
                <a:cs typeface="Calibri"/>
              </a:rPr>
              <a:t> </a:t>
            </a:r>
            <a:r>
              <a:rPr sz="2200" spc="-5" dirty="0">
                <a:solidFill>
                  <a:prstClr val="black"/>
                </a:solidFill>
                <a:latin typeface="Calibri"/>
                <a:cs typeface="Calibri"/>
              </a:rPr>
              <a:t>the</a:t>
            </a:r>
            <a:r>
              <a:rPr sz="2200" spc="10" dirty="0">
                <a:solidFill>
                  <a:prstClr val="black"/>
                </a:solidFill>
                <a:latin typeface="Calibri"/>
                <a:cs typeface="Calibri"/>
              </a:rPr>
              <a:t> </a:t>
            </a:r>
            <a:r>
              <a:rPr sz="2200" spc="-10" dirty="0">
                <a:solidFill>
                  <a:prstClr val="black"/>
                </a:solidFill>
                <a:latin typeface="Calibri"/>
                <a:cs typeface="Calibri"/>
              </a:rPr>
              <a:t>volume</a:t>
            </a:r>
            <a:r>
              <a:rPr sz="2200" spc="-5" dirty="0">
                <a:solidFill>
                  <a:prstClr val="black"/>
                </a:solidFill>
                <a:latin typeface="Calibri"/>
                <a:cs typeface="Calibri"/>
              </a:rPr>
              <a:t> will</a:t>
            </a:r>
            <a:r>
              <a:rPr sz="2200" spc="-10" dirty="0">
                <a:solidFill>
                  <a:prstClr val="black"/>
                </a:solidFill>
                <a:latin typeface="Calibri"/>
                <a:cs typeface="Calibri"/>
              </a:rPr>
              <a:t> </a:t>
            </a:r>
            <a:r>
              <a:rPr sz="2200" spc="-15" dirty="0">
                <a:solidFill>
                  <a:prstClr val="black"/>
                </a:solidFill>
                <a:latin typeface="Calibri"/>
                <a:cs typeface="Calibri"/>
              </a:rPr>
              <a:t>compute </a:t>
            </a:r>
            <a:r>
              <a:rPr sz="2200" spc="-480" dirty="0">
                <a:solidFill>
                  <a:prstClr val="black"/>
                </a:solidFill>
                <a:latin typeface="Calibri"/>
                <a:cs typeface="Calibri"/>
              </a:rPr>
              <a:t> </a:t>
            </a:r>
            <a:r>
              <a:rPr sz="2200" spc="-5" dirty="0">
                <a:solidFill>
                  <a:prstClr val="black"/>
                </a:solidFill>
                <a:latin typeface="Calibri"/>
                <a:cs typeface="Calibri"/>
              </a:rPr>
              <a:t>the</a:t>
            </a:r>
            <a:r>
              <a:rPr sz="2200" spc="10" dirty="0">
                <a:solidFill>
                  <a:prstClr val="black"/>
                </a:solidFill>
                <a:latin typeface="Calibri"/>
                <a:cs typeface="Calibri"/>
              </a:rPr>
              <a:t> </a:t>
            </a:r>
            <a:r>
              <a:rPr sz="2200" spc="-15" dirty="0">
                <a:solidFill>
                  <a:prstClr val="black"/>
                </a:solidFill>
                <a:latin typeface="Calibri"/>
                <a:cs typeface="Calibri"/>
              </a:rPr>
              <a:t>gradient</a:t>
            </a:r>
            <a:r>
              <a:rPr sz="2200" spc="-5" dirty="0">
                <a:solidFill>
                  <a:prstClr val="black"/>
                </a:solidFill>
                <a:latin typeface="Calibri"/>
                <a:cs typeface="Calibri"/>
              </a:rPr>
              <a:t> </a:t>
            </a:r>
            <a:r>
              <a:rPr sz="2200" spc="-20" dirty="0">
                <a:solidFill>
                  <a:prstClr val="black"/>
                </a:solidFill>
                <a:latin typeface="Calibri"/>
                <a:cs typeface="Calibri"/>
              </a:rPr>
              <a:t>for</a:t>
            </a:r>
            <a:r>
              <a:rPr sz="2200" spc="5" dirty="0">
                <a:solidFill>
                  <a:prstClr val="black"/>
                </a:solidFill>
                <a:latin typeface="Calibri"/>
                <a:cs typeface="Calibri"/>
              </a:rPr>
              <a:t> </a:t>
            </a:r>
            <a:r>
              <a:rPr sz="2200" spc="-5" dirty="0">
                <a:solidFill>
                  <a:prstClr val="black"/>
                </a:solidFill>
                <a:latin typeface="Calibri"/>
                <a:cs typeface="Calibri"/>
              </a:rPr>
              <a:t>its</a:t>
            </a:r>
            <a:r>
              <a:rPr sz="2200" spc="5" dirty="0">
                <a:solidFill>
                  <a:prstClr val="black"/>
                </a:solidFill>
                <a:latin typeface="Calibri"/>
                <a:cs typeface="Calibri"/>
              </a:rPr>
              <a:t> </a:t>
            </a:r>
            <a:r>
              <a:rPr sz="2200" spc="-10" dirty="0">
                <a:solidFill>
                  <a:prstClr val="black"/>
                </a:solidFill>
                <a:latin typeface="Calibri"/>
                <a:cs typeface="Calibri"/>
              </a:rPr>
              <a:t>weights,</a:t>
            </a:r>
            <a:r>
              <a:rPr sz="2200" spc="25" dirty="0">
                <a:solidFill>
                  <a:prstClr val="black"/>
                </a:solidFill>
                <a:latin typeface="Calibri"/>
                <a:cs typeface="Calibri"/>
              </a:rPr>
              <a:t> </a:t>
            </a:r>
            <a:r>
              <a:rPr sz="2200" spc="-10" dirty="0">
                <a:solidFill>
                  <a:prstClr val="black"/>
                </a:solidFill>
                <a:latin typeface="Calibri"/>
                <a:cs typeface="Calibri"/>
              </a:rPr>
              <a:t>but</a:t>
            </a:r>
            <a:r>
              <a:rPr sz="2200" spc="-5" dirty="0">
                <a:solidFill>
                  <a:prstClr val="black"/>
                </a:solidFill>
                <a:latin typeface="Calibri"/>
                <a:cs typeface="Calibri"/>
              </a:rPr>
              <a:t> these</a:t>
            </a:r>
            <a:r>
              <a:rPr sz="2200" spc="15" dirty="0">
                <a:solidFill>
                  <a:prstClr val="black"/>
                </a:solidFill>
                <a:latin typeface="Calibri"/>
                <a:cs typeface="Calibri"/>
              </a:rPr>
              <a:t> </a:t>
            </a:r>
            <a:r>
              <a:rPr sz="2200" spc="-10" dirty="0">
                <a:solidFill>
                  <a:prstClr val="black"/>
                </a:solidFill>
                <a:latin typeface="Calibri"/>
                <a:cs typeface="Calibri"/>
              </a:rPr>
              <a:t>gradients</a:t>
            </a:r>
            <a:r>
              <a:rPr sz="2200" spc="10" dirty="0">
                <a:solidFill>
                  <a:prstClr val="black"/>
                </a:solidFill>
                <a:latin typeface="Calibri"/>
                <a:cs typeface="Calibri"/>
              </a:rPr>
              <a:t> </a:t>
            </a:r>
            <a:r>
              <a:rPr sz="2200" spc="-5" dirty="0">
                <a:solidFill>
                  <a:prstClr val="black"/>
                </a:solidFill>
                <a:latin typeface="Calibri"/>
                <a:cs typeface="Calibri"/>
              </a:rPr>
              <a:t>will be</a:t>
            </a:r>
            <a:r>
              <a:rPr sz="2200" dirty="0">
                <a:solidFill>
                  <a:prstClr val="black"/>
                </a:solidFill>
                <a:latin typeface="Calibri"/>
                <a:cs typeface="Calibri"/>
              </a:rPr>
              <a:t> </a:t>
            </a:r>
            <a:r>
              <a:rPr sz="2200" spc="-5" dirty="0">
                <a:solidFill>
                  <a:prstClr val="black"/>
                </a:solidFill>
                <a:latin typeface="Calibri"/>
                <a:cs typeface="Calibri"/>
              </a:rPr>
              <a:t>added</a:t>
            </a:r>
            <a:r>
              <a:rPr sz="2200" dirty="0">
                <a:solidFill>
                  <a:prstClr val="black"/>
                </a:solidFill>
                <a:latin typeface="Calibri"/>
                <a:cs typeface="Calibri"/>
              </a:rPr>
              <a:t> </a:t>
            </a:r>
            <a:r>
              <a:rPr sz="2200" spc="-10" dirty="0">
                <a:solidFill>
                  <a:prstClr val="black"/>
                </a:solidFill>
                <a:latin typeface="Calibri"/>
                <a:cs typeface="Calibri"/>
              </a:rPr>
              <a:t>up </a:t>
            </a:r>
            <a:r>
              <a:rPr sz="2200" spc="-5" dirty="0">
                <a:solidFill>
                  <a:prstClr val="black"/>
                </a:solidFill>
                <a:latin typeface="Calibri"/>
                <a:cs typeface="Calibri"/>
              </a:rPr>
              <a:t> </a:t>
            </a:r>
            <a:r>
              <a:rPr sz="2200" spc="-10" dirty="0">
                <a:solidFill>
                  <a:prstClr val="black"/>
                </a:solidFill>
                <a:latin typeface="Calibri"/>
                <a:cs typeface="Calibri"/>
              </a:rPr>
              <a:t>across </a:t>
            </a:r>
            <a:r>
              <a:rPr sz="2200" spc="-5" dirty="0">
                <a:solidFill>
                  <a:prstClr val="black"/>
                </a:solidFill>
                <a:latin typeface="Calibri"/>
                <a:cs typeface="Calibri"/>
              </a:rPr>
              <a:t>each</a:t>
            </a:r>
            <a:r>
              <a:rPr sz="2200" spc="5" dirty="0">
                <a:solidFill>
                  <a:prstClr val="black"/>
                </a:solidFill>
                <a:latin typeface="Calibri"/>
                <a:cs typeface="Calibri"/>
              </a:rPr>
              <a:t> </a:t>
            </a:r>
            <a:r>
              <a:rPr sz="2200" spc="-10" dirty="0">
                <a:solidFill>
                  <a:prstClr val="black"/>
                </a:solidFill>
                <a:latin typeface="Calibri"/>
                <a:cs typeface="Calibri"/>
              </a:rPr>
              <a:t>depth</a:t>
            </a:r>
            <a:r>
              <a:rPr sz="2200" spc="15" dirty="0">
                <a:solidFill>
                  <a:prstClr val="black"/>
                </a:solidFill>
                <a:latin typeface="Calibri"/>
                <a:cs typeface="Calibri"/>
              </a:rPr>
              <a:t> </a:t>
            </a:r>
            <a:r>
              <a:rPr sz="2200" spc="-10" dirty="0">
                <a:solidFill>
                  <a:prstClr val="black"/>
                </a:solidFill>
                <a:latin typeface="Calibri"/>
                <a:cs typeface="Calibri"/>
              </a:rPr>
              <a:t>slice </a:t>
            </a:r>
            <a:r>
              <a:rPr sz="2200" spc="-5" dirty="0">
                <a:solidFill>
                  <a:prstClr val="black"/>
                </a:solidFill>
                <a:latin typeface="Calibri"/>
                <a:cs typeface="Calibri"/>
              </a:rPr>
              <a:t>and</a:t>
            </a:r>
            <a:r>
              <a:rPr sz="2200" dirty="0">
                <a:solidFill>
                  <a:prstClr val="black"/>
                </a:solidFill>
                <a:latin typeface="Calibri"/>
                <a:cs typeface="Calibri"/>
              </a:rPr>
              <a:t> </a:t>
            </a:r>
            <a:r>
              <a:rPr sz="2200" spc="-10" dirty="0">
                <a:solidFill>
                  <a:prstClr val="black"/>
                </a:solidFill>
                <a:latin typeface="Calibri"/>
                <a:cs typeface="Calibri"/>
              </a:rPr>
              <a:t>only</a:t>
            </a:r>
            <a:r>
              <a:rPr sz="2200" spc="10" dirty="0">
                <a:solidFill>
                  <a:prstClr val="black"/>
                </a:solidFill>
                <a:latin typeface="Calibri"/>
                <a:cs typeface="Calibri"/>
              </a:rPr>
              <a:t> </a:t>
            </a:r>
            <a:r>
              <a:rPr sz="2200" spc="-15" dirty="0">
                <a:solidFill>
                  <a:prstClr val="black"/>
                </a:solidFill>
                <a:latin typeface="Calibri"/>
                <a:cs typeface="Calibri"/>
              </a:rPr>
              <a:t>update</a:t>
            </a:r>
            <a:r>
              <a:rPr sz="2200" dirty="0">
                <a:solidFill>
                  <a:prstClr val="black"/>
                </a:solidFill>
                <a:latin typeface="Calibri"/>
                <a:cs typeface="Calibri"/>
              </a:rPr>
              <a:t> </a:t>
            </a:r>
            <a:r>
              <a:rPr sz="2200" spc="-5" dirty="0">
                <a:solidFill>
                  <a:prstClr val="black"/>
                </a:solidFill>
                <a:latin typeface="Calibri"/>
                <a:cs typeface="Calibri"/>
              </a:rPr>
              <a:t>a</a:t>
            </a:r>
            <a:r>
              <a:rPr sz="2200" spc="10" dirty="0">
                <a:solidFill>
                  <a:prstClr val="black"/>
                </a:solidFill>
                <a:latin typeface="Calibri"/>
                <a:cs typeface="Calibri"/>
              </a:rPr>
              <a:t> </a:t>
            </a:r>
            <a:r>
              <a:rPr sz="2200" spc="-10" dirty="0">
                <a:solidFill>
                  <a:prstClr val="black"/>
                </a:solidFill>
                <a:latin typeface="Calibri"/>
                <a:cs typeface="Calibri"/>
              </a:rPr>
              <a:t>single</a:t>
            </a:r>
            <a:r>
              <a:rPr sz="2200" dirty="0">
                <a:solidFill>
                  <a:prstClr val="black"/>
                </a:solidFill>
                <a:latin typeface="Calibri"/>
                <a:cs typeface="Calibri"/>
              </a:rPr>
              <a:t> </a:t>
            </a:r>
            <a:r>
              <a:rPr sz="2200" spc="-10" dirty="0">
                <a:solidFill>
                  <a:prstClr val="black"/>
                </a:solidFill>
                <a:latin typeface="Calibri"/>
                <a:cs typeface="Calibri"/>
              </a:rPr>
              <a:t>set</a:t>
            </a:r>
            <a:r>
              <a:rPr sz="2200" spc="-5" dirty="0">
                <a:solidFill>
                  <a:prstClr val="black"/>
                </a:solidFill>
                <a:latin typeface="Calibri"/>
                <a:cs typeface="Calibri"/>
              </a:rPr>
              <a:t> </a:t>
            </a:r>
            <a:r>
              <a:rPr sz="2200" dirty="0">
                <a:solidFill>
                  <a:prstClr val="black"/>
                </a:solidFill>
                <a:latin typeface="Calibri"/>
                <a:cs typeface="Calibri"/>
              </a:rPr>
              <a:t>of</a:t>
            </a:r>
            <a:r>
              <a:rPr sz="2200" spc="10" dirty="0">
                <a:solidFill>
                  <a:prstClr val="black"/>
                </a:solidFill>
                <a:latin typeface="Calibri"/>
                <a:cs typeface="Calibri"/>
              </a:rPr>
              <a:t> </a:t>
            </a:r>
            <a:r>
              <a:rPr sz="2200" spc="-10" dirty="0">
                <a:solidFill>
                  <a:prstClr val="black"/>
                </a:solidFill>
                <a:latin typeface="Calibri"/>
                <a:cs typeface="Calibri"/>
              </a:rPr>
              <a:t>weights</a:t>
            </a:r>
            <a:r>
              <a:rPr sz="2200" spc="30" dirty="0">
                <a:solidFill>
                  <a:prstClr val="black"/>
                </a:solidFill>
                <a:latin typeface="Calibri"/>
                <a:cs typeface="Calibri"/>
              </a:rPr>
              <a:t> </a:t>
            </a:r>
            <a:r>
              <a:rPr sz="2200" spc="-10" dirty="0">
                <a:solidFill>
                  <a:prstClr val="black"/>
                </a:solidFill>
                <a:latin typeface="Calibri"/>
                <a:cs typeface="Calibri"/>
              </a:rPr>
              <a:t>per </a:t>
            </a:r>
            <a:r>
              <a:rPr sz="2200" spc="-484" dirty="0">
                <a:solidFill>
                  <a:prstClr val="black"/>
                </a:solidFill>
                <a:latin typeface="Calibri"/>
                <a:cs typeface="Calibri"/>
              </a:rPr>
              <a:t> </a:t>
            </a:r>
            <a:r>
              <a:rPr sz="2200" spc="-10" dirty="0">
                <a:solidFill>
                  <a:prstClr val="black"/>
                </a:solidFill>
                <a:latin typeface="Calibri"/>
                <a:cs typeface="Calibri"/>
              </a:rPr>
              <a:t>slice.</a:t>
            </a:r>
            <a:endParaRPr sz="2200">
              <a:solidFill>
                <a:prstClr val="black"/>
              </a:solidFill>
              <a:latin typeface="Calibri"/>
              <a:cs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ow does a convolutional layer convert a 64 channel input into a 3 channel  or one channel? - Quora">
            <a:extLst>
              <a:ext uri="{FF2B5EF4-FFF2-40B4-BE49-F238E27FC236}">
                <a16:creationId xmlns:a16="http://schemas.microsoft.com/office/drawing/2014/main" id="{6350D570-792B-DE2D-D6FE-7A492A4E7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973" y="563106"/>
            <a:ext cx="6276053" cy="5731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7104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4267" y="461900"/>
            <a:ext cx="3364229" cy="696595"/>
          </a:xfrm>
          <a:prstGeom prst="rect">
            <a:avLst/>
          </a:prstGeom>
        </p:spPr>
        <p:txBody>
          <a:bodyPr vert="horz" wrap="square" lIns="0" tIns="13335" rIns="0" bIns="0" rtlCol="0">
            <a:spAutoFit/>
          </a:bodyPr>
          <a:lstStyle/>
          <a:p>
            <a:pPr marL="12700">
              <a:spcBef>
                <a:spcPts val="105"/>
              </a:spcBef>
            </a:pPr>
            <a:r>
              <a:rPr spc="-5" dirty="0"/>
              <a:t>Spatial</a:t>
            </a:r>
            <a:r>
              <a:rPr spc="-80" dirty="0"/>
              <a:t> </a:t>
            </a:r>
            <a:r>
              <a:rPr spc="-10" dirty="0"/>
              <a:t>Pooling</a:t>
            </a:r>
          </a:p>
        </p:txBody>
      </p:sp>
      <p:pic>
        <p:nvPicPr>
          <p:cNvPr id="3" name="object 3"/>
          <p:cNvPicPr/>
          <p:nvPr/>
        </p:nvPicPr>
        <p:blipFill>
          <a:blip r:embed="rId2" cstate="print"/>
          <a:stretch>
            <a:fillRect/>
          </a:stretch>
        </p:blipFill>
        <p:spPr>
          <a:xfrm>
            <a:off x="2514600" y="3332988"/>
            <a:ext cx="3581400" cy="2334768"/>
          </a:xfrm>
          <a:prstGeom prst="rect">
            <a:avLst/>
          </a:prstGeom>
        </p:spPr>
      </p:pic>
      <p:graphicFrame>
        <p:nvGraphicFramePr>
          <p:cNvPr id="4" name="object 4"/>
          <p:cNvGraphicFramePr>
            <a:graphicFrameLocks noGrp="1"/>
          </p:cNvGraphicFramePr>
          <p:nvPr/>
        </p:nvGraphicFramePr>
        <p:xfrm>
          <a:off x="2496311" y="4058411"/>
          <a:ext cx="1143000" cy="11430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381000">
                <a:tc>
                  <a:txBody>
                    <a:bodyPr/>
                    <a:lstStyle/>
                    <a:p>
                      <a:pPr>
                        <a:lnSpc>
                          <a:spcPct val="100000"/>
                        </a:lnSpc>
                      </a:pPr>
                      <a:endParaRPr sz="2200">
                        <a:latin typeface="Times New Roman"/>
                        <a:cs typeface="Times New Roman"/>
                      </a:endParaRPr>
                    </a:p>
                  </a:txBody>
                  <a:tcPr marL="0" marR="0" marT="0" marB="0">
                    <a:lnL w="38100">
                      <a:solidFill>
                        <a:srgbClr val="FFFF00"/>
                      </a:solidFill>
                      <a:prstDash val="solid"/>
                    </a:lnL>
                    <a:lnR w="38100">
                      <a:solidFill>
                        <a:srgbClr val="FFFF00"/>
                      </a:solidFill>
                      <a:prstDash val="solid"/>
                    </a:lnR>
                    <a:lnT w="38100">
                      <a:solidFill>
                        <a:srgbClr val="FFFF00"/>
                      </a:solidFill>
                      <a:prstDash val="solid"/>
                    </a:lnT>
                    <a:lnB w="38100">
                      <a:solidFill>
                        <a:srgbClr val="FFFF00"/>
                      </a:solidFill>
                      <a:prstDash val="solid"/>
                    </a:lnB>
                  </a:tcPr>
                </a:tc>
                <a:tc>
                  <a:txBody>
                    <a:bodyPr/>
                    <a:lstStyle/>
                    <a:p>
                      <a:pPr>
                        <a:lnSpc>
                          <a:spcPct val="100000"/>
                        </a:lnSpc>
                      </a:pPr>
                      <a:endParaRPr sz="2200">
                        <a:latin typeface="Times New Roman"/>
                        <a:cs typeface="Times New Roman"/>
                      </a:endParaRPr>
                    </a:p>
                  </a:txBody>
                  <a:tcPr marL="0" marR="0" marT="0" marB="0">
                    <a:lnL w="38100">
                      <a:solidFill>
                        <a:srgbClr val="FFFF00"/>
                      </a:solidFill>
                      <a:prstDash val="solid"/>
                    </a:lnL>
                    <a:lnR w="38100">
                      <a:solidFill>
                        <a:srgbClr val="FFFF00"/>
                      </a:solidFill>
                      <a:prstDash val="solid"/>
                    </a:lnR>
                    <a:lnT w="38100">
                      <a:solidFill>
                        <a:srgbClr val="FFFF00"/>
                      </a:solidFill>
                      <a:prstDash val="solid"/>
                    </a:lnT>
                    <a:lnB w="38100">
                      <a:solidFill>
                        <a:srgbClr val="FFFF00"/>
                      </a:solidFill>
                      <a:prstDash val="solid"/>
                    </a:lnB>
                  </a:tcPr>
                </a:tc>
                <a:tc>
                  <a:txBody>
                    <a:bodyPr/>
                    <a:lstStyle/>
                    <a:p>
                      <a:pPr>
                        <a:lnSpc>
                          <a:spcPct val="100000"/>
                        </a:lnSpc>
                      </a:pPr>
                      <a:endParaRPr sz="2200">
                        <a:latin typeface="Times New Roman"/>
                        <a:cs typeface="Times New Roman"/>
                      </a:endParaRPr>
                    </a:p>
                  </a:txBody>
                  <a:tcPr marL="0" marR="0" marT="0" marB="0">
                    <a:lnL w="38100">
                      <a:solidFill>
                        <a:srgbClr val="FFFF00"/>
                      </a:solidFill>
                      <a:prstDash val="solid"/>
                    </a:lnL>
                    <a:lnR w="38100">
                      <a:solidFill>
                        <a:srgbClr val="FFFF00"/>
                      </a:solidFill>
                      <a:prstDash val="solid"/>
                    </a:lnR>
                    <a:lnT w="38100">
                      <a:solidFill>
                        <a:srgbClr val="FFFF00"/>
                      </a:solidFill>
                      <a:prstDash val="solid"/>
                    </a:lnT>
                    <a:lnB w="38100">
                      <a:solidFill>
                        <a:srgbClr val="FFFF00"/>
                      </a:solidFill>
                      <a:prstDash val="solid"/>
                    </a:lnB>
                  </a:tcPr>
                </a:tc>
                <a:extLst>
                  <a:ext uri="{0D108BD9-81ED-4DB2-BD59-A6C34878D82A}">
                    <a16:rowId xmlns:a16="http://schemas.microsoft.com/office/drawing/2014/main" val="10000"/>
                  </a:ext>
                </a:extLst>
              </a:tr>
              <a:tr h="381000">
                <a:tc>
                  <a:txBody>
                    <a:bodyPr/>
                    <a:lstStyle/>
                    <a:p>
                      <a:pPr>
                        <a:lnSpc>
                          <a:spcPct val="100000"/>
                        </a:lnSpc>
                      </a:pPr>
                      <a:endParaRPr sz="2200">
                        <a:latin typeface="Times New Roman"/>
                        <a:cs typeface="Times New Roman"/>
                      </a:endParaRPr>
                    </a:p>
                  </a:txBody>
                  <a:tcPr marL="0" marR="0" marT="0" marB="0">
                    <a:lnL w="38100">
                      <a:solidFill>
                        <a:srgbClr val="FFFF00"/>
                      </a:solidFill>
                      <a:prstDash val="solid"/>
                    </a:lnL>
                    <a:lnR w="38100">
                      <a:solidFill>
                        <a:srgbClr val="FFFF00"/>
                      </a:solidFill>
                      <a:prstDash val="solid"/>
                    </a:lnR>
                    <a:lnT w="38100">
                      <a:solidFill>
                        <a:srgbClr val="FFFF00"/>
                      </a:solidFill>
                      <a:prstDash val="solid"/>
                    </a:lnT>
                    <a:lnB w="38100">
                      <a:solidFill>
                        <a:srgbClr val="FFFF00"/>
                      </a:solidFill>
                      <a:prstDash val="solid"/>
                    </a:lnB>
                  </a:tcPr>
                </a:tc>
                <a:tc>
                  <a:txBody>
                    <a:bodyPr/>
                    <a:lstStyle/>
                    <a:p>
                      <a:pPr>
                        <a:lnSpc>
                          <a:spcPct val="100000"/>
                        </a:lnSpc>
                      </a:pPr>
                      <a:endParaRPr sz="2200">
                        <a:latin typeface="Times New Roman"/>
                        <a:cs typeface="Times New Roman"/>
                      </a:endParaRPr>
                    </a:p>
                  </a:txBody>
                  <a:tcPr marL="0" marR="0" marT="0" marB="0">
                    <a:lnL w="38100">
                      <a:solidFill>
                        <a:srgbClr val="FFFF00"/>
                      </a:solidFill>
                      <a:prstDash val="solid"/>
                    </a:lnL>
                    <a:lnR w="38100">
                      <a:solidFill>
                        <a:srgbClr val="FFFF00"/>
                      </a:solidFill>
                      <a:prstDash val="solid"/>
                    </a:lnR>
                    <a:lnT w="38100">
                      <a:solidFill>
                        <a:srgbClr val="FFFF00"/>
                      </a:solidFill>
                      <a:prstDash val="solid"/>
                    </a:lnT>
                    <a:lnB w="38100">
                      <a:solidFill>
                        <a:srgbClr val="FFFF00"/>
                      </a:solidFill>
                      <a:prstDash val="solid"/>
                    </a:lnB>
                  </a:tcPr>
                </a:tc>
                <a:tc>
                  <a:txBody>
                    <a:bodyPr/>
                    <a:lstStyle/>
                    <a:p>
                      <a:pPr>
                        <a:lnSpc>
                          <a:spcPct val="100000"/>
                        </a:lnSpc>
                      </a:pPr>
                      <a:endParaRPr sz="2200">
                        <a:latin typeface="Times New Roman"/>
                        <a:cs typeface="Times New Roman"/>
                      </a:endParaRPr>
                    </a:p>
                  </a:txBody>
                  <a:tcPr marL="0" marR="0" marT="0" marB="0">
                    <a:lnL w="38100">
                      <a:solidFill>
                        <a:srgbClr val="FFFF00"/>
                      </a:solidFill>
                      <a:prstDash val="solid"/>
                    </a:lnL>
                    <a:lnR w="38100">
                      <a:solidFill>
                        <a:srgbClr val="FFFF00"/>
                      </a:solidFill>
                      <a:prstDash val="solid"/>
                    </a:lnR>
                    <a:lnT w="38100">
                      <a:solidFill>
                        <a:srgbClr val="FFFF00"/>
                      </a:solidFill>
                      <a:prstDash val="solid"/>
                    </a:lnT>
                    <a:lnB w="38100">
                      <a:solidFill>
                        <a:srgbClr val="FFFF00"/>
                      </a:solidFill>
                      <a:prstDash val="solid"/>
                    </a:lnB>
                  </a:tcPr>
                </a:tc>
                <a:extLst>
                  <a:ext uri="{0D108BD9-81ED-4DB2-BD59-A6C34878D82A}">
                    <a16:rowId xmlns:a16="http://schemas.microsoft.com/office/drawing/2014/main" val="10001"/>
                  </a:ext>
                </a:extLst>
              </a:tr>
              <a:tr h="381000">
                <a:tc>
                  <a:txBody>
                    <a:bodyPr/>
                    <a:lstStyle/>
                    <a:p>
                      <a:pPr>
                        <a:lnSpc>
                          <a:spcPct val="100000"/>
                        </a:lnSpc>
                      </a:pPr>
                      <a:endParaRPr sz="2200">
                        <a:latin typeface="Times New Roman"/>
                        <a:cs typeface="Times New Roman"/>
                      </a:endParaRPr>
                    </a:p>
                  </a:txBody>
                  <a:tcPr marL="0" marR="0" marT="0" marB="0">
                    <a:lnL w="38100">
                      <a:solidFill>
                        <a:srgbClr val="FFFF00"/>
                      </a:solidFill>
                      <a:prstDash val="solid"/>
                    </a:lnL>
                    <a:lnR w="38100">
                      <a:solidFill>
                        <a:srgbClr val="FFFF00"/>
                      </a:solidFill>
                      <a:prstDash val="solid"/>
                    </a:lnR>
                    <a:lnT w="38100">
                      <a:solidFill>
                        <a:srgbClr val="FFFF00"/>
                      </a:solidFill>
                      <a:prstDash val="solid"/>
                    </a:lnT>
                    <a:lnB w="38100">
                      <a:solidFill>
                        <a:srgbClr val="FFFF00"/>
                      </a:solidFill>
                      <a:prstDash val="solid"/>
                    </a:lnB>
                  </a:tcPr>
                </a:tc>
                <a:tc>
                  <a:txBody>
                    <a:bodyPr/>
                    <a:lstStyle/>
                    <a:p>
                      <a:pPr>
                        <a:lnSpc>
                          <a:spcPct val="100000"/>
                        </a:lnSpc>
                      </a:pPr>
                      <a:endParaRPr sz="2200">
                        <a:latin typeface="Times New Roman"/>
                        <a:cs typeface="Times New Roman"/>
                      </a:endParaRPr>
                    </a:p>
                  </a:txBody>
                  <a:tcPr marL="0" marR="0" marT="0" marB="0">
                    <a:lnL w="38100">
                      <a:solidFill>
                        <a:srgbClr val="FFFF00"/>
                      </a:solidFill>
                      <a:prstDash val="solid"/>
                    </a:lnL>
                    <a:lnR w="38100">
                      <a:solidFill>
                        <a:srgbClr val="FFFF00"/>
                      </a:solidFill>
                      <a:prstDash val="solid"/>
                    </a:lnR>
                    <a:lnT w="38100">
                      <a:solidFill>
                        <a:srgbClr val="FFFF00"/>
                      </a:solidFill>
                      <a:prstDash val="solid"/>
                    </a:lnT>
                    <a:lnB w="38100">
                      <a:solidFill>
                        <a:srgbClr val="FFFF00"/>
                      </a:solidFill>
                      <a:prstDash val="solid"/>
                    </a:lnB>
                  </a:tcPr>
                </a:tc>
                <a:tc>
                  <a:txBody>
                    <a:bodyPr/>
                    <a:lstStyle/>
                    <a:p>
                      <a:pPr>
                        <a:lnSpc>
                          <a:spcPct val="100000"/>
                        </a:lnSpc>
                      </a:pPr>
                      <a:endParaRPr sz="2200">
                        <a:latin typeface="Times New Roman"/>
                        <a:cs typeface="Times New Roman"/>
                      </a:endParaRPr>
                    </a:p>
                  </a:txBody>
                  <a:tcPr marL="0" marR="0" marT="0" marB="0">
                    <a:lnL w="38100">
                      <a:solidFill>
                        <a:srgbClr val="FFFF00"/>
                      </a:solidFill>
                      <a:prstDash val="solid"/>
                    </a:lnL>
                    <a:lnR w="38100">
                      <a:solidFill>
                        <a:srgbClr val="FFFF00"/>
                      </a:solidFill>
                      <a:prstDash val="solid"/>
                    </a:lnR>
                    <a:lnT w="38100">
                      <a:solidFill>
                        <a:srgbClr val="FFFF00"/>
                      </a:solidFill>
                      <a:prstDash val="solid"/>
                    </a:lnT>
                    <a:lnB w="38100">
                      <a:solidFill>
                        <a:srgbClr val="FFFF00"/>
                      </a:solidFill>
                      <a:prstDash val="solid"/>
                    </a:lnB>
                  </a:tcPr>
                </a:tc>
                <a:extLst>
                  <a:ext uri="{0D108BD9-81ED-4DB2-BD59-A6C34878D82A}">
                    <a16:rowId xmlns:a16="http://schemas.microsoft.com/office/drawing/2014/main" val="10002"/>
                  </a:ext>
                </a:extLst>
              </a:tr>
            </a:tbl>
          </a:graphicData>
        </a:graphic>
      </p:graphicFrame>
      <p:sp>
        <p:nvSpPr>
          <p:cNvPr id="5" name="object 5"/>
          <p:cNvSpPr txBox="1">
            <a:spLocks noGrp="1"/>
          </p:cNvSpPr>
          <p:nvPr>
            <p:ph type="body" idx="1"/>
          </p:nvPr>
        </p:nvSpPr>
        <p:spPr>
          <a:xfrm>
            <a:off x="2238588" y="1539812"/>
            <a:ext cx="9828107" cy="2649443"/>
          </a:xfrm>
          <a:prstGeom prst="rect">
            <a:avLst/>
          </a:prstGeom>
        </p:spPr>
        <p:txBody>
          <a:bodyPr vert="horz" wrap="square" lIns="0" tIns="86360" rIns="0" bIns="0" rtlCol="0">
            <a:spAutoFit/>
          </a:bodyPr>
          <a:lstStyle/>
          <a:p>
            <a:pPr marL="469900" indent="-457834">
              <a:spcBef>
                <a:spcPts val="680"/>
              </a:spcBef>
              <a:buFont typeface="Arial MT"/>
              <a:buChar char="•"/>
              <a:tabLst>
                <a:tab pos="469900" algn="l"/>
                <a:tab pos="470534" algn="l"/>
              </a:tabLst>
            </a:pPr>
            <a:r>
              <a:rPr spc="-5" dirty="0"/>
              <a:t>Sum</a:t>
            </a:r>
            <a:r>
              <a:rPr spc="-25" dirty="0"/>
              <a:t> </a:t>
            </a:r>
            <a:r>
              <a:rPr spc="-5" dirty="0"/>
              <a:t>or</a:t>
            </a:r>
            <a:r>
              <a:rPr spc="-10" dirty="0"/>
              <a:t> max</a:t>
            </a:r>
            <a:r>
              <a:rPr spc="-30" dirty="0"/>
              <a:t> </a:t>
            </a:r>
            <a:r>
              <a:rPr spc="-15" dirty="0"/>
              <a:t>over</a:t>
            </a:r>
            <a:r>
              <a:rPr spc="10" dirty="0"/>
              <a:t> </a:t>
            </a:r>
            <a:r>
              <a:rPr spc="-5" dirty="0"/>
              <a:t>non-overlapping</a:t>
            </a:r>
            <a:r>
              <a:rPr spc="15" dirty="0"/>
              <a:t> </a:t>
            </a:r>
            <a:r>
              <a:rPr dirty="0"/>
              <a:t>/</a:t>
            </a:r>
            <a:r>
              <a:rPr spc="-25" dirty="0"/>
              <a:t> </a:t>
            </a:r>
            <a:r>
              <a:rPr spc="-5" dirty="0"/>
              <a:t>overlapping</a:t>
            </a:r>
            <a:r>
              <a:rPr dirty="0"/>
              <a:t> </a:t>
            </a:r>
            <a:r>
              <a:rPr spc="-5" dirty="0"/>
              <a:t>regions</a:t>
            </a:r>
          </a:p>
          <a:p>
            <a:pPr marL="469900" indent="-457834">
              <a:spcBef>
                <a:spcPts val="580"/>
              </a:spcBef>
              <a:buFont typeface="Arial MT"/>
              <a:buChar char="•"/>
              <a:tabLst>
                <a:tab pos="469900" algn="l"/>
                <a:tab pos="470534" algn="l"/>
              </a:tabLst>
            </a:pPr>
            <a:r>
              <a:rPr spc="-15" dirty="0"/>
              <a:t>Role</a:t>
            </a:r>
            <a:r>
              <a:rPr spc="-50" dirty="0"/>
              <a:t> </a:t>
            </a:r>
            <a:r>
              <a:rPr spc="-5" dirty="0"/>
              <a:t>of</a:t>
            </a:r>
            <a:r>
              <a:rPr spc="-30" dirty="0"/>
              <a:t> </a:t>
            </a:r>
            <a:r>
              <a:rPr spc="-5" dirty="0"/>
              <a:t>pooling:</a:t>
            </a:r>
          </a:p>
          <a:p>
            <a:pPr marL="870585" lvl="1" indent="-457834">
              <a:spcBef>
                <a:spcPts val="505"/>
              </a:spcBef>
              <a:buFont typeface="Arial MT"/>
              <a:buChar char="•"/>
              <a:tabLst>
                <a:tab pos="870585" algn="l"/>
                <a:tab pos="871219" algn="l"/>
              </a:tabLst>
            </a:pPr>
            <a:r>
              <a:rPr sz="2000" spc="-10" dirty="0">
                <a:latin typeface="Calibri"/>
                <a:cs typeface="Calibri"/>
              </a:rPr>
              <a:t>Invariance</a:t>
            </a:r>
            <a:r>
              <a:rPr sz="2000" spc="-15" dirty="0">
                <a:latin typeface="Calibri"/>
                <a:cs typeface="Calibri"/>
              </a:rPr>
              <a:t> to</a:t>
            </a:r>
            <a:r>
              <a:rPr sz="2000" spc="-10" dirty="0">
                <a:latin typeface="Calibri"/>
                <a:cs typeface="Calibri"/>
              </a:rPr>
              <a:t> </a:t>
            </a:r>
            <a:r>
              <a:rPr sz="2000" spc="-5" dirty="0">
                <a:latin typeface="Calibri"/>
                <a:cs typeface="Calibri"/>
              </a:rPr>
              <a:t>small</a:t>
            </a:r>
            <a:r>
              <a:rPr sz="2000" spc="15" dirty="0">
                <a:latin typeface="Calibri"/>
                <a:cs typeface="Calibri"/>
              </a:rPr>
              <a:t> </a:t>
            </a:r>
            <a:r>
              <a:rPr sz="2000" spc="-10" dirty="0">
                <a:latin typeface="Calibri"/>
                <a:cs typeface="Calibri"/>
              </a:rPr>
              <a:t>transformations</a:t>
            </a:r>
            <a:endParaRPr sz="2000">
              <a:latin typeface="Calibri"/>
              <a:cs typeface="Calibri"/>
            </a:endParaRPr>
          </a:p>
          <a:p>
            <a:pPr marL="870585" lvl="1" indent="-457834">
              <a:spcBef>
                <a:spcPts val="480"/>
              </a:spcBef>
              <a:buFont typeface="Arial MT"/>
              <a:buChar char="•"/>
              <a:tabLst>
                <a:tab pos="870585" algn="l"/>
                <a:tab pos="871219" algn="l"/>
              </a:tabLst>
            </a:pPr>
            <a:r>
              <a:rPr sz="2000" spc="-10" dirty="0">
                <a:latin typeface="Calibri"/>
                <a:cs typeface="Calibri"/>
              </a:rPr>
              <a:t>Larger</a:t>
            </a:r>
            <a:r>
              <a:rPr sz="2000" spc="-15" dirty="0">
                <a:latin typeface="Calibri"/>
                <a:cs typeface="Calibri"/>
              </a:rPr>
              <a:t> </a:t>
            </a:r>
            <a:r>
              <a:rPr sz="2000" spc="-10" dirty="0">
                <a:latin typeface="Calibri"/>
                <a:cs typeface="Calibri"/>
              </a:rPr>
              <a:t>receptive</a:t>
            </a:r>
            <a:r>
              <a:rPr sz="2000" spc="10" dirty="0">
                <a:latin typeface="Calibri"/>
                <a:cs typeface="Calibri"/>
              </a:rPr>
              <a:t> </a:t>
            </a:r>
            <a:r>
              <a:rPr sz="2000" spc="-5" dirty="0">
                <a:latin typeface="Calibri"/>
                <a:cs typeface="Calibri"/>
              </a:rPr>
              <a:t>fields</a:t>
            </a:r>
            <a:r>
              <a:rPr sz="2000" spc="10" dirty="0">
                <a:latin typeface="Calibri"/>
                <a:cs typeface="Calibri"/>
              </a:rPr>
              <a:t> </a:t>
            </a:r>
            <a:r>
              <a:rPr sz="2000" spc="-5" dirty="0">
                <a:latin typeface="Calibri"/>
                <a:cs typeface="Calibri"/>
              </a:rPr>
              <a:t>(neurons</a:t>
            </a:r>
            <a:r>
              <a:rPr sz="2000" dirty="0">
                <a:latin typeface="Calibri"/>
                <a:cs typeface="Calibri"/>
              </a:rPr>
              <a:t> </a:t>
            </a:r>
            <a:r>
              <a:rPr sz="2000" spc="-5" dirty="0">
                <a:latin typeface="Calibri"/>
                <a:cs typeface="Calibri"/>
              </a:rPr>
              <a:t>see</a:t>
            </a:r>
            <a:r>
              <a:rPr sz="2000" dirty="0">
                <a:latin typeface="Calibri"/>
                <a:cs typeface="Calibri"/>
              </a:rPr>
              <a:t> </a:t>
            </a:r>
            <a:r>
              <a:rPr sz="2000" spc="-10" dirty="0">
                <a:latin typeface="Calibri"/>
                <a:cs typeface="Calibri"/>
              </a:rPr>
              <a:t>more</a:t>
            </a:r>
            <a:r>
              <a:rPr sz="2000" dirty="0">
                <a:latin typeface="Calibri"/>
                <a:cs typeface="Calibri"/>
              </a:rPr>
              <a:t> </a:t>
            </a:r>
            <a:r>
              <a:rPr sz="2000" spc="-5" dirty="0">
                <a:latin typeface="Calibri"/>
                <a:cs typeface="Calibri"/>
              </a:rPr>
              <a:t>of</a:t>
            </a:r>
            <a:r>
              <a:rPr sz="2000" spc="-10" dirty="0">
                <a:latin typeface="Calibri"/>
                <a:cs typeface="Calibri"/>
              </a:rPr>
              <a:t> </a:t>
            </a:r>
            <a:r>
              <a:rPr sz="2000" dirty="0">
                <a:latin typeface="Calibri"/>
                <a:cs typeface="Calibri"/>
              </a:rPr>
              <a:t>input)</a:t>
            </a:r>
            <a:endParaRPr sz="2000">
              <a:latin typeface="Calibri"/>
              <a:cs typeface="Calibri"/>
            </a:endParaRPr>
          </a:p>
          <a:p>
            <a:pPr>
              <a:lnSpc>
                <a:spcPct val="100000"/>
              </a:lnSpc>
            </a:pPr>
            <a:endParaRPr sz="2300"/>
          </a:p>
          <a:p>
            <a:pPr marL="4751705">
              <a:spcBef>
                <a:spcPts val="1650"/>
              </a:spcBef>
            </a:pPr>
            <a:r>
              <a:rPr sz="2800" b="1" spc="-15" dirty="0"/>
              <a:t>Max</a:t>
            </a:r>
            <a:endParaRPr sz="2800"/>
          </a:p>
        </p:txBody>
      </p:sp>
      <p:pic>
        <p:nvPicPr>
          <p:cNvPr id="6" name="object 6"/>
          <p:cNvPicPr/>
          <p:nvPr/>
        </p:nvPicPr>
        <p:blipFill>
          <a:blip r:embed="rId3" cstate="print"/>
          <a:stretch>
            <a:fillRect/>
          </a:stretch>
        </p:blipFill>
        <p:spPr>
          <a:xfrm>
            <a:off x="7845418" y="5013960"/>
            <a:ext cx="1922030" cy="1257299"/>
          </a:xfrm>
          <a:prstGeom prst="rect">
            <a:avLst/>
          </a:prstGeom>
        </p:spPr>
      </p:pic>
      <p:sp>
        <p:nvSpPr>
          <p:cNvPr id="7" name="object 7"/>
          <p:cNvSpPr txBox="1"/>
          <p:nvPr/>
        </p:nvSpPr>
        <p:spPr>
          <a:xfrm>
            <a:off x="6845300" y="5263388"/>
            <a:ext cx="673100" cy="452120"/>
          </a:xfrm>
          <a:prstGeom prst="rect">
            <a:avLst/>
          </a:prstGeom>
        </p:spPr>
        <p:txBody>
          <a:bodyPr vert="horz" wrap="square" lIns="0" tIns="12065" rIns="0" bIns="0" rtlCol="0">
            <a:spAutoFit/>
          </a:bodyPr>
          <a:lstStyle/>
          <a:p>
            <a:pPr marL="12700">
              <a:spcBef>
                <a:spcPts val="95"/>
              </a:spcBef>
            </a:pPr>
            <a:r>
              <a:rPr sz="2800" b="1" spc="-5" dirty="0">
                <a:solidFill>
                  <a:prstClr val="black"/>
                </a:solidFill>
                <a:latin typeface="Calibri"/>
                <a:cs typeface="Calibri"/>
              </a:rPr>
              <a:t>Sum</a:t>
            </a:r>
            <a:endParaRPr sz="2800">
              <a:solidFill>
                <a:prstClr val="black"/>
              </a:solidFill>
              <a:latin typeface="Calibri"/>
              <a:cs typeface="Calibri"/>
            </a:endParaRPr>
          </a:p>
        </p:txBody>
      </p:sp>
      <p:pic>
        <p:nvPicPr>
          <p:cNvPr id="8" name="object 8"/>
          <p:cNvPicPr/>
          <p:nvPr/>
        </p:nvPicPr>
        <p:blipFill>
          <a:blip r:embed="rId4" cstate="print"/>
          <a:stretch>
            <a:fillRect/>
          </a:stretch>
        </p:blipFill>
        <p:spPr>
          <a:xfrm>
            <a:off x="7840979" y="3445764"/>
            <a:ext cx="1906682" cy="1260348"/>
          </a:xfrm>
          <a:prstGeom prst="rect">
            <a:avLst/>
          </a:prstGeom>
        </p:spPr>
      </p:pic>
      <p:sp>
        <p:nvSpPr>
          <p:cNvPr id="9" name="object 9"/>
          <p:cNvSpPr txBox="1"/>
          <p:nvPr/>
        </p:nvSpPr>
        <p:spPr>
          <a:xfrm>
            <a:off x="1602740" y="6629501"/>
            <a:ext cx="1415415" cy="175048"/>
          </a:xfrm>
          <a:prstGeom prst="rect">
            <a:avLst/>
          </a:prstGeom>
        </p:spPr>
        <p:txBody>
          <a:bodyPr vert="horz" wrap="square" lIns="0" tIns="13335" rIns="0" bIns="0" rtlCol="0">
            <a:spAutoFit/>
          </a:bodyPr>
          <a:lstStyle/>
          <a:p>
            <a:pPr marL="12700">
              <a:spcBef>
                <a:spcPts val="105"/>
              </a:spcBef>
            </a:pPr>
            <a:r>
              <a:rPr sz="1050" dirty="0">
                <a:solidFill>
                  <a:prstClr val="black"/>
                </a:solidFill>
                <a:latin typeface="Calibri"/>
                <a:cs typeface="Calibri"/>
              </a:rPr>
              <a:t>Adapted</a:t>
            </a:r>
            <a:r>
              <a:rPr sz="1050" spc="-30" dirty="0">
                <a:solidFill>
                  <a:prstClr val="black"/>
                </a:solidFill>
                <a:latin typeface="Calibri"/>
                <a:cs typeface="Calibri"/>
              </a:rPr>
              <a:t> </a:t>
            </a:r>
            <a:r>
              <a:rPr sz="1050" dirty="0">
                <a:solidFill>
                  <a:prstClr val="black"/>
                </a:solidFill>
                <a:latin typeface="Calibri"/>
                <a:cs typeface="Calibri"/>
              </a:rPr>
              <a:t>from</a:t>
            </a:r>
            <a:r>
              <a:rPr sz="1050" spc="-30" dirty="0">
                <a:solidFill>
                  <a:prstClr val="black"/>
                </a:solidFill>
                <a:latin typeface="Calibri"/>
                <a:cs typeface="Calibri"/>
              </a:rPr>
              <a:t> </a:t>
            </a:r>
            <a:r>
              <a:rPr sz="1050" dirty="0">
                <a:solidFill>
                  <a:prstClr val="black"/>
                </a:solidFill>
                <a:latin typeface="Calibri"/>
                <a:cs typeface="Calibri"/>
              </a:rPr>
              <a:t>Rob</a:t>
            </a:r>
            <a:r>
              <a:rPr sz="1050" spc="-35" dirty="0">
                <a:solidFill>
                  <a:prstClr val="black"/>
                </a:solidFill>
                <a:latin typeface="Calibri"/>
                <a:cs typeface="Calibri"/>
              </a:rPr>
              <a:t> </a:t>
            </a:r>
            <a:r>
              <a:rPr sz="1050" spc="-5" dirty="0">
                <a:solidFill>
                  <a:prstClr val="black"/>
                </a:solidFill>
                <a:latin typeface="Calibri"/>
                <a:cs typeface="Calibri"/>
              </a:rPr>
              <a:t>Fergus</a:t>
            </a:r>
            <a:endParaRPr sz="1050">
              <a:solidFill>
                <a:prstClr val="black"/>
              </a:solidFill>
              <a:latin typeface="Calibri"/>
              <a:cs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38423" y="461900"/>
            <a:ext cx="3914775" cy="696595"/>
          </a:xfrm>
          <a:prstGeom prst="rect">
            <a:avLst/>
          </a:prstGeom>
        </p:spPr>
        <p:txBody>
          <a:bodyPr vert="horz" wrap="square" lIns="0" tIns="13335" rIns="0" bIns="0" rtlCol="0">
            <a:spAutoFit/>
          </a:bodyPr>
          <a:lstStyle/>
          <a:p>
            <a:pPr marL="12700">
              <a:spcBef>
                <a:spcPts val="105"/>
              </a:spcBef>
            </a:pPr>
            <a:r>
              <a:rPr dirty="0"/>
              <a:t>3.</a:t>
            </a:r>
            <a:r>
              <a:rPr spc="-45" dirty="0"/>
              <a:t> </a:t>
            </a:r>
            <a:r>
              <a:rPr spc="-5" dirty="0"/>
              <a:t>Spatial</a:t>
            </a:r>
            <a:r>
              <a:rPr spc="-40" dirty="0"/>
              <a:t> </a:t>
            </a:r>
            <a:r>
              <a:rPr spc="-10" dirty="0"/>
              <a:t>Pooling</a:t>
            </a:r>
          </a:p>
        </p:txBody>
      </p:sp>
      <p:sp>
        <p:nvSpPr>
          <p:cNvPr id="3" name="object 3"/>
          <p:cNvSpPr txBox="1"/>
          <p:nvPr/>
        </p:nvSpPr>
        <p:spPr>
          <a:xfrm>
            <a:off x="2059940" y="1539811"/>
            <a:ext cx="7371080" cy="1639570"/>
          </a:xfrm>
          <a:prstGeom prst="rect">
            <a:avLst/>
          </a:prstGeom>
        </p:spPr>
        <p:txBody>
          <a:bodyPr vert="horz" wrap="square" lIns="0" tIns="86360" rIns="0" bIns="0" rtlCol="0">
            <a:spAutoFit/>
          </a:bodyPr>
          <a:lstStyle/>
          <a:p>
            <a:pPr marL="469900" indent="-457834">
              <a:spcBef>
                <a:spcPts val="680"/>
              </a:spcBef>
              <a:buFont typeface="Arial MT"/>
              <a:buChar char="•"/>
              <a:tabLst>
                <a:tab pos="469900" algn="l"/>
                <a:tab pos="470534" algn="l"/>
              </a:tabLst>
            </a:pPr>
            <a:r>
              <a:rPr sz="2400" spc="-5" dirty="0">
                <a:solidFill>
                  <a:prstClr val="black"/>
                </a:solidFill>
                <a:latin typeface="Calibri"/>
                <a:cs typeface="Calibri"/>
              </a:rPr>
              <a:t>Sum</a:t>
            </a:r>
            <a:r>
              <a:rPr sz="2400" spc="-25" dirty="0">
                <a:solidFill>
                  <a:prstClr val="black"/>
                </a:solidFill>
                <a:latin typeface="Calibri"/>
                <a:cs typeface="Calibri"/>
              </a:rPr>
              <a:t> </a:t>
            </a:r>
            <a:r>
              <a:rPr sz="2400" spc="-5" dirty="0">
                <a:solidFill>
                  <a:prstClr val="black"/>
                </a:solidFill>
                <a:latin typeface="Calibri"/>
                <a:cs typeface="Calibri"/>
              </a:rPr>
              <a:t>or</a:t>
            </a:r>
            <a:r>
              <a:rPr sz="2400" spc="-10" dirty="0">
                <a:solidFill>
                  <a:prstClr val="black"/>
                </a:solidFill>
                <a:latin typeface="Calibri"/>
                <a:cs typeface="Calibri"/>
              </a:rPr>
              <a:t> max</a:t>
            </a:r>
            <a:r>
              <a:rPr sz="2400" spc="-30" dirty="0">
                <a:solidFill>
                  <a:prstClr val="black"/>
                </a:solidFill>
                <a:latin typeface="Calibri"/>
                <a:cs typeface="Calibri"/>
              </a:rPr>
              <a:t> </a:t>
            </a:r>
            <a:r>
              <a:rPr sz="2400" spc="-15" dirty="0">
                <a:solidFill>
                  <a:prstClr val="black"/>
                </a:solidFill>
                <a:latin typeface="Calibri"/>
                <a:cs typeface="Calibri"/>
              </a:rPr>
              <a:t>over</a:t>
            </a:r>
            <a:r>
              <a:rPr sz="2400" spc="10" dirty="0">
                <a:solidFill>
                  <a:prstClr val="black"/>
                </a:solidFill>
                <a:latin typeface="Calibri"/>
                <a:cs typeface="Calibri"/>
              </a:rPr>
              <a:t> </a:t>
            </a:r>
            <a:r>
              <a:rPr sz="2400" spc="-5" dirty="0">
                <a:solidFill>
                  <a:prstClr val="black"/>
                </a:solidFill>
                <a:latin typeface="Calibri"/>
                <a:cs typeface="Calibri"/>
              </a:rPr>
              <a:t>non-overlapping</a:t>
            </a:r>
            <a:r>
              <a:rPr sz="2400" spc="15" dirty="0">
                <a:solidFill>
                  <a:prstClr val="black"/>
                </a:solidFill>
                <a:latin typeface="Calibri"/>
                <a:cs typeface="Calibri"/>
              </a:rPr>
              <a:t> </a:t>
            </a:r>
            <a:r>
              <a:rPr sz="2400" dirty="0">
                <a:solidFill>
                  <a:prstClr val="black"/>
                </a:solidFill>
                <a:latin typeface="Calibri"/>
                <a:cs typeface="Calibri"/>
              </a:rPr>
              <a:t>/</a:t>
            </a:r>
            <a:r>
              <a:rPr sz="2400" spc="-25" dirty="0">
                <a:solidFill>
                  <a:prstClr val="black"/>
                </a:solidFill>
                <a:latin typeface="Calibri"/>
                <a:cs typeface="Calibri"/>
              </a:rPr>
              <a:t> </a:t>
            </a:r>
            <a:r>
              <a:rPr sz="2400" spc="-5" dirty="0">
                <a:solidFill>
                  <a:prstClr val="black"/>
                </a:solidFill>
                <a:latin typeface="Calibri"/>
                <a:cs typeface="Calibri"/>
              </a:rPr>
              <a:t>overlapping</a:t>
            </a:r>
            <a:r>
              <a:rPr sz="2400" dirty="0">
                <a:solidFill>
                  <a:prstClr val="black"/>
                </a:solidFill>
                <a:latin typeface="Calibri"/>
                <a:cs typeface="Calibri"/>
              </a:rPr>
              <a:t> </a:t>
            </a:r>
            <a:r>
              <a:rPr sz="2400" spc="-5" dirty="0">
                <a:solidFill>
                  <a:prstClr val="black"/>
                </a:solidFill>
                <a:latin typeface="Calibri"/>
                <a:cs typeface="Calibri"/>
              </a:rPr>
              <a:t>regions</a:t>
            </a:r>
            <a:endParaRPr sz="2400">
              <a:solidFill>
                <a:prstClr val="black"/>
              </a:solidFill>
              <a:latin typeface="Calibri"/>
              <a:cs typeface="Calibri"/>
            </a:endParaRPr>
          </a:p>
          <a:p>
            <a:pPr marL="469900" indent="-457834">
              <a:spcBef>
                <a:spcPts val="580"/>
              </a:spcBef>
              <a:buFont typeface="Arial MT"/>
              <a:buChar char="•"/>
              <a:tabLst>
                <a:tab pos="469900" algn="l"/>
                <a:tab pos="470534" algn="l"/>
              </a:tabLst>
            </a:pPr>
            <a:r>
              <a:rPr sz="2400" spc="-15" dirty="0">
                <a:solidFill>
                  <a:prstClr val="black"/>
                </a:solidFill>
                <a:latin typeface="Calibri"/>
                <a:cs typeface="Calibri"/>
              </a:rPr>
              <a:t>Role</a:t>
            </a:r>
            <a:r>
              <a:rPr sz="2400" spc="-50" dirty="0">
                <a:solidFill>
                  <a:prstClr val="black"/>
                </a:solidFill>
                <a:latin typeface="Calibri"/>
                <a:cs typeface="Calibri"/>
              </a:rPr>
              <a:t> </a:t>
            </a:r>
            <a:r>
              <a:rPr sz="2400" spc="-5" dirty="0">
                <a:solidFill>
                  <a:prstClr val="black"/>
                </a:solidFill>
                <a:latin typeface="Calibri"/>
                <a:cs typeface="Calibri"/>
              </a:rPr>
              <a:t>of</a:t>
            </a:r>
            <a:r>
              <a:rPr sz="2400" spc="-30" dirty="0">
                <a:solidFill>
                  <a:prstClr val="black"/>
                </a:solidFill>
                <a:latin typeface="Calibri"/>
                <a:cs typeface="Calibri"/>
              </a:rPr>
              <a:t> </a:t>
            </a:r>
            <a:r>
              <a:rPr sz="2400" spc="-5" dirty="0">
                <a:solidFill>
                  <a:prstClr val="black"/>
                </a:solidFill>
                <a:latin typeface="Calibri"/>
                <a:cs typeface="Calibri"/>
              </a:rPr>
              <a:t>pooling:</a:t>
            </a:r>
            <a:endParaRPr sz="2400">
              <a:solidFill>
                <a:prstClr val="black"/>
              </a:solidFill>
              <a:latin typeface="Calibri"/>
              <a:cs typeface="Calibri"/>
            </a:endParaRPr>
          </a:p>
          <a:p>
            <a:pPr marL="870585" lvl="1" indent="-457834">
              <a:spcBef>
                <a:spcPts val="505"/>
              </a:spcBef>
              <a:buFont typeface="Arial MT"/>
              <a:buChar char="•"/>
              <a:tabLst>
                <a:tab pos="870585" algn="l"/>
                <a:tab pos="871219" algn="l"/>
              </a:tabLst>
            </a:pPr>
            <a:r>
              <a:rPr sz="2000" spc="-10" dirty="0">
                <a:solidFill>
                  <a:prstClr val="black"/>
                </a:solidFill>
                <a:latin typeface="Calibri"/>
                <a:cs typeface="Calibri"/>
              </a:rPr>
              <a:t>Invariance</a:t>
            </a:r>
            <a:r>
              <a:rPr sz="2000" spc="-15" dirty="0">
                <a:solidFill>
                  <a:prstClr val="black"/>
                </a:solidFill>
                <a:latin typeface="Calibri"/>
                <a:cs typeface="Calibri"/>
              </a:rPr>
              <a:t> to</a:t>
            </a:r>
            <a:r>
              <a:rPr sz="2000" spc="-10" dirty="0">
                <a:solidFill>
                  <a:prstClr val="black"/>
                </a:solidFill>
                <a:latin typeface="Calibri"/>
                <a:cs typeface="Calibri"/>
              </a:rPr>
              <a:t> </a:t>
            </a:r>
            <a:r>
              <a:rPr sz="2000" spc="-5" dirty="0">
                <a:solidFill>
                  <a:prstClr val="black"/>
                </a:solidFill>
                <a:latin typeface="Calibri"/>
                <a:cs typeface="Calibri"/>
              </a:rPr>
              <a:t>small</a:t>
            </a:r>
            <a:r>
              <a:rPr sz="2000" spc="15" dirty="0">
                <a:solidFill>
                  <a:prstClr val="black"/>
                </a:solidFill>
                <a:latin typeface="Calibri"/>
                <a:cs typeface="Calibri"/>
              </a:rPr>
              <a:t> </a:t>
            </a:r>
            <a:r>
              <a:rPr sz="2000" spc="-10" dirty="0">
                <a:solidFill>
                  <a:prstClr val="black"/>
                </a:solidFill>
                <a:latin typeface="Calibri"/>
                <a:cs typeface="Calibri"/>
              </a:rPr>
              <a:t>transformations</a:t>
            </a:r>
            <a:endParaRPr sz="2000">
              <a:solidFill>
                <a:prstClr val="black"/>
              </a:solidFill>
              <a:latin typeface="Calibri"/>
              <a:cs typeface="Calibri"/>
            </a:endParaRPr>
          </a:p>
          <a:p>
            <a:pPr marL="870585" lvl="1" indent="-457834">
              <a:spcBef>
                <a:spcPts val="480"/>
              </a:spcBef>
              <a:buFont typeface="Arial MT"/>
              <a:buChar char="•"/>
              <a:tabLst>
                <a:tab pos="870585" algn="l"/>
                <a:tab pos="871219" algn="l"/>
              </a:tabLst>
            </a:pPr>
            <a:r>
              <a:rPr sz="2000" spc="-10" dirty="0">
                <a:solidFill>
                  <a:prstClr val="black"/>
                </a:solidFill>
                <a:latin typeface="Calibri"/>
                <a:cs typeface="Calibri"/>
              </a:rPr>
              <a:t>Larger</a:t>
            </a:r>
            <a:r>
              <a:rPr sz="2000" spc="-15" dirty="0">
                <a:solidFill>
                  <a:prstClr val="black"/>
                </a:solidFill>
                <a:latin typeface="Calibri"/>
                <a:cs typeface="Calibri"/>
              </a:rPr>
              <a:t> </a:t>
            </a:r>
            <a:r>
              <a:rPr sz="2000" spc="-10" dirty="0">
                <a:solidFill>
                  <a:prstClr val="black"/>
                </a:solidFill>
                <a:latin typeface="Calibri"/>
                <a:cs typeface="Calibri"/>
              </a:rPr>
              <a:t>receptive</a:t>
            </a:r>
            <a:r>
              <a:rPr sz="2000" spc="10" dirty="0">
                <a:solidFill>
                  <a:prstClr val="black"/>
                </a:solidFill>
                <a:latin typeface="Calibri"/>
                <a:cs typeface="Calibri"/>
              </a:rPr>
              <a:t> </a:t>
            </a:r>
            <a:r>
              <a:rPr sz="2000" spc="-5" dirty="0">
                <a:solidFill>
                  <a:prstClr val="black"/>
                </a:solidFill>
                <a:latin typeface="Calibri"/>
                <a:cs typeface="Calibri"/>
              </a:rPr>
              <a:t>fields</a:t>
            </a:r>
            <a:r>
              <a:rPr sz="2000" spc="10" dirty="0">
                <a:solidFill>
                  <a:prstClr val="black"/>
                </a:solidFill>
                <a:latin typeface="Calibri"/>
                <a:cs typeface="Calibri"/>
              </a:rPr>
              <a:t> </a:t>
            </a:r>
            <a:r>
              <a:rPr sz="2000" spc="-5" dirty="0">
                <a:solidFill>
                  <a:prstClr val="black"/>
                </a:solidFill>
                <a:latin typeface="Calibri"/>
                <a:cs typeface="Calibri"/>
              </a:rPr>
              <a:t>(neurons</a:t>
            </a:r>
            <a:r>
              <a:rPr sz="2000" dirty="0">
                <a:solidFill>
                  <a:prstClr val="black"/>
                </a:solidFill>
                <a:latin typeface="Calibri"/>
                <a:cs typeface="Calibri"/>
              </a:rPr>
              <a:t> </a:t>
            </a:r>
            <a:r>
              <a:rPr sz="2000" spc="-5" dirty="0">
                <a:solidFill>
                  <a:prstClr val="black"/>
                </a:solidFill>
                <a:latin typeface="Calibri"/>
                <a:cs typeface="Calibri"/>
              </a:rPr>
              <a:t>see</a:t>
            </a:r>
            <a:r>
              <a:rPr sz="2000" dirty="0">
                <a:solidFill>
                  <a:prstClr val="black"/>
                </a:solidFill>
                <a:latin typeface="Calibri"/>
                <a:cs typeface="Calibri"/>
              </a:rPr>
              <a:t> </a:t>
            </a:r>
            <a:r>
              <a:rPr sz="2000" spc="-10" dirty="0">
                <a:solidFill>
                  <a:prstClr val="black"/>
                </a:solidFill>
                <a:latin typeface="Calibri"/>
                <a:cs typeface="Calibri"/>
              </a:rPr>
              <a:t>more</a:t>
            </a:r>
            <a:r>
              <a:rPr sz="2000" dirty="0">
                <a:solidFill>
                  <a:prstClr val="black"/>
                </a:solidFill>
                <a:latin typeface="Calibri"/>
                <a:cs typeface="Calibri"/>
              </a:rPr>
              <a:t> </a:t>
            </a:r>
            <a:r>
              <a:rPr sz="2000" spc="-5" dirty="0">
                <a:solidFill>
                  <a:prstClr val="black"/>
                </a:solidFill>
                <a:latin typeface="Calibri"/>
                <a:cs typeface="Calibri"/>
              </a:rPr>
              <a:t>of</a:t>
            </a:r>
            <a:r>
              <a:rPr sz="2000" spc="-10" dirty="0">
                <a:solidFill>
                  <a:prstClr val="black"/>
                </a:solidFill>
                <a:latin typeface="Calibri"/>
                <a:cs typeface="Calibri"/>
              </a:rPr>
              <a:t> </a:t>
            </a:r>
            <a:r>
              <a:rPr sz="2000" dirty="0">
                <a:solidFill>
                  <a:prstClr val="black"/>
                </a:solidFill>
                <a:latin typeface="Calibri"/>
                <a:cs typeface="Calibri"/>
              </a:rPr>
              <a:t>input)</a:t>
            </a:r>
            <a:endParaRPr sz="2000">
              <a:solidFill>
                <a:prstClr val="black"/>
              </a:solidFill>
              <a:latin typeface="Calibri"/>
              <a:cs typeface="Calibri"/>
            </a:endParaRPr>
          </a:p>
        </p:txBody>
      </p:sp>
      <p:sp>
        <p:nvSpPr>
          <p:cNvPr id="4" name="object 4"/>
          <p:cNvSpPr txBox="1"/>
          <p:nvPr/>
        </p:nvSpPr>
        <p:spPr>
          <a:xfrm>
            <a:off x="1602739" y="6629501"/>
            <a:ext cx="2217420" cy="175048"/>
          </a:xfrm>
          <a:prstGeom prst="rect">
            <a:avLst/>
          </a:prstGeom>
        </p:spPr>
        <p:txBody>
          <a:bodyPr vert="horz" wrap="square" lIns="0" tIns="13335" rIns="0" bIns="0" rtlCol="0">
            <a:spAutoFit/>
          </a:bodyPr>
          <a:lstStyle/>
          <a:p>
            <a:pPr marL="12700">
              <a:spcBef>
                <a:spcPts val="105"/>
              </a:spcBef>
            </a:pPr>
            <a:r>
              <a:rPr sz="1050" dirty="0">
                <a:solidFill>
                  <a:prstClr val="black"/>
                </a:solidFill>
                <a:latin typeface="Calibri"/>
                <a:cs typeface="Calibri"/>
              </a:rPr>
              <a:t>Rob</a:t>
            </a:r>
            <a:r>
              <a:rPr sz="1050" spc="-15" dirty="0">
                <a:solidFill>
                  <a:prstClr val="black"/>
                </a:solidFill>
                <a:latin typeface="Calibri"/>
                <a:cs typeface="Calibri"/>
              </a:rPr>
              <a:t> </a:t>
            </a:r>
            <a:r>
              <a:rPr sz="1050" spc="-5" dirty="0">
                <a:solidFill>
                  <a:prstClr val="black"/>
                </a:solidFill>
                <a:latin typeface="Calibri"/>
                <a:cs typeface="Calibri"/>
              </a:rPr>
              <a:t>Fergus,</a:t>
            </a:r>
            <a:r>
              <a:rPr sz="1050" dirty="0">
                <a:solidFill>
                  <a:prstClr val="black"/>
                </a:solidFill>
                <a:latin typeface="Calibri"/>
                <a:cs typeface="Calibri"/>
              </a:rPr>
              <a:t> </a:t>
            </a:r>
            <a:r>
              <a:rPr sz="1050" spc="-5" dirty="0">
                <a:solidFill>
                  <a:prstClr val="black"/>
                </a:solidFill>
                <a:latin typeface="Calibri"/>
                <a:cs typeface="Calibri"/>
              </a:rPr>
              <a:t>figure</a:t>
            </a:r>
            <a:r>
              <a:rPr sz="1050" spc="5" dirty="0">
                <a:solidFill>
                  <a:prstClr val="black"/>
                </a:solidFill>
                <a:latin typeface="Calibri"/>
                <a:cs typeface="Calibri"/>
              </a:rPr>
              <a:t> </a:t>
            </a:r>
            <a:r>
              <a:rPr sz="1050" dirty="0">
                <a:solidFill>
                  <a:prstClr val="black"/>
                </a:solidFill>
                <a:latin typeface="Calibri"/>
                <a:cs typeface="Calibri"/>
              </a:rPr>
              <a:t>from</a:t>
            </a:r>
            <a:r>
              <a:rPr sz="1050" spc="-25" dirty="0">
                <a:solidFill>
                  <a:prstClr val="black"/>
                </a:solidFill>
                <a:latin typeface="Calibri"/>
                <a:cs typeface="Calibri"/>
              </a:rPr>
              <a:t> </a:t>
            </a:r>
            <a:r>
              <a:rPr sz="1050" dirty="0">
                <a:solidFill>
                  <a:prstClr val="black"/>
                </a:solidFill>
                <a:latin typeface="Calibri"/>
                <a:cs typeface="Calibri"/>
              </a:rPr>
              <a:t>Andrej </a:t>
            </a:r>
            <a:r>
              <a:rPr sz="1050" spc="-5" dirty="0">
                <a:solidFill>
                  <a:prstClr val="black"/>
                </a:solidFill>
                <a:latin typeface="Calibri"/>
                <a:cs typeface="Calibri"/>
              </a:rPr>
              <a:t>Karpathy</a:t>
            </a:r>
            <a:endParaRPr sz="1050">
              <a:solidFill>
                <a:prstClr val="black"/>
              </a:solidFill>
              <a:latin typeface="Calibri"/>
              <a:cs typeface="Calibri"/>
            </a:endParaRPr>
          </a:p>
        </p:txBody>
      </p:sp>
      <p:pic>
        <p:nvPicPr>
          <p:cNvPr id="5" name="object 5"/>
          <p:cNvPicPr/>
          <p:nvPr/>
        </p:nvPicPr>
        <p:blipFill>
          <a:blip r:embed="rId2" cstate="print"/>
          <a:stretch>
            <a:fillRect/>
          </a:stretch>
        </p:blipFill>
        <p:spPr>
          <a:xfrm>
            <a:off x="1898905" y="3724655"/>
            <a:ext cx="3145441" cy="2464064"/>
          </a:xfrm>
          <a:prstGeom prst="rect">
            <a:avLst/>
          </a:prstGeom>
        </p:spPr>
      </p:pic>
      <p:pic>
        <p:nvPicPr>
          <p:cNvPr id="6" name="object 6"/>
          <p:cNvPicPr/>
          <p:nvPr/>
        </p:nvPicPr>
        <p:blipFill>
          <a:blip r:embed="rId3" cstate="print"/>
          <a:stretch>
            <a:fillRect/>
          </a:stretch>
        </p:blipFill>
        <p:spPr>
          <a:xfrm>
            <a:off x="5547360" y="3720084"/>
            <a:ext cx="4823363" cy="2261616"/>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761" y="461900"/>
            <a:ext cx="3048000" cy="696595"/>
          </a:xfrm>
          <a:prstGeom prst="rect">
            <a:avLst/>
          </a:prstGeom>
        </p:spPr>
        <p:txBody>
          <a:bodyPr vert="horz" wrap="square" lIns="0" tIns="13335" rIns="0" bIns="0" rtlCol="0">
            <a:spAutoFit/>
          </a:bodyPr>
          <a:lstStyle/>
          <a:p>
            <a:pPr marL="12700">
              <a:spcBef>
                <a:spcPts val="105"/>
              </a:spcBef>
            </a:pPr>
            <a:r>
              <a:rPr spc="-10" dirty="0"/>
              <a:t>Pooling</a:t>
            </a:r>
            <a:r>
              <a:rPr spc="-95" dirty="0"/>
              <a:t> </a:t>
            </a:r>
            <a:r>
              <a:rPr spc="-30" dirty="0"/>
              <a:t>Layer</a:t>
            </a:r>
          </a:p>
        </p:txBody>
      </p:sp>
      <p:sp>
        <p:nvSpPr>
          <p:cNvPr id="3" name="object 3"/>
          <p:cNvSpPr txBox="1"/>
          <p:nvPr/>
        </p:nvSpPr>
        <p:spPr>
          <a:xfrm>
            <a:off x="2059940" y="1244856"/>
            <a:ext cx="7882890" cy="4415155"/>
          </a:xfrm>
          <a:prstGeom prst="rect">
            <a:avLst/>
          </a:prstGeom>
        </p:spPr>
        <p:txBody>
          <a:bodyPr vert="horz" wrap="square" lIns="0" tIns="78740" rIns="0" bIns="0" rtlCol="0">
            <a:spAutoFit/>
          </a:bodyPr>
          <a:lstStyle/>
          <a:p>
            <a:pPr marL="355600" indent="-343535">
              <a:spcBef>
                <a:spcPts val="620"/>
              </a:spcBef>
              <a:buFont typeface="Arial MT"/>
              <a:buChar char="•"/>
              <a:tabLst>
                <a:tab pos="355600" algn="l"/>
                <a:tab pos="356235" algn="l"/>
              </a:tabLst>
            </a:pPr>
            <a:r>
              <a:rPr sz="2200" spc="-5" dirty="0">
                <a:solidFill>
                  <a:prstClr val="black"/>
                </a:solidFill>
                <a:latin typeface="Calibri"/>
                <a:cs typeface="Calibri"/>
              </a:rPr>
              <a:t>Insertion</a:t>
            </a:r>
            <a:r>
              <a:rPr sz="2200" spc="-15" dirty="0">
                <a:solidFill>
                  <a:prstClr val="black"/>
                </a:solidFill>
                <a:latin typeface="Calibri"/>
                <a:cs typeface="Calibri"/>
              </a:rPr>
              <a:t> </a:t>
            </a:r>
            <a:r>
              <a:rPr sz="2200" spc="-5" dirty="0">
                <a:solidFill>
                  <a:prstClr val="black"/>
                </a:solidFill>
                <a:latin typeface="Calibri"/>
                <a:cs typeface="Calibri"/>
              </a:rPr>
              <a:t>of</a:t>
            </a:r>
            <a:r>
              <a:rPr sz="2200" spc="5" dirty="0">
                <a:solidFill>
                  <a:prstClr val="black"/>
                </a:solidFill>
                <a:latin typeface="Calibri"/>
                <a:cs typeface="Calibri"/>
              </a:rPr>
              <a:t> </a:t>
            </a:r>
            <a:r>
              <a:rPr sz="2200" spc="-5" dirty="0">
                <a:solidFill>
                  <a:prstClr val="black"/>
                </a:solidFill>
                <a:latin typeface="Calibri"/>
                <a:cs typeface="Calibri"/>
              </a:rPr>
              <a:t>pooling</a:t>
            </a:r>
            <a:r>
              <a:rPr sz="2200" spc="-15" dirty="0">
                <a:solidFill>
                  <a:prstClr val="black"/>
                </a:solidFill>
                <a:latin typeface="Calibri"/>
                <a:cs typeface="Calibri"/>
              </a:rPr>
              <a:t> layer:</a:t>
            </a:r>
            <a:endParaRPr sz="2200">
              <a:solidFill>
                <a:prstClr val="black"/>
              </a:solidFill>
              <a:latin typeface="Calibri"/>
              <a:cs typeface="Calibri"/>
            </a:endParaRPr>
          </a:p>
          <a:p>
            <a:pPr marL="469900">
              <a:spcBef>
                <a:spcPts val="490"/>
              </a:spcBef>
              <a:tabLst>
                <a:tab pos="756285" algn="l"/>
              </a:tabLst>
            </a:pPr>
            <a:r>
              <a:rPr sz="2000" dirty="0">
                <a:solidFill>
                  <a:prstClr val="black"/>
                </a:solidFill>
                <a:latin typeface="Arial MT"/>
                <a:cs typeface="Arial MT"/>
              </a:rPr>
              <a:t>–	</a:t>
            </a:r>
            <a:r>
              <a:rPr sz="2000" spc="-5" dirty="0">
                <a:solidFill>
                  <a:prstClr val="black"/>
                </a:solidFill>
                <a:latin typeface="Calibri"/>
                <a:cs typeface="Calibri"/>
              </a:rPr>
              <a:t>reduce</a:t>
            </a:r>
            <a:r>
              <a:rPr sz="2000" spc="-20" dirty="0">
                <a:solidFill>
                  <a:prstClr val="black"/>
                </a:solidFill>
                <a:latin typeface="Calibri"/>
                <a:cs typeface="Calibri"/>
              </a:rPr>
              <a:t> </a:t>
            </a:r>
            <a:r>
              <a:rPr sz="2000" dirty="0">
                <a:solidFill>
                  <a:prstClr val="black"/>
                </a:solidFill>
                <a:latin typeface="Calibri"/>
                <a:cs typeface="Calibri"/>
              </a:rPr>
              <a:t>the </a:t>
            </a:r>
            <a:r>
              <a:rPr sz="2000" spc="-5" dirty="0">
                <a:solidFill>
                  <a:prstClr val="black"/>
                </a:solidFill>
                <a:latin typeface="Calibri"/>
                <a:cs typeface="Calibri"/>
              </a:rPr>
              <a:t>spatial</a:t>
            </a:r>
            <a:r>
              <a:rPr sz="2000" spc="15" dirty="0">
                <a:solidFill>
                  <a:prstClr val="black"/>
                </a:solidFill>
                <a:latin typeface="Calibri"/>
                <a:cs typeface="Calibri"/>
              </a:rPr>
              <a:t> </a:t>
            </a:r>
            <a:r>
              <a:rPr sz="2000" spc="-20" dirty="0">
                <a:solidFill>
                  <a:prstClr val="black"/>
                </a:solidFill>
                <a:latin typeface="Calibri"/>
                <a:cs typeface="Calibri"/>
              </a:rPr>
              <a:t>size</a:t>
            </a:r>
            <a:r>
              <a:rPr sz="2000" dirty="0">
                <a:solidFill>
                  <a:prstClr val="black"/>
                </a:solidFill>
                <a:latin typeface="Calibri"/>
                <a:cs typeface="Calibri"/>
              </a:rPr>
              <a:t> of</a:t>
            </a:r>
            <a:r>
              <a:rPr sz="2000" spc="-15" dirty="0">
                <a:solidFill>
                  <a:prstClr val="black"/>
                </a:solidFill>
                <a:latin typeface="Calibri"/>
                <a:cs typeface="Calibri"/>
              </a:rPr>
              <a:t> </a:t>
            </a:r>
            <a:r>
              <a:rPr sz="2000" dirty="0">
                <a:solidFill>
                  <a:prstClr val="black"/>
                </a:solidFill>
                <a:latin typeface="Calibri"/>
                <a:cs typeface="Calibri"/>
              </a:rPr>
              <a:t>the</a:t>
            </a:r>
            <a:r>
              <a:rPr sz="2000" spc="-5" dirty="0">
                <a:solidFill>
                  <a:prstClr val="black"/>
                </a:solidFill>
                <a:latin typeface="Calibri"/>
                <a:cs typeface="Calibri"/>
              </a:rPr>
              <a:t> </a:t>
            </a:r>
            <a:r>
              <a:rPr sz="2000" spc="-10" dirty="0">
                <a:solidFill>
                  <a:prstClr val="black"/>
                </a:solidFill>
                <a:latin typeface="Calibri"/>
                <a:cs typeface="Calibri"/>
              </a:rPr>
              <a:t>representation</a:t>
            </a:r>
            <a:endParaRPr sz="2000">
              <a:solidFill>
                <a:prstClr val="black"/>
              </a:solidFill>
              <a:latin typeface="Calibri"/>
              <a:cs typeface="Calibri"/>
            </a:endParaRPr>
          </a:p>
          <a:p>
            <a:pPr marL="469900" marR="5080">
              <a:spcBef>
                <a:spcPts val="484"/>
              </a:spcBef>
            </a:pPr>
            <a:r>
              <a:rPr sz="2000" spc="-5" dirty="0">
                <a:solidFill>
                  <a:prstClr val="black"/>
                </a:solidFill>
                <a:latin typeface="Calibri"/>
                <a:cs typeface="Calibri"/>
              </a:rPr>
              <a:t>reduce</a:t>
            </a:r>
            <a:r>
              <a:rPr sz="2000" spc="-10" dirty="0">
                <a:solidFill>
                  <a:prstClr val="black"/>
                </a:solidFill>
                <a:latin typeface="Calibri"/>
                <a:cs typeface="Calibri"/>
              </a:rPr>
              <a:t> </a:t>
            </a:r>
            <a:r>
              <a:rPr sz="2000" dirty="0">
                <a:solidFill>
                  <a:prstClr val="black"/>
                </a:solidFill>
                <a:latin typeface="Calibri"/>
                <a:cs typeface="Calibri"/>
              </a:rPr>
              <a:t>the</a:t>
            </a:r>
            <a:r>
              <a:rPr sz="2000" spc="10" dirty="0">
                <a:solidFill>
                  <a:prstClr val="black"/>
                </a:solidFill>
                <a:latin typeface="Calibri"/>
                <a:cs typeface="Calibri"/>
              </a:rPr>
              <a:t> </a:t>
            </a:r>
            <a:r>
              <a:rPr sz="2000" spc="-5" dirty="0">
                <a:solidFill>
                  <a:prstClr val="black"/>
                </a:solidFill>
                <a:latin typeface="Calibri"/>
                <a:cs typeface="Calibri"/>
              </a:rPr>
              <a:t>amount of</a:t>
            </a:r>
            <a:r>
              <a:rPr sz="2000" dirty="0">
                <a:solidFill>
                  <a:prstClr val="black"/>
                </a:solidFill>
                <a:latin typeface="Calibri"/>
                <a:cs typeface="Calibri"/>
              </a:rPr>
              <a:t> </a:t>
            </a:r>
            <a:r>
              <a:rPr sz="2000" spc="-15" dirty="0">
                <a:solidFill>
                  <a:prstClr val="black"/>
                </a:solidFill>
                <a:latin typeface="Calibri"/>
                <a:cs typeface="Calibri"/>
              </a:rPr>
              <a:t>parameters</a:t>
            </a:r>
            <a:r>
              <a:rPr sz="2000" spc="30" dirty="0">
                <a:solidFill>
                  <a:prstClr val="black"/>
                </a:solidFill>
                <a:latin typeface="Calibri"/>
                <a:cs typeface="Calibri"/>
              </a:rPr>
              <a:t> </a:t>
            </a:r>
            <a:r>
              <a:rPr sz="2000" dirty="0">
                <a:solidFill>
                  <a:prstClr val="black"/>
                </a:solidFill>
                <a:latin typeface="Calibri"/>
                <a:cs typeface="Calibri"/>
              </a:rPr>
              <a:t>and </a:t>
            </a:r>
            <a:r>
              <a:rPr sz="2000" spc="-10" dirty="0">
                <a:solidFill>
                  <a:prstClr val="black"/>
                </a:solidFill>
                <a:latin typeface="Calibri"/>
                <a:cs typeface="Calibri"/>
              </a:rPr>
              <a:t>computation</a:t>
            </a:r>
            <a:r>
              <a:rPr sz="2000" spc="-15" dirty="0">
                <a:solidFill>
                  <a:prstClr val="black"/>
                </a:solidFill>
                <a:latin typeface="Calibri"/>
                <a:cs typeface="Calibri"/>
              </a:rPr>
              <a:t> </a:t>
            </a:r>
            <a:r>
              <a:rPr sz="2000" dirty="0">
                <a:solidFill>
                  <a:prstClr val="black"/>
                </a:solidFill>
                <a:latin typeface="Calibri"/>
                <a:cs typeface="Calibri"/>
              </a:rPr>
              <a:t>in</a:t>
            </a:r>
            <a:r>
              <a:rPr sz="2000" spc="5" dirty="0">
                <a:solidFill>
                  <a:prstClr val="black"/>
                </a:solidFill>
                <a:latin typeface="Calibri"/>
                <a:cs typeface="Calibri"/>
              </a:rPr>
              <a:t> </a:t>
            </a:r>
            <a:r>
              <a:rPr sz="2000" dirty="0">
                <a:solidFill>
                  <a:prstClr val="black"/>
                </a:solidFill>
                <a:latin typeface="Calibri"/>
                <a:cs typeface="Calibri"/>
              </a:rPr>
              <a:t>the </a:t>
            </a:r>
            <a:r>
              <a:rPr sz="2000" spc="-10" dirty="0">
                <a:solidFill>
                  <a:prstClr val="black"/>
                </a:solidFill>
                <a:latin typeface="Calibri"/>
                <a:cs typeface="Calibri"/>
              </a:rPr>
              <a:t>network,</a:t>
            </a:r>
            <a:r>
              <a:rPr sz="2000" spc="5" dirty="0">
                <a:solidFill>
                  <a:prstClr val="black"/>
                </a:solidFill>
                <a:latin typeface="Calibri"/>
                <a:cs typeface="Calibri"/>
              </a:rPr>
              <a:t> </a:t>
            </a:r>
            <a:r>
              <a:rPr sz="2000" dirty="0">
                <a:solidFill>
                  <a:prstClr val="black"/>
                </a:solidFill>
                <a:latin typeface="Calibri"/>
                <a:cs typeface="Calibri"/>
              </a:rPr>
              <a:t>and </a:t>
            </a:r>
            <a:r>
              <a:rPr sz="2000" spc="-440" dirty="0">
                <a:solidFill>
                  <a:prstClr val="black"/>
                </a:solidFill>
                <a:latin typeface="Calibri"/>
                <a:cs typeface="Calibri"/>
              </a:rPr>
              <a:t> </a:t>
            </a:r>
            <a:r>
              <a:rPr sz="2000" dirty="0">
                <a:solidFill>
                  <a:prstClr val="black"/>
                </a:solidFill>
                <a:latin typeface="Calibri"/>
                <a:cs typeface="Calibri"/>
              </a:rPr>
              <a:t>hence</a:t>
            </a:r>
            <a:r>
              <a:rPr sz="2000" spc="-5" dirty="0">
                <a:solidFill>
                  <a:prstClr val="black"/>
                </a:solidFill>
                <a:latin typeface="Calibri"/>
                <a:cs typeface="Calibri"/>
              </a:rPr>
              <a:t> also</a:t>
            </a:r>
            <a:r>
              <a:rPr sz="2000" dirty="0">
                <a:solidFill>
                  <a:prstClr val="black"/>
                </a:solidFill>
                <a:latin typeface="Calibri"/>
                <a:cs typeface="Calibri"/>
              </a:rPr>
              <a:t> </a:t>
            </a:r>
            <a:r>
              <a:rPr sz="2000" spc="-15" dirty="0">
                <a:solidFill>
                  <a:prstClr val="black"/>
                </a:solidFill>
                <a:latin typeface="Calibri"/>
                <a:cs typeface="Calibri"/>
              </a:rPr>
              <a:t>control</a:t>
            </a:r>
            <a:r>
              <a:rPr sz="2000" spc="-5" dirty="0">
                <a:solidFill>
                  <a:prstClr val="black"/>
                </a:solidFill>
                <a:latin typeface="Calibri"/>
                <a:cs typeface="Calibri"/>
              </a:rPr>
              <a:t> </a:t>
            </a:r>
            <a:r>
              <a:rPr sz="2000" spc="-10" dirty="0">
                <a:solidFill>
                  <a:prstClr val="black"/>
                </a:solidFill>
                <a:latin typeface="Calibri"/>
                <a:cs typeface="Calibri"/>
              </a:rPr>
              <a:t>overfitting.</a:t>
            </a:r>
            <a:endParaRPr sz="2000">
              <a:solidFill>
                <a:prstClr val="black"/>
              </a:solidFill>
              <a:latin typeface="Calibri"/>
              <a:cs typeface="Calibri"/>
            </a:endParaRPr>
          </a:p>
          <a:p>
            <a:pPr marL="355600" marR="128270" indent="-343535">
              <a:spcBef>
                <a:spcPts val="520"/>
              </a:spcBef>
              <a:buFont typeface="Arial MT"/>
              <a:buChar char="•"/>
              <a:tabLst>
                <a:tab pos="355600" algn="l"/>
                <a:tab pos="356235" algn="l"/>
              </a:tabLst>
            </a:pPr>
            <a:r>
              <a:rPr sz="2200" spc="-10" dirty="0">
                <a:solidFill>
                  <a:prstClr val="black"/>
                </a:solidFill>
                <a:latin typeface="Calibri"/>
                <a:cs typeface="Calibri"/>
              </a:rPr>
              <a:t>The</a:t>
            </a:r>
            <a:r>
              <a:rPr sz="2200" spc="20" dirty="0">
                <a:solidFill>
                  <a:prstClr val="black"/>
                </a:solidFill>
                <a:latin typeface="Calibri"/>
                <a:cs typeface="Calibri"/>
              </a:rPr>
              <a:t> </a:t>
            </a:r>
            <a:r>
              <a:rPr sz="2200" spc="-10" dirty="0">
                <a:solidFill>
                  <a:prstClr val="black"/>
                </a:solidFill>
                <a:latin typeface="Calibri"/>
                <a:cs typeface="Calibri"/>
              </a:rPr>
              <a:t>Pooling</a:t>
            </a:r>
            <a:r>
              <a:rPr sz="2200" spc="-5" dirty="0">
                <a:solidFill>
                  <a:prstClr val="black"/>
                </a:solidFill>
                <a:latin typeface="Calibri"/>
                <a:cs typeface="Calibri"/>
              </a:rPr>
              <a:t> </a:t>
            </a:r>
            <a:r>
              <a:rPr sz="2200" spc="-15" dirty="0">
                <a:solidFill>
                  <a:prstClr val="black"/>
                </a:solidFill>
                <a:latin typeface="Calibri"/>
                <a:cs typeface="Calibri"/>
              </a:rPr>
              <a:t>Layer</a:t>
            </a:r>
            <a:r>
              <a:rPr sz="2200" spc="5" dirty="0">
                <a:solidFill>
                  <a:prstClr val="black"/>
                </a:solidFill>
                <a:latin typeface="Calibri"/>
                <a:cs typeface="Calibri"/>
              </a:rPr>
              <a:t> </a:t>
            </a:r>
            <a:r>
              <a:rPr sz="2200" spc="-20" dirty="0">
                <a:solidFill>
                  <a:prstClr val="black"/>
                </a:solidFill>
                <a:latin typeface="Calibri"/>
                <a:cs typeface="Calibri"/>
              </a:rPr>
              <a:t>operates</a:t>
            </a:r>
            <a:r>
              <a:rPr sz="2200" spc="25" dirty="0">
                <a:solidFill>
                  <a:prstClr val="black"/>
                </a:solidFill>
                <a:latin typeface="Calibri"/>
                <a:cs typeface="Calibri"/>
              </a:rPr>
              <a:t> </a:t>
            </a:r>
            <a:r>
              <a:rPr sz="2200" spc="-10" dirty="0">
                <a:solidFill>
                  <a:prstClr val="black"/>
                </a:solidFill>
                <a:latin typeface="Calibri"/>
                <a:cs typeface="Calibri"/>
              </a:rPr>
              <a:t>independently</a:t>
            </a:r>
            <a:r>
              <a:rPr sz="2200" spc="15" dirty="0">
                <a:solidFill>
                  <a:prstClr val="black"/>
                </a:solidFill>
                <a:latin typeface="Calibri"/>
                <a:cs typeface="Calibri"/>
              </a:rPr>
              <a:t> </a:t>
            </a:r>
            <a:r>
              <a:rPr sz="2200" spc="-5" dirty="0">
                <a:solidFill>
                  <a:prstClr val="black"/>
                </a:solidFill>
                <a:latin typeface="Calibri"/>
                <a:cs typeface="Calibri"/>
              </a:rPr>
              <a:t>on</a:t>
            </a:r>
            <a:r>
              <a:rPr sz="2200" dirty="0">
                <a:solidFill>
                  <a:prstClr val="black"/>
                </a:solidFill>
                <a:latin typeface="Calibri"/>
                <a:cs typeface="Calibri"/>
              </a:rPr>
              <a:t> </a:t>
            </a:r>
            <a:r>
              <a:rPr sz="2200" spc="-10" dirty="0">
                <a:solidFill>
                  <a:prstClr val="black"/>
                </a:solidFill>
                <a:latin typeface="Calibri"/>
                <a:cs typeface="Calibri"/>
              </a:rPr>
              <a:t>every</a:t>
            </a:r>
            <a:r>
              <a:rPr sz="2200" spc="25" dirty="0">
                <a:solidFill>
                  <a:prstClr val="black"/>
                </a:solidFill>
                <a:latin typeface="Calibri"/>
                <a:cs typeface="Calibri"/>
              </a:rPr>
              <a:t> </a:t>
            </a:r>
            <a:r>
              <a:rPr sz="2200" spc="-10" dirty="0">
                <a:solidFill>
                  <a:prstClr val="black"/>
                </a:solidFill>
                <a:latin typeface="Calibri"/>
                <a:cs typeface="Calibri"/>
              </a:rPr>
              <a:t>depth</a:t>
            </a:r>
            <a:r>
              <a:rPr sz="2200" dirty="0">
                <a:solidFill>
                  <a:prstClr val="black"/>
                </a:solidFill>
                <a:latin typeface="Calibri"/>
                <a:cs typeface="Calibri"/>
              </a:rPr>
              <a:t> </a:t>
            </a:r>
            <a:r>
              <a:rPr sz="2200" spc="-5" dirty="0">
                <a:solidFill>
                  <a:prstClr val="black"/>
                </a:solidFill>
                <a:latin typeface="Calibri"/>
                <a:cs typeface="Calibri"/>
              </a:rPr>
              <a:t>slice</a:t>
            </a:r>
            <a:r>
              <a:rPr sz="2200" spc="10" dirty="0">
                <a:solidFill>
                  <a:prstClr val="black"/>
                </a:solidFill>
                <a:latin typeface="Calibri"/>
                <a:cs typeface="Calibri"/>
              </a:rPr>
              <a:t> </a:t>
            </a:r>
            <a:r>
              <a:rPr sz="2200" dirty="0">
                <a:solidFill>
                  <a:prstClr val="black"/>
                </a:solidFill>
                <a:latin typeface="Calibri"/>
                <a:cs typeface="Calibri"/>
              </a:rPr>
              <a:t>of </a:t>
            </a:r>
            <a:r>
              <a:rPr sz="2200" spc="-484" dirty="0">
                <a:solidFill>
                  <a:prstClr val="black"/>
                </a:solidFill>
                <a:latin typeface="Calibri"/>
                <a:cs typeface="Calibri"/>
              </a:rPr>
              <a:t> </a:t>
            </a:r>
            <a:r>
              <a:rPr sz="2200" spc="-5" dirty="0">
                <a:solidFill>
                  <a:prstClr val="black"/>
                </a:solidFill>
                <a:latin typeface="Calibri"/>
                <a:cs typeface="Calibri"/>
              </a:rPr>
              <a:t>the</a:t>
            </a:r>
            <a:r>
              <a:rPr sz="2200" spc="10" dirty="0">
                <a:solidFill>
                  <a:prstClr val="black"/>
                </a:solidFill>
                <a:latin typeface="Calibri"/>
                <a:cs typeface="Calibri"/>
              </a:rPr>
              <a:t> </a:t>
            </a:r>
            <a:r>
              <a:rPr sz="2200" spc="-5" dirty="0">
                <a:solidFill>
                  <a:prstClr val="black"/>
                </a:solidFill>
                <a:latin typeface="Calibri"/>
                <a:cs typeface="Calibri"/>
              </a:rPr>
              <a:t>input</a:t>
            </a:r>
            <a:r>
              <a:rPr sz="2200" spc="-10" dirty="0">
                <a:solidFill>
                  <a:prstClr val="black"/>
                </a:solidFill>
                <a:latin typeface="Calibri"/>
                <a:cs typeface="Calibri"/>
              </a:rPr>
              <a:t> </a:t>
            </a:r>
            <a:r>
              <a:rPr sz="2200" spc="-5" dirty="0">
                <a:solidFill>
                  <a:prstClr val="black"/>
                </a:solidFill>
                <a:latin typeface="Calibri"/>
                <a:cs typeface="Calibri"/>
              </a:rPr>
              <a:t>and </a:t>
            </a:r>
            <a:r>
              <a:rPr sz="2200" spc="-15" dirty="0">
                <a:solidFill>
                  <a:prstClr val="black"/>
                </a:solidFill>
                <a:latin typeface="Calibri"/>
                <a:cs typeface="Calibri"/>
              </a:rPr>
              <a:t>resizes</a:t>
            </a:r>
            <a:r>
              <a:rPr sz="2200" spc="5" dirty="0">
                <a:solidFill>
                  <a:prstClr val="black"/>
                </a:solidFill>
                <a:latin typeface="Calibri"/>
                <a:cs typeface="Calibri"/>
              </a:rPr>
              <a:t> </a:t>
            </a:r>
            <a:r>
              <a:rPr sz="2200" spc="-5" dirty="0">
                <a:solidFill>
                  <a:prstClr val="black"/>
                </a:solidFill>
                <a:latin typeface="Calibri"/>
                <a:cs typeface="Calibri"/>
              </a:rPr>
              <a:t>it</a:t>
            </a:r>
            <a:r>
              <a:rPr sz="2200" dirty="0">
                <a:solidFill>
                  <a:prstClr val="black"/>
                </a:solidFill>
                <a:latin typeface="Calibri"/>
                <a:cs typeface="Calibri"/>
              </a:rPr>
              <a:t> </a:t>
            </a:r>
            <a:r>
              <a:rPr sz="2200" spc="-20" dirty="0">
                <a:solidFill>
                  <a:prstClr val="black"/>
                </a:solidFill>
                <a:latin typeface="Calibri"/>
                <a:cs typeface="Calibri"/>
              </a:rPr>
              <a:t>spatially,</a:t>
            </a:r>
            <a:r>
              <a:rPr sz="2200" spc="-15" dirty="0">
                <a:solidFill>
                  <a:prstClr val="black"/>
                </a:solidFill>
                <a:latin typeface="Calibri"/>
                <a:cs typeface="Calibri"/>
              </a:rPr>
              <a:t> </a:t>
            </a:r>
            <a:r>
              <a:rPr sz="2200" spc="-10" dirty="0">
                <a:solidFill>
                  <a:prstClr val="black"/>
                </a:solidFill>
                <a:latin typeface="Calibri"/>
                <a:cs typeface="Calibri"/>
              </a:rPr>
              <a:t>using</a:t>
            </a:r>
            <a:r>
              <a:rPr sz="2200" spc="-5" dirty="0">
                <a:solidFill>
                  <a:prstClr val="black"/>
                </a:solidFill>
                <a:latin typeface="Calibri"/>
                <a:cs typeface="Calibri"/>
              </a:rPr>
              <a:t> </a:t>
            </a:r>
            <a:r>
              <a:rPr sz="2200" spc="-10" dirty="0">
                <a:solidFill>
                  <a:prstClr val="black"/>
                </a:solidFill>
                <a:latin typeface="Calibri"/>
                <a:cs typeface="Calibri"/>
              </a:rPr>
              <a:t>the</a:t>
            </a:r>
            <a:r>
              <a:rPr sz="2200" spc="10" dirty="0">
                <a:solidFill>
                  <a:prstClr val="black"/>
                </a:solidFill>
                <a:latin typeface="Calibri"/>
                <a:cs typeface="Calibri"/>
              </a:rPr>
              <a:t> </a:t>
            </a:r>
            <a:r>
              <a:rPr sz="2200" spc="-5" dirty="0">
                <a:solidFill>
                  <a:prstClr val="black"/>
                </a:solidFill>
                <a:latin typeface="Calibri"/>
                <a:cs typeface="Calibri"/>
              </a:rPr>
              <a:t>MAX </a:t>
            </a:r>
            <a:r>
              <a:rPr sz="2200" spc="-10" dirty="0">
                <a:solidFill>
                  <a:prstClr val="black"/>
                </a:solidFill>
                <a:latin typeface="Calibri"/>
                <a:cs typeface="Calibri"/>
              </a:rPr>
              <a:t>operation.</a:t>
            </a:r>
            <a:endParaRPr sz="2200">
              <a:solidFill>
                <a:prstClr val="black"/>
              </a:solidFill>
              <a:latin typeface="Calibri"/>
              <a:cs typeface="Calibri"/>
            </a:endParaRPr>
          </a:p>
          <a:p>
            <a:pPr marL="355600" marR="149225" indent="-343535">
              <a:spcBef>
                <a:spcPts val="530"/>
              </a:spcBef>
              <a:buFont typeface="Arial MT"/>
              <a:buChar char="•"/>
              <a:tabLst>
                <a:tab pos="355600" algn="l"/>
                <a:tab pos="356235" algn="l"/>
              </a:tabLst>
            </a:pPr>
            <a:r>
              <a:rPr sz="2200" spc="-10" dirty="0">
                <a:solidFill>
                  <a:prstClr val="black"/>
                </a:solidFill>
                <a:latin typeface="Calibri"/>
                <a:cs typeface="Calibri"/>
              </a:rPr>
              <a:t>The</a:t>
            </a:r>
            <a:r>
              <a:rPr sz="2200" spc="15" dirty="0">
                <a:solidFill>
                  <a:prstClr val="black"/>
                </a:solidFill>
                <a:latin typeface="Calibri"/>
                <a:cs typeface="Calibri"/>
              </a:rPr>
              <a:t> </a:t>
            </a:r>
            <a:r>
              <a:rPr sz="2200" spc="-10" dirty="0">
                <a:solidFill>
                  <a:prstClr val="black"/>
                </a:solidFill>
                <a:latin typeface="Calibri"/>
                <a:cs typeface="Calibri"/>
              </a:rPr>
              <a:t>most</a:t>
            </a:r>
            <a:r>
              <a:rPr sz="2200" dirty="0">
                <a:solidFill>
                  <a:prstClr val="black"/>
                </a:solidFill>
                <a:latin typeface="Calibri"/>
                <a:cs typeface="Calibri"/>
              </a:rPr>
              <a:t> </a:t>
            </a:r>
            <a:r>
              <a:rPr sz="2200" spc="-10" dirty="0">
                <a:solidFill>
                  <a:prstClr val="black"/>
                </a:solidFill>
                <a:latin typeface="Calibri"/>
                <a:cs typeface="Calibri"/>
              </a:rPr>
              <a:t>common</a:t>
            </a:r>
            <a:r>
              <a:rPr sz="2200" spc="35" dirty="0">
                <a:solidFill>
                  <a:prstClr val="black"/>
                </a:solidFill>
                <a:latin typeface="Calibri"/>
                <a:cs typeface="Calibri"/>
              </a:rPr>
              <a:t> </a:t>
            </a:r>
            <a:r>
              <a:rPr sz="2200" spc="-15" dirty="0">
                <a:solidFill>
                  <a:prstClr val="black"/>
                </a:solidFill>
                <a:latin typeface="Calibri"/>
                <a:cs typeface="Calibri"/>
              </a:rPr>
              <a:t>form</a:t>
            </a:r>
            <a:r>
              <a:rPr sz="2200" dirty="0">
                <a:solidFill>
                  <a:prstClr val="black"/>
                </a:solidFill>
                <a:latin typeface="Calibri"/>
                <a:cs typeface="Calibri"/>
              </a:rPr>
              <a:t> </a:t>
            </a:r>
            <a:r>
              <a:rPr sz="2200" spc="-5" dirty="0">
                <a:solidFill>
                  <a:prstClr val="black"/>
                </a:solidFill>
                <a:latin typeface="Calibri"/>
                <a:cs typeface="Calibri"/>
              </a:rPr>
              <a:t>is</a:t>
            </a:r>
            <a:r>
              <a:rPr sz="2200" spc="10" dirty="0">
                <a:solidFill>
                  <a:prstClr val="black"/>
                </a:solidFill>
                <a:latin typeface="Calibri"/>
                <a:cs typeface="Calibri"/>
              </a:rPr>
              <a:t> </a:t>
            </a:r>
            <a:r>
              <a:rPr sz="2200" spc="-5" dirty="0">
                <a:solidFill>
                  <a:prstClr val="black"/>
                </a:solidFill>
                <a:latin typeface="Calibri"/>
                <a:cs typeface="Calibri"/>
              </a:rPr>
              <a:t>a</a:t>
            </a:r>
            <a:r>
              <a:rPr sz="2200" dirty="0">
                <a:solidFill>
                  <a:prstClr val="black"/>
                </a:solidFill>
                <a:latin typeface="Calibri"/>
                <a:cs typeface="Calibri"/>
              </a:rPr>
              <a:t> </a:t>
            </a:r>
            <a:r>
              <a:rPr sz="2200" spc="-5" dirty="0">
                <a:solidFill>
                  <a:prstClr val="black"/>
                </a:solidFill>
                <a:latin typeface="Calibri"/>
                <a:cs typeface="Calibri"/>
              </a:rPr>
              <a:t>pooling</a:t>
            </a:r>
            <a:r>
              <a:rPr sz="2200" spc="-10" dirty="0">
                <a:solidFill>
                  <a:prstClr val="black"/>
                </a:solidFill>
                <a:latin typeface="Calibri"/>
                <a:cs typeface="Calibri"/>
              </a:rPr>
              <a:t> </a:t>
            </a:r>
            <a:r>
              <a:rPr sz="2200" spc="-15" dirty="0">
                <a:solidFill>
                  <a:prstClr val="black"/>
                </a:solidFill>
                <a:latin typeface="Calibri"/>
                <a:cs typeface="Calibri"/>
              </a:rPr>
              <a:t>layer</a:t>
            </a:r>
            <a:r>
              <a:rPr sz="2200" spc="-10" dirty="0">
                <a:solidFill>
                  <a:prstClr val="black"/>
                </a:solidFill>
                <a:latin typeface="Calibri"/>
                <a:cs typeface="Calibri"/>
              </a:rPr>
              <a:t> </a:t>
            </a:r>
            <a:r>
              <a:rPr sz="2200" spc="-5" dirty="0">
                <a:solidFill>
                  <a:prstClr val="black"/>
                </a:solidFill>
                <a:latin typeface="Calibri"/>
                <a:cs typeface="Calibri"/>
              </a:rPr>
              <a:t>with</a:t>
            </a:r>
            <a:r>
              <a:rPr sz="2200" dirty="0">
                <a:solidFill>
                  <a:prstClr val="black"/>
                </a:solidFill>
                <a:latin typeface="Calibri"/>
                <a:cs typeface="Calibri"/>
              </a:rPr>
              <a:t> </a:t>
            </a:r>
            <a:r>
              <a:rPr sz="2200" spc="-15" dirty="0">
                <a:solidFill>
                  <a:prstClr val="black"/>
                </a:solidFill>
                <a:latin typeface="Calibri"/>
                <a:cs typeface="Calibri"/>
              </a:rPr>
              <a:t>filters</a:t>
            </a:r>
            <a:r>
              <a:rPr sz="2200" spc="10" dirty="0">
                <a:solidFill>
                  <a:prstClr val="black"/>
                </a:solidFill>
                <a:latin typeface="Calibri"/>
                <a:cs typeface="Calibri"/>
              </a:rPr>
              <a:t> </a:t>
            </a:r>
            <a:r>
              <a:rPr sz="2200" spc="-5" dirty="0">
                <a:solidFill>
                  <a:prstClr val="black"/>
                </a:solidFill>
                <a:latin typeface="Calibri"/>
                <a:cs typeface="Calibri"/>
              </a:rPr>
              <a:t>of</a:t>
            </a:r>
            <a:r>
              <a:rPr sz="2200" spc="5" dirty="0">
                <a:solidFill>
                  <a:prstClr val="black"/>
                </a:solidFill>
                <a:latin typeface="Calibri"/>
                <a:cs typeface="Calibri"/>
              </a:rPr>
              <a:t> </a:t>
            </a:r>
            <a:r>
              <a:rPr sz="2200" spc="-20" dirty="0">
                <a:solidFill>
                  <a:prstClr val="black"/>
                </a:solidFill>
                <a:latin typeface="Calibri"/>
                <a:cs typeface="Calibri"/>
              </a:rPr>
              <a:t>size</a:t>
            </a:r>
            <a:r>
              <a:rPr sz="2200" spc="5" dirty="0">
                <a:solidFill>
                  <a:prstClr val="black"/>
                </a:solidFill>
                <a:latin typeface="Calibri"/>
                <a:cs typeface="Calibri"/>
              </a:rPr>
              <a:t> </a:t>
            </a:r>
            <a:r>
              <a:rPr sz="2200" spc="-5" dirty="0">
                <a:solidFill>
                  <a:prstClr val="black"/>
                </a:solidFill>
                <a:latin typeface="Calibri"/>
                <a:cs typeface="Calibri"/>
              </a:rPr>
              <a:t>2x2 </a:t>
            </a:r>
            <a:r>
              <a:rPr sz="2200" dirty="0">
                <a:solidFill>
                  <a:prstClr val="black"/>
                </a:solidFill>
                <a:latin typeface="Calibri"/>
                <a:cs typeface="Calibri"/>
              </a:rPr>
              <a:t> </a:t>
            </a:r>
            <a:r>
              <a:rPr sz="2200" spc="-5" dirty="0">
                <a:solidFill>
                  <a:prstClr val="black"/>
                </a:solidFill>
                <a:latin typeface="Calibri"/>
                <a:cs typeface="Calibri"/>
              </a:rPr>
              <a:t>applied with</a:t>
            </a:r>
            <a:r>
              <a:rPr sz="2200" dirty="0">
                <a:solidFill>
                  <a:prstClr val="black"/>
                </a:solidFill>
                <a:latin typeface="Calibri"/>
                <a:cs typeface="Calibri"/>
              </a:rPr>
              <a:t> </a:t>
            </a:r>
            <a:r>
              <a:rPr sz="2200" spc="-5" dirty="0">
                <a:solidFill>
                  <a:prstClr val="black"/>
                </a:solidFill>
                <a:latin typeface="Calibri"/>
                <a:cs typeface="Calibri"/>
              </a:rPr>
              <a:t>a</a:t>
            </a:r>
            <a:r>
              <a:rPr sz="2200" spc="10" dirty="0">
                <a:solidFill>
                  <a:prstClr val="black"/>
                </a:solidFill>
                <a:latin typeface="Calibri"/>
                <a:cs typeface="Calibri"/>
              </a:rPr>
              <a:t> </a:t>
            </a:r>
            <a:r>
              <a:rPr sz="2200" spc="-10" dirty="0">
                <a:solidFill>
                  <a:prstClr val="black"/>
                </a:solidFill>
                <a:latin typeface="Calibri"/>
                <a:cs typeface="Calibri"/>
              </a:rPr>
              <a:t>stride</a:t>
            </a:r>
            <a:r>
              <a:rPr sz="2200" spc="-5" dirty="0">
                <a:solidFill>
                  <a:prstClr val="black"/>
                </a:solidFill>
                <a:latin typeface="Calibri"/>
                <a:cs typeface="Calibri"/>
              </a:rPr>
              <a:t> of</a:t>
            </a:r>
            <a:r>
              <a:rPr sz="2200" spc="10" dirty="0">
                <a:solidFill>
                  <a:prstClr val="black"/>
                </a:solidFill>
                <a:latin typeface="Calibri"/>
                <a:cs typeface="Calibri"/>
              </a:rPr>
              <a:t> </a:t>
            </a:r>
            <a:r>
              <a:rPr sz="2200" spc="-5" dirty="0">
                <a:solidFill>
                  <a:prstClr val="black"/>
                </a:solidFill>
                <a:latin typeface="Calibri"/>
                <a:cs typeface="Calibri"/>
              </a:rPr>
              <a:t>2</a:t>
            </a:r>
            <a:r>
              <a:rPr sz="2200" spc="20" dirty="0">
                <a:solidFill>
                  <a:prstClr val="black"/>
                </a:solidFill>
                <a:latin typeface="Calibri"/>
                <a:cs typeface="Calibri"/>
              </a:rPr>
              <a:t> </a:t>
            </a:r>
            <a:r>
              <a:rPr sz="2200" spc="-5" dirty="0">
                <a:solidFill>
                  <a:prstClr val="black"/>
                </a:solidFill>
                <a:latin typeface="Calibri"/>
                <a:cs typeface="Calibri"/>
              </a:rPr>
              <a:t>--</a:t>
            </a:r>
            <a:r>
              <a:rPr sz="2200" spc="15" dirty="0">
                <a:solidFill>
                  <a:prstClr val="black"/>
                </a:solidFill>
                <a:latin typeface="Calibri"/>
                <a:cs typeface="Calibri"/>
              </a:rPr>
              <a:t> </a:t>
            </a:r>
            <a:r>
              <a:rPr sz="2200" spc="-10" dirty="0">
                <a:solidFill>
                  <a:prstClr val="black"/>
                </a:solidFill>
                <a:latin typeface="Calibri"/>
                <a:cs typeface="Calibri"/>
              </a:rPr>
              <a:t>downsamples</a:t>
            </a:r>
            <a:r>
              <a:rPr sz="2200" spc="20" dirty="0">
                <a:solidFill>
                  <a:prstClr val="black"/>
                </a:solidFill>
                <a:latin typeface="Calibri"/>
                <a:cs typeface="Calibri"/>
              </a:rPr>
              <a:t> </a:t>
            </a:r>
            <a:r>
              <a:rPr sz="2200" spc="-10" dirty="0">
                <a:solidFill>
                  <a:prstClr val="black"/>
                </a:solidFill>
                <a:latin typeface="Calibri"/>
                <a:cs typeface="Calibri"/>
              </a:rPr>
              <a:t>every</a:t>
            </a:r>
            <a:r>
              <a:rPr sz="2200" spc="10" dirty="0">
                <a:solidFill>
                  <a:prstClr val="black"/>
                </a:solidFill>
                <a:latin typeface="Calibri"/>
                <a:cs typeface="Calibri"/>
              </a:rPr>
              <a:t> </a:t>
            </a:r>
            <a:r>
              <a:rPr sz="2200" spc="-10" dirty="0">
                <a:solidFill>
                  <a:prstClr val="black"/>
                </a:solidFill>
                <a:latin typeface="Calibri"/>
                <a:cs typeface="Calibri"/>
              </a:rPr>
              <a:t>depth</a:t>
            </a:r>
            <a:r>
              <a:rPr sz="2200" spc="20" dirty="0">
                <a:solidFill>
                  <a:prstClr val="black"/>
                </a:solidFill>
                <a:latin typeface="Calibri"/>
                <a:cs typeface="Calibri"/>
              </a:rPr>
              <a:t> </a:t>
            </a:r>
            <a:r>
              <a:rPr sz="2200" spc="-10" dirty="0">
                <a:solidFill>
                  <a:prstClr val="black"/>
                </a:solidFill>
                <a:latin typeface="Calibri"/>
                <a:cs typeface="Calibri"/>
              </a:rPr>
              <a:t>slice</a:t>
            </a:r>
            <a:r>
              <a:rPr sz="2200" spc="-5" dirty="0">
                <a:solidFill>
                  <a:prstClr val="black"/>
                </a:solidFill>
                <a:latin typeface="Calibri"/>
                <a:cs typeface="Calibri"/>
              </a:rPr>
              <a:t> in</a:t>
            </a:r>
            <a:r>
              <a:rPr sz="2200" spc="5" dirty="0">
                <a:solidFill>
                  <a:prstClr val="black"/>
                </a:solidFill>
                <a:latin typeface="Calibri"/>
                <a:cs typeface="Calibri"/>
              </a:rPr>
              <a:t> </a:t>
            </a:r>
            <a:r>
              <a:rPr sz="2200" spc="-15" dirty="0">
                <a:solidFill>
                  <a:prstClr val="black"/>
                </a:solidFill>
                <a:latin typeface="Calibri"/>
                <a:cs typeface="Calibri"/>
              </a:rPr>
              <a:t>the </a:t>
            </a:r>
            <a:r>
              <a:rPr sz="2200" spc="-480" dirty="0">
                <a:solidFill>
                  <a:prstClr val="black"/>
                </a:solidFill>
                <a:latin typeface="Calibri"/>
                <a:cs typeface="Calibri"/>
              </a:rPr>
              <a:t> </a:t>
            </a:r>
            <a:r>
              <a:rPr sz="2200" spc="-5" dirty="0">
                <a:solidFill>
                  <a:prstClr val="black"/>
                </a:solidFill>
                <a:latin typeface="Calibri"/>
                <a:cs typeface="Calibri"/>
              </a:rPr>
              <a:t>input</a:t>
            </a:r>
            <a:r>
              <a:rPr sz="2200" spc="-15" dirty="0">
                <a:solidFill>
                  <a:prstClr val="black"/>
                </a:solidFill>
                <a:latin typeface="Calibri"/>
                <a:cs typeface="Calibri"/>
              </a:rPr>
              <a:t> by</a:t>
            </a:r>
            <a:r>
              <a:rPr sz="2200" spc="5" dirty="0">
                <a:solidFill>
                  <a:prstClr val="black"/>
                </a:solidFill>
                <a:latin typeface="Calibri"/>
                <a:cs typeface="Calibri"/>
              </a:rPr>
              <a:t> </a:t>
            </a:r>
            <a:r>
              <a:rPr sz="2200" spc="-5" dirty="0">
                <a:solidFill>
                  <a:prstClr val="black"/>
                </a:solidFill>
                <a:latin typeface="Calibri"/>
                <a:cs typeface="Calibri"/>
              </a:rPr>
              <a:t>2</a:t>
            </a:r>
            <a:r>
              <a:rPr sz="2200" spc="5" dirty="0">
                <a:solidFill>
                  <a:prstClr val="black"/>
                </a:solidFill>
                <a:latin typeface="Calibri"/>
                <a:cs typeface="Calibri"/>
              </a:rPr>
              <a:t> </a:t>
            </a:r>
            <a:r>
              <a:rPr sz="2200" spc="-5" dirty="0">
                <a:solidFill>
                  <a:prstClr val="black"/>
                </a:solidFill>
                <a:latin typeface="Calibri"/>
                <a:cs typeface="Calibri"/>
              </a:rPr>
              <a:t>along</a:t>
            </a:r>
            <a:r>
              <a:rPr sz="2200" spc="-10" dirty="0">
                <a:solidFill>
                  <a:prstClr val="black"/>
                </a:solidFill>
                <a:latin typeface="Calibri"/>
                <a:cs typeface="Calibri"/>
              </a:rPr>
              <a:t> both</a:t>
            </a:r>
            <a:r>
              <a:rPr sz="2200" spc="-5" dirty="0">
                <a:solidFill>
                  <a:prstClr val="black"/>
                </a:solidFill>
                <a:latin typeface="Calibri"/>
                <a:cs typeface="Calibri"/>
              </a:rPr>
              <a:t> width</a:t>
            </a:r>
            <a:r>
              <a:rPr sz="2200" dirty="0">
                <a:solidFill>
                  <a:prstClr val="black"/>
                </a:solidFill>
                <a:latin typeface="Calibri"/>
                <a:cs typeface="Calibri"/>
              </a:rPr>
              <a:t> </a:t>
            </a:r>
            <a:r>
              <a:rPr sz="2200" spc="-5" dirty="0">
                <a:solidFill>
                  <a:prstClr val="black"/>
                </a:solidFill>
                <a:latin typeface="Calibri"/>
                <a:cs typeface="Calibri"/>
              </a:rPr>
              <a:t>and </a:t>
            </a:r>
            <a:r>
              <a:rPr sz="2200" spc="-10" dirty="0">
                <a:solidFill>
                  <a:prstClr val="black"/>
                </a:solidFill>
                <a:latin typeface="Calibri"/>
                <a:cs typeface="Calibri"/>
              </a:rPr>
              <a:t>height,</a:t>
            </a:r>
            <a:endParaRPr sz="2200">
              <a:solidFill>
                <a:prstClr val="black"/>
              </a:solidFill>
              <a:latin typeface="Calibri"/>
              <a:cs typeface="Calibri"/>
            </a:endParaRPr>
          </a:p>
          <a:p>
            <a:pPr marL="355600" marR="518795" indent="-343535">
              <a:spcBef>
                <a:spcPts val="525"/>
              </a:spcBef>
              <a:buFont typeface="Arial MT"/>
              <a:buChar char="•"/>
              <a:tabLst>
                <a:tab pos="355600" algn="l"/>
                <a:tab pos="356235" algn="l"/>
              </a:tabLst>
            </a:pPr>
            <a:r>
              <a:rPr sz="2200" spc="-5" dirty="0">
                <a:solidFill>
                  <a:prstClr val="black"/>
                </a:solidFill>
                <a:latin typeface="Calibri"/>
                <a:cs typeface="Calibri"/>
              </a:rPr>
              <a:t>MAX</a:t>
            </a:r>
            <a:r>
              <a:rPr sz="2200" dirty="0">
                <a:solidFill>
                  <a:prstClr val="black"/>
                </a:solidFill>
                <a:latin typeface="Calibri"/>
                <a:cs typeface="Calibri"/>
              </a:rPr>
              <a:t> </a:t>
            </a:r>
            <a:r>
              <a:rPr sz="2200" spc="-15" dirty="0">
                <a:solidFill>
                  <a:prstClr val="black"/>
                </a:solidFill>
                <a:latin typeface="Calibri"/>
                <a:cs typeface="Calibri"/>
              </a:rPr>
              <a:t>operation</a:t>
            </a:r>
            <a:r>
              <a:rPr sz="2200" spc="-5" dirty="0">
                <a:solidFill>
                  <a:prstClr val="black"/>
                </a:solidFill>
                <a:latin typeface="Calibri"/>
                <a:cs typeface="Calibri"/>
              </a:rPr>
              <a:t> </a:t>
            </a:r>
            <a:r>
              <a:rPr sz="2200" spc="-10" dirty="0">
                <a:solidFill>
                  <a:prstClr val="black"/>
                </a:solidFill>
                <a:latin typeface="Calibri"/>
                <a:cs typeface="Calibri"/>
              </a:rPr>
              <a:t>would</a:t>
            </a:r>
            <a:r>
              <a:rPr sz="2200" dirty="0">
                <a:solidFill>
                  <a:prstClr val="black"/>
                </a:solidFill>
                <a:latin typeface="Calibri"/>
                <a:cs typeface="Calibri"/>
              </a:rPr>
              <a:t> </a:t>
            </a:r>
            <a:r>
              <a:rPr sz="2200" spc="-5" dirty="0">
                <a:solidFill>
                  <a:prstClr val="black"/>
                </a:solidFill>
                <a:latin typeface="Calibri"/>
                <a:cs typeface="Calibri"/>
              </a:rPr>
              <a:t>in</a:t>
            </a:r>
            <a:r>
              <a:rPr sz="2200" spc="10" dirty="0">
                <a:solidFill>
                  <a:prstClr val="black"/>
                </a:solidFill>
                <a:latin typeface="Calibri"/>
                <a:cs typeface="Calibri"/>
              </a:rPr>
              <a:t> </a:t>
            </a:r>
            <a:r>
              <a:rPr sz="2200" spc="-30" dirty="0">
                <a:solidFill>
                  <a:prstClr val="black"/>
                </a:solidFill>
                <a:latin typeface="Calibri"/>
                <a:cs typeface="Calibri"/>
              </a:rPr>
              <a:t>take</a:t>
            </a:r>
            <a:r>
              <a:rPr sz="2200" spc="10" dirty="0">
                <a:solidFill>
                  <a:prstClr val="black"/>
                </a:solidFill>
                <a:latin typeface="Calibri"/>
                <a:cs typeface="Calibri"/>
              </a:rPr>
              <a:t> </a:t>
            </a:r>
            <a:r>
              <a:rPr sz="2200" spc="-5" dirty="0">
                <a:solidFill>
                  <a:prstClr val="black"/>
                </a:solidFill>
                <a:latin typeface="Calibri"/>
                <a:cs typeface="Calibri"/>
              </a:rPr>
              <a:t>a</a:t>
            </a:r>
            <a:r>
              <a:rPr sz="2200" spc="5" dirty="0">
                <a:solidFill>
                  <a:prstClr val="black"/>
                </a:solidFill>
                <a:latin typeface="Calibri"/>
                <a:cs typeface="Calibri"/>
              </a:rPr>
              <a:t> </a:t>
            </a:r>
            <a:r>
              <a:rPr sz="2200" spc="-15" dirty="0">
                <a:solidFill>
                  <a:prstClr val="black"/>
                </a:solidFill>
                <a:latin typeface="Calibri"/>
                <a:cs typeface="Calibri"/>
              </a:rPr>
              <a:t>max</a:t>
            </a:r>
            <a:r>
              <a:rPr sz="2200" spc="-5" dirty="0">
                <a:solidFill>
                  <a:prstClr val="black"/>
                </a:solidFill>
                <a:latin typeface="Calibri"/>
                <a:cs typeface="Calibri"/>
              </a:rPr>
              <a:t> </a:t>
            </a:r>
            <a:r>
              <a:rPr sz="2200" spc="-10" dirty="0">
                <a:solidFill>
                  <a:prstClr val="black"/>
                </a:solidFill>
                <a:latin typeface="Calibri"/>
                <a:cs typeface="Calibri"/>
              </a:rPr>
              <a:t>over</a:t>
            </a:r>
            <a:r>
              <a:rPr sz="2200" spc="10" dirty="0">
                <a:solidFill>
                  <a:prstClr val="black"/>
                </a:solidFill>
                <a:latin typeface="Calibri"/>
                <a:cs typeface="Calibri"/>
              </a:rPr>
              <a:t> </a:t>
            </a:r>
            <a:r>
              <a:rPr sz="2200" spc="-5" dirty="0">
                <a:solidFill>
                  <a:prstClr val="black"/>
                </a:solidFill>
                <a:latin typeface="Calibri"/>
                <a:cs typeface="Calibri"/>
              </a:rPr>
              <a:t>4 </a:t>
            </a:r>
            <a:r>
              <a:rPr sz="2200" spc="-15" dirty="0">
                <a:solidFill>
                  <a:prstClr val="black"/>
                </a:solidFill>
                <a:latin typeface="Calibri"/>
                <a:cs typeface="Calibri"/>
              </a:rPr>
              <a:t>numbers</a:t>
            </a:r>
            <a:r>
              <a:rPr sz="2200" spc="10" dirty="0">
                <a:solidFill>
                  <a:prstClr val="black"/>
                </a:solidFill>
                <a:latin typeface="Calibri"/>
                <a:cs typeface="Calibri"/>
              </a:rPr>
              <a:t> </a:t>
            </a:r>
            <a:r>
              <a:rPr sz="2200" spc="-10" dirty="0">
                <a:solidFill>
                  <a:prstClr val="black"/>
                </a:solidFill>
                <a:latin typeface="Calibri"/>
                <a:cs typeface="Calibri"/>
              </a:rPr>
              <a:t>(little</a:t>
            </a:r>
            <a:r>
              <a:rPr sz="2200" spc="10" dirty="0">
                <a:solidFill>
                  <a:prstClr val="black"/>
                </a:solidFill>
                <a:latin typeface="Calibri"/>
                <a:cs typeface="Calibri"/>
              </a:rPr>
              <a:t> </a:t>
            </a:r>
            <a:r>
              <a:rPr sz="2200" spc="-5" dirty="0">
                <a:solidFill>
                  <a:prstClr val="black"/>
                </a:solidFill>
                <a:latin typeface="Calibri"/>
                <a:cs typeface="Calibri"/>
              </a:rPr>
              <a:t>2x2 </a:t>
            </a:r>
            <a:r>
              <a:rPr sz="2200" spc="-480" dirty="0">
                <a:solidFill>
                  <a:prstClr val="black"/>
                </a:solidFill>
                <a:latin typeface="Calibri"/>
                <a:cs typeface="Calibri"/>
              </a:rPr>
              <a:t> </a:t>
            </a:r>
            <a:r>
              <a:rPr sz="2200" spc="-10" dirty="0">
                <a:solidFill>
                  <a:prstClr val="black"/>
                </a:solidFill>
                <a:latin typeface="Calibri"/>
                <a:cs typeface="Calibri"/>
              </a:rPr>
              <a:t>region</a:t>
            </a:r>
            <a:r>
              <a:rPr sz="2200" spc="-5" dirty="0">
                <a:solidFill>
                  <a:prstClr val="black"/>
                </a:solidFill>
                <a:latin typeface="Calibri"/>
                <a:cs typeface="Calibri"/>
              </a:rPr>
              <a:t> in</a:t>
            </a:r>
            <a:r>
              <a:rPr sz="2200" spc="-10" dirty="0">
                <a:solidFill>
                  <a:prstClr val="black"/>
                </a:solidFill>
                <a:latin typeface="Calibri"/>
                <a:cs typeface="Calibri"/>
              </a:rPr>
              <a:t> </a:t>
            </a:r>
            <a:r>
              <a:rPr sz="2200" spc="-5" dirty="0">
                <a:solidFill>
                  <a:prstClr val="black"/>
                </a:solidFill>
                <a:latin typeface="Calibri"/>
                <a:cs typeface="Calibri"/>
              </a:rPr>
              <a:t>some</a:t>
            </a:r>
            <a:r>
              <a:rPr sz="2200" spc="10" dirty="0">
                <a:solidFill>
                  <a:prstClr val="black"/>
                </a:solidFill>
                <a:latin typeface="Calibri"/>
                <a:cs typeface="Calibri"/>
              </a:rPr>
              <a:t> </a:t>
            </a:r>
            <a:r>
              <a:rPr sz="2200" spc="-10" dirty="0">
                <a:solidFill>
                  <a:prstClr val="black"/>
                </a:solidFill>
                <a:latin typeface="Calibri"/>
                <a:cs typeface="Calibri"/>
              </a:rPr>
              <a:t>depth</a:t>
            </a:r>
            <a:r>
              <a:rPr sz="2200" spc="10" dirty="0">
                <a:solidFill>
                  <a:prstClr val="black"/>
                </a:solidFill>
                <a:latin typeface="Calibri"/>
                <a:cs typeface="Calibri"/>
              </a:rPr>
              <a:t> </a:t>
            </a:r>
            <a:r>
              <a:rPr sz="2200" spc="-10" dirty="0">
                <a:solidFill>
                  <a:prstClr val="black"/>
                </a:solidFill>
                <a:latin typeface="Calibri"/>
                <a:cs typeface="Calibri"/>
              </a:rPr>
              <a:t>slice).</a:t>
            </a:r>
            <a:endParaRPr sz="2200">
              <a:solidFill>
                <a:prstClr val="black"/>
              </a:solidFill>
              <a:latin typeface="Calibri"/>
              <a:cs typeface="Calibri"/>
            </a:endParaRPr>
          </a:p>
          <a:p>
            <a:pPr marL="355600" indent="-343535">
              <a:spcBef>
                <a:spcPts val="530"/>
              </a:spcBef>
              <a:buFont typeface="Arial MT"/>
              <a:buChar char="•"/>
              <a:tabLst>
                <a:tab pos="355600" algn="l"/>
                <a:tab pos="356235" algn="l"/>
              </a:tabLst>
            </a:pPr>
            <a:r>
              <a:rPr sz="2200" spc="-10" dirty="0">
                <a:solidFill>
                  <a:prstClr val="black"/>
                </a:solidFill>
                <a:latin typeface="Calibri"/>
                <a:cs typeface="Calibri"/>
              </a:rPr>
              <a:t>The</a:t>
            </a:r>
            <a:r>
              <a:rPr sz="2200" spc="15" dirty="0">
                <a:solidFill>
                  <a:prstClr val="black"/>
                </a:solidFill>
                <a:latin typeface="Calibri"/>
                <a:cs typeface="Calibri"/>
              </a:rPr>
              <a:t> </a:t>
            </a:r>
            <a:r>
              <a:rPr sz="2200" spc="-10" dirty="0">
                <a:solidFill>
                  <a:prstClr val="black"/>
                </a:solidFill>
                <a:latin typeface="Calibri"/>
                <a:cs typeface="Calibri"/>
              </a:rPr>
              <a:t>depth</a:t>
            </a:r>
            <a:r>
              <a:rPr sz="2200" dirty="0">
                <a:solidFill>
                  <a:prstClr val="black"/>
                </a:solidFill>
                <a:latin typeface="Calibri"/>
                <a:cs typeface="Calibri"/>
              </a:rPr>
              <a:t> </a:t>
            </a:r>
            <a:r>
              <a:rPr sz="2200" spc="-10" dirty="0">
                <a:solidFill>
                  <a:prstClr val="black"/>
                </a:solidFill>
                <a:latin typeface="Calibri"/>
                <a:cs typeface="Calibri"/>
              </a:rPr>
              <a:t>dimension</a:t>
            </a:r>
            <a:r>
              <a:rPr sz="2200" dirty="0">
                <a:solidFill>
                  <a:prstClr val="black"/>
                </a:solidFill>
                <a:latin typeface="Calibri"/>
                <a:cs typeface="Calibri"/>
              </a:rPr>
              <a:t> </a:t>
            </a:r>
            <a:r>
              <a:rPr sz="2200" spc="-10" dirty="0">
                <a:solidFill>
                  <a:prstClr val="black"/>
                </a:solidFill>
                <a:latin typeface="Calibri"/>
                <a:cs typeface="Calibri"/>
              </a:rPr>
              <a:t>remains</a:t>
            </a:r>
            <a:r>
              <a:rPr sz="2200" spc="5" dirty="0">
                <a:solidFill>
                  <a:prstClr val="black"/>
                </a:solidFill>
                <a:latin typeface="Calibri"/>
                <a:cs typeface="Calibri"/>
              </a:rPr>
              <a:t> </a:t>
            </a:r>
            <a:r>
              <a:rPr sz="2200" spc="-10" dirty="0">
                <a:solidFill>
                  <a:prstClr val="black"/>
                </a:solidFill>
                <a:latin typeface="Calibri"/>
                <a:cs typeface="Calibri"/>
              </a:rPr>
              <a:t>unchanged.</a:t>
            </a:r>
            <a:endParaRPr sz="2200">
              <a:solidFill>
                <a:prstClr val="black"/>
              </a:solidFill>
              <a:latin typeface="Calibri"/>
              <a:cs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62552" y="461900"/>
            <a:ext cx="4867910" cy="696595"/>
          </a:xfrm>
          <a:prstGeom prst="rect">
            <a:avLst/>
          </a:prstGeom>
        </p:spPr>
        <p:txBody>
          <a:bodyPr vert="horz" wrap="square" lIns="0" tIns="13335" rIns="0" bIns="0" rtlCol="0">
            <a:spAutoFit/>
          </a:bodyPr>
          <a:lstStyle/>
          <a:p>
            <a:pPr marL="12700">
              <a:spcBef>
                <a:spcPts val="105"/>
              </a:spcBef>
            </a:pPr>
            <a:r>
              <a:rPr spc="-10" dirty="0"/>
              <a:t>General</a:t>
            </a:r>
            <a:r>
              <a:rPr spc="-50" dirty="0"/>
              <a:t> </a:t>
            </a:r>
            <a:r>
              <a:rPr spc="-5" dirty="0"/>
              <a:t>pooling</a:t>
            </a:r>
            <a:r>
              <a:rPr spc="-25" dirty="0"/>
              <a:t> layer</a:t>
            </a:r>
          </a:p>
        </p:txBody>
      </p:sp>
      <p:sp>
        <p:nvSpPr>
          <p:cNvPr id="3" name="object 3"/>
          <p:cNvSpPr txBox="1"/>
          <p:nvPr/>
        </p:nvSpPr>
        <p:spPr>
          <a:xfrm>
            <a:off x="2059941" y="1526489"/>
            <a:ext cx="7383145" cy="4659630"/>
          </a:xfrm>
          <a:prstGeom prst="rect">
            <a:avLst/>
          </a:prstGeom>
        </p:spPr>
        <p:txBody>
          <a:bodyPr vert="horz" wrap="square" lIns="0" tIns="12700" rIns="0" bIns="0" rtlCol="0">
            <a:spAutoFit/>
          </a:bodyPr>
          <a:lstStyle/>
          <a:p>
            <a:pPr marL="355600" indent="-343535">
              <a:spcBef>
                <a:spcPts val="100"/>
              </a:spcBef>
              <a:buFont typeface="Arial MT"/>
              <a:buChar char="•"/>
              <a:tabLst>
                <a:tab pos="355600" algn="l"/>
                <a:tab pos="356235" algn="l"/>
              </a:tabLst>
            </a:pPr>
            <a:r>
              <a:rPr sz="3000" spc="-5" dirty="0">
                <a:solidFill>
                  <a:prstClr val="black"/>
                </a:solidFill>
                <a:latin typeface="Calibri"/>
                <a:cs typeface="Calibri"/>
              </a:rPr>
              <a:t>Accepts</a:t>
            </a:r>
            <a:r>
              <a:rPr sz="3000" spc="-35" dirty="0">
                <a:solidFill>
                  <a:prstClr val="black"/>
                </a:solidFill>
                <a:latin typeface="Calibri"/>
                <a:cs typeface="Calibri"/>
              </a:rPr>
              <a:t> </a:t>
            </a:r>
            <a:r>
              <a:rPr sz="3000" dirty="0">
                <a:solidFill>
                  <a:prstClr val="black"/>
                </a:solidFill>
                <a:latin typeface="Calibri"/>
                <a:cs typeface="Calibri"/>
              </a:rPr>
              <a:t>a</a:t>
            </a:r>
            <a:r>
              <a:rPr sz="3000" spc="-5" dirty="0">
                <a:solidFill>
                  <a:prstClr val="black"/>
                </a:solidFill>
                <a:latin typeface="Calibri"/>
                <a:cs typeface="Calibri"/>
              </a:rPr>
              <a:t> </a:t>
            </a:r>
            <a:r>
              <a:rPr sz="3000" spc="-10" dirty="0">
                <a:solidFill>
                  <a:prstClr val="black"/>
                </a:solidFill>
                <a:latin typeface="Calibri"/>
                <a:cs typeface="Calibri"/>
              </a:rPr>
              <a:t>volume</a:t>
            </a:r>
            <a:r>
              <a:rPr sz="3000" spc="-20" dirty="0">
                <a:solidFill>
                  <a:prstClr val="black"/>
                </a:solidFill>
                <a:latin typeface="Calibri"/>
                <a:cs typeface="Calibri"/>
              </a:rPr>
              <a:t> </a:t>
            </a:r>
            <a:r>
              <a:rPr sz="3000" spc="-5" dirty="0">
                <a:solidFill>
                  <a:prstClr val="black"/>
                </a:solidFill>
                <a:latin typeface="Calibri"/>
                <a:cs typeface="Calibri"/>
              </a:rPr>
              <a:t>of</a:t>
            </a:r>
            <a:r>
              <a:rPr sz="3000" spc="-10" dirty="0">
                <a:solidFill>
                  <a:prstClr val="black"/>
                </a:solidFill>
                <a:latin typeface="Calibri"/>
                <a:cs typeface="Calibri"/>
              </a:rPr>
              <a:t> </a:t>
            </a:r>
            <a:r>
              <a:rPr sz="3000" spc="-25" dirty="0">
                <a:solidFill>
                  <a:prstClr val="black"/>
                </a:solidFill>
                <a:latin typeface="Calibri"/>
                <a:cs typeface="Calibri"/>
              </a:rPr>
              <a:t>size</a:t>
            </a:r>
            <a:r>
              <a:rPr sz="3000" spc="-10" dirty="0">
                <a:solidFill>
                  <a:prstClr val="black"/>
                </a:solidFill>
                <a:latin typeface="Calibri"/>
                <a:cs typeface="Calibri"/>
              </a:rPr>
              <a:t> </a:t>
            </a:r>
            <a:r>
              <a:rPr sz="3000" dirty="0">
                <a:solidFill>
                  <a:prstClr val="black"/>
                </a:solidFill>
                <a:latin typeface="Calibri"/>
                <a:cs typeface="Calibri"/>
              </a:rPr>
              <a:t>W1×H1×D1</a:t>
            </a:r>
            <a:endParaRPr sz="3000">
              <a:solidFill>
                <a:prstClr val="black"/>
              </a:solidFill>
              <a:latin typeface="Calibri"/>
              <a:cs typeface="Calibri"/>
            </a:endParaRPr>
          </a:p>
          <a:p>
            <a:pPr marL="355600" indent="-343535">
              <a:spcBef>
                <a:spcPts val="5"/>
              </a:spcBef>
              <a:buFont typeface="Arial MT"/>
              <a:buChar char="•"/>
              <a:tabLst>
                <a:tab pos="355600" algn="l"/>
                <a:tab pos="356235" algn="l"/>
              </a:tabLst>
            </a:pPr>
            <a:r>
              <a:rPr sz="3000" spc="-15" dirty="0">
                <a:solidFill>
                  <a:prstClr val="black"/>
                </a:solidFill>
                <a:latin typeface="Calibri"/>
                <a:cs typeface="Calibri"/>
              </a:rPr>
              <a:t>Requires</a:t>
            </a:r>
            <a:r>
              <a:rPr sz="3000" spc="-20" dirty="0">
                <a:solidFill>
                  <a:prstClr val="black"/>
                </a:solidFill>
                <a:latin typeface="Calibri"/>
                <a:cs typeface="Calibri"/>
              </a:rPr>
              <a:t> </a:t>
            </a:r>
            <a:r>
              <a:rPr sz="3000" spc="-10" dirty="0">
                <a:solidFill>
                  <a:prstClr val="black"/>
                </a:solidFill>
                <a:latin typeface="Calibri"/>
                <a:cs typeface="Calibri"/>
              </a:rPr>
              <a:t>two</a:t>
            </a:r>
            <a:r>
              <a:rPr sz="3000" spc="-15" dirty="0">
                <a:solidFill>
                  <a:prstClr val="black"/>
                </a:solidFill>
                <a:latin typeface="Calibri"/>
                <a:cs typeface="Calibri"/>
              </a:rPr>
              <a:t> </a:t>
            </a:r>
            <a:r>
              <a:rPr sz="3000" spc="-20" dirty="0">
                <a:solidFill>
                  <a:prstClr val="black"/>
                </a:solidFill>
                <a:latin typeface="Calibri"/>
                <a:cs typeface="Calibri"/>
              </a:rPr>
              <a:t>hyperparameters:</a:t>
            </a:r>
            <a:endParaRPr sz="3000">
              <a:solidFill>
                <a:prstClr val="black"/>
              </a:solidFill>
              <a:latin typeface="Calibri"/>
              <a:cs typeface="Calibri"/>
            </a:endParaRPr>
          </a:p>
          <a:p>
            <a:pPr marL="756285" lvl="1" indent="-287020">
              <a:spcBef>
                <a:spcPts val="15"/>
              </a:spcBef>
              <a:buFont typeface="Arial MT"/>
              <a:buChar char="–"/>
              <a:tabLst>
                <a:tab pos="756920" algn="l"/>
              </a:tabLst>
            </a:pPr>
            <a:r>
              <a:rPr sz="2600" dirty="0">
                <a:solidFill>
                  <a:prstClr val="black"/>
                </a:solidFill>
                <a:latin typeface="Calibri"/>
                <a:cs typeface="Calibri"/>
              </a:rPr>
              <a:t>their</a:t>
            </a:r>
            <a:r>
              <a:rPr sz="2600" spc="-25" dirty="0">
                <a:solidFill>
                  <a:prstClr val="black"/>
                </a:solidFill>
                <a:latin typeface="Calibri"/>
                <a:cs typeface="Calibri"/>
              </a:rPr>
              <a:t> </a:t>
            </a:r>
            <a:r>
              <a:rPr sz="2600" spc="-5" dirty="0">
                <a:solidFill>
                  <a:prstClr val="black"/>
                </a:solidFill>
                <a:latin typeface="Calibri"/>
                <a:cs typeface="Calibri"/>
              </a:rPr>
              <a:t>spatial</a:t>
            </a:r>
            <a:r>
              <a:rPr sz="2600" spc="-15" dirty="0">
                <a:solidFill>
                  <a:prstClr val="black"/>
                </a:solidFill>
                <a:latin typeface="Calibri"/>
                <a:cs typeface="Calibri"/>
              </a:rPr>
              <a:t> extent</a:t>
            </a:r>
            <a:r>
              <a:rPr sz="2600" spc="-40" dirty="0">
                <a:solidFill>
                  <a:prstClr val="black"/>
                </a:solidFill>
                <a:latin typeface="Calibri"/>
                <a:cs typeface="Calibri"/>
              </a:rPr>
              <a:t> </a:t>
            </a:r>
            <a:r>
              <a:rPr sz="2600" dirty="0">
                <a:solidFill>
                  <a:prstClr val="black"/>
                </a:solidFill>
                <a:latin typeface="Calibri"/>
                <a:cs typeface="Calibri"/>
              </a:rPr>
              <a:t>F</a:t>
            </a:r>
            <a:endParaRPr sz="2600">
              <a:solidFill>
                <a:prstClr val="black"/>
              </a:solidFill>
              <a:latin typeface="Calibri"/>
              <a:cs typeface="Calibri"/>
            </a:endParaRPr>
          </a:p>
          <a:p>
            <a:pPr marL="756285" lvl="1" indent="-287020">
              <a:lnSpc>
                <a:spcPts val="3110"/>
              </a:lnSpc>
              <a:buFont typeface="Arial MT"/>
              <a:buChar char="–"/>
              <a:tabLst>
                <a:tab pos="756920" algn="l"/>
              </a:tabLst>
            </a:pPr>
            <a:r>
              <a:rPr sz="2600" dirty="0">
                <a:solidFill>
                  <a:prstClr val="black"/>
                </a:solidFill>
                <a:latin typeface="Calibri"/>
                <a:cs typeface="Calibri"/>
              </a:rPr>
              <a:t>the</a:t>
            </a:r>
            <a:r>
              <a:rPr sz="2600" spc="-35" dirty="0">
                <a:solidFill>
                  <a:prstClr val="black"/>
                </a:solidFill>
                <a:latin typeface="Calibri"/>
                <a:cs typeface="Calibri"/>
              </a:rPr>
              <a:t> </a:t>
            </a:r>
            <a:r>
              <a:rPr sz="2600" spc="-5" dirty="0">
                <a:solidFill>
                  <a:prstClr val="black"/>
                </a:solidFill>
                <a:latin typeface="Calibri"/>
                <a:cs typeface="Calibri"/>
              </a:rPr>
              <a:t>stride</a:t>
            </a:r>
            <a:r>
              <a:rPr sz="2600" spc="-50" dirty="0">
                <a:solidFill>
                  <a:prstClr val="black"/>
                </a:solidFill>
                <a:latin typeface="Calibri"/>
                <a:cs typeface="Calibri"/>
              </a:rPr>
              <a:t> </a:t>
            </a:r>
            <a:r>
              <a:rPr sz="2600" dirty="0">
                <a:solidFill>
                  <a:prstClr val="black"/>
                </a:solidFill>
                <a:latin typeface="Calibri"/>
                <a:cs typeface="Calibri"/>
              </a:rPr>
              <a:t>S</a:t>
            </a:r>
            <a:endParaRPr sz="2600">
              <a:solidFill>
                <a:prstClr val="black"/>
              </a:solidFill>
              <a:latin typeface="Calibri"/>
              <a:cs typeface="Calibri"/>
            </a:endParaRPr>
          </a:p>
          <a:p>
            <a:pPr marL="355600" indent="-343535">
              <a:lnSpc>
                <a:spcPts val="3590"/>
              </a:lnSpc>
              <a:buFont typeface="Arial MT"/>
              <a:buChar char="•"/>
              <a:tabLst>
                <a:tab pos="355600" algn="l"/>
                <a:tab pos="356235" algn="l"/>
              </a:tabLst>
            </a:pPr>
            <a:r>
              <a:rPr sz="3000" spc="-15" dirty="0">
                <a:solidFill>
                  <a:prstClr val="black"/>
                </a:solidFill>
                <a:latin typeface="Calibri"/>
                <a:cs typeface="Calibri"/>
              </a:rPr>
              <a:t>Produces</a:t>
            </a:r>
            <a:r>
              <a:rPr sz="3000" spc="-10" dirty="0">
                <a:solidFill>
                  <a:prstClr val="black"/>
                </a:solidFill>
                <a:latin typeface="Calibri"/>
                <a:cs typeface="Calibri"/>
              </a:rPr>
              <a:t> </a:t>
            </a:r>
            <a:r>
              <a:rPr sz="3000" dirty="0">
                <a:solidFill>
                  <a:prstClr val="black"/>
                </a:solidFill>
                <a:latin typeface="Calibri"/>
                <a:cs typeface="Calibri"/>
              </a:rPr>
              <a:t>a</a:t>
            </a:r>
            <a:r>
              <a:rPr sz="3000" spc="5" dirty="0">
                <a:solidFill>
                  <a:prstClr val="black"/>
                </a:solidFill>
                <a:latin typeface="Calibri"/>
                <a:cs typeface="Calibri"/>
              </a:rPr>
              <a:t> </a:t>
            </a:r>
            <a:r>
              <a:rPr sz="3000" spc="-10" dirty="0">
                <a:solidFill>
                  <a:prstClr val="black"/>
                </a:solidFill>
                <a:latin typeface="Calibri"/>
                <a:cs typeface="Calibri"/>
              </a:rPr>
              <a:t>volume</a:t>
            </a:r>
            <a:r>
              <a:rPr sz="3000" spc="-15" dirty="0">
                <a:solidFill>
                  <a:prstClr val="black"/>
                </a:solidFill>
                <a:latin typeface="Calibri"/>
                <a:cs typeface="Calibri"/>
              </a:rPr>
              <a:t> </a:t>
            </a:r>
            <a:r>
              <a:rPr sz="3000" spc="-5" dirty="0">
                <a:solidFill>
                  <a:prstClr val="black"/>
                </a:solidFill>
                <a:latin typeface="Calibri"/>
                <a:cs typeface="Calibri"/>
              </a:rPr>
              <a:t>of</a:t>
            </a:r>
            <a:r>
              <a:rPr sz="3000" spc="-10" dirty="0">
                <a:solidFill>
                  <a:prstClr val="black"/>
                </a:solidFill>
                <a:latin typeface="Calibri"/>
                <a:cs typeface="Calibri"/>
              </a:rPr>
              <a:t> </a:t>
            </a:r>
            <a:r>
              <a:rPr sz="3000" spc="-25" dirty="0">
                <a:solidFill>
                  <a:prstClr val="black"/>
                </a:solidFill>
                <a:latin typeface="Calibri"/>
                <a:cs typeface="Calibri"/>
              </a:rPr>
              <a:t>size</a:t>
            </a:r>
            <a:r>
              <a:rPr sz="3000" spc="5" dirty="0">
                <a:solidFill>
                  <a:prstClr val="black"/>
                </a:solidFill>
                <a:latin typeface="Calibri"/>
                <a:cs typeface="Calibri"/>
              </a:rPr>
              <a:t> </a:t>
            </a:r>
            <a:r>
              <a:rPr sz="3000" dirty="0">
                <a:solidFill>
                  <a:prstClr val="black"/>
                </a:solidFill>
                <a:latin typeface="Calibri"/>
                <a:cs typeface="Calibri"/>
              </a:rPr>
              <a:t>W2×H2×D2</a:t>
            </a:r>
            <a:r>
              <a:rPr sz="3000" spc="20" dirty="0">
                <a:solidFill>
                  <a:prstClr val="black"/>
                </a:solidFill>
                <a:latin typeface="Calibri"/>
                <a:cs typeface="Calibri"/>
              </a:rPr>
              <a:t> </a:t>
            </a:r>
            <a:r>
              <a:rPr sz="3000" spc="-10" dirty="0">
                <a:solidFill>
                  <a:prstClr val="black"/>
                </a:solidFill>
                <a:latin typeface="Calibri"/>
                <a:cs typeface="Calibri"/>
              </a:rPr>
              <a:t>where:</a:t>
            </a:r>
            <a:endParaRPr sz="3000">
              <a:solidFill>
                <a:prstClr val="black"/>
              </a:solidFill>
              <a:latin typeface="Calibri"/>
              <a:cs typeface="Calibri"/>
            </a:endParaRPr>
          </a:p>
          <a:p>
            <a:pPr marL="469900">
              <a:spcBef>
                <a:spcPts val="20"/>
              </a:spcBef>
            </a:pPr>
            <a:r>
              <a:rPr sz="2600" dirty="0">
                <a:solidFill>
                  <a:srgbClr val="0000CC"/>
                </a:solidFill>
                <a:latin typeface="Arial MT"/>
                <a:cs typeface="Arial MT"/>
              </a:rPr>
              <a:t>–</a:t>
            </a:r>
            <a:r>
              <a:rPr sz="2600" spc="40" dirty="0">
                <a:solidFill>
                  <a:srgbClr val="0000CC"/>
                </a:solidFill>
                <a:latin typeface="Arial MT"/>
                <a:cs typeface="Arial MT"/>
              </a:rPr>
              <a:t> </a:t>
            </a:r>
            <a:r>
              <a:rPr sz="2600" dirty="0">
                <a:solidFill>
                  <a:srgbClr val="0000CC"/>
                </a:solidFill>
                <a:latin typeface="Calibri"/>
                <a:cs typeface="Calibri"/>
              </a:rPr>
              <a:t>W2=(W1−F)/S+1</a:t>
            </a:r>
            <a:endParaRPr sz="2600">
              <a:solidFill>
                <a:prstClr val="black"/>
              </a:solidFill>
              <a:latin typeface="Calibri"/>
              <a:cs typeface="Calibri"/>
            </a:endParaRPr>
          </a:p>
          <a:p>
            <a:pPr marL="469900"/>
            <a:r>
              <a:rPr sz="2600" dirty="0">
                <a:solidFill>
                  <a:srgbClr val="0000CC"/>
                </a:solidFill>
                <a:latin typeface="Arial MT"/>
                <a:cs typeface="Arial MT"/>
              </a:rPr>
              <a:t>–</a:t>
            </a:r>
            <a:r>
              <a:rPr sz="2600" spc="50" dirty="0">
                <a:solidFill>
                  <a:srgbClr val="0000CC"/>
                </a:solidFill>
                <a:latin typeface="Arial MT"/>
                <a:cs typeface="Arial MT"/>
              </a:rPr>
              <a:t> </a:t>
            </a:r>
            <a:r>
              <a:rPr sz="2600" spc="-5" dirty="0">
                <a:solidFill>
                  <a:srgbClr val="0000CC"/>
                </a:solidFill>
                <a:latin typeface="Calibri"/>
                <a:cs typeface="Calibri"/>
              </a:rPr>
              <a:t>H2=(H1−F)/S+1</a:t>
            </a:r>
            <a:endParaRPr sz="2600">
              <a:solidFill>
                <a:prstClr val="black"/>
              </a:solidFill>
              <a:latin typeface="Calibri"/>
              <a:cs typeface="Calibri"/>
            </a:endParaRPr>
          </a:p>
          <a:p>
            <a:pPr marL="469900">
              <a:lnSpc>
                <a:spcPts val="3115"/>
              </a:lnSpc>
            </a:pPr>
            <a:r>
              <a:rPr sz="2600" dirty="0">
                <a:solidFill>
                  <a:srgbClr val="0000CC"/>
                </a:solidFill>
                <a:latin typeface="Arial MT"/>
                <a:cs typeface="Arial MT"/>
              </a:rPr>
              <a:t>–</a:t>
            </a:r>
            <a:r>
              <a:rPr sz="2600" spc="40" dirty="0">
                <a:solidFill>
                  <a:srgbClr val="0000CC"/>
                </a:solidFill>
                <a:latin typeface="Arial MT"/>
                <a:cs typeface="Arial MT"/>
              </a:rPr>
              <a:t> </a:t>
            </a:r>
            <a:r>
              <a:rPr sz="2600" spc="-5" dirty="0">
                <a:solidFill>
                  <a:srgbClr val="0000CC"/>
                </a:solidFill>
                <a:latin typeface="Calibri"/>
                <a:cs typeface="Calibri"/>
              </a:rPr>
              <a:t>D2=D1</a:t>
            </a:r>
            <a:endParaRPr sz="2600">
              <a:solidFill>
                <a:prstClr val="black"/>
              </a:solidFill>
              <a:latin typeface="Calibri"/>
              <a:cs typeface="Calibri"/>
            </a:endParaRPr>
          </a:p>
          <a:p>
            <a:pPr marL="355600" indent="-343535">
              <a:lnSpc>
                <a:spcPts val="3595"/>
              </a:lnSpc>
              <a:buFont typeface="Arial MT"/>
              <a:buChar char="•"/>
              <a:tabLst>
                <a:tab pos="355600" algn="l"/>
                <a:tab pos="356235" algn="l"/>
              </a:tabLst>
            </a:pPr>
            <a:r>
              <a:rPr sz="3000" spc="-15" dirty="0">
                <a:solidFill>
                  <a:prstClr val="black"/>
                </a:solidFill>
                <a:latin typeface="Calibri"/>
                <a:cs typeface="Calibri"/>
              </a:rPr>
              <a:t>Introduces</a:t>
            </a:r>
            <a:r>
              <a:rPr sz="3000" spc="-35" dirty="0">
                <a:solidFill>
                  <a:prstClr val="black"/>
                </a:solidFill>
                <a:latin typeface="Calibri"/>
                <a:cs typeface="Calibri"/>
              </a:rPr>
              <a:t> zero</a:t>
            </a:r>
            <a:r>
              <a:rPr sz="3000" spc="20" dirty="0">
                <a:solidFill>
                  <a:prstClr val="black"/>
                </a:solidFill>
                <a:latin typeface="Calibri"/>
                <a:cs typeface="Calibri"/>
              </a:rPr>
              <a:t> </a:t>
            </a:r>
            <a:r>
              <a:rPr sz="3000" spc="-20" dirty="0">
                <a:solidFill>
                  <a:prstClr val="black"/>
                </a:solidFill>
                <a:latin typeface="Calibri"/>
                <a:cs typeface="Calibri"/>
              </a:rPr>
              <a:t>parameters</a:t>
            </a:r>
            <a:endParaRPr sz="3000">
              <a:solidFill>
                <a:prstClr val="black"/>
              </a:solidFill>
              <a:latin typeface="Calibri"/>
              <a:cs typeface="Calibri"/>
            </a:endParaRPr>
          </a:p>
          <a:p>
            <a:pPr marL="355600" marR="17780" indent="-343535">
              <a:lnSpc>
                <a:spcPts val="2880"/>
              </a:lnSpc>
              <a:spcBef>
                <a:spcPts val="695"/>
              </a:spcBef>
              <a:buFont typeface="Arial MT"/>
              <a:buChar char="•"/>
              <a:tabLst>
                <a:tab pos="355600" algn="l"/>
                <a:tab pos="356235" algn="l"/>
              </a:tabLst>
            </a:pPr>
            <a:r>
              <a:rPr sz="3000" spc="-5" dirty="0">
                <a:solidFill>
                  <a:prstClr val="black"/>
                </a:solidFill>
                <a:latin typeface="Calibri"/>
                <a:cs typeface="Calibri"/>
              </a:rPr>
              <a:t>Other</a:t>
            </a:r>
            <a:r>
              <a:rPr sz="3000" dirty="0">
                <a:solidFill>
                  <a:prstClr val="black"/>
                </a:solidFill>
                <a:latin typeface="Calibri"/>
                <a:cs typeface="Calibri"/>
              </a:rPr>
              <a:t> </a:t>
            </a:r>
            <a:r>
              <a:rPr sz="3000" spc="-10" dirty="0">
                <a:solidFill>
                  <a:prstClr val="black"/>
                </a:solidFill>
                <a:latin typeface="Calibri"/>
                <a:cs typeface="Calibri"/>
              </a:rPr>
              <a:t>pooling</a:t>
            </a:r>
            <a:r>
              <a:rPr sz="3000" spc="15" dirty="0">
                <a:solidFill>
                  <a:prstClr val="black"/>
                </a:solidFill>
                <a:latin typeface="Calibri"/>
                <a:cs typeface="Calibri"/>
              </a:rPr>
              <a:t> </a:t>
            </a:r>
            <a:r>
              <a:rPr sz="3000" spc="-5" dirty="0">
                <a:solidFill>
                  <a:prstClr val="black"/>
                </a:solidFill>
                <a:latin typeface="Calibri"/>
                <a:cs typeface="Calibri"/>
              </a:rPr>
              <a:t>functions: </a:t>
            </a:r>
            <a:r>
              <a:rPr sz="3000" spc="-25" dirty="0">
                <a:solidFill>
                  <a:srgbClr val="0000CC"/>
                </a:solidFill>
                <a:latin typeface="Calibri"/>
                <a:cs typeface="Calibri"/>
              </a:rPr>
              <a:t>Average </a:t>
            </a:r>
            <a:r>
              <a:rPr sz="3000" spc="-5" dirty="0">
                <a:solidFill>
                  <a:srgbClr val="0000CC"/>
                </a:solidFill>
                <a:latin typeface="Calibri"/>
                <a:cs typeface="Calibri"/>
              </a:rPr>
              <a:t>pooling,</a:t>
            </a:r>
            <a:r>
              <a:rPr sz="3000" spc="10" dirty="0">
                <a:solidFill>
                  <a:srgbClr val="0000CC"/>
                </a:solidFill>
                <a:latin typeface="Calibri"/>
                <a:cs typeface="Calibri"/>
              </a:rPr>
              <a:t> </a:t>
            </a:r>
            <a:r>
              <a:rPr sz="3000" dirty="0">
                <a:solidFill>
                  <a:srgbClr val="0000CC"/>
                </a:solidFill>
                <a:latin typeface="Calibri"/>
                <a:cs typeface="Calibri"/>
              </a:rPr>
              <a:t>L2- </a:t>
            </a:r>
            <a:r>
              <a:rPr sz="3000" spc="-665" dirty="0">
                <a:solidFill>
                  <a:srgbClr val="0000CC"/>
                </a:solidFill>
                <a:latin typeface="Calibri"/>
                <a:cs typeface="Calibri"/>
              </a:rPr>
              <a:t> </a:t>
            </a:r>
            <a:r>
              <a:rPr sz="3000" spc="-5" dirty="0">
                <a:solidFill>
                  <a:srgbClr val="0000CC"/>
                </a:solidFill>
                <a:latin typeface="Calibri"/>
                <a:cs typeface="Calibri"/>
              </a:rPr>
              <a:t>norm</a:t>
            </a:r>
            <a:r>
              <a:rPr sz="3000" spc="-10" dirty="0">
                <a:solidFill>
                  <a:srgbClr val="0000CC"/>
                </a:solidFill>
                <a:latin typeface="Calibri"/>
                <a:cs typeface="Calibri"/>
              </a:rPr>
              <a:t> </a:t>
            </a:r>
            <a:r>
              <a:rPr sz="3000" spc="-5" dirty="0">
                <a:solidFill>
                  <a:srgbClr val="0000CC"/>
                </a:solidFill>
                <a:latin typeface="Calibri"/>
                <a:cs typeface="Calibri"/>
              </a:rPr>
              <a:t>pooling</a:t>
            </a:r>
            <a:endParaRPr sz="3000">
              <a:solidFill>
                <a:prstClr val="black"/>
              </a:solidFill>
              <a:latin typeface="Calibri"/>
              <a:cs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8630" y="324053"/>
            <a:ext cx="3635375" cy="697230"/>
          </a:xfrm>
          <a:prstGeom prst="rect">
            <a:avLst/>
          </a:prstGeom>
        </p:spPr>
        <p:txBody>
          <a:bodyPr vert="horz" wrap="square" lIns="0" tIns="13335" rIns="0" bIns="0" rtlCol="0">
            <a:spAutoFit/>
          </a:bodyPr>
          <a:lstStyle/>
          <a:p>
            <a:pPr marL="12700">
              <a:spcBef>
                <a:spcPts val="105"/>
              </a:spcBef>
            </a:pPr>
            <a:r>
              <a:rPr spc="-10" dirty="0"/>
              <a:t>General</a:t>
            </a:r>
            <a:r>
              <a:rPr spc="-95" dirty="0"/>
              <a:t> </a:t>
            </a:r>
            <a:r>
              <a:rPr dirty="0"/>
              <a:t>pooling</a:t>
            </a:r>
          </a:p>
        </p:txBody>
      </p:sp>
      <p:pic>
        <p:nvPicPr>
          <p:cNvPr id="3" name="object 3"/>
          <p:cNvPicPr/>
          <p:nvPr/>
        </p:nvPicPr>
        <p:blipFill>
          <a:blip r:embed="rId2" cstate="print"/>
          <a:stretch>
            <a:fillRect/>
          </a:stretch>
        </p:blipFill>
        <p:spPr>
          <a:xfrm>
            <a:off x="2514601" y="1432561"/>
            <a:ext cx="3187947" cy="2495673"/>
          </a:xfrm>
          <a:prstGeom prst="rect">
            <a:avLst/>
          </a:prstGeom>
        </p:spPr>
      </p:pic>
      <p:pic>
        <p:nvPicPr>
          <p:cNvPr id="4" name="object 4"/>
          <p:cNvPicPr/>
          <p:nvPr/>
        </p:nvPicPr>
        <p:blipFill>
          <a:blip r:embed="rId3" cstate="print"/>
          <a:stretch>
            <a:fillRect/>
          </a:stretch>
        </p:blipFill>
        <p:spPr>
          <a:xfrm>
            <a:off x="5862829" y="1371600"/>
            <a:ext cx="4511737" cy="2115312"/>
          </a:xfrm>
          <a:prstGeom prst="rect">
            <a:avLst/>
          </a:prstGeom>
        </p:spPr>
      </p:pic>
      <p:sp>
        <p:nvSpPr>
          <p:cNvPr id="5" name="object 5"/>
          <p:cNvSpPr txBox="1"/>
          <p:nvPr/>
        </p:nvSpPr>
        <p:spPr>
          <a:xfrm>
            <a:off x="2230628" y="3937508"/>
            <a:ext cx="7994015" cy="2440305"/>
          </a:xfrm>
          <a:prstGeom prst="rect">
            <a:avLst/>
          </a:prstGeom>
        </p:spPr>
        <p:txBody>
          <a:bodyPr vert="horz" wrap="square" lIns="0" tIns="53975" rIns="0" bIns="0" rtlCol="0">
            <a:spAutoFit/>
          </a:bodyPr>
          <a:lstStyle/>
          <a:p>
            <a:pPr marL="355600" marR="19685" indent="-342900">
              <a:lnSpc>
                <a:spcPts val="2590"/>
              </a:lnSpc>
              <a:spcBef>
                <a:spcPts val="425"/>
              </a:spcBef>
              <a:buFont typeface="Arial MT"/>
              <a:buChar char="•"/>
              <a:tabLst>
                <a:tab pos="354965" algn="l"/>
                <a:tab pos="355600" algn="l"/>
              </a:tabLst>
            </a:pPr>
            <a:r>
              <a:rPr sz="2400" spc="-10" dirty="0">
                <a:solidFill>
                  <a:prstClr val="black"/>
                </a:solidFill>
                <a:latin typeface="Calibri"/>
                <a:cs typeface="Calibri"/>
              </a:rPr>
              <a:t>Backpropagation.</a:t>
            </a:r>
            <a:r>
              <a:rPr sz="2400" spc="-45" dirty="0">
                <a:solidFill>
                  <a:prstClr val="black"/>
                </a:solidFill>
                <a:latin typeface="Calibri"/>
                <a:cs typeface="Calibri"/>
              </a:rPr>
              <a:t> </a:t>
            </a:r>
            <a:r>
              <a:rPr sz="2400" dirty="0">
                <a:solidFill>
                  <a:prstClr val="black"/>
                </a:solidFill>
                <a:latin typeface="Calibri"/>
                <a:cs typeface="Calibri"/>
              </a:rPr>
              <a:t>the </a:t>
            </a:r>
            <a:r>
              <a:rPr sz="2400" spc="-10" dirty="0">
                <a:solidFill>
                  <a:prstClr val="black"/>
                </a:solidFill>
                <a:latin typeface="Calibri"/>
                <a:cs typeface="Calibri"/>
              </a:rPr>
              <a:t>backward</a:t>
            </a:r>
            <a:r>
              <a:rPr sz="2400" spc="-35" dirty="0">
                <a:solidFill>
                  <a:prstClr val="black"/>
                </a:solidFill>
                <a:latin typeface="Calibri"/>
                <a:cs typeface="Calibri"/>
              </a:rPr>
              <a:t> </a:t>
            </a:r>
            <a:r>
              <a:rPr sz="2400" spc="-5" dirty="0">
                <a:solidFill>
                  <a:prstClr val="black"/>
                </a:solidFill>
                <a:latin typeface="Calibri"/>
                <a:cs typeface="Calibri"/>
              </a:rPr>
              <a:t>pass</a:t>
            </a:r>
            <a:r>
              <a:rPr sz="2400" spc="-15" dirty="0">
                <a:solidFill>
                  <a:prstClr val="black"/>
                </a:solidFill>
                <a:latin typeface="Calibri"/>
                <a:cs typeface="Calibri"/>
              </a:rPr>
              <a:t> </a:t>
            </a:r>
            <a:r>
              <a:rPr sz="2400" spc="-20" dirty="0">
                <a:solidFill>
                  <a:prstClr val="black"/>
                </a:solidFill>
                <a:latin typeface="Calibri"/>
                <a:cs typeface="Calibri"/>
              </a:rPr>
              <a:t>for</a:t>
            </a:r>
            <a:r>
              <a:rPr sz="2400" spc="-10" dirty="0">
                <a:solidFill>
                  <a:prstClr val="black"/>
                </a:solidFill>
                <a:latin typeface="Calibri"/>
                <a:cs typeface="Calibri"/>
              </a:rPr>
              <a:t> </a:t>
            </a:r>
            <a:r>
              <a:rPr sz="2400" dirty="0">
                <a:solidFill>
                  <a:prstClr val="black"/>
                </a:solidFill>
                <a:latin typeface="Calibri"/>
                <a:cs typeface="Calibri"/>
              </a:rPr>
              <a:t>a</a:t>
            </a:r>
            <a:r>
              <a:rPr sz="2400" spc="-15" dirty="0">
                <a:solidFill>
                  <a:prstClr val="black"/>
                </a:solidFill>
                <a:latin typeface="Calibri"/>
                <a:cs typeface="Calibri"/>
              </a:rPr>
              <a:t> </a:t>
            </a:r>
            <a:r>
              <a:rPr sz="2400" spc="-5" dirty="0">
                <a:solidFill>
                  <a:prstClr val="black"/>
                </a:solidFill>
                <a:latin typeface="Calibri"/>
                <a:cs typeface="Calibri"/>
              </a:rPr>
              <a:t>max(x,</a:t>
            </a:r>
            <a:r>
              <a:rPr sz="2400" spc="-40" dirty="0">
                <a:solidFill>
                  <a:prstClr val="black"/>
                </a:solidFill>
                <a:latin typeface="Calibri"/>
                <a:cs typeface="Calibri"/>
              </a:rPr>
              <a:t> </a:t>
            </a:r>
            <a:r>
              <a:rPr sz="2400" dirty="0">
                <a:solidFill>
                  <a:prstClr val="black"/>
                </a:solidFill>
                <a:latin typeface="Calibri"/>
                <a:cs typeface="Calibri"/>
              </a:rPr>
              <a:t>y)</a:t>
            </a:r>
            <a:r>
              <a:rPr sz="2400" spc="-15" dirty="0">
                <a:solidFill>
                  <a:prstClr val="black"/>
                </a:solidFill>
                <a:latin typeface="Calibri"/>
                <a:cs typeface="Calibri"/>
              </a:rPr>
              <a:t> </a:t>
            </a:r>
            <a:r>
              <a:rPr sz="2400" spc="-10" dirty="0">
                <a:solidFill>
                  <a:prstClr val="black"/>
                </a:solidFill>
                <a:latin typeface="Calibri"/>
                <a:cs typeface="Calibri"/>
              </a:rPr>
              <a:t>operation </a:t>
            </a:r>
            <a:r>
              <a:rPr sz="2400" spc="-530" dirty="0">
                <a:solidFill>
                  <a:prstClr val="black"/>
                </a:solidFill>
                <a:latin typeface="Calibri"/>
                <a:cs typeface="Calibri"/>
              </a:rPr>
              <a:t> </a:t>
            </a:r>
            <a:r>
              <a:rPr sz="2400" spc="-15" dirty="0">
                <a:solidFill>
                  <a:prstClr val="black"/>
                </a:solidFill>
                <a:latin typeface="Calibri"/>
                <a:cs typeface="Calibri"/>
              </a:rPr>
              <a:t>routes </a:t>
            </a:r>
            <a:r>
              <a:rPr sz="2400" dirty="0">
                <a:solidFill>
                  <a:prstClr val="black"/>
                </a:solidFill>
                <a:latin typeface="Calibri"/>
                <a:cs typeface="Calibri"/>
              </a:rPr>
              <a:t>the </a:t>
            </a:r>
            <a:r>
              <a:rPr sz="2400" spc="-10" dirty="0">
                <a:solidFill>
                  <a:prstClr val="black"/>
                </a:solidFill>
                <a:latin typeface="Calibri"/>
                <a:cs typeface="Calibri"/>
              </a:rPr>
              <a:t>gradient </a:t>
            </a:r>
            <a:r>
              <a:rPr sz="2400" spc="-15" dirty="0">
                <a:solidFill>
                  <a:prstClr val="black"/>
                </a:solidFill>
                <a:latin typeface="Calibri"/>
                <a:cs typeface="Calibri"/>
              </a:rPr>
              <a:t>to </a:t>
            </a:r>
            <a:r>
              <a:rPr sz="2400" dirty="0">
                <a:solidFill>
                  <a:prstClr val="black"/>
                </a:solidFill>
                <a:latin typeface="Calibri"/>
                <a:cs typeface="Calibri"/>
              </a:rPr>
              <a:t>the input </a:t>
            </a:r>
            <a:r>
              <a:rPr sz="2400" spc="-10" dirty="0">
                <a:solidFill>
                  <a:prstClr val="black"/>
                </a:solidFill>
                <a:latin typeface="Calibri"/>
                <a:cs typeface="Calibri"/>
              </a:rPr>
              <a:t>that </a:t>
            </a:r>
            <a:r>
              <a:rPr sz="2400" spc="-5" dirty="0">
                <a:solidFill>
                  <a:prstClr val="black"/>
                </a:solidFill>
                <a:latin typeface="Calibri"/>
                <a:cs typeface="Calibri"/>
              </a:rPr>
              <a:t>had </a:t>
            </a:r>
            <a:r>
              <a:rPr sz="2400" dirty="0">
                <a:solidFill>
                  <a:prstClr val="black"/>
                </a:solidFill>
                <a:latin typeface="Calibri"/>
                <a:cs typeface="Calibri"/>
              </a:rPr>
              <a:t>the </a:t>
            </a:r>
            <a:r>
              <a:rPr sz="2400" spc="-10" dirty="0">
                <a:solidFill>
                  <a:prstClr val="black"/>
                </a:solidFill>
                <a:latin typeface="Calibri"/>
                <a:cs typeface="Calibri"/>
              </a:rPr>
              <a:t>highest value </a:t>
            </a:r>
            <a:r>
              <a:rPr sz="2400" dirty="0">
                <a:solidFill>
                  <a:prstClr val="black"/>
                </a:solidFill>
                <a:latin typeface="Calibri"/>
                <a:cs typeface="Calibri"/>
              </a:rPr>
              <a:t>in </a:t>
            </a:r>
            <a:r>
              <a:rPr sz="2400" spc="5" dirty="0">
                <a:solidFill>
                  <a:prstClr val="black"/>
                </a:solidFill>
                <a:latin typeface="Calibri"/>
                <a:cs typeface="Calibri"/>
              </a:rPr>
              <a:t> </a:t>
            </a:r>
            <a:r>
              <a:rPr sz="2400" dirty="0">
                <a:solidFill>
                  <a:prstClr val="black"/>
                </a:solidFill>
                <a:latin typeface="Calibri"/>
                <a:cs typeface="Calibri"/>
              </a:rPr>
              <a:t>the</a:t>
            </a:r>
            <a:r>
              <a:rPr sz="2400" spc="-5" dirty="0">
                <a:solidFill>
                  <a:prstClr val="black"/>
                </a:solidFill>
                <a:latin typeface="Calibri"/>
                <a:cs typeface="Calibri"/>
              </a:rPr>
              <a:t> </a:t>
            </a:r>
            <a:r>
              <a:rPr sz="2400" spc="-20" dirty="0">
                <a:solidFill>
                  <a:prstClr val="black"/>
                </a:solidFill>
                <a:latin typeface="Calibri"/>
                <a:cs typeface="Calibri"/>
              </a:rPr>
              <a:t>forward</a:t>
            </a:r>
            <a:r>
              <a:rPr sz="2400" spc="-10" dirty="0">
                <a:solidFill>
                  <a:prstClr val="black"/>
                </a:solidFill>
                <a:latin typeface="Calibri"/>
                <a:cs typeface="Calibri"/>
              </a:rPr>
              <a:t> </a:t>
            </a:r>
            <a:r>
              <a:rPr sz="2400" spc="-5" dirty="0">
                <a:solidFill>
                  <a:prstClr val="black"/>
                </a:solidFill>
                <a:latin typeface="Calibri"/>
                <a:cs typeface="Calibri"/>
              </a:rPr>
              <a:t>pass.</a:t>
            </a:r>
            <a:endParaRPr sz="2400">
              <a:solidFill>
                <a:prstClr val="black"/>
              </a:solidFill>
              <a:latin typeface="Calibri"/>
              <a:cs typeface="Calibri"/>
            </a:endParaRPr>
          </a:p>
          <a:p>
            <a:pPr marL="355600" marR="5080" indent="-342900">
              <a:lnSpc>
                <a:spcPct val="90000"/>
              </a:lnSpc>
              <a:spcBef>
                <a:spcPts val="545"/>
              </a:spcBef>
              <a:buFont typeface="Arial MT"/>
              <a:buChar char="•"/>
              <a:tabLst>
                <a:tab pos="354965" algn="l"/>
                <a:tab pos="355600" algn="l"/>
              </a:tabLst>
            </a:pPr>
            <a:r>
              <a:rPr sz="2400" dirty="0">
                <a:solidFill>
                  <a:prstClr val="black"/>
                </a:solidFill>
                <a:latin typeface="Calibri"/>
                <a:cs typeface="Calibri"/>
              </a:rPr>
              <a:t>Hence, </a:t>
            </a:r>
            <a:r>
              <a:rPr sz="2400" spc="-5" dirty="0">
                <a:solidFill>
                  <a:prstClr val="black"/>
                </a:solidFill>
                <a:latin typeface="Calibri"/>
                <a:cs typeface="Calibri"/>
              </a:rPr>
              <a:t>during </a:t>
            </a:r>
            <a:r>
              <a:rPr sz="2400" dirty="0">
                <a:solidFill>
                  <a:prstClr val="black"/>
                </a:solidFill>
                <a:latin typeface="Calibri"/>
                <a:cs typeface="Calibri"/>
              </a:rPr>
              <a:t>the </a:t>
            </a:r>
            <a:r>
              <a:rPr sz="2400" spc="-20" dirty="0">
                <a:solidFill>
                  <a:prstClr val="black"/>
                </a:solidFill>
                <a:latin typeface="Calibri"/>
                <a:cs typeface="Calibri"/>
              </a:rPr>
              <a:t>forward </a:t>
            </a:r>
            <a:r>
              <a:rPr sz="2400" spc="-5" dirty="0">
                <a:solidFill>
                  <a:prstClr val="black"/>
                </a:solidFill>
                <a:latin typeface="Calibri"/>
                <a:cs typeface="Calibri"/>
              </a:rPr>
              <a:t>pass of </a:t>
            </a:r>
            <a:r>
              <a:rPr sz="2400" dirty="0">
                <a:solidFill>
                  <a:prstClr val="black"/>
                </a:solidFill>
                <a:latin typeface="Calibri"/>
                <a:cs typeface="Calibri"/>
              </a:rPr>
              <a:t>a </a:t>
            </a:r>
            <a:r>
              <a:rPr sz="2400" spc="-5" dirty="0">
                <a:solidFill>
                  <a:prstClr val="black"/>
                </a:solidFill>
                <a:latin typeface="Calibri"/>
                <a:cs typeface="Calibri"/>
              </a:rPr>
              <a:t>pooling </a:t>
            </a:r>
            <a:r>
              <a:rPr sz="2400" spc="-15" dirty="0">
                <a:solidFill>
                  <a:prstClr val="black"/>
                </a:solidFill>
                <a:latin typeface="Calibri"/>
                <a:cs typeface="Calibri"/>
              </a:rPr>
              <a:t>layer </a:t>
            </a:r>
            <a:r>
              <a:rPr sz="2400" spc="-10" dirty="0">
                <a:solidFill>
                  <a:prstClr val="black"/>
                </a:solidFill>
                <a:latin typeface="Calibri"/>
                <a:cs typeface="Calibri"/>
              </a:rPr>
              <a:t>you </a:t>
            </a:r>
            <a:r>
              <a:rPr sz="2400" spc="-15" dirty="0">
                <a:solidFill>
                  <a:prstClr val="black"/>
                </a:solidFill>
                <a:latin typeface="Calibri"/>
                <a:cs typeface="Calibri"/>
              </a:rPr>
              <a:t>may </a:t>
            </a:r>
            <a:r>
              <a:rPr sz="2400" spc="-10" dirty="0">
                <a:solidFill>
                  <a:prstClr val="black"/>
                </a:solidFill>
                <a:latin typeface="Calibri"/>
                <a:cs typeface="Calibri"/>
              </a:rPr>
              <a:t> </a:t>
            </a:r>
            <a:r>
              <a:rPr sz="2400" spc="-20" dirty="0">
                <a:solidFill>
                  <a:prstClr val="black"/>
                </a:solidFill>
                <a:latin typeface="Calibri"/>
                <a:cs typeface="Calibri"/>
              </a:rPr>
              <a:t>keep </a:t>
            </a:r>
            <a:r>
              <a:rPr sz="2400" spc="-10" dirty="0">
                <a:solidFill>
                  <a:prstClr val="black"/>
                </a:solidFill>
                <a:latin typeface="Calibri"/>
                <a:cs typeface="Calibri"/>
              </a:rPr>
              <a:t>track </a:t>
            </a:r>
            <a:r>
              <a:rPr sz="2400" spc="-5" dirty="0">
                <a:solidFill>
                  <a:prstClr val="black"/>
                </a:solidFill>
                <a:latin typeface="Calibri"/>
                <a:cs typeface="Calibri"/>
              </a:rPr>
              <a:t>of </a:t>
            </a:r>
            <a:r>
              <a:rPr sz="2400" dirty="0">
                <a:solidFill>
                  <a:prstClr val="black"/>
                </a:solidFill>
                <a:latin typeface="Calibri"/>
                <a:cs typeface="Calibri"/>
              </a:rPr>
              <a:t>the </a:t>
            </a:r>
            <a:r>
              <a:rPr sz="2400" spc="-10" dirty="0">
                <a:solidFill>
                  <a:prstClr val="black"/>
                </a:solidFill>
                <a:latin typeface="Calibri"/>
                <a:cs typeface="Calibri"/>
              </a:rPr>
              <a:t>index </a:t>
            </a:r>
            <a:r>
              <a:rPr sz="2400" spc="-5" dirty="0">
                <a:solidFill>
                  <a:prstClr val="black"/>
                </a:solidFill>
                <a:latin typeface="Calibri"/>
                <a:cs typeface="Calibri"/>
              </a:rPr>
              <a:t>of </a:t>
            </a:r>
            <a:r>
              <a:rPr sz="2400" dirty="0">
                <a:solidFill>
                  <a:prstClr val="black"/>
                </a:solidFill>
                <a:latin typeface="Calibri"/>
                <a:cs typeface="Calibri"/>
              </a:rPr>
              <a:t>the </a:t>
            </a:r>
            <a:r>
              <a:rPr sz="2400" spc="-10" dirty="0">
                <a:solidFill>
                  <a:prstClr val="black"/>
                </a:solidFill>
                <a:latin typeface="Calibri"/>
                <a:cs typeface="Calibri"/>
              </a:rPr>
              <a:t>max activation </a:t>
            </a:r>
            <a:r>
              <a:rPr sz="2400" spc="-5" dirty="0">
                <a:solidFill>
                  <a:prstClr val="black"/>
                </a:solidFill>
                <a:latin typeface="Calibri"/>
                <a:cs typeface="Calibri"/>
              </a:rPr>
              <a:t>(sometimes </a:t>
            </a:r>
            <a:r>
              <a:rPr sz="2400" dirty="0">
                <a:solidFill>
                  <a:prstClr val="black"/>
                </a:solidFill>
                <a:latin typeface="Calibri"/>
                <a:cs typeface="Calibri"/>
              </a:rPr>
              <a:t>also </a:t>
            </a:r>
            <a:r>
              <a:rPr sz="2400" spc="-530" dirty="0">
                <a:solidFill>
                  <a:prstClr val="black"/>
                </a:solidFill>
                <a:latin typeface="Calibri"/>
                <a:cs typeface="Calibri"/>
              </a:rPr>
              <a:t> </a:t>
            </a:r>
            <a:r>
              <a:rPr sz="2400" spc="-5" dirty="0">
                <a:solidFill>
                  <a:prstClr val="black"/>
                </a:solidFill>
                <a:latin typeface="Calibri"/>
                <a:cs typeface="Calibri"/>
              </a:rPr>
              <a:t>called </a:t>
            </a:r>
            <a:r>
              <a:rPr sz="2400" dirty="0">
                <a:solidFill>
                  <a:prstClr val="black"/>
                </a:solidFill>
                <a:latin typeface="Calibri"/>
                <a:cs typeface="Calibri"/>
              </a:rPr>
              <a:t>the </a:t>
            </a:r>
            <a:r>
              <a:rPr sz="2400" spc="-5" dirty="0">
                <a:solidFill>
                  <a:prstClr val="black"/>
                </a:solidFill>
                <a:latin typeface="Calibri"/>
                <a:cs typeface="Calibri"/>
              </a:rPr>
              <a:t>switches) so </a:t>
            </a:r>
            <a:r>
              <a:rPr sz="2400" spc="-10" dirty="0">
                <a:solidFill>
                  <a:prstClr val="black"/>
                </a:solidFill>
                <a:latin typeface="Calibri"/>
                <a:cs typeface="Calibri"/>
              </a:rPr>
              <a:t>that gradient routing </a:t>
            </a:r>
            <a:r>
              <a:rPr sz="2400" dirty="0">
                <a:solidFill>
                  <a:prstClr val="black"/>
                </a:solidFill>
                <a:latin typeface="Calibri"/>
                <a:cs typeface="Calibri"/>
              </a:rPr>
              <a:t>is </a:t>
            </a:r>
            <a:r>
              <a:rPr sz="2400" spc="-10" dirty="0">
                <a:solidFill>
                  <a:prstClr val="black"/>
                </a:solidFill>
                <a:latin typeface="Calibri"/>
                <a:cs typeface="Calibri"/>
              </a:rPr>
              <a:t>efficient </a:t>
            </a:r>
            <a:r>
              <a:rPr sz="2400" spc="-5" dirty="0">
                <a:solidFill>
                  <a:prstClr val="black"/>
                </a:solidFill>
                <a:latin typeface="Calibri"/>
                <a:cs typeface="Calibri"/>
              </a:rPr>
              <a:t>during </a:t>
            </a:r>
            <a:r>
              <a:rPr sz="2400" spc="-530" dirty="0">
                <a:solidFill>
                  <a:prstClr val="black"/>
                </a:solidFill>
                <a:latin typeface="Calibri"/>
                <a:cs typeface="Calibri"/>
              </a:rPr>
              <a:t> </a:t>
            </a:r>
            <a:r>
              <a:rPr sz="2400" spc="-10" dirty="0">
                <a:solidFill>
                  <a:prstClr val="black"/>
                </a:solidFill>
                <a:latin typeface="Calibri"/>
                <a:cs typeface="Calibri"/>
              </a:rPr>
              <a:t>backpropagation.</a:t>
            </a:r>
            <a:endParaRPr sz="2400">
              <a:solidFill>
                <a:prstClr val="black"/>
              </a:solidFill>
              <a:latin typeface="Calibri"/>
              <a:cs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3532" y="207010"/>
            <a:ext cx="4423410" cy="635000"/>
          </a:xfrm>
          <a:prstGeom prst="rect">
            <a:avLst/>
          </a:prstGeom>
        </p:spPr>
        <p:txBody>
          <a:bodyPr vert="horz" wrap="square" lIns="0" tIns="12065" rIns="0" bIns="0" rtlCol="0">
            <a:spAutoFit/>
          </a:bodyPr>
          <a:lstStyle/>
          <a:p>
            <a:pPr marL="12700">
              <a:spcBef>
                <a:spcPts val="95"/>
              </a:spcBef>
            </a:pPr>
            <a:r>
              <a:rPr sz="4000" spc="-10" dirty="0"/>
              <a:t>Fully-connected</a:t>
            </a:r>
            <a:r>
              <a:rPr sz="4000" spc="-75" dirty="0"/>
              <a:t> </a:t>
            </a:r>
            <a:r>
              <a:rPr sz="4000" spc="-30" dirty="0"/>
              <a:t>layer</a:t>
            </a:r>
            <a:endParaRPr sz="4000"/>
          </a:p>
        </p:txBody>
      </p:sp>
      <p:sp>
        <p:nvSpPr>
          <p:cNvPr id="3" name="object 3"/>
          <p:cNvSpPr txBox="1"/>
          <p:nvPr/>
        </p:nvSpPr>
        <p:spPr>
          <a:xfrm>
            <a:off x="2059941" y="1213191"/>
            <a:ext cx="7936865" cy="4744720"/>
          </a:xfrm>
          <a:prstGeom prst="rect">
            <a:avLst/>
          </a:prstGeom>
        </p:spPr>
        <p:txBody>
          <a:bodyPr vert="horz" wrap="square" lIns="0" tIns="12065" rIns="0" bIns="0" rtlCol="0">
            <a:spAutoFit/>
          </a:bodyPr>
          <a:lstStyle/>
          <a:p>
            <a:pPr marL="355600" marR="5080" indent="-343535">
              <a:lnSpc>
                <a:spcPct val="110000"/>
              </a:lnSpc>
              <a:spcBef>
                <a:spcPts val="95"/>
              </a:spcBef>
              <a:buFont typeface="Arial MT"/>
              <a:buChar char="•"/>
              <a:tabLst>
                <a:tab pos="355600" algn="l"/>
                <a:tab pos="356235" algn="l"/>
              </a:tabLst>
            </a:pPr>
            <a:r>
              <a:rPr sz="2400" spc="-10" dirty="0">
                <a:solidFill>
                  <a:prstClr val="black"/>
                </a:solidFill>
                <a:latin typeface="Calibri"/>
                <a:cs typeface="Calibri"/>
              </a:rPr>
              <a:t>Neurons </a:t>
            </a:r>
            <a:r>
              <a:rPr sz="2400" dirty="0">
                <a:solidFill>
                  <a:prstClr val="black"/>
                </a:solidFill>
                <a:latin typeface="Calibri"/>
                <a:cs typeface="Calibri"/>
              </a:rPr>
              <a:t>in a </a:t>
            </a:r>
            <a:r>
              <a:rPr sz="2400" spc="-5" dirty="0">
                <a:solidFill>
                  <a:prstClr val="black"/>
                </a:solidFill>
                <a:latin typeface="Calibri"/>
                <a:cs typeface="Calibri"/>
              </a:rPr>
              <a:t>fully </a:t>
            </a:r>
            <a:r>
              <a:rPr sz="2400" spc="-10" dirty="0">
                <a:solidFill>
                  <a:prstClr val="black"/>
                </a:solidFill>
                <a:latin typeface="Calibri"/>
                <a:cs typeface="Calibri"/>
              </a:rPr>
              <a:t>connected</a:t>
            </a:r>
            <a:r>
              <a:rPr sz="2400" spc="-5" dirty="0">
                <a:solidFill>
                  <a:prstClr val="black"/>
                </a:solidFill>
                <a:latin typeface="Calibri"/>
                <a:cs typeface="Calibri"/>
              </a:rPr>
              <a:t> </a:t>
            </a:r>
            <a:r>
              <a:rPr sz="2400" spc="-15" dirty="0">
                <a:solidFill>
                  <a:prstClr val="black"/>
                </a:solidFill>
                <a:latin typeface="Calibri"/>
                <a:cs typeface="Calibri"/>
              </a:rPr>
              <a:t>layer</a:t>
            </a:r>
            <a:r>
              <a:rPr sz="2400" spc="-25" dirty="0">
                <a:solidFill>
                  <a:prstClr val="black"/>
                </a:solidFill>
                <a:latin typeface="Calibri"/>
                <a:cs typeface="Calibri"/>
              </a:rPr>
              <a:t> </a:t>
            </a:r>
            <a:r>
              <a:rPr sz="2400" spc="-20" dirty="0">
                <a:solidFill>
                  <a:prstClr val="black"/>
                </a:solidFill>
                <a:latin typeface="Calibri"/>
                <a:cs typeface="Calibri"/>
              </a:rPr>
              <a:t>have</a:t>
            </a:r>
            <a:r>
              <a:rPr sz="2400" spc="15" dirty="0">
                <a:solidFill>
                  <a:prstClr val="black"/>
                </a:solidFill>
                <a:latin typeface="Calibri"/>
                <a:cs typeface="Calibri"/>
              </a:rPr>
              <a:t> </a:t>
            </a:r>
            <a:r>
              <a:rPr sz="2400" spc="-5" dirty="0">
                <a:solidFill>
                  <a:prstClr val="black"/>
                </a:solidFill>
                <a:latin typeface="Calibri"/>
                <a:cs typeface="Calibri"/>
              </a:rPr>
              <a:t>full </a:t>
            </a:r>
            <a:r>
              <a:rPr sz="2400" spc="-10" dirty="0">
                <a:solidFill>
                  <a:prstClr val="black"/>
                </a:solidFill>
                <a:latin typeface="Calibri"/>
                <a:cs typeface="Calibri"/>
              </a:rPr>
              <a:t>connections</a:t>
            </a:r>
            <a:r>
              <a:rPr sz="2400" spc="-15" dirty="0">
                <a:solidFill>
                  <a:prstClr val="black"/>
                </a:solidFill>
                <a:latin typeface="Calibri"/>
                <a:cs typeface="Calibri"/>
              </a:rPr>
              <a:t> to</a:t>
            </a:r>
            <a:r>
              <a:rPr sz="2400" spc="-10" dirty="0">
                <a:solidFill>
                  <a:prstClr val="black"/>
                </a:solidFill>
                <a:latin typeface="Calibri"/>
                <a:cs typeface="Calibri"/>
              </a:rPr>
              <a:t> </a:t>
            </a:r>
            <a:r>
              <a:rPr sz="2400" dirty="0">
                <a:solidFill>
                  <a:prstClr val="black"/>
                </a:solidFill>
                <a:latin typeface="Calibri"/>
                <a:cs typeface="Calibri"/>
              </a:rPr>
              <a:t>all </a:t>
            </a:r>
            <a:r>
              <a:rPr sz="2400" spc="-525" dirty="0">
                <a:solidFill>
                  <a:prstClr val="black"/>
                </a:solidFill>
                <a:latin typeface="Calibri"/>
                <a:cs typeface="Calibri"/>
              </a:rPr>
              <a:t> </a:t>
            </a:r>
            <a:r>
              <a:rPr sz="2400" spc="-10" dirty="0">
                <a:solidFill>
                  <a:prstClr val="black"/>
                </a:solidFill>
                <a:latin typeface="Calibri"/>
                <a:cs typeface="Calibri"/>
              </a:rPr>
              <a:t>activations</a:t>
            </a:r>
            <a:r>
              <a:rPr sz="2400" spc="-30" dirty="0">
                <a:solidFill>
                  <a:prstClr val="black"/>
                </a:solidFill>
                <a:latin typeface="Calibri"/>
                <a:cs typeface="Calibri"/>
              </a:rPr>
              <a:t> </a:t>
            </a:r>
            <a:r>
              <a:rPr sz="2400" dirty="0">
                <a:solidFill>
                  <a:prstClr val="black"/>
                </a:solidFill>
                <a:latin typeface="Calibri"/>
                <a:cs typeface="Calibri"/>
              </a:rPr>
              <a:t>in the </a:t>
            </a:r>
            <a:r>
              <a:rPr sz="2400" spc="-10" dirty="0">
                <a:solidFill>
                  <a:prstClr val="black"/>
                </a:solidFill>
                <a:latin typeface="Calibri"/>
                <a:cs typeface="Calibri"/>
              </a:rPr>
              <a:t>previous</a:t>
            </a:r>
            <a:r>
              <a:rPr sz="2400" dirty="0">
                <a:solidFill>
                  <a:prstClr val="black"/>
                </a:solidFill>
                <a:latin typeface="Calibri"/>
                <a:cs typeface="Calibri"/>
              </a:rPr>
              <a:t> </a:t>
            </a:r>
            <a:r>
              <a:rPr sz="2400" spc="-15" dirty="0">
                <a:solidFill>
                  <a:prstClr val="black"/>
                </a:solidFill>
                <a:latin typeface="Calibri"/>
                <a:cs typeface="Calibri"/>
              </a:rPr>
              <a:t>layer</a:t>
            </a:r>
            <a:endParaRPr sz="2400">
              <a:solidFill>
                <a:prstClr val="black"/>
              </a:solidFill>
              <a:latin typeface="Calibri"/>
              <a:cs typeface="Calibri"/>
            </a:endParaRPr>
          </a:p>
          <a:p>
            <a:pPr marL="355600" marR="803275" indent="-343535">
              <a:lnSpc>
                <a:spcPct val="110000"/>
              </a:lnSpc>
              <a:spcBef>
                <a:spcPts val="580"/>
              </a:spcBef>
              <a:buFont typeface="Arial MT"/>
              <a:buChar char="•"/>
              <a:tabLst>
                <a:tab pos="355600" algn="l"/>
                <a:tab pos="356235" algn="l"/>
              </a:tabLst>
            </a:pPr>
            <a:r>
              <a:rPr sz="2400" spc="-5" dirty="0">
                <a:solidFill>
                  <a:prstClr val="black"/>
                </a:solidFill>
                <a:latin typeface="Calibri"/>
                <a:cs typeface="Calibri"/>
              </a:rPr>
              <a:t>Their </a:t>
            </a:r>
            <a:r>
              <a:rPr sz="2400" spc="-10" dirty="0">
                <a:solidFill>
                  <a:prstClr val="black"/>
                </a:solidFill>
                <a:latin typeface="Calibri"/>
                <a:cs typeface="Calibri"/>
              </a:rPr>
              <a:t>activations can </a:t>
            </a:r>
            <a:r>
              <a:rPr sz="2400" spc="-5" dirty="0">
                <a:solidFill>
                  <a:prstClr val="black"/>
                </a:solidFill>
                <a:latin typeface="Calibri"/>
                <a:cs typeface="Calibri"/>
              </a:rPr>
              <a:t>hence be </a:t>
            </a:r>
            <a:r>
              <a:rPr sz="2400" spc="-10" dirty="0">
                <a:solidFill>
                  <a:prstClr val="black"/>
                </a:solidFill>
                <a:latin typeface="Calibri"/>
                <a:cs typeface="Calibri"/>
              </a:rPr>
              <a:t>computed </a:t>
            </a:r>
            <a:r>
              <a:rPr sz="2400" dirty="0">
                <a:solidFill>
                  <a:prstClr val="black"/>
                </a:solidFill>
                <a:latin typeface="Calibri"/>
                <a:cs typeface="Calibri"/>
              </a:rPr>
              <a:t>with a </a:t>
            </a:r>
            <a:r>
              <a:rPr sz="2400" spc="-5" dirty="0">
                <a:solidFill>
                  <a:prstClr val="black"/>
                </a:solidFill>
                <a:latin typeface="Calibri"/>
                <a:cs typeface="Calibri"/>
              </a:rPr>
              <a:t>matrix </a:t>
            </a:r>
            <a:r>
              <a:rPr sz="2400" spc="-530" dirty="0">
                <a:solidFill>
                  <a:prstClr val="black"/>
                </a:solidFill>
                <a:latin typeface="Calibri"/>
                <a:cs typeface="Calibri"/>
              </a:rPr>
              <a:t> </a:t>
            </a:r>
            <a:r>
              <a:rPr sz="2400" spc="-5" dirty="0">
                <a:solidFill>
                  <a:prstClr val="black"/>
                </a:solidFill>
                <a:latin typeface="Calibri"/>
                <a:cs typeface="Calibri"/>
              </a:rPr>
              <a:t>multiplication</a:t>
            </a:r>
            <a:r>
              <a:rPr sz="2400" spc="-40" dirty="0">
                <a:solidFill>
                  <a:prstClr val="black"/>
                </a:solidFill>
                <a:latin typeface="Calibri"/>
                <a:cs typeface="Calibri"/>
              </a:rPr>
              <a:t> </a:t>
            </a:r>
            <a:r>
              <a:rPr sz="2400" spc="-15" dirty="0">
                <a:solidFill>
                  <a:prstClr val="black"/>
                </a:solidFill>
                <a:latin typeface="Calibri"/>
                <a:cs typeface="Calibri"/>
              </a:rPr>
              <a:t>followed</a:t>
            </a:r>
            <a:r>
              <a:rPr sz="2400" spc="10" dirty="0">
                <a:solidFill>
                  <a:prstClr val="black"/>
                </a:solidFill>
                <a:latin typeface="Calibri"/>
                <a:cs typeface="Calibri"/>
              </a:rPr>
              <a:t> </a:t>
            </a:r>
            <a:r>
              <a:rPr sz="2400" spc="-10" dirty="0">
                <a:solidFill>
                  <a:prstClr val="black"/>
                </a:solidFill>
                <a:latin typeface="Calibri"/>
                <a:cs typeface="Calibri"/>
              </a:rPr>
              <a:t>by </a:t>
            </a:r>
            <a:r>
              <a:rPr sz="2400" dirty="0">
                <a:solidFill>
                  <a:prstClr val="black"/>
                </a:solidFill>
                <a:latin typeface="Calibri"/>
                <a:cs typeface="Calibri"/>
              </a:rPr>
              <a:t>a</a:t>
            </a:r>
            <a:r>
              <a:rPr sz="2400" spc="-10" dirty="0">
                <a:solidFill>
                  <a:prstClr val="black"/>
                </a:solidFill>
                <a:latin typeface="Calibri"/>
                <a:cs typeface="Calibri"/>
              </a:rPr>
              <a:t> </a:t>
            </a:r>
            <a:r>
              <a:rPr sz="2400" spc="-5" dirty="0">
                <a:solidFill>
                  <a:prstClr val="black"/>
                </a:solidFill>
                <a:latin typeface="Calibri"/>
                <a:cs typeface="Calibri"/>
              </a:rPr>
              <a:t>bias </a:t>
            </a:r>
            <a:r>
              <a:rPr sz="2400" spc="-15" dirty="0">
                <a:solidFill>
                  <a:prstClr val="black"/>
                </a:solidFill>
                <a:latin typeface="Calibri"/>
                <a:cs typeface="Calibri"/>
              </a:rPr>
              <a:t>offset.</a:t>
            </a:r>
            <a:endParaRPr sz="2400">
              <a:solidFill>
                <a:prstClr val="black"/>
              </a:solidFill>
              <a:latin typeface="Calibri"/>
              <a:cs typeface="Calibri"/>
            </a:endParaRPr>
          </a:p>
          <a:p>
            <a:pPr marL="355600" indent="-343535">
              <a:spcBef>
                <a:spcPts val="865"/>
              </a:spcBef>
              <a:buFont typeface="Arial MT"/>
              <a:buChar char="•"/>
              <a:tabLst>
                <a:tab pos="355600" algn="l"/>
                <a:tab pos="356235" algn="l"/>
              </a:tabLst>
            </a:pPr>
            <a:r>
              <a:rPr sz="2400" b="1" spc="-10" dirty="0">
                <a:solidFill>
                  <a:prstClr val="black"/>
                </a:solidFill>
                <a:latin typeface="Calibri"/>
                <a:cs typeface="Calibri"/>
              </a:rPr>
              <a:t>Converting</a:t>
            </a:r>
            <a:r>
              <a:rPr sz="2400" b="1" spc="-15" dirty="0">
                <a:solidFill>
                  <a:prstClr val="black"/>
                </a:solidFill>
                <a:latin typeface="Calibri"/>
                <a:cs typeface="Calibri"/>
              </a:rPr>
              <a:t> </a:t>
            </a:r>
            <a:r>
              <a:rPr sz="2400" b="1" spc="-5" dirty="0">
                <a:solidFill>
                  <a:prstClr val="black"/>
                </a:solidFill>
                <a:latin typeface="Calibri"/>
                <a:cs typeface="Calibri"/>
              </a:rPr>
              <a:t>FC</a:t>
            </a:r>
            <a:r>
              <a:rPr sz="2400" b="1" spc="-15" dirty="0">
                <a:solidFill>
                  <a:prstClr val="black"/>
                </a:solidFill>
                <a:latin typeface="Calibri"/>
                <a:cs typeface="Calibri"/>
              </a:rPr>
              <a:t> </a:t>
            </a:r>
            <a:r>
              <a:rPr sz="2400" b="1" spc="-20" dirty="0">
                <a:solidFill>
                  <a:prstClr val="black"/>
                </a:solidFill>
                <a:latin typeface="Calibri"/>
                <a:cs typeface="Calibri"/>
              </a:rPr>
              <a:t>layers</a:t>
            </a:r>
            <a:r>
              <a:rPr sz="2400" b="1" spc="-25" dirty="0">
                <a:solidFill>
                  <a:prstClr val="black"/>
                </a:solidFill>
                <a:latin typeface="Calibri"/>
                <a:cs typeface="Calibri"/>
              </a:rPr>
              <a:t> </a:t>
            </a:r>
            <a:r>
              <a:rPr sz="2400" b="1" spc="-15" dirty="0">
                <a:solidFill>
                  <a:prstClr val="black"/>
                </a:solidFill>
                <a:latin typeface="Calibri"/>
                <a:cs typeface="Calibri"/>
              </a:rPr>
              <a:t>to</a:t>
            </a:r>
            <a:r>
              <a:rPr sz="2400" b="1" spc="-10" dirty="0">
                <a:solidFill>
                  <a:prstClr val="black"/>
                </a:solidFill>
                <a:latin typeface="Calibri"/>
                <a:cs typeface="Calibri"/>
              </a:rPr>
              <a:t> </a:t>
            </a:r>
            <a:r>
              <a:rPr sz="2400" b="1" spc="-5" dirty="0">
                <a:solidFill>
                  <a:prstClr val="black"/>
                </a:solidFill>
                <a:latin typeface="Calibri"/>
                <a:cs typeface="Calibri"/>
              </a:rPr>
              <a:t>CONV </a:t>
            </a:r>
            <a:r>
              <a:rPr sz="2400" b="1" spc="-20" dirty="0">
                <a:solidFill>
                  <a:prstClr val="black"/>
                </a:solidFill>
                <a:latin typeface="Calibri"/>
                <a:cs typeface="Calibri"/>
              </a:rPr>
              <a:t>layers</a:t>
            </a:r>
            <a:endParaRPr sz="2400">
              <a:solidFill>
                <a:prstClr val="black"/>
              </a:solidFill>
              <a:latin typeface="Calibri"/>
              <a:cs typeface="Calibri"/>
            </a:endParaRPr>
          </a:p>
          <a:p>
            <a:pPr marL="355600" marR="142875" indent="-343535">
              <a:lnSpc>
                <a:spcPct val="110000"/>
              </a:lnSpc>
              <a:spcBef>
                <a:spcPts val="575"/>
              </a:spcBef>
              <a:buFont typeface="Arial MT"/>
              <a:buChar char="•"/>
              <a:tabLst>
                <a:tab pos="355600" algn="l"/>
                <a:tab pos="356235" algn="l"/>
              </a:tabLst>
            </a:pPr>
            <a:r>
              <a:rPr sz="2400" dirty="0">
                <a:solidFill>
                  <a:prstClr val="black"/>
                </a:solidFill>
                <a:latin typeface="Calibri"/>
                <a:cs typeface="Calibri"/>
              </a:rPr>
              <a:t>the </a:t>
            </a:r>
            <a:r>
              <a:rPr sz="2400" spc="-5" dirty="0">
                <a:solidFill>
                  <a:prstClr val="black"/>
                </a:solidFill>
                <a:latin typeface="Calibri"/>
                <a:cs typeface="Calibri"/>
              </a:rPr>
              <a:t>only </a:t>
            </a:r>
            <a:r>
              <a:rPr sz="2400" spc="-15" dirty="0">
                <a:solidFill>
                  <a:prstClr val="black"/>
                </a:solidFill>
                <a:latin typeface="Calibri"/>
                <a:cs typeface="Calibri"/>
              </a:rPr>
              <a:t>difference </a:t>
            </a:r>
            <a:r>
              <a:rPr sz="2400" spc="-5" dirty="0">
                <a:solidFill>
                  <a:prstClr val="black"/>
                </a:solidFill>
                <a:latin typeface="Calibri"/>
                <a:cs typeface="Calibri"/>
              </a:rPr>
              <a:t>between </a:t>
            </a:r>
            <a:r>
              <a:rPr sz="2400" spc="-15" dirty="0">
                <a:solidFill>
                  <a:prstClr val="black"/>
                </a:solidFill>
                <a:latin typeface="Calibri"/>
                <a:cs typeface="Calibri"/>
              </a:rPr>
              <a:t>FC </a:t>
            </a:r>
            <a:r>
              <a:rPr sz="2400" dirty="0">
                <a:solidFill>
                  <a:prstClr val="black"/>
                </a:solidFill>
                <a:latin typeface="Calibri"/>
                <a:cs typeface="Calibri"/>
              </a:rPr>
              <a:t>and </a:t>
            </a:r>
            <a:r>
              <a:rPr sz="2400" spc="-10" dirty="0">
                <a:solidFill>
                  <a:prstClr val="black"/>
                </a:solidFill>
                <a:latin typeface="Calibri"/>
                <a:cs typeface="Calibri"/>
              </a:rPr>
              <a:t>CONV </a:t>
            </a:r>
            <a:r>
              <a:rPr sz="2400" spc="-20" dirty="0">
                <a:solidFill>
                  <a:prstClr val="black"/>
                </a:solidFill>
                <a:latin typeface="Calibri"/>
                <a:cs typeface="Calibri"/>
              </a:rPr>
              <a:t>layers </a:t>
            </a:r>
            <a:r>
              <a:rPr sz="2400" dirty="0">
                <a:solidFill>
                  <a:prstClr val="black"/>
                </a:solidFill>
                <a:latin typeface="Calibri"/>
                <a:cs typeface="Calibri"/>
              </a:rPr>
              <a:t>is </a:t>
            </a:r>
            <a:r>
              <a:rPr sz="2400" spc="-10" dirty="0">
                <a:solidFill>
                  <a:prstClr val="black"/>
                </a:solidFill>
                <a:latin typeface="Calibri"/>
                <a:cs typeface="Calibri"/>
              </a:rPr>
              <a:t>that </a:t>
            </a:r>
            <a:r>
              <a:rPr sz="2400" dirty="0">
                <a:solidFill>
                  <a:prstClr val="black"/>
                </a:solidFill>
                <a:latin typeface="Calibri"/>
                <a:cs typeface="Calibri"/>
              </a:rPr>
              <a:t>the </a:t>
            </a:r>
            <a:r>
              <a:rPr sz="2400" spc="5" dirty="0">
                <a:solidFill>
                  <a:prstClr val="black"/>
                </a:solidFill>
                <a:latin typeface="Calibri"/>
                <a:cs typeface="Calibri"/>
              </a:rPr>
              <a:t> </a:t>
            </a:r>
            <a:r>
              <a:rPr sz="2400" spc="-10" dirty="0">
                <a:solidFill>
                  <a:prstClr val="black"/>
                </a:solidFill>
                <a:latin typeface="Calibri"/>
                <a:cs typeface="Calibri"/>
              </a:rPr>
              <a:t>neurons</a:t>
            </a:r>
            <a:r>
              <a:rPr sz="2400" spc="-15" dirty="0">
                <a:solidFill>
                  <a:prstClr val="black"/>
                </a:solidFill>
                <a:latin typeface="Calibri"/>
                <a:cs typeface="Calibri"/>
              </a:rPr>
              <a:t> </a:t>
            </a:r>
            <a:r>
              <a:rPr sz="2400" dirty="0">
                <a:solidFill>
                  <a:prstClr val="black"/>
                </a:solidFill>
                <a:latin typeface="Calibri"/>
                <a:cs typeface="Calibri"/>
              </a:rPr>
              <a:t>in the </a:t>
            </a:r>
            <a:r>
              <a:rPr sz="2400" spc="-10" dirty="0">
                <a:solidFill>
                  <a:prstClr val="black"/>
                </a:solidFill>
                <a:latin typeface="Calibri"/>
                <a:cs typeface="Calibri"/>
              </a:rPr>
              <a:t>CONV </a:t>
            </a:r>
            <a:r>
              <a:rPr sz="2400" spc="-20" dirty="0">
                <a:solidFill>
                  <a:prstClr val="black"/>
                </a:solidFill>
                <a:latin typeface="Calibri"/>
                <a:cs typeface="Calibri"/>
              </a:rPr>
              <a:t>layer</a:t>
            </a:r>
            <a:r>
              <a:rPr sz="2400" spc="-10" dirty="0">
                <a:solidFill>
                  <a:prstClr val="black"/>
                </a:solidFill>
                <a:latin typeface="Calibri"/>
                <a:cs typeface="Calibri"/>
              </a:rPr>
              <a:t> </a:t>
            </a:r>
            <a:r>
              <a:rPr sz="2400" spc="-15" dirty="0">
                <a:solidFill>
                  <a:prstClr val="black"/>
                </a:solidFill>
                <a:latin typeface="Calibri"/>
                <a:cs typeface="Calibri"/>
              </a:rPr>
              <a:t>are</a:t>
            </a:r>
            <a:r>
              <a:rPr sz="2400" dirty="0">
                <a:solidFill>
                  <a:prstClr val="black"/>
                </a:solidFill>
                <a:latin typeface="Calibri"/>
                <a:cs typeface="Calibri"/>
              </a:rPr>
              <a:t> </a:t>
            </a:r>
            <a:r>
              <a:rPr sz="2400" spc="-10" dirty="0">
                <a:solidFill>
                  <a:prstClr val="black"/>
                </a:solidFill>
                <a:latin typeface="Calibri"/>
                <a:cs typeface="Calibri"/>
              </a:rPr>
              <a:t>connected </a:t>
            </a:r>
            <a:r>
              <a:rPr sz="2400" spc="-5" dirty="0">
                <a:solidFill>
                  <a:prstClr val="black"/>
                </a:solidFill>
                <a:latin typeface="Calibri"/>
                <a:cs typeface="Calibri"/>
              </a:rPr>
              <a:t>only</a:t>
            </a:r>
            <a:r>
              <a:rPr sz="2400" spc="-10" dirty="0">
                <a:solidFill>
                  <a:prstClr val="black"/>
                </a:solidFill>
                <a:latin typeface="Calibri"/>
                <a:cs typeface="Calibri"/>
              </a:rPr>
              <a:t> </a:t>
            </a:r>
            <a:r>
              <a:rPr sz="2400" spc="-15" dirty="0">
                <a:solidFill>
                  <a:prstClr val="black"/>
                </a:solidFill>
                <a:latin typeface="Calibri"/>
                <a:cs typeface="Calibri"/>
              </a:rPr>
              <a:t>to</a:t>
            </a:r>
            <a:r>
              <a:rPr sz="2400" spc="-25" dirty="0">
                <a:solidFill>
                  <a:prstClr val="black"/>
                </a:solidFill>
                <a:latin typeface="Calibri"/>
                <a:cs typeface="Calibri"/>
              </a:rPr>
              <a:t> </a:t>
            </a:r>
            <a:r>
              <a:rPr sz="2400" dirty="0">
                <a:solidFill>
                  <a:prstClr val="black"/>
                </a:solidFill>
                <a:latin typeface="Calibri"/>
                <a:cs typeface="Calibri"/>
              </a:rPr>
              <a:t>a</a:t>
            </a:r>
            <a:r>
              <a:rPr sz="2400" spc="-5" dirty="0">
                <a:solidFill>
                  <a:prstClr val="black"/>
                </a:solidFill>
                <a:latin typeface="Calibri"/>
                <a:cs typeface="Calibri"/>
              </a:rPr>
              <a:t> local </a:t>
            </a:r>
            <a:r>
              <a:rPr sz="2400" dirty="0">
                <a:solidFill>
                  <a:prstClr val="black"/>
                </a:solidFill>
                <a:latin typeface="Calibri"/>
                <a:cs typeface="Calibri"/>
              </a:rPr>
              <a:t> </a:t>
            </a:r>
            <a:r>
              <a:rPr sz="2400" spc="-10" dirty="0">
                <a:solidFill>
                  <a:prstClr val="black"/>
                </a:solidFill>
                <a:latin typeface="Calibri"/>
                <a:cs typeface="Calibri"/>
              </a:rPr>
              <a:t>region </a:t>
            </a:r>
            <a:r>
              <a:rPr sz="2400" dirty="0">
                <a:solidFill>
                  <a:prstClr val="black"/>
                </a:solidFill>
                <a:latin typeface="Calibri"/>
                <a:cs typeface="Calibri"/>
              </a:rPr>
              <a:t>in the input, and </a:t>
            </a:r>
            <a:r>
              <a:rPr sz="2400" spc="-10" dirty="0">
                <a:solidFill>
                  <a:prstClr val="black"/>
                </a:solidFill>
                <a:latin typeface="Calibri"/>
                <a:cs typeface="Calibri"/>
              </a:rPr>
              <a:t>that </a:t>
            </a:r>
            <a:r>
              <a:rPr sz="2400" spc="-15" dirty="0">
                <a:solidFill>
                  <a:prstClr val="black"/>
                </a:solidFill>
                <a:latin typeface="Calibri"/>
                <a:cs typeface="Calibri"/>
              </a:rPr>
              <a:t>many </a:t>
            </a:r>
            <a:r>
              <a:rPr sz="2400" spc="-5" dirty="0">
                <a:solidFill>
                  <a:prstClr val="black"/>
                </a:solidFill>
                <a:latin typeface="Calibri"/>
                <a:cs typeface="Calibri"/>
              </a:rPr>
              <a:t>of </a:t>
            </a:r>
            <a:r>
              <a:rPr sz="2400" dirty="0">
                <a:solidFill>
                  <a:prstClr val="black"/>
                </a:solidFill>
                <a:latin typeface="Calibri"/>
                <a:cs typeface="Calibri"/>
              </a:rPr>
              <a:t>the </a:t>
            </a:r>
            <a:r>
              <a:rPr sz="2400" spc="-10" dirty="0">
                <a:solidFill>
                  <a:prstClr val="black"/>
                </a:solidFill>
                <a:latin typeface="Calibri"/>
                <a:cs typeface="Calibri"/>
              </a:rPr>
              <a:t>neurons </a:t>
            </a:r>
            <a:r>
              <a:rPr sz="2400" dirty="0">
                <a:solidFill>
                  <a:prstClr val="black"/>
                </a:solidFill>
                <a:latin typeface="Calibri"/>
                <a:cs typeface="Calibri"/>
              </a:rPr>
              <a:t>in a </a:t>
            </a:r>
            <a:r>
              <a:rPr sz="2400" spc="-10" dirty="0">
                <a:solidFill>
                  <a:prstClr val="black"/>
                </a:solidFill>
                <a:latin typeface="Calibri"/>
                <a:cs typeface="Calibri"/>
              </a:rPr>
              <a:t>CONV </a:t>
            </a:r>
            <a:r>
              <a:rPr sz="2400" spc="-530" dirty="0">
                <a:solidFill>
                  <a:prstClr val="black"/>
                </a:solidFill>
                <a:latin typeface="Calibri"/>
                <a:cs typeface="Calibri"/>
              </a:rPr>
              <a:t> </a:t>
            </a:r>
            <a:r>
              <a:rPr sz="2400" spc="-10" dirty="0">
                <a:solidFill>
                  <a:prstClr val="black"/>
                </a:solidFill>
                <a:latin typeface="Calibri"/>
                <a:cs typeface="Calibri"/>
              </a:rPr>
              <a:t>volume</a:t>
            </a:r>
            <a:r>
              <a:rPr sz="2400" spc="-5" dirty="0">
                <a:solidFill>
                  <a:prstClr val="black"/>
                </a:solidFill>
                <a:latin typeface="Calibri"/>
                <a:cs typeface="Calibri"/>
              </a:rPr>
              <a:t> </a:t>
            </a:r>
            <a:r>
              <a:rPr sz="2400" spc="-10" dirty="0">
                <a:solidFill>
                  <a:prstClr val="black"/>
                </a:solidFill>
                <a:latin typeface="Calibri"/>
                <a:cs typeface="Calibri"/>
              </a:rPr>
              <a:t>share</a:t>
            </a:r>
            <a:r>
              <a:rPr sz="2400" dirty="0">
                <a:solidFill>
                  <a:prstClr val="black"/>
                </a:solidFill>
                <a:latin typeface="Calibri"/>
                <a:cs typeface="Calibri"/>
              </a:rPr>
              <a:t> </a:t>
            </a:r>
            <a:r>
              <a:rPr sz="2400" spc="-15" dirty="0">
                <a:solidFill>
                  <a:prstClr val="black"/>
                </a:solidFill>
                <a:latin typeface="Calibri"/>
                <a:cs typeface="Calibri"/>
              </a:rPr>
              <a:t>parameters.</a:t>
            </a:r>
            <a:endParaRPr sz="2400">
              <a:solidFill>
                <a:prstClr val="black"/>
              </a:solidFill>
              <a:latin typeface="Calibri"/>
              <a:cs typeface="Calibri"/>
            </a:endParaRPr>
          </a:p>
          <a:p>
            <a:pPr marL="355600" marR="958215" indent="-343535">
              <a:lnSpc>
                <a:spcPct val="110000"/>
              </a:lnSpc>
              <a:spcBef>
                <a:spcPts val="580"/>
              </a:spcBef>
              <a:buFont typeface="Arial MT"/>
              <a:buChar char="•"/>
              <a:tabLst>
                <a:tab pos="355600" algn="l"/>
                <a:tab pos="356235" algn="l"/>
              </a:tabLst>
            </a:pPr>
            <a:r>
              <a:rPr sz="2400" spc="-35" dirty="0">
                <a:solidFill>
                  <a:prstClr val="black"/>
                </a:solidFill>
                <a:latin typeface="Calibri"/>
                <a:cs typeface="Calibri"/>
              </a:rPr>
              <a:t>However, </a:t>
            </a:r>
            <a:r>
              <a:rPr sz="2400" dirty="0">
                <a:solidFill>
                  <a:prstClr val="black"/>
                </a:solidFill>
                <a:latin typeface="Calibri"/>
                <a:cs typeface="Calibri"/>
              </a:rPr>
              <a:t>the </a:t>
            </a:r>
            <a:r>
              <a:rPr sz="2400" spc="-10" dirty="0">
                <a:solidFill>
                  <a:prstClr val="black"/>
                </a:solidFill>
                <a:latin typeface="Calibri"/>
                <a:cs typeface="Calibri"/>
              </a:rPr>
              <a:t>neurons </a:t>
            </a:r>
            <a:r>
              <a:rPr sz="2400" dirty="0">
                <a:solidFill>
                  <a:prstClr val="black"/>
                </a:solidFill>
                <a:latin typeface="Calibri"/>
                <a:cs typeface="Calibri"/>
              </a:rPr>
              <a:t>in </a:t>
            </a:r>
            <a:r>
              <a:rPr sz="2400" spc="-5" dirty="0">
                <a:solidFill>
                  <a:prstClr val="black"/>
                </a:solidFill>
                <a:latin typeface="Calibri"/>
                <a:cs typeface="Calibri"/>
              </a:rPr>
              <a:t>both </a:t>
            </a:r>
            <a:r>
              <a:rPr sz="2400" spc="-20" dirty="0">
                <a:solidFill>
                  <a:prstClr val="black"/>
                </a:solidFill>
                <a:latin typeface="Calibri"/>
                <a:cs typeface="Calibri"/>
              </a:rPr>
              <a:t>layers </a:t>
            </a:r>
            <a:r>
              <a:rPr sz="2400" spc="-10" dirty="0">
                <a:solidFill>
                  <a:prstClr val="black"/>
                </a:solidFill>
                <a:latin typeface="Calibri"/>
                <a:cs typeface="Calibri"/>
              </a:rPr>
              <a:t>still compute </a:t>
            </a:r>
            <a:r>
              <a:rPr sz="2400" spc="-5" dirty="0">
                <a:solidFill>
                  <a:prstClr val="black"/>
                </a:solidFill>
                <a:latin typeface="Calibri"/>
                <a:cs typeface="Calibri"/>
              </a:rPr>
              <a:t>dot </a:t>
            </a:r>
            <a:r>
              <a:rPr sz="2400" spc="-530" dirty="0">
                <a:solidFill>
                  <a:prstClr val="black"/>
                </a:solidFill>
                <a:latin typeface="Calibri"/>
                <a:cs typeface="Calibri"/>
              </a:rPr>
              <a:t> </a:t>
            </a:r>
            <a:r>
              <a:rPr sz="2400" spc="-10" dirty="0">
                <a:solidFill>
                  <a:prstClr val="black"/>
                </a:solidFill>
                <a:latin typeface="Calibri"/>
                <a:cs typeface="Calibri"/>
              </a:rPr>
              <a:t>products,</a:t>
            </a:r>
            <a:r>
              <a:rPr sz="2400" spc="-25" dirty="0">
                <a:solidFill>
                  <a:prstClr val="black"/>
                </a:solidFill>
                <a:latin typeface="Calibri"/>
                <a:cs typeface="Calibri"/>
              </a:rPr>
              <a:t> </a:t>
            </a:r>
            <a:r>
              <a:rPr sz="2400" spc="-5" dirty="0">
                <a:solidFill>
                  <a:prstClr val="black"/>
                </a:solidFill>
                <a:latin typeface="Calibri"/>
                <a:cs typeface="Calibri"/>
              </a:rPr>
              <a:t>so</a:t>
            </a:r>
            <a:r>
              <a:rPr sz="2400" spc="-10" dirty="0">
                <a:solidFill>
                  <a:prstClr val="black"/>
                </a:solidFill>
                <a:latin typeface="Calibri"/>
                <a:cs typeface="Calibri"/>
              </a:rPr>
              <a:t> </a:t>
            </a:r>
            <a:r>
              <a:rPr sz="2400" dirty="0">
                <a:solidFill>
                  <a:prstClr val="black"/>
                </a:solidFill>
                <a:latin typeface="Calibri"/>
                <a:cs typeface="Calibri"/>
              </a:rPr>
              <a:t>their</a:t>
            </a:r>
            <a:r>
              <a:rPr sz="2400" spc="-10" dirty="0">
                <a:solidFill>
                  <a:prstClr val="black"/>
                </a:solidFill>
                <a:latin typeface="Calibri"/>
                <a:cs typeface="Calibri"/>
              </a:rPr>
              <a:t> </a:t>
            </a:r>
            <a:r>
              <a:rPr sz="2400" spc="-5" dirty="0">
                <a:solidFill>
                  <a:prstClr val="black"/>
                </a:solidFill>
                <a:latin typeface="Calibri"/>
                <a:cs typeface="Calibri"/>
              </a:rPr>
              <a:t>functional</a:t>
            </a:r>
            <a:r>
              <a:rPr sz="2400" spc="-20" dirty="0">
                <a:solidFill>
                  <a:prstClr val="black"/>
                </a:solidFill>
                <a:latin typeface="Calibri"/>
                <a:cs typeface="Calibri"/>
              </a:rPr>
              <a:t> </a:t>
            </a:r>
            <a:r>
              <a:rPr sz="2400" spc="-15" dirty="0">
                <a:solidFill>
                  <a:prstClr val="black"/>
                </a:solidFill>
                <a:latin typeface="Calibri"/>
                <a:cs typeface="Calibri"/>
              </a:rPr>
              <a:t>form</a:t>
            </a:r>
            <a:r>
              <a:rPr sz="2400" spc="-5" dirty="0">
                <a:solidFill>
                  <a:prstClr val="black"/>
                </a:solidFill>
                <a:latin typeface="Calibri"/>
                <a:cs typeface="Calibri"/>
              </a:rPr>
              <a:t> </a:t>
            </a:r>
            <a:r>
              <a:rPr sz="2400" dirty="0">
                <a:solidFill>
                  <a:prstClr val="black"/>
                </a:solidFill>
                <a:latin typeface="Calibri"/>
                <a:cs typeface="Calibri"/>
              </a:rPr>
              <a:t>is</a:t>
            </a:r>
            <a:r>
              <a:rPr sz="2400" spc="-10" dirty="0">
                <a:solidFill>
                  <a:prstClr val="black"/>
                </a:solidFill>
                <a:latin typeface="Calibri"/>
                <a:cs typeface="Calibri"/>
              </a:rPr>
              <a:t> </a:t>
            </a:r>
            <a:r>
              <a:rPr sz="2400" spc="-5" dirty="0">
                <a:solidFill>
                  <a:prstClr val="black"/>
                </a:solidFill>
                <a:latin typeface="Calibri"/>
                <a:cs typeface="Calibri"/>
              </a:rPr>
              <a:t>identical.</a:t>
            </a:r>
            <a:endParaRPr sz="2400">
              <a:solidFill>
                <a:prstClr val="black"/>
              </a:solidFill>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6ED92D-911B-8D98-676D-F8A37EF2F67B}"/>
              </a:ext>
            </a:extLst>
          </p:cNvPr>
          <p:cNvSpPr>
            <a:spLocks noGrp="1"/>
          </p:cNvSpPr>
          <p:nvPr>
            <p:ph type="body" idx="1"/>
          </p:nvPr>
        </p:nvSpPr>
        <p:spPr>
          <a:xfrm>
            <a:off x="294290" y="289679"/>
            <a:ext cx="11550869" cy="5909310"/>
          </a:xfrm>
        </p:spPr>
        <p:txBody>
          <a:bodyPr/>
          <a:lstStyle/>
          <a:p>
            <a:pPr marL="342900" indent="-342900">
              <a:buFont typeface="Arial" panose="020B0604020202020204" pitchFamily="34" charset="0"/>
              <a:buChar char="•"/>
            </a:pPr>
            <a:r>
              <a:rPr lang="en-US" dirty="0"/>
              <a:t>Fully-connected layers in traditional neural networks can be inefficient for processing large images. Each neuron in a fully-connected layer is connected to every neuron in the previous layer, resulting in a large number of parameters and computational complexity.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err="1"/>
              <a:t>ConvNets</a:t>
            </a:r>
            <a:r>
              <a:rPr lang="en-US" dirty="0"/>
              <a:t> are specifically designed for processing grid-like data such as images. They take advantage of the spatial structure and correlation present in images, making them well-suited for tasks like image classification, object detection, and segmentation.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err="1"/>
              <a:t>ConvNets</a:t>
            </a:r>
            <a:r>
              <a:rPr lang="en-US" dirty="0"/>
              <a:t> are designed to capture hierarchical features in an image by using convolutional layers. These layers learn local patterns and progressively combine them to form complex, high-level features. This hierarchical feature extraction is crucial for recognizing patterns in images.</a:t>
            </a:r>
          </a:p>
        </p:txBody>
      </p:sp>
    </p:spTree>
    <p:extLst>
      <p:ext uri="{BB962C8B-B14F-4D97-AF65-F5344CB8AC3E}">
        <p14:creationId xmlns:p14="http://schemas.microsoft.com/office/powerpoint/2010/main" val="39639727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3754" y="496950"/>
            <a:ext cx="7383780" cy="635000"/>
          </a:xfrm>
          <a:prstGeom prst="rect">
            <a:avLst/>
          </a:prstGeom>
        </p:spPr>
        <p:txBody>
          <a:bodyPr vert="horz" wrap="square" lIns="0" tIns="12065" rIns="0" bIns="0" rtlCol="0">
            <a:spAutoFit/>
          </a:bodyPr>
          <a:lstStyle/>
          <a:p>
            <a:pPr marL="12700">
              <a:spcBef>
                <a:spcPts val="95"/>
              </a:spcBef>
            </a:pPr>
            <a:r>
              <a:rPr sz="4000" spc="-15" dirty="0"/>
              <a:t>Converting</a:t>
            </a:r>
            <a:r>
              <a:rPr sz="4000" spc="10" dirty="0"/>
              <a:t> </a:t>
            </a:r>
            <a:r>
              <a:rPr sz="4000" spc="-25" dirty="0"/>
              <a:t>FC</a:t>
            </a:r>
            <a:r>
              <a:rPr sz="4000" spc="-15" dirty="0"/>
              <a:t> </a:t>
            </a:r>
            <a:r>
              <a:rPr sz="4000" spc="-35" dirty="0"/>
              <a:t>layers</a:t>
            </a:r>
            <a:r>
              <a:rPr sz="4000" spc="-15" dirty="0"/>
              <a:t> </a:t>
            </a:r>
            <a:r>
              <a:rPr sz="4000" spc="-25" dirty="0"/>
              <a:t>to</a:t>
            </a:r>
            <a:r>
              <a:rPr sz="4000" spc="-10" dirty="0"/>
              <a:t> </a:t>
            </a:r>
            <a:r>
              <a:rPr sz="4000" spc="-20" dirty="0"/>
              <a:t>CONV</a:t>
            </a:r>
            <a:r>
              <a:rPr sz="4000" spc="-5" dirty="0"/>
              <a:t> </a:t>
            </a:r>
            <a:r>
              <a:rPr sz="4000" spc="-35" dirty="0"/>
              <a:t>layers</a:t>
            </a:r>
            <a:endParaRPr sz="4000"/>
          </a:p>
        </p:txBody>
      </p:sp>
      <p:sp>
        <p:nvSpPr>
          <p:cNvPr id="3" name="object 3"/>
          <p:cNvSpPr txBox="1"/>
          <p:nvPr/>
        </p:nvSpPr>
        <p:spPr>
          <a:xfrm>
            <a:off x="2059941" y="1434212"/>
            <a:ext cx="8044815" cy="4294505"/>
          </a:xfrm>
          <a:prstGeom prst="rect">
            <a:avLst/>
          </a:prstGeom>
        </p:spPr>
        <p:txBody>
          <a:bodyPr vert="horz" wrap="square" lIns="0" tIns="13335" rIns="0" bIns="0" rtlCol="0">
            <a:spAutoFit/>
          </a:bodyPr>
          <a:lstStyle/>
          <a:p>
            <a:pPr marL="355600" indent="-343535">
              <a:spcBef>
                <a:spcPts val="105"/>
              </a:spcBef>
              <a:buFont typeface="Arial MT"/>
              <a:buChar char="•"/>
              <a:tabLst>
                <a:tab pos="355600" algn="l"/>
                <a:tab pos="356235" algn="l"/>
              </a:tabLst>
            </a:pPr>
            <a:r>
              <a:rPr sz="2000" spc="-10" dirty="0">
                <a:solidFill>
                  <a:prstClr val="black"/>
                </a:solidFill>
                <a:latin typeface="Calibri"/>
                <a:cs typeface="Calibri"/>
              </a:rPr>
              <a:t>For</a:t>
            </a:r>
            <a:r>
              <a:rPr sz="2000" spc="-15" dirty="0">
                <a:solidFill>
                  <a:prstClr val="black"/>
                </a:solidFill>
                <a:latin typeface="Calibri"/>
                <a:cs typeface="Calibri"/>
              </a:rPr>
              <a:t> </a:t>
            </a:r>
            <a:r>
              <a:rPr sz="2000" spc="-10" dirty="0">
                <a:solidFill>
                  <a:prstClr val="black"/>
                </a:solidFill>
                <a:latin typeface="Calibri"/>
                <a:cs typeface="Calibri"/>
              </a:rPr>
              <a:t>any</a:t>
            </a:r>
            <a:r>
              <a:rPr sz="2000" spc="-15" dirty="0">
                <a:solidFill>
                  <a:prstClr val="black"/>
                </a:solidFill>
                <a:latin typeface="Calibri"/>
                <a:cs typeface="Calibri"/>
              </a:rPr>
              <a:t> </a:t>
            </a:r>
            <a:r>
              <a:rPr sz="2000" spc="-5" dirty="0">
                <a:solidFill>
                  <a:prstClr val="black"/>
                </a:solidFill>
                <a:latin typeface="Calibri"/>
                <a:cs typeface="Calibri"/>
              </a:rPr>
              <a:t>CONV</a:t>
            </a:r>
            <a:r>
              <a:rPr sz="2000" spc="-30" dirty="0">
                <a:solidFill>
                  <a:prstClr val="black"/>
                </a:solidFill>
                <a:latin typeface="Calibri"/>
                <a:cs typeface="Calibri"/>
              </a:rPr>
              <a:t> </a:t>
            </a:r>
            <a:r>
              <a:rPr sz="2000" spc="-15" dirty="0">
                <a:solidFill>
                  <a:prstClr val="black"/>
                </a:solidFill>
                <a:latin typeface="Calibri"/>
                <a:cs typeface="Calibri"/>
              </a:rPr>
              <a:t>layer</a:t>
            </a:r>
            <a:r>
              <a:rPr sz="2000" dirty="0">
                <a:solidFill>
                  <a:prstClr val="black"/>
                </a:solidFill>
                <a:latin typeface="Calibri"/>
                <a:cs typeface="Calibri"/>
              </a:rPr>
              <a:t> </a:t>
            </a:r>
            <a:r>
              <a:rPr sz="2000" spc="-5" dirty="0">
                <a:solidFill>
                  <a:prstClr val="black"/>
                </a:solidFill>
                <a:latin typeface="Calibri"/>
                <a:cs typeface="Calibri"/>
              </a:rPr>
              <a:t>there</a:t>
            </a:r>
            <a:r>
              <a:rPr sz="2000" spc="5" dirty="0">
                <a:solidFill>
                  <a:prstClr val="black"/>
                </a:solidFill>
                <a:latin typeface="Calibri"/>
                <a:cs typeface="Calibri"/>
              </a:rPr>
              <a:t> </a:t>
            </a:r>
            <a:r>
              <a:rPr sz="2000" dirty="0">
                <a:solidFill>
                  <a:prstClr val="black"/>
                </a:solidFill>
                <a:latin typeface="Calibri"/>
                <a:cs typeface="Calibri"/>
              </a:rPr>
              <a:t>is</a:t>
            </a:r>
            <a:r>
              <a:rPr sz="2000" spc="5" dirty="0">
                <a:solidFill>
                  <a:prstClr val="black"/>
                </a:solidFill>
                <a:latin typeface="Calibri"/>
                <a:cs typeface="Calibri"/>
              </a:rPr>
              <a:t> </a:t>
            </a:r>
            <a:r>
              <a:rPr sz="2000" dirty="0">
                <a:solidFill>
                  <a:prstClr val="black"/>
                </a:solidFill>
                <a:latin typeface="Calibri"/>
                <a:cs typeface="Calibri"/>
              </a:rPr>
              <a:t>an</a:t>
            </a:r>
            <a:r>
              <a:rPr sz="2000" spc="5" dirty="0">
                <a:solidFill>
                  <a:prstClr val="black"/>
                </a:solidFill>
                <a:latin typeface="Calibri"/>
                <a:cs typeface="Calibri"/>
              </a:rPr>
              <a:t> </a:t>
            </a:r>
            <a:r>
              <a:rPr sz="2000" spc="-10" dirty="0">
                <a:solidFill>
                  <a:prstClr val="black"/>
                </a:solidFill>
                <a:latin typeface="Calibri"/>
                <a:cs typeface="Calibri"/>
              </a:rPr>
              <a:t>FC</a:t>
            </a:r>
            <a:r>
              <a:rPr sz="2000" spc="-15" dirty="0">
                <a:solidFill>
                  <a:prstClr val="black"/>
                </a:solidFill>
                <a:latin typeface="Calibri"/>
                <a:cs typeface="Calibri"/>
              </a:rPr>
              <a:t> layer</a:t>
            </a:r>
            <a:r>
              <a:rPr sz="2000" spc="5" dirty="0">
                <a:solidFill>
                  <a:prstClr val="black"/>
                </a:solidFill>
                <a:latin typeface="Calibri"/>
                <a:cs typeface="Calibri"/>
              </a:rPr>
              <a:t> </a:t>
            </a:r>
            <a:r>
              <a:rPr sz="2000" spc="-5" dirty="0">
                <a:solidFill>
                  <a:prstClr val="black"/>
                </a:solidFill>
                <a:latin typeface="Calibri"/>
                <a:cs typeface="Calibri"/>
              </a:rPr>
              <a:t>that</a:t>
            </a:r>
            <a:r>
              <a:rPr sz="2000" dirty="0">
                <a:solidFill>
                  <a:prstClr val="black"/>
                </a:solidFill>
                <a:latin typeface="Calibri"/>
                <a:cs typeface="Calibri"/>
              </a:rPr>
              <a:t> </a:t>
            </a:r>
            <a:r>
              <a:rPr sz="2000" spc="-5" dirty="0">
                <a:solidFill>
                  <a:prstClr val="black"/>
                </a:solidFill>
                <a:latin typeface="Calibri"/>
                <a:cs typeface="Calibri"/>
              </a:rPr>
              <a:t>implements</a:t>
            </a:r>
            <a:r>
              <a:rPr sz="2000" spc="25" dirty="0">
                <a:solidFill>
                  <a:prstClr val="black"/>
                </a:solidFill>
                <a:latin typeface="Calibri"/>
                <a:cs typeface="Calibri"/>
              </a:rPr>
              <a:t> </a:t>
            </a:r>
            <a:r>
              <a:rPr sz="2000" dirty="0">
                <a:solidFill>
                  <a:prstClr val="black"/>
                </a:solidFill>
                <a:latin typeface="Calibri"/>
                <a:cs typeface="Calibri"/>
              </a:rPr>
              <a:t>the </a:t>
            </a:r>
            <a:r>
              <a:rPr sz="2000" spc="-5" dirty="0">
                <a:solidFill>
                  <a:prstClr val="black"/>
                </a:solidFill>
                <a:latin typeface="Calibri"/>
                <a:cs typeface="Calibri"/>
              </a:rPr>
              <a:t>same</a:t>
            </a:r>
            <a:r>
              <a:rPr sz="2000" spc="10" dirty="0">
                <a:solidFill>
                  <a:prstClr val="black"/>
                </a:solidFill>
                <a:latin typeface="Calibri"/>
                <a:cs typeface="Calibri"/>
              </a:rPr>
              <a:t> </a:t>
            </a:r>
            <a:r>
              <a:rPr sz="2000" spc="-15" dirty="0">
                <a:solidFill>
                  <a:prstClr val="black"/>
                </a:solidFill>
                <a:latin typeface="Calibri"/>
                <a:cs typeface="Calibri"/>
              </a:rPr>
              <a:t>forward</a:t>
            </a:r>
            <a:endParaRPr sz="2000">
              <a:solidFill>
                <a:prstClr val="black"/>
              </a:solidFill>
              <a:latin typeface="Calibri"/>
              <a:cs typeface="Calibri"/>
            </a:endParaRPr>
          </a:p>
          <a:p>
            <a:pPr marL="355600"/>
            <a:r>
              <a:rPr sz="2000" spc="-5" dirty="0">
                <a:solidFill>
                  <a:prstClr val="black"/>
                </a:solidFill>
                <a:latin typeface="Calibri"/>
                <a:cs typeface="Calibri"/>
              </a:rPr>
              <a:t>function.</a:t>
            </a:r>
            <a:endParaRPr sz="2000">
              <a:solidFill>
                <a:prstClr val="black"/>
              </a:solidFill>
              <a:latin typeface="Calibri"/>
              <a:cs typeface="Calibri"/>
            </a:endParaRPr>
          </a:p>
          <a:p>
            <a:pPr marL="355600" marR="5080" indent="-343535" algn="just">
              <a:spcBef>
                <a:spcPts val="480"/>
              </a:spcBef>
              <a:buFont typeface="Arial MT"/>
              <a:buChar char="•"/>
              <a:tabLst>
                <a:tab pos="356235" algn="l"/>
              </a:tabLst>
            </a:pPr>
            <a:r>
              <a:rPr sz="2000" spc="-5" dirty="0">
                <a:solidFill>
                  <a:prstClr val="black"/>
                </a:solidFill>
                <a:latin typeface="Calibri"/>
                <a:cs typeface="Calibri"/>
              </a:rPr>
              <a:t>The </a:t>
            </a:r>
            <a:r>
              <a:rPr sz="2000" spc="-10" dirty="0">
                <a:solidFill>
                  <a:prstClr val="black"/>
                </a:solidFill>
                <a:latin typeface="Calibri"/>
                <a:cs typeface="Calibri"/>
              </a:rPr>
              <a:t>weight </a:t>
            </a:r>
            <a:r>
              <a:rPr sz="2000" spc="-5" dirty="0">
                <a:solidFill>
                  <a:prstClr val="black"/>
                </a:solidFill>
                <a:latin typeface="Calibri"/>
                <a:cs typeface="Calibri"/>
              </a:rPr>
              <a:t>matrix </a:t>
            </a:r>
            <a:r>
              <a:rPr sz="2000" spc="-10" dirty="0">
                <a:solidFill>
                  <a:prstClr val="black"/>
                </a:solidFill>
                <a:latin typeface="Calibri"/>
                <a:cs typeface="Calibri"/>
              </a:rPr>
              <a:t>would </a:t>
            </a:r>
            <a:r>
              <a:rPr sz="2000" spc="-5" dirty="0">
                <a:solidFill>
                  <a:prstClr val="black"/>
                </a:solidFill>
                <a:latin typeface="Calibri"/>
                <a:cs typeface="Calibri"/>
              </a:rPr>
              <a:t>be </a:t>
            </a:r>
            <a:r>
              <a:rPr sz="2000" dirty="0">
                <a:solidFill>
                  <a:prstClr val="black"/>
                </a:solidFill>
                <a:latin typeface="Calibri"/>
                <a:cs typeface="Calibri"/>
              </a:rPr>
              <a:t>a </a:t>
            </a:r>
            <a:r>
              <a:rPr sz="2000" spc="-10" dirty="0">
                <a:solidFill>
                  <a:prstClr val="black"/>
                </a:solidFill>
                <a:latin typeface="Calibri"/>
                <a:cs typeface="Calibri"/>
              </a:rPr>
              <a:t>large </a:t>
            </a:r>
            <a:r>
              <a:rPr sz="2000" spc="-5" dirty="0">
                <a:solidFill>
                  <a:prstClr val="black"/>
                </a:solidFill>
                <a:latin typeface="Calibri"/>
                <a:cs typeface="Calibri"/>
              </a:rPr>
              <a:t>matrix that </a:t>
            </a:r>
            <a:r>
              <a:rPr sz="2000" dirty="0">
                <a:solidFill>
                  <a:prstClr val="black"/>
                </a:solidFill>
                <a:latin typeface="Calibri"/>
                <a:cs typeface="Calibri"/>
              </a:rPr>
              <a:t>is </a:t>
            </a:r>
            <a:r>
              <a:rPr sz="2000" spc="-5" dirty="0">
                <a:solidFill>
                  <a:prstClr val="black"/>
                </a:solidFill>
                <a:latin typeface="Calibri"/>
                <a:cs typeface="Calibri"/>
              </a:rPr>
              <a:t>mostly </a:t>
            </a:r>
            <a:r>
              <a:rPr sz="2000" spc="-25" dirty="0">
                <a:solidFill>
                  <a:prstClr val="black"/>
                </a:solidFill>
                <a:latin typeface="Calibri"/>
                <a:cs typeface="Calibri"/>
              </a:rPr>
              <a:t>zero </a:t>
            </a:r>
            <a:r>
              <a:rPr sz="2000" spc="-15" dirty="0">
                <a:solidFill>
                  <a:prstClr val="black"/>
                </a:solidFill>
                <a:latin typeface="Calibri"/>
                <a:cs typeface="Calibri"/>
              </a:rPr>
              <a:t>except for at </a:t>
            </a:r>
            <a:r>
              <a:rPr sz="2000" spc="-10" dirty="0">
                <a:solidFill>
                  <a:prstClr val="black"/>
                </a:solidFill>
                <a:latin typeface="Calibri"/>
                <a:cs typeface="Calibri"/>
              </a:rPr>
              <a:t> </a:t>
            </a:r>
            <a:r>
              <a:rPr sz="2000" spc="-5" dirty="0">
                <a:solidFill>
                  <a:prstClr val="black"/>
                </a:solidFill>
                <a:latin typeface="Calibri"/>
                <a:cs typeface="Calibri"/>
              </a:rPr>
              <a:t>certain blocks </a:t>
            </a:r>
            <a:r>
              <a:rPr sz="2000" dirty="0">
                <a:solidFill>
                  <a:prstClr val="black"/>
                </a:solidFill>
                <a:latin typeface="Calibri"/>
                <a:cs typeface="Calibri"/>
              </a:rPr>
              <a:t>(due </a:t>
            </a:r>
            <a:r>
              <a:rPr sz="2000" spc="-15" dirty="0">
                <a:solidFill>
                  <a:prstClr val="black"/>
                </a:solidFill>
                <a:latin typeface="Calibri"/>
                <a:cs typeface="Calibri"/>
              </a:rPr>
              <a:t>to </a:t>
            </a:r>
            <a:r>
              <a:rPr sz="2000" spc="-5" dirty="0">
                <a:solidFill>
                  <a:prstClr val="black"/>
                </a:solidFill>
                <a:latin typeface="Calibri"/>
                <a:cs typeface="Calibri"/>
              </a:rPr>
              <a:t>local connectivity) where </a:t>
            </a:r>
            <a:r>
              <a:rPr sz="2000" dirty="0">
                <a:solidFill>
                  <a:prstClr val="black"/>
                </a:solidFill>
                <a:latin typeface="Calibri"/>
                <a:cs typeface="Calibri"/>
              </a:rPr>
              <a:t>the </a:t>
            </a:r>
            <a:r>
              <a:rPr sz="2000" spc="-10" dirty="0">
                <a:solidFill>
                  <a:prstClr val="black"/>
                </a:solidFill>
                <a:latin typeface="Calibri"/>
                <a:cs typeface="Calibri"/>
              </a:rPr>
              <a:t>weights </a:t>
            </a:r>
            <a:r>
              <a:rPr sz="2000" dirty="0">
                <a:solidFill>
                  <a:prstClr val="black"/>
                </a:solidFill>
                <a:latin typeface="Calibri"/>
                <a:cs typeface="Calibri"/>
              </a:rPr>
              <a:t>in </a:t>
            </a:r>
            <a:r>
              <a:rPr sz="2000" spc="-10" dirty="0">
                <a:solidFill>
                  <a:prstClr val="black"/>
                </a:solidFill>
                <a:latin typeface="Calibri"/>
                <a:cs typeface="Calibri"/>
              </a:rPr>
              <a:t>many </a:t>
            </a:r>
            <a:r>
              <a:rPr sz="2000" spc="-5" dirty="0">
                <a:solidFill>
                  <a:prstClr val="black"/>
                </a:solidFill>
                <a:latin typeface="Calibri"/>
                <a:cs typeface="Calibri"/>
              </a:rPr>
              <a:t>of </a:t>
            </a:r>
            <a:r>
              <a:rPr sz="2000" dirty="0">
                <a:solidFill>
                  <a:prstClr val="black"/>
                </a:solidFill>
                <a:latin typeface="Calibri"/>
                <a:cs typeface="Calibri"/>
              </a:rPr>
              <a:t>the </a:t>
            </a:r>
            <a:r>
              <a:rPr sz="2000" spc="-440" dirty="0">
                <a:solidFill>
                  <a:prstClr val="black"/>
                </a:solidFill>
                <a:latin typeface="Calibri"/>
                <a:cs typeface="Calibri"/>
              </a:rPr>
              <a:t> </a:t>
            </a:r>
            <a:r>
              <a:rPr sz="2000" spc="-10" dirty="0">
                <a:solidFill>
                  <a:prstClr val="black"/>
                </a:solidFill>
                <a:latin typeface="Calibri"/>
                <a:cs typeface="Calibri"/>
              </a:rPr>
              <a:t>blocks</a:t>
            </a:r>
            <a:r>
              <a:rPr sz="2000" spc="-5" dirty="0">
                <a:solidFill>
                  <a:prstClr val="black"/>
                </a:solidFill>
                <a:latin typeface="Calibri"/>
                <a:cs typeface="Calibri"/>
              </a:rPr>
              <a:t> </a:t>
            </a:r>
            <a:r>
              <a:rPr sz="2000" spc="-10" dirty="0">
                <a:solidFill>
                  <a:prstClr val="black"/>
                </a:solidFill>
                <a:latin typeface="Calibri"/>
                <a:cs typeface="Calibri"/>
              </a:rPr>
              <a:t>are</a:t>
            </a:r>
            <a:r>
              <a:rPr sz="2000" dirty="0">
                <a:solidFill>
                  <a:prstClr val="black"/>
                </a:solidFill>
                <a:latin typeface="Calibri"/>
                <a:cs typeface="Calibri"/>
              </a:rPr>
              <a:t> equal </a:t>
            </a:r>
            <a:r>
              <a:rPr sz="2000" spc="-5" dirty="0">
                <a:solidFill>
                  <a:prstClr val="black"/>
                </a:solidFill>
                <a:latin typeface="Calibri"/>
                <a:cs typeface="Calibri"/>
              </a:rPr>
              <a:t>(due</a:t>
            </a:r>
            <a:r>
              <a:rPr sz="2000" spc="-10" dirty="0">
                <a:solidFill>
                  <a:prstClr val="black"/>
                </a:solidFill>
                <a:latin typeface="Calibri"/>
                <a:cs typeface="Calibri"/>
              </a:rPr>
              <a:t> </a:t>
            </a:r>
            <a:r>
              <a:rPr sz="2000" spc="-15" dirty="0">
                <a:solidFill>
                  <a:prstClr val="black"/>
                </a:solidFill>
                <a:latin typeface="Calibri"/>
                <a:cs typeface="Calibri"/>
              </a:rPr>
              <a:t>to</a:t>
            </a:r>
            <a:r>
              <a:rPr sz="2000" spc="-10" dirty="0">
                <a:solidFill>
                  <a:prstClr val="black"/>
                </a:solidFill>
                <a:latin typeface="Calibri"/>
                <a:cs typeface="Calibri"/>
              </a:rPr>
              <a:t> parameter</a:t>
            </a:r>
            <a:r>
              <a:rPr sz="2000" spc="20" dirty="0">
                <a:solidFill>
                  <a:prstClr val="black"/>
                </a:solidFill>
                <a:latin typeface="Calibri"/>
                <a:cs typeface="Calibri"/>
              </a:rPr>
              <a:t> </a:t>
            </a:r>
            <a:r>
              <a:rPr sz="2000" dirty="0">
                <a:solidFill>
                  <a:prstClr val="black"/>
                </a:solidFill>
                <a:latin typeface="Calibri"/>
                <a:cs typeface="Calibri"/>
              </a:rPr>
              <a:t>sharing).</a:t>
            </a:r>
            <a:endParaRPr sz="2000">
              <a:solidFill>
                <a:prstClr val="black"/>
              </a:solidFill>
              <a:latin typeface="Calibri"/>
              <a:cs typeface="Calibri"/>
            </a:endParaRPr>
          </a:p>
          <a:p>
            <a:pPr marL="355600" indent="-343535" algn="just">
              <a:spcBef>
                <a:spcPts val="480"/>
              </a:spcBef>
              <a:buFont typeface="Arial MT"/>
              <a:buChar char="•"/>
              <a:tabLst>
                <a:tab pos="356235" algn="l"/>
              </a:tabLst>
            </a:pPr>
            <a:r>
              <a:rPr sz="2000" spc="-25" dirty="0">
                <a:solidFill>
                  <a:prstClr val="black"/>
                </a:solidFill>
                <a:latin typeface="Calibri"/>
                <a:cs typeface="Calibri"/>
              </a:rPr>
              <a:t>Conversely,</a:t>
            </a:r>
            <a:r>
              <a:rPr sz="2000" spc="-5" dirty="0">
                <a:solidFill>
                  <a:prstClr val="black"/>
                </a:solidFill>
                <a:latin typeface="Calibri"/>
                <a:cs typeface="Calibri"/>
              </a:rPr>
              <a:t> </a:t>
            </a:r>
            <a:r>
              <a:rPr sz="2000" spc="-10" dirty="0">
                <a:solidFill>
                  <a:prstClr val="black"/>
                </a:solidFill>
                <a:latin typeface="Calibri"/>
                <a:cs typeface="Calibri"/>
              </a:rPr>
              <a:t>any</a:t>
            </a:r>
            <a:r>
              <a:rPr sz="2000" spc="-20" dirty="0">
                <a:solidFill>
                  <a:prstClr val="black"/>
                </a:solidFill>
                <a:latin typeface="Calibri"/>
                <a:cs typeface="Calibri"/>
              </a:rPr>
              <a:t> </a:t>
            </a:r>
            <a:r>
              <a:rPr sz="2000" spc="-5" dirty="0">
                <a:solidFill>
                  <a:prstClr val="black"/>
                </a:solidFill>
                <a:latin typeface="Calibri"/>
                <a:cs typeface="Calibri"/>
              </a:rPr>
              <a:t>FC</a:t>
            </a:r>
            <a:r>
              <a:rPr sz="2000" spc="-10" dirty="0">
                <a:solidFill>
                  <a:prstClr val="black"/>
                </a:solidFill>
                <a:latin typeface="Calibri"/>
                <a:cs typeface="Calibri"/>
              </a:rPr>
              <a:t> </a:t>
            </a:r>
            <a:r>
              <a:rPr sz="2000" spc="-15" dirty="0">
                <a:solidFill>
                  <a:prstClr val="black"/>
                </a:solidFill>
                <a:latin typeface="Calibri"/>
                <a:cs typeface="Calibri"/>
              </a:rPr>
              <a:t>layer</a:t>
            </a:r>
            <a:r>
              <a:rPr sz="2000" spc="-20" dirty="0">
                <a:solidFill>
                  <a:prstClr val="black"/>
                </a:solidFill>
                <a:latin typeface="Calibri"/>
                <a:cs typeface="Calibri"/>
              </a:rPr>
              <a:t> </a:t>
            </a:r>
            <a:r>
              <a:rPr sz="2000" spc="-5" dirty="0">
                <a:solidFill>
                  <a:prstClr val="black"/>
                </a:solidFill>
                <a:latin typeface="Calibri"/>
                <a:cs typeface="Calibri"/>
              </a:rPr>
              <a:t>can</a:t>
            </a:r>
            <a:r>
              <a:rPr sz="2000" spc="-10" dirty="0">
                <a:solidFill>
                  <a:prstClr val="black"/>
                </a:solidFill>
                <a:latin typeface="Calibri"/>
                <a:cs typeface="Calibri"/>
              </a:rPr>
              <a:t> </a:t>
            </a:r>
            <a:r>
              <a:rPr sz="2000" dirty="0">
                <a:solidFill>
                  <a:prstClr val="black"/>
                </a:solidFill>
                <a:latin typeface="Calibri"/>
                <a:cs typeface="Calibri"/>
              </a:rPr>
              <a:t>be</a:t>
            </a:r>
            <a:r>
              <a:rPr sz="2000" spc="-20" dirty="0">
                <a:solidFill>
                  <a:prstClr val="black"/>
                </a:solidFill>
                <a:latin typeface="Calibri"/>
                <a:cs typeface="Calibri"/>
              </a:rPr>
              <a:t> </a:t>
            </a:r>
            <a:r>
              <a:rPr sz="2000" spc="-10" dirty="0">
                <a:solidFill>
                  <a:prstClr val="black"/>
                </a:solidFill>
                <a:latin typeface="Calibri"/>
                <a:cs typeface="Calibri"/>
              </a:rPr>
              <a:t>converted</a:t>
            </a:r>
            <a:r>
              <a:rPr sz="2000" dirty="0">
                <a:solidFill>
                  <a:prstClr val="black"/>
                </a:solidFill>
                <a:latin typeface="Calibri"/>
                <a:cs typeface="Calibri"/>
              </a:rPr>
              <a:t> </a:t>
            </a:r>
            <a:r>
              <a:rPr sz="2000" spc="-10" dirty="0">
                <a:solidFill>
                  <a:prstClr val="black"/>
                </a:solidFill>
                <a:latin typeface="Calibri"/>
                <a:cs typeface="Calibri"/>
              </a:rPr>
              <a:t>to</a:t>
            </a:r>
            <a:r>
              <a:rPr sz="2000" spc="-5" dirty="0">
                <a:solidFill>
                  <a:prstClr val="black"/>
                </a:solidFill>
                <a:latin typeface="Calibri"/>
                <a:cs typeface="Calibri"/>
              </a:rPr>
              <a:t> </a:t>
            </a:r>
            <a:r>
              <a:rPr sz="2000" dirty="0">
                <a:solidFill>
                  <a:prstClr val="black"/>
                </a:solidFill>
                <a:latin typeface="Calibri"/>
                <a:cs typeface="Calibri"/>
              </a:rPr>
              <a:t>a</a:t>
            </a:r>
            <a:r>
              <a:rPr sz="2000" spc="-10" dirty="0">
                <a:solidFill>
                  <a:prstClr val="black"/>
                </a:solidFill>
                <a:latin typeface="Calibri"/>
                <a:cs typeface="Calibri"/>
              </a:rPr>
              <a:t> </a:t>
            </a:r>
            <a:r>
              <a:rPr sz="2000" spc="-5" dirty="0">
                <a:solidFill>
                  <a:prstClr val="black"/>
                </a:solidFill>
                <a:latin typeface="Calibri"/>
                <a:cs typeface="Calibri"/>
              </a:rPr>
              <a:t>CONV</a:t>
            </a:r>
            <a:r>
              <a:rPr sz="2000" spc="-30" dirty="0">
                <a:solidFill>
                  <a:prstClr val="black"/>
                </a:solidFill>
                <a:latin typeface="Calibri"/>
                <a:cs typeface="Calibri"/>
              </a:rPr>
              <a:t> </a:t>
            </a:r>
            <a:r>
              <a:rPr sz="2000" spc="-45" dirty="0">
                <a:solidFill>
                  <a:prstClr val="black"/>
                </a:solidFill>
                <a:latin typeface="Calibri"/>
                <a:cs typeface="Calibri"/>
              </a:rPr>
              <a:t>layer.</a:t>
            </a:r>
            <a:endParaRPr sz="2000">
              <a:solidFill>
                <a:prstClr val="black"/>
              </a:solidFill>
              <a:latin typeface="Calibri"/>
              <a:cs typeface="Calibri"/>
            </a:endParaRPr>
          </a:p>
          <a:p>
            <a:pPr marL="355600" marR="8255" indent="-343535" algn="just">
              <a:spcBef>
                <a:spcPts val="480"/>
              </a:spcBef>
              <a:buFont typeface="Arial MT"/>
              <a:buChar char="•"/>
              <a:tabLst>
                <a:tab pos="356235" algn="l"/>
              </a:tabLst>
            </a:pPr>
            <a:r>
              <a:rPr sz="2000" spc="-10" dirty="0">
                <a:solidFill>
                  <a:prstClr val="black"/>
                </a:solidFill>
                <a:latin typeface="Calibri"/>
                <a:cs typeface="Calibri"/>
              </a:rPr>
              <a:t>For example, </a:t>
            </a:r>
            <a:r>
              <a:rPr sz="2000" dirty="0">
                <a:solidFill>
                  <a:prstClr val="black"/>
                </a:solidFill>
                <a:latin typeface="Calibri"/>
                <a:cs typeface="Calibri"/>
              </a:rPr>
              <a:t>an </a:t>
            </a:r>
            <a:r>
              <a:rPr sz="2000" spc="-10" dirty="0">
                <a:solidFill>
                  <a:prstClr val="black"/>
                </a:solidFill>
                <a:latin typeface="Calibri"/>
                <a:cs typeface="Calibri"/>
              </a:rPr>
              <a:t>FC </a:t>
            </a:r>
            <a:r>
              <a:rPr sz="2000" spc="-15" dirty="0">
                <a:solidFill>
                  <a:prstClr val="black"/>
                </a:solidFill>
                <a:latin typeface="Calibri"/>
                <a:cs typeface="Calibri"/>
              </a:rPr>
              <a:t>layer </a:t>
            </a:r>
            <a:r>
              <a:rPr sz="2000" spc="-5" dirty="0">
                <a:solidFill>
                  <a:prstClr val="black"/>
                </a:solidFill>
                <a:latin typeface="Calibri"/>
                <a:cs typeface="Calibri"/>
              </a:rPr>
              <a:t>with </a:t>
            </a:r>
            <a:r>
              <a:rPr sz="2000" dirty="0">
                <a:solidFill>
                  <a:prstClr val="black"/>
                </a:solidFill>
                <a:latin typeface="Calibri"/>
                <a:cs typeface="Calibri"/>
              </a:rPr>
              <a:t>K=4096 </a:t>
            </a:r>
            <a:r>
              <a:rPr sz="2000" spc="-5" dirty="0">
                <a:solidFill>
                  <a:prstClr val="black"/>
                </a:solidFill>
                <a:latin typeface="Calibri"/>
                <a:cs typeface="Calibri"/>
              </a:rPr>
              <a:t>that </a:t>
            </a:r>
            <a:r>
              <a:rPr sz="2000" dirty="0">
                <a:solidFill>
                  <a:prstClr val="black"/>
                </a:solidFill>
                <a:latin typeface="Calibri"/>
                <a:cs typeface="Calibri"/>
              </a:rPr>
              <a:t>is </a:t>
            </a:r>
            <a:r>
              <a:rPr sz="2000" spc="-5" dirty="0">
                <a:solidFill>
                  <a:prstClr val="black"/>
                </a:solidFill>
                <a:latin typeface="Calibri"/>
                <a:cs typeface="Calibri"/>
              </a:rPr>
              <a:t>looking </a:t>
            </a:r>
            <a:r>
              <a:rPr sz="2000" spc="-15" dirty="0">
                <a:solidFill>
                  <a:prstClr val="black"/>
                </a:solidFill>
                <a:latin typeface="Calibri"/>
                <a:cs typeface="Calibri"/>
              </a:rPr>
              <a:t>at </a:t>
            </a:r>
            <a:r>
              <a:rPr sz="2000" spc="-5" dirty="0">
                <a:solidFill>
                  <a:prstClr val="black"/>
                </a:solidFill>
                <a:latin typeface="Calibri"/>
                <a:cs typeface="Calibri"/>
              </a:rPr>
              <a:t>some </a:t>
            </a:r>
            <a:r>
              <a:rPr sz="2000" dirty="0">
                <a:solidFill>
                  <a:prstClr val="black"/>
                </a:solidFill>
                <a:latin typeface="Calibri"/>
                <a:cs typeface="Calibri"/>
              </a:rPr>
              <a:t>input </a:t>
            </a:r>
            <a:r>
              <a:rPr sz="2000" spc="-10" dirty="0">
                <a:solidFill>
                  <a:prstClr val="black"/>
                </a:solidFill>
                <a:latin typeface="Calibri"/>
                <a:cs typeface="Calibri"/>
              </a:rPr>
              <a:t>volume </a:t>
            </a:r>
            <a:r>
              <a:rPr sz="2000" spc="-440" dirty="0">
                <a:solidFill>
                  <a:prstClr val="black"/>
                </a:solidFill>
                <a:latin typeface="Calibri"/>
                <a:cs typeface="Calibri"/>
              </a:rPr>
              <a:t> </a:t>
            </a:r>
            <a:r>
              <a:rPr sz="2000" spc="-5" dirty="0">
                <a:solidFill>
                  <a:prstClr val="black"/>
                </a:solidFill>
                <a:latin typeface="Calibri"/>
                <a:cs typeface="Calibri"/>
              </a:rPr>
              <a:t>of</a:t>
            </a:r>
            <a:r>
              <a:rPr sz="2000" spc="-15" dirty="0">
                <a:solidFill>
                  <a:prstClr val="black"/>
                </a:solidFill>
                <a:latin typeface="Calibri"/>
                <a:cs typeface="Calibri"/>
              </a:rPr>
              <a:t> size</a:t>
            </a:r>
            <a:r>
              <a:rPr sz="2000" spc="15" dirty="0">
                <a:solidFill>
                  <a:prstClr val="black"/>
                </a:solidFill>
                <a:latin typeface="Calibri"/>
                <a:cs typeface="Calibri"/>
              </a:rPr>
              <a:t> </a:t>
            </a:r>
            <a:r>
              <a:rPr sz="2000" dirty="0">
                <a:solidFill>
                  <a:prstClr val="black"/>
                </a:solidFill>
                <a:latin typeface="Calibri"/>
                <a:cs typeface="Calibri"/>
              </a:rPr>
              <a:t>7×7×512</a:t>
            </a:r>
            <a:endParaRPr sz="2000">
              <a:solidFill>
                <a:prstClr val="black"/>
              </a:solidFill>
              <a:latin typeface="Calibri"/>
              <a:cs typeface="Calibri"/>
            </a:endParaRPr>
          </a:p>
          <a:p>
            <a:pPr marL="355600" indent="-343535" algn="just">
              <a:spcBef>
                <a:spcPts val="480"/>
              </a:spcBef>
              <a:buFont typeface="Arial MT"/>
              <a:buChar char="•"/>
              <a:tabLst>
                <a:tab pos="356235" algn="l"/>
              </a:tabLst>
            </a:pPr>
            <a:r>
              <a:rPr sz="2000" spc="-5" dirty="0">
                <a:solidFill>
                  <a:prstClr val="black"/>
                </a:solidFill>
                <a:latin typeface="Calibri"/>
                <a:cs typeface="Calibri"/>
              </a:rPr>
              <a:t>can</a:t>
            </a:r>
            <a:r>
              <a:rPr sz="2000" dirty="0">
                <a:solidFill>
                  <a:prstClr val="black"/>
                </a:solidFill>
                <a:latin typeface="Calibri"/>
                <a:cs typeface="Calibri"/>
              </a:rPr>
              <a:t> </a:t>
            </a:r>
            <a:r>
              <a:rPr sz="2000" spc="-5" dirty="0">
                <a:solidFill>
                  <a:prstClr val="black"/>
                </a:solidFill>
                <a:latin typeface="Calibri"/>
                <a:cs typeface="Calibri"/>
              </a:rPr>
              <a:t>be</a:t>
            </a:r>
            <a:r>
              <a:rPr sz="2000" dirty="0">
                <a:solidFill>
                  <a:prstClr val="black"/>
                </a:solidFill>
                <a:latin typeface="Calibri"/>
                <a:cs typeface="Calibri"/>
              </a:rPr>
              <a:t> </a:t>
            </a:r>
            <a:r>
              <a:rPr sz="2000" spc="-5" dirty="0">
                <a:solidFill>
                  <a:prstClr val="black"/>
                </a:solidFill>
                <a:latin typeface="Calibri"/>
                <a:cs typeface="Calibri"/>
              </a:rPr>
              <a:t>equivalently</a:t>
            </a:r>
            <a:r>
              <a:rPr sz="2000" spc="10" dirty="0">
                <a:solidFill>
                  <a:prstClr val="black"/>
                </a:solidFill>
                <a:latin typeface="Calibri"/>
                <a:cs typeface="Calibri"/>
              </a:rPr>
              <a:t> </a:t>
            </a:r>
            <a:r>
              <a:rPr sz="2000" spc="-10" dirty="0">
                <a:solidFill>
                  <a:prstClr val="black"/>
                </a:solidFill>
                <a:latin typeface="Calibri"/>
                <a:cs typeface="Calibri"/>
              </a:rPr>
              <a:t>expressed</a:t>
            </a:r>
            <a:r>
              <a:rPr sz="2000" spc="25" dirty="0">
                <a:solidFill>
                  <a:prstClr val="black"/>
                </a:solidFill>
                <a:latin typeface="Calibri"/>
                <a:cs typeface="Calibri"/>
              </a:rPr>
              <a:t> </a:t>
            </a:r>
            <a:r>
              <a:rPr sz="2000" dirty="0">
                <a:solidFill>
                  <a:prstClr val="black"/>
                </a:solidFill>
                <a:latin typeface="Calibri"/>
                <a:cs typeface="Calibri"/>
              </a:rPr>
              <a:t>as</a:t>
            </a:r>
            <a:r>
              <a:rPr sz="2000" spc="10" dirty="0">
                <a:solidFill>
                  <a:prstClr val="black"/>
                </a:solidFill>
                <a:latin typeface="Calibri"/>
                <a:cs typeface="Calibri"/>
              </a:rPr>
              <a:t> </a:t>
            </a:r>
            <a:r>
              <a:rPr sz="2000" dirty="0">
                <a:solidFill>
                  <a:prstClr val="black"/>
                </a:solidFill>
                <a:latin typeface="Calibri"/>
                <a:cs typeface="Calibri"/>
              </a:rPr>
              <a:t>a</a:t>
            </a:r>
            <a:r>
              <a:rPr sz="2000" spc="10" dirty="0">
                <a:solidFill>
                  <a:prstClr val="black"/>
                </a:solidFill>
                <a:latin typeface="Calibri"/>
                <a:cs typeface="Calibri"/>
              </a:rPr>
              <a:t> </a:t>
            </a:r>
            <a:r>
              <a:rPr sz="2000" spc="-5" dirty="0">
                <a:solidFill>
                  <a:prstClr val="black"/>
                </a:solidFill>
                <a:latin typeface="Calibri"/>
                <a:cs typeface="Calibri"/>
              </a:rPr>
              <a:t>CONV</a:t>
            </a:r>
            <a:r>
              <a:rPr sz="2000" spc="-25" dirty="0">
                <a:solidFill>
                  <a:prstClr val="black"/>
                </a:solidFill>
                <a:latin typeface="Calibri"/>
                <a:cs typeface="Calibri"/>
              </a:rPr>
              <a:t> </a:t>
            </a:r>
            <a:r>
              <a:rPr sz="2000" spc="-15" dirty="0">
                <a:solidFill>
                  <a:prstClr val="black"/>
                </a:solidFill>
                <a:latin typeface="Calibri"/>
                <a:cs typeface="Calibri"/>
              </a:rPr>
              <a:t>layer</a:t>
            </a:r>
            <a:r>
              <a:rPr sz="2000" spc="10" dirty="0">
                <a:solidFill>
                  <a:prstClr val="black"/>
                </a:solidFill>
                <a:latin typeface="Calibri"/>
                <a:cs typeface="Calibri"/>
              </a:rPr>
              <a:t> </a:t>
            </a:r>
            <a:r>
              <a:rPr sz="2000" spc="-5" dirty="0">
                <a:solidFill>
                  <a:prstClr val="black"/>
                </a:solidFill>
                <a:latin typeface="Calibri"/>
                <a:cs typeface="Calibri"/>
              </a:rPr>
              <a:t>with</a:t>
            </a:r>
            <a:r>
              <a:rPr sz="2000" spc="5" dirty="0">
                <a:solidFill>
                  <a:prstClr val="black"/>
                </a:solidFill>
                <a:latin typeface="Calibri"/>
                <a:cs typeface="Calibri"/>
              </a:rPr>
              <a:t> </a:t>
            </a:r>
            <a:r>
              <a:rPr sz="2000" spc="-5" dirty="0">
                <a:solidFill>
                  <a:prstClr val="black"/>
                </a:solidFill>
                <a:latin typeface="Calibri"/>
                <a:cs typeface="Calibri"/>
              </a:rPr>
              <a:t>F=7,P=0,S=1,K=4096.</a:t>
            </a:r>
            <a:endParaRPr sz="2000">
              <a:solidFill>
                <a:prstClr val="black"/>
              </a:solidFill>
              <a:latin typeface="Calibri"/>
              <a:cs typeface="Calibri"/>
            </a:endParaRPr>
          </a:p>
          <a:p>
            <a:pPr marL="355600" marR="150495" indent="-343535">
              <a:spcBef>
                <a:spcPts val="484"/>
              </a:spcBef>
              <a:buFont typeface="Arial MT"/>
              <a:buChar char="•"/>
              <a:tabLst>
                <a:tab pos="355600" algn="l"/>
                <a:tab pos="356235" algn="l"/>
              </a:tabLst>
            </a:pPr>
            <a:r>
              <a:rPr sz="2000" dirty="0">
                <a:solidFill>
                  <a:prstClr val="black"/>
                </a:solidFill>
                <a:latin typeface="Calibri"/>
                <a:cs typeface="Calibri"/>
              </a:rPr>
              <a:t>In</a:t>
            </a:r>
            <a:r>
              <a:rPr sz="2000" spc="-10" dirty="0">
                <a:solidFill>
                  <a:prstClr val="black"/>
                </a:solidFill>
                <a:latin typeface="Calibri"/>
                <a:cs typeface="Calibri"/>
              </a:rPr>
              <a:t> </a:t>
            </a:r>
            <a:r>
              <a:rPr sz="2000" spc="-5" dirty="0">
                <a:solidFill>
                  <a:prstClr val="black"/>
                </a:solidFill>
                <a:latin typeface="Calibri"/>
                <a:cs typeface="Calibri"/>
              </a:rPr>
              <a:t>other</a:t>
            </a:r>
            <a:r>
              <a:rPr sz="2000" spc="-10" dirty="0">
                <a:solidFill>
                  <a:prstClr val="black"/>
                </a:solidFill>
                <a:latin typeface="Calibri"/>
                <a:cs typeface="Calibri"/>
              </a:rPr>
              <a:t> </a:t>
            </a:r>
            <a:r>
              <a:rPr sz="2000" spc="-15" dirty="0">
                <a:solidFill>
                  <a:prstClr val="black"/>
                </a:solidFill>
                <a:latin typeface="Calibri"/>
                <a:cs typeface="Calibri"/>
              </a:rPr>
              <a:t>words,</a:t>
            </a:r>
            <a:r>
              <a:rPr sz="2000" dirty="0">
                <a:solidFill>
                  <a:prstClr val="black"/>
                </a:solidFill>
                <a:latin typeface="Calibri"/>
                <a:cs typeface="Calibri"/>
              </a:rPr>
              <a:t> </a:t>
            </a:r>
            <a:r>
              <a:rPr sz="2000" spc="-15" dirty="0">
                <a:solidFill>
                  <a:prstClr val="black"/>
                </a:solidFill>
                <a:latin typeface="Calibri"/>
                <a:cs typeface="Calibri"/>
              </a:rPr>
              <a:t>we</a:t>
            </a:r>
            <a:r>
              <a:rPr sz="2000" spc="-10" dirty="0">
                <a:solidFill>
                  <a:prstClr val="black"/>
                </a:solidFill>
                <a:latin typeface="Calibri"/>
                <a:cs typeface="Calibri"/>
              </a:rPr>
              <a:t> are</a:t>
            </a:r>
            <a:r>
              <a:rPr sz="2000" spc="5" dirty="0">
                <a:solidFill>
                  <a:prstClr val="black"/>
                </a:solidFill>
                <a:latin typeface="Calibri"/>
                <a:cs typeface="Calibri"/>
              </a:rPr>
              <a:t> </a:t>
            </a:r>
            <a:r>
              <a:rPr sz="2000" spc="-10" dirty="0">
                <a:solidFill>
                  <a:prstClr val="black"/>
                </a:solidFill>
                <a:latin typeface="Calibri"/>
                <a:cs typeface="Calibri"/>
              </a:rPr>
              <a:t>setting</a:t>
            </a:r>
            <a:r>
              <a:rPr sz="2000" spc="5" dirty="0">
                <a:solidFill>
                  <a:prstClr val="black"/>
                </a:solidFill>
                <a:latin typeface="Calibri"/>
                <a:cs typeface="Calibri"/>
              </a:rPr>
              <a:t> </a:t>
            </a:r>
            <a:r>
              <a:rPr sz="2000" dirty="0">
                <a:solidFill>
                  <a:prstClr val="black"/>
                </a:solidFill>
                <a:latin typeface="Calibri"/>
                <a:cs typeface="Calibri"/>
              </a:rPr>
              <a:t>the</a:t>
            </a:r>
            <a:r>
              <a:rPr sz="2000" spc="5" dirty="0">
                <a:solidFill>
                  <a:prstClr val="black"/>
                </a:solidFill>
                <a:latin typeface="Calibri"/>
                <a:cs typeface="Calibri"/>
              </a:rPr>
              <a:t> </a:t>
            </a:r>
            <a:r>
              <a:rPr sz="2000" spc="-5" dirty="0">
                <a:solidFill>
                  <a:prstClr val="black"/>
                </a:solidFill>
                <a:latin typeface="Calibri"/>
                <a:cs typeface="Calibri"/>
              </a:rPr>
              <a:t>filter</a:t>
            </a:r>
            <a:r>
              <a:rPr sz="2000" spc="20" dirty="0">
                <a:solidFill>
                  <a:prstClr val="black"/>
                </a:solidFill>
                <a:latin typeface="Calibri"/>
                <a:cs typeface="Calibri"/>
              </a:rPr>
              <a:t> </a:t>
            </a:r>
            <a:r>
              <a:rPr sz="2000" spc="-15" dirty="0">
                <a:solidFill>
                  <a:prstClr val="black"/>
                </a:solidFill>
                <a:latin typeface="Calibri"/>
                <a:cs typeface="Calibri"/>
              </a:rPr>
              <a:t>size</a:t>
            </a:r>
            <a:r>
              <a:rPr sz="2000" spc="15" dirty="0">
                <a:solidFill>
                  <a:prstClr val="black"/>
                </a:solidFill>
                <a:latin typeface="Calibri"/>
                <a:cs typeface="Calibri"/>
              </a:rPr>
              <a:t> </a:t>
            </a:r>
            <a:r>
              <a:rPr sz="2000" spc="-15" dirty="0">
                <a:solidFill>
                  <a:prstClr val="black"/>
                </a:solidFill>
                <a:latin typeface="Calibri"/>
                <a:cs typeface="Calibri"/>
              </a:rPr>
              <a:t>to</a:t>
            </a:r>
            <a:r>
              <a:rPr sz="2000" spc="-5" dirty="0">
                <a:solidFill>
                  <a:prstClr val="black"/>
                </a:solidFill>
                <a:latin typeface="Calibri"/>
                <a:cs typeface="Calibri"/>
              </a:rPr>
              <a:t> be </a:t>
            </a:r>
            <a:r>
              <a:rPr sz="2000" spc="-15" dirty="0">
                <a:solidFill>
                  <a:prstClr val="black"/>
                </a:solidFill>
                <a:latin typeface="Calibri"/>
                <a:cs typeface="Calibri"/>
              </a:rPr>
              <a:t>exactly</a:t>
            </a:r>
            <a:r>
              <a:rPr sz="2000" spc="5" dirty="0">
                <a:solidFill>
                  <a:prstClr val="black"/>
                </a:solidFill>
                <a:latin typeface="Calibri"/>
                <a:cs typeface="Calibri"/>
              </a:rPr>
              <a:t> </a:t>
            </a:r>
            <a:r>
              <a:rPr sz="2000" dirty="0">
                <a:solidFill>
                  <a:prstClr val="black"/>
                </a:solidFill>
                <a:latin typeface="Calibri"/>
                <a:cs typeface="Calibri"/>
              </a:rPr>
              <a:t>the</a:t>
            </a:r>
            <a:r>
              <a:rPr sz="2000" spc="5" dirty="0">
                <a:solidFill>
                  <a:prstClr val="black"/>
                </a:solidFill>
                <a:latin typeface="Calibri"/>
                <a:cs typeface="Calibri"/>
              </a:rPr>
              <a:t> </a:t>
            </a:r>
            <a:r>
              <a:rPr sz="2000" spc="-15" dirty="0">
                <a:solidFill>
                  <a:prstClr val="black"/>
                </a:solidFill>
                <a:latin typeface="Calibri"/>
                <a:cs typeface="Calibri"/>
              </a:rPr>
              <a:t>size</a:t>
            </a:r>
            <a:r>
              <a:rPr sz="2000" spc="15" dirty="0">
                <a:solidFill>
                  <a:prstClr val="black"/>
                </a:solidFill>
                <a:latin typeface="Calibri"/>
                <a:cs typeface="Calibri"/>
              </a:rPr>
              <a:t> </a:t>
            </a:r>
            <a:r>
              <a:rPr sz="2000" spc="-5" dirty="0">
                <a:solidFill>
                  <a:prstClr val="black"/>
                </a:solidFill>
                <a:latin typeface="Calibri"/>
                <a:cs typeface="Calibri"/>
              </a:rPr>
              <a:t>of </a:t>
            </a:r>
            <a:r>
              <a:rPr sz="2000" dirty="0">
                <a:solidFill>
                  <a:prstClr val="black"/>
                </a:solidFill>
                <a:latin typeface="Calibri"/>
                <a:cs typeface="Calibri"/>
              </a:rPr>
              <a:t>the </a:t>
            </a:r>
            <a:r>
              <a:rPr sz="2000" spc="5" dirty="0">
                <a:solidFill>
                  <a:prstClr val="black"/>
                </a:solidFill>
                <a:latin typeface="Calibri"/>
                <a:cs typeface="Calibri"/>
              </a:rPr>
              <a:t> </a:t>
            </a:r>
            <a:r>
              <a:rPr sz="2000" dirty="0">
                <a:solidFill>
                  <a:prstClr val="black"/>
                </a:solidFill>
                <a:latin typeface="Calibri"/>
                <a:cs typeface="Calibri"/>
              </a:rPr>
              <a:t>input </a:t>
            </a:r>
            <a:r>
              <a:rPr sz="2000" spc="-10" dirty="0">
                <a:solidFill>
                  <a:prstClr val="black"/>
                </a:solidFill>
                <a:latin typeface="Calibri"/>
                <a:cs typeface="Calibri"/>
              </a:rPr>
              <a:t>volume, </a:t>
            </a:r>
            <a:r>
              <a:rPr sz="2000" dirty="0">
                <a:solidFill>
                  <a:prstClr val="black"/>
                </a:solidFill>
                <a:latin typeface="Calibri"/>
                <a:cs typeface="Calibri"/>
              </a:rPr>
              <a:t>and </a:t>
            </a:r>
            <a:r>
              <a:rPr sz="2000" spc="-5" dirty="0">
                <a:solidFill>
                  <a:prstClr val="black"/>
                </a:solidFill>
                <a:latin typeface="Calibri"/>
                <a:cs typeface="Calibri"/>
              </a:rPr>
              <a:t>hence </a:t>
            </a:r>
            <a:r>
              <a:rPr sz="2000" dirty="0">
                <a:solidFill>
                  <a:prstClr val="black"/>
                </a:solidFill>
                <a:latin typeface="Calibri"/>
                <a:cs typeface="Calibri"/>
              </a:rPr>
              <a:t>the output </a:t>
            </a:r>
            <a:r>
              <a:rPr sz="2000" spc="-5" dirty="0">
                <a:solidFill>
                  <a:prstClr val="black"/>
                </a:solidFill>
                <a:latin typeface="Calibri"/>
                <a:cs typeface="Calibri"/>
              </a:rPr>
              <a:t>will simply </a:t>
            </a:r>
            <a:r>
              <a:rPr sz="2000" dirty="0">
                <a:solidFill>
                  <a:prstClr val="black"/>
                </a:solidFill>
                <a:latin typeface="Calibri"/>
                <a:cs typeface="Calibri"/>
              </a:rPr>
              <a:t>be 1×1×4096 </a:t>
            </a:r>
            <a:r>
              <a:rPr sz="2000" spc="-5" dirty="0">
                <a:solidFill>
                  <a:prstClr val="black"/>
                </a:solidFill>
                <a:latin typeface="Calibri"/>
                <a:cs typeface="Calibri"/>
              </a:rPr>
              <a:t>since </a:t>
            </a:r>
            <a:r>
              <a:rPr sz="2000" dirty="0">
                <a:solidFill>
                  <a:prstClr val="black"/>
                </a:solidFill>
                <a:latin typeface="Calibri"/>
                <a:cs typeface="Calibri"/>
              </a:rPr>
              <a:t>only a </a:t>
            </a:r>
            <a:r>
              <a:rPr sz="2000" spc="-440" dirty="0">
                <a:solidFill>
                  <a:prstClr val="black"/>
                </a:solidFill>
                <a:latin typeface="Calibri"/>
                <a:cs typeface="Calibri"/>
              </a:rPr>
              <a:t> </a:t>
            </a:r>
            <a:r>
              <a:rPr sz="2000" spc="-5" dirty="0">
                <a:solidFill>
                  <a:prstClr val="black"/>
                </a:solidFill>
                <a:latin typeface="Calibri"/>
                <a:cs typeface="Calibri"/>
              </a:rPr>
              <a:t>single</a:t>
            </a:r>
            <a:r>
              <a:rPr sz="2000" dirty="0">
                <a:solidFill>
                  <a:prstClr val="black"/>
                </a:solidFill>
                <a:latin typeface="Calibri"/>
                <a:cs typeface="Calibri"/>
              </a:rPr>
              <a:t> </a:t>
            </a:r>
            <a:r>
              <a:rPr sz="2000" spc="-5" dirty="0">
                <a:solidFill>
                  <a:prstClr val="black"/>
                </a:solidFill>
                <a:latin typeface="Calibri"/>
                <a:cs typeface="Calibri"/>
              </a:rPr>
              <a:t>depth</a:t>
            </a:r>
            <a:r>
              <a:rPr sz="2000" spc="10" dirty="0">
                <a:solidFill>
                  <a:prstClr val="black"/>
                </a:solidFill>
                <a:latin typeface="Calibri"/>
                <a:cs typeface="Calibri"/>
              </a:rPr>
              <a:t> </a:t>
            </a:r>
            <a:r>
              <a:rPr sz="2000" spc="-5" dirty="0">
                <a:solidFill>
                  <a:prstClr val="black"/>
                </a:solidFill>
                <a:latin typeface="Calibri"/>
                <a:cs typeface="Calibri"/>
              </a:rPr>
              <a:t>column</a:t>
            </a:r>
            <a:r>
              <a:rPr sz="2000" spc="-10" dirty="0">
                <a:solidFill>
                  <a:prstClr val="black"/>
                </a:solidFill>
                <a:latin typeface="Calibri"/>
                <a:cs typeface="Calibri"/>
              </a:rPr>
              <a:t> </a:t>
            </a:r>
            <a:r>
              <a:rPr sz="2000" spc="-5" dirty="0">
                <a:solidFill>
                  <a:prstClr val="black"/>
                </a:solidFill>
                <a:latin typeface="Calibri"/>
                <a:cs typeface="Calibri"/>
              </a:rPr>
              <a:t>“fits”</a:t>
            </a:r>
            <a:r>
              <a:rPr sz="2000" spc="10" dirty="0">
                <a:solidFill>
                  <a:prstClr val="black"/>
                </a:solidFill>
                <a:latin typeface="Calibri"/>
                <a:cs typeface="Calibri"/>
              </a:rPr>
              <a:t> </a:t>
            </a:r>
            <a:r>
              <a:rPr sz="2000" spc="-10" dirty="0">
                <a:solidFill>
                  <a:prstClr val="black"/>
                </a:solidFill>
                <a:latin typeface="Calibri"/>
                <a:cs typeface="Calibri"/>
              </a:rPr>
              <a:t>across</a:t>
            </a:r>
            <a:r>
              <a:rPr sz="2000" spc="15" dirty="0">
                <a:solidFill>
                  <a:prstClr val="black"/>
                </a:solidFill>
                <a:latin typeface="Calibri"/>
                <a:cs typeface="Calibri"/>
              </a:rPr>
              <a:t> </a:t>
            </a:r>
            <a:r>
              <a:rPr sz="2000" dirty="0">
                <a:solidFill>
                  <a:prstClr val="black"/>
                </a:solidFill>
                <a:latin typeface="Calibri"/>
                <a:cs typeface="Calibri"/>
              </a:rPr>
              <a:t>the input</a:t>
            </a:r>
            <a:r>
              <a:rPr sz="2000" spc="-5" dirty="0">
                <a:solidFill>
                  <a:prstClr val="black"/>
                </a:solidFill>
                <a:latin typeface="Calibri"/>
                <a:cs typeface="Calibri"/>
              </a:rPr>
              <a:t> </a:t>
            </a:r>
            <a:r>
              <a:rPr sz="2000" spc="-10" dirty="0">
                <a:solidFill>
                  <a:prstClr val="black"/>
                </a:solidFill>
                <a:latin typeface="Calibri"/>
                <a:cs typeface="Calibri"/>
              </a:rPr>
              <a:t>volume,</a:t>
            </a:r>
            <a:r>
              <a:rPr sz="2000" spc="10" dirty="0">
                <a:solidFill>
                  <a:prstClr val="black"/>
                </a:solidFill>
                <a:latin typeface="Calibri"/>
                <a:cs typeface="Calibri"/>
              </a:rPr>
              <a:t> </a:t>
            </a:r>
            <a:r>
              <a:rPr sz="2000" dirty="0">
                <a:solidFill>
                  <a:prstClr val="black"/>
                </a:solidFill>
                <a:latin typeface="Calibri"/>
                <a:cs typeface="Calibri"/>
              </a:rPr>
              <a:t>giving</a:t>
            </a:r>
            <a:r>
              <a:rPr sz="2000" spc="-10" dirty="0">
                <a:solidFill>
                  <a:prstClr val="black"/>
                </a:solidFill>
                <a:latin typeface="Calibri"/>
                <a:cs typeface="Calibri"/>
              </a:rPr>
              <a:t> </a:t>
            </a:r>
            <a:r>
              <a:rPr sz="2000" spc="-5" dirty="0">
                <a:solidFill>
                  <a:prstClr val="black"/>
                </a:solidFill>
                <a:latin typeface="Calibri"/>
                <a:cs typeface="Calibri"/>
              </a:rPr>
              <a:t>identical</a:t>
            </a:r>
            <a:r>
              <a:rPr sz="2000" spc="15" dirty="0">
                <a:solidFill>
                  <a:prstClr val="black"/>
                </a:solidFill>
                <a:latin typeface="Calibri"/>
                <a:cs typeface="Calibri"/>
              </a:rPr>
              <a:t> </a:t>
            </a:r>
            <a:r>
              <a:rPr sz="2000" spc="-10" dirty="0">
                <a:solidFill>
                  <a:prstClr val="black"/>
                </a:solidFill>
                <a:latin typeface="Calibri"/>
                <a:cs typeface="Calibri"/>
              </a:rPr>
              <a:t>result </a:t>
            </a:r>
            <a:r>
              <a:rPr sz="2000" spc="-440" dirty="0">
                <a:solidFill>
                  <a:prstClr val="black"/>
                </a:solidFill>
                <a:latin typeface="Calibri"/>
                <a:cs typeface="Calibri"/>
              </a:rPr>
              <a:t> </a:t>
            </a:r>
            <a:r>
              <a:rPr sz="2000" dirty="0">
                <a:solidFill>
                  <a:prstClr val="black"/>
                </a:solidFill>
                <a:latin typeface="Calibri"/>
                <a:cs typeface="Calibri"/>
              </a:rPr>
              <a:t>as</a:t>
            </a:r>
            <a:r>
              <a:rPr sz="2000" spc="-5" dirty="0">
                <a:solidFill>
                  <a:prstClr val="black"/>
                </a:solidFill>
                <a:latin typeface="Calibri"/>
                <a:cs typeface="Calibri"/>
              </a:rPr>
              <a:t> </a:t>
            </a:r>
            <a:r>
              <a:rPr sz="2000" dirty="0">
                <a:solidFill>
                  <a:prstClr val="black"/>
                </a:solidFill>
                <a:latin typeface="Calibri"/>
                <a:cs typeface="Calibri"/>
              </a:rPr>
              <a:t>the initial</a:t>
            </a:r>
            <a:r>
              <a:rPr sz="2000" spc="15" dirty="0">
                <a:solidFill>
                  <a:prstClr val="black"/>
                </a:solidFill>
                <a:latin typeface="Calibri"/>
                <a:cs typeface="Calibri"/>
              </a:rPr>
              <a:t> </a:t>
            </a:r>
            <a:r>
              <a:rPr sz="2000" spc="-5" dirty="0">
                <a:solidFill>
                  <a:prstClr val="black"/>
                </a:solidFill>
                <a:latin typeface="Calibri"/>
                <a:cs typeface="Calibri"/>
              </a:rPr>
              <a:t>FC</a:t>
            </a:r>
            <a:r>
              <a:rPr sz="2000" spc="-25" dirty="0">
                <a:solidFill>
                  <a:prstClr val="black"/>
                </a:solidFill>
                <a:latin typeface="Calibri"/>
                <a:cs typeface="Calibri"/>
              </a:rPr>
              <a:t> </a:t>
            </a:r>
            <a:r>
              <a:rPr sz="2000" spc="-45" dirty="0">
                <a:solidFill>
                  <a:prstClr val="black"/>
                </a:solidFill>
                <a:latin typeface="Calibri"/>
                <a:cs typeface="Calibri"/>
              </a:rPr>
              <a:t>layer.</a:t>
            </a:r>
            <a:endParaRPr sz="2000">
              <a:solidFill>
                <a:prstClr val="black"/>
              </a:solidFill>
              <a:latin typeface="Calibri"/>
              <a:cs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26918" y="461900"/>
            <a:ext cx="5140325" cy="696595"/>
          </a:xfrm>
          <a:prstGeom prst="rect">
            <a:avLst/>
          </a:prstGeom>
        </p:spPr>
        <p:txBody>
          <a:bodyPr vert="horz" wrap="square" lIns="0" tIns="13335" rIns="0" bIns="0" rtlCol="0">
            <a:spAutoFit/>
          </a:bodyPr>
          <a:lstStyle/>
          <a:p>
            <a:pPr marL="12700">
              <a:spcBef>
                <a:spcPts val="105"/>
              </a:spcBef>
            </a:pPr>
            <a:r>
              <a:rPr spc="-15" dirty="0"/>
              <a:t>ConvNet</a:t>
            </a:r>
            <a:r>
              <a:rPr spc="-50" dirty="0"/>
              <a:t> </a:t>
            </a:r>
            <a:r>
              <a:rPr spc="-15" dirty="0"/>
              <a:t>Architectures</a:t>
            </a:r>
          </a:p>
        </p:txBody>
      </p:sp>
      <p:sp>
        <p:nvSpPr>
          <p:cNvPr id="3" name="object 3"/>
          <p:cNvSpPr txBox="1"/>
          <p:nvPr/>
        </p:nvSpPr>
        <p:spPr>
          <a:xfrm>
            <a:off x="2059940" y="1548346"/>
            <a:ext cx="7925434" cy="4515485"/>
          </a:xfrm>
          <a:prstGeom prst="rect">
            <a:avLst/>
          </a:prstGeom>
        </p:spPr>
        <p:txBody>
          <a:bodyPr vert="horz" wrap="square" lIns="0" tIns="80645" rIns="0" bIns="0" rtlCol="0">
            <a:spAutoFit/>
          </a:bodyPr>
          <a:lstStyle/>
          <a:p>
            <a:pPr marL="12700">
              <a:spcBef>
                <a:spcPts val="635"/>
              </a:spcBef>
            </a:pPr>
            <a:r>
              <a:rPr sz="2200" spc="-15" dirty="0">
                <a:solidFill>
                  <a:prstClr val="black"/>
                </a:solidFill>
                <a:latin typeface="Calibri"/>
                <a:cs typeface="Calibri"/>
              </a:rPr>
              <a:t>Layer</a:t>
            </a:r>
            <a:r>
              <a:rPr sz="2200" spc="-45" dirty="0">
                <a:solidFill>
                  <a:prstClr val="black"/>
                </a:solidFill>
                <a:latin typeface="Calibri"/>
                <a:cs typeface="Calibri"/>
              </a:rPr>
              <a:t> </a:t>
            </a:r>
            <a:r>
              <a:rPr sz="2200" spc="-20" dirty="0">
                <a:solidFill>
                  <a:prstClr val="black"/>
                </a:solidFill>
                <a:latin typeface="Calibri"/>
                <a:cs typeface="Calibri"/>
              </a:rPr>
              <a:t>Patterns</a:t>
            </a:r>
            <a:endParaRPr sz="2200">
              <a:solidFill>
                <a:prstClr val="black"/>
              </a:solidFill>
              <a:latin typeface="Calibri"/>
              <a:cs typeface="Calibri"/>
            </a:endParaRPr>
          </a:p>
          <a:p>
            <a:pPr marL="355600" indent="-343535">
              <a:spcBef>
                <a:spcPts val="530"/>
              </a:spcBef>
              <a:buFont typeface="Arial MT"/>
              <a:buChar char="•"/>
              <a:tabLst>
                <a:tab pos="355600" algn="l"/>
                <a:tab pos="356235" algn="l"/>
              </a:tabLst>
            </a:pPr>
            <a:r>
              <a:rPr sz="2200" spc="-10" dirty="0">
                <a:solidFill>
                  <a:prstClr val="black"/>
                </a:solidFill>
                <a:latin typeface="Calibri"/>
                <a:cs typeface="Calibri"/>
              </a:rPr>
              <a:t>The</a:t>
            </a:r>
            <a:r>
              <a:rPr sz="2200" spc="5" dirty="0">
                <a:solidFill>
                  <a:prstClr val="black"/>
                </a:solidFill>
                <a:latin typeface="Calibri"/>
                <a:cs typeface="Calibri"/>
              </a:rPr>
              <a:t> </a:t>
            </a:r>
            <a:r>
              <a:rPr sz="2200" spc="-10" dirty="0">
                <a:solidFill>
                  <a:prstClr val="black"/>
                </a:solidFill>
                <a:latin typeface="Calibri"/>
                <a:cs typeface="Calibri"/>
              </a:rPr>
              <a:t>most</a:t>
            </a:r>
            <a:r>
              <a:rPr sz="2200" spc="-5" dirty="0">
                <a:solidFill>
                  <a:prstClr val="black"/>
                </a:solidFill>
                <a:latin typeface="Calibri"/>
                <a:cs typeface="Calibri"/>
              </a:rPr>
              <a:t> </a:t>
            </a:r>
            <a:r>
              <a:rPr sz="2200" spc="-10" dirty="0">
                <a:solidFill>
                  <a:prstClr val="black"/>
                </a:solidFill>
                <a:latin typeface="Calibri"/>
                <a:cs typeface="Calibri"/>
              </a:rPr>
              <a:t>common</a:t>
            </a:r>
            <a:r>
              <a:rPr sz="2200" spc="35" dirty="0">
                <a:solidFill>
                  <a:prstClr val="black"/>
                </a:solidFill>
                <a:latin typeface="Calibri"/>
                <a:cs typeface="Calibri"/>
              </a:rPr>
              <a:t> </a:t>
            </a:r>
            <a:r>
              <a:rPr sz="2200" spc="-15" dirty="0">
                <a:solidFill>
                  <a:prstClr val="black"/>
                </a:solidFill>
                <a:latin typeface="Calibri"/>
                <a:cs typeface="Calibri"/>
              </a:rPr>
              <a:t>architecture</a:t>
            </a:r>
            <a:endParaRPr sz="2200">
              <a:solidFill>
                <a:prstClr val="black"/>
              </a:solidFill>
              <a:latin typeface="Calibri"/>
              <a:cs typeface="Calibri"/>
            </a:endParaRPr>
          </a:p>
          <a:p>
            <a:pPr marL="355600" indent="-343535">
              <a:spcBef>
                <a:spcPts val="525"/>
              </a:spcBef>
              <a:buFont typeface="Arial MT"/>
              <a:buChar char="•"/>
              <a:tabLst>
                <a:tab pos="355600" algn="l"/>
                <a:tab pos="356235" algn="l"/>
              </a:tabLst>
            </a:pPr>
            <a:r>
              <a:rPr sz="2200" spc="-15" dirty="0">
                <a:solidFill>
                  <a:prstClr val="black"/>
                </a:solidFill>
                <a:latin typeface="Calibri"/>
                <a:cs typeface="Calibri"/>
              </a:rPr>
              <a:t>stacks</a:t>
            </a:r>
            <a:r>
              <a:rPr sz="2200" spc="-5" dirty="0">
                <a:solidFill>
                  <a:prstClr val="black"/>
                </a:solidFill>
                <a:latin typeface="Calibri"/>
                <a:cs typeface="Calibri"/>
              </a:rPr>
              <a:t> a</a:t>
            </a:r>
            <a:r>
              <a:rPr sz="2200" spc="-15" dirty="0">
                <a:solidFill>
                  <a:prstClr val="black"/>
                </a:solidFill>
                <a:latin typeface="Calibri"/>
                <a:cs typeface="Calibri"/>
              </a:rPr>
              <a:t> </a:t>
            </a:r>
            <a:r>
              <a:rPr sz="2200" spc="-30" dirty="0">
                <a:solidFill>
                  <a:prstClr val="black"/>
                </a:solidFill>
                <a:latin typeface="Calibri"/>
                <a:cs typeface="Calibri"/>
              </a:rPr>
              <a:t>few</a:t>
            </a:r>
            <a:r>
              <a:rPr sz="2200" spc="5" dirty="0">
                <a:solidFill>
                  <a:prstClr val="black"/>
                </a:solidFill>
                <a:latin typeface="Calibri"/>
                <a:cs typeface="Calibri"/>
              </a:rPr>
              <a:t> </a:t>
            </a:r>
            <a:r>
              <a:rPr sz="2200" spc="-15" dirty="0">
                <a:solidFill>
                  <a:srgbClr val="0000CC"/>
                </a:solidFill>
                <a:latin typeface="Calibri"/>
                <a:cs typeface="Calibri"/>
              </a:rPr>
              <a:t>CONV-RELU</a:t>
            </a:r>
            <a:r>
              <a:rPr sz="2200" spc="50" dirty="0">
                <a:solidFill>
                  <a:srgbClr val="0000CC"/>
                </a:solidFill>
                <a:latin typeface="Calibri"/>
                <a:cs typeface="Calibri"/>
              </a:rPr>
              <a:t> </a:t>
            </a:r>
            <a:r>
              <a:rPr sz="2200" spc="-20" dirty="0">
                <a:solidFill>
                  <a:prstClr val="black"/>
                </a:solidFill>
                <a:latin typeface="Calibri"/>
                <a:cs typeface="Calibri"/>
              </a:rPr>
              <a:t>layers,</a:t>
            </a:r>
            <a:endParaRPr sz="2200">
              <a:solidFill>
                <a:prstClr val="black"/>
              </a:solidFill>
              <a:latin typeface="Calibri"/>
              <a:cs typeface="Calibri"/>
            </a:endParaRPr>
          </a:p>
          <a:p>
            <a:pPr marL="355600" indent="-343535">
              <a:spcBef>
                <a:spcPts val="530"/>
              </a:spcBef>
              <a:buFont typeface="Arial MT"/>
              <a:buChar char="•"/>
              <a:tabLst>
                <a:tab pos="355600" algn="l"/>
                <a:tab pos="356235" algn="l"/>
              </a:tabLst>
            </a:pPr>
            <a:r>
              <a:rPr sz="2200" spc="-15" dirty="0">
                <a:solidFill>
                  <a:prstClr val="black"/>
                </a:solidFill>
                <a:latin typeface="Calibri"/>
                <a:cs typeface="Calibri"/>
              </a:rPr>
              <a:t>follows</a:t>
            </a:r>
            <a:r>
              <a:rPr sz="2200" dirty="0">
                <a:solidFill>
                  <a:prstClr val="black"/>
                </a:solidFill>
                <a:latin typeface="Calibri"/>
                <a:cs typeface="Calibri"/>
              </a:rPr>
              <a:t> </a:t>
            </a:r>
            <a:r>
              <a:rPr sz="2200" spc="-5" dirty="0">
                <a:solidFill>
                  <a:prstClr val="black"/>
                </a:solidFill>
                <a:latin typeface="Calibri"/>
                <a:cs typeface="Calibri"/>
              </a:rPr>
              <a:t>them with</a:t>
            </a:r>
            <a:r>
              <a:rPr sz="2200" dirty="0">
                <a:solidFill>
                  <a:prstClr val="black"/>
                </a:solidFill>
                <a:latin typeface="Calibri"/>
                <a:cs typeface="Calibri"/>
              </a:rPr>
              <a:t> </a:t>
            </a:r>
            <a:r>
              <a:rPr sz="2200" spc="-5" dirty="0">
                <a:solidFill>
                  <a:srgbClr val="0000CC"/>
                </a:solidFill>
                <a:latin typeface="Calibri"/>
                <a:cs typeface="Calibri"/>
              </a:rPr>
              <a:t>POOL</a:t>
            </a:r>
            <a:r>
              <a:rPr sz="2200" spc="20" dirty="0">
                <a:solidFill>
                  <a:srgbClr val="0000CC"/>
                </a:solidFill>
                <a:latin typeface="Calibri"/>
                <a:cs typeface="Calibri"/>
              </a:rPr>
              <a:t> </a:t>
            </a:r>
            <a:r>
              <a:rPr sz="2200" spc="-20" dirty="0">
                <a:solidFill>
                  <a:prstClr val="black"/>
                </a:solidFill>
                <a:latin typeface="Calibri"/>
                <a:cs typeface="Calibri"/>
              </a:rPr>
              <a:t>layers,</a:t>
            </a:r>
            <a:endParaRPr sz="2200">
              <a:solidFill>
                <a:prstClr val="black"/>
              </a:solidFill>
              <a:latin typeface="Calibri"/>
              <a:cs typeface="Calibri"/>
            </a:endParaRPr>
          </a:p>
          <a:p>
            <a:pPr marL="355600" indent="-343535">
              <a:spcBef>
                <a:spcPts val="530"/>
              </a:spcBef>
              <a:buFont typeface="Arial MT"/>
              <a:buChar char="•"/>
              <a:tabLst>
                <a:tab pos="355600" algn="l"/>
                <a:tab pos="356235" algn="l"/>
              </a:tabLst>
            </a:pPr>
            <a:r>
              <a:rPr sz="2200" spc="-5" dirty="0">
                <a:solidFill>
                  <a:prstClr val="black"/>
                </a:solidFill>
                <a:latin typeface="Calibri"/>
                <a:cs typeface="Calibri"/>
              </a:rPr>
              <a:t>and</a:t>
            </a:r>
            <a:r>
              <a:rPr sz="2200" spc="-10" dirty="0">
                <a:solidFill>
                  <a:prstClr val="black"/>
                </a:solidFill>
                <a:latin typeface="Calibri"/>
                <a:cs typeface="Calibri"/>
              </a:rPr>
              <a:t> repeats</a:t>
            </a:r>
            <a:r>
              <a:rPr sz="2200" dirty="0">
                <a:solidFill>
                  <a:prstClr val="black"/>
                </a:solidFill>
                <a:latin typeface="Calibri"/>
                <a:cs typeface="Calibri"/>
              </a:rPr>
              <a:t> </a:t>
            </a:r>
            <a:r>
              <a:rPr sz="2200" spc="-5" dirty="0">
                <a:solidFill>
                  <a:prstClr val="black"/>
                </a:solidFill>
                <a:latin typeface="Calibri"/>
                <a:cs typeface="Calibri"/>
              </a:rPr>
              <a:t>this</a:t>
            </a:r>
            <a:r>
              <a:rPr sz="2200" dirty="0">
                <a:solidFill>
                  <a:prstClr val="black"/>
                </a:solidFill>
                <a:latin typeface="Calibri"/>
                <a:cs typeface="Calibri"/>
              </a:rPr>
              <a:t> </a:t>
            </a:r>
            <a:r>
              <a:rPr sz="2200" spc="-15" dirty="0">
                <a:solidFill>
                  <a:prstClr val="black"/>
                </a:solidFill>
                <a:latin typeface="Calibri"/>
                <a:cs typeface="Calibri"/>
              </a:rPr>
              <a:t>pattern</a:t>
            </a:r>
            <a:r>
              <a:rPr sz="2200" spc="10" dirty="0">
                <a:solidFill>
                  <a:prstClr val="black"/>
                </a:solidFill>
                <a:latin typeface="Calibri"/>
                <a:cs typeface="Calibri"/>
              </a:rPr>
              <a:t> </a:t>
            </a:r>
            <a:r>
              <a:rPr sz="2200" spc="-10" dirty="0">
                <a:solidFill>
                  <a:prstClr val="black"/>
                </a:solidFill>
                <a:latin typeface="Calibri"/>
                <a:cs typeface="Calibri"/>
              </a:rPr>
              <a:t>until</a:t>
            </a:r>
            <a:r>
              <a:rPr sz="2200" spc="-5" dirty="0">
                <a:solidFill>
                  <a:prstClr val="black"/>
                </a:solidFill>
                <a:latin typeface="Calibri"/>
                <a:cs typeface="Calibri"/>
              </a:rPr>
              <a:t> the</a:t>
            </a:r>
            <a:r>
              <a:rPr sz="2200" dirty="0">
                <a:solidFill>
                  <a:prstClr val="black"/>
                </a:solidFill>
                <a:latin typeface="Calibri"/>
                <a:cs typeface="Calibri"/>
              </a:rPr>
              <a:t> </a:t>
            </a:r>
            <a:r>
              <a:rPr sz="2200" spc="-10" dirty="0">
                <a:solidFill>
                  <a:prstClr val="black"/>
                </a:solidFill>
                <a:latin typeface="Calibri"/>
                <a:cs typeface="Calibri"/>
              </a:rPr>
              <a:t>image</a:t>
            </a:r>
            <a:r>
              <a:rPr sz="2200" spc="10" dirty="0">
                <a:solidFill>
                  <a:prstClr val="black"/>
                </a:solidFill>
                <a:latin typeface="Calibri"/>
                <a:cs typeface="Calibri"/>
              </a:rPr>
              <a:t> </a:t>
            </a:r>
            <a:r>
              <a:rPr sz="2200" spc="-5" dirty="0">
                <a:solidFill>
                  <a:prstClr val="black"/>
                </a:solidFill>
                <a:latin typeface="Calibri"/>
                <a:cs typeface="Calibri"/>
              </a:rPr>
              <a:t>has </a:t>
            </a:r>
            <a:r>
              <a:rPr sz="2200" spc="-10" dirty="0">
                <a:solidFill>
                  <a:prstClr val="black"/>
                </a:solidFill>
                <a:latin typeface="Calibri"/>
                <a:cs typeface="Calibri"/>
              </a:rPr>
              <a:t>been</a:t>
            </a:r>
            <a:r>
              <a:rPr sz="2200" spc="10" dirty="0">
                <a:solidFill>
                  <a:prstClr val="black"/>
                </a:solidFill>
                <a:latin typeface="Calibri"/>
                <a:cs typeface="Calibri"/>
              </a:rPr>
              <a:t> </a:t>
            </a:r>
            <a:r>
              <a:rPr sz="2200" spc="-15" dirty="0">
                <a:solidFill>
                  <a:prstClr val="black"/>
                </a:solidFill>
                <a:latin typeface="Calibri"/>
                <a:cs typeface="Calibri"/>
              </a:rPr>
              <a:t>merged</a:t>
            </a:r>
            <a:r>
              <a:rPr sz="2200" spc="25" dirty="0">
                <a:solidFill>
                  <a:prstClr val="black"/>
                </a:solidFill>
                <a:latin typeface="Calibri"/>
                <a:cs typeface="Calibri"/>
              </a:rPr>
              <a:t> </a:t>
            </a:r>
            <a:r>
              <a:rPr sz="2200" spc="-5" dirty="0">
                <a:solidFill>
                  <a:prstClr val="black"/>
                </a:solidFill>
                <a:latin typeface="Calibri"/>
                <a:cs typeface="Calibri"/>
              </a:rPr>
              <a:t>spatially</a:t>
            </a:r>
            <a:endParaRPr sz="2200">
              <a:solidFill>
                <a:prstClr val="black"/>
              </a:solidFill>
              <a:latin typeface="Calibri"/>
              <a:cs typeface="Calibri"/>
            </a:endParaRPr>
          </a:p>
          <a:p>
            <a:pPr marL="355600"/>
            <a:r>
              <a:rPr sz="2200" spc="-20" dirty="0">
                <a:solidFill>
                  <a:prstClr val="black"/>
                </a:solidFill>
                <a:latin typeface="Calibri"/>
                <a:cs typeface="Calibri"/>
              </a:rPr>
              <a:t>to</a:t>
            </a:r>
            <a:r>
              <a:rPr sz="2200" spc="-10" dirty="0">
                <a:solidFill>
                  <a:prstClr val="black"/>
                </a:solidFill>
                <a:latin typeface="Calibri"/>
                <a:cs typeface="Calibri"/>
              </a:rPr>
              <a:t> </a:t>
            </a:r>
            <a:r>
              <a:rPr sz="2200" spc="-5" dirty="0">
                <a:solidFill>
                  <a:prstClr val="black"/>
                </a:solidFill>
                <a:latin typeface="Calibri"/>
                <a:cs typeface="Calibri"/>
              </a:rPr>
              <a:t>a</a:t>
            </a:r>
            <a:r>
              <a:rPr sz="2200" spc="-20" dirty="0">
                <a:solidFill>
                  <a:prstClr val="black"/>
                </a:solidFill>
                <a:latin typeface="Calibri"/>
                <a:cs typeface="Calibri"/>
              </a:rPr>
              <a:t> </a:t>
            </a:r>
            <a:r>
              <a:rPr sz="2200" spc="-5" dirty="0">
                <a:solidFill>
                  <a:prstClr val="black"/>
                </a:solidFill>
                <a:latin typeface="Calibri"/>
                <a:cs typeface="Calibri"/>
              </a:rPr>
              <a:t>small</a:t>
            </a:r>
            <a:r>
              <a:rPr sz="2200" spc="-15" dirty="0">
                <a:solidFill>
                  <a:prstClr val="black"/>
                </a:solidFill>
                <a:latin typeface="Calibri"/>
                <a:cs typeface="Calibri"/>
              </a:rPr>
              <a:t> size.</a:t>
            </a:r>
            <a:endParaRPr sz="2200">
              <a:solidFill>
                <a:prstClr val="black"/>
              </a:solidFill>
              <a:latin typeface="Calibri"/>
              <a:cs typeface="Calibri"/>
            </a:endParaRPr>
          </a:p>
          <a:p>
            <a:pPr marL="355600" marR="5080" indent="-343535">
              <a:spcBef>
                <a:spcPts val="530"/>
              </a:spcBef>
              <a:buFont typeface="Arial MT"/>
              <a:buChar char="•"/>
              <a:tabLst>
                <a:tab pos="355600" algn="l"/>
                <a:tab pos="356235" algn="l"/>
              </a:tabLst>
            </a:pPr>
            <a:r>
              <a:rPr sz="2200" spc="-35" dirty="0">
                <a:solidFill>
                  <a:prstClr val="black"/>
                </a:solidFill>
                <a:latin typeface="Calibri"/>
                <a:cs typeface="Calibri"/>
              </a:rPr>
              <a:t>At</a:t>
            </a:r>
            <a:r>
              <a:rPr sz="2200" spc="15" dirty="0">
                <a:solidFill>
                  <a:prstClr val="black"/>
                </a:solidFill>
                <a:latin typeface="Calibri"/>
                <a:cs typeface="Calibri"/>
              </a:rPr>
              <a:t> </a:t>
            </a:r>
            <a:r>
              <a:rPr sz="2200" spc="-5" dirty="0">
                <a:solidFill>
                  <a:prstClr val="black"/>
                </a:solidFill>
                <a:latin typeface="Calibri"/>
                <a:cs typeface="Calibri"/>
              </a:rPr>
              <a:t>some</a:t>
            </a:r>
            <a:r>
              <a:rPr sz="2200" spc="15" dirty="0">
                <a:solidFill>
                  <a:prstClr val="black"/>
                </a:solidFill>
                <a:latin typeface="Calibri"/>
                <a:cs typeface="Calibri"/>
              </a:rPr>
              <a:t> </a:t>
            </a:r>
            <a:r>
              <a:rPr sz="2200" spc="-10" dirty="0">
                <a:solidFill>
                  <a:prstClr val="black"/>
                </a:solidFill>
                <a:latin typeface="Calibri"/>
                <a:cs typeface="Calibri"/>
              </a:rPr>
              <a:t>point,</a:t>
            </a:r>
            <a:r>
              <a:rPr sz="2200" dirty="0">
                <a:solidFill>
                  <a:prstClr val="black"/>
                </a:solidFill>
                <a:latin typeface="Calibri"/>
                <a:cs typeface="Calibri"/>
              </a:rPr>
              <a:t> </a:t>
            </a:r>
            <a:r>
              <a:rPr sz="2200" spc="-5" dirty="0">
                <a:solidFill>
                  <a:prstClr val="black"/>
                </a:solidFill>
                <a:latin typeface="Calibri"/>
                <a:cs typeface="Calibri"/>
              </a:rPr>
              <a:t>it</a:t>
            </a:r>
            <a:r>
              <a:rPr sz="2200" dirty="0">
                <a:solidFill>
                  <a:prstClr val="black"/>
                </a:solidFill>
                <a:latin typeface="Calibri"/>
                <a:cs typeface="Calibri"/>
              </a:rPr>
              <a:t> </a:t>
            </a:r>
            <a:r>
              <a:rPr sz="2200" spc="-5" dirty="0">
                <a:solidFill>
                  <a:prstClr val="black"/>
                </a:solidFill>
                <a:latin typeface="Calibri"/>
                <a:cs typeface="Calibri"/>
              </a:rPr>
              <a:t>is</a:t>
            </a:r>
            <a:r>
              <a:rPr sz="2200" spc="5" dirty="0">
                <a:solidFill>
                  <a:prstClr val="black"/>
                </a:solidFill>
                <a:latin typeface="Calibri"/>
                <a:cs typeface="Calibri"/>
              </a:rPr>
              <a:t> </a:t>
            </a:r>
            <a:r>
              <a:rPr sz="2200" spc="-10" dirty="0">
                <a:solidFill>
                  <a:prstClr val="black"/>
                </a:solidFill>
                <a:latin typeface="Calibri"/>
                <a:cs typeface="Calibri"/>
              </a:rPr>
              <a:t>common</a:t>
            </a:r>
            <a:r>
              <a:rPr sz="2200" spc="35" dirty="0">
                <a:solidFill>
                  <a:prstClr val="black"/>
                </a:solidFill>
                <a:latin typeface="Calibri"/>
                <a:cs typeface="Calibri"/>
              </a:rPr>
              <a:t> </a:t>
            </a:r>
            <a:r>
              <a:rPr sz="2200" spc="-20" dirty="0">
                <a:solidFill>
                  <a:prstClr val="black"/>
                </a:solidFill>
                <a:latin typeface="Calibri"/>
                <a:cs typeface="Calibri"/>
              </a:rPr>
              <a:t>to</a:t>
            </a:r>
            <a:r>
              <a:rPr sz="2200" spc="10" dirty="0">
                <a:solidFill>
                  <a:prstClr val="black"/>
                </a:solidFill>
                <a:latin typeface="Calibri"/>
                <a:cs typeface="Calibri"/>
              </a:rPr>
              <a:t> </a:t>
            </a:r>
            <a:r>
              <a:rPr sz="2200" spc="-10" dirty="0">
                <a:solidFill>
                  <a:prstClr val="black"/>
                </a:solidFill>
                <a:latin typeface="Calibri"/>
                <a:cs typeface="Calibri"/>
              </a:rPr>
              <a:t>transition</a:t>
            </a:r>
            <a:r>
              <a:rPr sz="2200" spc="5" dirty="0">
                <a:solidFill>
                  <a:prstClr val="black"/>
                </a:solidFill>
                <a:latin typeface="Calibri"/>
                <a:cs typeface="Calibri"/>
              </a:rPr>
              <a:t> </a:t>
            </a:r>
            <a:r>
              <a:rPr sz="2200" spc="-20" dirty="0">
                <a:solidFill>
                  <a:prstClr val="black"/>
                </a:solidFill>
                <a:latin typeface="Calibri"/>
                <a:cs typeface="Calibri"/>
              </a:rPr>
              <a:t>to</a:t>
            </a:r>
            <a:r>
              <a:rPr sz="2200" spc="10" dirty="0">
                <a:solidFill>
                  <a:prstClr val="black"/>
                </a:solidFill>
                <a:latin typeface="Calibri"/>
                <a:cs typeface="Calibri"/>
              </a:rPr>
              <a:t> </a:t>
            </a:r>
            <a:r>
              <a:rPr sz="2200" spc="-10" dirty="0">
                <a:solidFill>
                  <a:prstClr val="black"/>
                </a:solidFill>
                <a:latin typeface="Calibri"/>
                <a:cs typeface="Calibri"/>
              </a:rPr>
              <a:t>fully-connected</a:t>
            </a:r>
            <a:r>
              <a:rPr sz="2200" spc="20" dirty="0">
                <a:solidFill>
                  <a:prstClr val="black"/>
                </a:solidFill>
                <a:latin typeface="Calibri"/>
                <a:cs typeface="Calibri"/>
              </a:rPr>
              <a:t> </a:t>
            </a:r>
            <a:r>
              <a:rPr sz="2200" spc="-20" dirty="0">
                <a:solidFill>
                  <a:prstClr val="black"/>
                </a:solidFill>
                <a:latin typeface="Calibri"/>
                <a:cs typeface="Calibri"/>
              </a:rPr>
              <a:t>layers. </a:t>
            </a:r>
            <a:r>
              <a:rPr sz="2200" spc="-480" dirty="0">
                <a:solidFill>
                  <a:prstClr val="black"/>
                </a:solidFill>
                <a:latin typeface="Calibri"/>
                <a:cs typeface="Calibri"/>
              </a:rPr>
              <a:t> </a:t>
            </a:r>
            <a:r>
              <a:rPr sz="2200" spc="-10" dirty="0">
                <a:solidFill>
                  <a:prstClr val="black"/>
                </a:solidFill>
                <a:latin typeface="Calibri"/>
                <a:cs typeface="Calibri"/>
              </a:rPr>
              <a:t>The</a:t>
            </a:r>
            <a:r>
              <a:rPr sz="2200" spc="10" dirty="0">
                <a:solidFill>
                  <a:prstClr val="black"/>
                </a:solidFill>
                <a:latin typeface="Calibri"/>
                <a:cs typeface="Calibri"/>
              </a:rPr>
              <a:t> </a:t>
            </a:r>
            <a:r>
              <a:rPr sz="2200" spc="-10" dirty="0">
                <a:solidFill>
                  <a:prstClr val="black"/>
                </a:solidFill>
                <a:latin typeface="Calibri"/>
                <a:cs typeface="Calibri"/>
              </a:rPr>
              <a:t>last</a:t>
            </a:r>
            <a:r>
              <a:rPr sz="2200" spc="-5" dirty="0">
                <a:solidFill>
                  <a:prstClr val="black"/>
                </a:solidFill>
                <a:latin typeface="Calibri"/>
                <a:cs typeface="Calibri"/>
              </a:rPr>
              <a:t> </a:t>
            </a:r>
            <a:r>
              <a:rPr sz="2200" spc="-10" dirty="0">
                <a:solidFill>
                  <a:prstClr val="black"/>
                </a:solidFill>
                <a:latin typeface="Calibri"/>
                <a:cs typeface="Calibri"/>
              </a:rPr>
              <a:t>fully-connected</a:t>
            </a:r>
            <a:r>
              <a:rPr sz="2200" spc="20" dirty="0">
                <a:solidFill>
                  <a:prstClr val="black"/>
                </a:solidFill>
                <a:latin typeface="Calibri"/>
                <a:cs typeface="Calibri"/>
              </a:rPr>
              <a:t> </a:t>
            </a:r>
            <a:r>
              <a:rPr sz="2200" spc="-15" dirty="0">
                <a:solidFill>
                  <a:prstClr val="black"/>
                </a:solidFill>
                <a:latin typeface="Calibri"/>
                <a:cs typeface="Calibri"/>
              </a:rPr>
              <a:t>layer</a:t>
            </a:r>
            <a:r>
              <a:rPr sz="2200" spc="5" dirty="0">
                <a:solidFill>
                  <a:prstClr val="black"/>
                </a:solidFill>
                <a:latin typeface="Calibri"/>
                <a:cs typeface="Calibri"/>
              </a:rPr>
              <a:t> </a:t>
            </a:r>
            <a:r>
              <a:rPr sz="2200" spc="-10" dirty="0">
                <a:solidFill>
                  <a:prstClr val="black"/>
                </a:solidFill>
                <a:latin typeface="Calibri"/>
                <a:cs typeface="Calibri"/>
              </a:rPr>
              <a:t>holds</a:t>
            </a:r>
            <a:r>
              <a:rPr sz="2200" dirty="0">
                <a:solidFill>
                  <a:prstClr val="black"/>
                </a:solidFill>
                <a:latin typeface="Calibri"/>
                <a:cs typeface="Calibri"/>
              </a:rPr>
              <a:t> </a:t>
            </a:r>
            <a:r>
              <a:rPr sz="2200" spc="-5" dirty="0">
                <a:solidFill>
                  <a:prstClr val="black"/>
                </a:solidFill>
                <a:latin typeface="Calibri"/>
                <a:cs typeface="Calibri"/>
              </a:rPr>
              <a:t>the</a:t>
            </a:r>
            <a:r>
              <a:rPr sz="2200" dirty="0">
                <a:solidFill>
                  <a:prstClr val="black"/>
                </a:solidFill>
                <a:latin typeface="Calibri"/>
                <a:cs typeface="Calibri"/>
              </a:rPr>
              <a:t> </a:t>
            </a:r>
            <a:r>
              <a:rPr sz="2200" spc="-10" dirty="0">
                <a:solidFill>
                  <a:prstClr val="black"/>
                </a:solidFill>
                <a:latin typeface="Calibri"/>
                <a:cs typeface="Calibri"/>
              </a:rPr>
              <a:t>output,</a:t>
            </a:r>
            <a:r>
              <a:rPr sz="2200" spc="10" dirty="0">
                <a:solidFill>
                  <a:prstClr val="black"/>
                </a:solidFill>
                <a:latin typeface="Calibri"/>
                <a:cs typeface="Calibri"/>
              </a:rPr>
              <a:t> </a:t>
            </a:r>
            <a:r>
              <a:rPr sz="2200" spc="-10" dirty="0">
                <a:solidFill>
                  <a:prstClr val="black"/>
                </a:solidFill>
                <a:latin typeface="Calibri"/>
                <a:cs typeface="Calibri"/>
              </a:rPr>
              <a:t>such</a:t>
            </a:r>
            <a:r>
              <a:rPr sz="2200" spc="-5" dirty="0">
                <a:solidFill>
                  <a:prstClr val="black"/>
                </a:solidFill>
                <a:latin typeface="Calibri"/>
                <a:cs typeface="Calibri"/>
              </a:rPr>
              <a:t> </a:t>
            </a:r>
            <a:r>
              <a:rPr sz="2200" dirty="0">
                <a:solidFill>
                  <a:prstClr val="black"/>
                </a:solidFill>
                <a:latin typeface="Calibri"/>
                <a:cs typeface="Calibri"/>
              </a:rPr>
              <a:t>as </a:t>
            </a:r>
            <a:r>
              <a:rPr sz="2200" spc="-5" dirty="0">
                <a:solidFill>
                  <a:prstClr val="black"/>
                </a:solidFill>
                <a:latin typeface="Calibri"/>
                <a:cs typeface="Calibri"/>
              </a:rPr>
              <a:t>the</a:t>
            </a:r>
            <a:r>
              <a:rPr sz="2200" dirty="0">
                <a:solidFill>
                  <a:prstClr val="black"/>
                </a:solidFill>
                <a:latin typeface="Calibri"/>
                <a:cs typeface="Calibri"/>
              </a:rPr>
              <a:t> </a:t>
            </a:r>
            <a:r>
              <a:rPr sz="2200" spc="-5" dirty="0">
                <a:solidFill>
                  <a:prstClr val="black"/>
                </a:solidFill>
                <a:latin typeface="Calibri"/>
                <a:cs typeface="Calibri"/>
              </a:rPr>
              <a:t>class </a:t>
            </a:r>
            <a:r>
              <a:rPr sz="2200" dirty="0">
                <a:solidFill>
                  <a:prstClr val="black"/>
                </a:solidFill>
                <a:latin typeface="Calibri"/>
                <a:cs typeface="Calibri"/>
              </a:rPr>
              <a:t> </a:t>
            </a:r>
            <a:r>
              <a:rPr sz="2200" spc="-10" dirty="0">
                <a:solidFill>
                  <a:prstClr val="black"/>
                </a:solidFill>
                <a:latin typeface="Calibri"/>
                <a:cs typeface="Calibri"/>
              </a:rPr>
              <a:t>scores.</a:t>
            </a:r>
            <a:r>
              <a:rPr sz="2200" dirty="0">
                <a:solidFill>
                  <a:prstClr val="black"/>
                </a:solidFill>
                <a:latin typeface="Calibri"/>
                <a:cs typeface="Calibri"/>
              </a:rPr>
              <a:t> </a:t>
            </a:r>
            <a:r>
              <a:rPr sz="2200" spc="-10" dirty="0">
                <a:solidFill>
                  <a:prstClr val="black"/>
                </a:solidFill>
                <a:latin typeface="Calibri"/>
                <a:cs typeface="Calibri"/>
              </a:rPr>
              <a:t>In</a:t>
            </a:r>
            <a:r>
              <a:rPr sz="2200" spc="-5" dirty="0">
                <a:solidFill>
                  <a:prstClr val="black"/>
                </a:solidFill>
                <a:latin typeface="Calibri"/>
                <a:cs typeface="Calibri"/>
              </a:rPr>
              <a:t> other</a:t>
            </a:r>
            <a:r>
              <a:rPr sz="2200" dirty="0">
                <a:solidFill>
                  <a:prstClr val="black"/>
                </a:solidFill>
                <a:latin typeface="Calibri"/>
                <a:cs typeface="Calibri"/>
              </a:rPr>
              <a:t> </a:t>
            </a:r>
            <a:r>
              <a:rPr sz="2200" spc="-10" dirty="0">
                <a:solidFill>
                  <a:prstClr val="black"/>
                </a:solidFill>
                <a:latin typeface="Calibri"/>
                <a:cs typeface="Calibri"/>
              </a:rPr>
              <a:t>words,</a:t>
            </a:r>
            <a:r>
              <a:rPr sz="2200" dirty="0">
                <a:solidFill>
                  <a:prstClr val="black"/>
                </a:solidFill>
                <a:latin typeface="Calibri"/>
                <a:cs typeface="Calibri"/>
              </a:rPr>
              <a:t> </a:t>
            </a:r>
            <a:r>
              <a:rPr sz="2200" spc="-5" dirty="0">
                <a:solidFill>
                  <a:prstClr val="black"/>
                </a:solidFill>
                <a:latin typeface="Calibri"/>
                <a:cs typeface="Calibri"/>
              </a:rPr>
              <a:t>the</a:t>
            </a:r>
            <a:r>
              <a:rPr sz="2200" dirty="0">
                <a:solidFill>
                  <a:prstClr val="black"/>
                </a:solidFill>
                <a:latin typeface="Calibri"/>
                <a:cs typeface="Calibri"/>
              </a:rPr>
              <a:t> </a:t>
            </a:r>
            <a:r>
              <a:rPr sz="2200" spc="-5" dirty="0">
                <a:solidFill>
                  <a:prstClr val="black"/>
                </a:solidFill>
                <a:latin typeface="Calibri"/>
                <a:cs typeface="Calibri"/>
              </a:rPr>
              <a:t>most</a:t>
            </a:r>
            <a:r>
              <a:rPr sz="2200" spc="10" dirty="0">
                <a:solidFill>
                  <a:prstClr val="black"/>
                </a:solidFill>
                <a:latin typeface="Calibri"/>
                <a:cs typeface="Calibri"/>
              </a:rPr>
              <a:t> </a:t>
            </a:r>
            <a:r>
              <a:rPr sz="2200" spc="-15" dirty="0">
                <a:solidFill>
                  <a:prstClr val="black"/>
                </a:solidFill>
                <a:latin typeface="Calibri"/>
                <a:cs typeface="Calibri"/>
              </a:rPr>
              <a:t>common</a:t>
            </a:r>
            <a:r>
              <a:rPr sz="2200" spc="30" dirty="0">
                <a:solidFill>
                  <a:prstClr val="black"/>
                </a:solidFill>
                <a:latin typeface="Calibri"/>
                <a:cs typeface="Calibri"/>
              </a:rPr>
              <a:t> </a:t>
            </a:r>
            <a:r>
              <a:rPr sz="2200" spc="-10" dirty="0">
                <a:solidFill>
                  <a:prstClr val="black"/>
                </a:solidFill>
                <a:latin typeface="Calibri"/>
                <a:cs typeface="Calibri"/>
              </a:rPr>
              <a:t>ConvNet</a:t>
            </a:r>
            <a:r>
              <a:rPr sz="2200" spc="20" dirty="0">
                <a:solidFill>
                  <a:prstClr val="black"/>
                </a:solidFill>
                <a:latin typeface="Calibri"/>
                <a:cs typeface="Calibri"/>
              </a:rPr>
              <a:t> </a:t>
            </a:r>
            <a:r>
              <a:rPr sz="2200" spc="-15" dirty="0">
                <a:solidFill>
                  <a:prstClr val="black"/>
                </a:solidFill>
                <a:latin typeface="Calibri"/>
                <a:cs typeface="Calibri"/>
              </a:rPr>
              <a:t>architecture </a:t>
            </a:r>
            <a:r>
              <a:rPr sz="2200" spc="-10" dirty="0">
                <a:solidFill>
                  <a:prstClr val="black"/>
                </a:solidFill>
                <a:latin typeface="Calibri"/>
                <a:cs typeface="Calibri"/>
              </a:rPr>
              <a:t> </a:t>
            </a:r>
            <a:r>
              <a:rPr sz="2200" spc="-15" dirty="0">
                <a:solidFill>
                  <a:prstClr val="black"/>
                </a:solidFill>
                <a:latin typeface="Calibri"/>
                <a:cs typeface="Calibri"/>
              </a:rPr>
              <a:t>follows</a:t>
            </a:r>
            <a:r>
              <a:rPr sz="2200" dirty="0">
                <a:solidFill>
                  <a:prstClr val="black"/>
                </a:solidFill>
                <a:latin typeface="Calibri"/>
                <a:cs typeface="Calibri"/>
              </a:rPr>
              <a:t> </a:t>
            </a:r>
            <a:r>
              <a:rPr sz="2200" spc="-5" dirty="0">
                <a:solidFill>
                  <a:prstClr val="black"/>
                </a:solidFill>
                <a:latin typeface="Calibri"/>
                <a:cs typeface="Calibri"/>
              </a:rPr>
              <a:t>the</a:t>
            </a:r>
            <a:r>
              <a:rPr sz="2200" spc="10" dirty="0">
                <a:solidFill>
                  <a:prstClr val="black"/>
                </a:solidFill>
                <a:latin typeface="Calibri"/>
                <a:cs typeface="Calibri"/>
              </a:rPr>
              <a:t> </a:t>
            </a:r>
            <a:r>
              <a:rPr sz="2200" spc="-15" dirty="0">
                <a:solidFill>
                  <a:prstClr val="black"/>
                </a:solidFill>
                <a:latin typeface="Calibri"/>
                <a:cs typeface="Calibri"/>
              </a:rPr>
              <a:t>pattern:</a:t>
            </a:r>
            <a:endParaRPr sz="2200">
              <a:solidFill>
                <a:prstClr val="black"/>
              </a:solidFill>
              <a:latin typeface="Calibri"/>
              <a:cs typeface="Calibri"/>
            </a:endParaRPr>
          </a:p>
          <a:p>
            <a:pPr marL="12700">
              <a:spcBef>
                <a:spcPts val="489"/>
              </a:spcBef>
            </a:pPr>
            <a:r>
              <a:rPr sz="2000" b="1" dirty="0">
                <a:solidFill>
                  <a:srgbClr val="0000CC"/>
                </a:solidFill>
                <a:latin typeface="Calibri"/>
                <a:cs typeface="Calibri"/>
              </a:rPr>
              <a:t>INPUT</a:t>
            </a:r>
            <a:r>
              <a:rPr sz="2000" b="1" spc="-30" dirty="0">
                <a:solidFill>
                  <a:srgbClr val="0000CC"/>
                </a:solidFill>
                <a:latin typeface="Calibri"/>
                <a:cs typeface="Calibri"/>
              </a:rPr>
              <a:t> </a:t>
            </a:r>
            <a:r>
              <a:rPr sz="2000" b="1" spc="-5" dirty="0">
                <a:solidFill>
                  <a:srgbClr val="0000CC"/>
                </a:solidFill>
                <a:latin typeface="Calibri"/>
                <a:cs typeface="Calibri"/>
              </a:rPr>
              <a:t>-&gt;</a:t>
            </a:r>
            <a:r>
              <a:rPr sz="2000" b="1" spc="5" dirty="0">
                <a:solidFill>
                  <a:srgbClr val="0000CC"/>
                </a:solidFill>
                <a:latin typeface="Calibri"/>
                <a:cs typeface="Calibri"/>
              </a:rPr>
              <a:t> </a:t>
            </a:r>
            <a:r>
              <a:rPr sz="2000" b="1" spc="-5" dirty="0">
                <a:solidFill>
                  <a:srgbClr val="0000CC"/>
                </a:solidFill>
                <a:latin typeface="Calibri"/>
                <a:cs typeface="Calibri"/>
              </a:rPr>
              <a:t>[[CONV</a:t>
            </a:r>
            <a:r>
              <a:rPr sz="2000" b="1" dirty="0">
                <a:solidFill>
                  <a:srgbClr val="0000CC"/>
                </a:solidFill>
                <a:latin typeface="Calibri"/>
                <a:cs typeface="Calibri"/>
              </a:rPr>
              <a:t> </a:t>
            </a:r>
            <a:r>
              <a:rPr sz="2000" b="1" spc="-5" dirty="0">
                <a:solidFill>
                  <a:srgbClr val="0000CC"/>
                </a:solidFill>
                <a:latin typeface="Calibri"/>
                <a:cs typeface="Calibri"/>
              </a:rPr>
              <a:t>-&gt;</a:t>
            </a:r>
            <a:r>
              <a:rPr sz="2000" b="1" spc="5" dirty="0">
                <a:solidFill>
                  <a:srgbClr val="0000CC"/>
                </a:solidFill>
                <a:latin typeface="Calibri"/>
                <a:cs typeface="Calibri"/>
              </a:rPr>
              <a:t> </a:t>
            </a:r>
            <a:r>
              <a:rPr sz="2000" b="1" spc="-10" dirty="0">
                <a:solidFill>
                  <a:srgbClr val="0000CC"/>
                </a:solidFill>
                <a:latin typeface="Calibri"/>
                <a:cs typeface="Calibri"/>
              </a:rPr>
              <a:t>RELU]*N</a:t>
            </a:r>
            <a:r>
              <a:rPr sz="2000" b="1" spc="-20" dirty="0">
                <a:solidFill>
                  <a:srgbClr val="0000CC"/>
                </a:solidFill>
                <a:latin typeface="Calibri"/>
                <a:cs typeface="Calibri"/>
              </a:rPr>
              <a:t> </a:t>
            </a:r>
            <a:r>
              <a:rPr sz="2000" b="1" spc="-5" dirty="0">
                <a:solidFill>
                  <a:srgbClr val="0000CC"/>
                </a:solidFill>
                <a:latin typeface="Calibri"/>
                <a:cs typeface="Calibri"/>
              </a:rPr>
              <a:t>-&gt;</a:t>
            </a:r>
            <a:r>
              <a:rPr sz="2000" b="1" spc="5" dirty="0">
                <a:solidFill>
                  <a:srgbClr val="0000CC"/>
                </a:solidFill>
                <a:latin typeface="Calibri"/>
                <a:cs typeface="Calibri"/>
              </a:rPr>
              <a:t> </a:t>
            </a:r>
            <a:r>
              <a:rPr sz="2000" b="1" spc="-5" dirty="0">
                <a:solidFill>
                  <a:srgbClr val="0000CC"/>
                </a:solidFill>
                <a:latin typeface="Calibri"/>
                <a:cs typeface="Calibri"/>
              </a:rPr>
              <a:t>POOL?]*M</a:t>
            </a:r>
            <a:r>
              <a:rPr sz="2000" b="1" spc="-15" dirty="0">
                <a:solidFill>
                  <a:srgbClr val="0000CC"/>
                </a:solidFill>
                <a:latin typeface="Calibri"/>
                <a:cs typeface="Calibri"/>
              </a:rPr>
              <a:t> </a:t>
            </a:r>
            <a:r>
              <a:rPr sz="2000" b="1" spc="-5" dirty="0">
                <a:solidFill>
                  <a:srgbClr val="0000CC"/>
                </a:solidFill>
                <a:latin typeface="Calibri"/>
                <a:cs typeface="Calibri"/>
              </a:rPr>
              <a:t>-&gt;[FC</a:t>
            </a:r>
            <a:r>
              <a:rPr sz="2000" b="1" dirty="0">
                <a:solidFill>
                  <a:srgbClr val="0000CC"/>
                </a:solidFill>
                <a:latin typeface="Calibri"/>
                <a:cs typeface="Calibri"/>
              </a:rPr>
              <a:t> </a:t>
            </a:r>
            <a:r>
              <a:rPr sz="2000" b="1" spc="-5" dirty="0">
                <a:solidFill>
                  <a:srgbClr val="0000CC"/>
                </a:solidFill>
                <a:latin typeface="Calibri"/>
                <a:cs typeface="Calibri"/>
              </a:rPr>
              <a:t>-&gt;</a:t>
            </a:r>
            <a:r>
              <a:rPr sz="2000" b="1" spc="5" dirty="0">
                <a:solidFill>
                  <a:srgbClr val="0000CC"/>
                </a:solidFill>
                <a:latin typeface="Calibri"/>
                <a:cs typeface="Calibri"/>
              </a:rPr>
              <a:t> </a:t>
            </a:r>
            <a:r>
              <a:rPr sz="2000" b="1" spc="-10" dirty="0">
                <a:solidFill>
                  <a:srgbClr val="0000CC"/>
                </a:solidFill>
                <a:latin typeface="Calibri"/>
                <a:cs typeface="Calibri"/>
              </a:rPr>
              <a:t>RELU]*K</a:t>
            </a:r>
            <a:r>
              <a:rPr sz="2000" b="1" spc="15" dirty="0">
                <a:solidFill>
                  <a:srgbClr val="0000CC"/>
                </a:solidFill>
                <a:latin typeface="Calibri"/>
                <a:cs typeface="Calibri"/>
              </a:rPr>
              <a:t> </a:t>
            </a:r>
            <a:r>
              <a:rPr sz="2000" b="1" spc="-5" dirty="0">
                <a:solidFill>
                  <a:srgbClr val="0000CC"/>
                </a:solidFill>
                <a:latin typeface="Calibri"/>
                <a:cs typeface="Calibri"/>
              </a:rPr>
              <a:t>-&gt;</a:t>
            </a:r>
            <a:r>
              <a:rPr sz="2000" b="1" spc="5" dirty="0">
                <a:solidFill>
                  <a:srgbClr val="0000CC"/>
                </a:solidFill>
                <a:latin typeface="Calibri"/>
                <a:cs typeface="Calibri"/>
              </a:rPr>
              <a:t> </a:t>
            </a:r>
            <a:r>
              <a:rPr sz="2000" b="1" spc="-10" dirty="0">
                <a:solidFill>
                  <a:srgbClr val="0000CC"/>
                </a:solidFill>
                <a:latin typeface="Calibri"/>
                <a:cs typeface="Calibri"/>
              </a:rPr>
              <a:t>FC</a:t>
            </a:r>
            <a:endParaRPr sz="2000">
              <a:solidFill>
                <a:prstClr val="black"/>
              </a:solidFill>
              <a:latin typeface="Calibri"/>
              <a:cs typeface="Calibri"/>
            </a:endParaRPr>
          </a:p>
          <a:p>
            <a:pPr marL="355600" indent="-343535">
              <a:spcBef>
                <a:spcPts val="480"/>
              </a:spcBef>
              <a:buFont typeface="Arial MT"/>
              <a:buChar char="•"/>
              <a:tabLst>
                <a:tab pos="355600" algn="l"/>
                <a:tab pos="356235" algn="l"/>
              </a:tabLst>
            </a:pPr>
            <a:r>
              <a:rPr sz="2000" dirty="0">
                <a:solidFill>
                  <a:srgbClr val="17375E"/>
                </a:solidFill>
                <a:latin typeface="Calibri"/>
                <a:cs typeface="Calibri"/>
              </a:rPr>
              <a:t>N</a:t>
            </a:r>
            <a:r>
              <a:rPr sz="2000" spc="-15" dirty="0">
                <a:solidFill>
                  <a:srgbClr val="17375E"/>
                </a:solidFill>
                <a:latin typeface="Calibri"/>
                <a:cs typeface="Calibri"/>
              </a:rPr>
              <a:t> </a:t>
            </a:r>
            <a:r>
              <a:rPr sz="2000" spc="-5" dirty="0">
                <a:solidFill>
                  <a:srgbClr val="17375E"/>
                </a:solidFill>
                <a:latin typeface="Calibri"/>
                <a:cs typeface="Calibri"/>
              </a:rPr>
              <a:t>&gt;=</a:t>
            </a:r>
            <a:r>
              <a:rPr sz="2000" dirty="0">
                <a:solidFill>
                  <a:srgbClr val="17375E"/>
                </a:solidFill>
                <a:latin typeface="Calibri"/>
                <a:cs typeface="Calibri"/>
              </a:rPr>
              <a:t> 0 </a:t>
            </a:r>
            <a:r>
              <a:rPr sz="2000" spc="-5" dirty="0">
                <a:solidFill>
                  <a:srgbClr val="17375E"/>
                </a:solidFill>
                <a:latin typeface="Calibri"/>
                <a:cs typeface="Calibri"/>
              </a:rPr>
              <a:t>(and usually</a:t>
            </a:r>
            <a:r>
              <a:rPr sz="2000" spc="-15" dirty="0">
                <a:solidFill>
                  <a:srgbClr val="17375E"/>
                </a:solidFill>
                <a:latin typeface="Calibri"/>
                <a:cs typeface="Calibri"/>
              </a:rPr>
              <a:t> </a:t>
            </a:r>
            <a:r>
              <a:rPr sz="2000" dirty="0">
                <a:solidFill>
                  <a:srgbClr val="17375E"/>
                </a:solidFill>
                <a:latin typeface="Calibri"/>
                <a:cs typeface="Calibri"/>
              </a:rPr>
              <a:t>N</a:t>
            </a:r>
            <a:r>
              <a:rPr sz="2000" spc="-10" dirty="0">
                <a:solidFill>
                  <a:srgbClr val="17375E"/>
                </a:solidFill>
                <a:latin typeface="Calibri"/>
                <a:cs typeface="Calibri"/>
              </a:rPr>
              <a:t> </a:t>
            </a:r>
            <a:r>
              <a:rPr sz="2000" spc="-5" dirty="0">
                <a:solidFill>
                  <a:srgbClr val="17375E"/>
                </a:solidFill>
                <a:latin typeface="Calibri"/>
                <a:cs typeface="Calibri"/>
              </a:rPr>
              <a:t>&lt;=</a:t>
            </a:r>
            <a:r>
              <a:rPr sz="2000" dirty="0">
                <a:solidFill>
                  <a:srgbClr val="17375E"/>
                </a:solidFill>
                <a:latin typeface="Calibri"/>
                <a:cs typeface="Calibri"/>
              </a:rPr>
              <a:t> 3), M</a:t>
            </a:r>
            <a:r>
              <a:rPr sz="2000" spc="-20" dirty="0">
                <a:solidFill>
                  <a:srgbClr val="17375E"/>
                </a:solidFill>
                <a:latin typeface="Calibri"/>
                <a:cs typeface="Calibri"/>
              </a:rPr>
              <a:t> </a:t>
            </a:r>
            <a:r>
              <a:rPr sz="2000" spc="-5" dirty="0">
                <a:solidFill>
                  <a:srgbClr val="17375E"/>
                </a:solidFill>
                <a:latin typeface="Calibri"/>
                <a:cs typeface="Calibri"/>
              </a:rPr>
              <a:t>&gt;=</a:t>
            </a:r>
            <a:r>
              <a:rPr sz="2000" dirty="0">
                <a:solidFill>
                  <a:srgbClr val="17375E"/>
                </a:solidFill>
                <a:latin typeface="Calibri"/>
                <a:cs typeface="Calibri"/>
              </a:rPr>
              <a:t> 0,</a:t>
            </a:r>
            <a:r>
              <a:rPr sz="2000" spc="-15" dirty="0">
                <a:solidFill>
                  <a:srgbClr val="17375E"/>
                </a:solidFill>
                <a:latin typeface="Calibri"/>
                <a:cs typeface="Calibri"/>
              </a:rPr>
              <a:t> </a:t>
            </a:r>
            <a:r>
              <a:rPr sz="2000" dirty="0">
                <a:solidFill>
                  <a:srgbClr val="17375E"/>
                </a:solidFill>
                <a:latin typeface="Calibri"/>
                <a:cs typeface="Calibri"/>
              </a:rPr>
              <a:t>K</a:t>
            </a:r>
            <a:r>
              <a:rPr sz="2000" spc="-5" dirty="0">
                <a:solidFill>
                  <a:srgbClr val="17375E"/>
                </a:solidFill>
                <a:latin typeface="Calibri"/>
                <a:cs typeface="Calibri"/>
              </a:rPr>
              <a:t> &gt;=</a:t>
            </a:r>
            <a:r>
              <a:rPr sz="2000" spc="10" dirty="0">
                <a:solidFill>
                  <a:srgbClr val="17375E"/>
                </a:solidFill>
                <a:latin typeface="Calibri"/>
                <a:cs typeface="Calibri"/>
              </a:rPr>
              <a:t> </a:t>
            </a:r>
            <a:r>
              <a:rPr sz="2000" dirty="0">
                <a:solidFill>
                  <a:srgbClr val="17375E"/>
                </a:solidFill>
                <a:latin typeface="Calibri"/>
                <a:cs typeface="Calibri"/>
              </a:rPr>
              <a:t>0</a:t>
            </a:r>
            <a:endParaRPr sz="2000">
              <a:solidFill>
                <a:prstClr val="black"/>
              </a:solidFill>
              <a:latin typeface="Calibri"/>
              <a:cs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59941" y="320751"/>
            <a:ext cx="7587615" cy="331470"/>
          </a:xfrm>
          <a:prstGeom prst="rect">
            <a:avLst/>
          </a:prstGeom>
        </p:spPr>
        <p:txBody>
          <a:bodyPr vert="horz" wrap="square" lIns="0" tIns="13335" rIns="0" bIns="0" rtlCol="0">
            <a:spAutoFit/>
          </a:bodyPr>
          <a:lstStyle/>
          <a:p>
            <a:pPr marL="12700">
              <a:spcBef>
                <a:spcPts val="105"/>
              </a:spcBef>
            </a:pPr>
            <a:r>
              <a:rPr sz="2000" i="1" spc="-5" dirty="0">
                <a:solidFill>
                  <a:prstClr val="black"/>
                </a:solidFill>
                <a:latin typeface="Calibri"/>
                <a:cs typeface="Calibri"/>
              </a:rPr>
              <a:t>Prefer</a:t>
            </a:r>
            <a:r>
              <a:rPr sz="2000" i="1" spc="-10" dirty="0">
                <a:solidFill>
                  <a:prstClr val="black"/>
                </a:solidFill>
                <a:latin typeface="Calibri"/>
                <a:cs typeface="Calibri"/>
              </a:rPr>
              <a:t> </a:t>
            </a:r>
            <a:r>
              <a:rPr sz="2000" i="1" dirty="0">
                <a:solidFill>
                  <a:prstClr val="black"/>
                </a:solidFill>
                <a:latin typeface="Calibri"/>
                <a:cs typeface="Calibri"/>
              </a:rPr>
              <a:t>a</a:t>
            </a:r>
            <a:r>
              <a:rPr sz="2000" i="1" spc="-5" dirty="0">
                <a:solidFill>
                  <a:prstClr val="black"/>
                </a:solidFill>
                <a:latin typeface="Calibri"/>
                <a:cs typeface="Calibri"/>
              </a:rPr>
              <a:t> </a:t>
            </a:r>
            <a:r>
              <a:rPr sz="2000" i="1" spc="-10" dirty="0">
                <a:solidFill>
                  <a:prstClr val="black"/>
                </a:solidFill>
                <a:latin typeface="Calibri"/>
                <a:cs typeface="Calibri"/>
              </a:rPr>
              <a:t>stack</a:t>
            </a:r>
            <a:r>
              <a:rPr sz="2000" i="1" spc="-15" dirty="0">
                <a:solidFill>
                  <a:prstClr val="black"/>
                </a:solidFill>
                <a:latin typeface="Calibri"/>
                <a:cs typeface="Calibri"/>
              </a:rPr>
              <a:t> </a:t>
            </a:r>
            <a:r>
              <a:rPr sz="2000" i="1" dirty="0">
                <a:solidFill>
                  <a:prstClr val="black"/>
                </a:solidFill>
                <a:latin typeface="Calibri"/>
                <a:cs typeface="Calibri"/>
              </a:rPr>
              <a:t>of</a:t>
            </a:r>
            <a:r>
              <a:rPr sz="2000" i="1" spc="-5" dirty="0">
                <a:solidFill>
                  <a:prstClr val="black"/>
                </a:solidFill>
                <a:latin typeface="Calibri"/>
                <a:cs typeface="Calibri"/>
              </a:rPr>
              <a:t> small</a:t>
            </a:r>
            <a:r>
              <a:rPr sz="2000" i="1" spc="5" dirty="0">
                <a:solidFill>
                  <a:prstClr val="black"/>
                </a:solidFill>
                <a:latin typeface="Calibri"/>
                <a:cs typeface="Calibri"/>
              </a:rPr>
              <a:t> </a:t>
            </a:r>
            <a:r>
              <a:rPr sz="2000" i="1" spc="-10" dirty="0">
                <a:solidFill>
                  <a:prstClr val="black"/>
                </a:solidFill>
                <a:latin typeface="Calibri"/>
                <a:cs typeface="Calibri"/>
              </a:rPr>
              <a:t>filter</a:t>
            </a:r>
            <a:r>
              <a:rPr sz="2000" i="1" spc="15" dirty="0">
                <a:solidFill>
                  <a:prstClr val="black"/>
                </a:solidFill>
                <a:latin typeface="Calibri"/>
                <a:cs typeface="Calibri"/>
              </a:rPr>
              <a:t> </a:t>
            </a:r>
            <a:r>
              <a:rPr sz="2000" i="1" spc="-10" dirty="0">
                <a:solidFill>
                  <a:prstClr val="black"/>
                </a:solidFill>
                <a:latin typeface="Calibri"/>
                <a:cs typeface="Calibri"/>
              </a:rPr>
              <a:t>CONV</a:t>
            </a:r>
            <a:r>
              <a:rPr sz="2000" i="1" spc="10" dirty="0">
                <a:solidFill>
                  <a:prstClr val="black"/>
                </a:solidFill>
                <a:latin typeface="Calibri"/>
                <a:cs typeface="Calibri"/>
              </a:rPr>
              <a:t> </a:t>
            </a:r>
            <a:r>
              <a:rPr sz="2000" i="1" spc="-10" dirty="0">
                <a:solidFill>
                  <a:prstClr val="black"/>
                </a:solidFill>
                <a:latin typeface="Calibri"/>
                <a:cs typeface="Calibri"/>
              </a:rPr>
              <a:t>to </a:t>
            </a:r>
            <a:r>
              <a:rPr sz="2000" i="1" spc="-5" dirty="0">
                <a:solidFill>
                  <a:prstClr val="black"/>
                </a:solidFill>
                <a:latin typeface="Calibri"/>
                <a:cs typeface="Calibri"/>
              </a:rPr>
              <a:t>one</a:t>
            </a:r>
            <a:r>
              <a:rPr sz="2000" i="1" spc="-25" dirty="0">
                <a:solidFill>
                  <a:prstClr val="black"/>
                </a:solidFill>
                <a:latin typeface="Calibri"/>
                <a:cs typeface="Calibri"/>
              </a:rPr>
              <a:t> </a:t>
            </a:r>
            <a:r>
              <a:rPr sz="2000" i="1" spc="-5" dirty="0">
                <a:solidFill>
                  <a:prstClr val="black"/>
                </a:solidFill>
                <a:latin typeface="Calibri"/>
                <a:cs typeface="Calibri"/>
              </a:rPr>
              <a:t>large receptive</a:t>
            </a:r>
            <a:r>
              <a:rPr sz="2000" i="1" spc="-15" dirty="0">
                <a:solidFill>
                  <a:prstClr val="black"/>
                </a:solidFill>
                <a:latin typeface="Calibri"/>
                <a:cs typeface="Calibri"/>
              </a:rPr>
              <a:t> </a:t>
            </a:r>
            <a:r>
              <a:rPr sz="2000" i="1" spc="-5" dirty="0">
                <a:solidFill>
                  <a:prstClr val="black"/>
                </a:solidFill>
                <a:latin typeface="Calibri"/>
                <a:cs typeface="Calibri"/>
              </a:rPr>
              <a:t>field </a:t>
            </a:r>
            <a:r>
              <a:rPr sz="2000" i="1" spc="-10" dirty="0">
                <a:solidFill>
                  <a:prstClr val="black"/>
                </a:solidFill>
                <a:latin typeface="Calibri"/>
                <a:cs typeface="Calibri"/>
              </a:rPr>
              <a:t>CONV</a:t>
            </a:r>
            <a:r>
              <a:rPr sz="2000" i="1" spc="5" dirty="0">
                <a:solidFill>
                  <a:prstClr val="black"/>
                </a:solidFill>
                <a:latin typeface="Calibri"/>
                <a:cs typeface="Calibri"/>
              </a:rPr>
              <a:t> </a:t>
            </a:r>
            <a:r>
              <a:rPr sz="2000" i="1" dirty="0">
                <a:solidFill>
                  <a:prstClr val="black"/>
                </a:solidFill>
                <a:latin typeface="Calibri"/>
                <a:cs typeface="Calibri"/>
              </a:rPr>
              <a:t>layer</a:t>
            </a:r>
            <a:r>
              <a:rPr sz="2000" dirty="0">
                <a:solidFill>
                  <a:prstClr val="black"/>
                </a:solidFill>
                <a:latin typeface="Calibri"/>
                <a:cs typeface="Calibri"/>
              </a:rPr>
              <a:t>.</a:t>
            </a:r>
            <a:endParaRPr sz="2000">
              <a:solidFill>
                <a:prstClr val="black"/>
              </a:solidFill>
              <a:latin typeface="Calibri"/>
              <a:cs typeface="Calibri"/>
            </a:endParaRPr>
          </a:p>
        </p:txBody>
      </p:sp>
      <p:sp>
        <p:nvSpPr>
          <p:cNvPr id="3" name="object 3"/>
          <p:cNvSpPr txBox="1">
            <a:spLocks noGrp="1"/>
          </p:cNvSpPr>
          <p:nvPr>
            <p:ph type="title"/>
          </p:nvPr>
        </p:nvSpPr>
        <p:spPr>
          <a:xfrm>
            <a:off x="2059941" y="696214"/>
            <a:ext cx="7027545" cy="756920"/>
          </a:xfrm>
          <a:prstGeom prst="rect">
            <a:avLst/>
          </a:prstGeom>
        </p:spPr>
        <p:txBody>
          <a:bodyPr vert="horz" wrap="square" lIns="0" tIns="12700" rIns="0" bIns="0" rtlCol="0">
            <a:spAutoFit/>
          </a:bodyPr>
          <a:lstStyle/>
          <a:p>
            <a:pPr marL="12700" marR="5080">
              <a:spcBef>
                <a:spcPts val="100"/>
              </a:spcBef>
            </a:pPr>
            <a:r>
              <a:rPr sz="2400" spc="-10" dirty="0">
                <a:solidFill>
                  <a:srgbClr val="0000CC"/>
                </a:solidFill>
              </a:rPr>
              <a:t>three </a:t>
            </a:r>
            <a:r>
              <a:rPr sz="2400" spc="-20" dirty="0">
                <a:solidFill>
                  <a:srgbClr val="0000CC"/>
                </a:solidFill>
              </a:rPr>
              <a:t>layers </a:t>
            </a:r>
            <a:r>
              <a:rPr sz="2400" spc="-5" dirty="0">
                <a:solidFill>
                  <a:srgbClr val="0000CC"/>
                </a:solidFill>
              </a:rPr>
              <a:t>of </a:t>
            </a:r>
            <a:r>
              <a:rPr sz="2400" dirty="0">
                <a:solidFill>
                  <a:srgbClr val="0000CC"/>
                </a:solidFill>
              </a:rPr>
              <a:t>3x3 </a:t>
            </a:r>
            <a:r>
              <a:rPr sz="2400" spc="-10" dirty="0">
                <a:solidFill>
                  <a:srgbClr val="0000CC"/>
                </a:solidFill>
              </a:rPr>
              <a:t>CONV </a:t>
            </a:r>
            <a:r>
              <a:rPr sz="2400" spc="-10" dirty="0"/>
              <a:t>vs </a:t>
            </a:r>
            <a:r>
              <a:rPr sz="2400" dirty="0">
                <a:solidFill>
                  <a:srgbClr val="C0504D"/>
                </a:solidFill>
              </a:rPr>
              <a:t>a </a:t>
            </a:r>
            <a:r>
              <a:rPr sz="2400" spc="-5" dirty="0">
                <a:solidFill>
                  <a:srgbClr val="C0504D"/>
                </a:solidFill>
              </a:rPr>
              <a:t>single </a:t>
            </a:r>
            <a:r>
              <a:rPr sz="2400" spc="-10" dirty="0">
                <a:solidFill>
                  <a:srgbClr val="C0504D"/>
                </a:solidFill>
              </a:rPr>
              <a:t>CONV </a:t>
            </a:r>
            <a:r>
              <a:rPr sz="2400" spc="-20" dirty="0">
                <a:solidFill>
                  <a:srgbClr val="C0504D"/>
                </a:solidFill>
              </a:rPr>
              <a:t>layer </a:t>
            </a:r>
            <a:r>
              <a:rPr sz="2400" dirty="0">
                <a:solidFill>
                  <a:srgbClr val="C0504D"/>
                </a:solidFill>
              </a:rPr>
              <a:t>with 7x7 </a:t>
            </a:r>
            <a:r>
              <a:rPr sz="2400" spc="-530" dirty="0">
                <a:solidFill>
                  <a:srgbClr val="C0504D"/>
                </a:solidFill>
              </a:rPr>
              <a:t> </a:t>
            </a:r>
            <a:r>
              <a:rPr sz="2400" spc="-10" dirty="0"/>
              <a:t>receptive</a:t>
            </a:r>
            <a:r>
              <a:rPr sz="2400" dirty="0"/>
              <a:t> </a:t>
            </a:r>
            <a:r>
              <a:rPr sz="2400" spc="-5" dirty="0"/>
              <a:t>fields.</a:t>
            </a:r>
            <a:endParaRPr sz="2400"/>
          </a:p>
        </p:txBody>
      </p:sp>
      <p:sp>
        <p:nvSpPr>
          <p:cNvPr id="4" name="object 4"/>
          <p:cNvSpPr txBox="1"/>
          <p:nvPr/>
        </p:nvSpPr>
        <p:spPr>
          <a:xfrm>
            <a:off x="2034540" y="1500886"/>
            <a:ext cx="8071484" cy="4549775"/>
          </a:xfrm>
          <a:prstGeom prst="rect">
            <a:avLst/>
          </a:prstGeom>
        </p:spPr>
        <p:txBody>
          <a:bodyPr vert="horz" wrap="square" lIns="0" tIns="12700" rIns="0" bIns="0" rtlCol="0">
            <a:spAutoFit/>
          </a:bodyPr>
          <a:lstStyle/>
          <a:p>
            <a:pPr marL="381000" marR="186690" indent="-343535">
              <a:spcBef>
                <a:spcPts val="100"/>
              </a:spcBef>
              <a:buFont typeface="Arial MT"/>
              <a:buChar char="•"/>
              <a:tabLst>
                <a:tab pos="381000" algn="l"/>
                <a:tab pos="381635" algn="l"/>
              </a:tabLst>
            </a:pPr>
            <a:r>
              <a:rPr sz="2400" spc="-5" dirty="0">
                <a:solidFill>
                  <a:prstClr val="black"/>
                </a:solidFill>
                <a:latin typeface="Calibri"/>
                <a:cs typeface="Calibri"/>
              </a:rPr>
              <a:t>The</a:t>
            </a:r>
            <a:r>
              <a:rPr sz="2400" spc="5" dirty="0">
                <a:solidFill>
                  <a:prstClr val="black"/>
                </a:solidFill>
                <a:latin typeface="Calibri"/>
                <a:cs typeface="Calibri"/>
              </a:rPr>
              <a:t> </a:t>
            </a:r>
            <a:r>
              <a:rPr sz="2400" spc="-10" dirty="0">
                <a:solidFill>
                  <a:prstClr val="black"/>
                </a:solidFill>
                <a:latin typeface="Calibri"/>
                <a:cs typeface="Calibri"/>
              </a:rPr>
              <a:t>receptive</a:t>
            </a:r>
            <a:r>
              <a:rPr sz="2400" spc="10" dirty="0">
                <a:solidFill>
                  <a:prstClr val="black"/>
                </a:solidFill>
                <a:latin typeface="Calibri"/>
                <a:cs typeface="Calibri"/>
              </a:rPr>
              <a:t> </a:t>
            </a:r>
            <a:r>
              <a:rPr sz="2400" spc="-5" dirty="0">
                <a:solidFill>
                  <a:prstClr val="black"/>
                </a:solidFill>
                <a:latin typeface="Calibri"/>
                <a:cs typeface="Calibri"/>
              </a:rPr>
              <a:t>field </a:t>
            </a:r>
            <a:r>
              <a:rPr sz="2400" spc="-20" dirty="0">
                <a:solidFill>
                  <a:prstClr val="black"/>
                </a:solidFill>
                <a:latin typeface="Calibri"/>
                <a:cs typeface="Calibri"/>
              </a:rPr>
              <a:t>size</a:t>
            </a:r>
            <a:r>
              <a:rPr sz="2400" spc="-5" dirty="0">
                <a:solidFill>
                  <a:prstClr val="black"/>
                </a:solidFill>
                <a:latin typeface="Calibri"/>
                <a:cs typeface="Calibri"/>
              </a:rPr>
              <a:t> </a:t>
            </a:r>
            <a:r>
              <a:rPr sz="2400" dirty="0">
                <a:solidFill>
                  <a:prstClr val="black"/>
                </a:solidFill>
                <a:latin typeface="Calibri"/>
                <a:cs typeface="Calibri"/>
              </a:rPr>
              <a:t>is </a:t>
            </a:r>
            <a:r>
              <a:rPr sz="2400" spc="-5" dirty="0">
                <a:solidFill>
                  <a:prstClr val="black"/>
                </a:solidFill>
                <a:latin typeface="Calibri"/>
                <a:cs typeface="Calibri"/>
              </a:rPr>
              <a:t>identical</a:t>
            </a:r>
            <a:r>
              <a:rPr sz="2400" spc="-15" dirty="0">
                <a:solidFill>
                  <a:prstClr val="black"/>
                </a:solidFill>
                <a:latin typeface="Calibri"/>
                <a:cs typeface="Calibri"/>
              </a:rPr>
              <a:t> </a:t>
            </a:r>
            <a:r>
              <a:rPr sz="2400" dirty="0">
                <a:solidFill>
                  <a:prstClr val="black"/>
                </a:solidFill>
                <a:latin typeface="Calibri"/>
                <a:cs typeface="Calibri"/>
              </a:rPr>
              <a:t>in</a:t>
            </a:r>
            <a:r>
              <a:rPr sz="2400" spc="5" dirty="0">
                <a:solidFill>
                  <a:prstClr val="black"/>
                </a:solidFill>
                <a:latin typeface="Calibri"/>
                <a:cs typeface="Calibri"/>
              </a:rPr>
              <a:t> </a:t>
            </a:r>
            <a:r>
              <a:rPr sz="2400" spc="-10" dirty="0">
                <a:solidFill>
                  <a:prstClr val="black"/>
                </a:solidFill>
                <a:latin typeface="Calibri"/>
                <a:cs typeface="Calibri"/>
              </a:rPr>
              <a:t>spatial</a:t>
            </a:r>
            <a:r>
              <a:rPr sz="2400" spc="-15" dirty="0">
                <a:solidFill>
                  <a:prstClr val="black"/>
                </a:solidFill>
                <a:latin typeface="Calibri"/>
                <a:cs typeface="Calibri"/>
              </a:rPr>
              <a:t> extent</a:t>
            </a:r>
            <a:r>
              <a:rPr sz="2400" spc="-30" dirty="0">
                <a:solidFill>
                  <a:prstClr val="black"/>
                </a:solidFill>
                <a:latin typeface="Calibri"/>
                <a:cs typeface="Calibri"/>
              </a:rPr>
              <a:t> </a:t>
            </a:r>
            <a:r>
              <a:rPr sz="2400" spc="-5" dirty="0">
                <a:solidFill>
                  <a:prstClr val="black"/>
                </a:solidFill>
                <a:latin typeface="Calibri"/>
                <a:cs typeface="Calibri"/>
              </a:rPr>
              <a:t>(7x7),</a:t>
            </a:r>
            <a:r>
              <a:rPr sz="2400" spc="-15" dirty="0">
                <a:solidFill>
                  <a:prstClr val="black"/>
                </a:solidFill>
                <a:latin typeface="Calibri"/>
                <a:cs typeface="Calibri"/>
              </a:rPr>
              <a:t> </a:t>
            </a:r>
            <a:r>
              <a:rPr sz="2400" spc="-5" dirty="0">
                <a:solidFill>
                  <a:prstClr val="black"/>
                </a:solidFill>
                <a:latin typeface="Calibri"/>
                <a:cs typeface="Calibri"/>
              </a:rPr>
              <a:t>but </a:t>
            </a:r>
            <a:r>
              <a:rPr sz="2400" spc="-525" dirty="0">
                <a:solidFill>
                  <a:prstClr val="black"/>
                </a:solidFill>
                <a:latin typeface="Calibri"/>
                <a:cs typeface="Calibri"/>
              </a:rPr>
              <a:t> </a:t>
            </a:r>
            <a:r>
              <a:rPr sz="2400" dirty="0">
                <a:solidFill>
                  <a:prstClr val="black"/>
                </a:solidFill>
                <a:latin typeface="Calibri"/>
                <a:cs typeface="Calibri"/>
              </a:rPr>
              <a:t>with</a:t>
            </a:r>
            <a:r>
              <a:rPr sz="2400" spc="-25" dirty="0">
                <a:solidFill>
                  <a:prstClr val="black"/>
                </a:solidFill>
                <a:latin typeface="Calibri"/>
                <a:cs typeface="Calibri"/>
              </a:rPr>
              <a:t> </a:t>
            </a:r>
            <a:r>
              <a:rPr sz="2400" spc="-15" dirty="0">
                <a:solidFill>
                  <a:prstClr val="black"/>
                </a:solidFill>
                <a:latin typeface="Calibri"/>
                <a:cs typeface="Calibri"/>
              </a:rPr>
              <a:t>several</a:t>
            </a:r>
            <a:r>
              <a:rPr sz="2400" dirty="0">
                <a:solidFill>
                  <a:prstClr val="black"/>
                </a:solidFill>
                <a:latin typeface="Calibri"/>
                <a:cs typeface="Calibri"/>
              </a:rPr>
              <a:t> </a:t>
            </a:r>
            <a:r>
              <a:rPr sz="2400" spc="-10" dirty="0">
                <a:solidFill>
                  <a:prstClr val="black"/>
                </a:solidFill>
                <a:latin typeface="Calibri"/>
                <a:cs typeface="Calibri"/>
              </a:rPr>
              <a:t>disadvantages.</a:t>
            </a:r>
            <a:endParaRPr sz="2400">
              <a:solidFill>
                <a:prstClr val="black"/>
              </a:solidFill>
              <a:latin typeface="Calibri"/>
              <a:cs typeface="Calibri"/>
            </a:endParaRPr>
          </a:p>
          <a:p>
            <a:pPr marL="952500" marR="318770" lvl="1" indent="-457200">
              <a:spcBef>
                <a:spcPts val="509"/>
              </a:spcBef>
              <a:buFontTx/>
              <a:buAutoNum type="arabicPeriod"/>
              <a:tabLst>
                <a:tab pos="952500" algn="l"/>
                <a:tab pos="953135" algn="l"/>
              </a:tabLst>
            </a:pPr>
            <a:r>
              <a:rPr sz="2000" spc="-5" dirty="0">
                <a:solidFill>
                  <a:prstClr val="black"/>
                </a:solidFill>
                <a:latin typeface="Calibri"/>
                <a:cs typeface="Calibri"/>
              </a:rPr>
              <a:t>The</a:t>
            </a:r>
            <a:r>
              <a:rPr sz="2000" dirty="0">
                <a:solidFill>
                  <a:prstClr val="black"/>
                </a:solidFill>
                <a:latin typeface="Calibri"/>
                <a:cs typeface="Calibri"/>
              </a:rPr>
              <a:t> </a:t>
            </a:r>
            <a:r>
              <a:rPr sz="2000" spc="-10" dirty="0">
                <a:solidFill>
                  <a:prstClr val="black"/>
                </a:solidFill>
                <a:latin typeface="Calibri"/>
                <a:cs typeface="Calibri"/>
              </a:rPr>
              <a:t>neurons</a:t>
            </a:r>
            <a:r>
              <a:rPr sz="2000" spc="-5" dirty="0">
                <a:solidFill>
                  <a:prstClr val="black"/>
                </a:solidFill>
                <a:latin typeface="Calibri"/>
                <a:cs typeface="Calibri"/>
              </a:rPr>
              <a:t> </a:t>
            </a:r>
            <a:r>
              <a:rPr sz="2000" spc="-10" dirty="0">
                <a:solidFill>
                  <a:prstClr val="black"/>
                </a:solidFill>
                <a:latin typeface="Calibri"/>
                <a:cs typeface="Calibri"/>
              </a:rPr>
              <a:t>would</a:t>
            </a:r>
            <a:r>
              <a:rPr sz="2000" spc="-20" dirty="0">
                <a:solidFill>
                  <a:prstClr val="black"/>
                </a:solidFill>
                <a:latin typeface="Calibri"/>
                <a:cs typeface="Calibri"/>
              </a:rPr>
              <a:t> </a:t>
            </a:r>
            <a:r>
              <a:rPr sz="2000" spc="-5" dirty="0">
                <a:solidFill>
                  <a:prstClr val="black"/>
                </a:solidFill>
                <a:latin typeface="Calibri"/>
                <a:cs typeface="Calibri"/>
              </a:rPr>
              <a:t>be</a:t>
            </a:r>
            <a:r>
              <a:rPr sz="2000" dirty="0">
                <a:solidFill>
                  <a:prstClr val="black"/>
                </a:solidFill>
                <a:latin typeface="Calibri"/>
                <a:cs typeface="Calibri"/>
              </a:rPr>
              <a:t> computing</a:t>
            </a:r>
            <a:r>
              <a:rPr sz="2000" spc="-25" dirty="0">
                <a:solidFill>
                  <a:prstClr val="black"/>
                </a:solidFill>
                <a:latin typeface="Calibri"/>
                <a:cs typeface="Calibri"/>
              </a:rPr>
              <a:t> </a:t>
            </a:r>
            <a:r>
              <a:rPr sz="2000" dirty="0">
                <a:solidFill>
                  <a:prstClr val="black"/>
                </a:solidFill>
                <a:latin typeface="Calibri"/>
                <a:cs typeface="Calibri"/>
              </a:rPr>
              <a:t>a </a:t>
            </a:r>
            <a:r>
              <a:rPr sz="2000" spc="-5" dirty="0">
                <a:solidFill>
                  <a:prstClr val="black"/>
                </a:solidFill>
                <a:latin typeface="Calibri"/>
                <a:cs typeface="Calibri"/>
              </a:rPr>
              <a:t>linear</a:t>
            </a:r>
            <a:r>
              <a:rPr sz="2000" spc="15" dirty="0">
                <a:solidFill>
                  <a:prstClr val="black"/>
                </a:solidFill>
                <a:latin typeface="Calibri"/>
                <a:cs typeface="Calibri"/>
              </a:rPr>
              <a:t> </a:t>
            </a:r>
            <a:r>
              <a:rPr sz="2000" dirty="0">
                <a:solidFill>
                  <a:prstClr val="black"/>
                </a:solidFill>
                <a:latin typeface="Calibri"/>
                <a:cs typeface="Calibri"/>
              </a:rPr>
              <a:t>function</a:t>
            </a:r>
            <a:r>
              <a:rPr sz="2000" spc="-15" dirty="0">
                <a:solidFill>
                  <a:prstClr val="black"/>
                </a:solidFill>
                <a:latin typeface="Calibri"/>
                <a:cs typeface="Calibri"/>
              </a:rPr>
              <a:t> </a:t>
            </a:r>
            <a:r>
              <a:rPr sz="2000" spc="-10" dirty="0">
                <a:solidFill>
                  <a:prstClr val="black"/>
                </a:solidFill>
                <a:latin typeface="Calibri"/>
                <a:cs typeface="Calibri"/>
              </a:rPr>
              <a:t>over</a:t>
            </a:r>
            <a:r>
              <a:rPr sz="2000" dirty="0">
                <a:solidFill>
                  <a:prstClr val="black"/>
                </a:solidFill>
                <a:latin typeface="Calibri"/>
                <a:cs typeface="Calibri"/>
              </a:rPr>
              <a:t> the</a:t>
            </a:r>
            <a:r>
              <a:rPr sz="2000" spc="5" dirty="0">
                <a:solidFill>
                  <a:prstClr val="black"/>
                </a:solidFill>
                <a:latin typeface="Calibri"/>
                <a:cs typeface="Calibri"/>
              </a:rPr>
              <a:t> </a:t>
            </a:r>
            <a:r>
              <a:rPr sz="2000" spc="-5" dirty="0">
                <a:solidFill>
                  <a:prstClr val="black"/>
                </a:solidFill>
                <a:latin typeface="Calibri"/>
                <a:cs typeface="Calibri"/>
              </a:rPr>
              <a:t>input, </a:t>
            </a:r>
            <a:r>
              <a:rPr sz="2000" spc="-434" dirty="0">
                <a:solidFill>
                  <a:prstClr val="black"/>
                </a:solidFill>
                <a:latin typeface="Calibri"/>
                <a:cs typeface="Calibri"/>
              </a:rPr>
              <a:t> </a:t>
            </a:r>
            <a:r>
              <a:rPr sz="2000" spc="-5" dirty="0">
                <a:solidFill>
                  <a:prstClr val="black"/>
                </a:solidFill>
                <a:latin typeface="Calibri"/>
                <a:cs typeface="Calibri"/>
              </a:rPr>
              <a:t>while</a:t>
            </a:r>
            <a:r>
              <a:rPr sz="2000" spc="5" dirty="0">
                <a:solidFill>
                  <a:prstClr val="black"/>
                </a:solidFill>
                <a:latin typeface="Calibri"/>
                <a:cs typeface="Calibri"/>
              </a:rPr>
              <a:t> </a:t>
            </a:r>
            <a:r>
              <a:rPr sz="2000" dirty="0">
                <a:solidFill>
                  <a:prstClr val="black"/>
                </a:solidFill>
                <a:latin typeface="Calibri"/>
                <a:cs typeface="Calibri"/>
              </a:rPr>
              <a:t>the</a:t>
            </a:r>
            <a:r>
              <a:rPr sz="2000" spc="10" dirty="0">
                <a:solidFill>
                  <a:prstClr val="black"/>
                </a:solidFill>
                <a:latin typeface="Calibri"/>
                <a:cs typeface="Calibri"/>
              </a:rPr>
              <a:t> </a:t>
            </a:r>
            <a:r>
              <a:rPr sz="2000" spc="-5" dirty="0">
                <a:solidFill>
                  <a:prstClr val="black"/>
                </a:solidFill>
                <a:latin typeface="Calibri"/>
                <a:cs typeface="Calibri"/>
              </a:rPr>
              <a:t>three</a:t>
            </a:r>
            <a:r>
              <a:rPr sz="2000" spc="5" dirty="0">
                <a:solidFill>
                  <a:prstClr val="black"/>
                </a:solidFill>
                <a:latin typeface="Calibri"/>
                <a:cs typeface="Calibri"/>
              </a:rPr>
              <a:t> </a:t>
            </a:r>
            <a:r>
              <a:rPr sz="2000" spc="-15" dirty="0">
                <a:solidFill>
                  <a:prstClr val="black"/>
                </a:solidFill>
                <a:latin typeface="Calibri"/>
                <a:cs typeface="Calibri"/>
              </a:rPr>
              <a:t>stacks</a:t>
            </a:r>
            <a:r>
              <a:rPr sz="2000" spc="20" dirty="0">
                <a:solidFill>
                  <a:prstClr val="black"/>
                </a:solidFill>
                <a:latin typeface="Calibri"/>
                <a:cs typeface="Calibri"/>
              </a:rPr>
              <a:t> </a:t>
            </a:r>
            <a:r>
              <a:rPr sz="2000" spc="-5" dirty="0">
                <a:solidFill>
                  <a:prstClr val="black"/>
                </a:solidFill>
                <a:latin typeface="Calibri"/>
                <a:cs typeface="Calibri"/>
              </a:rPr>
              <a:t>of CONV</a:t>
            </a:r>
            <a:r>
              <a:rPr sz="2000" spc="-10" dirty="0">
                <a:solidFill>
                  <a:prstClr val="black"/>
                </a:solidFill>
                <a:latin typeface="Calibri"/>
                <a:cs typeface="Calibri"/>
              </a:rPr>
              <a:t> </a:t>
            </a:r>
            <a:r>
              <a:rPr sz="2000" spc="-20" dirty="0">
                <a:solidFill>
                  <a:prstClr val="black"/>
                </a:solidFill>
                <a:latin typeface="Calibri"/>
                <a:cs typeface="Calibri"/>
              </a:rPr>
              <a:t>layers</a:t>
            </a:r>
            <a:r>
              <a:rPr sz="2000" spc="5" dirty="0">
                <a:solidFill>
                  <a:prstClr val="black"/>
                </a:solidFill>
                <a:latin typeface="Calibri"/>
                <a:cs typeface="Calibri"/>
              </a:rPr>
              <a:t> </a:t>
            </a:r>
            <a:r>
              <a:rPr sz="2000" spc="-10" dirty="0">
                <a:solidFill>
                  <a:prstClr val="black"/>
                </a:solidFill>
                <a:latin typeface="Calibri"/>
                <a:cs typeface="Calibri"/>
              </a:rPr>
              <a:t>contain</a:t>
            </a:r>
            <a:r>
              <a:rPr sz="2000" dirty="0">
                <a:solidFill>
                  <a:prstClr val="black"/>
                </a:solidFill>
                <a:latin typeface="Calibri"/>
                <a:cs typeface="Calibri"/>
              </a:rPr>
              <a:t> </a:t>
            </a:r>
            <a:r>
              <a:rPr sz="2000" spc="-5" dirty="0">
                <a:solidFill>
                  <a:prstClr val="black"/>
                </a:solidFill>
                <a:latin typeface="Calibri"/>
                <a:cs typeface="Calibri"/>
              </a:rPr>
              <a:t>non-linearities</a:t>
            </a:r>
            <a:r>
              <a:rPr sz="2000" spc="35" dirty="0">
                <a:solidFill>
                  <a:prstClr val="black"/>
                </a:solidFill>
                <a:latin typeface="Calibri"/>
                <a:cs typeface="Calibri"/>
              </a:rPr>
              <a:t> </a:t>
            </a:r>
            <a:r>
              <a:rPr sz="2000" spc="-5" dirty="0">
                <a:solidFill>
                  <a:prstClr val="black"/>
                </a:solidFill>
                <a:latin typeface="Calibri"/>
                <a:cs typeface="Calibri"/>
              </a:rPr>
              <a:t>that </a:t>
            </a:r>
            <a:r>
              <a:rPr sz="2000" dirty="0">
                <a:solidFill>
                  <a:prstClr val="black"/>
                </a:solidFill>
                <a:latin typeface="Calibri"/>
                <a:cs typeface="Calibri"/>
              </a:rPr>
              <a:t> </a:t>
            </a:r>
            <a:r>
              <a:rPr sz="2000" spc="-15" dirty="0">
                <a:solidFill>
                  <a:prstClr val="black"/>
                </a:solidFill>
                <a:latin typeface="Calibri"/>
                <a:cs typeface="Calibri"/>
              </a:rPr>
              <a:t>make</a:t>
            </a:r>
            <a:r>
              <a:rPr sz="2000" spc="-5" dirty="0">
                <a:solidFill>
                  <a:prstClr val="black"/>
                </a:solidFill>
                <a:latin typeface="Calibri"/>
                <a:cs typeface="Calibri"/>
              </a:rPr>
              <a:t> </a:t>
            </a:r>
            <a:r>
              <a:rPr sz="2000" dirty="0">
                <a:solidFill>
                  <a:prstClr val="black"/>
                </a:solidFill>
                <a:latin typeface="Calibri"/>
                <a:cs typeface="Calibri"/>
              </a:rPr>
              <a:t>their </a:t>
            </a:r>
            <a:r>
              <a:rPr sz="2000" spc="-15" dirty="0">
                <a:solidFill>
                  <a:prstClr val="black"/>
                </a:solidFill>
                <a:latin typeface="Calibri"/>
                <a:cs typeface="Calibri"/>
              </a:rPr>
              <a:t>features</a:t>
            </a:r>
            <a:r>
              <a:rPr sz="2000" spc="20" dirty="0">
                <a:solidFill>
                  <a:prstClr val="black"/>
                </a:solidFill>
                <a:latin typeface="Calibri"/>
                <a:cs typeface="Calibri"/>
              </a:rPr>
              <a:t> </a:t>
            </a:r>
            <a:r>
              <a:rPr sz="2000" spc="-10" dirty="0">
                <a:solidFill>
                  <a:prstClr val="black"/>
                </a:solidFill>
                <a:latin typeface="Calibri"/>
                <a:cs typeface="Calibri"/>
              </a:rPr>
              <a:t>more</a:t>
            </a:r>
            <a:r>
              <a:rPr sz="2000" dirty="0">
                <a:solidFill>
                  <a:prstClr val="black"/>
                </a:solidFill>
                <a:latin typeface="Calibri"/>
                <a:cs typeface="Calibri"/>
              </a:rPr>
              <a:t> </a:t>
            </a:r>
            <a:r>
              <a:rPr sz="2000" spc="-10" dirty="0">
                <a:solidFill>
                  <a:prstClr val="black"/>
                </a:solidFill>
                <a:latin typeface="Calibri"/>
                <a:cs typeface="Calibri"/>
              </a:rPr>
              <a:t>expressive.</a:t>
            </a:r>
            <a:endParaRPr sz="2000">
              <a:solidFill>
                <a:prstClr val="black"/>
              </a:solidFill>
              <a:latin typeface="Calibri"/>
              <a:cs typeface="Calibri"/>
            </a:endParaRPr>
          </a:p>
          <a:p>
            <a:pPr marL="952500" marR="314325" lvl="1" indent="-457200">
              <a:spcBef>
                <a:spcPts val="480"/>
              </a:spcBef>
              <a:buFontTx/>
              <a:buAutoNum type="arabicPeriod"/>
              <a:tabLst>
                <a:tab pos="952500" algn="l"/>
                <a:tab pos="953135" algn="l"/>
              </a:tabLst>
            </a:pPr>
            <a:r>
              <a:rPr sz="2000" spc="-5" dirty="0">
                <a:solidFill>
                  <a:prstClr val="black"/>
                </a:solidFill>
                <a:latin typeface="Calibri"/>
                <a:cs typeface="Calibri"/>
              </a:rPr>
              <a:t>If</a:t>
            </a:r>
            <a:r>
              <a:rPr sz="2000" spc="-10" dirty="0">
                <a:solidFill>
                  <a:prstClr val="black"/>
                </a:solidFill>
                <a:latin typeface="Calibri"/>
                <a:cs typeface="Calibri"/>
              </a:rPr>
              <a:t> we </a:t>
            </a:r>
            <a:r>
              <a:rPr sz="2000" spc="-5" dirty="0">
                <a:solidFill>
                  <a:prstClr val="black"/>
                </a:solidFill>
                <a:latin typeface="Calibri"/>
                <a:cs typeface="Calibri"/>
              </a:rPr>
              <a:t>suppose</a:t>
            </a:r>
            <a:r>
              <a:rPr sz="2000" spc="-15" dirty="0">
                <a:solidFill>
                  <a:prstClr val="black"/>
                </a:solidFill>
                <a:latin typeface="Calibri"/>
                <a:cs typeface="Calibri"/>
              </a:rPr>
              <a:t> </a:t>
            </a:r>
            <a:r>
              <a:rPr sz="2000" spc="-5" dirty="0">
                <a:solidFill>
                  <a:prstClr val="black"/>
                </a:solidFill>
                <a:latin typeface="Calibri"/>
                <a:cs typeface="Calibri"/>
              </a:rPr>
              <a:t>that</a:t>
            </a:r>
            <a:r>
              <a:rPr sz="2000" spc="10" dirty="0">
                <a:solidFill>
                  <a:prstClr val="black"/>
                </a:solidFill>
                <a:latin typeface="Calibri"/>
                <a:cs typeface="Calibri"/>
              </a:rPr>
              <a:t> </a:t>
            </a:r>
            <a:r>
              <a:rPr sz="2000" spc="-5" dirty="0">
                <a:solidFill>
                  <a:prstClr val="black"/>
                </a:solidFill>
                <a:latin typeface="Calibri"/>
                <a:cs typeface="Calibri"/>
              </a:rPr>
              <a:t>all</a:t>
            </a:r>
            <a:r>
              <a:rPr sz="2000" spc="5" dirty="0">
                <a:solidFill>
                  <a:prstClr val="black"/>
                </a:solidFill>
                <a:latin typeface="Calibri"/>
                <a:cs typeface="Calibri"/>
              </a:rPr>
              <a:t> </a:t>
            </a:r>
            <a:r>
              <a:rPr sz="2000" dirty="0">
                <a:solidFill>
                  <a:prstClr val="black"/>
                </a:solidFill>
                <a:latin typeface="Calibri"/>
                <a:cs typeface="Calibri"/>
              </a:rPr>
              <a:t>the </a:t>
            </a:r>
            <a:r>
              <a:rPr sz="2000" spc="-10" dirty="0">
                <a:solidFill>
                  <a:prstClr val="black"/>
                </a:solidFill>
                <a:latin typeface="Calibri"/>
                <a:cs typeface="Calibri"/>
              </a:rPr>
              <a:t>volumes</a:t>
            </a:r>
            <a:r>
              <a:rPr sz="2000" spc="10" dirty="0">
                <a:solidFill>
                  <a:prstClr val="black"/>
                </a:solidFill>
                <a:latin typeface="Calibri"/>
                <a:cs typeface="Calibri"/>
              </a:rPr>
              <a:t> </a:t>
            </a:r>
            <a:r>
              <a:rPr sz="2000" spc="-15" dirty="0">
                <a:solidFill>
                  <a:prstClr val="black"/>
                </a:solidFill>
                <a:latin typeface="Calibri"/>
                <a:cs typeface="Calibri"/>
              </a:rPr>
              <a:t>have</a:t>
            </a:r>
            <a:r>
              <a:rPr sz="2000" spc="10" dirty="0">
                <a:solidFill>
                  <a:prstClr val="black"/>
                </a:solidFill>
                <a:latin typeface="Calibri"/>
                <a:cs typeface="Calibri"/>
              </a:rPr>
              <a:t> </a:t>
            </a:r>
            <a:r>
              <a:rPr sz="2000" dirty="0">
                <a:solidFill>
                  <a:prstClr val="black"/>
                </a:solidFill>
                <a:latin typeface="Calibri"/>
                <a:cs typeface="Calibri"/>
              </a:rPr>
              <a:t>C</a:t>
            </a:r>
            <a:r>
              <a:rPr sz="2000" spc="-5" dirty="0">
                <a:solidFill>
                  <a:prstClr val="black"/>
                </a:solidFill>
                <a:latin typeface="Calibri"/>
                <a:cs typeface="Calibri"/>
              </a:rPr>
              <a:t> </a:t>
            </a:r>
            <a:r>
              <a:rPr sz="2000" dirty="0">
                <a:solidFill>
                  <a:prstClr val="black"/>
                </a:solidFill>
                <a:latin typeface="Calibri"/>
                <a:cs typeface="Calibri"/>
              </a:rPr>
              <a:t>channels,</a:t>
            </a:r>
            <a:r>
              <a:rPr sz="2000" spc="-5" dirty="0">
                <a:solidFill>
                  <a:prstClr val="black"/>
                </a:solidFill>
                <a:latin typeface="Calibri"/>
                <a:cs typeface="Calibri"/>
              </a:rPr>
              <a:t> </a:t>
            </a:r>
            <a:r>
              <a:rPr sz="2000" dirty="0">
                <a:solidFill>
                  <a:prstClr val="black"/>
                </a:solidFill>
                <a:latin typeface="Calibri"/>
                <a:cs typeface="Calibri"/>
              </a:rPr>
              <a:t>the</a:t>
            </a:r>
            <a:r>
              <a:rPr sz="2000" spc="5" dirty="0">
                <a:solidFill>
                  <a:prstClr val="black"/>
                </a:solidFill>
                <a:latin typeface="Calibri"/>
                <a:cs typeface="Calibri"/>
              </a:rPr>
              <a:t> </a:t>
            </a:r>
            <a:r>
              <a:rPr sz="2000" spc="-5" dirty="0">
                <a:solidFill>
                  <a:prstClr val="black"/>
                </a:solidFill>
                <a:latin typeface="Calibri"/>
                <a:cs typeface="Calibri"/>
              </a:rPr>
              <a:t>single </a:t>
            </a:r>
            <a:r>
              <a:rPr sz="2000" dirty="0">
                <a:solidFill>
                  <a:prstClr val="black"/>
                </a:solidFill>
                <a:latin typeface="Calibri"/>
                <a:cs typeface="Calibri"/>
              </a:rPr>
              <a:t>7x7 </a:t>
            </a:r>
            <a:r>
              <a:rPr sz="2000" spc="-434" dirty="0">
                <a:solidFill>
                  <a:prstClr val="black"/>
                </a:solidFill>
                <a:latin typeface="Calibri"/>
                <a:cs typeface="Calibri"/>
              </a:rPr>
              <a:t> </a:t>
            </a:r>
            <a:r>
              <a:rPr sz="2000" spc="-5" dirty="0">
                <a:solidFill>
                  <a:prstClr val="black"/>
                </a:solidFill>
                <a:latin typeface="Calibri"/>
                <a:cs typeface="Calibri"/>
              </a:rPr>
              <a:t>CONV</a:t>
            </a:r>
            <a:r>
              <a:rPr sz="2000" spc="-35" dirty="0">
                <a:solidFill>
                  <a:prstClr val="black"/>
                </a:solidFill>
                <a:latin typeface="Calibri"/>
                <a:cs typeface="Calibri"/>
              </a:rPr>
              <a:t> </a:t>
            </a:r>
            <a:r>
              <a:rPr sz="2000" spc="-15" dirty="0">
                <a:solidFill>
                  <a:prstClr val="black"/>
                </a:solidFill>
                <a:latin typeface="Calibri"/>
                <a:cs typeface="Calibri"/>
              </a:rPr>
              <a:t>layer</a:t>
            </a:r>
            <a:r>
              <a:rPr sz="2000" spc="5" dirty="0">
                <a:solidFill>
                  <a:prstClr val="black"/>
                </a:solidFill>
                <a:latin typeface="Calibri"/>
                <a:cs typeface="Calibri"/>
              </a:rPr>
              <a:t> </a:t>
            </a:r>
            <a:r>
              <a:rPr sz="2000" spc="-5" dirty="0">
                <a:solidFill>
                  <a:prstClr val="black"/>
                </a:solidFill>
                <a:latin typeface="Calibri"/>
                <a:cs typeface="Calibri"/>
              </a:rPr>
              <a:t>would</a:t>
            </a:r>
            <a:r>
              <a:rPr sz="2000" spc="-10" dirty="0">
                <a:solidFill>
                  <a:prstClr val="black"/>
                </a:solidFill>
                <a:latin typeface="Calibri"/>
                <a:cs typeface="Calibri"/>
              </a:rPr>
              <a:t> </a:t>
            </a:r>
            <a:r>
              <a:rPr sz="2000" spc="-5" dirty="0">
                <a:solidFill>
                  <a:prstClr val="black"/>
                </a:solidFill>
                <a:latin typeface="Calibri"/>
                <a:cs typeface="Calibri"/>
              </a:rPr>
              <a:t>contain</a:t>
            </a:r>
            <a:r>
              <a:rPr sz="2000" spc="-25" dirty="0">
                <a:solidFill>
                  <a:prstClr val="black"/>
                </a:solidFill>
                <a:latin typeface="Calibri"/>
                <a:cs typeface="Calibri"/>
              </a:rPr>
              <a:t> </a:t>
            </a:r>
            <a:r>
              <a:rPr sz="2000" dirty="0">
                <a:solidFill>
                  <a:prstClr val="black"/>
                </a:solidFill>
                <a:latin typeface="Calibri"/>
                <a:cs typeface="Calibri"/>
              </a:rPr>
              <a:t>C×(7×7×C)=49C</a:t>
            </a:r>
            <a:r>
              <a:rPr sz="1950" baseline="25641" dirty="0">
                <a:solidFill>
                  <a:prstClr val="black"/>
                </a:solidFill>
                <a:latin typeface="Calibri"/>
                <a:cs typeface="Calibri"/>
              </a:rPr>
              <a:t>2</a:t>
            </a:r>
            <a:r>
              <a:rPr sz="1950" spc="179" baseline="25641" dirty="0">
                <a:solidFill>
                  <a:prstClr val="black"/>
                </a:solidFill>
                <a:latin typeface="Calibri"/>
                <a:cs typeface="Calibri"/>
              </a:rPr>
              <a:t> </a:t>
            </a:r>
            <a:r>
              <a:rPr sz="2000" spc="-15" dirty="0">
                <a:solidFill>
                  <a:prstClr val="black"/>
                </a:solidFill>
                <a:latin typeface="Calibri"/>
                <a:cs typeface="Calibri"/>
              </a:rPr>
              <a:t>parameters,</a:t>
            </a:r>
            <a:r>
              <a:rPr sz="2000" spc="50" dirty="0">
                <a:solidFill>
                  <a:prstClr val="black"/>
                </a:solidFill>
                <a:latin typeface="Calibri"/>
                <a:cs typeface="Calibri"/>
              </a:rPr>
              <a:t> </a:t>
            </a:r>
            <a:r>
              <a:rPr sz="2000" spc="-5" dirty="0">
                <a:solidFill>
                  <a:prstClr val="black"/>
                </a:solidFill>
                <a:latin typeface="Calibri"/>
                <a:cs typeface="Calibri"/>
              </a:rPr>
              <a:t>while</a:t>
            </a:r>
            <a:r>
              <a:rPr sz="2000" spc="5" dirty="0">
                <a:solidFill>
                  <a:prstClr val="black"/>
                </a:solidFill>
                <a:latin typeface="Calibri"/>
                <a:cs typeface="Calibri"/>
              </a:rPr>
              <a:t> </a:t>
            </a:r>
            <a:r>
              <a:rPr sz="2000" dirty="0">
                <a:solidFill>
                  <a:prstClr val="black"/>
                </a:solidFill>
                <a:latin typeface="Calibri"/>
                <a:cs typeface="Calibri"/>
              </a:rPr>
              <a:t>the </a:t>
            </a:r>
            <a:r>
              <a:rPr sz="2000" spc="-440" dirty="0">
                <a:solidFill>
                  <a:prstClr val="black"/>
                </a:solidFill>
                <a:latin typeface="Calibri"/>
                <a:cs typeface="Calibri"/>
              </a:rPr>
              <a:t> </a:t>
            </a:r>
            <a:r>
              <a:rPr sz="2000" spc="-5" dirty="0">
                <a:solidFill>
                  <a:prstClr val="black"/>
                </a:solidFill>
                <a:latin typeface="Calibri"/>
                <a:cs typeface="Calibri"/>
              </a:rPr>
              <a:t>three </a:t>
            </a:r>
            <a:r>
              <a:rPr sz="2000" dirty="0">
                <a:solidFill>
                  <a:prstClr val="black"/>
                </a:solidFill>
                <a:latin typeface="Calibri"/>
                <a:cs typeface="Calibri"/>
              </a:rPr>
              <a:t>3x3 </a:t>
            </a:r>
            <a:r>
              <a:rPr sz="2000" spc="-5" dirty="0">
                <a:solidFill>
                  <a:prstClr val="black"/>
                </a:solidFill>
                <a:latin typeface="Calibri"/>
                <a:cs typeface="Calibri"/>
              </a:rPr>
              <a:t>CONV </a:t>
            </a:r>
            <a:r>
              <a:rPr sz="2000" spc="-20" dirty="0">
                <a:solidFill>
                  <a:prstClr val="black"/>
                </a:solidFill>
                <a:latin typeface="Calibri"/>
                <a:cs typeface="Calibri"/>
              </a:rPr>
              <a:t>layers </a:t>
            </a:r>
            <a:r>
              <a:rPr sz="2000" spc="-10" dirty="0">
                <a:solidFill>
                  <a:prstClr val="black"/>
                </a:solidFill>
                <a:latin typeface="Calibri"/>
                <a:cs typeface="Calibri"/>
              </a:rPr>
              <a:t>would contain </a:t>
            </a:r>
            <a:r>
              <a:rPr sz="2000" dirty="0">
                <a:solidFill>
                  <a:prstClr val="black"/>
                </a:solidFill>
                <a:latin typeface="Calibri"/>
                <a:cs typeface="Calibri"/>
              </a:rPr>
              <a:t>3×(C×(3×3×C))=27C</a:t>
            </a:r>
            <a:r>
              <a:rPr sz="1950" baseline="25641" dirty="0">
                <a:solidFill>
                  <a:prstClr val="black"/>
                </a:solidFill>
                <a:latin typeface="Calibri"/>
                <a:cs typeface="Calibri"/>
              </a:rPr>
              <a:t>2 </a:t>
            </a:r>
            <a:r>
              <a:rPr sz="1950" spc="7" baseline="25641" dirty="0">
                <a:solidFill>
                  <a:prstClr val="black"/>
                </a:solidFill>
                <a:latin typeface="Calibri"/>
                <a:cs typeface="Calibri"/>
              </a:rPr>
              <a:t> </a:t>
            </a:r>
            <a:r>
              <a:rPr sz="2000" spc="-15" dirty="0">
                <a:solidFill>
                  <a:prstClr val="black"/>
                </a:solidFill>
                <a:latin typeface="Calibri"/>
                <a:cs typeface="Calibri"/>
              </a:rPr>
              <a:t>parameters.</a:t>
            </a:r>
            <a:endParaRPr sz="2000">
              <a:solidFill>
                <a:prstClr val="black"/>
              </a:solidFill>
              <a:latin typeface="Calibri"/>
              <a:cs typeface="Calibri"/>
            </a:endParaRPr>
          </a:p>
          <a:p>
            <a:pPr marL="381000" marR="17780" indent="-343535">
              <a:spcBef>
                <a:spcPts val="550"/>
              </a:spcBef>
              <a:buFont typeface="Arial MT"/>
              <a:buChar char="•"/>
              <a:tabLst>
                <a:tab pos="381000" algn="l"/>
                <a:tab pos="381635" algn="l"/>
              </a:tabLst>
            </a:pPr>
            <a:r>
              <a:rPr sz="2400" spc="-20" dirty="0">
                <a:solidFill>
                  <a:prstClr val="black"/>
                </a:solidFill>
                <a:latin typeface="Calibri"/>
                <a:cs typeface="Calibri"/>
              </a:rPr>
              <a:t>Intuitively, </a:t>
            </a:r>
            <a:r>
              <a:rPr sz="2400" spc="-10" dirty="0">
                <a:solidFill>
                  <a:prstClr val="black"/>
                </a:solidFill>
                <a:latin typeface="Calibri"/>
                <a:cs typeface="Calibri"/>
              </a:rPr>
              <a:t>stacking CONV </a:t>
            </a:r>
            <a:r>
              <a:rPr sz="2400" spc="-20" dirty="0">
                <a:solidFill>
                  <a:prstClr val="black"/>
                </a:solidFill>
                <a:latin typeface="Calibri"/>
                <a:cs typeface="Calibri"/>
              </a:rPr>
              <a:t>layers </a:t>
            </a:r>
            <a:r>
              <a:rPr sz="2400" dirty="0">
                <a:solidFill>
                  <a:prstClr val="black"/>
                </a:solidFill>
                <a:latin typeface="Calibri"/>
                <a:cs typeface="Calibri"/>
              </a:rPr>
              <a:t>with </a:t>
            </a:r>
            <a:r>
              <a:rPr sz="2400" spc="-15" dirty="0">
                <a:solidFill>
                  <a:prstClr val="black"/>
                </a:solidFill>
                <a:latin typeface="Calibri"/>
                <a:cs typeface="Calibri"/>
              </a:rPr>
              <a:t>tiny </a:t>
            </a:r>
            <a:r>
              <a:rPr sz="2400" spc="-10" dirty="0">
                <a:solidFill>
                  <a:prstClr val="black"/>
                </a:solidFill>
                <a:latin typeface="Calibri"/>
                <a:cs typeface="Calibri"/>
              </a:rPr>
              <a:t>filters </a:t>
            </a:r>
            <a:r>
              <a:rPr sz="2400" dirty="0">
                <a:solidFill>
                  <a:prstClr val="black"/>
                </a:solidFill>
                <a:latin typeface="Calibri"/>
                <a:cs typeface="Calibri"/>
              </a:rPr>
              <a:t>as </a:t>
            </a:r>
            <a:r>
              <a:rPr sz="2400" spc="-10" dirty="0">
                <a:solidFill>
                  <a:prstClr val="black"/>
                </a:solidFill>
                <a:latin typeface="Calibri"/>
                <a:cs typeface="Calibri"/>
              </a:rPr>
              <a:t>opposed </a:t>
            </a:r>
            <a:r>
              <a:rPr sz="2400" spc="-15" dirty="0">
                <a:solidFill>
                  <a:prstClr val="black"/>
                </a:solidFill>
                <a:latin typeface="Calibri"/>
                <a:cs typeface="Calibri"/>
              </a:rPr>
              <a:t>to </a:t>
            </a:r>
            <a:r>
              <a:rPr sz="2400" spc="-530" dirty="0">
                <a:solidFill>
                  <a:prstClr val="black"/>
                </a:solidFill>
                <a:latin typeface="Calibri"/>
                <a:cs typeface="Calibri"/>
              </a:rPr>
              <a:t> </a:t>
            </a:r>
            <a:r>
              <a:rPr sz="2400" spc="-10" dirty="0">
                <a:solidFill>
                  <a:prstClr val="black"/>
                </a:solidFill>
                <a:latin typeface="Calibri"/>
                <a:cs typeface="Calibri"/>
              </a:rPr>
              <a:t>having </a:t>
            </a:r>
            <a:r>
              <a:rPr sz="2400" spc="-5" dirty="0">
                <a:solidFill>
                  <a:prstClr val="black"/>
                </a:solidFill>
                <a:latin typeface="Calibri"/>
                <a:cs typeface="Calibri"/>
              </a:rPr>
              <a:t>one </a:t>
            </a:r>
            <a:r>
              <a:rPr sz="2400" spc="-10" dirty="0">
                <a:solidFill>
                  <a:prstClr val="black"/>
                </a:solidFill>
                <a:latin typeface="Calibri"/>
                <a:cs typeface="Calibri"/>
              </a:rPr>
              <a:t>CONV</a:t>
            </a:r>
            <a:r>
              <a:rPr sz="2400" dirty="0">
                <a:solidFill>
                  <a:prstClr val="black"/>
                </a:solidFill>
                <a:latin typeface="Calibri"/>
                <a:cs typeface="Calibri"/>
              </a:rPr>
              <a:t> </a:t>
            </a:r>
            <a:r>
              <a:rPr sz="2400" spc="-20" dirty="0">
                <a:solidFill>
                  <a:prstClr val="black"/>
                </a:solidFill>
                <a:latin typeface="Calibri"/>
                <a:cs typeface="Calibri"/>
              </a:rPr>
              <a:t>layer</a:t>
            </a:r>
            <a:r>
              <a:rPr sz="2400" spc="-10" dirty="0">
                <a:solidFill>
                  <a:prstClr val="black"/>
                </a:solidFill>
                <a:latin typeface="Calibri"/>
                <a:cs typeface="Calibri"/>
              </a:rPr>
              <a:t> </a:t>
            </a:r>
            <a:r>
              <a:rPr sz="2400" dirty="0">
                <a:solidFill>
                  <a:prstClr val="black"/>
                </a:solidFill>
                <a:latin typeface="Calibri"/>
                <a:cs typeface="Calibri"/>
              </a:rPr>
              <a:t>with</a:t>
            </a:r>
            <a:r>
              <a:rPr sz="2400" spc="-10" dirty="0">
                <a:solidFill>
                  <a:prstClr val="black"/>
                </a:solidFill>
                <a:latin typeface="Calibri"/>
                <a:cs typeface="Calibri"/>
              </a:rPr>
              <a:t> </a:t>
            </a:r>
            <a:r>
              <a:rPr sz="2400" spc="-5" dirty="0">
                <a:solidFill>
                  <a:prstClr val="black"/>
                </a:solidFill>
                <a:latin typeface="Calibri"/>
                <a:cs typeface="Calibri"/>
              </a:rPr>
              <a:t>big </a:t>
            </a:r>
            <a:r>
              <a:rPr sz="2400" spc="-15" dirty="0">
                <a:solidFill>
                  <a:prstClr val="black"/>
                </a:solidFill>
                <a:latin typeface="Calibri"/>
                <a:cs typeface="Calibri"/>
              </a:rPr>
              <a:t>filters</a:t>
            </a:r>
            <a:r>
              <a:rPr sz="2400" spc="-20" dirty="0">
                <a:solidFill>
                  <a:prstClr val="black"/>
                </a:solidFill>
                <a:latin typeface="Calibri"/>
                <a:cs typeface="Calibri"/>
              </a:rPr>
              <a:t> </a:t>
            </a:r>
            <a:r>
              <a:rPr sz="2400" spc="-10" dirty="0">
                <a:solidFill>
                  <a:prstClr val="black"/>
                </a:solidFill>
                <a:latin typeface="Calibri"/>
                <a:cs typeface="Calibri"/>
              </a:rPr>
              <a:t>allows</a:t>
            </a:r>
            <a:r>
              <a:rPr sz="2400" dirty="0">
                <a:solidFill>
                  <a:prstClr val="black"/>
                </a:solidFill>
                <a:latin typeface="Calibri"/>
                <a:cs typeface="Calibri"/>
              </a:rPr>
              <a:t> </a:t>
            </a:r>
            <a:r>
              <a:rPr sz="2400" spc="-5" dirty="0">
                <a:solidFill>
                  <a:prstClr val="black"/>
                </a:solidFill>
                <a:latin typeface="Calibri"/>
                <a:cs typeface="Calibri"/>
              </a:rPr>
              <a:t>us</a:t>
            </a:r>
            <a:r>
              <a:rPr sz="2400" spc="-10" dirty="0">
                <a:solidFill>
                  <a:prstClr val="black"/>
                </a:solidFill>
                <a:latin typeface="Calibri"/>
                <a:cs typeface="Calibri"/>
              </a:rPr>
              <a:t> </a:t>
            </a:r>
            <a:r>
              <a:rPr sz="2400" spc="-15" dirty="0">
                <a:solidFill>
                  <a:prstClr val="black"/>
                </a:solidFill>
                <a:latin typeface="Calibri"/>
                <a:cs typeface="Calibri"/>
              </a:rPr>
              <a:t>to</a:t>
            </a:r>
            <a:r>
              <a:rPr sz="2400" spc="-20" dirty="0">
                <a:solidFill>
                  <a:prstClr val="black"/>
                </a:solidFill>
                <a:latin typeface="Calibri"/>
                <a:cs typeface="Calibri"/>
              </a:rPr>
              <a:t> </a:t>
            </a:r>
            <a:r>
              <a:rPr sz="2400" spc="-15" dirty="0">
                <a:solidFill>
                  <a:prstClr val="black"/>
                </a:solidFill>
                <a:latin typeface="Calibri"/>
                <a:cs typeface="Calibri"/>
              </a:rPr>
              <a:t>express </a:t>
            </a:r>
            <a:r>
              <a:rPr sz="2400" spc="-10" dirty="0">
                <a:solidFill>
                  <a:prstClr val="black"/>
                </a:solidFill>
                <a:latin typeface="Calibri"/>
                <a:cs typeface="Calibri"/>
              </a:rPr>
              <a:t> more powerful </a:t>
            </a:r>
            <a:r>
              <a:rPr sz="2400" spc="-15" dirty="0">
                <a:solidFill>
                  <a:prstClr val="black"/>
                </a:solidFill>
                <a:latin typeface="Calibri"/>
                <a:cs typeface="Calibri"/>
              </a:rPr>
              <a:t>features </a:t>
            </a:r>
            <a:r>
              <a:rPr sz="2400" spc="-5" dirty="0">
                <a:solidFill>
                  <a:prstClr val="black"/>
                </a:solidFill>
                <a:latin typeface="Calibri"/>
                <a:cs typeface="Calibri"/>
              </a:rPr>
              <a:t>of </a:t>
            </a:r>
            <a:r>
              <a:rPr sz="2400" dirty="0">
                <a:solidFill>
                  <a:prstClr val="black"/>
                </a:solidFill>
                <a:latin typeface="Calibri"/>
                <a:cs typeface="Calibri"/>
              </a:rPr>
              <a:t>the input, and with </a:t>
            </a:r>
            <a:r>
              <a:rPr sz="2400" spc="-20" dirty="0">
                <a:solidFill>
                  <a:prstClr val="black"/>
                </a:solidFill>
                <a:latin typeface="Calibri"/>
                <a:cs typeface="Calibri"/>
              </a:rPr>
              <a:t>fewer </a:t>
            </a:r>
            <a:r>
              <a:rPr sz="2400" spc="-15" dirty="0">
                <a:solidFill>
                  <a:prstClr val="black"/>
                </a:solidFill>
                <a:latin typeface="Calibri"/>
                <a:cs typeface="Calibri"/>
              </a:rPr>
              <a:t> parameters.</a:t>
            </a:r>
            <a:endParaRPr sz="2400">
              <a:solidFill>
                <a:prstClr val="black"/>
              </a:solidFill>
              <a:latin typeface="Calibri"/>
              <a:cs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81095" y="3044774"/>
            <a:ext cx="3829685" cy="697230"/>
          </a:xfrm>
          <a:prstGeom prst="rect">
            <a:avLst/>
          </a:prstGeom>
        </p:spPr>
        <p:txBody>
          <a:bodyPr vert="horz" wrap="square" lIns="0" tIns="13335" rIns="0" bIns="0" rtlCol="0">
            <a:spAutoFit/>
          </a:bodyPr>
          <a:lstStyle/>
          <a:p>
            <a:pPr marL="12700">
              <a:spcBef>
                <a:spcPts val="105"/>
              </a:spcBef>
            </a:pPr>
            <a:r>
              <a:rPr spc="-15" dirty="0"/>
              <a:t>Practical</a:t>
            </a:r>
            <a:r>
              <a:rPr spc="-65" dirty="0"/>
              <a:t> </a:t>
            </a:r>
            <a:r>
              <a:rPr spc="-30" dirty="0"/>
              <a:t>matters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23794" y="461900"/>
            <a:ext cx="6742430" cy="696595"/>
          </a:xfrm>
          <a:prstGeom prst="rect">
            <a:avLst/>
          </a:prstGeom>
        </p:spPr>
        <p:txBody>
          <a:bodyPr vert="horz" wrap="square" lIns="0" tIns="13335" rIns="0" bIns="0" rtlCol="0">
            <a:spAutoFit/>
          </a:bodyPr>
          <a:lstStyle/>
          <a:p>
            <a:pPr marL="12700">
              <a:spcBef>
                <a:spcPts val="105"/>
              </a:spcBef>
            </a:pPr>
            <a:r>
              <a:rPr spc="-25" dirty="0"/>
              <a:t>Data</a:t>
            </a:r>
            <a:r>
              <a:rPr spc="5" dirty="0"/>
              <a:t> </a:t>
            </a:r>
            <a:r>
              <a:rPr spc="-15" dirty="0"/>
              <a:t>Augmentation (Jittering)</a:t>
            </a:r>
          </a:p>
        </p:txBody>
      </p:sp>
      <p:sp>
        <p:nvSpPr>
          <p:cNvPr id="3" name="object 3"/>
          <p:cNvSpPr txBox="1"/>
          <p:nvPr/>
        </p:nvSpPr>
        <p:spPr>
          <a:xfrm>
            <a:off x="5822187" y="1721764"/>
            <a:ext cx="1631314" cy="407670"/>
          </a:xfrm>
          <a:prstGeom prst="rect">
            <a:avLst/>
          </a:prstGeom>
        </p:spPr>
        <p:txBody>
          <a:bodyPr vert="horz" wrap="square" lIns="0" tIns="0" rIns="0" bIns="0" rtlCol="0">
            <a:spAutoFit/>
          </a:bodyPr>
          <a:lstStyle/>
          <a:p>
            <a:pPr>
              <a:lnSpc>
                <a:spcPts val="3045"/>
              </a:lnSpc>
            </a:pPr>
            <a:r>
              <a:rPr sz="3200" dirty="0">
                <a:solidFill>
                  <a:prstClr val="black"/>
                </a:solidFill>
                <a:latin typeface="Calibri"/>
                <a:cs typeface="Calibri"/>
              </a:rPr>
              <a:t>g</a:t>
            </a:r>
            <a:r>
              <a:rPr sz="3200" spc="-50" dirty="0">
                <a:solidFill>
                  <a:prstClr val="black"/>
                </a:solidFill>
                <a:latin typeface="Calibri"/>
                <a:cs typeface="Calibri"/>
              </a:rPr>
              <a:t> </a:t>
            </a:r>
            <a:r>
              <a:rPr sz="3200" spc="-5" dirty="0">
                <a:solidFill>
                  <a:prstClr val="black"/>
                </a:solidFill>
                <a:latin typeface="Calibri"/>
                <a:cs typeface="Calibri"/>
              </a:rPr>
              <a:t>samples</a:t>
            </a:r>
            <a:endParaRPr sz="3200">
              <a:solidFill>
                <a:prstClr val="black"/>
              </a:solidFill>
              <a:latin typeface="Calibri"/>
              <a:cs typeface="Calibri"/>
            </a:endParaRPr>
          </a:p>
        </p:txBody>
      </p:sp>
      <p:sp>
        <p:nvSpPr>
          <p:cNvPr id="4" name="object 4"/>
          <p:cNvSpPr txBox="1"/>
          <p:nvPr/>
        </p:nvSpPr>
        <p:spPr>
          <a:xfrm>
            <a:off x="2059941" y="1506227"/>
            <a:ext cx="3775075" cy="2666365"/>
          </a:xfrm>
          <a:prstGeom prst="rect">
            <a:avLst/>
          </a:prstGeom>
        </p:spPr>
        <p:txBody>
          <a:bodyPr vert="horz" wrap="square" lIns="0" tIns="114300" rIns="0" bIns="0" rtlCol="0">
            <a:spAutoFit/>
          </a:bodyPr>
          <a:lstStyle/>
          <a:p>
            <a:pPr marL="355600" indent="-343535">
              <a:spcBef>
                <a:spcPts val="900"/>
              </a:spcBef>
              <a:buFont typeface="Arial MT"/>
              <a:buChar char="•"/>
              <a:tabLst>
                <a:tab pos="355600" algn="l"/>
                <a:tab pos="356235" algn="l"/>
              </a:tabLst>
            </a:pPr>
            <a:r>
              <a:rPr sz="3200" spc="-20" dirty="0">
                <a:solidFill>
                  <a:prstClr val="black"/>
                </a:solidFill>
                <a:latin typeface="Calibri"/>
                <a:cs typeface="Calibri"/>
              </a:rPr>
              <a:t>Create</a:t>
            </a:r>
            <a:r>
              <a:rPr sz="3200" spc="-30" dirty="0">
                <a:solidFill>
                  <a:prstClr val="black"/>
                </a:solidFill>
                <a:latin typeface="Calibri"/>
                <a:cs typeface="Calibri"/>
              </a:rPr>
              <a:t> </a:t>
            </a:r>
            <a:r>
              <a:rPr sz="3200" i="1" spc="-5" dirty="0">
                <a:solidFill>
                  <a:prstClr val="black"/>
                </a:solidFill>
                <a:latin typeface="Calibri"/>
                <a:cs typeface="Calibri"/>
              </a:rPr>
              <a:t>virtual</a:t>
            </a:r>
            <a:r>
              <a:rPr sz="3200" i="1" spc="10" dirty="0">
                <a:solidFill>
                  <a:prstClr val="black"/>
                </a:solidFill>
                <a:latin typeface="Calibri"/>
                <a:cs typeface="Calibri"/>
              </a:rPr>
              <a:t> </a:t>
            </a:r>
            <a:r>
              <a:rPr sz="3200" spc="-15" dirty="0">
                <a:solidFill>
                  <a:prstClr val="black"/>
                </a:solidFill>
                <a:latin typeface="Calibri"/>
                <a:cs typeface="Calibri"/>
              </a:rPr>
              <a:t>trainin</a:t>
            </a:r>
            <a:endParaRPr sz="3200">
              <a:solidFill>
                <a:prstClr val="black"/>
              </a:solidFill>
              <a:latin typeface="Calibri"/>
              <a:cs typeface="Calibri"/>
            </a:endParaRPr>
          </a:p>
          <a:p>
            <a:pPr marL="756285" lvl="1" indent="-287020">
              <a:spcBef>
                <a:spcPts val="690"/>
              </a:spcBef>
              <a:buFont typeface="Arial MT"/>
              <a:buChar char="–"/>
              <a:tabLst>
                <a:tab pos="756920" algn="l"/>
              </a:tabLst>
            </a:pPr>
            <a:r>
              <a:rPr sz="2800" spc="-20" dirty="0">
                <a:solidFill>
                  <a:prstClr val="black"/>
                </a:solidFill>
                <a:latin typeface="Calibri"/>
                <a:cs typeface="Calibri"/>
              </a:rPr>
              <a:t>Horizontal</a:t>
            </a:r>
            <a:r>
              <a:rPr sz="2800" spc="-25" dirty="0">
                <a:solidFill>
                  <a:prstClr val="black"/>
                </a:solidFill>
                <a:latin typeface="Calibri"/>
                <a:cs typeface="Calibri"/>
              </a:rPr>
              <a:t> </a:t>
            </a:r>
            <a:r>
              <a:rPr sz="2800" spc="-10" dirty="0">
                <a:solidFill>
                  <a:prstClr val="black"/>
                </a:solidFill>
                <a:latin typeface="Calibri"/>
                <a:cs typeface="Calibri"/>
              </a:rPr>
              <a:t>flip</a:t>
            </a:r>
            <a:endParaRPr sz="2800">
              <a:solidFill>
                <a:prstClr val="black"/>
              </a:solidFill>
              <a:latin typeface="Calibri"/>
              <a:cs typeface="Calibri"/>
            </a:endParaRPr>
          </a:p>
          <a:p>
            <a:pPr marL="756285" lvl="1" indent="-287020">
              <a:spcBef>
                <a:spcPts val="675"/>
              </a:spcBef>
              <a:buFont typeface="Arial MT"/>
              <a:buChar char="–"/>
              <a:tabLst>
                <a:tab pos="756920" algn="l"/>
              </a:tabLst>
            </a:pPr>
            <a:r>
              <a:rPr sz="2800" spc="-5" dirty="0">
                <a:solidFill>
                  <a:prstClr val="black"/>
                </a:solidFill>
                <a:latin typeface="Calibri"/>
                <a:cs typeface="Calibri"/>
              </a:rPr>
              <a:t>Random</a:t>
            </a:r>
            <a:r>
              <a:rPr sz="2800" spc="-25" dirty="0">
                <a:solidFill>
                  <a:prstClr val="black"/>
                </a:solidFill>
                <a:latin typeface="Calibri"/>
                <a:cs typeface="Calibri"/>
              </a:rPr>
              <a:t> </a:t>
            </a:r>
            <a:r>
              <a:rPr sz="2800" spc="-20" dirty="0">
                <a:solidFill>
                  <a:prstClr val="black"/>
                </a:solidFill>
                <a:latin typeface="Calibri"/>
                <a:cs typeface="Calibri"/>
              </a:rPr>
              <a:t>crop</a:t>
            </a:r>
            <a:endParaRPr sz="2800">
              <a:solidFill>
                <a:prstClr val="black"/>
              </a:solidFill>
              <a:latin typeface="Calibri"/>
              <a:cs typeface="Calibri"/>
            </a:endParaRPr>
          </a:p>
          <a:p>
            <a:pPr marL="756285" lvl="1" indent="-287020">
              <a:spcBef>
                <a:spcPts val="670"/>
              </a:spcBef>
              <a:buFont typeface="Arial MT"/>
              <a:buChar char="–"/>
              <a:tabLst>
                <a:tab pos="756920" algn="l"/>
              </a:tabLst>
            </a:pPr>
            <a:r>
              <a:rPr sz="2800" spc="-10" dirty="0">
                <a:solidFill>
                  <a:prstClr val="black"/>
                </a:solidFill>
                <a:latin typeface="Calibri"/>
                <a:cs typeface="Calibri"/>
              </a:rPr>
              <a:t>Color</a:t>
            </a:r>
            <a:r>
              <a:rPr sz="2800" spc="-30" dirty="0">
                <a:solidFill>
                  <a:prstClr val="black"/>
                </a:solidFill>
                <a:latin typeface="Calibri"/>
                <a:cs typeface="Calibri"/>
              </a:rPr>
              <a:t> </a:t>
            </a:r>
            <a:r>
              <a:rPr sz="2800" spc="-15" dirty="0">
                <a:solidFill>
                  <a:prstClr val="black"/>
                </a:solidFill>
                <a:latin typeface="Calibri"/>
                <a:cs typeface="Calibri"/>
              </a:rPr>
              <a:t>casting</a:t>
            </a:r>
            <a:endParaRPr sz="2800">
              <a:solidFill>
                <a:prstClr val="black"/>
              </a:solidFill>
              <a:latin typeface="Calibri"/>
              <a:cs typeface="Calibri"/>
            </a:endParaRPr>
          </a:p>
          <a:p>
            <a:pPr marL="756285" lvl="1" indent="-287020">
              <a:spcBef>
                <a:spcPts val="675"/>
              </a:spcBef>
              <a:buFont typeface="Arial MT"/>
              <a:buChar char="–"/>
              <a:tabLst>
                <a:tab pos="756920" algn="l"/>
              </a:tabLst>
            </a:pPr>
            <a:r>
              <a:rPr sz="2800" spc="-10" dirty="0">
                <a:solidFill>
                  <a:prstClr val="black"/>
                </a:solidFill>
                <a:latin typeface="Calibri"/>
                <a:cs typeface="Calibri"/>
              </a:rPr>
              <a:t>Geometric</a:t>
            </a:r>
            <a:r>
              <a:rPr sz="2800" spc="-35" dirty="0">
                <a:solidFill>
                  <a:prstClr val="black"/>
                </a:solidFill>
                <a:latin typeface="Calibri"/>
                <a:cs typeface="Calibri"/>
              </a:rPr>
              <a:t> </a:t>
            </a:r>
            <a:r>
              <a:rPr sz="2800" spc="-15" dirty="0">
                <a:solidFill>
                  <a:prstClr val="black"/>
                </a:solidFill>
                <a:latin typeface="Calibri"/>
                <a:cs typeface="Calibri"/>
              </a:rPr>
              <a:t>distortion</a:t>
            </a:r>
            <a:endParaRPr sz="2800">
              <a:solidFill>
                <a:prstClr val="black"/>
              </a:solidFill>
              <a:latin typeface="Calibri"/>
              <a:cs typeface="Calibri"/>
            </a:endParaRPr>
          </a:p>
        </p:txBody>
      </p:sp>
      <p:pic>
        <p:nvPicPr>
          <p:cNvPr id="5" name="object 5"/>
          <p:cNvPicPr/>
          <p:nvPr/>
        </p:nvPicPr>
        <p:blipFill>
          <a:blip r:embed="rId2" cstate="print"/>
          <a:stretch>
            <a:fillRect/>
          </a:stretch>
        </p:blipFill>
        <p:spPr>
          <a:xfrm>
            <a:off x="6892924" y="2344970"/>
            <a:ext cx="3775076" cy="4485595"/>
          </a:xfrm>
          <a:prstGeom prst="rect">
            <a:avLst/>
          </a:prstGeom>
        </p:spPr>
      </p:pic>
      <p:sp>
        <p:nvSpPr>
          <p:cNvPr id="6" name="object 6"/>
          <p:cNvSpPr txBox="1"/>
          <p:nvPr/>
        </p:nvSpPr>
        <p:spPr>
          <a:xfrm>
            <a:off x="2829305" y="6412484"/>
            <a:ext cx="2675890" cy="299720"/>
          </a:xfrm>
          <a:prstGeom prst="rect">
            <a:avLst/>
          </a:prstGeom>
        </p:spPr>
        <p:txBody>
          <a:bodyPr vert="horz" wrap="square" lIns="0" tIns="12700" rIns="0" bIns="0" rtlCol="0">
            <a:spAutoFit/>
          </a:bodyPr>
          <a:lstStyle/>
          <a:p>
            <a:pPr marL="12700">
              <a:spcBef>
                <a:spcPts val="100"/>
              </a:spcBef>
            </a:pPr>
            <a:r>
              <a:rPr spc="-5" dirty="0">
                <a:solidFill>
                  <a:prstClr val="black"/>
                </a:solidFill>
                <a:latin typeface="Calibri"/>
                <a:cs typeface="Calibri"/>
              </a:rPr>
              <a:t>Deep</a:t>
            </a:r>
            <a:r>
              <a:rPr dirty="0">
                <a:solidFill>
                  <a:prstClr val="black"/>
                </a:solidFill>
                <a:latin typeface="Calibri"/>
                <a:cs typeface="Calibri"/>
              </a:rPr>
              <a:t> </a:t>
            </a:r>
            <a:r>
              <a:rPr spc="-5" dirty="0">
                <a:solidFill>
                  <a:prstClr val="black"/>
                </a:solidFill>
                <a:latin typeface="Calibri"/>
                <a:cs typeface="Calibri"/>
              </a:rPr>
              <a:t>Image</a:t>
            </a:r>
            <a:r>
              <a:rPr spc="-20" dirty="0">
                <a:solidFill>
                  <a:prstClr val="black"/>
                </a:solidFill>
                <a:latin typeface="Calibri"/>
                <a:cs typeface="Calibri"/>
              </a:rPr>
              <a:t> [</a:t>
            </a:r>
            <a:r>
              <a:rPr u="heavy" spc="-20" dirty="0">
                <a:solidFill>
                  <a:srgbClr val="0000FF"/>
                </a:solidFill>
                <a:uFill>
                  <a:solidFill>
                    <a:srgbClr val="0000FF"/>
                  </a:solidFill>
                </a:uFill>
                <a:latin typeface="Calibri"/>
                <a:cs typeface="Calibri"/>
                <a:hlinkClick r:id="rId3"/>
              </a:rPr>
              <a:t>Wu</a:t>
            </a:r>
            <a:r>
              <a:rPr u="heavy" dirty="0">
                <a:solidFill>
                  <a:srgbClr val="0000FF"/>
                </a:solidFill>
                <a:uFill>
                  <a:solidFill>
                    <a:srgbClr val="0000FF"/>
                  </a:solidFill>
                </a:uFill>
                <a:latin typeface="Calibri"/>
                <a:cs typeface="Calibri"/>
                <a:hlinkClick r:id="rId3"/>
              </a:rPr>
              <a:t> </a:t>
            </a:r>
            <a:r>
              <a:rPr u="heavy" spc="-5" dirty="0">
                <a:solidFill>
                  <a:srgbClr val="0000FF"/>
                </a:solidFill>
                <a:uFill>
                  <a:solidFill>
                    <a:srgbClr val="0000FF"/>
                  </a:solidFill>
                </a:uFill>
                <a:latin typeface="Calibri"/>
                <a:cs typeface="Calibri"/>
                <a:hlinkClick r:id="rId3"/>
              </a:rPr>
              <a:t>et</a:t>
            </a:r>
            <a:r>
              <a:rPr u="heavy" spc="-10" dirty="0">
                <a:solidFill>
                  <a:srgbClr val="0000FF"/>
                </a:solidFill>
                <a:uFill>
                  <a:solidFill>
                    <a:srgbClr val="0000FF"/>
                  </a:solidFill>
                </a:uFill>
                <a:latin typeface="Calibri"/>
                <a:cs typeface="Calibri"/>
                <a:hlinkClick r:id="rId3"/>
              </a:rPr>
              <a:t> </a:t>
            </a:r>
            <a:r>
              <a:rPr u="heavy" spc="-5" dirty="0">
                <a:solidFill>
                  <a:srgbClr val="0000FF"/>
                </a:solidFill>
                <a:uFill>
                  <a:solidFill>
                    <a:srgbClr val="0000FF"/>
                  </a:solidFill>
                </a:uFill>
                <a:latin typeface="Calibri"/>
                <a:cs typeface="Calibri"/>
                <a:hlinkClick r:id="rId3"/>
              </a:rPr>
              <a:t>al.</a:t>
            </a:r>
            <a:r>
              <a:rPr u="heavy" spc="-20" dirty="0">
                <a:solidFill>
                  <a:srgbClr val="0000FF"/>
                </a:solidFill>
                <a:uFill>
                  <a:solidFill>
                    <a:srgbClr val="0000FF"/>
                  </a:solidFill>
                </a:uFill>
                <a:latin typeface="Calibri"/>
                <a:cs typeface="Calibri"/>
                <a:hlinkClick r:id="rId3"/>
              </a:rPr>
              <a:t> </a:t>
            </a:r>
            <a:r>
              <a:rPr u="heavy" dirty="0">
                <a:solidFill>
                  <a:srgbClr val="0000FF"/>
                </a:solidFill>
                <a:uFill>
                  <a:solidFill>
                    <a:srgbClr val="0000FF"/>
                  </a:solidFill>
                </a:uFill>
                <a:latin typeface="Calibri"/>
                <a:cs typeface="Calibri"/>
                <a:hlinkClick r:id="rId3"/>
              </a:rPr>
              <a:t>2015</a:t>
            </a:r>
            <a:r>
              <a:rPr dirty="0">
                <a:solidFill>
                  <a:prstClr val="black"/>
                </a:solidFill>
                <a:latin typeface="Calibri"/>
                <a:cs typeface="Calibri"/>
              </a:rPr>
              <a:t>]</a:t>
            </a:r>
            <a:endParaRPr>
              <a:solidFill>
                <a:prstClr val="black"/>
              </a:solidFill>
              <a:latin typeface="Calibri"/>
              <a:cs typeface="Calibri"/>
            </a:endParaRPr>
          </a:p>
        </p:txBody>
      </p:sp>
      <p:sp>
        <p:nvSpPr>
          <p:cNvPr id="7" name="object 7"/>
          <p:cNvSpPr txBox="1"/>
          <p:nvPr/>
        </p:nvSpPr>
        <p:spPr>
          <a:xfrm>
            <a:off x="1602740" y="6629501"/>
            <a:ext cx="755015" cy="175048"/>
          </a:xfrm>
          <a:prstGeom prst="rect">
            <a:avLst/>
          </a:prstGeom>
        </p:spPr>
        <p:txBody>
          <a:bodyPr vert="horz" wrap="square" lIns="0" tIns="13335" rIns="0" bIns="0" rtlCol="0">
            <a:spAutoFit/>
          </a:bodyPr>
          <a:lstStyle/>
          <a:p>
            <a:pPr marL="12700">
              <a:spcBef>
                <a:spcPts val="105"/>
              </a:spcBef>
            </a:pPr>
            <a:r>
              <a:rPr sz="1050" dirty="0">
                <a:solidFill>
                  <a:prstClr val="black"/>
                </a:solidFill>
                <a:latin typeface="Calibri"/>
                <a:cs typeface="Calibri"/>
              </a:rPr>
              <a:t>J</a:t>
            </a:r>
            <a:r>
              <a:rPr sz="1050" spc="-5" dirty="0">
                <a:solidFill>
                  <a:prstClr val="black"/>
                </a:solidFill>
                <a:latin typeface="Calibri"/>
                <a:cs typeface="Calibri"/>
              </a:rPr>
              <a:t>ia</a:t>
            </a:r>
            <a:r>
              <a:rPr sz="1050" dirty="0">
                <a:solidFill>
                  <a:prstClr val="black"/>
                </a:solidFill>
                <a:latin typeface="Calibri"/>
                <a:cs typeface="Calibri"/>
              </a:rPr>
              <a:t>-</a:t>
            </a:r>
            <a:r>
              <a:rPr sz="1050" spc="-5" dirty="0">
                <a:solidFill>
                  <a:prstClr val="black"/>
                </a:solidFill>
                <a:latin typeface="Calibri"/>
                <a:cs typeface="Calibri"/>
              </a:rPr>
              <a:t>b</a:t>
            </a:r>
            <a:r>
              <a:rPr sz="1050" spc="-10" dirty="0">
                <a:solidFill>
                  <a:prstClr val="black"/>
                </a:solidFill>
                <a:latin typeface="Calibri"/>
                <a:cs typeface="Calibri"/>
              </a:rPr>
              <a:t>i</a:t>
            </a:r>
            <a:r>
              <a:rPr sz="1050" dirty="0">
                <a:solidFill>
                  <a:prstClr val="black"/>
                </a:solidFill>
                <a:latin typeface="Calibri"/>
                <a:cs typeface="Calibri"/>
              </a:rPr>
              <a:t>n</a:t>
            </a:r>
            <a:r>
              <a:rPr sz="1050" spc="-15" dirty="0">
                <a:solidFill>
                  <a:prstClr val="black"/>
                </a:solidFill>
                <a:latin typeface="Calibri"/>
                <a:cs typeface="Calibri"/>
              </a:rPr>
              <a:t> </a:t>
            </a:r>
            <a:r>
              <a:rPr sz="1050" dirty="0">
                <a:solidFill>
                  <a:prstClr val="black"/>
                </a:solidFill>
                <a:latin typeface="Calibri"/>
                <a:cs typeface="Calibri"/>
              </a:rPr>
              <a:t>Hua</a:t>
            </a:r>
            <a:r>
              <a:rPr sz="1050" spc="-5" dirty="0">
                <a:solidFill>
                  <a:prstClr val="black"/>
                </a:solidFill>
                <a:latin typeface="Calibri"/>
                <a:cs typeface="Calibri"/>
              </a:rPr>
              <a:t>n</a:t>
            </a:r>
            <a:r>
              <a:rPr sz="1050" dirty="0">
                <a:solidFill>
                  <a:prstClr val="black"/>
                </a:solidFill>
                <a:latin typeface="Calibri"/>
                <a:cs typeface="Calibri"/>
              </a:rPr>
              <a:t>g</a:t>
            </a:r>
            <a:endParaRPr sz="1050">
              <a:solidFill>
                <a:prstClr val="black"/>
              </a:solidFill>
              <a:latin typeface="Calibri"/>
              <a:cs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925952" y="1235152"/>
            <a:ext cx="4275455" cy="757555"/>
          </a:xfrm>
          <a:prstGeom prst="rect">
            <a:avLst/>
          </a:prstGeom>
        </p:spPr>
        <p:txBody>
          <a:bodyPr vert="horz" wrap="square" lIns="0" tIns="12700" rIns="0" bIns="0" rtlCol="0">
            <a:spAutoFit/>
          </a:bodyPr>
          <a:lstStyle/>
          <a:p>
            <a:pPr marL="12700">
              <a:spcBef>
                <a:spcPts val="100"/>
              </a:spcBef>
            </a:pPr>
            <a:r>
              <a:rPr sz="4800" spc="-75" dirty="0">
                <a:solidFill>
                  <a:prstClr val="black"/>
                </a:solidFill>
                <a:latin typeface="Calibri"/>
                <a:cs typeface="Calibri"/>
              </a:rPr>
              <a:t>Transfer</a:t>
            </a:r>
            <a:r>
              <a:rPr sz="4800" spc="-140" dirty="0">
                <a:solidFill>
                  <a:prstClr val="black"/>
                </a:solidFill>
                <a:latin typeface="Calibri"/>
                <a:cs typeface="Calibri"/>
              </a:rPr>
              <a:t> </a:t>
            </a:r>
            <a:r>
              <a:rPr sz="4800" spc="-5" dirty="0">
                <a:solidFill>
                  <a:prstClr val="black"/>
                </a:solidFill>
                <a:latin typeface="Calibri"/>
                <a:cs typeface="Calibri"/>
              </a:rPr>
              <a:t>Learning</a:t>
            </a:r>
            <a:endParaRPr sz="4800">
              <a:solidFill>
                <a:prstClr val="black"/>
              </a:solidFill>
              <a:latin typeface="Calibri"/>
              <a:cs typeface="Calibri"/>
            </a:endParaRPr>
          </a:p>
        </p:txBody>
      </p:sp>
      <p:sp>
        <p:nvSpPr>
          <p:cNvPr id="3" name="object 3"/>
          <p:cNvSpPr txBox="1"/>
          <p:nvPr/>
        </p:nvSpPr>
        <p:spPr>
          <a:xfrm>
            <a:off x="2782950" y="2918206"/>
            <a:ext cx="6482080" cy="940435"/>
          </a:xfrm>
          <a:prstGeom prst="rect">
            <a:avLst/>
          </a:prstGeom>
        </p:spPr>
        <p:txBody>
          <a:bodyPr vert="horz" wrap="square" lIns="0" tIns="12700" rIns="0" bIns="0" rtlCol="0">
            <a:spAutoFit/>
          </a:bodyPr>
          <a:lstStyle/>
          <a:p>
            <a:pPr marL="1918970" marR="5080" indent="-1906905">
              <a:spcBef>
                <a:spcPts val="100"/>
              </a:spcBef>
            </a:pPr>
            <a:r>
              <a:rPr sz="3000" spc="-75" dirty="0">
                <a:solidFill>
                  <a:prstClr val="black"/>
                </a:solidFill>
                <a:latin typeface="Arial MT"/>
                <a:cs typeface="Arial MT"/>
              </a:rPr>
              <a:t>“You</a:t>
            </a:r>
            <a:r>
              <a:rPr sz="3000" spc="-45" dirty="0">
                <a:solidFill>
                  <a:prstClr val="black"/>
                </a:solidFill>
                <a:latin typeface="Arial MT"/>
                <a:cs typeface="Arial MT"/>
              </a:rPr>
              <a:t> </a:t>
            </a:r>
            <a:r>
              <a:rPr sz="3000" spc="-5" dirty="0">
                <a:solidFill>
                  <a:prstClr val="black"/>
                </a:solidFill>
                <a:latin typeface="Arial MT"/>
                <a:cs typeface="Arial MT"/>
              </a:rPr>
              <a:t>need</a:t>
            </a:r>
            <a:r>
              <a:rPr sz="3000" spc="-20" dirty="0">
                <a:solidFill>
                  <a:prstClr val="black"/>
                </a:solidFill>
                <a:latin typeface="Arial MT"/>
                <a:cs typeface="Arial MT"/>
              </a:rPr>
              <a:t> </a:t>
            </a:r>
            <a:r>
              <a:rPr sz="3000" dirty="0">
                <a:solidFill>
                  <a:prstClr val="black"/>
                </a:solidFill>
                <a:latin typeface="Arial MT"/>
                <a:cs typeface="Arial MT"/>
              </a:rPr>
              <a:t>a</a:t>
            </a:r>
            <a:r>
              <a:rPr sz="3000" spc="-55" dirty="0">
                <a:solidFill>
                  <a:prstClr val="black"/>
                </a:solidFill>
                <a:latin typeface="Arial MT"/>
                <a:cs typeface="Arial MT"/>
              </a:rPr>
              <a:t> </a:t>
            </a:r>
            <a:r>
              <a:rPr sz="3000" spc="-5" dirty="0">
                <a:solidFill>
                  <a:prstClr val="black"/>
                </a:solidFill>
                <a:latin typeface="Arial MT"/>
                <a:cs typeface="Arial MT"/>
              </a:rPr>
              <a:t>lot</a:t>
            </a:r>
            <a:r>
              <a:rPr sz="3000" spc="-25" dirty="0">
                <a:solidFill>
                  <a:prstClr val="black"/>
                </a:solidFill>
                <a:latin typeface="Arial MT"/>
                <a:cs typeface="Arial MT"/>
              </a:rPr>
              <a:t> </a:t>
            </a:r>
            <a:r>
              <a:rPr sz="3000" spc="-5" dirty="0">
                <a:solidFill>
                  <a:prstClr val="black"/>
                </a:solidFill>
                <a:latin typeface="Arial MT"/>
                <a:cs typeface="Arial MT"/>
              </a:rPr>
              <a:t>of</a:t>
            </a:r>
            <a:r>
              <a:rPr sz="3000" spc="-20" dirty="0">
                <a:solidFill>
                  <a:prstClr val="black"/>
                </a:solidFill>
                <a:latin typeface="Arial MT"/>
                <a:cs typeface="Arial MT"/>
              </a:rPr>
              <a:t> </a:t>
            </a:r>
            <a:r>
              <a:rPr sz="3000" dirty="0">
                <a:solidFill>
                  <a:prstClr val="black"/>
                </a:solidFill>
                <a:latin typeface="Arial MT"/>
                <a:cs typeface="Arial MT"/>
              </a:rPr>
              <a:t>a</a:t>
            </a:r>
            <a:r>
              <a:rPr sz="3000" spc="-25" dirty="0">
                <a:solidFill>
                  <a:prstClr val="black"/>
                </a:solidFill>
                <a:latin typeface="Arial MT"/>
                <a:cs typeface="Arial MT"/>
              </a:rPr>
              <a:t> </a:t>
            </a:r>
            <a:r>
              <a:rPr sz="3000" spc="-5" dirty="0">
                <a:solidFill>
                  <a:prstClr val="black"/>
                </a:solidFill>
                <a:latin typeface="Arial MT"/>
                <a:cs typeface="Arial MT"/>
              </a:rPr>
              <a:t>data</a:t>
            </a:r>
            <a:r>
              <a:rPr sz="3000" spc="-45" dirty="0">
                <a:solidFill>
                  <a:prstClr val="black"/>
                </a:solidFill>
                <a:latin typeface="Arial MT"/>
                <a:cs typeface="Arial MT"/>
              </a:rPr>
              <a:t> </a:t>
            </a:r>
            <a:r>
              <a:rPr sz="3000" spc="-5" dirty="0">
                <a:solidFill>
                  <a:prstClr val="black"/>
                </a:solidFill>
                <a:latin typeface="Arial MT"/>
                <a:cs typeface="Arial MT"/>
              </a:rPr>
              <a:t>if</a:t>
            </a:r>
            <a:r>
              <a:rPr sz="3000" spc="-10" dirty="0">
                <a:solidFill>
                  <a:prstClr val="black"/>
                </a:solidFill>
                <a:latin typeface="Arial MT"/>
                <a:cs typeface="Arial MT"/>
              </a:rPr>
              <a:t> </a:t>
            </a:r>
            <a:r>
              <a:rPr sz="3000" dirty="0">
                <a:solidFill>
                  <a:prstClr val="black"/>
                </a:solidFill>
                <a:latin typeface="Arial MT"/>
                <a:cs typeface="Arial MT"/>
              </a:rPr>
              <a:t>you</a:t>
            </a:r>
            <a:r>
              <a:rPr sz="3000" spc="-45" dirty="0">
                <a:solidFill>
                  <a:prstClr val="black"/>
                </a:solidFill>
                <a:latin typeface="Arial MT"/>
                <a:cs typeface="Arial MT"/>
              </a:rPr>
              <a:t> </a:t>
            </a:r>
            <a:r>
              <a:rPr sz="3000" spc="-5" dirty="0">
                <a:solidFill>
                  <a:prstClr val="black"/>
                </a:solidFill>
                <a:latin typeface="Arial MT"/>
                <a:cs typeface="Arial MT"/>
              </a:rPr>
              <a:t>want</a:t>
            </a:r>
            <a:r>
              <a:rPr sz="3000" spc="-40" dirty="0">
                <a:solidFill>
                  <a:prstClr val="black"/>
                </a:solidFill>
                <a:latin typeface="Arial MT"/>
                <a:cs typeface="Arial MT"/>
              </a:rPr>
              <a:t> </a:t>
            </a:r>
            <a:r>
              <a:rPr sz="3000" dirty="0">
                <a:solidFill>
                  <a:prstClr val="black"/>
                </a:solidFill>
                <a:latin typeface="Arial MT"/>
                <a:cs typeface="Arial MT"/>
              </a:rPr>
              <a:t>to </a:t>
            </a:r>
            <a:r>
              <a:rPr sz="3000" spc="-819" dirty="0">
                <a:solidFill>
                  <a:prstClr val="black"/>
                </a:solidFill>
                <a:latin typeface="Arial MT"/>
                <a:cs typeface="Arial MT"/>
              </a:rPr>
              <a:t> </a:t>
            </a:r>
            <a:r>
              <a:rPr sz="3000" spc="-5" dirty="0">
                <a:solidFill>
                  <a:prstClr val="black"/>
                </a:solidFill>
                <a:latin typeface="Arial MT"/>
                <a:cs typeface="Arial MT"/>
              </a:rPr>
              <a:t>train/use</a:t>
            </a:r>
            <a:r>
              <a:rPr sz="3000" spc="-85" dirty="0">
                <a:solidFill>
                  <a:prstClr val="black"/>
                </a:solidFill>
                <a:latin typeface="Arial MT"/>
                <a:cs typeface="Arial MT"/>
              </a:rPr>
              <a:t> </a:t>
            </a:r>
            <a:r>
              <a:rPr sz="3000" spc="-5" dirty="0">
                <a:solidFill>
                  <a:prstClr val="black"/>
                </a:solidFill>
                <a:latin typeface="Arial MT"/>
                <a:cs typeface="Arial MT"/>
              </a:rPr>
              <a:t>CNNs”</a:t>
            </a:r>
            <a:endParaRPr sz="3000">
              <a:solidFill>
                <a:prstClr val="black"/>
              </a:solidFill>
              <a:latin typeface="Arial MT"/>
              <a:cs typeface="Arial MT"/>
            </a:endParaRPr>
          </a:p>
        </p:txBody>
      </p:sp>
      <p:sp>
        <p:nvSpPr>
          <p:cNvPr id="4" name="object 4"/>
          <p:cNvSpPr/>
          <p:nvPr/>
        </p:nvSpPr>
        <p:spPr>
          <a:xfrm>
            <a:off x="4732909" y="2469642"/>
            <a:ext cx="2352675" cy="2387600"/>
          </a:xfrm>
          <a:custGeom>
            <a:avLst/>
            <a:gdLst/>
            <a:ahLst/>
            <a:cxnLst/>
            <a:rect l="l" t="t" r="r" b="b"/>
            <a:pathLst>
              <a:path w="2352675" h="2387600">
                <a:moveTo>
                  <a:pt x="325374" y="1650999"/>
                </a:moveTo>
                <a:lnTo>
                  <a:pt x="277479" y="1650999"/>
                </a:lnTo>
                <a:lnTo>
                  <a:pt x="255061" y="1663699"/>
                </a:lnTo>
                <a:lnTo>
                  <a:pt x="233680" y="1663699"/>
                </a:lnTo>
                <a:lnTo>
                  <a:pt x="211580" y="1689099"/>
                </a:lnTo>
                <a:lnTo>
                  <a:pt x="186991" y="1701799"/>
                </a:lnTo>
                <a:lnTo>
                  <a:pt x="159902" y="1727199"/>
                </a:lnTo>
                <a:lnTo>
                  <a:pt x="130302" y="1752599"/>
                </a:lnTo>
                <a:lnTo>
                  <a:pt x="0" y="1892299"/>
                </a:lnTo>
                <a:lnTo>
                  <a:pt x="519938" y="2387599"/>
                </a:lnTo>
                <a:lnTo>
                  <a:pt x="671068" y="2235199"/>
                </a:lnTo>
                <a:lnTo>
                  <a:pt x="706501" y="2197099"/>
                </a:lnTo>
                <a:lnTo>
                  <a:pt x="734123" y="2171699"/>
                </a:lnTo>
                <a:lnTo>
                  <a:pt x="561594" y="2171699"/>
                </a:lnTo>
                <a:lnTo>
                  <a:pt x="416052" y="2031999"/>
                </a:lnTo>
                <a:lnTo>
                  <a:pt x="430099" y="2019299"/>
                </a:lnTo>
                <a:lnTo>
                  <a:pt x="442134" y="2006599"/>
                </a:lnTo>
                <a:lnTo>
                  <a:pt x="744775" y="2006599"/>
                </a:lnTo>
                <a:lnTo>
                  <a:pt x="725735" y="1981199"/>
                </a:lnTo>
                <a:lnTo>
                  <a:pt x="701802" y="1955799"/>
                </a:lnTo>
                <a:lnTo>
                  <a:pt x="335153" y="1955799"/>
                </a:lnTo>
                <a:lnTo>
                  <a:pt x="219582" y="1841499"/>
                </a:lnTo>
                <a:lnTo>
                  <a:pt x="229106" y="1828799"/>
                </a:lnTo>
                <a:lnTo>
                  <a:pt x="237283" y="1828799"/>
                </a:lnTo>
                <a:lnTo>
                  <a:pt x="244103" y="1816099"/>
                </a:lnTo>
                <a:lnTo>
                  <a:pt x="492261" y="1816099"/>
                </a:lnTo>
                <a:lnTo>
                  <a:pt x="492379" y="1803399"/>
                </a:lnTo>
                <a:lnTo>
                  <a:pt x="487689" y="1790699"/>
                </a:lnTo>
                <a:lnTo>
                  <a:pt x="477821" y="1765299"/>
                </a:lnTo>
                <a:lnTo>
                  <a:pt x="462786" y="1752599"/>
                </a:lnTo>
                <a:lnTo>
                  <a:pt x="442594" y="1727199"/>
                </a:lnTo>
                <a:lnTo>
                  <a:pt x="409973" y="1701799"/>
                </a:lnTo>
                <a:lnTo>
                  <a:pt x="379555" y="1676399"/>
                </a:lnTo>
                <a:lnTo>
                  <a:pt x="351351" y="1663699"/>
                </a:lnTo>
                <a:lnTo>
                  <a:pt x="325374" y="1650999"/>
                </a:lnTo>
                <a:close/>
              </a:path>
              <a:path w="2352675" h="2387600">
                <a:moveTo>
                  <a:pt x="744775" y="2006599"/>
                </a:moveTo>
                <a:lnTo>
                  <a:pt x="478885" y="2006599"/>
                </a:lnTo>
                <a:lnTo>
                  <a:pt x="491910" y="2019299"/>
                </a:lnTo>
                <a:lnTo>
                  <a:pt x="507365" y="2031999"/>
                </a:lnTo>
                <a:lnTo>
                  <a:pt x="555879" y="2082799"/>
                </a:lnTo>
                <a:lnTo>
                  <a:pt x="569664" y="2095499"/>
                </a:lnTo>
                <a:lnTo>
                  <a:pt x="579580" y="2108199"/>
                </a:lnTo>
                <a:lnTo>
                  <a:pt x="585614" y="2120899"/>
                </a:lnTo>
                <a:lnTo>
                  <a:pt x="587756" y="2133599"/>
                </a:lnTo>
                <a:lnTo>
                  <a:pt x="586275" y="2133599"/>
                </a:lnTo>
                <a:lnTo>
                  <a:pt x="581437" y="2146299"/>
                </a:lnTo>
                <a:lnTo>
                  <a:pt x="573218" y="2158999"/>
                </a:lnTo>
                <a:lnTo>
                  <a:pt x="561594" y="2171699"/>
                </a:lnTo>
                <a:lnTo>
                  <a:pt x="734123" y="2171699"/>
                </a:lnTo>
                <a:lnTo>
                  <a:pt x="753935" y="2146299"/>
                </a:lnTo>
                <a:lnTo>
                  <a:pt x="765937" y="2120899"/>
                </a:lnTo>
                <a:lnTo>
                  <a:pt x="772098" y="2108199"/>
                </a:lnTo>
                <a:lnTo>
                  <a:pt x="774557" y="2082799"/>
                </a:lnTo>
                <a:lnTo>
                  <a:pt x="773277" y="2070099"/>
                </a:lnTo>
                <a:lnTo>
                  <a:pt x="768223" y="2044699"/>
                </a:lnTo>
                <a:lnTo>
                  <a:pt x="758934" y="2031999"/>
                </a:lnTo>
                <a:lnTo>
                  <a:pt x="744775" y="2006599"/>
                </a:lnTo>
                <a:close/>
              </a:path>
              <a:path w="2352675" h="2387600">
                <a:moveTo>
                  <a:pt x="914348" y="1955799"/>
                </a:moveTo>
                <a:lnTo>
                  <a:pt x="826922" y="1955799"/>
                </a:lnTo>
                <a:lnTo>
                  <a:pt x="847090" y="1968499"/>
                </a:lnTo>
                <a:lnTo>
                  <a:pt x="890936" y="1968499"/>
                </a:lnTo>
                <a:lnTo>
                  <a:pt x="914348" y="1955799"/>
                </a:lnTo>
                <a:close/>
              </a:path>
              <a:path w="2352675" h="2387600">
                <a:moveTo>
                  <a:pt x="492261" y="1816099"/>
                </a:moveTo>
                <a:lnTo>
                  <a:pt x="280941" y="1816099"/>
                </a:lnTo>
                <a:lnTo>
                  <a:pt x="289956" y="1828799"/>
                </a:lnTo>
                <a:lnTo>
                  <a:pt x="300233" y="1841499"/>
                </a:lnTo>
                <a:lnTo>
                  <a:pt x="311785" y="1841499"/>
                </a:lnTo>
                <a:lnTo>
                  <a:pt x="332313" y="1866899"/>
                </a:lnTo>
                <a:lnTo>
                  <a:pt x="347614" y="1879599"/>
                </a:lnTo>
                <a:lnTo>
                  <a:pt x="357701" y="1892299"/>
                </a:lnTo>
                <a:lnTo>
                  <a:pt x="362585" y="1904999"/>
                </a:lnTo>
                <a:lnTo>
                  <a:pt x="363372" y="1917699"/>
                </a:lnTo>
                <a:lnTo>
                  <a:pt x="361172" y="1917699"/>
                </a:lnTo>
                <a:lnTo>
                  <a:pt x="355994" y="1930399"/>
                </a:lnTo>
                <a:lnTo>
                  <a:pt x="347853" y="1943099"/>
                </a:lnTo>
                <a:lnTo>
                  <a:pt x="340487" y="1943099"/>
                </a:lnTo>
                <a:lnTo>
                  <a:pt x="335153" y="1955799"/>
                </a:lnTo>
                <a:lnTo>
                  <a:pt x="701802" y="1955799"/>
                </a:lnTo>
                <a:lnTo>
                  <a:pt x="653542" y="1917699"/>
                </a:lnTo>
                <a:lnTo>
                  <a:pt x="628824" y="1892299"/>
                </a:lnTo>
                <a:lnTo>
                  <a:pt x="465455" y="1892299"/>
                </a:lnTo>
                <a:lnTo>
                  <a:pt x="478788" y="1866899"/>
                </a:lnTo>
                <a:lnTo>
                  <a:pt x="487727" y="1841499"/>
                </a:lnTo>
                <a:lnTo>
                  <a:pt x="492261" y="1816099"/>
                </a:lnTo>
                <a:close/>
              </a:path>
              <a:path w="2352675" h="2387600">
                <a:moveTo>
                  <a:pt x="479170" y="1396999"/>
                </a:moveTo>
                <a:lnTo>
                  <a:pt x="348488" y="1536699"/>
                </a:lnTo>
                <a:lnTo>
                  <a:pt x="696620" y="1866899"/>
                </a:lnTo>
                <a:lnTo>
                  <a:pt x="729853" y="1892299"/>
                </a:lnTo>
                <a:lnTo>
                  <a:pt x="755917" y="1917699"/>
                </a:lnTo>
                <a:lnTo>
                  <a:pt x="774827" y="1930399"/>
                </a:lnTo>
                <a:lnTo>
                  <a:pt x="790779" y="1943099"/>
                </a:lnTo>
                <a:lnTo>
                  <a:pt x="808148" y="1955799"/>
                </a:lnTo>
                <a:lnTo>
                  <a:pt x="938783" y="1955799"/>
                </a:lnTo>
                <a:lnTo>
                  <a:pt x="963410" y="1943099"/>
                </a:lnTo>
                <a:lnTo>
                  <a:pt x="987393" y="1930399"/>
                </a:lnTo>
                <a:lnTo>
                  <a:pt x="1010757" y="1904999"/>
                </a:lnTo>
                <a:lnTo>
                  <a:pt x="1033526" y="1879599"/>
                </a:lnTo>
                <a:lnTo>
                  <a:pt x="1052411" y="1866899"/>
                </a:lnTo>
                <a:lnTo>
                  <a:pt x="1068308" y="1841499"/>
                </a:lnTo>
                <a:lnTo>
                  <a:pt x="1081228" y="1816099"/>
                </a:lnTo>
                <a:lnTo>
                  <a:pt x="916051" y="1816099"/>
                </a:lnTo>
                <a:lnTo>
                  <a:pt x="908244" y="1803399"/>
                </a:lnTo>
                <a:lnTo>
                  <a:pt x="897794" y="1803399"/>
                </a:lnTo>
                <a:lnTo>
                  <a:pt x="884725" y="1790699"/>
                </a:lnTo>
                <a:lnTo>
                  <a:pt x="869061" y="1777999"/>
                </a:lnTo>
                <a:lnTo>
                  <a:pt x="479170" y="1396999"/>
                </a:lnTo>
                <a:close/>
              </a:path>
              <a:path w="2352675" h="2387600">
                <a:moveTo>
                  <a:pt x="562102" y="1854199"/>
                </a:moveTo>
                <a:lnTo>
                  <a:pt x="540785" y="1854199"/>
                </a:lnTo>
                <a:lnTo>
                  <a:pt x="517588" y="1866899"/>
                </a:lnTo>
                <a:lnTo>
                  <a:pt x="492486" y="1866899"/>
                </a:lnTo>
                <a:lnTo>
                  <a:pt x="465455" y="1892299"/>
                </a:lnTo>
                <a:lnTo>
                  <a:pt x="628824" y="1892299"/>
                </a:lnTo>
                <a:lnTo>
                  <a:pt x="605345" y="1879599"/>
                </a:lnTo>
                <a:lnTo>
                  <a:pt x="583104" y="1866899"/>
                </a:lnTo>
                <a:lnTo>
                  <a:pt x="562102" y="1854199"/>
                </a:lnTo>
                <a:close/>
              </a:path>
              <a:path w="2352675" h="2387600">
                <a:moveTo>
                  <a:pt x="647192" y="1219199"/>
                </a:moveTo>
                <a:lnTo>
                  <a:pt x="516636" y="1358899"/>
                </a:lnTo>
                <a:lnTo>
                  <a:pt x="899794" y="1727199"/>
                </a:lnTo>
                <a:lnTo>
                  <a:pt x="917225" y="1739899"/>
                </a:lnTo>
                <a:lnTo>
                  <a:pt x="930656" y="1752599"/>
                </a:lnTo>
                <a:lnTo>
                  <a:pt x="940085" y="1765299"/>
                </a:lnTo>
                <a:lnTo>
                  <a:pt x="945515" y="1777999"/>
                </a:lnTo>
                <a:lnTo>
                  <a:pt x="947751" y="1790699"/>
                </a:lnTo>
                <a:lnTo>
                  <a:pt x="947594" y="1790699"/>
                </a:lnTo>
                <a:lnTo>
                  <a:pt x="945032" y="1803399"/>
                </a:lnTo>
                <a:lnTo>
                  <a:pt x="934481" y="1803399"/>
                </a:lnTo>
                <a:lnTo>
                  <a:pt x="928624" y="1816099"/>
                </a:lnTo>
                <a:lnTo>
                  <a:pt x="1081228" y="1816099"/>
                </a:lnTo>
                <a:lnTo>
                  <a:pt x="1091183" y="1803399"/>
                </a:lnTo>
                <a:lnTo>
                  <a:pt x="1098107" y="1777999"/>
                </a:lnTo>
                <a:lnTo>
                  <a:pt x="1102090" y="1752599"/>
                </a:lnTo>
                <a:lnTo>
                  <a:pt x="1103096" y="1727199"/>
                </a:lnTo>
                <a:lnTo>
                  <a:pt x="1101090" y="1714499"/>
                </a:lnTo>
                <a:lnTo>
                  <a:pt x="1096827" y="1689099"/>
                </a:lnTo>
                <a:lnTo>
                  <a:pt x="1090898" y="1676399"/>
                </a:lnTo>
                <a:lnTo>
                  <a:pt x="1083302" y="1650999"/>
                </a:lnTo>
                <a:lnTo>
                  <a:pt x="1074039" y="1638299"/>
                </a:lnTo>
                <a:lnTo>
                  <a:pt x="1061513" y="1625599"/>
                </a:lnTo>
                <a:lnTo>
                  <a:pt x="1044130" y="1612899"/>
                </a:lnTo>
                <a:lnTo>
                  <a:pt x="1021889" y="1587499"/>
                </a:lnTo>
                <a:lnTo>
                  <a:pt x="994791" y="1562099"/>
                </a:lnTo>
                <a:lnTo>
                  <a:pt x="647192" y="1219199"/>
                </a:lnTo>
                <a:close/>
              </a:path>
              <a:path w="2352675" h="2387600">
                <a:moveTo>
                  <a:pt x="1145794" y="1371599"/>
                </a:moveTo>
                <a:lnTo>
                  <a:pt x="1024508" y="1498599"/>
                </a:lnTo>
                <a:lnTo>
                  <a:pt x="1058545" y="1536699"/>
                </a:lnTo>
                <a:lnTo>
                  <a:pt x="1086834" y="1562099"/>
                </a:lnTo>
                <a:lnTo>
                  <a:pt x="1113218" y="1574799"/>
                </a:lnTo>
                <a:lnTo>
                  <a:pt x="1137697" y="1600199"/>
                </a:lnTo>
                <a:lnTo>
                  <a:pt x="1160271" y="1612899"/>
                </a:lnTo>
                <a:lnTo>
                  <a:pt x="1261237" y="1612899"/>
                </a:lnTo>
                <a:lnTo>
                  <a:pt x="1289690" y="1600199"/>
                </a:lnTo>
                <a:lnTo>
                  <a:pt x="1317513" y="1574799"/>
                </a:lnTo>
                <a:lnTo>
                  <a:pt x="1344693" y="1562099"/>
                </a:lnTo>
                <a:lnTo>
                  <a:pt x="1371219" y="1536699"/>
                </a:lnTo>
                <a:lnTo>
                  <a:pt x="1393269" y="1511299"/>
                </a:lnTo>
                <a:lnTo>
                  <a:pt x="1411605" y="1485899"/>
                </a:lnTo>
                <a:lnTo>
                  <a:pt x="1426225" y="1460499"/>
                </a:lnTo>
                <a:lnTo>
                  <a:pt x="1234376" y="1460499"/>
                </a:lnTo>
                <a:lnTo>
                  <a:pt x="1222708" y="1447799"/>
                </a:lnTo>
                <a:lnTo>
                  <a:pt x="1209040" y="1435099"/>
                </a:lnTo>
                <a:lnTo>
                  <a:pt x="1145794" y="1371599"/>
                </a:lnTo>
                <a:close/>
              </a:path>
              <a:path w="2352675" h="2387600">
                <a:moveTo>
                  <a:pt x="1443916" y="1346199"/>
                </a:moveTo>
                <a:lnTo>
                  <a:pt x="1204096" y="1346199"/>
                </a:lnTo>
                <a:lnTo>
                  <a:pt x="1220898" y="1358899"/>
                </a:lnTo>
                <a:lnTo>
                  <a:pt x="1240153" y="1371599"/>
                </a:lnTo>
                <a:lnTo>
                  <a:pt x="1261871" y="1384299"/>
                </a:lnTo>
                <a:lnTo>
                  <a:pt x="1271301" y="1396999"/>
                </a:lnTo>
                <a:lnTo>
                  <a:pt x="1278635" y="1409699"/>
                </a:lnTo>
                <a:lnTo>
                  <a:pt x="1283874" y="1409699"/>
                </a:lnTo>
                <a:lnTo>
                  <a:pt x="1287018" y="1422399"/>
                </a:lnTo>
                <a:lnTo>
                  <a:pt x="1288041" y="1435099"/>
                </a:lnTo>
                <a:lnTo>
                  <a:pt x="1286922" y="1435099"/>
                </a:lnTo>
                <a:lnTo>
                  <a:pt x="1283660" y="1447799"/>
                </a:lnTo>
                <a:lnTo>
                  <a:pt x="1278255" y="1460499"/>
                </a:lnTo>
                <a:lnTo>
                  <a:pt x="1426225" y="1460499"/>
                </a:lnTo>
                <a:lnTo>
                  <a:pt x="1437132" y="1435099"/>
                </a:lnTo>
                <a:lnTo>
                  <a:pt x="1444200" y="1409699"/>
                </a:lnTo>
                <a:lnTo>
                  <a:pt x="1447291" y="1384299"/>
                </a:lnTo>
                <a:lnTo>
                  <a:pt x="1446383" y="1358899"/>
                </a:lnTo>
                <a:lnTo>
                  <a:pt x="1443916" y="1346199"/>
                </a:lnTo>
                <a:close/>
              </a:path>
              <a:path w="2352675" h="2387600">
                <a:moveTo>
                  <a:pt x="987125" y="1371599"/>
                </a:moveTo>
                <a:lnTo>
                  <a:pt x="935990" y="1371599"/>
                </a:lnTo>
                <a:lnTo>
                  <a:pt x="952615" y="1384299"/>
                </a:lnTo>
                <a:lnTo>
                  <a:pt x="968502" y="1384299"/>
                </a:lnTo>
                <a:lnTo>
                  <a:pt x="987125" y="1371599"/>
                </a:lnTo>
                <a:close/>
              </a:path>
              <a:path w="2352675" h="2387600">
                <a:moveTo>
                  <a:pt x="1011682" y="939800"/>
                </a:moveTo>
                <a:lnTo>
                  <a:pt x="946763" y="939800"/>
                </a:lnTo>
                <a:lnTo>
                  <a:pt x="921257" y="952500"/>
                </a:lnTo>
                <a:lnTo>
                  <a:pt x="868965" y="977900"/>
                </a:lnTo>
                <a:lnTo>
                  <a:pt x="817626" y="1028700"/>
                </a:lnTo>
                <a:lnTo>
                  <a:pt x="796196" y="1041400"/>
                </a:lnTo>
                <a:lnTo>
                  <a:pt x="778398" y="1066800"/>
                </a:lnTo>
                <a:lnTo>
                  <a:pt x="764244" y="1092200"/>
                </a:lnTo>
                <a:lnTo>
                  <a:pt x="753744" y="1117600"/>
                </a:lnTo>
                <a:lnTo>
                  <a:pt x="746980" y="1142999"/>
                </a:lnTo>
                <a:lnTo>
                  <a:pt x="744013" y="1168399"/>
                </a:lnTo>
                <a:lnTo>
                  <a:pt x="744833" y="1193799"/>
                </a:lnTo>
                <a:lnTo>
                  <a:pt x="758757" y="1231899"/>
                </a:lnTo>
                <a:lnTo>
                  <a:pt x="795039" y="1282699"/>
                </a:lnTo>
                <a:lnTo>
                  <a:pt x="821944" y="1308099"/>
                </a:lnTo>
                <a:lnTo>
                  <a:pt x="842422" y="1333499"/>
                </a:lnTo>
                <a:lnTo>
                  <a:pt x="862330" y="1346199"/>
                </a:lnTo>
                <a:lnTo>
                  <a:pt x="881665" y="1358899"/>
                </a:lnTo>
                <a:lnTo>
                  <a:pt x="900430" y="1371599"/>
                </a:lnTo>
                <a:lnTo>
                  <a:pt x="1043564" y="1371599"/>
                </a:lnTo>
                <a:lnTo>
                  <a:pt x="1118887" y="1346199"/>
                </a:lnTo>
                <a:lnTo>
                  <a:pt x="1443916" y="1346199"/>
                </a:lnTo>
                <a:lnTo>
                  <a:pt x="1441450" y="1333499"/>
                </a:lnTo>
                <a:lnTo>
                  <a:pt x="1431972" y="1320799"/>
                </a:lnTo>
                <a:lnTo>
                  <a:pt x="1417256" y="1295399"/>
                </a:lnTo>
                <a:lnTo>
                  <a:pt x="1397301" y="1269999"/>
                </a:lnTo>
                <a:lnTo>
                  <a:pt x="1372108" y="1244599"/>
                </a:lnTo>
                <a:lnTo>
                  <a:pt x="1335127" y="1206499"/>
                </a:lnTo>
                <a:lnTo>
                  <a:pt x="1300575" y="1193799"/>
                </a:lnTo>
                <a:lnTo>
                  <a:pt x="950785" y="1193799"/>
                </a:lnTo>
                <a:lnTo>
                  <a:pt x="938879" y="1181099"/>
                </a:lnTo>
                <a:lnTo>
                  <a:pt x="926211" y="1168399"/>
                </a:lnTo>
                <a:lnTo>
                  <a:pt x="917136" y="1155699"/>
                </a:lnTo>
                <a:lnTo>
                  <a:pt x="910097" y="1142999"/>
                </a:lnTo>
                <a:lnTo>
                  <a:pt x="905083" y="1142999"/>
                </a:lnTo>
                <a:lnTo>
                  <a:pt x="902081" y="1130300"/>
                </a:lnTo>
                <a:lnTo>
                  <a:pt x="901078" y="1130300"/>
                </a:lnTo>
                <a:lnTo>
                  <a:pt x="902065" y="1117600"/>
                </a:lnTo>
                <a:lnTo>
                  <a:pt x="905027" y="1104900"/>
                </a:lnTo>
                <a:lnTo>
                  <a:pt x="915455" y="1104900"/>
                </a:lnTo>
                <a:lnTo>
                  <a:pt x="921099" y="1092200"/>
                </a:lnTo>
                <a:lnTo>
                  <a:pt x="1071054" y="1092200"/>
                </a:lnTo>
                <a:lnTo>
                  <a:pt x="1131696" y="1028700"/>
                </a:lnTo>
                <a:lnTo>
                  <a:pt x="1111123" y="1016000"/>
                </a:lnTo>
                <a:lnTo>
                  <a:pt x="1081672" y="990600"/>
                </a:lnTo>
                <a:lnTo>
                  <a:pt x="1055258" y="965200"/>
                </a:lnTo>
                <a:lnTo>
                  <a:pt x="1031916" y="952500"/>
                </a:lnTo>
                <a:lnTo>
                  <a:pt x="1011682" y="939800"/>
                </a:lnTo>
                <a:close/>
              </a:path>
              <a:path w="2352675" h="2387600">
                <a:moveTo>
                  <a:pt x="1458313" y="876300"/>
                </a:moveTo>
                <a:lnTo>
                  <a:pt x="1184783" y="876300"/>
                </a:lnTo>
                <a:lnTo>
                  <a:pt x="1600708" y="1269999"/>
                </a:lnTo>
                <a:lnTo>
                  <a:pt x="1731264" y="1142999"/>
                </a:lnTo>
                <a:lnTo>
                  <a:pt x="1458313" y="876300"/>
                </a:lnTo>
                <a:close/>
              </a:path>
              <a:path w="2352675" h="2387600">
                <a:moveTo>
                  <a:pt x="1238758" y="1155699"/>
                </a:moveTo>
                <a:lnTo>
                  <a:pt x="1204966" y="1155699"/>
                </a:lnTo>
                <a:lnTo>
                  <a:pt x="1160732" y="1168399"/>
                </a:lnTo>
                <a:lnTo>
                  <a:pt x="1106044" y="1168399"/>
                </a:lnTo>
                <a:lnTo>
                  <a:pt x="1040892" y="1193799"/>
                </a:lnTo>
                <a:lnTo>
                  <a:pt x="1300575" y="1193799"/>
                </a:lnTo>
                <a:lnTo>
                  <a:pt x="1268452" y="1168399"/>
                </a:lnTo>
                <a:lnTo>
                  <a:pt x="1238758" y="1155699"/>
                </a:lnTo>
                <a:close/>
              </a:path>
              <a:path w="2352675" h="2387600">
                <a:moveTo>
                  <a:pt x="1071054" y="1092200"/>
                </a:moveTo>
                <a:lnTo>
                  <a:pt x="939764" y="1092200"/>
                </a:lnTo>
                <a:lnTo>
                  <a:pt x="948594" y="1104900"/>
                </a:lnTo>
                <a:lnTo>
                  <a:pt x="959282" y="1117600"/>
                </a:lnTo>
                <a:lnTo>
                  <a:pt x="971804" y="1117600"/>
                </a:lnTo>
                <a:lnTo>
                  <a:pt x="1010412" y="1155699"/>
                </a:lnTo>
                <a:lnTo>
                  <a:pt x="1071054" y="1092200"/>
                </a:lnTo>
                <a:close/>
              </a:path>
              <a:path w="2352675" h="2387600">
                <a:moveTo>
                  <a:pt x="1536827" y="304800"/>
                </a:moveTo>
                <a:lnTo>
                  <a:pt x="1319021" y="520700"/>
                </a:lnTo>
                <a:lnTo>
                  <a:pt x="1839087" y="1028700"/>
                </a:lnTo>
                <a:lnTo>
                  <a:pt x="2065528" y="787400"/>
                </a:lnTo>
                <a:lnTo>
                  <a:pt x="1865630" y="787400"/>
                </a:lnTo>
                <a:lnTo>
                  <a:pt x="1751203" y="685800"/>
                </a:lnTo>
                <a:lnTo>
                  <a:pt x="1832864" y="596900"/>
                </a:lnTo>
                <a:lnTo>
                  <a:pt x="1818730" y="584200"/>
                </a:lnTo>
                <a:lnTo>
                  <a:pt x="1652270" y="584200"/>
                </a:lnTo>
                <a:lnTo>
                  <a:pt x="1553718" y="495300"/>
                </a:lnTo>
                <a:lnTo>
                  <a:pt x="1640840" y="406400"/>
                </a:lnTo>
                <a:lnTo>
                  <a:pt x="1536827" y="304800"/>
                </a:lnTo>
                <a:close/>
              </a:path>
              <a:path w="2352675" h="2387600">
                <a:moveTo>
                  <a:pt x="1288795" y="558800"/>
                </a:moveTo>
                <a:lnTo>
                  <a:pt x="1003554" y="850900"/>
                </a:lnTo>
                <a:lnTo>
                  <a:pt x="1107567" y="952500"/>
                </a:lnTo>
                <a:lnTo>
                  <a:pt x="1184783" y="876300"/>
                </a:lnTo>
                <a:lnTo>
                  <a:pt x="1458313" y="876300"/>
                </a:lnTo>
                <a:lnTo>
                  <a:pt x="1315339" y="736600"/>
                </a:lnTo>
                <a:lnTo>
                  <a:pt x="1392936" y="660400"/>
                </a:lnTo>
                <a:lnTo>
                  <a:pt x="1288795" y="558800"/>
                </a:lnTo>
                <a:close/>
              </a:path>
              <a:path w="2352675" h="2387600">
                <a:moveTo>
                  <a:pt x="1961388" y="698500"/>
                </a:moveTo>
                <a:lnTo>
                  <a:pt x="1865630" y="787400"/>
                </a:lnTo>
                <a:lnTo>
                  <a:pt x="2065528" y="787400"/>
                </a:lnTo>
                <a:lnTo>
                  <a:pt x="1961388" y="698500"/>
                </a:lnTo>
                <a:close/>
              </a:path>
              <a:path w="2352675" h="2387600">
                <a:moveTo>
                  <a:pt x="1949781" y="12700"/>
                </a:moveTo>
                <a:lnTo>
                  <a:pt x="1838231" y="12700"/>
                </a:lnTo>
                <a:lnTo>
                  <a:pt x="1817370" y="25400"/>
                </a:lnTo>
                <a:lnTo>
                  <a:pt x="1792886" y="50800"/>
                </a:lnTo>
                <a:lnTo>
                  <a:pt x="1761902" y="76200"/>
                </a:lnTo>
                <a:lnTo>
                  <a:pt x="1724394" y="101600"/>
                </a:lnTo>
                <a:lnTo>
                  <a:pt x="1680337" y="152400"/>
                </a:lnTo>
                <a:lnTo>
                  <a:pt x="1582674" y="254000"/>
                </a:lnTo>
                <a:lnTo>
                  <a:pt x="2102612" y="749300"/>
                </a:lnTo>
                <a:lnTo>
                  <a:pt x="2267331" y="584200"/>
                </a:lnTo>
                <a:lnTo>
                  <a:pt x="2288952" y="558800"/>
                </a:lnTo>
                <a:lnTo>
                  <a:pt x="2306955" y="546100"/>
                </a:lnTo>
                <a:lnTo>
                  <a:pt x="2314146" y="533400"/>
                </a:lnTo>
                <a:lnTo>
                  <a:pt x="2144268" y="533400"/>
                </a:lnTo>
                <a:lnTo>
                  <a:pt x="1802257" y="203200"/>
                </a:lnTo>
                <a:lnTo>
                  <a:pt x="1812375" y="190500"/>
                </a:lnTo>
                <a:lnTo>
                  <a:pt x="1821386" y="190500"/>
                </a:lnTo>
                <a:lnTo>
                  <a:pt x="1829278" y="177800"/>
                </a:lnTo>
                <a:lnTo>
                  <a:pt x="2133491" y="177800"/>
                </a:lnTo>
                <a:lnTo>
                  <a:pt x="2068449" y="114300"/>
                </a:lnTo>
                <a:lnTo>
                  <a:pt x="2034276" y="88900"/>
                </a:lnTo>
                <a:lnTo>
                  <a:pt x="2005663" y="63500"/>
                </a:lnTo>
                <a:lnTo>
                  <a:pt x="1982598" y="38100"/>
                </a:lnTo>
                <a:lnTo>
                  <a:pt x="1965070" y="25400"/>
                </a:lnTo>
                <a:lnTo>
                  <a:pt x="1949781" y="12700"/>
                </a:lnTo>
                <a:close/>
              </a:path>
              <a:path w="2352675" h="2387600">
                <a:moveTo>
                  <a:pt x="1733931" y="508000"/>
                </a:moveTo>
                <a:lnTo>
                  <a:pt x="1652270" y="584200"/>
                </a:lnTo>
                <a:lnTo>
                  <a:pt x="1818730" y="584200"/>
                </a:lnTo>
                <a:lnTo>
                  <a:pt x="1733931" y="508000"/>
                </a:lnTo>
                <a:close/>
              </a:path>
              <a:path w="2352675" h="2387600">
                <a:moveTo>
                  <a:pt x="2133491" y="177800"/>
                </a:moveTo>
                <a:lnTo>
                  <a:pt x="1860550" y="177800"/>
                </a:lnTo>
                <a:lnTo>
                  <a:pt x="1868078" y="190500"/>
                </a:lnTo>
                <a:lnTo>
                  <a:pt x="1878488" y="190500"/>
                </a:lnTo>
                <a:lnTo>
                  <a:pt x="1891803" y="203200"/>
                </a:lnTo>
                <a:lnTo>
                  <a:pt x="1908048" y="228600"/>
                </a:lnTo>
                <a:lnTo>
                  <a:pt x="2110105" y="419100"/>
                </a:lnTo>
                <a:lnTo>
                  <a:pt x="2133179" y="444500"/>
                </a:lnTo>
                <a:lnTo>
                  <a:pt x="2150395" y="457200"/>
                </a:lnTo>
                <a:lnTo>
                  <a:pt x="2161754" y="469900"/>
                </a:lnTo>
                <a:lnTo>
                  <a:pt x="2167255" y="482600"/>
                </a:lnTo>
                <a:lnTo>
                  <a:pt x="2167806" y="495300"/>
                </a:lnTo>
                <a:lnTo>
                  <a:pt x="2164143" y="508000"/>
                </a:lnTo>
                <a:lnTo>
                  <a:pt x="2156289" y="520700"/>
                </a:lnTo>
                <a:lnTo>
                  <a:pt x="2144268" y="533400"/>
                </a:lnTo>
                <a:lnTo>
                  <a:pt x="2314146" y="533400"/>
                </a:lnTo>
                <a:lnTo>
                  <a:pt x="2321337" y="520700"/>
                </a:lnTo>
                <a:lnTo>
                  <a:pt x="2332101" y="508000"/>
                </a:lnTo>
                <a:lnTo>
                  <a:pt x="2340153" y="495300"/>
                </a:lnTo>
                <a:lnTo>
                  <a:pt x="2346229" y="482600"/>
                </a:lnTo>
                <a:lnTo>
                  <a:pt x="2350353" y="457200"/>
                </a:lnTo>
                <a:lnTo>
                  <a:pt x="2352548" y="444500"/>
                </a:lnTo>
                <a:lnTo>
                  <a:pt x="2352567" y="431800"/>
                </a:lnTo>
                <a:lnTo>
                  <a:pt x="2350135" y="419100"/>
                </a:lnTo>
                <a:lnTo>
                  <a:pt x="2345225" y="406400"/>
                </a:lnTo>
                <a:lnTo>
                  <a:pt x="2337816" y="393700"/>
                </a:lnTo>
                <a:lnTo>
                  <a:pt x="2325933" y="368300"/>
                </a:lnTo>
                <a:lnTo>
                  <a:pt x="2307431" y="355600"/>
                </a:lnTo>
                <a:lnTo>
                  <a:pt x="2282309" y="330200"/>
                </a:lnTo>
                <a:lnTo>
                  <a:pt x="2250567" y="292100"/>
                </a:lnTo>
                <a:lnTo>
                  <a:pt x="2133491" y="177800"/>
                </a:lnTo>
                <a:close/>
              </a:path>
              <a:path w="2352675" h="2387600">
                <a:moveTo>
                  <a:pt x="1916011" y="0"/>
                </a:moveTo>
                <a:lnTo>
                  <a:pt x="1878288" y="0"/>
                </a:lnTo>
                <a:lnTo>
                  <a:pt x="1858533" y="12700"/>
                </a:lnTo>
                <a:lnTo>
                  <a:pt x="1933432" y="12700"/>
                </a:lnTo>
                <a:lnTo>
                  <a:pt x="1916011" y="0"/>
                </a:lnTo>
                <a:close/>
              </a:path>
            </a:pathLst>
          </a:custGeom>
          <a:solidFill>
            <a:srgbClr val="FF0000"/>
          </a:solidFill>
        </p:spPr>
        <p:txBody>
          <a:bodyPr wrap="square" lIns="0" tIns="0" rIns="0" bIns="0" rtlCol="0"/>
          <a:lstStyle/>
          <a:p>
            <a:endParaRPr>
              <a:solidFill>
                <a:prstClr val="black"/>
              </a:solidFill>
              <a:latin typeface="Calibri"/>
            </a:endParaRPr>
          </a:p>
        </p:txBody>
      </p:sp>
      <p:sp>
        <p:nvSpPr>
          <p:cNvPr id="5" name="object 5"/>
          <p:cNvSpPr txBox="1"/>
          <p:nvPr/>
        </p:nvSpPr>
        <p:spPr>
          <a:xfrm>
            <a:off x="1602739" y="6629501"/>
            <a:ext cx="908050" cy="175048"/>
          </a:xfrm>
          <a:prstGeom prst="rect">
            <a:avLst/>
          </a:prstGeom>
        </p:spPr>
        <p:txBody>
          <a:bodyPr vert="horz" wrap="square" lIns="0" tIns="13335" rIns="0" bIns="0" rtlCol="0">
            <a:spAutoFit/>
          </a:bodyPr>
          <a:lstStyle/>
          <a:p>
            <a:pPr marL="12700">
              <a:spcBef>
                <a:spcPts val="105"/>
              </a:spcBef>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66900" y="1903475"/>
            <a:ext cx="694944" cy="3570732"/>
          </a:xfrm>
          <a:prstGeom prst="rect">
            <a:avLst/>
          </a:prstGeom>
        </p:spPr>
      </p:pic>
      <p:sp>
        <p:nvSpPr>
          <p:cNvPr id="3" name="object 3"/>
          <p:cNvSpPr txBox="1"/>
          <p:nvPr/>
        </p:nvSpPr>
        <p:spPr>
          <a:xfrm>
            <a:off x="2680209" y="1720088"/>
            <a:ext cx="850265" cy="431978"/>
          </a:xfrm>
          <a:prstGeom prst="rect">
            <a:avLst/>
          </a:prstGeom>
        </p:spPr>
        <p:txBody>
          <a:bodyPr vert="horz" wrap="square" lIns="0" tIns="10160" rIns="0" bIns="0" rtlCol="0">
            <a:spAutoFit/>
          </a:bodyPr>
          <a:lstStyle/>
          <a:p>
            <a:pPr marL="12700" marR="5080">
              <a:lnSpc>
                <a:spcPct val="101400"/>
              </a:lnSpc>
              <a:spcBef>
                <a:spcPts val="80"/>
              </a:spcBef>
            </a:pPr>
            <a:r>
              <a:rPr sz="1400" dirty="0">
                <a:solidFill>
                  <a:prstClr val="black"/>
                </a:solidFill>
                <a:latin typeface="Arial MT"/>
                <a:cs typeface="Arial MT"/>
              </a:rPr>
              <a:t>1.</a:t>
            </a:r>
            <a:r>
              <a:rPr sz="1400" spc="-50" dirty="0">
                <a:solidFill>
                  <a:prstClr val="black"/>
                </a:solidFill>
                <a:latin typeface="Arial MT"/>
                <a:cs typeface="Arial MT"/>
              </a:rPr>
              <a:t> </a:t>
            </a:r>
            <a:r>
              <a:rPr sz="1400" spc="-55" dirty="0">
                <a:solidFill>
                  <a:prstClr val="black"/>
                </a:solidFill>
                <a:latin typeface="Arial MT"/>
                <a:cs typeface="Arial MT"/>
              </a:rPr>
              <a:t>T</a:t>
            </a:r>
            <a:r>
              <a:rPr sz="1400" dirty="0">
                <a:solidFill>
                  <a:prstClr val="black"/>
                </a:solidFill>
                <a:latin typeface="Arial MT"/>
                <a:cs typeface="Arial MT"/>
              </a:rPr>
              <a:t>rain</a:t>
            </a:r>
            <a:r>
              <a:rPr sz="1400" spc="-114" dirty="0">
                <a:solidFill>
                  <a:prstClr val="black"/>
                </a:solidFill>
                <a:latin typeface="Arial MT"/>
                <a:cs typeface="Arial MT"/>
              </a:rPr>
              <a:t> </a:t>
            </a:r>
            <a:r>
              <a:rPr sz="1400" dirty="0">
                <a:solidFill>
                  <a:prstClr val="black"/>
                </a:solidFill>
                <a:latin typeface="Arial MT"/>
                <a:cs typeface="Arial MT"/>
              </a:rPr>
              <a:t>on  </a:t>
            </a:r>
            <a:r>
              <a:rPr sz="1400" spc="-10" dirty="0">
                <a:solidFill>
                  <a:prstClr val="black"/>
                </a:solidFill>
                <a:latin typeface="Arial MT"/>
                <a:cs typeface="Arial MT"/>
              </a:rPr>
              <a:t>ImageNet</a:t>
            </a:r>
            <a:endParaRPr sz="1400">
              <a:solidFill>
                <a:prstClr val="black"/>
              </a:solidFill>
              <a:latin typeface="Arial MT"/>
              <a:cs typeface="Arial MT"/>
            </a:endParaRPr>
          </a:p>
        </p:txBody>
      </p:sp>
      <p:grpSp>
        <p:nvGrpSpPr>
          <p:cNvPr id="4" name="object 4"/>
          <p:cNvGrpSpPr/>
          <p:nvPr/>
        </p:nvGrpSpPr>
        <p:grpSpPr>
          <a:xfrm>
            <a:off x="4123945" y="1903476"/>
            <a:ext cx="1354455" cy="3599179"/>
            <a:chOff x="2599944" y="1903475"/>
            <a:chExt cx="1354455" cy="3599179"/>
          </a:xfrm>
        </p:grpSpPr>
        <p:pic>
          <p:nvPicPr>
            <p:cNvPr id="5" name="object 5"/>
            <p:cNvPicPr/>
            <p:nvPr/>
          </p:nvPicPr>
          <p:blipFill>
            <a:blip r:embed="rId2" cstate="print"/>
            <a:stretch>
              <a:fillRect/>
            </a:stretch>
          </p:blipFill>
          <p:spPr>
            <a:xfrm>
              <a:off x="2679192" y="1903475"/>
              <a:ext cx="696468" cy="3570732"/>
            </a:xfrm>
            <a:prstGeom prst="rect">
              <a:avLst/>
            </a:prstGeom>
          </p:spPr>
        </p:pic>
        <p:sp>
          <p:nvSpPr>
            <p:cNvPr id="6" name="object 6"/>
            <p:cNvSpPr/>
            <p:nvPr/>
          </p:nvSpPr>
          <p:spPr>
            <a:xfrm>
              <a:off x="2609088" y="5137403"/>
              <a:ext cx="1345565" cy="356235"/>
            </a:xfrm>
            <a:custGeom>
              <a:avLst/>
              <a:gdLst/>
              <a:ahLst/>
              <a:cxnLst/>
              <a:rect l="l" t="t" r="r" b="b"/>
              <a:pathLst>
                <a:path w="1345564" h="356235">
                  <a:moveTo>
                    <a:pt x="0" y="356108"/>
                  </a:moveTo>
                  <a:lnTo>
                    <a:pt x="885253" y="356108"/>
                  </a:lnTo>
                  <a:lnTo>
                    <a:pt x="885253" y="0"/>
                  </a:lnTo>
                  <a:lnTo>
                    <a:pt x="0" y="0"/>
                  </a:lnTo>
                  <a:lnTo>
                    <a:pt x="0" y="356108"/>
                  </a:lnTo>
                  <a:close/>
                </a:path>
                <a:path w="1345564" h="356235">
                  <a:moveTo>
                    <a:pt x="1345184" y="178308"/>
                  </a:moveTo>
                  <a:lnTo>
                    <a:pt x="999744" y="178308"/>
                  </a:lnTo>
                </a:path>
                <a:path w="1345564" h="356235">
                  <a:moveTo>
                    <a:pt x="999236" y="146304"/>
                  </a:moveTo>
                  <a:lnTo>
                    <a:pt x="912876" y="178054"/>
                  </a:lnTo>
                  <a:lnTo>
                    <a:pt x="999236" y="209804"/>
                  </a:lnTo>
                  <a:lnTo>
                    <a:pt x="999236" y="146304"/>
                  </a:lnTo>
                  <a:close/>
                </a:path>
              </a:pathLst>
            </a:custGeom>
            <a:ln w="18288">
              <a:solidFill>
                <a:srgbClr val="FF0000"/>
              </a:solidFill>
            </a:ln>
          </p:spPr>
          <p:txBody>
            <a:bodyPr wrap="square" lIns="0" tIns="0" rIns="0" bIns="0" rtlCol="0"/>
            <a:lstStyle/>
            <a:p>
              <a:endParaRPr>
                <a:solidFill>
                  <a:prstClr val="black"/>
                </a:solidFill>
                <a:latin typeface="Calibri"/>
              </a:endParaRPr>
            </a:p>
          </p:txBody>
        </p:sp>
        <p:sp>
          <p:nvSpPr>
            <p:cNvPr id="7" name="object 7"/>
            <p:cNvSpPr/>
            <p:nvPr/>
          </p:nvSpPr>
          <p:spPr>
            <a:xfrm>
              <a:off x="3464052" y="2218943"/>
              <a:ext cx="226060" cy="2851150"/>
            </a:xfrm>
            <a:custGeom>
              <a:avLst/>
              <a:gdLst/>
              <a:ahLst/>
              <a:cxnLst/>
              <a:rect l="l" t="t" r="r" b="b"/>
              <a:pathLst>
                <a:path w="226060" h="2851150">
                  <a:moveTo>
                    <a:pt x="0" y="0"/>
                  </a:moveTo>
                  <a:lnTo>
                    <a:pt x="43180" y="19430"/>
                  </a:lnTo>
                  <a:lnTo>
                    <a:pt x="79756" y="74548"/>
                  </a:lnTo>
                  <a:lnTo>
                    <a:pt x="93852" y="113283"/>
                  </a:lnTo>
                  <a:lnTo>
                    <a:pt x="104139" y="157098"/>
                  </a:lnTo>
                  <a:lnTo>
                    <a:pt x="110617" y="204596"/>
                  </a:lnTo>
                  <a:lnTo>
                    <a:pt x="112775" y="254507"/>
                  </a:lnTo>
                  <a:lnTo>
                    <a:pt x="112775" y="1170813"/>
                  </a:lnTo>
                  <a:lnTo>
                    <a:pt x="116712" y="1238503"/>
                  </a:lnTo>
                  <a:lnTo>
                    <a:pt x="128143" y="1299336"/>
                  </a:lnTo>
                  <a:lnTo>
                    <a:pt x="145796" y="1350898"/>
                  </a:lnTo>
                  <a:lnTo>
                    <a:pt x="168656" y="1390649"/>
                  </a:lnTo>
                  <a:lnTo>
                    <a:pt x="225551" y="1425447"/>
                  </a:lnTo>
                  <a:lnTo>
                    <a:pt x="168656" y="1460118"/>
                  </a:lnTo>
                  <a:lnTo>
                    <a:pt x="145796" y="1499996"/>
                  </a:lnTo>
                  <a:lnTo>
                    <a:pt x="128143" y="1551431"/>
                  </a:lnTo>
                  <a:lnTo>
                    <a:pt x="116712" y="1612264"/>
                  </a:lnTo>
                  <a:lnTo>
                    <a:pt x="112775" y="1679955"/>
                  </a:lnTo>
                  <a:lnTo>
                    <a:pt x="112775" y="2596260"/>
                  </a:lnTo>
                  <a:lnTo>
                    <a:pt x="108712" y="2663951"/>
                  </a:lnTo>
                  <a:lnTo>
                    <a:pt x="97409" y="2724785"/>
                  </a:lnTo>
                  <a:lnTo>
                    <a:pt x="79756" y="2776219"/>
                  </a:lnTo>
                  <a:lnTo>
                    <a:pt x="56896" y="2816097"/>
                  </a:lnTo>
                  <a:lnTo>
                    <a:pt x="29972" y="2841751"/>
                  </a:lnTo>
                  <a:lnTo>
                    <a:pt x="0" y="2850768"/>
                  </a:lnTo>
                </a:path>
              </a:pathLst>
            </a:custGeom>
            <a:ln w="18288">
              <a:solidFill>
                <a:srgbClr val="666666"/>
              </a:solidFill>
            </a:ln>
          </p:spPr>
          <p:txBody>
            <a:bodyPr wrap="square" lIns="0" tIns="0" rIns="0" bIns="0" rtlCol="0"/>
            <a:lstStyle/>
            <a:p>
              <a:endParaRPr>
                <a:solidFill>
                  <a:prstClr val="black"/>
                </a:solidFill>
                <a:latin typeface="Calibri"/>
              </a:endParaRPr>
            </a:p>
          </p:txBody>
        </p:sp>
      </p:grpSp>
      <p:sp>
        <p:nvSpPr>
          <p:cNvPr id="8" name="object 8"/>
          <p:cNvSpPr txBox="1"/>
          <p:nvPr/>
        </p:nvSpPr>
        <p:spPr>
          <a:xfrm>
            <a:off x="5091177" y="1735328"/>
            <a:ext cx="1336675" cy="228909"/>
          </a:xfrm>
          <a:prstGeom prst="rect">
            <a:avLst/>
          </a:prstGeom>
        </p:spPr>
        <p:txBody>
          <a:bodyPr vert="horz" wrap="square" lIns="0" tIns="13335" rIns="0" bIns="0" rtlCol="0">
            <a:spAutoFit/>
          </a:bodyPr>
          <a:lstStyle/>
          <a:p>
            <a:pPr marL="12700">
              <a:spcBef>
                <a:spcPts val="105"/>
              </a:spcBef>
            </a:pPr>
            <a:r>
              <a:rPr sz="1400" dirty="0">
                <a:solidFill>
                  <a:prstClr val="black"/>
                </a:solidFill>
                <a:latin typeface="Arial MT"/>
                <a:cs typeface="Arial MT"/>
              </a:rPr>
              <a:t>2.</a:t>
            </a:r>
            <a:r>
              <a:rPr sz="1400" spc="-30" dirty="0">
                <a:solidFill>
                  <a:prstClr val="black"/>
                </a:solidFill>
                <a:latin typeface="Arial MT"/>
                <a:cs typeface="Arial MT"/>
              </a:rPr>
              <a:t> </a:t>
            </a:r>
            <a:r>
              <a:rPr sz="1400" dirty="0">
                <a:solidFill>
                  <a:prstClr val="black"/>
                </a:solidFill>
                <a:latin typeface="Arial MT"/>
                <a:cs typeface="Arial MT"/>
              </a:rPr>
              <a:t>S</a:t>
            </a:r>
            <a:r>
              <a:rPr sz="1400" spc="-10" dirty="0">
                <a:solidFill>
                  <a:prstClr val="black"/>
                </a:solidFill>
                <a:latin typeface="Arial MT"/>
                <a:cs typeface="Arial MT"/>
              </a:rPr>
              <a:t>m</a:t>
            </a:r>
            <a:r>
              <a:rPr sz="1400" dirty="0">
                <a:solidFill>
                  <a:prstClr val="black"/>
                </a:solidFill>
                <a:latin typeface="Arial MT"/>
                <a:cs typeface="Arial MT"/>
              </a:rPr>
              <a:t>all</a:t>
            </a:r>
            <a:r>
              <a:rPr sz="1400" spc="-80" dirty="0">
                <a:solidFill>
                  <a:prstClr val="black"/>
                </a:solidFill>
                <a:latin typeface="Arial MT"/>
                <a:cs typeface="Arial MT"/>
              </a:rPr>
              <a:t> </a:t>
            </a:r>
            <a:r>
              <a:rPr sz="1400" dirty="0">
                <a:solidFill>
                  <a:prstClr val="black"/>
                </a:solidFill>
                <a:latin typeface="Arial MT"/>
                <a:cs typeface="Arial MT"/>
              </a:rPr>
              <a:t>data</a:t>
            </a:r>
            <a:r>
              <a:rPr sz="1400" spc="-10" dirty="0">
                <a:solidFill>
                  <a:prstClr val="black"/>
                </a:solidFill>
                <a:latin typeface="Arial MT"/>
                <a:cs typeface="Arial MT"/>
              </a:rPr>
              <a:t>s</a:t>
            </a:r>
            <a:r>
              <a:rPr sz="1400" spc="-15" dirty="0">
                <a:solidFill>
                  <a:prstClr val="black"/>
                </a:solidFill>
                <a:latin typeface="Arial MT"/>
                <a:cs typeface="Arial MT"/>
              </a:rPr>
              <a:t>e</a:t>
            </a:r>
            <a:r>
              <a:rPr sz="1400" spc="-10" dirty="0">
                <a:solidFill>
                  <a:prstClr val="black"/>
                </a:solidFill>
                <a:latin typeface="Arial MT"/>
                <a:cs typeface="Arial MT"/>
              </a:rPr>
              <a:t>t</a:t>
            </a:r>
            <a:r>
              <a:rPr sz="1400" dirty="0">
                <a:solidFill>
                  <a:prstClr val="black"/>
                </a:solidFill>
                <a:latin typeface="Arial MT"/>
                <a:cs typeface="Arial MT"/>
              </a:rPr>
              <a:t>:</a:t>
            </a:r>
            <a:endParaRPr sz="1400">
              <a:solidFill>
                <a:prstClr val="black"/>
              </a:solidFill>
              <a:latin typeface="Arial MT"/>
              <a:cs typeface="Arial MT"/>
            </a:endParaRPr>
          </a:p>
        </p:txBody>
      </p:sp>
      <p:sp>
        <p:nvSpPr>
          <p:cNvPr id="9" name="object 9"/>
          <p:cNvSpPr txBox="1"/>
          <p:nvPr/>
        </p:nvSpPr>
        <p:spPr>
          <a:xfrm>
            <a:off x="5324983" y="3481197"/>
            <a:ext cx="1051560" cy="228909"/>
          </a:xfrm>
          <a:prstGeom prst="rect">
            <a:avLst/>
          </a:prstGeom>
        </p:spPr>
        <p:txBody>
          <a:bodyPr vert="horz" wrap="square" lIns="0" tIns="13335" rIns="0" bIns="0" rtlCol="0">
            <a:spAutoFit/>
          </a:bodyPr>
          <a:lstStyle/>
          <a:p>
            <a:pPr marL="12700">
              <a:spcBef>
                <a:spcPts val="105"/>
              </a:spcBef>
            </a:pPr>
            <a:r>
              <a:rPr sz="1400" spc="-10" dirty="0">
                <a:solidFill>
                  <a:prstClr val="black"/>
                </a:solidFill>
                <a:latin typeface="Arial MT"/>
                <a:cs typeface="Arial MT"/>
              </a:rPr>
              <a:t>F</a:t>
            </a:r>
            <a:r>
              <a:rPr sz="1400" dirty="0">
                <a:solidFill>
                  <a:prstClr val="black"/>
                </a:solidFill>
                <a:latin typeface="Arial MT"/>
                <a:cs typeface="Arial MT"/>
              </a:rPr>
              <a:t>ree</a:t>
            </a:r>
            <a:r>
              <a:rPr sz="1400" spc="-10" dirty="0">
                <a:solidFill>
                  <a:prstClr val="black"/>
                </a:solidFill>
                <a:latin typeface="Arial MT"/>
                <a:cs typeface="Arial MT"/>
              </a:rPr>
              <a:t>z</a:t>
            </a:r>
            <a:r>
              <a:rPr sz="1400" dirty="0">
                <a:solidFill>
                  <a:prstClr val="black"/>
                </a:solidFill>
                <a:latin typeface="Arial MT"/>
                <a:cs typeface="Arial MT"/>
              </a:rPr>
              <a:t>e</a:t>
            </a:r>
            <a:r>
              <a:rPr sz="1400" spc="-105" dirty="0">
                <a:solidFill>
                  <a:prstClr val="black"/>
                </a:solidFill>
                <a:latin typeface="Arial MT"/>
                <a:cs typeface="Arial MT"/>
              </a:rPr>
              <a:t> </a:t>
            </a:r>
            <a:r>
              <a:rPr sz="1400" dirty="0">
                <a:solidFill>
                  <a:prstClr val="black"/>
                </a:solidFill>
                <a:latin typeface="Arial MT"/>
                <a:cs typeface="Arial MT"/>
              </a:rPr>
              <a:t>the</a:t>
            </a:r>
            <a:r>
              <a:rPr sz="1400" spc="-10" dirty="0">
                <a:solidFill>
                  <a:prstClr val="black"/>
                </a:solidFill>
                <a:latin typeface="Arial MT"/>
                <a:cs typeface="Arial MT"/>
              </a:rPr>
              <a:t>s</a:t>
            </a:r>
            <a:r>
              <a:rPr sz="1400" dirty="0">
                <a:solidFill>
                  <a:prstClr val="black"/>
                </a:solidFill>
                <a:latin typeface="Arial MT"/>
                <a:cs typeface="Arial MT"/>
              </a:rPr>
              <a:t>e</a:t>
            </a:r>
            <a:endParaRPr sz="1400">
              <a:solidFill>
                <a:prstClr val="black"/>
              </a:solidFill>
              <a:latin typeface="Arial MT"/>
              <a:cs typeface="Arial MT"/>
            </a:endParaRPr>
          </a:p>
        </p:txBody>
      </p:sp>
      <p:grpSp>
        <p:nvGrpSpPr>
          <p:cNvPr id="10" name="object 10"/>
          <p:cNvGrpSpPr/>
          <p:nvPr/>
        </p:nvGrpSpPr>
        <p:grpSpPr>
          <a:xfrm>
            <a:off x="7165848" y="1911096"/>
            <a:ext cx="1489075" cy="3599815"/>
            <a:chOff x="5641847" y="1911095"/>
            <a:chExt cx="1489075" cy="3599815"/>
          </a:xfrm>
        </p:grpSpPr>
        <p:pic>
          <p:nvPicPr>
            <p:cNvPr id="11" name="object 11"/>
            <p:cNvPicPr/>
            <p:nvPr/>
          </p:nvPicPr>
          <p:blipFill>
            <a:blip r:embed="rId2" cstate="print"/>
            <a:stretch>
              <a:fillRect/>
            </a:stretch>
          </p:blipFill>
          <p:spPr>
            <a:xfrm>
              <a:off x="5721095" y="1911095"/>
              <a:ext cx="694944" cy="3570732"/>
            </a:xfrm>
            <a:prstGeom prst="rect">
              <a:avLst/>
            </a:prstGeom>
          </p:spPr>
        </p:pic>
        <p:sp>
          <p:nvSpPr>
            <p:cNvPr id="12" name="object 12"/>
            <p:cNvSpPr/>
            <p:nvPr/>
          </p:nvSpPr>
          <p:spPr>
            <a:xfrm>
              <a:off x="5650991" y="4273270"/>
              <a:ext cx="1480185" cy="1228725"/>
            </a:xfrm>
            <a:custGeom>
              <a:avLst/>
              <a:gdLst/>
              <a:ahLst/>
              <a:cxnLst/>
              <a:rect l="l" t="t" r="r" b="b"/>
              <a:pathLst>
                <a:path w="1480184" h="1228725">
                  <a:moveTo>
                    <a:pt x="0" y="1228115"/>
                  </a:moveTo>
                  <a:lnTo>
                    <a:pt x="885253" y="1228115"/>
                  </a:lnTo>
                  <a:lnTo>
                    <a:pt x="885253" y="0"/>
                  </a:lnTo>
                  <a:lnTo>
                    <a:pt x="0" y="0"/>
                  </a:lnTo>
                  <a:lnTo>
                    <a:pt x="0" y="1228115"/>
                  </a:lnTo>
                  <a:close/>
                </a:path>
                <a:path w="1480184" h="1228725">
                  <a:moveTo>
                    <a:pt x="1479677" y="614197"/>
                  </a:moveTo>
                  <a:lnTo>
                    <a:pt x="999743" y="614197"/>
                  </a:lnTo>
                </a:path>
                <a:path w="1480184" h="1228725">
                  <a:moveTo>
                    <a:pt x="999236" y="582193"/>
                  </a:moveTo>
                  <a:lnTo>
                    <a:pt x="912876" y="613943"/>
                  </a:lnTo>
                  <a:lnTo>
                    <a:pt x="999236" y="645693"/>
                  </a:lnTo>
                  <a:lnTo>
                    <a:pt x="999236" y="582193"/>
                  </a:lnTo>
                  <a:close/>
                </a:path>
              </a:pathLst>
            </a:custGeom>
            <a:ln w="18288">
              <a:solidFill>
                <a:srgbClr val="FF0000"/>
              </a:solidFill>
            </a:ln>
          </p:spPr>
          <p:txBody>
            <a:bodyPr wrap="square" lIns="0" tIns="0" rIns="0" bIns="0" rtlCol="0"/>
            <a:lstStyle/>
            <a:p>
              <a:endParaRPr>
                <a:solidFill>
                  <a:prstClr val="black"/>
                </a:solidFill>
                <a:latin typeface="Calibri"/>
              </a:endParaRPr>
            </a:p>
          </p:txBody>
        </p:sp>
        <p:sp>
          <p:nvSpPr>
            <p:cNvPr id="13" name="object 13"/>
            <p:cNvSpPr/>
            <p:nvPr/>
          </p:nvSpPr>
          <p:spPr>
            <a:xfrm>
              <a:off x="6478523" y="2218943"/>
              <a:ext cx="224154" cy="2009775"/>
            </a:xfrm>
            <a:custGeom>
              <a:avLst/>
              <a:gdLst/>
              <a:ahLst/>
              <a:cxnLst/>
              <a:rect l="l" t="t" r="r" b="b"/>
              <a:pathLst>
                <a:path w="224154" h="2009775">
                  <a:moveTo>
                    <a:pt x="0" y="0"/>
                  </a:moveTo>
                  <a:lnTo>
                    <a:pt x="42799" y="19430"/>
                  </a:lnTo>
                  <a:lnTo>
                    <a:pt x="79121" y="74548"/>
                  </a:lnTo>
                  <a:lnTo>
                    <a:pt x="93218" y="113283"/>
                  </a:lnTo>
                  <a:lnTo>
                    <a:pt x="103504" y="157098"/>
                  </a:lnTo>
                  <a:lnTo>
                    <a:pt x="109854" y="204596"/>
                  </a:lnTo>
                  <a:lnTo>
                    <a:pt x="112014" y="254507"/>
                  </a:lnTo>
                  <a:lnTo>
                    <a:pt x="112014" y="750315"/>
                  </a:lnTo>
                  <a:lnTo>
                    <a:pt x="115950" y="818006"/>
                  </a:lnTo>
                  <a:lnTo>
                    <a:pt x="127253" y="878839"/>
                  </a:lnTo>
                  <a:lnTo>
                    <a:pt x="144779" y="930275"/>
                  </a:lnTo>
                  <a:lnTo>
                    <a:pt x="167512" y="970152"/>
                  </a:lnTo>
                  <a:lnTo>
                    <a:pt x="224027" y="1004823"/>
                  </a:lnTo>
                  <a:lnTo>
                    <a:pt x="167512" y="1039621"/>
                  </a:lnTo>
                  <a:lnTo>
                    <a:pt x="144779" y="1079372"/>
                  </a:lnTo>
                  <a:lnTo>
                    <a:pt x="127253" y="1130934"/>
                  </a:lnTo>
                  <a:lnTo>
                    <a:pt x="115950" y="1191767"/>
                  </a:lnTo>
                  <a:lnTo>
                    <a:pt x="112014" y="1259458"/>
                  </a:lnTo>
                  <a:lnTo>
                    <a:pt x="112014" y="1755139"/>
                  </a:lnTo>
                  <a:lnTo>
                    <a:pt x="107950" y="1822830"/>
                  </a:lnTo>
                  <a:lnTo>
                    <a:pt x="96647" y="1883663"/>
                  </a:lnTo>
                  <a:lnTo>
                    <a:pt x="79121" y="1935225"/>
                  </a:lnTo>
                  <a:lnTo>
                    <a:pt x="56515" y="1974976"/>
                  </a:lnTo>
                  <a:lnTo>
                    <a:pt x="29718" y="2000630"/>
                  </a:lnTo>
                  <a:lnTo>
                    <a:pt x="0" y="2009774"/>
                  </a:lnTo>
                </a:path>
              </a:pathLst>
            </a:custGeom>
            <a:ln w="18288">
              <a:solidFill>
                <a:srgbClr val="666666"/>
              </a:solidFill>
            </a:ln>
          </p:spPr>
          <p:txBody>
            <a:bodyPr wrap="square" lIns="0" tIns="0" rIns="0" bIns="0" rtlCol="0"/>
            <a:lstStyle/>
            <a:p>
              <a:endParaRPr>
                <a:solidFill>
                  <a:prstClr val="black"/>
                </a:solidFill>
                <a:latin typeface="Calibri"/>
              </a:endParaRPr>
            </a:p>
          </p:txBody>
        </p:sp>
      </p:grpSp>
      <p:sp>
        <p:nvSpPr>
          <p:cNvPr id="14" name="object 14"/>
          <p:cNvSpPr txBox="1"/>
          <p:nvPr/>
        </p:nvSpPr>
        <p:spPr>
          <a:xfrm>
            <a:off x="8361933" y="1698498"/>
            <a:ext cx="1522730" cy="455930"/>
          </a:xfrm>
          <a:prstGeom prst="rect">
            <a:avLst/>
          </a:prstGeom>
        </p:spPr>
        <p:txBody>
          <a:bodyPr vert="horz" wrap="square" lIns="0" tIns="13335" rIns="0" bIns="0" rtlCol="0">
            <a:spAutoFit/>
          </a:bodyPr>
          <a:lstStyle/>
          <a:p>
            <a:pPr marL="12700">
              <a:spcBef>
                <a:spcPts val="105"/>
              </a:spcBef>
            </a:pPr>
            <a:r>
              <a:rPr sz="1400" dirty="0">
                <a:solidFill>
                  <a:prstClr val="black"/>
                </a:solidFill>
                <a:latin typeface="Arial MT"/>
                <a:cs typeface="Arial MT"/>
              </a:rPr>
              <a:t>3.</a:t>
            </a:r>
            <a:r>
              <a:rPr sz="1400" spc="-30" dirty="0">
                <a:solidFill>
                  <a:prstClr val="black"/>
                </a:solidFill>
                <a:latin typeface="Arial MT"/>
                <a:cs typeface="Arial MT"/>
              </a:rPr>
              <a:t> </a:t>
            </a:r>
            <a:r>
              <a:rPr sz="1400" spc="-10" dirty="0">
                <a:solidFill>
                  <a:prstClr val="black"/>
                </a:solidFill>
                <a:latin typeface="Arial MT"/>
                <a:cs typeface="Arial MT"/>
              </a:rPr>
              <a:t>M</a:t>
            </a:r>
            <a:r>
              <a:rPr sz="1400" dirty="0">
                <a:solidFill>
                  <a:prstClr val="black"/>
                </a:solidFill>
                <a:latin typeface="Arial MT"/>
                <a:cs typeface="Arial MT"/>
              </a:rPr>
              <a:t>edi</a:t>
            </a:r>
            <a:r>
              <a:rPr sz="1400" spc="-15" dirty="0">
                <a:solidFill>
                  <a:prstClr val="black"/>
                </a:solidFill>
                <a:latin typeface="Arial MT"/>
                <a:cs typeface="Arial MT"/>
              </a:rPr>
              <a:t>u</a:t>
            </a:r>
            <a:r>
              <a:rPr sz="1400" dirty="0">
                <a:solidFill>
                  <a:prstClr val="black"/>
                </a:solidFill>
                <a:latin typeface="Arial MT"/>
                <a:cs typeface="Arial MT"/>
              </a:rPr>
              <a:t>m</a:t>
            </a:r>
            <a:r>
              <a:rPr sz="1400" spc="-85" dirty="0">
                <a:solidFill>
                  <a:prstClr val="black"/>
                </a:solidFill>
                <a:latin typeface="Arial MT"/>
                <a:cs typeface="Arial MT"/>
              </a:rPr>
              <a:t> </a:t>
            </a:r>
            <a:r>
              <a:rPr sz="1400" dirty="0">
                <a:solidFill>
                  <a:prstClr val="black"/>
                </a:solidFill>
                <a:latin typeface="Arial MT"/>
                <a:cs typeface="Arial MT"/>
              </a:rPr>
              <a:t>data</a:t>
            </a:r>
            <a:r>
              <a:rPr sz="1400" spc="-10" dirty="0">
                <a:solidFill>
                  <a:prstClr val="black"/>
                </a:solidFill>
                <a:latin typeface="Arial MT"/>
                <a:cs typeface="Arial MT"/>
              </a:rPr>
              <a:t>s</a:t>
            </a:r>
            <a:r>
              <a:rPr sz="1400" spc="-15" dirty="0">
                <a:solidFill>
                  <a:prstClr val="black"/>
                </a:solidFill>
                <a:latin typeface="Arial MT"/>
                <a:cs typeface="Arial MT"/>
              </a:rPr>
              <a:t>e</a:t>
            </a:r>
            <a:r>
              <a:rPr sz="1400" spc="-10" dirty="0">
                <a:solidFill>
                  <a:prstClr val="black"/>
                </a:solidFill>
                <a:latin typeface="Arial MT"/>
                <a:cs typeface="Arial MT"/>
              </a:rPr>
              <a:t>t</a:t>
            </a:r>
            <a:r>
              <a:rPr sz="1400" dirty="0">
                <a:solidFill>
                  <a:prstClr val="black"/>
                </a:solidFill>
                <a:latin typeface="Arial MT"/>
                <a:cs typeface="Arial MT"/>
              </a:rPr>
              <a:t>:</a:t>
            </a:r>
            <a:endParaRPr sz="1400">
              <a:solidFill>
                <a:prstClr val="black"/>
              </a:solidFill>
              <a:latin typeface="Arial MT"/>
              <a:cs typeface="Arial MT"/>
            </a:endParaRPr>
          </a:p>
          <a:p>
            <a:pPr marL="12700">
              <a:spcBef>
                <a:spcPts val="20"/>
              </a:spcBef>
            </a:pPr>
            <a:r>
              <a:rPr sz="1400" b="1" spc="-10" dirty="0">
                <a:solidFill>
                  <a:prstClr val="black"/>
                </a:solidFill>
                <a:latin typeface="Arial"/>
                <a:cs typeface="Arial"/>
              </a:rPr>
              <a:t>finetuning</a:t>
            </a:r>
            <a:endParaRPr sz="1400">
              <a:solidFill>
                <a:prstClr val="black"/>
              </a:solidFill>
              <a:latin typeface="Arial"/>
              <a:cs typeface="Arial"/>
            </a:endParaRPr>
          </a:p>
        </p:txBody>
      </p:sp>
      <p:sp>
        <p:nvSpPr>
          <p:cNvPr id="15" name="object 15"/>
          <p:cNvSpPr txBox="1"/>
          <p:nvPr/>
        </p:nvSpPr>
        <p:spPr>
          <a:xfrm>
            <a:off x="8361934" y="2337307"/>
            <a:ext cx="2159635" cy="1007744"/>
          </a:xfrm>
          <a:prstGeom prst="rect">
            <a:avLst/>
          </a:prstGeom>
        </p:spPr>
        <p:txBody>
          <a:bodyPr vert="horz" wrap="square" lIns="0" tIns="13335" rIns="0" bIns="0" rtlCol="0">
            <a:spAutoFit/>
          </a:bodyPr>
          <a:lstStyle/>
          <a:p>
            <a:pPr marL="12700">
              <a:spcBef>
                <a:spcPts val="105"/>
              </a:spcBef>
            </a:pPr>
            <a:r>
              <a:rPr sz="1400" spc="-5" dirty="0">
                <a:solidFill>
                  <a:srgbClr val="FF0000"/>
                </a:solidFill>
                <a:latin typeface="Arial MT"/>
                <a:cs typeface="Arial MT"/>
              </a:rPr>
              <a:t>more</a:t>
            </a:r>
            <a:r>
              <a:rPr sz="1400" spc="-55" dirty="0">
                <a:solidFill>
                  <a:srgbClr val="FF0000"/>
                </a:solidFill>
                <a:latin typeface="Arial MT"/>
                <a:cs typeface="Arial MT"/>
              </a:rPr>
              <a:t> </a:t>
            </a:r>
            <a:r>
              <a:rPr sz="1400" dirty="0">
                <a:solidFill>
                  <a:srgbClr val="FF0000"/>
                </a:solidFill>
                <a:latin typeface="Arial MT"/>
                <a:cs typeface="Arial MT"/>
              </a:rPr>
              <a:t>data</a:t>
            </a:r>
            <a:r>
              <a:rPr sz="1400" spc="-60" dirty="0">
                <a:solidFill>
                  <a:srgbClr val="FF0000"/>
                </a:solidFill>
                <a:latin typeface="Arial MT"/>
                <a:cs typeface="Arial MT"/>
              </a:rPr>
              <a:t> </a:t>
            </a:r>
            <a:r>
              <a:rPr sz="1400" dirty="0">
                <a:solidFill>
                  <a:srgbClr val="FF0000"/>
                </a:solidFill>
                <a:latin typeface="Arial MT"/>
                <a:cs typeface="Arial MT"/>
              </a:rPr>
              <a:t>=</a:t>
            </a:r>
            <a:r>
              <a:rPr sz="1400" spc="-30" dirty="0">
                <a:solidFill>
                  <a:srgbClr val="FF0000"/>
                </a:solidFill>
                <a:latin typeface="Arial MT"/>
                <a:cs typeface="Arial MT"/>
              </a:rPr>
              <a:t> </a:t>
            </a:r>
            <a:r>
              <a:rPr sz="1400" spc="-5" dirty="0">
                <a:solidFill>
                  <a:srgbClr val="FF0000"/>
                </a:solidFill>
                <a:latin typeface="Arial MT"/>
                <a:cs typeface="Arial MT"/>
              </a:rPr>
              <a:t>retrain</a:t>
            </a:r>
            <a:r>
              <a:rPr sz="1400" spc="-65" dirty="0">
                <a:solidFill>
                  <a:srgbClr val="FF0000"/>
                </a:solidFill>
                <a:latin typeface="Arial MT"/>
                <a:cs typeface="Arial MT"/>
              </a:rPr>
              <a:t> </a:t>
            </a:r>
            <a:r>
              <a:rPr sz="1400" spc="-5" dirty="0">
                <a:solidFill>
                  <a:srgbClr val="FF0000"/>
                </a:solidFill>
                <a:latin typeface="Arial MT"/>
                <a:cs typeface="Arial MT"/>
              </a:rPr>
              <a:t>more</a:t>
            </a:r>
            <a:r>
              <a:rPr sz="1400" spc="-50" dirty="0">
                <a:solidFill>
                  <a:srgbClr val="FF0000"/>
                </a:solidFill>
                <a:latin typeface="Arial MT"/>
                <a:cs typeface="Arial MT"/>
              </a:rPr>
              <a:t> </a:t>
            </a:r>
            <a:r>
              <a:rPr sz="1400" dirty="0">
                <a:solidFill>
                  <a:srgbClr val="FF0000"/>
                </a:solidFill>
                <a:latin typeface="Arial MT"/>
                <a:cs typeface="Arial MT"/>
              </a:rPr>
              <a:t>of</a:t>
            </a:r>
            <a:endParaRPr sz="1400">
              <a:solidFill>
                <a:prstClr val="black"/>
              </a:solidFill>
              <a:latin typeface="Arial MT"/>
              <a:cs typeface="Arial MT"/>
            </a:endParaRPr>
          </a:p>
          <a:p>
            <a:pPr marL="12700">
              <a:spcBef>
                <a:spcPts val="20"/>
              </a:spcBef>
            </a:pPr>
            <a:r>
              <a:rPr sz="1400" dirty="0">
                <a:solidFill>
                  <a:srgbClr val="FF0000"/>
                </a:solidFill>
                <a:latin typeface="Arial MT"/>
                <a:cs typeface="Arial MT"/>
              </a:rPr>
              <a:t>the</a:t>
            </a:r>
            <a:r>
              <a:rPr sz="1400" spc="-55" dirty="0">
                <a:solidFill>
                  <a:srgbClr val="FF0000"/>
                </a:solidFill>
                <a:latin typeface="Arial MT"/>
                <a:cs typeface="Arial MT"/>
              </a:rPr>
              <a:t> </a:t>
            </a:r>
            <a:r>
              <a:rPr sz="1400" spc="-5" dirty="0">
                <a:solidFill>
                  <a:srgbClr val="FF0000"/>
                </a:solidFill>
                <a:latin typeface="Arial MT"/>
                <a:cs typeface="Arial MT"/>
              </a:rPr>
              <a:t>network</a:t>
            </a:r>
            <a:r>
              <a:rPr sz="1400" spc="-55" dirty="0">
                <a:solidFill>
                  <a:srgbClr val="FF0000"/>
                </a:solidFill>
                <a:latin typeface="Arial MT"/>
                <a:cs typeface="Arial MT"/>
              </a:rPr>
              <a:t> </a:t>
            </a:r>
            <a:r>
              <a:rPr sz="1400" dirty="0">
                <a:solidFill>
                  <a:srgbClr val="FF0000"/>
                </a:solidFill>
                <a:latin typeface="Arial MT"/>
                <a:cs typeface="Arial MT"/>
              </a:rPr>
              <a:t>(or</a:t>
            </a:r>
            <a:r>
              <a:rPr sz="1400" spc="-30" dirty="0">
                <a:solidFill>
                  <a:srgbClr val="FF0000"/>
                </a:solidFill>
                <a:latin typeface="Arial MT"/>
                <a:cs typeface="Arial MT"/>
              </a:rPr>
              <a:t> </a:t>
            </a:r>
            <a:r>
              <a:rPr sz="1400" dirty="0">
                <a:solidFill>
                  <a:srgbClr val="FF0000"/>
                </a:solidFill>
                <a:latin typeface="Arial MT"/>
                <a:cs typeface="Arial MT"/>
              </a:rPr>
              <a:t>all</a:t>
            </a:r>
            <a:r>
              <a:rPr sz="1400" spc="-25" dirty="0">
                <a:solidFill>
                  <a:srgbClr val="FF0000"/>
                </a:solidFill>
                <a:latin typeface="Arial MT"/>
                <a:cs typeface="Arial MT"/>
              </a:rPr>
              <a:t> </a:t>
            </a:r>
            <a:r>
              <a:rPr sz="1400" dirty="0">
                <a:solidFill>
                  <a:srgbClr val="FF0000"/>
                </a:solidFill>
                <a:latin typeface="Arial MT"/>
                <a:cs typeface="Arial MT"/>
              </a:rPr>
              <a:t>of</a:t>
            </a:r>
            <a:r>
              <a:rPr sz="1400" spc="-75" dirty="0">
                <a:solidFill>
                  <a:srgbClr val="FF0000"/>
                </a:solidFill>
                <a:latin typeface="Arial MT"/>
                <a:cs typeface="Arial MT"/>
              </a:rPr>
              <a:t> </a:t>
            </a:r>
            <a:r>
              <a:rPr sz="1400" dirty="0">
                <a:solidFill>
                  <a:srgbClr val="FF0000"/>
                </a:solidFill>
                <a:latin typeface="Arial MT"/>
                <a:cs typeface="Arial MT"/>
              </a:rPr>
              <a:t>it)</a:t>
            </a:r>
            <a:endParaRPr sz="1400">
              <a:solidFill>
                <a:prstClr val="black"/>
              </a:solidFill>
              <a:latin typeface="Arial MT"/>
              <a:cs typeface="Arial MT"/>
            </a:endParaRPr>
          </a:p>
          <a:p>
            <a:endParaRPr sz="1500">
              <a:solidFill>
                <a:prstClr val="black"/>
              </a:solidFill>
              <a:latin typeface="Arial MT"/>
              <a:cs typeface="Arial MT"/>
            </a:endParaRPr>
          </a:p>
          <a:p>
            <a:pPr marL="12700">
              <a:spcBef>
                <a:spcPts val="940"/>
              </a:spcBef>
            </a:pPr>
            <a:r>
              <a:rPr sz="1400" spc="-10" dirty="0">
                <a:solidFill>
                  <a:prstClr val="black"/>
                </a:solidFill>
                <a:latin typeface="Arial MT"/>
                <a:cs typeface="Arial MT"/>
              </a:rPr>
              <a:t>F</a:t>
            </a:r>
            <a:r>
              <a:rPr sz="1400" dirty="0">
                <a:solidFill>
                  <a:prstClr val="black"/>
                </a:solidFill>
                <a:latin typeface="Arial MT"/>
                <a:cs typeface="Arial MT"/>
              </a:rPr>
              <a:t>ree</a:t>
            </a:r>
            <a:r>
              <a:rPr sz="1400" spc="-10" dirty="0">
                <a:solidFill>
                  <a:prstClr val="black"/>
                </a:solidFill>
                <a:latin typeface="Arial MT"/>
                <a:cs typeface="Arial MT"/>
              </a:rPr>
              <a:t>z</a:t>
            </a:r>
            <a:r>
              <a:rPr sz="1400" dirty="0">
                <a:solidFill>
                  <a:prstClr val="black"/>
                </a:solidFill>
                <a:latin typeface="Arial MT"/>
                <a:cs typeface="Arial MT"/>
              </a:rPr>
              <a:t>e</a:t>
            </a:r>
            <a:r>
              <a:rPr sz="1400" spc="-105" dirty="0">
                <a:solidFill>
                  <a:prstClr val="black"/>
                </a:solidFill>
                <a:latin typeface="Arial MT"/>
                <a:cs typeface="Arial MT"/>
              </a:rPr>
              <a:t> </a:t>
            </a:r>
            <a:r>
              <a:rPr sz="1400" dirty="0">
                <a:solidFill>
                  <a:prstClr val="black"/>
                </a:solidFill>
                <a:latin typeface="Arial MT"/>
                <a:cs typeface="Arial MT"/>
              </a:rPr>
              <a:t>the</a:t>
            </a:r>
            <a:r>
              <a:rPr sz="1400" spc="-10" dirty="0">
                <a:solidFill>
                  <a:prstClr val="black"/>
                </a:solidFill>
                <a:latin typeface="Arial MT"/>
                <a:cs typeface="Arial MT"/>
              </a:rPr>
              <a:t>s</a:t>
            </a:r>
            <a:r>
              <a:rPr sz="1400" dirty="0">
                <a:solidFill>
                  <a:prstClr val="black"/>
                </a:solidFill>
                <a:latin typeface="Arial MT"/>
                <a:cs typeface="Arial MT"/>
              </a:rPr>
              <a:t>e</a:t>
            </a:r>
            <a:endParaRPr sz="1400">
              <a:solidFill>
                <a:prstClr val="black"/>
              </a:solidFill>
              <a:latin typeface="Arial MT"/>
              <a:cs typeface="Arial MT"/>
            </a:endParaRPr>
          </a:p>
        </p:txBody>
      </p:sp>
      <p:sp>
        <p:nvSpPr>
          <p:cNvPr id="16" name="object 16"/>
          <p:cNvSpPr txBox="1"/>
          <p:nvPr/>
        </p:nvSpPr>
        <p:spPr>
          <a:xfrm>
            <a:off x="1602739" y="5182311"/>
            <a:ext cx="6570980" cy="1660070"/>
          </a:xfrm>
          <a:prstGeom prst="rect">
            <a:avLst/>
          </a:prstGeom>
        </p:spPr>
        <p:txBody>
          <a:bodyPr vert="horz" wrap="square" lIns="0" tIns="13335" rIns="0" bIns="0" rtlCol="0">
            <a:spAutoFit/>
          </a:bodyPr>
          <a:lstStyle/>
          <a:p>
            <a:pPr marL="3942715">
              <a:spcBef>
                <a:spcPts val="105"/>
              </a:spcBef>
            </a:pPr>
            <a:r>
              <a:rPr sz="1400" spc="-55" dirty="0">
                <a:solidFill>
                  <a:prstClr val="black"/>
                </a:solidFill>
                <a:latin typeface="Arial MT"/>
                <a:cs typeface="Arial MT"/>
              </a:rPr>
              <a:t>T</a:t>
            </a:r>
            <a:r>
              <a:rPr sz="1400" dirty="0">
                <a:solidFill>
                  <a:prstClr val="black"/>
                </a:solidFill>
                <a:latin typeface="Arial MT"/>
                <a:cs typeface="Arial MT"/>
              </a:rPr>
              <a:t>rain</a:t>
            </a:r>
            <a:r>
              <a:rPr sz="1400" spc="-120" dirty="0">
                <a:solidFill>
                  <a:prstClr val="black"/>
                </a:solidFill>
                <a:latin typeface="Arial MT"/>
                <a:cs typeface="Arial MT"/>
              </a:rPr>
              <a:t> </a:t>
            </a:r>
            <a:r>
              <a:rPr sz="1400" dirty="0">
                <a:solidFill>
                  <a:prstClr val="black"/>
                </a:solidFill>
                <a:latin typeface="Arial MT"/>
                <a:cs typeface="Arial MT"/>
              </a:rPr>
              <a:t>this</a:t>
            </a:r>
            <a:endParaRPr sz="1400">
              <a:solidFill>
                <a:prstClr val="black"/>
              </a:solidFill>
              <a:latin typeface="Arial MT"/>
              <a:cs typeface="Arial MT"/>
            </a:endParaRPr>
          </a:p>
          <a:p>
            <a:endParaRPr sz="1500">
              <a:solidFill>
                <a:prstClr val="black"/>
              </a:solidFill>
              <a:latin typeface="Arial MT"/>
              <a:cs typeface="Arial MT"/>
            </a:endParaRPr>
          </a:p>
          <a:p>
            <a:pPr>
              <a:spcBef>
                <a:spcPts val="40"/>
              </a:spcBef>
            </a:pPr>
            <a:endParaRPr sz="2100">
              <a:solidFill>
                <a:prstClr val="black"/>
              </a:solidFill>
              <a:latin typeface="Arial MT"/>
              <a:cs typeface="Arial MT"/>
            </a:endParaRPr>
          </a:p>
          <a:p>
            <a:pPr marL="2566670" marR="5080" indent="-123825"/>
            <a:r>
              <a:rPr sz="1400" b="1" spc="-10" dirty="0">
                <a:solidFill>
                  <a:prstClr val="black"/>
                </a:solidFill>
                <a:latin typeface="Arial"/>
                <a:cs typeface="Arial"/>
              </a:rPr>
              <a:t>Another</a:t>
            </a:r>
            <a:r>
              <a:rPr sz="1400" b="1" spc="-15" dirty="0">
                <a:solidFill>
                  <a:prstClr val="black"/>
                </a:solidFill>
                <a:latin typeface="Arial"/>
                <a:cs typeface="Arial"/>
              </a:rPr>
              <a:t> </a:t>
            </a:r>
            <a:r>
              <a:rPr sz="1400" b="1" spc="-10" dirty="0">
                <a:solidFill>
                  <a:prstClr val="black"/>
                </a:solidFill>
                <a:latin typeface="Arial"/>
                <a:cs typeface="Arial"/>
              </a:rPr>
              <a:t>option:</a:t>
            </a:r>
            <a:r>
              <a:rPr sz="1400" b="1" spc="-50" dirty="0">
                <a:solidFill>
                  <a:prstClr val="black"/>
                </a:solidFill>
                <a:latin typeface="Arial"/>
                <a:cs typeface="Arial"/>
              </a:rPr>
              <a:t> </a:t>
            </a:r>
            <a:r>
              <a:rPr sz="1400" b="1" spc="-5" dirty="0">
                <a:solidFill>
                  <a:prstClr val="black"/>
                </a:solidFill>
                <a:latin typeface="Arial"/>
                <a:cs typeface="Arial"/>
              </a:rPr>
              <a:t>use</a:t>
            </a:r>
            <a:r>
              <a:rPr sz="1400" b="1" spc="-25" dirty="0">
                <a:solidFill>
                  <a:prstClr val="black"/>
                </a:solidFill>
                <a:latin typeface="Arial"/>
                <a:cs typeface="Arial"/>
              </a:rPr>
              <a:t> </a:t>
            </a:r>
            <a:r>
              <a:rPr sz="1400" b="1" spc="-5" dirty="0">
                <a:solidFill>
                  <a:prstClr val="black"/>
                </a:solidFill>
                <a:latin typeface="Arial"/>
                <a:cs typeface="Arial"/>
              </a:rPr>
              <a:t>network</a:t>
            </a:r>
            <a:r>
              <a:rPr sz="1400" b="1" spc="-55" dirty="0">
                <a:solidFill>
                  <a:prstClr val="black"/>
                </a:solidFill>
                <a:latin typeface="Arial"/>
                <a:cs typeface="Arial"/>
              </a:rPr>
              <a:t> </a:t>
            </a:r>
            <a:r>
              <a:rPr sz="1400" b="1" dirty="0">
                <a:solidFill>
                  <a:prstClr val="black"/>
                </a:solidFill>
                <a:latin typeface="Arial"/>
                <a:cs typeface="Arial"/>
              </a:rPr>
              <a:t>as</a:t>
            </a:r>
            <a:r>
              <a:rPr sz="1400" b="1" spc="-20" dirty="0">
                <a:solidFill>
                  <a:prstClr val="black"/>
                </a:solidFill>
                <a:latin typeface="Arial"/>
                <a:cs typeface="Arial"/>
              </a:rPr>
              <a:t> </a:t>
            </a:r>
            <a:r>
              <a:rPr sz="1400" b="1" spc="-5" dirty="0">
                <a:solidFill>
                  <a:prstClr val="black"/>
                </a:solidFill>
                <a:latin typeface="Arial"/>
                <a:cs typeface="Arial"/>
              </a:rPr>
              <a:t>feature</a:t>
            </a:r>
            <a:r>
              <a:rPr sz="1400" b="1" spc="-80" dirty="0">
                <a:solidFill>
                  <a:prstClr val="black"/>
                </a:solidFill>
                <a:latin typeface="Arial"/>
                <a:cs typeface="Arial"/>
              </a:rPr>
              <a:t> </a:t>
            </a:r>
            <a:r>
              <a:rPr sz="1400" b="1" spc="-15" dirty="0">
                <a:solidFill>
                  <a:prstClr val="black"/>
                </a:solidFill>
                <a:latin typeface="Arial"/>
                <a:cs typeface="Arial"/>
              </a:rPr>
              <a:t>extractor, </a:t>
            </a:r>
            <a:r>
              <a:rPr sz="1400" b="1" spc="-375" dirty="0">
                <a:solidFill>
                  <a:prstClr val="black"/>
                </a:solidFill>
                <a:latin typeface="Arial"/>
                <a:cs typeface="Arial"/>
              </a:rPr>
              <a:t> </a:t>
            </a:r>
            <a:r>
              <a:rPr sz="1400" b="1" dirty="0">
                <a:solidFill>
                  <a:prstClr val="black"/>
                </a:solidFill>
                <a:latin typeface="Arial"/>
                <a:cs typeface="Arial"/>
              </a:rPr>
              <a:t>train</a:t>
            </a:r>
            <a:r>
              <a:rPr sz="1400" b="1" spc="-65" dirty="0">
                <a:solidFill>
                  <a:prstClr val="black"/>
                </a:solidFill>
                <a:latin typeface="Arial"/>
                <a:cs typeface="Arial"/>
              </a:rPr>
              <a:t> </a:t>
            </a:r>
            <a:r>
              <a:rPr sz="1400" b="1" dirty="0">
                <a:solidFill>
                  <a:prstClr val="black"/>
                </a:solidFill>
                <a:latin typeface="Arial"/>
                <a:cs typeface="Arial"/>
              </a:rPr>
              <a:t>SVM</a:t>
            </a:r>
            <a:r>
              <a:rPr sz="1400" b="1" spc="-30" dirty="0">
                <a:solidFill>
                  <a:prstClr val="black"/>
                </a:solidFill>
                <a:latin typeface="Arial"/>
                <a:cs typeface="Arial"/>
              </a:rPr>
              <a:t> </a:t>
            </a:r>
            <a:r>
              <a:rPr sz="1400" b="1" spc="-5" dirty="0">
                <a:solidFill>
                  <a:prstClr val="black"/>
                </a:solidFill>
                <a:latin typeface="Arial"/>
                <a:cs typeface="Arial"/>
              </a:rPr>
              <a:t>on</a:t>
            </a:r>
            <a:r>
              <a:rPr sz="1400" b="1" spc="-35" dirty="0">
                <a:solidFill>
                  <a:prstClr val="black"/>
                </a:solidFill>
                <a:latin typeface="Arial"/>
                <a:cs typeface="Arial"/>
              </a:rPr>
              <a:t> </a:t>
            </a:r>
            <a:r>
              <a:rPr sz="1400" b="1" spc="-5" dirty="0">
                <a:solidFill>
                  <a:prstClr val="black"/>
                </a:solidFill>
                <a:latin typeface="Arial"/>
                <a:cs typeface="Arial"/>
              </a:rPr>
              <a:t>extracted</a:t>
            </a:r>
            <a:r>
              <a:rPr sz="1400" b="1" spc="-60" dirty="0">
                <a:solidFill>
                  <a:prstClr val="black"/>
                </a:solidFill>
                <a:latin typeface="Arial"/>
                <a:cs typeface="Arial"/>
              </a:rPr>
              <a:t> </a:t>
            </a:r>
            <a:r>
              <a:rPr sz="1400" b="1" spc="-5" dirty="0">
                <a:solidFill>
                  <a:prstClr val="black"/>
                </a:solidFill>
                <a:latin typeface="Arial"/>
                <a:cs typeface="Arial"/>
              </a:rPr>
              <a:t>features</a:t>
            </a:r>
            <a:r>
              <a:rPr sz="1400" b="1" spc="-55" dirty="0">
                <a:solidFill>
                  <a:prstClr val="black"/>
                </a:solidFill>
                <a:latin typeface="Arial"/>
                <a:cs typeface="Arial"/>
              </a:rPr>
              <a:t> </a:t>
            </a:r>
            <a:r>
              <a:rPr sz="1400" b="1" spc="-5" dirty="0">
                <a:solidFill>
                  <a:prstClr val="black"/>
                </a:solidFill>
                <a:latin typeface="Arial"/>
                <a:cs typeface="Arial"/>
              </a:rPr>
              <a:t>for</a:t>
            </a:r>
            <a:r>
              <a:rPr sz="1400" b="1" spc="-35" dirty="0">
                <a:solidFill>
                  <a:prstClr val="black"/>
                </a:solidFill>
                <a:latin typeface="Arial"/>
                <a:cs typeface="Arial"/>
              </a:rPr>
              <a:t> </a:t>
            </a:r>
            <a:r>
              <a:rPr sz="1400" b="1" spc="-5" dirty="0">
                <a:solidFill>
                  <a:prstClr val="black"/>
                </a:solidFill>
                <a:latin typeface="Arial"/>
                <a:cs typeface="Arial"/>
              </a:rPr>
              <a:t>target</a:t>
            </a:r>
            <a:r>
              <a:rPr sz="1400" b="1" spc="-55" dirty="0">
                <a:solidFill>
                  <a:prstClr val="black"/>
                </a:solidFill>
                <a:latin typeface="Arial"/>
                <a:cs typeface="Arial"/>
              </a:rPr>
              <a:t> </a:t>
            </a:r>
            <a:r>
              <a:rPr sz="1400" b="1" dirty="0">
                <a:solidFill>
                  <a:prstClr val="black"/>
                </a:solidFill>
                <a:latin typeface="Arial"/>
                <a:cs typeface="Arial"/>
              </a:rPr>
              <a:t>task</a:t>
            </a:r>
            <a:endParaRPr sz="1400">
              <a:solidFill>
                <a:prstClr val="black"/>
              </a:solidFill>
              <a:latin typeface="Arial"/>
              <a:cs typeface="Arial"/>
            </a:endParaRPr>
          </a:p>
          <a:p>
            <a:pPr>
              <a:spcBef>
                <a:spcPts val="45"/>
              </a:spcBef>
            </a:pPr>
            <a:endParaRPr sz="1850">
              <a:solidFill>
                <a:prstClr val="black"/>
              </a:solidFill>
              <a:latin typeface="Arial"/>
              <a:cs typeface="Arial"/>
            </a:endParaRPr>
          </a:p>
          <a:p>
            <a:pPr marL="12700">
              <a:spcBef>
                <a:spcPts val="5"/>
              </a:spcBef>
            </a:pPr>
            <a:r>
              <a:rPr sz="1050" dirty="0">
                <a:solidFill>
                  <a:prstClr val="black"/>
                </a:solidFill>
                <a:latin typeface="Calibri"/>
                <a:cs typeface="Calibri"/>
              </a:rPr>
              <a:t>Adapted</a:t>
            </a:r>
            <a:r>
              <a:rPr sz="1050" spc="-25" dirty="0">
                <a:solidFill>
                  <a:prstClr val="black"/>
                </a:solidFill>
                <a:latin typeface="Calibri"/>
                <a:cs typeface="Calibri"/>
              </a:rPr>
              <a:t> </a:t>
            </a:r>
            <a:r>
              <a:rPr sz="1050" dirty="0">
                <a:solidFill>
                  <a:prstClr val="black"/>
                </a:solidFill>
                <a:latin typeface="Calibri"/>
                <a:cs typeface="Calibri"/>
              </a:rPr>
              <a:t>from</a:t>
            </a:r>
            <a:r>
              <a:rPr sz="1050" spc="-25" dirty="0">
                <a:solidFill>
                  <a:prstClr val="black"/>
                </a:solidFill>
                <a:latin typeface="Calibri"/>
                <a:cs typeface="Calibri"/>
              </a:rPr>
              <a:t> </a:t>
            </a:r>
            <a:r>
              <a:rPr sz="1050" dirty="0">
                <a:solidFill>
                  <a:prstClr val="black"/>
                </a:solidFill>
                <a:latin typeface="Calibri"/>
                <a:cs typeface="Calibri"/>
              </a:rPr>
              <a:t>Andrej</a:t>
            </a:r>
            <a:r>
              <a:rPr sz="1050" spc="-35" dirty="0">
                <a:solidFill>
                  <a:prstClr val="black"/>
                </a:solidFill>
                <a:latin typeface="Calibri"/>
                <a:cs typeface="Calibri"/>
              </a:rPr>
              <a:t> </a:t>
            </a:r>
            <a:r>
              <a:rPr sz="1050" spc="-5" dirty="0">
                <a:solidFill>
                  <a:prstClr val="black"/>
                </a:solidFill>
                <a:latin typeface="Calibri"/>
                <a:cs typeface="Calibri"/>
              </a:rPr>
              <a:t>Karpathy</a:t>
            </a:r>
            <a:endParaRPr sz="1050">
              <a:solidFill>
                <a:prstClr val="black"/>
              </a:solidFill>
              <a:latin typeface="Calibri"/>
              <a:cs typeface="Calibri"/>
            </a:endParaRPr>
          </a:p>
        </p:txBody>
      </p:sp>
      <p:sp>
        <p:nvSpPr>
          <p:cNvPr id="17" name="object 17"/>
          <p:cNvSpPr txBox="1"/>
          <p:nvPr/>
        </p:nvSpPr>
        <p:spPr>
          <a:xfrm>
            <a:off x="8728329" y="4769865"/>
            <a:ext cx="737870" cy="228268"/>
          </a:xfrm>
          <a:prstGeom prst="rect">
            <a:avLst/>
          </a:prstGeom>
        </p:spPr>
        <p:txBody>
          <a:bodyPr vert="horz" wrap="square" lIns="0" tIns="12700" rIns="0" bIns="0" rtlCol="0">
            <a:spAutoFit/>
          </a:bodyPr>
          <a:lstStyle/>
          <a:p>
            <a:pPr marL="12700">
              <a:spcBef>
                <a:spcPts val="100"/>
              </a:spcBef>
            </a:pPr>
            <a:r>
              <a:rPr sz="1400" spc="-55" dirty="0">
                <a:solidFill>
                  <a:prstClr val="black"/>
                </a:solidFill>
                <a:latin typeface="Arial MT"/>
                <a:cs typeface="Arial MT"/>
              </a:rPr>
              <a:t>T</a:t>
            </a:r>
            <a:r>
              <a:rPr sz="1400" dirty="0">
                <a:solidFill>
                  <a:prstClr val="black"/>
                </a:solidFill>
                <a:latin typeface="Arial MT"/>
                <a:cs typeface="Arial MT"/>
              </a:rPr>
              <a:t>rain</a:t>
            </a:r>
            <a:r>
              <a:rPr sz="1400" spc="-114" dirty="0">
                <a:solidFill>
                  <a:prstClr val="black"/>
                </a:solidFill>
                <a:latin typeface="Arial MT"/>
                <a:cs typeface="Arial MT"/>
              </a:rPr>
              <a:t> </a:t>
            </a:r>
            <a:r>
              <a:rPr sz="1400" dirty="0">
                <a:solidFill>
                  <a:prstClr val="black"/>
                </a:solidFill>
                <a:latin typeface="Arial MT"/>
                <a:cs typeface="Arial MT"/>
              </a:rPr>
              <a:t>this</a:t>
            </a:r>
            <a:endParaRPr sz="1400">
              <a:solidFill>
                <a:prstClr val="black"/>
              </a:solidFill>
              <a:latin typeface="Arial MT"/>
              <a:cs typeface="Arial MT"/>
            </a:endParaRPr>
          </a:p>
        </p:txBody>
      </p:sp>
      <p:sp>
        <p:nvSpPr>
          <p:cNvPr id="18" name="object 18"/>
          <p:cNvSpPr txBox="1">
            <a:spLocks noGrp="1"/>
          </p:cNvSpPr>
          <p:nvPr>
            <p:ph type="title"/>
          </p:nvPr>
        </p:nvSpPr>
        <p:spPr>
          <a:xfrm>
            <a:off x="2288540" y="530478"/>
            <a:ext cx="7284084" cy="781050"/>
          </a:xfrm>
          <a:prstGeom prst="rect">
            <a:avLst/>
          </a:prstGeom>
        </p:spPr>
        <p:txBody>
          <a:bodyPr vert="horz" wrap="square" lIns="0" tIns="12700" rIns="0" bIns="0" rtlCol="0">
            <a:spAutoFit/>
          </a:bodyPr>
          <a:lstStyle/>
          <a:p>
            <a:pPr marL="330835" algn="ctr">
              <a:lnSpc>
                <a:spcPts val="4054"/>
              </a:lnSpc>
              <a:spcBef>
                <a:spcPts val="100"/>
              </a:spcBef>
            </a:pPr>
            <a:r>
              <a:rPr sz="3600" spc="-60" dirty="0"/>
              <a:t>Transfer</a:t>
            </a:r>
            <a:r>
              <a:rPr sz="3600" spc="-55" dirty="0"/>
              <a:t> </a:t>
            </a:r>
            <a:r>
              <a:rPr sz="3600" spc="-10" dirty="0"/>
              <a:t>Learning</a:t>
            </a:r>
            <a:r>
              <a:rPr sz="3600" spc="-70" dirty="0"/>
              <a:t> </a:t>
            </a:r>
            <a:r>
              <a:rPr sz="3600" spc="-5" dirty="0"/>
              <a:t>with </a:t>
            </a:r>
            <a:r>
              <a:rPr sz="3600" dirty="0"/>
              <a:t>CNNs</a:t>
            </a:r>
            <a:endParaRPr sz="3600"/>
          </a:p>
          <a:p>
            <a:pPr marL="12700">
              <a:lnSpc>
                <a:spcPts val="1895"/>
              </a:lnSpc>
              <a:tabLst>
                <a:tab pos="4585335" algn="l"/>
              </a:tabLst>
            </a:pPr>
            <a:r>
              <a:rPr sz="1800" spc="-5" dirty="0"/>
              <a:t>Source:</a:t>
            </a:r>
            <a:r>
              <a:rPr sz="1800" spc="10" dirty="0"/>
              <a:t> </a:t>
            </a:r>
            <a:r>
              <a:rPr sz="1800" spc="-5" dirty="0"/>
              <a:t>classification</a:t>
            </a:r>
            <a:r>
              <a:rPr sz="1800" spc="20" dirty="0"/>
              <a:t> </a:t>
            </a:r>
            <a:r>
              <a:rPr sz="1800" spc="-5" dirty="0"/>
              <a:t>on</a:t>
            </a:r>
            <a:r>
              <a:rPr sz="1800" spc="20" dirty="0"/>
              <a:t> </a:t>
            </a:r>
            <a:r>
              <a:rPr sz="1800" dirty="0"/>
              <a:t>ImageNet	</a:t>
            </a:r>
            <a:r>
              <a:rPr sz="1800" spc="-30" dirty="0"/>
              <a:t>Target:</a:t>
            </a:r>
            <a:r>
              <a:rPr sz="1800" spc="-10" dirty="0"/>
              <a:t> </a:t>
            </a:r>
            <a:r>
              <a:rPr sz="1800" spc="-5" dirty="0"/>
              <a:t>some</a:t>
            </a:r>
            <a:r>
              <a:rPr sz="1800" spc="-15" dirty="0"/>
              <a:t> </a:t>
            </a:r>
            <a:r>
              <a:rPr sz="1800" spc="-5" dirty="0"/>
              <a:t>other</a:t>
            </a:r>
            <a:r>
              <a:rPr sz="1800" spc="-15" dirty="0"/>
              <a:t> </a:t>
            </a:r>
            <a:r>
              <a:rPr sz="1800" spc="-10" dirty="0"/>
              <a:t>task/data</a:t>
            </a: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79447" y="938783"/>
            <a:ext cx="864108" cy="4433316"/>
          </a:xfrm>
          <a:prstGeom prst="rect">
            <a:avLst/>
          </a:prstGeom>
        </p:spPr>
      </p:pic>
      <p:sp>
        <p:nvSpPr>
          <p:cNvPr id="3" name="object 3"/>
          <p:cNvSpPr/>
          <p:nvPr/>
        </p:nvSpPr>
        <p:spPr>
          <a:xfrm>
            <a:off x="2621281" y="1478281"/>
            <a:ext cx="977265" cy="347345"/>
          </a:xfrm>
          <a:custGeom>
            <a:avLst/>
            <a:gdLst/>
            <a:ahLst/>
            <a:cxnLst/>
            <a:rect l="l" t="t" r="r" b="b"/>
            <a:pathLst>
              <a:path w="977264" h="347344">
                <a:moveTo>
                  <a:pt x="976757" y="347345"/>
                </a:moveTo>
                <a:lnTo>
                  <a:pt x="80772" y="28956"/>
                </a:lnTo>
              </a:path>
              <a:path w="977264" h="347344">
                <a:moveTo>
                  <a:pt x="91363" y="0"/>
                </a:moveTo>
                <a:lnTo>
                  <a:pt x="0" y="635"/>
                </a:lnTo>
                <a:lnTo>
                  <a:pt x="70408" y="59055"/>
                </a:lnTo>
                <a:lnTo>
                  <a:pt x="91363" y="0"/>
                </a:lnTo>
                <a:close/>
              </a:path>
            </a:pathLst>
          </a:custGeom>
          <a:ln w="18288">
            <a:solidFill>
              <a:srgbClr val="666666"/>
            </a:solidFill>
          </a:ln>
        </p:spPr>
        <p:txBody>
          <a:bodyPr wrap="square" lIns="0" tIns="0" rIns="0" bIns="0" rtlCol="0"/>
          <a:lstStyle/>
          <a:p>
            <a:endParaRPr>
              <a:solidFill>
                <a:prstClr val="black"/>
              </a:solidFill>
              <a:latin typeface="Calibri"/>
            </a:endParaRPr>
          </a:p>
        </p:txBody>
      </p:sp>
      <p:sp>
        <p:nvSpPr>
          <p:cNvPr id="4" name="object 4"/>
          <p:cNvSpPr txBox="1"/>
          <p:nvPr/>
        </p:nvSpPr>
        <p:spPr>
          <a:xfrm>
            <a:off x="3144392" y="1897508"/>
            <a:ext cx="1361440" cy="1221105"/>
          </a:xfrm>
          <a:prstGeom prst="rect">
            <a:avLst/>
          </a:prstGeom>
        </p:spPr>
        <p:txBody>
          <a:bodyPr vert="horz" wrap="square" lIns="0" tIns="12700" rIns="0" bIns="0" rtlCol="0">
            <a:spAutoFit/>
          </a:bodyPr>
          <a:lstStyle/>
          <a:p>
            <a:pPr marL="51435">
              <a:spcBef>
                <a:spcPts val="100"/>
              </a:spcBef>
            </a:pPr>
            <a:r>
              <a:rPr dirty="0">
                <a:solidFill>
                  <a:prstClr val="black"/>
                </a:solidFill>
                <a:latin typeface="Calibri"/>
                <a:cs typeface="Calibri"/>
              </a:rPr>
              <a:t>mo</a:t>
            </a:r>
            <a:r>
              <a:rPr spc="-30" dirty="0">
                <a:solidFill>
                  <a:prstClr val="black"/>
                </a:solidFill>
                <a:latin typeface="Calibri"/>
                <a:cs typeface="Calibri"/>
              </a:rPr>
              <a:t>r</a:t>
            </a:r>
            <a:r>
              <a:rPr dirty="0">
                <a:solidFill>
                  <a:prstClr val="black"/>
                </a:solidFill>
                <a:latin typeface="Calibri"/>
                <a:cs typeface="Calibri"/>
              </a:rPr>
              <a:t>e</a:t>
            </a:r>
            <a:r>
              <a:rPr spc="-70" dirty="0">
                <a:solidFill>
                  <a:prstClr val="black"/>
                </a:solidFill>
                <a:latin typeface="Calibri"/>
                <a:cs typeface="Calibri"/>
              </a:rPr>
              <a:t> </a:t>
            </a:r>
            <a:r>
              <a:rPr spc="-10" dirty="0">
                <a:solidFill>
                  <a:prstClr val="black"/>
                </a:solidFill>
                <a:latin typeface="Calibri"/>
                <a:cs typeface="Calibri"/>
              </a:rPr>
              <a:t>g</a:t>
            </a:r>
            <a:r>
              <a:rPr dirty="0">
                <a:solidFill>
                  <a:prstClr val="black"/>
                </a:solidFill>
                <a:latin typeface="Calibri"/>
                <a:cs typeface="Calibri"/>
              </a:rPr>
              <a:t>e</a:t>
            </a:r>
            <a:r>
              <a:rPr spc="5" dirty="0">
                <a:solidFill>
                  <a:prstClr val="black"/>
                </a:solidFill>
                <a:latin typeface="Calibri"/>
                <a:cs typeface="Calibri"/>
              </a:rPr>
              <a:t>n</a:t>
            </a:r>
            <a:r>
              <a:rPr dirty="0">
                <a:solidFill>
                  <a:prstClr val="black"/>
                </a:solidFill>
                <a:latin typeface="Calibri"/>
                <a:cs typeface="Calibri"/>
              </a:rPr>
              <a:t>er</a:t>
            </a:r>
            <a:r>
              <a:rPr spc="-10" dirty="0">
                <a:solidFill>
                  <a:prstClr val="black"/>
                </a:solidFill>
                <a:latin typeface="Calibri"/>
                <a:cs typeface="Calibri"/>
              </a:rPr>
              <a:t>i</a:t>
            </a:r>
            <a:r>
              <a:rPr dirty="0">
                <a:solidFill>
                  <a:prstClr val="black"/>
                </a:solidFill>
                <a:latin typeface="Calibri"/>
                <a:cs typeface="Calibri"/>
              </a:rPr>
              <a:t>c</a:t>
            </a:r>
            <a:endParaRPr>
              <a:solidFill>
                <a:prstClr val="black"/>
              </a:solidFill>
              <a:latin typeface="Calibri"/>
              <a:cs typeface="Calibri"/>
            </a:endParaRPr>
          </a:p>
          <a:p>
            <a:endParaRPr>
              <a:solidFill>
                <a:prstClr val="black"/>
              </a:solidFill>
              <a:latin typeface="Calibri"/>
              <a:cs typeface="Calibri"/>
            </a:endParaRPr>
          </a:p>
          <a:p>
            <a:pPr>
              <a:spcBef>
                <a:spcPts val="25"/>
              </a:spcBef>
            </a:pPr>
            <a:endParaRPr sz="2350">
              <a:solidFill>
                <a:prstClr val="black"/>
              </a:solidFill>
              <a:latin typeface="Calibri"/>
              <a:cs typeface="Calibri"/>
            </a:endParaRPr>
          </a:p>
          <a:p>
            <a:pPr marL="12700"/>
            <a:r>
              <a:rPr spc="-5" dirty="0">
                <a:solidFill>
                  <a:prstClr val="black"/>
                </a:solidFill>
                <a:latin typeface="Arial MT"/>
                <a:cs typeface="Arial MT"/>
              </a:rPr>
              <a:t>more</a:t>
            </a:r>
            <a:r>
              <a:rPr spc="-120" dirty="0">
                <a:solidFill>
                  <a:prstClr val="black"/>
                </a:solidFill>
                <a:latin typeface="Arial MT"/>
                <a:cs typeface="Arial MT"/>
              </a:rPr>
              <a:t> </a:t>
            </a:r>
            <a:r>
              <a:rPr spc="-5" dirty="0">
                <a:solidFill>
                  <a:prstClr val="black"/>
                </a:solidFill>
                <a:latin typeface="Arial MT"/>
                <a:cs typeface="Arial MT"/>
              </a:rPr>
              <a:t>specific</a:t>
            </a:r>
            <a:endParaRPr>
              <a:solidFill>
                <a:prstClr val="black"/>
              </a:solidFill>
              <a:latin typeface="Arial MT"/>
              <a:cs typeface="Arial MT"/>
            </a:endParaRPr>
          </a:p>
        </p:txBody>
      </p:sp>
      <p:sp>
        <p:nvSpPr>
          <p:cNvPr id="5" name="object 5"/>
          <p:cNvSpPr/>
          <p:nvPr/>
        </p:nvSpPr>
        <p:spPr>
          <a:xfrm>
            <a:off x="2593848" y="3236977"/>
            <a:ext cx="1089025" cy="1548765"/>
          </a:xfrm>
          <a:custGeom>
            <a:avLst/>
            <a:gdLst/>
            <a:ahLst/>
            <a:cxnLst/>
            <a:rect l="l" t="t" r="r" b="b"/>
            <a:pathLst>
              <a:path w="1089025" h="1548764">
                <a:moveTo>
                  <a:pt x="1089025" y="0"/>
                </a:moveTo>
                <a:lnTo>
                  <a:pt x="50292" y="1477899"/>
                </a:lnTo>
              </a:path>
              <a:path w="1089025" h="1548764">
                <a:moveTo>
                  <a:pt x="24155" y="1459992"/>
                </a:moveTo>
                <a:lnTo>
                  <a:pt x="0" y="1548257"/>
                </a:lnTo>
                <a:lnTo>
                  <a:pt x="76085" y="1495933"/>
                </a:lnTo>
                <a:lnTo>
                  <a:pt x="24155" y="1459992"/>
                </a:lnTo>
                <a:close/>
              </a:path>
            </a:pathLst>
          </a:custGeom>
          <a:ln w="18288">
            <a:solidFill>
              <a:srgbClr val="666666"/>
            </a:solidFill>
          </a:ln>
        </p:spPr>
        <p:txBody>
          <a:bodyPr wrap="square" lIns="0" tIns="0" rIns="0" bIns="0" rtlCol="0"/>
          <a:lstStyle/>
          <a:p>
            <a:endParaRPr>
              <a:solidFill>
                <a:prstClr val="black"/>
              </a:solidFill>
              <a:latin typeface="Calibri"/>
            </a:endParaRPr>
          </a:p>
        </p:txBody>
      </p:sp>
      <p:graphicFrame>
        <p:nvGraphicFramePr>
          <p:cNvPr id="6" name="object 6"/>
          <p:cNvGraphicFramePr>
            <a:graphicFrameLocks noGrp="1"/>
          </p:cNvGraphicFramePr>
          <p:nvPr/>
        </p:nvGraphicFramePr>
        <p:xfrm>
          <a:off x="4859211" y="1393634"/>
          <a:ext cx="5646417" cy="3801744"/>
        </p:xfrm>
        <a:graphic>
          <a:graphicData uri="http://schemas.openxmlformats.org/drawingml/2006/table">
            <a:tbl>
              <a:tblPr firstRow="1" bandRow="1">
                <a:tableStyleId>{2D5ABB26-0587-4C30-8999-92F81FD0307C}</a:tableStyleId>
              </a:tblPr>
              <a:tblGrid>
                <a:gridCol w="1882139">
                  <a:extLst>
                    <a:ext uri="{9D8B030D-6E8A-4147-A177-3AD203B41FA5}">
                      <a16:colId xmlns:a16="http://schemas.microsoft.com/office/drawing/2014/main" val="20000"/>
                    </a:ext>
                  </a:extLst>
                </a:gridCol>
                <a:gridCol w="1882139">
                  <a:extLst>
                    <a:ext uri="{9D8B030D-6E8A-4147-A177-3AD203B41FA5}">
                      <a16:colId xmlns:a16="http://schemas.microsoft.com/office/drawing/2014/main" val="20001"/>
                    </a:ext>
                  </a:extLst>
                </a:gridCol>
                <a:gridCol w="1882139">
                  <a:extLst>
                    <a:ext uri="{9D8B030D-6E8A-4147-A177-3AD203B41FA5}">
                      <a16:colId xmlns:a16="http://schemas.microsoft.com/office/drawing/2014/main" val="20002"/>
                    </a:ext>
                  </a:extLst>
                </a:gridCol>
              </a:tblGrid>
              <a:tr h="953642">
                <a:tc>
                  <a:txBody>
                    <a:bodyPr/>
                    <a:lstStyle/>
                    <a:p>
                      <a:pPr>
                        <a:lnSpc>
                          <a:spcPct val="100000"/>
                        </a:lnSpc>
                      </a:pPr>
                      <a:endParaRPr sz="1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1280">
                        <a:lnSpc>
                          <a:spcPts val="1995"/>
                        </a:lnSpc>
                      </a:pPr>
                      <a:r>
                        <a:rPr sz="1800" b="1" spc="-15" dirty="0">
                          <a:latin typeface="Arial"/>
                          <a:cs typeface="Arial"/>
                        </a:rPr>
                        <a:t>very</a:t>
                      </a:r>
                      <a:r>
                        <a:rPr sz="1800" b="1" spc="-55" dirty="0">
                          <a:latin typeface="Arial"/>
                          <a:cs typeface="Arial"/>
                        </a:rPr>
                        <a:t> </a:t>
                      </a:r>
                      <a:r>
                        <a:rPr sz="1800" b="1" spc="-5" dirty="0">
                          <a:latin typeface="Arial"/>
                          <a:cs typeface="Arial"/>
                        </a:rPr>
                        <a:t>similar</a:t>
                      </a:r>
                      <a:endParaRPr sz="1800">
                        <a:latin typeface="Arial"/>
                        <a:cs typeface="Arial"/>
                      </a:endParaRPr>
                    </a:p>
                    <a:p>
                      <a:pPr marL="81280">
                        <a:lnSpc>
                          <a:spcPct val="100000"/>
                        </a:lnSpc>
                        <a:spcBef>
                          <a:spcPts val="20"/>
                        </a:spcBef>
                      </a:pPr>
                      <a:r>
                        <a:rPr sz="1800" b="1" spc="-5" dirty="0">
                          <a:latin typeface="Arial"/>
                          <a:cs typeface="Arial"/>
                        </a:rPr>
                        <a:t>dataset</a:t>
                      </a:r>
                      <a:endParaRPr sz="18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1915">
                        <a:lnSpc>
                          <a:spcPts val="1995"/>
                        </a:lnSpc>
                      </a:pPr>
                      <a:r>
                        <a:rPr sz="1800" b="1" spc="-15" dirty="0">
                          <a:latin typeface="Arial"/>
                          <a:cs typeface="Arial"/>
                        </a:rPr>
                        <a:t>very</a:t>
                      </a:r>
                      <a:r>
                        <a:rPr sz="1800" b="1" spc="-50" dirty="0">
                          <a:latin typeface="Arial"/>
                          <a:cs typeface="Arial"/>
                        </a:rPr>
                        <a:t> </a:t>
                      </a:r>
                      <a:r>
                        <a:rPr sz="1800" b="1" spc="-5" dirty="0">
                          <a:latin typeface="Arial"/>
                          <a:cs typeface="Arial"/>
                        </a:rPr>
                        <a:t>different</a:t>
                      </a:r>
                      <a:endParaRPr sz="1800">
                        <a:latin typeface="Arial"/>
                        <a:cs typeface="Arial"/>
                      </a:endParaRPr>
                    </a:p>
                    <a:p>
                      <a:pPr marL="81915">
                        <a:lnSpc>
                          <a:spcPct val="100000"/>
                        </a:lnSpc>
                        <a:spcBef>
                          <a:spcPts val="20"/>
                        </a:spcBef>
                      </a:pPr>
                      <a:r>
                        <a:rPr sz="1800" b="1" spc="-5" dirty="0">
                          <a:latin typeface="Arial"/>
                          <a:cs typeface="Arial"/>
                        </a:rPr>
                        <a:t>dataset</a:t>
                      </a:r>
                      <a:endParaRPr sz="18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1650619">
                <a:tc>
                  <a:txBody>
                    <a:bodyPr/>
                    <a:lstStyle/>
                    <a:p>
                      <a:pPr marL="81280">
                        <a:lnSpc>
                          <a:spcPts val="2115"/>
                        </a:lnSpc>
                      </a:pPr>
                      <a:r>
                        <a:rPr sz="1800" b="1" spc="-15" dirty="0">
                          <a:latin typeface="Arial"/>
                          <a:cs typeface="Arial"/>
                        </a:rPr>
                        <a:t>very</a:t>
                      </a:r>
                      <a:r>
                        <a:rPr sz="1800" b="1" spc="-5" dirty="0">
                          <a:latin typeface="Arial"/>
                          <a:cs typeface="Arial"/>
                        </a:rPr>
                        <a:t> </a:t>
                      </a:r>
                      <a:r>
                        <a:rPr sz="1800" b="1" dirty="0">
                          <a:latin typeface="Arial"/>
                          <a:cs typeface="Arial"/>
                        </a:rPr>
                        <a:t>little</a:t>
                      </a:r>
                      <a:r>
                        <a:rPr sz="1800" b="1" spc="-100" dirty="0">
                          <a:latin typeface="Arial"/>
                          <a:cs typeface="Arial"/>
                        </a:rPr>
                        <a:t> </a:t>
                      </a:r>
                      <a:r>
                        <a:rPr sz="1800" b="1" spc="-5" dirty="0">
                          <a:latin typeface="Arial"/>
                          <a:cs typeface="Arial"/>
                        </a:rPr>
                        <a:t>data</a:t>
                      </a:r>
                      <a:endParaRPr sz="18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1280">
                        <a:lnSpc>
                          <a:spcPts val="1995"/>
                        </a:lnSpc>
                      </a:pPr>
                      <a:r>
                        <a:rPr sz="1800" spc="-5" dirty="0">
                          <a:latin typeface="Arial MT"/>
                          <a:cs typeface="Arial MT"/>
                        </a:rPr>
                        <a:t>Use</a:t>
                      </a:r>
                      <a:r>
                        <a:rPr sz="1800" spc="-60" dirty="0">
                          <a:latin typeface="Arial MT"/>
                          <a:cs typeface="Arial MT"/>
                        </a:rPr>
                        <a:t> </a:t>
                      </a:r>
                      <a:r>
                        <a:rPr sz="1800" spc="-5" dirty="0">
                          <a:latin typeface="Arial MT"/>
                          <a:cs typeface="Arial MT"/>
                        </a:rPr>
                        <a:t>linear</a:t>
                      </a:r>
                      <a:endParaRPr sz="1800">
                        <a:latin typeface="Arial MT"/>
                        <a:cs typeface="Arial MT"/>
                      </a:endParaRPr>
                    </a:p>
                    <a:p>
                      <a:pPr marL="81280">
                        <a:lnSpc>
                          <a:spcPct val="100000"/>
                        </a:lnSpc>
                        <a:spcBef>
                          <a:spcPts val="25"/>
                        </a:spcBef>
                      </a:pPr>
                      <a:r>
                        <a:rPr sz="1800" spc="-5" dirty="0">
                          <a:latin typeface="Arial MT"/>
                          <a:cs typeface="Arial MT"/>
                        </a:rPr>
                        <a:t>classifier</a:t>
                      </a:r>
                      <a:r>
                        <a:rPr sz="1800" spc="-70" dirty="0">
                          <a:latin typeface="Arial MT"/>
                          <a:cs typeface="Arial MT"/>
                        </a:rPr>
                        <a:t> </a:t>
                      </a:r>
                      <a:r>
                        <a:rPr sz="1800" spc="-5" dirty="0">
                          <a:latin typeface="Arial MT"/>
                          <a:cs typeface="Arial MT"/>
                        </a:rPr>
                        <a:t>on</a:t>
                      </a:r>
                      <a:r>
                        <a:rPr sz="1800" spc="-65" dirty="0">
                          <a:latin typeface="Arial MT"/>
                          <a:cs typeface="Arial MT"/>
                        </a:rPr>
                        <a:t> </a:t>
                      </a:r>
                      <a:r>
                        <a:rPr sz="1800" dirty="0">
                          <a:latin typeface="Arial MT"/>
                          <a:cs typeface="Arial MT"/>
                        </a:rPr>
                        <a:t>top</a:t>
                      </a:r>
                      <a:endParaRPr sz="1800">
                        <a:latin typeface="Arial MT"/>
                        <a:cs typeface="Arial MT"/>
                      </a:endParaRPr>
                    </a:p>
                    <a:p>
                      <a:pPr marL="81280">
                        <a:lnSpc>
                          <a:spcPct val="100000"/>
                        </a:lnSpc>
                        <a:spcBef>
                          <a:spcPts val="25"/>
                        </a:spcBef>
                      </a:pPr>
                      <a:r>
                        <a:rPr sz="1800" spc="-10" dirty="0">
                          <a:latin typeface="Arial MT"/>
                          <a:cs typeface="Arial MT"/>
                        </a:rPr>
                        <a:t>layer</a:t>
                      </a:r>
                      <a:endParaRPr sz="18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1915">
                        <a:lnSpc>
                          <a:spcPts val="1995"/>
                        </a:lnSpc>
                      </a:pPr>
                      <a:r>
                        <a:rPr sz="1800" spc="-35" dirty="0">
                          <a:latin typeface="Arial MT"/>
                          <a:cs typeface="Arial MT"/>
                        </a:rPr>
                        <a:t>You’re</a:t>
                      </a:r>
                      <a:r>
                        <a:rPr sz="1800" spc="-70" dirty="0">
                          <a:latin typeface="Arial MT"/>
                          <a:cs typeface="Arial MT"/>
                        </a:rPr>
                        <a:t> </a:t>
                      </a:r>
                      <a:r>
                        <a:rPr sz="1800" spc="-5" dirty="0">
                          <a:latin typeface="Arial MT"/>
                          <a:cs typeface="Arial MT"/>
                        </a:rPr>
                        <a:t>in</a:t>
                      </a:r>
                      <a:endParaRPr sz="1800">
                        <a:latin typeface="Arial MT"/>
                        <a:cs typeface="Arial MT"/>
                      </a:endParaRPr>
                    </a:p>
                    <a:p>
                      <a:pPr marL="81915">
                        <a:lnSpc>
                          <a:spcPct val="100000"/>
                        </a:lnSpc>
                        <a:spcBef>
                          <a:spcPts val="25"/>
                        </a:spcBef>
                      </a:pPr>
                      <a:r>
                        <a:rPr sz="1800" spc="-5" dirty="0">
                          <a:latin typeface="Arial MT"/>
                          <a:cs typeface="Arial MT"/>
                        </a:rPr>
                        <a:t>trouble…</a:t>
                      </a:r>
                      <a:r>
                        <a:rPr sz="1800" spc="-100" dirty="0">
                          <a:latin typeface="Arial MT"/>
                          <a:cs typeface="Arial MT"/>
                        </a:rPr>
                        <a:t> </a:t>
                      </a:r>
                      <a:r>
                        <a:rPr sz="1800" spc="-20" dirty="0">
                          <a:latin typeface="Arial MT"/>
                          <a:cs typeface="Arial MT"/>
                        </a:rPr>
                        <a:t>Try</a:t>
                      </a:r>
                      <a:endParaRPr sz="1800">
                        <a:latin typeface="Arial MT"/>
                        <a:cs typeface="Arial MT"/>
                      </a:endParaRPr>
                    </a:p>
                    <a:p>
                      <a:pPr marL="81915" marR="290830">
                        <a:lnSpc>
                          <a:spcPct val="101099"/>
                        </a:lnSpc>
                      </a:pPr>
                      <a:r>
                        <a:rPr sz="1800" spc="-5" dirty="0">
                          <a:latin typeface="Arial MT"/>
                          <a:cs typeface="Arial MT"/>
                        </a:rPr>
                        <a:t>linear</a:t>
                      </a:r>
                      <a:r>
                        <a:rPr sz="1800" spc="-110" dirty="0">
                          <a:latin typeface="Arial MT"/>
                          <a:cs typeface="Arial MT"/>
                        </a:rPr>
                        <a:t> </a:t>
                      </a:r>
                      <a:r>
                        <a:rPr sz="1800" spc="-5" dirty="0">
                          <a:latin typeface="Arial MT"/>
                          <a:cs typeface="Arial MT"/>
                        </a:rPr>
                        <a:t>classifier </a:t>
                      </a:r>
                      <a:r>
                        <a:rPr sz="1800" spc="-484" dirty="0">
                          <a:latin typeface="Arial MT"/>
                          <a:cs typeface="Arial MT"/>
                        </a:rPr>
                        <a:t> </a:t>
                      </a:r>
                      <a:r>
                        <a:rPr sz="1800" dirty="0">
                          <a:latin typeface="Arial MT"/>
                          <a:cs typeface="Arial MT"/>
                        </a:rPr>
                        <a:t>from </a:t>
                      </a:r>
                      <a:r>
                        <a:rPr sz="1800" spc="-10" dirty="0">
                          <a:latin typeface="Arial MT"/>
                          <a:cs typeface="Arial MT"/>
                        </a:rPr>
                        <a:t>different </a:t>
                      </a:r>
                      <a:r>
                        <a:rPr sz="1800" spc="-5" dirty="0">
                          <a:latin typeface="Arial MT"/>
                          <a:cs typeface="Arial MT"/>
                        </a:rPr>
                        <a:t> stages</a:t>
                      </a:r>
                      <a:endParaRPr sz="18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1197483">
                <a:tc>
                  <a:txBody>
                    <a:bodyPr/>
                    <a:lstStyle/>
                    <a:p>
                      <a:pPr marL="81280">
                        <a:lnSpc>
                          <a:spcPts val="2000"/>
                        </a:lnSpc>
                      </a:pPr>
                      <a:r>
                        <a:rPr sz="1800" b="1" dirty="0">
                          <a:latin typeface="Arial"/>
                          <a:cs typeface="Arial"/>
                        </a:rPr>
                        <a:t>quite</a:t>
                      </a:r>
                      <a:r>
                        <a:rPr sz="1800" b="1" spc="-65" dirty="0">
                          <a:latin typeface="Arial"/>
                          <a:cs typeface="Arial"/>
                        </a:rPr>
                        <a:t> </a:t>
                      </a:r>
                      <a:r>
                        <a:rPr sz="1800" b="1" spc="-5" dirty="0">
                          <a:latin typeface="Arial"/>
                          <a:cs typeface="Arial"/>
                        </a:rPr>
                        <a:t>a</a:t>
                      </a:r>
                      <a:r>
                        <a:rPr sz="1800" b="1" spc="-25" dirty="0">
                          <a:latin typeface="Arial"/>
                          <a:cs typeface="Arial"/>
                        </a:rPr>
                        <a:t> </a:t>
                      </a:r>
                      <a:r>
                        <a:rPr sz="1800" b="1" dirty="0">
                          <a:latin typeface="Arial"/>
                          <a:cs typeface="Arial"/>
                        </a:rPr>
                        <a:t>lot</a:t>
                      </a:r>
                      <a:r>
                        <a:rPr sz="1800" b="1" spc="-105" dirty="0">
                          <a:latin typeface="Arial"/>
                          <a:cs typeface="Arial"/>
                        </a:rPr>
                        <a:t> </a:t>
                      </a:r>
                      <a:r>
                        <a:rPr sz="1800" b="1" dirty="0">
                          <a:latin typeface="Arial"/>
                          <a:cs typeface="Arial"/>
                        </a:rPr>
                        <a:t>of</a:t>
                      </a:r>
                      <a:endParaRPr sz="1800">
                        <a:latin typeface="Arial"/>
                        <a:cs typeface="Arial"/>
                      </a:endParaRPr>
                    </a:p>
                    <a:p>
                      <a:pPr marL="81280">
                        <a:lnSpc>
                          <a:spcPct val="100000"/>
                        </a:lnSpc>
                        <a:spcBef>
                          <a:spcPts val="20"/>
                        </a:spcBef>
                      </a:pPr>
                      <a:r>
                        <a:rPr sz="1800" b="1" spc="-5" dirty="0">
                          <a:latin typeface="Arial"/>
                          <a:cs typeface="Arial"/>
                        </a:rPr>
                        <a:t>data</a:t>
                      </a:r>
                      <a:endParaRPr sz="18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1280">
                        <a:lnSpc>
                          <a:spcPts val="2000"/>
                        </a:lnSpc>
                      </a:pPr>
                      <a:r>
                        <a:rPr sz="1800" spc="-5" dirty="0">
                          <a:latin typeface="Arial MT"/>
                          <a:cs typeface="Arial MT"/>
                        </a:rPr>
                        <a:t>Finetune</a:t>
                      </a:r>
                      <a:r>
                        <a:rPr sz="1800" spc="-65" dirty="0">
                          <a:latin typeface="Arial MT"/>
                          <a:cs typeface="Arial MT"/>
                        </a:rPr>
                        <a:t> </a:t>
                      </a:r>
                      <a:r>
                        <a:rPr sz="1800" spc="-5" dirty="0">
                          <a:latin typeface="Arial MT"/>
                          <a:cs typeface="Arial MT"/>
                        </a:rPr>
                        <a:t>a</a:t>
                      </a:r>
                      <a:r>
                        <a:rPr sz="1800" spc="-90" dirty="0">
                          <a:latin typeface="Arial MT"/>
                          <a:cs typeface="Arial MT"/>
                        </a:rPr>
                        <a:t> </a:t>
                      </a:r>
                      <a:r>
                        <a:rPr sz="1800" dirty="0">
                          <a:latin typeface="Arial MT"/>
                          <a:cs typeface="Arial MT"/>
                        </a:rPr>
                        <a:t>few</a:t>
                      </a:r>
                      <a:endParaRPr sz="1800">
                        <a:latin typeface="Arial MT"/>
                        <a:cs typeface="Arial MT"/>
                      </a:endParaRPr>
                    </a:p>
                    <a:p>
                      <a:pPr marL="81280">
                        <a:lnSpc>
                          <a:spcPct val="100000"/>
                        </a:lnSpc>
                        <a:spcBef>
                          <a:spcPts val="20"/>
                        </a:spcBef>
                      </a:pPr>
                      <a:r>
                        <a:rPr sz="1800" spc="-10" dirty="0">
                          <a:latin typeface="Arial MT"/>
                          <a:cs typeface="Arial MT"/>
                        </a:rPr>
                        <a:t>layers</a:t>
                      </a:r>
                      <a:endParaRPr sz="18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81915">
                        <a:lnSpc>
                          <a:spcPts val="2000"/>
                        </a:lnSpc>
                      </a:pPr>
                      <a:r>
                        <a:rPr sz="1800" spc="-5" dirty="0">
                          <a:latin typeface="Arial MT"/>
                          <a:cs typeface="Arial MT"/>
                        </a:rPr>
                        <a:t>Finetune</a:t>
                      </a:r>
                      <a:r>
                        <a:rPr sz="1800" spc="-75" dirty="0">
                          <a:latin typeface="Arial MT"/>
                          <a:cs typeface="Arial MT"/>
                        </a:rPr>
                        <a:t> </a:t>
                      </a:r>
                      <a:r>
                        <a:rPr sz="1800" spc="-5" dirty="0">
                          <a:latin typeface="Arial MT"/>
                          <a:cs typeface="Arial MT"/>
                        </a:rPr>
                        <a:t>a</a:t>
                      </a:r>
                      <a:endParaRPr sz="1800">
                        <a:latin typeface="Arial MT"/>
                        <a:cs typeface="Arial MT"/>
                      </a:endParaRPr>
                    </a:p>
                    <a:p>
                      <a:pPr marL="81915">
                        <a:lnSpc>
                          <a:spcPct val="100000"/>
                        </a:lnSpc>
                        <a:spcBef>
                          <a:spcPts val="20"/>
                        </a:spcBef>
                      </a:pPr>
                      <a:r>
                        <a:rPr sz="1800" spc="-5" dirty="0">
                          <a:latin typeface="Arial MT"/>
                          <a:cs typeface="Arial MT"/>
                        </a:rPr>
                        <a:t>larger</a:t>
                      </a:r>
                      <a:r>
                        <a:rPr sz="1800" spc="-50" dirty="0">
                          <a:latin typeface="Arial MT"/>
                          <a:cs typeface="Arial MT"/>
                        </a:rPr>
                        <a:t> </a:t>
                      </a:r>
                      <a:r>
                        <a:rPr sz="1800" spc="-5" dirty="0">
                          <a:latin typeface="Arial MT"/>
                          <a:cs typeface="Arial MT"/>
                        </a:rPr>
                        <a:t>number</a:t>
                      </a:r>
                      <a:r>
                        <a:rPr sz="1800" spc="-75" dirty="0">
                          <a:latin typeface="Arial MT"/>
                          <a:cs typeface="Arial MT"/>
                        </a:rPr>
                        <a:t> </a:t>
                      </a:r>
                      <a:r>
                        <a:rPr sz="1800" dirty="0">
                          <a:latin typeface="Arial MT"/>
                          <a:cs typeface="Arial MT"/>
                        </a:rPr>
                        <a:t>of</a:t>
                      </a:r>
                      <a:endParaRPr sz="1800">
                        <a:latin typeface="Arial MT"/>
                        <a:cs typeface="Arial MT"/>
                      </a:endParaRPr>
                    </a:p>
                    <a:p>
                      <a:pPr marL="81915">
                        <a:lnSpc>
                          <a:spcPct val="100000"/>
                        </a:lnSpc>
                        <a:spcBef>
                          <a:spcPts val="25"/>
                        </a:spcBef>
                      </a:pPr>
                      <a:r>
                        <a:rPr sz="1800" spc="-10" dirty="0">
                          <a:latin typeface="Arial MT"/>
                          <a:cs typeface="Arial MT"/>
                        </a:rPr>
                        <a:t>layers</a:t>
                      </a:r>
                      <a:endParaRPr sz="1800">
                        <a:latin typeface="Arial MT"/>
                        <a:cs typeface="Arial MT"/>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bl>
          </a:graphicData>
        </a:graphic>
      </p:graphicFrame>
      <p:sp>
        <p:nvSpPr>
          <p:cNvPr id="7" name="object 7"/>
          <p:cNvSpPr txBox="1">
            <a:spLocks noGrp="1"/>
          </p:cNvSpPr>
          <p:nvPr>
            <p:ph type="title"/>
          </p:nvPr>
        </p:nvSpPr>
        <p:spPr>
          <a:xfrm>
            <a:off x="2288540" y="179020"/>
            <a:ext cx="5300980" cy="574675"/>
          </a:xfrm>
          <a:prstGeom prst="rect">
            <a:avLst/>
          </a:prstGeom>
        </p:spPr>
        <p:txBody>
          <a:bodyPr vert="horz" wrap="square" lIns="0" tIns="12700" rIns="0" bIns="0" rtlCol="0">
            <a:spAutoFit/>
          </a:bodyPr>
          <a:lstStyle/>
          <a:p>
            <a:pPr marL="12700">
              <a:spcBef>
                <a:spcPts val="100"/>
              </a:spcBef>
            </a:pPr>
            <a:r>
              <a:rPr sz="3600" spc="-5" dirty="0">
                <a:solidFill>
                  <a:srgbClr val="1F487C"/>
                </a:solidFill>
              </a:rPr>
              <a:t>Transfer</a:t>
            </a:r>
            <a:r>
              <a:rPr sz="3600" spc="-70" dirty="0">
                <a:solidFill>
                  <a:srgbClr val="1F487C"/>
                </a:solidFill>
              </a:rPr>
              <a:t> </a:t>
            </a:r>
            <a:r>
              <a:rPr sz="3600" spc="-5" dirty="0">
                <a:solidFill>
                  <a:srgbClr val="1F487C"/>
                </a:solidFill>
              </a:rPr>
              <a:t>Learning</a:t>
            </a:r>
            <a:r>
              <a:rPr sz="3600" spc="-70" dirty="0">
                <a:solidFill>
                  <a:srgbClr val="1F487C"/>
                </a:solidFill>
              </a:rPr>
              <a:t> </a:t>
            </a:r>
            <a:r>
              <a:rPr sz="3600" dirty="0">
                <a:solidFill>
                  <a:srgbClr val="1F487C"/>
                </a:solidFill>
              </a:rPr>
              <a:t>with</a:t>
            </a:r>
            <a:r>
              <a:rPr sz="3600" spc="-75" dirty="0">
                <a:solidFill>
                  <a:srgbClr val="1F487C"/>
                </a:solidFill>
              </a:rPr>
              <a:t> </a:t>
            </a:r>
            <a:r>
              <a:rPr sz="3600" spc="-5" dirty="0">
                <a:solidFill>
                  <a:srgbClr val="1F487C"/>
                </a:solidFill>
              </a:rPr>
              <a:t>CNNs</a:t>
            </a:r>
            <a:endParaRPr sz="3600"/>
          </a:p>
        </p:txBody>
      </p:sp>
      <p:sp>
        <p:nvSpPr>
          <p:cNvPr id="8" name="object 8"/>
          <p:cNvSpPr txBox="1"/>
          <p:nvPr/>
        </p:nvSpPr>
        <p:spPr>
          <a:xfrm>
            <a:off x="1602739" y="6629501"/>
            <a:ext cx="908050" cy="175048"/>
          </a:xfrm>
          <a:prstGeom prst="rect">
            <a:avLst/>
          </a:prstGeom>
        </p:spPr>
        <p:txBody>
          <a:bodyPr vert="horz" wrap="square" lIns="0" tIns="13335" rIns="0" bIns="0" rtlCol="0">
            <a:spAutoFit/>
          </a:bodyPr>
          <a:lstStyle/>
          <a:p>
            <a:pPr marL="12700">
              <a:spcBef>
                <a:spcPts val="105"/>
              </a:spcBef>
            </a:pPr>
            <a:r>
              <a:rPr sz="1050" dirty="0">
                <a:solidFill>
                  <a:prstClr val="black"/>
                </a:solidFill>
                <a:latin typeface="Calibri"/>
                <a:cs typeface="Calibri"/>
              </a:rPr>
              <a:t>An</a:t>
            </a:r>
            <a:r>
              <a:rPr sz="1050" spc="-5" dirty="0">
                <a:solidFill>
                  <a:prstClr val="black"/>
                </a:solidFill>
                <a:latin typeface="Calibri"/>
                <a:cs typeface="Calibri"/>
              </a:rPr>
              <a:t>d</a:t>
            </a:r>
            <a:r>
              <a:rPr sz="1050" dirty="0">
                <a:solidFill>
                  <a:prstClr val="black"/>
                </a:solidFill>
                <a:latin typeface="Calibri"/>
                <a:cs typeface="Calibri"/>
              </a:rPr>
              <a:t>rej</a:t>
            </a:r>
            <a:r>
              <a:rPr sz="1050" spc="-25" dirty="0">
                <a:solidFill>
                  <a:prstClr val="black"/>
                </a:solidFill>
                <a:latin typeface="Calibri"/>
                <a:cs typeface="Calibri"/>
              </a:rPr>
              <a:t> </a:t>
            </a:r>
            <a:r>
              <a:rPr sz="1050" dirty="0">
                <a:solidFill>
                  <a:prstClr val="black"/>
                </a:solidFill>
                <a:latin typeface="Calibri"/>
                <a:cs typeface="Calibri"/>
              </a:rPr>
              <a:t>Kar</a:t>
            </a:r>
            <a:r>
              <a:rPr sz="1050" spc="-5" dirty="0">
                <a:solidFill>
                  <a:prstClr val="black"/>
                </a:solidFill>
                <a:latin typeface="Calibri"/>
                <a:cs typeface="Calibri"/>
              </a:rPr>
              <a:t>pa</a:t>
            </a:r>
            <a:r>
              <a:rPr sz="1050" spc="-10" dirty="0">
                <a:solidFill>
                  <a:prstClr val="black"/>
                </a:solidFill>
                <a:latin typeface="Calibri"/>
                <a:cs typeface="Calibri"/>
              </a:rPr>
              <a:t>t</a:t>
            </a:r>
            <a:r>
              <a:rPr sz="1050" spc="-5" dirty="0">
                <a:solidFill>
                  <a:prstClr val="black"/>
                </a:solidFill>
                <a:latin typeface="Calibri"/>
                <a:cs typeface="Calibri"/>
              </a:rPr>
              <a:t>hy</a:t>
            </a:r>
            <a:endParaRPr sz="1050">
              <a:solidFill>
                <a:prstClr val="black"/>
              </a:solidFill>
              <a:latin typeface="Calibri"/>
              <a:cs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C393F8F2-8BEB-DFF4-C557-C6DE0EA508C3}"/>
              </a:ext>
            </a:extLst>
          </p:cNvPr>
          <p:cNvSpPr>
            <a:spLocks noGrp="1" noChangeArrowheads="1"/>
          </p:cNvSpPr>
          <p:nvPr>
            <p:ph type="title"/>
          </p:nvPr>
        </p:nvSpPr>
        <p:spPr>
          <a:xfrm>
            <a:off x="3076354" y="349066"/>
            <a:ext cx="5376530" cy="677108"/>
          </a:xfrm>
        </p:spPr>
        <p:txBody>
          <a:bodyPr/>
          <a:lstStyle/>
          <a:p>
            <a:r>
              <a:rPr lang="en-US" altLang="en-US" dirty="0"/>
              <a:t>Image Segmentation</a:t>
            </a:r>
          </a:p>
        </p:txBody>
      </p:sp>
      <p:sp>
        <p:nvSpPr>
          <p:cNvPr id="86019" name="Rectangle 3">
            <a:extLst>
              <a:ext uri="{FF2B5EF4-FFF2-40B4-BE49-F238E27FC236}">
                <a16:creationId xmlns:a16="http://schemas.microsoft.com/office/drawing/2014/main" id="{8A7D9515-1E2B-ADB4-4C92-D904A3825CCE}"/>
              </a:ext>
            </a:extLst>
          </p:cNvPr>
          <p:cNvSpPr>
            <a:spLocks noGrp="1" noChangeArrowheads="1"/>
          </p:cNvSpPr>
          <p:nvPr>
            <p:ph type="body" idx="1"/>
          </p:nvPr>
        </p:nvSpPr>
        <p:spPr>
          <a:xfrm>
            <a:off x="939210" y="1685261"/>
            <a:ext cx="9650818" cy="3693319"/>
          </a:xfrm>
        </p:spPr>
        <p:txBody>
          <a:bodyPr/>
          <a:lstStyle/>
          <a:p>
            <a:pPr algn="just"/>
            <a:r>
              <a:rPr lang="en-US" altLang="en-US" dirty="0"/>
              <a:t>Segmentation divides an image into its constituent regions or objects.</a:t>
            </a:r>
          </a:p>
          <a:p>
            <a:pPr algn="just"/>
            <a:r>
              <a:rPr lang="en-US" altLang="en-US" dirty="0"/>
              <a:t>Segmentation of images is a difficult task in image processing. Still under research.</a:t>
            </a:r>
          </a:p>
          <a:p>
            <a:pPr algn="just"/>
            <a:endParaRPr lang="en-US" altLang="en-US" dirty="0"/>
          </a:p>
          <a:p>
            <a:pPr algn="just"/>
            <a:r>
              <a:rPr lang="en-US" altLang="en-US" dirty="0"/>
              <a:t>Segmentation allows to extract objects in images.</a:t>
            </a:r>
          </a:p>
          <a:p>
            <a:pPr algn="just"/>
            <a:endParaRPr lang="en-US" altLang="en-US" dirty="0"/>
          </a:p>
          <a:p>
            <a:pPr algn="just"/>
            <a:r>
              <a:rPr lang="en-US" altLang="en-US" dirty="0"/>
              <a:t>Segmentation is unsupervised learning.</a:t>
            </a:r>
          </a:p>
          <a:p>
            <a:pPr algn="just"/>
            <a:endParaRPr lang="en-US" altLang="en-US" dirty="0"/>
          </a:p>
          <a:p>
            <a:pPr algn="just"/>
            <a:r>
              <a:rPr lang="en-US" altLang="en-US" dirty="0"/>
              <a:t>Model based object extraction, e.g., template matching, is supervised learning.</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E438A55C-026C-619D-5917-47D7B58E35AD}"/>
              </a:ext>
            </a:extLst>
          </p:cNvPr>
          <p:cNvSpPr>
            <a:spLocks noGrp="1" noChangeArrowheads="1"/>
          </p:cNvSpPr>
          <p:nvPr>
            <p:ph type="title"/>
          </p:nvPr>
        </p:nvSpPr>
        <p:spPr/>
        <p:txBody>
          <a:bodyPr/>
          <a:lstStyle/>
          <a:p>
            <a:r>
              <a:rPr lang="en-US" altLang="en-US"/>
              <a:t>What it is useful for</a:t>
            </a:r>
          </a:p>
        </p:txBody>
      </p:sp>
      <p:sp>
        <p:nvSpPr>
          <p:cNvPr id="121859" name="Rectangle 3">
            <a:extLst>
              <a:ext uri="{FF2B5EF4-FFF2-40B4-BE49-F238E27FC236}">
                <a16:creationId xmlns:a16="http://schemas.microsoft.com/office/drawing/2014/main" id="{7D354D3F-6FCD-869D-120A-3AF18D53ACF9}"/>
              </a:ext>
            </a:extLst>
          </p:cNvPr>
          <p:cNvSpPr>
            <a:spLocks noGrp="1" noChangeArrowheads="1"/>
          </p:cNvSpPr>
          <p:nvPr>
            <p:ph type="body" idx="1"/>
          </p:nvPr>
        </p:nvSpPr>
        <p:spPr>
          <a:xfrm>
            <a:off x="1504793" y="1501878"/>
            <a:ext cx="9551581" cy="3693319"/>
          </a:xfrm>
        </p:spPr>
        <p:txBody>
          <a:bodyPr/>
          <a:lstStyle/>
          <a:p>
            <a:r>
              <a:rPr lang="en-US" altLang="en-US" dirty="0"/>
              <a:t>After a </a:t>
            </a:r>
            <a:r>
              <a:rPr lang="en-US" altLang="en-US" i="1" dirty="0"/>
              <a:t>successful</a:t>
            </a:r>
            <a:r>
              <a:rPr lang="en-US" altLang="en-US" dirty="0"/>
              <a:t> segmenting the image, the contours of objects can be extracted using edge detection and/or border following techniques.</a:t>
            </a:r>
          </a:p>
          <a:p>
            <a:endParaRPr lang="en-US" altLang="en-US" dirty="0"/>
          </a:p>
          <a:p>
            <a:r>
              <a:rPr lang="en-US" altLang="en-US" dirty="0"/>
              <a:t>Shape of objects can be described.</a:t>
            </a:r>
          </a:p>
          <a:p>
            <a:endParaRPr lang="en-US" altLang="en-US" dirty="0"/>
          </a:p>
          <a:p>
            <a:r>
              <a:rPr lang="en-US" altLang="en-US" dirty="0"/>
              <a:t>Based on shape, texture, and color objects can be identified.</a:t>
            </a:r>
          </a:p>
          <a:p>
            <a:r>
              <a:rPr lang="en-US" altLang="en-US" dirty="0"/>
              <a:t>Image segmentation techniques are extensively used in similarity searches, e.g.: </a:t>
            </a:r>
          </a:p>
          <a:p>
            <a:pPr>
              <a:buFontTx/>
              <a:buNone/>
            </a:pPr>
            <a:r>
              <a:rPr lang="en-US" altLang="en-US" dirty="0">
                <a:hlinkClick r:id="rId2"/>
              </a:rPr>
              <a:t>http://elib.cs.berkeley.edu/photos/blobworld/</a:t>
            </a:r>
            <a:endParaRPr lang="en-US" altLang="en-US" dirty="0"/>
          </a:p>
          <a:p>
            <a:pPr>
              <a:buFontTx/>
              <a:buNone/>
            </a:pPr>
            <a:r>
              <a:rPr lang="en-US" alt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3AE131-2B34-DEC5-69B3-4F5D7DFDC907}"/>
              </a:ext>
            </a:extLst>
          </p:cNvPr>
          <p:cNvSpPr>
            <a:spLocks noGrp="1"/>
          </p:cNvSpPr>
          <p:nvPr>
            <p:ph type="body" idx="1"/>
          </p:nvPr>
        </p:nvSpPr>
        <p:spPr>
          <a:xfrm>
            <a:off x="147145" y="373650"/>
            <a:ext cx="11824138" cy="5539978"/>
          </a:xfrm>
        </p:spPr>
        <p:txBody>
          <a:bodyPr/>
          <a:lstStyle/>
          <a:p>
            <a:endParaRPr lang="en-US" dirty="0"/>
          </a:p>
          <a:p>
            <a:pPr marL="342900" indent="-342900">
              <a:buFont typeface="Arial" panose="020B0604020202020204" pitchFamily="34" charset="0"/>
              <a:buChar char="•"/>
            </a:pPr>
            <a:r>
              <a:rPr lang="en-US" dirty="0"/>
              <a:t>Convolutional layers in </a:t>
            </a:r>
            <a:r>
              <a:rPr lang="en-US" dirty="0" err="1"/>
              <a:t>ConvNets</a:t>
            </a:r>
            <a:r>
              <a:rPr lang="en-US" dirty="0"/>
              <a:t> are designed to exploit the local connectivity and shared weights, making the forward pass computationally more efficient compared to fully-connected layers. This design choice helps reduce the overall computational cost.</a:t>
            </a:r>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Convolutional layers use parameter sharing, which significantly reduces the number of parameters compared to fully-connected layers. This parameter sharing leverages the assumption that local patterns and features are useful across different spatial locations.</a:t>
            </a:r>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r>
              <a:rPr lang="en-US" dirty="0" err="1"/>
              <a:t>ConvNets</a:t>
            </a:r>
            <a:r>
              <a:rPr lang="en-US" dirty="0"/>
              <a:t> have been highly successful in computer vision tasks due to their ability to automatically learn hierarchical features from images while efficiently handling the spatial structure of the data. This makes them a popular choice for tasks ranging from image classification to more complex tasks like object detection and segmentation.</a:t>
            </a:r>
          </a:p>
        </p:txBody>
      </p:sp>
    </p:spTree>
    <p:extLst>
      <p:ext uri="{BB962C8B-B14F-4D97-AF65-F5344CB8AC3E}">
        <p14:creationId xmlns:p14="http://schemas.microsoft.com/office/powerpoint/2010/main" val="36977806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5AB9179D-57AA-3C5C-C987-9BA388F6F09C}"/>
              </a:ext>
            </a:extLst>
          </p:cNvPr>
          <p:cNvSpPr>
            <a:spLocks noGrp="1" noChangeArrowheads="1"/>
          </p:cNvSpPr>
          <p:nvPr>
            <p:ph type="title"/>
          </p:nvPr>
        </p:nvSpPr>
        <p:spPr>
          <a:xfrm>
            <a:off x="1010093" y="461899"/>
            <a:ext cx="7766115" cy="1354217"/>
          </a:xfrm>
        </p:spPr>
        <p:txBody>
          <a:bodyPr/>
          <a:lstStyle/>
          <a:p>
            <a:r>
              <a:rPr lang="en-US" altLang="en-US" dirty="0"/>
              <a:t>Segmentation Algorithms</a:t>
            </a:r>
          </a:p>
        </p:txBody>
      </p:sp>
      <p:sp>
        <p:nvSpPr>
          <p:cNvPr id="87043" name="Rectangle 3">
            <a:extLst>
              <a:ext uri="{FF2B5EF4-FFF2-40B4-BE49-F238E27FC236}">
                <a16:creationId xmlns:a16="http://schemas.microsoft.com/office/drawing/2014/main" id="{BD6FF216-3422-9094-3987-1132598F2A31}"/>
              </a:ext>
            </a:extLst>
          </p:cNvPr>
          <p:cNvSpPr>
            <a:spLocks noGrp="1" noChangeArrowheads="1"/>
          </p:cNvSpPr>
          <p:nvPr>
            <p:ph type="body" idx="1"/>
          </p:nvPr>
        </p:nvSpPr>
        <p:spPr>
          <a:xfrm>
            <a:off x="1353800" y="1816116"/>
            <a:ext cx="9828107" cy="3490186"/>
          </a:xfrm>
        </p:spPr>
        <p:txBody>
          <a:bodyPr/>
          <a:lstStyle/>
          <a:p>
            <a:pPr algn="just">
              <a:lnSpc>
                <a:spcPct val="90000"/>
              </a:lnSpc>
            </a:pPr>
            <a:r>
              <a:rPr lang="en-US" altLang="en-US" sz="2800" dirty="0"/>
              <a:t>Segmentation algorithms are based on one of two basic properties of color, gray values, or texture: discontinuity and similarity.</a:t>
            </a:r>
          </a:p>
          <a:p>
            <a:pPr algn="just">
              <a:lnSpc>
                <a:spcPct val="90000"/>
              </a:lnSpc>
            </a:pPr>
            <a:endParaRPr lang="en-US" altLang="en-US" sz="2800" dirty="0"/>
          </a:p>
          <a:p>
            <a:pPr algn="just">
              <a:lnSpc>
                <a:spcPct val="90000"/>
              </a:lnSpc>
            </a:pPr>
            <a:r>
              <a:rPr lang="en-US" altLang="en-US" sz="2800" dirty="0"/>
              <a:t>First category is to partition an image based on abrupt changes in intensity, such as edges in an image.</a:t>
            </a:r>
          </a:p>
          <a:p>
            <a:pPr algn="just">
              <a:lnSpc>
                <a:spcPct val="90000"/>
              </a:lnSpc>
            </a:pPr>
            <a:endParaRPr lang="en-US" altLang="en-US" sz="2800" dirty="0"/>
          </a:p>
          <a:p>
            <a:pPr algn="just">
              <a:lnSpc>
                <a:spcPct val="90000"/>
              </a:lnSpc>
            </a:pPr>
            <a:r>
              <a:rPr lang="en-US" altLang="en-US" sz="2800" dirty="0"/>
              <a:t>Second category are based on partitioning an image into regions that are similar according to a predefined criteria. Histogram thresholding approach falls under this category.</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7B586AC4-5F27-23E9-CAAE-F0F7499323A2}"/>
              </a:ext>
            </a:extLst>
          </p:cNvPr>
          <p:cNvSpPr>
            <a:spLocks noChangeArrowheads="1"/>
          </p:cNvSpPr>
          <p:nvPr/>
        </p:nvSpPr>
        <p:spPr bwMode="auto">
          <a:xfrm>
            <a:off x="2438400" y="685801"/>
            <a:ext cx="77724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hlink"/>
              </a:buClr>
              <a:buSzPct val="70000"/>
              <a:buFont typeface="Wingdings" pitchFamily="2" charset="2"/>
              <a:buChar char="v"/>
            </a:pPr>
            <a:r>
              <a:rPr lang="en-US" altLang="zh-CN" sz="2800" dirty="0">
                <a:ea typeface="SimSun" panose="02010600030101010101" pitchFamily="2" charset="-122"/>
              </a:rPr>
              <a:t>Domain spaces</a:t>
            </a:r>
          </a:p>
          <a:p>
            <a:pPr lvl="1" fontAlgn="ctr">
              <a:spcBef>
                <a:spcPct val="50000"/>
              </a:spcBef>
              <a:buClr>
                <a:schemeClr val="accent2"/>
              </a:buClr>
              <a:buSzPct val="85000"/>
              <a:buFont typeface="Wingdings" pitchFamily="2" charset="2"/>
              <a:buChar char=""/>
            </a:pPr>
            <a:r>
              <a:rPr lang="en-US" altLang="zh-CN" sz="2400" dirty="0">
                <a:ea typeface="SimSun" panose="02010600030101010101" pitchFamily="2" charset="-122"/>
              </a:rPr>
              <a:t>spatial domain (row-column (</a:t>
            </a:r>
            <a:r>
              <a:rPr lang="en-US" altLang="zh-CN" sz="2400" dirty="0" err="1">
                <a:ea typeface="SimSun" panose="02010600030101010101" pitchFamily="2" charset="-122"/>
              </a:rPr>
              <a:t>rc</a:t>
            </a:r>
            <a:r>
              <a:rPr lang="en-US" altLang="zh-CN" sz="2400" dirty="0">
                <a:ea typeface="SimSun" panose="02010600030101010101" pitchFamily="2" charset="-122"/>
              </a:rPr>
              <a:t>) space)</a:t>
            </a:r>
          </a:p>
          <a:p>
            <a:pPr lvl="1" fontAlgn="ctr">
              <a:spcBef>
                <a:spcPct val="50000"/>
              </a:spcBef>
              <a:buClr>
                <a:schemeClr val="accent2"/>
              </a:buClr>
              <a:buSzPct val="85000"/>
              <a:buFont typeface="Wingdings" pitchFamily="2" charset="2"/>
              <a:buChar char=""/>
            </a:pPr>
            <a:r>
              <a:rPr lang="en-US" altLang="zh-CN" sz="2400" dirty="0">
                <a:ea typeface="SimSun" panose="02010600030101010101" pitchFamily="2" charset="-122"/>
              </a:rPr>
              <a:t>histogram spaces </a:t>
            </a:r>
          </a:p>
          <a:p>
            <a:pPr lvl="1" fontAlgn="ctr">
              <a:spcBef>
                <a:spcPct val="50000"/>
              </a:spcBef>
              <a:buClr>
                <a:schemeClr val="accent2"/>
              </a:buClr>
              <a:buSzPct val="85000"/>
              <a:buFont typeface="Wingdings" pitchFamily="2" charset="2"/>
              <a:buChar char=""/>
            </a:pPr>
            <a:r>
              <a:rPr lang="en-US" altLang="zh-CN" sz="2400" dirty="0">
                <a:ea typeface="SimSun" panose="02010600030101010101" pitchFamily="2" charset="-122"/>
              </a:rPr>
              <a:t>color space</a:t>
            </a:r>
          </a:p>
          <a:p>
            <a:pPr lvl="1" fontAlgn="ctr">
              <a:spcBef>
                <a:spcPct val="50000"/>
              </a:spcBef>
              <a:buClr>
                <a:schemeClr val="accent2"/>
              </a:buClr>
              <a:buSzPct val="85000"/>
              <a:buFont typeface="Wingdings" pitchFamily="2" charset="2"/>
              <a:buChar char=""/>
            </a:pPr>
            <a:r>
              <a:rPr lang="en-US" altLang="zh-CN" sz="2400" dirty="0">
                <a:ea typeface="SimSun" panose="02010600030101010101" pitchFamily="2" charset="-122"/>
              </a:rPr>
              <a:t>texture space</a:t>
            </a:r>
          </a:p>
          <a:p>
            <a:pPr lvl="1" fontAlgn="ctr">
              <a:spcBef>
                <a:spcPct val="50000"/>
              </a:spcBef>
              <a:buClr>
                <a:schemeClr val="accent2"/>
              </a:buClr>
              <a:buSzPct val="85000"/>
              <a:buFont typeface="Wingdings" pitchFamily="2" charset="2"/>
              <a:buChar char=""/>
            </a:pPr>
            <a:r>
              <a:rPr lang="en-US" altLang="zh-CN" sz="2400" dirty="0">
                <a:ea typeface="SimSun" panose="02010600030101010101" pitchFamily="2" charset="-122"/>
              </a:rPr>
              <a:t>other complex feature space</a:t>
            </a:r>
            <a:endParaRPr lang="en-US" altLang="en-US" sz="2400" dirty="0">
              <a:ea typeface="SimSun"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133601" y="304800"/>
            <a:ext cx="8391525" cy="3881754"/>
            <a:chOff x="609600" y="304800"/>
            <a:chExt cx="8391525" cy="3881754"/>
          </a:xfrm>
        </p:grpSpPr>
        <p:pic>
          <p:nvPicPr>
            <p:cNvPr id="3" name="object 3"/>
            <p:cNvPicPr/>
            <p:nvPr/>
          </p:nvPicPr>
          <p:blipFill>
            <a:blip r:embed="rId2" cstate="print"/>
            <a:stretch>
              <a:fillRect/>
            </a:stretch>
          </p:blipFill>
          <p:spPr>
            <a:xfrm>
              <a:off x="609600" y="304800"/>
              <a:ext cx="4035552" cy="1964369"/>
            </a:xfrm>
            <a:prstGeom prst="rect">
              <a:avLst/>
            </a:prstGeom>
          </p:spPr>
        </p:pic>
        <p:pic>
          <p:nvPicPr>
            <p:cNvPr id="4" name="object 4"/>
            <p:cNvPicPr/>
            <p:nvPr/>
          </p:nvPicPr>
          <p:blipFill>
            <a:blip r:embed="rId3" cstate="print"/>
            <a:stretch>
              <a:fillRect/>
            </a:stretch>
          </p:blipFill>
          <p:spPr>
            <a:xfrm>
              <a:off x="3581400" y="2263139"/>
              <a:ext cx="5419344" cy="1923288"/>
            </a:xfrm>
            <a:prstGeom prst="rect">
              <a:avLst/>
            </a:prstGeom>
          </p:spPr>
        </p:pic>
      </p:grpSp>
      <p:sp>
        <p:nvSpPr>
          <p:cNvPr id="5" name="object 5"/>
          <p:cNvSpPr txBox="1">
            <a:spLocks noGrp="1"/>
          </p:cNvSpPr>
          <p:nvPr>
            <p:ph type="title"/>
          </p:nvPr>
        </p:nvSpPr>
        <p:spPr>
          <a:xfrm>
            <a:off x="6666992" y="461900"/>
            <a:ext cx="2134235" cy="696595"/>
          </a:xfrm>
          <a:prstGeom prst="rect">
            <a:avLst/>
          </a:prstGeom>
        </p:spPr>
        <p:txBody>
          <a:bodyPr vert="horz" wrap="square" lIns="0" tIns="13335" rIns="0" bIns="0" rtlCol="0">
            <a:spAutoFit/>
          </a:bodyPr>
          <a:lstStyle/>
          <a:p>
            <a:pPr marL="12700">
              <a:spcBef>
                <a:spcPts val="105"/>
              </a:spcBef>
            </a:pPr>
            <a:r>
              <a:rPr spc="-5" dirty="0"/>
              <a:t>Co</a:t>
            </a:r>
            <a:r>
              <a:rPr spc="-60" dirty="0"/>
              <a:t>n</a:t>
            </a:r>
            <a:r>
              <a:rPr dirty="0"/>
              <a:t>vn</a:t>
            </a:r>
            <a:r>
              <a:rPr spc="-20" dirty="0"/>
              <a:t>e</a:t>
            </a:r>
            <a:r>
              <a:rPr dirty="0"/>
              <a:t>ts</a:t>
            </a:r>
          </a:p>
        </p:txBody>
      </p:sp>
      <p:sp>
        <p:nvSpPr>
          <p:cNvPr id="6" name="object 6"/>
          <p:cNvSpPr txBox="1"/>
          <p:nvPr/>
        </p:nvSpPr>
        <p:spPr>
          <a:xfrm>
            <a:off x="5870575" y="4360545"/>
            <a:ext cx="3696970" cy="1245870"/>
          </a:xfrm>
          <a:prstGeom prst="rect">
            <a:avLst/>
          </a:prstGeom>
        </p:spPr>
        <p:txBody>
          <a:bodyPr vert="horz" wrap="square" lIns="0" tIns="12700" rIns="0" bIns="0" rtlCol="0">
            <a:spAutoFit/>
          </a:bodyPr>
          <a:lstStyle/>
          <a:p>
            <a:pPr marL="355600" marR="5080" indent="-343535">
              <a:spcBef>
                <a:spcPts val="100"/>
              </a:spcBef>
              <a:buFont typeface="Arial MT"/>
              <a:buChar char="•"/>
              <a:tabLst>
                <a:tab pos="355600" algn="l"/>
                <a:tab pos="356235" algn="l"/>
              </a:tabLst>
            </a:pPr>
            <a:r>
              <a:rPr sz="2000" spc="-10" dirty="0">
                <a:solidFill>
                  <a:prstClr val="black"/>
                </a:solidFill>
                <a:latin typeface="Calibri"/>
                <a:cs typeface="Calibri"/>
              </a:rPr>
              <a:t>every</a:t>
            </a:r>
            <a:r>
              <a:rPr sz="2000" spc="5" dirty="0">
                <a:solidFill>
                  <a:prstClr val="black"/>
                </a:solidFill>
                <a:latin typeface="Calibri"/>
                <a:cs typeface="Calibri"/>
              </a:rPr>
              <a:t> </a:t>
            </a:r>
            <a:r>
              <a:rPr sz="2000" spc="-15" dirty="0">
                <a:solidFill>
                  <a:prstClr val="black"/>
                </a:solidFill>
                <a:latin typeface="Calibri"/>
                <a:cs typeface="Calibri"/>
              </a:rPr>
              <a:t>layer</a:t>
            </a:r>
            <a:r>
              <a:rPr sz="2000" dirty="0">
                <a:solidFill>
                  <a:prstClr val="black"/>
                </a:solidFill>
                <a:latin typeface="Calibri"/>
                <a:cs typeface="Calibri"/>
              </a:rPr>
              <a:t> </a:t>
            </a:r>
            <a:r>
              <a:rPr sz="2000" spc="-5" dirty="0">
                <a:solidFill>
                  <a:prstClr val="black"/>
                </a:solidFill>
                <a:latin typeface="Calibri"/>
                <a:cs typeface="Calibri"/>
              </a:rPr>
              <a:t>of</a:t>
            </a:r>
            <a:r>
              <a:rPr sz="2000" spc="-15" dirty="0">
                <a:solidFill>
                  <a:prstClr val="black"/>
                </a:solidFill>
                <a:latin typeface="Calibri"/>
                <a:cs typeface="Calibri"/>
              </a:rPr>
              <a:t> </a:t>
            </a:r>
            <a:r>
              <a:rPr sz="2000" dirty="0">
                <a:solidFill>
                  <a:prstClr val="black"/>
                </a:solidFill>
                <a:latin typeface="Calibri"/>
                <a:cs typeface="Calibri"/>
              </a:rPr>
              <a:t>a</a:t>
            </a:r>
            <a:r>
              <a:rPr sz="2000" spc="-20" dirty="0">
                <a:solidFill>
                  <a:prstClr val="black"/>
                </a:solidFill>
                <a:latin typeface="Calibri"/>
                <a:cs typeface="Calibri"/>
              </a:rPr>
              <a:t> </a:t>
            </a:r>
            <a:r>
              <a:rPr sz="2000" spc="-10" dirty="0">
                <a:solidFill>
                  <a:prstClr val="black"/>
                </a:solidFill>
                <a:latin typeface="Calibri"/>
                <a:cs typeface="Calibri"/>
              </a:rPr>
              <a:t>ConvNet </a:t>
            </a:r>
            <a:r>
              <a:rPr sz="2000" spc="-5" dirty="0">
                <a:solidFill>
                  <a:prstClr val="black"/>
                </a:solidFill>
                <a:latin typeface="Calibri"/>
                <a:cs typeface="Calibri"/>
              </a:rPr>
              <a:t> </a:t>
            </a:r>
            <a:r>
              <a:rPr sz="2000" spc="-15" dirty="0">
                <a:solidFill>
                  <a:prstClr val="black"/>
                </a:solidFill>
                <a:latin typeface="Calibri"/>
                <a:cs typeface="Calibri"/>
              </a:rPr>
              <a:t>transforms </a:t>
            </a:r>
            <a:r>
              <a:rPr sz="2000" dirty="0">
                <a:solidFill>
                  <a:prstClr val="black"/>
                </a:solidFill>
                <a:latin typeface="Calibri"/>
                <a:cs typeface="Calibri"/>
              </a:rPr>
              <a:t>one </a:t>
            </a:r>
            <a:r>
              <a:rPr sz="2000" spc="-10" dirty="0">
                <a:solidFill>
                  <a:prstClr val="black"/>
                </a:solidFill>
                <a:latin typeface="Calibri"/>
                <a:cs typeface="Calibri"/>
              </a:rPr>
              <a:t>volume </a:t>
            </a:r>
            <a:r>
              <a:rPr sz="2000" spc="-5" dirty="0">
                <a:solidFill>
                  <a:prstClr val="black"/>
                </a:solidFill>
                <a:latin typeface="Calibri"/>
                <a:cs typeface="Calibri"/>
              </a:rPr>
              <a:t>of </a:t>
            </a:r>
            <a:r>
              <a:rPr sz="2000" dirty="0">
                <a:solidFill>
                  <a:prstClr val="black"/>
                </a:solidFill>
                <a:latin typeface="Calibri"/>
                <a:cs typeface="Calibri"/>
              </a:rPr>
              <a:t> </a:t>
            </a:r>
            <a:r>
              <a:rPr sz="2000" spc="-5" dirty="0">
                <a:solidFill>
                  <a:prstClr val="black"/>
                </a:solidFill>
                <a:latin typeface="Calibri"/>
                <a:cs typeface="Calibri"/>
              </a:rPr>
              <a:t>activations </a:t>
            </a:r>
            <a:r>
              <a:rPr sz="2000" spc="-15" dirty="0">
                <a:solidFill>
                  <a:prstClr val="black"/>
                </a:solidFill>
                <a:latin typeface="Calibri"/>
                <a:cs typeface="Calibri"/>
              </a:rPr>
              <a:t>to </a:t>
            </a:r>
            <a:r>
              <a:rPr sz="2000" spc="-5" dirty="0">
                <a:solidFill>
                  <a:prstClr val="black"/>
                </a:solidFill>
                <a:latin typeface="Calibri"/>
                <a:cs typeface="Calibri"/>
              </a:rPr>
              <a:t>another through </a:t>
            </a:r>
            <a:r>
              <a:rPr sz="2000" dirty="0">
                <a:solidFill>
                  <a:prstClr val="black"/>
                </a:solidFill>
                <a:latin typeface="Calibri"/>
                <a:cs typeface="Calibri"/>
              </a:rPr>
              <a:t>a </a:t>
            </a:r>
            <a:r>
              <a:rPr sz="2000" spc="-445" dirty="0">
                <a:solidFill>
                  <a:prstClr val="black"/>
                </a:solidFill>
                <a:latin typeface="Calibri"/>
                <a:cs typeface="Calibri"/>
              </a:rPr>
              <a:t> </a:t>
            </a:r>
            <a:r>
              <a:rPr sz="2000" spc="-10" dirty="0">
                <a:solidFill>
                  <a:prstClr val="black"/>
                </a:solidFill>
                <a:latin typeface="Calibri"/>
                <a:cs typeface="Calibri"/>
              </a:rPr>
              <a:t>differentiable</a:t>
            </a:r>
            <a:r>
              <a:rPr sz="2000" spc="10" dirty="0">
                <a:solidFill>
                  <a:prstClr val="black"/>
                </a:solidFill>
                <a:latin typeface="Calibri"/>
                <a:cs typeface="Calibri"/>
              </a:rPr>
              <a:t> </a:t>
            </a:r>
            <a:r>
              <a:rPr sz="2000" dirty="0">
                <a:solidFill>
                  <a:prstClr val="black"/>
                </a:solidFill>
                <a:latin typeface="Calibri"/>
                <a:cs typeface="Calibri"/>
              </a:rPr>
              <a:t>function.</a:t>
            </a:r>
            <a:endParaRPr sz="2000">
              <a:solidFill>
                <a:prstClr val="black"/>
              </a:solidFill>
              <a:latin typeface="Calibri"/>
              <a:cs typeface="Calibri"/>
            </a:endParaRPr>
          </a:p>
        </p:txBody>
      </p:sp>
      <p:sp>
        <p:nvSpPr>
          <p:cNvPr id="7" name="object 7"/>
          <p:cNvSpPr txBox="1"/>
          <p:nvPr/>
        </p:nvSpPr>
        <p:spPr>
          <a:xfrm>
            <a:off x="1983740" y="2585975"/>
            <a:ext cx="3185160" cy="330835"/>
          </a:xfrm>
          <a:prstGeom prst="rect">
            <a:avLst/>
          </a:prstGeom>
        </p:spPr>
        <p:txBody>
          <a:bodyPr vert="horz" wrap="square" lIns="0" tIns="13335" rIns="0" bIns="0" rtlCol="0">
            <a:spAutoFit/>
          </a:bodyPr>
          <a:lstStyle/>
          <a:p>
            <a:pPr marL="12700">
              <a:spcBef>
                <a:spcPts val="105"/>
              </a:spcBef>
            </a:pPr>
            <a:r>
              <a:rPr sz="2000" spc="-20" dirty="0">
                <a:solidFill>
                  <a:prstClr val="black"/>
                </a:solidFill>
                <a:latin typeface="Calibri"/>
                <a:cs typeface="Calibri"/>
              </a:rPr>
              <a:t>Layers</a:t>
            </a:r>
            <a:r>
              <a:rPr sz="2000" spc="-5" dirty="0">
                <a:solidFill>
                  <a:prstClr val="black"/>
                </a:solidFill>
                <a:latin typeface="Calibri"/>
                <a:cs typeface="Calibri"/>
              </a:rPr>
              <a:t> used</a:t>
            </a:r>
            <a:r>
              <a:rPr sz="2000" spc="-10" dirty="0">
                <a:solidFill>
                  <a:prstClr val="black"/>
                </a:solidFill>
                <a:latin typeface="Calibri"/>
                <a:cs typeface="Calibri"/>
              </a:rPr>
              <a:t> </a:t>
            </a:r>
            <a:r>
              <a:rPr sz="2000" spc="-15" dirty="0">
                <a:solidFill>
                  <a:prstClr val="black"/>
                </a:solidFill>
                <a:latin typeface="Calibri"/>
                <a:cs typeface="Calibri"/>
              </a:rPr>
              <a:t>to</a:t>
            </a:r>
            <a:r>
              <a:rPr sz="2000" spc="-5" dirty="0">
                <a:solidFill>
                  <a:prstClr val="black"/>
                </a:solidFill>
                <a:latin typeface="Calibri"/>
                <a:cs typeface="Calibri"/>
              </a:rPr>
              <a:t> build</a:t>
            </a:r>
            <a:r>
              <a:rPr sz="2000" spc="5" dirty="0">
                <a:solidFill>
                  <a:prstClr val="black"/>
                </a:solidFill>
                <a:latin typeface="Calibri"/>
                <a:cs typeface="Calibri"/>
              </a:rPr>
              <a:t> </a:t>
            </a:r>
            <a:r>
              <a:rPr sz="2000" spc="-10" dirty="0">
                <a:solidFill>
                  <a:prstClr val="black"/>
                </a:solidFill>
                <a:latin typeface="Calibri"/>
                <a:cs typeface="Calibri"/>
              </a:rPr>
              <a:t>ConvNets:</a:t>
            </a:r>
            <a:endParaRPr sz="2000">
              <a:solidFill>
                <a:prstClr val="black"/>
              </a:solidFill>
              <a:latin typeface="Calibri"/>
              <a:cs typeface="Calibri"/>
            </a:endParaRPr>
          </a:p>
        </p:txBody>
      </p:sp>
      <p:sp>
        <p:nvSpPr>
          <p:cNvPr id="8" name="object 8"/>
          <p:cNvSpPr txBox="1"/>
          <p:nvPr/>
        </p:nvSpPr>
        <p:spPr>
          <a:xfrm>
            <a:off x="1983740" y="2951733"/>
            <a:ext cx="2846070" cy="1611630"/>
          </a:xfrm>
          <a:prstGeom prst="rect">
            <a:avLst/>
          </a:prstGeom>
        </p:spPr>
        <p:txBody>
          <a:bodyPr vert="horz" wrap="square" lIns="0" tIns="13335" rIns="0" bIns="0" rtlCol="0">
            <a:spAutoFit/>
          </a:bodyPr>
          <a:lstStyle/>
          <a:p>
            <a:pPr marL="355600" marR="206375" indent="-342900">
              <a:spcBef>
                <a:spcPts val="105"/>
              </a:spcBef>
              <a:buFont typeface="Arial MT"/>
              <a:buChar char="•"/>
              <a:tabLst>
                <a:tab pos="354965" algn="l"/>
                <a:tab pos="355600" algn="l"/>
              </a:tabLst>
            </a:pPr>
            <a:r>
              <a:rPr sz="2000" dirty="0">
                <a:solidFill>
                  <a:prstClr val="black"/>
                </a:solidFill>
                <a:latin typeface="Calibri"/>
                <a:cs typeface="Calibri"/>
              </a:rPr>
              <a:t>a</a:t>
            </a:r>
            <a:r>
              <a:rPr sz="2000" spc="-25" dirty="0">
                <a:solidFill>
                  <a:prstClr val="black"/>
                </a:solidFill>
                <a:latin typeface="Calibri"/>
                <a:cs typeface="Calibri"/>
              </a:rPr>
              <a:t> </a:t>
            </a:r>
            <a:r>
              <a:rPr sz="2000" spc="-15" dirty="0">
                <a:solidFill>
                  <a:prstClr val="black"/>
                </a:solidFill>
                <a:latin typeface="Calibri"/>
                <a:cs typeface="Calibri"/>
              </a:rPr>
              <a:t>stacked </a:t>
            </a:r>
            <a:r>
              <a:rPr sz="2000" dirty="0">
                <a:solidFill>
                  <a:prstClr val="black"/>
                </a:solidFill>
                <a:latin typeface="Calibri"/>
                <a:cs typeface="Calibri"/>
              </a:rPr>
              <a:t>sequence</a:t>
            </a:r>
            <a:r>
              <a:rPr sz="2000" spc="-30" dirty="0">
                <a:solidFill>
                  <a:prstClr val="black"/>
                </a:solidFill>
                <a:latin typeface="Calibri"/>
                <a:cs typeface="Calibri"/>
              </a:rPr>
              <a:t> </a:t>
            </a:r>
            <a:r>
              <a:rPr sz="2000" spc="-5" dirty="0">
                <a:solidFill>
                  <a:prstClr val="black"/>
                </a:solidFill>
                <a:latin typeface="Calibri"/>
                <a:cs typeface="Calibri"/>
              </a:rPr>
              <a:t>of </a:t>
            </a:r>
            <a:r>
              <a:rPr sz="2000" spc="-440" dirty="0">
                <a:solidFill>
                  <a:prstClr val="black"/>
                </a:solidFill>
                <a:latin typeface="Calibri"/>
                <a:cs typeface="Calibri"/>
              </a:rPr>
              <a:t> </a:t>
            </a:r>
            <a:r>
              <a:rPr sz="2000" spc="-15" dirty="0">
                <a:solidFill>
                  <a:prstClr val="black"/>
                </a:solidFill>
                <a:latin typeface="Calibri"/>
                <a:cs typeface="Calibri"/>
              </a:rPr>
              <a:t>layers.</a:t>
            </a:r>
            <a:r>
              <a:rPr sz="2000" spc="-10" dirty="0">
                <a:solidFill>
                  <a:prstClr val="black"/>
                </a:solidFill>
                <a:latin typeface="Calibri"/>
                <a:cs typeface="Calibri"/>
              </a:rPr>
              <a:t> </a:t>
            </a:r>
            <a:r>
              <a:rPr sz="2000" dirty="0">
                <a:solidFill>
                  <a:prstClr val="black"/>
                </a:solidFill>
                <a:latin typeface="Calibri"/>
                <a:cs typeface="Calibri"/>
              </a:rPr>
              <a:t>3</a:t>
            </a:r>
            <a:r>
              <a:rPr sz="2000" spc="-10" dirty="0">
                <a:solidFill>
                  <a:prstClr val="black"/>
                </a:solidFill>
                <a:latin typeface="Calibri"/>
                <a:cs typeface="Calibri"/>
              </a:rPr>
              <a:t> </a:t>
            </a:r>
            <a:r>
              <a:rPr sz="2000" dirty="0">
                <a:solidFill>
                  <a:prstClr val="black"/>
                </a:solidFill>
                <a:latin typeface="Calibri"/>
                <a:cs typeface="Calibri"/>
              </a:rPr>
              <a:t>main</a:t>
            </a:r>
            <a:r>
              <a:rPr sz="2000" spc="-10" dirty="0">
                <a:solidFill>
                  <a:prstClr val="black"/>
                </a:solidFill>
                <a:latin typeface="Calibri"/>
                <a:cs typeface="Calibri"/>
              </a:rPr>
              <a:t> </a:t>
            </a:r>
            <a:r>
              <a:rPr sz="2000" dirty="0">
                <a:solidFill>
                  <a:prstClr val="black"/>
                </a:solidFill>
                <a:latin typeface="Calibri"/>
                <a:cs typeface="Calibri"/>
              </a:rPr>
              <a:t>types</a:t>
            </a:r>
            <a:endParaRPr sz="2000">
              <a:solidFill>
                <a:prstClr val="black"/>
              </a:solidFill>
              <a:latin typeface="Calibri"/>
              <a:cs typeface="Calibri"/>
            </a:endParaRPr>
          </a:p>
          <a:p>
            <a:pPr marL="355600" marR="5080" indent="-342900">
              <a:spcBef>
                <a:spcPts val="480"/>
              </a:spcBef>
              <a:buFont typeface="Arial MT"/>
              <a:buChar char="•"/>
              <a:tabLst>
                <a:tab pos="354965" algn="l"/>
                <a:tab pos="355600" algn="l"/>
              </a:tabLst>
            </a:pPr>
            <a:r>
              <a:rPr sz="2000" spc="-5" dirty="0">
                <a:solidFill>
                  <a:prstClr val="black"/>
                </a:solidFill>
                <a:latin typeface="Calibri"/>
                <a:cs typeface="Calibri"/>
              </a:rPr>
              <a:t>Convolutional </a:t>
            </a:r>
            <a:r>
              <a:rPr sz="2000" spc="-40" dirty="0">
                <a:solidFill>
                  <a:prstClr val="black"/>
                </a:solidFill>
                <a:latin typeface="Calibri"/>
                <a:cs typeface="Calibri"/>
              </a:rPr>
              <a:t>Layer, </a:t>
            </a:r>
            <a:r>
              <a:rPr sz="2000" spc="-35" dirty="0">
                <a:solidFill>
                  <a:prstClr val="black"/>
                </a:solidFill>
                <a:latin typeface="Calibri"/>
                <a:cs typeface="Calibri"/>
              </a:rPr>
              <a:t> </a:t>
            </a:r>
            <a:r>
              <a:rPr sz="2000" spc="-10" dirty="0">
                <a:solidFill>
                  <a:prstClr val="black"/>
                </a:solidFill>
                <a:latin typeface="Calibri"/>
                <a:cs typeface="Calibri"/>
              </a:rPr>
              <a:t>Pooling </a:t>
            </a:r>
            <a:r>
              <a:rPr sz="2000" spc="-40" dirty="0">
                <a:solidFill>
                  <a:prstClr val="black"/>
                </a:solidFill>
                <a:latin typeface="Calibri"/>
                <a:cs typeface="Calibri"/>
              </a:rPr>
              <a:t>Layer, </a:t>
            </a:r>
            <a:r>
              <a:rPr sz="2000" dirty="0">
                <a:solidFill>
                  <a:prstClr val="black"/>
                </a:solidFill>
                <a:latin typeface="Calibri"/>
                <a:cs typeface="Calibri"/>
              </a:rPr>
              <a:t>and </a:t>
            </a:r>
            <a:r>
              <a:rPr sz="2000" spc="-5" dirty="0">
                <a:solidFill>
                  <a:prstClr val="black"/>
                </a:solidFill>
                <a:latin typeface="Calibri"/>
                <a:cs typeface="Calibri"/>
              </a:rPr>
              <a:t>Fully- </a:t>
            </a:r>
            <a:r>
              <a:rPr sz="2000" spc="-440" dirty="0">
                <a:solidFill>
                  <a:prstClr val="black"/>
                </a:solidFill>
                <a:latin typeface="Calibri"/>
                <a:cs typeface="Calibri"/>
              </a:rPr>
              <a:t> </a:t>
            </a:r>
            <a:r>
              <a:rPr sz="2000" spc="-5" dirty="0">
                <a:solidFill>
                  <a:prstClr val="black"/>
                </a:solidFill>
                <a:latin typeface="Calibri"/>
                <a:cs typeface="Calibri"/>
              </a:rPr>
              <a:t>Connected</a:t>
            </a:r>
            <a:r>
              <a:rPr sz="2000" spc="-20" dirty="0">
                <a:solidFill>
                  <a:prstClr val="black"/>
                </a:solidFill>
                <a:latin typeface="Calibri"/>
                <a:cs typeface="Calibri"/>
              </a:rPr>
              <a:t> </a:t>
            </a:r>
            <a:r>
              <a:rPr sz="2000" spc="-15" dirty="0">
                <a:solidFill>
                  <a:prstClr val="black"/>
                </a:solidFill>
                <a:latin typeface="Calibri"/>
                <a:cs typeface="Calibri"/>
              </a:rPr>
              <a:t>Layer</a:t>
            </a:r>
            <a:endParaRPr sz="2000">
              <a:solidFill>
                <a:prstClr val="black"/>
              </a:solidFill>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7951" y="461900"/>
            <a:ext cx="7294245" cy="696595"/>
          </a:xfrm>
          <a:prstGeom prst="rect">
            <a:avLst/>
          </a:prstGeom>
        </p:spPr>
        <p:txBody>
          <a:bodyPr vert="horz" wrap="square" lIns="0" tIns="13335" rIns="0" bIns="0" rtlCol="0">
            <a:spAutoFit/>
          </a:bodyPr>
          <a:lstStyle/>
          <a:p>
            <a:pPr marL="12700">
              <a:spcBef>
                <a:spcPts val="105"/>
              </a:spcBef>
            </a:pPr>
            <a:r>
              <a:rPr spc="-5" dirty="0"/>
              <a:t>The</a:t>
            </a:r>
            <a:r>
              <a:rPr spc="-15" dirty="0"/>
              <a:t> </a:t>
            </a:r>
            <a:r>
              <a:rPr spc="-20" dirty="0"/>
              <a:t>replicated</a:t>
            </a:r>
            <a:r>
              <a:rPr spc="-10" dirty="0"/>
              <a:t> </a:t>
            </a:r>
            <a:r>
              <a:rPr spc="-30" dirty="0"/>
              <a:t>feature</a:t>
            </a:r>
            <a:r>
              <a:rPr spc="-40" dirty="0"/>
              <a:t> </a:t>
            </a:r>
            <a:r>
              <a:rPr spc="-10" dirty="0"/>
              <a:t>approach</a:t>
            </a:r>
          </a:p>
        </p:txBody>
      </p:sp>
      <p:sp>
        <p:nvSpPr>
          <p:cNvPr id="3" name="object 3"/>
          <p:cNvSpPr txBox="1"/>
          <p:nvPr/>
        </p:nvSpPr>
        <p:spPr>
          <a:xfrm>
            <a:off x="2059941" y="1540206"/>
            <a:ext cx="4718685" cy="422909"/>
          </a:xfrm>
          <a:prstGeom prst="rect">
            <a:avLst/>
          </a:prstGeom>
        </p:spPr>
        <p:txBody>
          <a:bodyPr vert="horz" wrap="square" lIns="0" tIns="13335" rIns="0" bIns="0" rtlCol="0">
            <a:spAutoFit/>
          </a:bodyPr>
          <a:lstStyle/>
          <a:p>
            <a:pPr marL="355600" indent="-343535">
              <a:spcBef>
                <a:spcPts val="105"/>
              </a:spcBef>
              <a:buFont typeface="Arial MT"/>
              <a:buChar char="•"/>
              <a:tabLst>
                <a:tab pos="355600" algn="l"/>
                <a:tab pos="356235" algn="l"/>
              </a:tabLst>
            </a:pPr>
            <a:r>
              <a:rPr sz="2600" dirty="0">
                <a:solidFill>
                  <a:prstClr val="black"/>
                </a:solidFill>
                <a:latin typeface="Calibri"/>
                <a:cs typeface="Calibri"/>
              </a:rPr>
              <a:t>Use</a:t>
            </a:r>
            <a:r>
              <a:rPr sz="2600" spc="-40" dirty="0">
                <a:solidFill>
                  <a:prstClr val="black"/>
                </a:solidFill>
                <a:latin typeface="Calibri"/>
                <a:cs typeface="Calibri"/>
              </a:rPr>
              <a:t> </a:t>
            </a:r>
            <a:r>
              <a:rPr sz="2600" spc="-15" dirty="0">
                <a:solidFill>
                  <a:prstClr val="black"/>
                </a:solidFill>
                <a:latin typeface="Calibri"/>
                <a:cs typeface="Calibri"/>
              </a:rPr>
              <a:t>many</a:t>
            </a:r>
            <a:r>
              <a:rPr sz="2600" spc="-10" dirty="0">
                <a:solidFill>
                  <a:prstClr val="black"/>
                </a:solidFill>
                <a:latin typeface="Calibri"/>
                <a:cs typeface="Calibri"/>
              </a:rPr>
              <a:t> </a:t>
            </a:r>
            <a:r>
              <a:rPr sz="2600" spc="-20" dirty="0">
                <a:solidFill>
                  <a:prstClr val="black"/>
                </a:solidFill>
                <a:latin typeface="Calibri"/>
                <a:cs typeface="Calibri"/>
              </a:rPr>
              <a:t>different</a:t>
            </a:r>
            <a:r>
              <a:rPr sz="2600" spc="-45" dirty="0">
                <a:solidFill>
                  <a:prstClr val="black"/>
                </a:solidFill>
                <a:latin typeface="Calibri"/>
                <a:cs typeface="Calibri"/>
              </a:rPr>
              <a:t> </a:t>
            </a:r>
            <a:r>
              <a:rPr sz="2600" spc="-5" dirty="0">
                <a:solidFill>
                  <a:prstClr val="black"/>
                </a:solidFill>
                <a:latin typeface="Calibri"/>
                <a:cs typeface="Calibri"/>
              </a:rPr>
              <a:t>copies</a:t>
            </a:r>
            <a:r>
              <a:rPr sz="2600" spc="-30" dirty="0">
                <a:solidFill>
                  <a:prstClr val="black"/>
                </a:solidFill>
                <a:latin typeface="Calibri"/>
                <a:cs typeface="Calibri"/>
              </a:rPr>
              <a:t> </a:t>
            </a:r>
            <a:r>
              <a:rPr sz="2600" dirty="0">
                <a:solidFill>
                  <a:prstClr val="black"/>
                </a:solidFill>
                <a:latin typeface="Calibri"/>
                <a:cs typeface="Calibri"/>
              </a:rPr>
              <a:t>of</a:t>
            </a:r>
            <a:r>
              <a:rPr sz="2600" spc="-15" dirty="0">
                <a:solidFill>
                  <a:prstClr val="black"/>
                </a:solidFill>
                <a:latin typeface="Calibri"/>
                <a:cs typeface="Calibri"/>
              </a:rPr>
              <a:t> </a:t>
            </a:r>
            <a:r>
              <a:rPr sz="2600" dirty="0">
                <a:solidFill>
                  <a:prstClr val="black"/>
                </a:solidFill>
                <a:latin typeface="Calibri"/>
                <a:cs typeface="Calibri"/>
              </a:rPr>
              <a:t>the</a:t>
            </a:r>
          </a:p>
        </p:txBody>
      </p:sp>
      <p:sp>
        <p:nvSpPr>
          <p:cNvPr id="4" name="object 4"/>
          <p:cNvSpPr txBox="1"/>
          <p:nvPr/>
        </p:nvSpPr>
        <p:spPr>
          <a:xfrm>
            <a:off x="2059941" y="1857882"/>
            <a:ext cx="5053965" cy="3850640"/>
          </a:xfrm>
          <a:prstGeom prst="rect">
            <a:avLst/>
          </a:prstGeom>
        </p:spPr>
        <p:txBody>
          <a:bodyPr vert="horz" wrap="square" lIns="0" tIns="89535" rIns="0" bIns="0" rtlCol="0">
            <a:spAutoFit/>
          </a:bodyPr>
          <a:lstStyle/>
          <a:p>
            <a:pPr marL="355600" marR="1040765">
              <a:lnSpc>
                <a:spcPts val="2500"/>
              </a:lnSpc>
              <a:spcBef>
                <a:spcPts val="705"/>
              </a:spcBef>
            </a:pPr>
            <a:r>
              <a:rPr sz="2600" spc="-5" dirty="0">
                <a:solidFill>
                  <a:prstClr val="black"/>
                </a:solidFill>
                <a:latin typeface="Calibri"/>
                <a:cs typeface="Calibri"/>
              </a:rPr>
              <a:t>same</a:t>
            </a:r>
            <a:r>
              <a:rPr sz="2600" spc="-30" dirty="0">
                <a:solidFill>
                  <a:prstClr val="black"/>
                </a:solidFill>
                <a:latin typeface="Calibri"/>
                <a:cs typeface="Calibri"/>
              </a:rPr>
              <a:t> </a:t>
            </a:r>
            <a:r>
              <a:rPr sz="2600" spc="-20" dirty="0">
                <a:solidFill>
                  <a:prstClr val="black"/>
                </a:solidFill>
                <a:latin typeface="Calibri"/>
                <a:cs typeface="Calibri"/>
              </a:rPr>
              <a:t>feature</a:t>
            </a:r>
            <a:r>
              <a:rPr sz="2600" spc="-40" dirty="0">
                <a:solidFill>
                  <a:prstClr val="black"/>
                </a:solidFill>
                <a:latin typeface="Calibri"/>
                <a:cs typeface="Calibri"/>
              </a:rPr>
              <a:t> </a:t>
            </a:r>
            <a:r>
              <a:rPr sz="2600" spc="-10" dirty="0">
                <a:solidFill>
                  <a:prstClr val="black"/>
                </a:solidFill>
                <a:latin typeface="Calibri"/>
                <a:cs typeface="Calibri"/>
              </a:rPr>
              <a:t>detector</a:t>
            </a:r>
            <a:r>
              <a:rPr sz="2600" spc="-40" dirty="0">
                <a:solidFill>
                  <a:prstClr val="black"/>
                </a:solidFill>
                <a:latin typeface="Calibri"/>
                <a:cs typeface="Calibri"/>
              </a:rPr>
              <a:t> </a:t>
            </a:r>
            <a:r>
              <a:rPr sz="2600" dirty="0">
                <a:solidFill>
                  <a:prstClr val="black"/>
                </a:solidFill>
                <a:latin typeface="Calibri"/>
                <a:cs typeface="Calibri"/>
              </a:rPr>
              <a:t>with </a:t>
            </a:r>
            <a:r>
              <a:rPr sz="2600" spc="-575" dirty="0">
                <a:solidFill>
                  <a:prstClr val="black"/>
                </a:solidFill>
                <a:latin typeface="Calibri"/>
                <a:cs typeface="Calibri"/>
              </a:rPr>
              <a:t> </a:t>
            </a:r>
            <a:r>
              <a:rPr sz="2600" spc="-20" dirty="0">
                <a:solidFill>
                  <a:prstClr val="black"/>
                </a:solidFill>
                <a:latin typeface="Calibri"/>
                <a:cs typeface="Calibri"/>
              </a:rPr>
              <a:t>different</a:t>
            </a:r>
            <a:r>
              <a:rPr sz="2600" spc="-50" dirty="0">
                <a:solidFill>
                  <a:prstClr val="black"/>
                </a:solidFill>
                <a:latin typeface="Calibri"/>
                <a:cs typeface="Calibri"/>
              </a:rPr>
              <a:t> </a:t>
            </a:r>
            <a:r>
              <a:rPr sz="2600" spc="-5" dirty="0">
                <a:solidFill>
                  <a:prstClr val="black"/>
                </a:solidFill>
                <a:latin typeface="Calibri"/>
                <a:cs typeface="Calibri"/>
              </a:rPr>
              <a:t>positions.</a:t>
            </a:r>
            <a:endParaRPr sz="2600" dirty="0">
              <a:solidFill>
                <a:prstClr val="black"/>
              </a:solidFill>
              <a:latin typeface="Calibri"/>
              <a:cs typeface="Calibri"/>
            </a:endParaRPr>
          </a:p>
          <a:p>
            <a:pPr marL="756285" marR="187325" indent="-287020">
              <a:lnSpc>
                <a:spcPct val="80000"/>
              </a:lnSpc>
              <a:spcBef>
                <a:spcPts val="560"/>
              </a:spcBef>
              <a:buFont typeface="Arial MT"/>
              <a:buChar char="–"/>
              <a:tabLst>
                <a:tab pos="756285" algn="l"/>
                <a:tab pos="756920" algn="l"/>
              </a:tabLst>
            </a:pPr>
            <a:r>
              <a:rPr sz="2200" spc="-5" dirty="0">
                <a:solidFill>
                  <a:prstClr val="black"/>
                </a:solidFill>
                <a:latin typeface="Calibri"/>
                <a:cs typeface="Calibri"/>
              </a:rPr>
              <a:t>Could also </a:t>
            </a:r>
            <a:r>
              <a:rPr sz="2200" spc="-15" dirty="0">
                <a:solidFill>
                  <a:prstClr val="black"/>
                </a:solidFill>
                <a:latin typeface="Calibri"/>
                <a:cs typeface="Calibri"/>
              </a:rPr>
              <a:t>replicate </a:t>
            </a:r>
            <a:r>
              <a:rPr sz="2200" spc="-10" dirty="0">
                <a:solidFill>
                  <a:prstClr val="black"/>
                </a:solidFill>
                <a:latin typeface="Calibri"/>
                <a:cs typeface="Calibri"/>
              </a:rPr>
              <a:t>across scale </a:t>
            </a:r>
            <a:r>
              <a:rPr sz="2200" spc="-5" dirty="0">
                <a:solidFill>
                  <a:prstClr val="black"/>
                </a:solidFill>
                <a:latin typeface="Calibri"/>
                <a:cs typeface="Calibri"/>
              </a:rPr>
              <a:t>and </a:t>
            </a:r>
            <a:r>
              <a:rPr sz="2200" spc="-484" dirty="0">
                <a:solidFill>
                  <a:prstClr val="black"/>
                </a:solidFill>
                <a:latin typeface="Calibri"/>
                <a:cs typeface="Calibri"/>
              </a:rPr>
              <a:t> </a:t>
            </a:r>
            <a:r>
              <a:rPr sz="2200" spc="-10" dirty="0">
                <a:solidFill>
                  <a:prstClr val="black"/>
                </a:solidFill>
                <a:latin typeface="Calibri"/>
                <a:cs typeface="Calibri"/>
              </a:rPr>
              <a:t>orientation </a:t>
            </a:r>
            <a:r>
              <a:rPr sz="1900" spc="-5" dirty="0">
                <a:solidFill>
                  <a:srgbClr val="000090"/>
                </a:solidFill>
                <a:latin typeface="Calibri"/>
                <a:cs typeface="Calibri"/>
              </a:rPr>
              <a:t>(tricky</a:t>
            </a:r>
            <a:r>
              <a:rPr sz="1900" spc="5" dirty="0">
                <a:solidFill>
                  <a:srgbClr val="000090"/>
                </a:solidFill>
                <a:latin typeface="Calibri"/>
                <a:cs typeface="Calibri"/>
              </a:rPr>
              <a:t> </a:t>
            </a:r>
            <a:r>
              <a:rPr sz="1900" spc="-5" dirty="0">
                <a:solidFill>
                  <a:srgbClr val="000090"/>
                </a:solidFill>
                <a:latin typeface="Calibri"/>
                <a:cs typeface="Calibri"/>
              </a:rPr>
              <a:t>and </a:t>
            </a:r>
            <a:r>
              <a:rPr sz="1900" spc="-10" dirty="0">
                <a:solidFill>
                  <a:srgbClr val="000090"/>
                </a:solidFill>
                <a:latin typeface="Calibri"/>
                <a:cs typeface="Calibri"/>
              </a:rPr>
              <a:t>expensive)</a:t>
            </a:r>
            <a:endParaRPr sz="1900" dirty="0">
              <a:solidFill>
                <a:prstClr val="black"/>
              </a:solidFill>
              <a:latin typeface="Calibri"/>
              <a:cs typeface="Calibri"/>
            </a:endParaRPr>
          </a:p>
          <a:p>
            <a:pPr marL="756285" marR="561975" indent="-287020">
              <a:lnSpc>
                <a:spcPts val="2110"/>
              </a:lnSpc>
              <a:spcBef>
                <a:spcPts val="509"/>
              </a:spcBef>
              <a:buFont typeface="Arial MT"/>
              <a:buChar char="–"/>
              <a:tabLst>
                <a:tab pos="756285" algn="l"/>
                <a:tab pos="756920" algn="l"/>
              </a:tabLst>
            </a:pPr>
            <a:r>
              <a:rPr sz="2200" spc="-15" dirty="0">
                <a:solidFill>
                  <a:prstClr val="black"/>
                </a:solidFill>
                <a:latin typeface="Calibri"/>
                <a:cs typeface="Calibri"/>
              </a:rPr>
              <a:t>Replication</a:t>
            </a:r>
            <a:r>
              <a:rPr sz="2200" spc="-10" dirty="0">
                <a:solidFill>
                  <a:prstClr val="black"/>
                </a:solidFill>
                <a:latin typeface="Calibri"/>
                <a:cs typeface="Calibri"/>
              </a:rPr>
              <a:t> greatly</a:t>
            </a:r>
            <a:r>
              <a:rPr sz="2200" spc="10" dirty="0">
                <a:solidFill>
                  <a:prstClr val="black"/>
                </a:solidFill>
                <a:latin typeface="Calibri"/>
                <a:cs typeface="Calibri"/>
              </a:rPr>
              <a:t> </a:t>
            </a:r>
            <a:r>
              <a:rPr sz="2200" spc="-10" dirty="0">
                <a:solidFill>
                  <a:prstClr val="black"/>
                </a:solidFill>
                <a:latin typeface="Calibri"/>
                <a:cs typeface="Calibri"/>
              </a:rPr>
              <a:t>reduces </a:t>
            </a:r>
            <a:r>
              <a:rPr sz="2200" spc="-5" dirty="0">
                <a:solidFill>
                  <a:prstClr val="black"/>
                </a:solidFill>
                <a:latin typeface="Calibri"/>
                <a:cs typeface="Calibri"/>
              </a:rPr>
              <a:t>the </a:t>
            </a:r>
            <a:r>
              <a:rPr sz="2200" dirty="0">
                <a:solidFill>
                  <a:prstClr val="black"/>
                </a:solidFill>
                <a:latin typeface="Calibri"/>
                <a:cs typeface="Calibri"/>
              </a:rPr>
              <a:t> </a:t>
            </a:r>
            <a:r>
              <a:rPr sz="2200" spc="-10" dirty="0">
                <a:solidFill>
                  <a:prstClr val="black"/>
                </a:solidFill>
                <a:latin typeface="Calibri"/>
                <a:cs typeface="Calibri"/>
              </a:rPr>
              <a:t>number </a:t>
            </a:r>
            <a:r>
              <a:rPr sz="2200" spc="-5" dirty="0">
                <a:solidFill>
                  <a:prstClr val="black"/>
                </a:solidFill>
                <a:latin typeface="Calibri"/>
                <a:cs typeface="Calibri"/>
              </a:rPr>
              <a:t>of </a:t>
            </a:r>
            <a:r>
              <a:rPr sz="2200" spc="-10" dirty="0">
                <a:solidFill>
                  <a:prstClr val="black"/>
                </a:solidFill>
                <a:latin typeface="Calibri"/>
                <a:cs typeface="Calibri"/>
              </a:rPr>
              <a:t>free </a:t>
            </a:r>
            <a:r>
              <a:rPr sz="2200" spc="-15" dirty="0">
                <a:solidFill>
                  <a:prstClr val="black"/>
                </a:solidFill>
                <a:latin typeface="Calibri"/>
                <a:cs typeface="Calibri"/>
              </a:rPr>
              <a:t>parameters</a:t>
            </a:r>
            <a:r>
              <a:rPr sz="2200" spc="5" dirty="0">
                <a:solidFill>
                  <a:prstClr val="black"/>
                </a:solidFill>
                <a:latin typeface="Calibri"/>
                <a:cs typeface="Calibri"/>
              </a:rPr>
              <a:t> </a:t>
            </a:r>
            <a:r>
              <a:rPr sz="2200" spc="-20" dirty="0">
                <a:solidFill>
                  <a:prstClr val="black"/>
                </a:solidFill>
                <a:latin typeface="Calibri"/>
                <a:cs typeface="Calibri"/>
              </a:rPr>
              <a:t>to</a:t>
            </a:r>
            <a:r>
              <a:rPr sz="2200" spc="-5" dirty="0">
                <a:solidFill>
                  <a:prstClr val="black"/>
                </a:solidFill>
                <a:latin typeface="Calibri"/>
                <a:cs typeface="Calibri"/>
              </a:rPr>
              <a:t> </a:t>
            </a:r>
            <a:r>
              <a:rPr sz="2200" spc="-10" dirty="0">
                <a:solidFill>
                  <a:prstClr val="black"/>
                </a:solidFill>
                <a:latin typeface="Calibri"/>
                <a:cs typeface="Calibri"/>
              </a:rPr>
              <a:t>be </a:t>
            </a:r>
            <a:r>
              <a:rPr sz="2200" spc="-480" dirty="0">
                <a:solidFill>
                  <a:prstClr val="black"/>
                </a:solidFill>
                <a:latin typeface="Calibri"/>
                <a:cs typeface="Calibri"/>
              </a:rPr>
              <a:t> </a:t>
            </a:r>
            <a:r>
              <a:rPr sz="2200" spc="-5" dirty="0">
                <a:solidFill>
                  <a:prstClr val="black"/>
                </a:solidFill>
                <a:latin typeface="Calibri"/>
                <a:cs typeface="Calibri"/>
              </a:rPr>
              <a:t>learned.</a:t>
            </a:r>
            <a:endParaRPr sz="2200" dirty="0">
              <a:solidFill>
                <a:prstClr val="black"/>
              </a:solidFill>
              <a:latin typeface="Calibri"/>
              <a:cs typeface="Calibri"/>
            </a:endParaRPr>
          </a:p>
          <a:p>
            <a:pPr marL="355600" marR="5080" indent="-343535">
              <a:lnSpc>
                <a:spcPct val="80000"/>
              </a:lnSpc>
              <a:spcBef>
                <a:spcPts val="630"/>
              </a:spcBef>
              <a:buFont typeface="Arial MT"/>
              <a:buChar char="•"/>
              <a:tabLst>
                <a:tab pos="355600" algn="l"/>
                <a:tab pos="356235" algn="l"/>
              </a:tabLst>
            </a:pPr>
            <a:r>
              <a:rPr sz="2600" dirty="0">
                <a:solidFill>
                  <a:prstClr val="black"/>
                </a:solidFill>
                <a:latin typeface="Calibri"/>
                <a:cs typeface="Calibri"/>
              </a:rPr>
              <a:t>Use</a:t>
            </a:r>
            <a:r>
              <a:rPr sz="2600" spc="-30" dirty="0">
                <a:solidFill>
                  <a:prstClr val="black"/>
                </a:solidFill>
                <a:latin typeface="Calibri"/>
                <a:cs typeface="Calibri"/>
              </a:rPr>
              <a:t> </a:t>
            </a:r>
            <a:r>
              <a:rPr sz="2600" spc="-15" dirty="0">
                <a:solidFill>
                  <a:prstClr val="black"/>
                </a:solidFill>
                <a:latin typeface="Calibri"/>
                <a:cs typeface="Calibri"/>
              </a:rPr>
              <a:t>several</a:t>
            </a:r>
            <a:r>
              <a:rPr sz="2600" spc="-30" dirty="0">
                <a:solidFill>
                  <a:prstClr val="black"/>
                </a:solidFill>
                <a:latin typeface="Calibri"/>
                <a:cs typeface="Calibri"/>
              </a:rPr>
              <a:t> </a:t>
            </a:r>
            <a:r>
              <a:rPr sz="2600" spc="-20" dirty="0">
                <a:solidFill>
                  <a:prstClr val="black"/>
                </a:solidFill>
                <a:latin typeface="Calibri"/>
                <a:cs typeface="Calibri"/>
              </a:rPr>
              <a:t>different</a:t>
            </a:r>
            <a:r>
              <a:rPr sz="2600" spc="-40" dirty="0">
                <a:solidFill>
                  <a:prstClr val="black"/>
                </a:solidFill>
                <a:latin typeface="Calibri"/>
                <a:cs typeface="Calibri"/>
              </a:rPr>
              <a:t> </a:t>
            </a:r>
            <a:r>
              <a:rPr sz="2600" spc="-20" dirty="0">
                <a:solidFill>
                  <a:prstClr val="black"/>
                </a:solidFill>
                <a:latin typeface="Calibri"/>
                <a:cs typeface="Calibri"/>
              </a:rPr>
              <a:t>feature</a:t>
            </a:r>
            <a:r>
              <a:rPr sz="2600" spc="-30" dirty="0">
                <a:solidFill>
                  <a:prstClr val="black"/>
                </a:solidFill>
                <a:latin typeface="Calibri"/>
                <a:cs typeface="Calibri"/>
              </a:rPr>
              <a:t> </a:t>
            </a:r>
            <a:r>
              <a:rPr sz="2600" dirty="0">
                <a:solidFill>
                  <a:prstClr val="black"/>
                </a:solidFill>
                <a:latin typeface="Calibri"/>
                <a:cs typeface="Calibri"/>
              </a:rPr>
              <a:t>types, </a:t>
            </a:r>
            <a:r>
              <a:rPr sz="2600" spc="-570" dirty="0">
                <a:solidFill>
                  <a:prstClr val="black"/>
                </a:solidFill>
                <a:latin typeface="Calibri"/>
                <a:cs typeface="Calibri"/>
              </a:rPr>
              <a:t> </a:t>
            </a:r>
            <a:r>
              <a:rPr sz="2600" dirty="0">
                <a:solidFill>
                  <a:prstClr val="black"/>
                </a:solidFill>
                <a:latin typeface="Calibri"/>
                <a:cs typeface="Calibri"/>
              </a:rPr>
              <a:t>each with its </a:t>
            </a:r>
            <a:r>
              <a:rPr sz="2600" spc="-5" dirty="0">
                <a:solidFill>
                  <a:prstClr val="black"/>
                </a:solidFill>
                <a:latin typeface="Calibri"/>
                <a:cs typeface="Calibri"/>
              </a:rPr>
              <a:t>own </a:t>
            </a:r>
            <a:r>
              <a:rPr sz="2600" dirty="0">
                <a:solidFill>
                  <a:prstClr val="black"/>
                </a:solidFill>
                <a:latin typeface="Calibri"/>
                <a:cs typeface="Calibri"/>
              </a:rPr>
              <a:t>map </a:t>
            </a:r>
            <a:r>
              <a:rPr sz="2600" spc="-10" dirty="0">
                <a:solidFill>
                  <a:prstClr val="black"/>
                </a:solidFill>
                <a:latin typeface="Calibri"/>
                <a:cs typeface="Calibri"/>
              </a:rPr>
              <a:t>of </a:t>
            </a:r>
            <a:r>
              <a:rPr sz="2600" spc="-5" dirty="0">
                <a:solidFill>
                  <a:prstClr val="black"/>
                </a:solidFill>
                <a:latin typeface="Calibri"/>
                <a:cs typeface="Calibri"/>
              </a:rPr>
              <a:t> </a:t>
            </a:r>
            <a:r>
              <a:rPr sz="2600" spc="-10" dirty="0">
                <a:solidFill>
                  <a:prstClr val="black"/>
                </a:solidFill>
                <a:latin typeface="Calibri"/>
                <a:cs typeface="Calibri"/>
              </a:rPr>
              <a:t>replicated</a:t>
            </a:r>
            <a:r>
              <a:rPr sz="2600" spc="-45" dirty="0">
                <a:solidFill>
                  <a:prstClr val="black"/>
                </a:solidFill>
                <a:latin typeface="Calibri"/>
                <a:cs typeface="Calibri"/>
              </a:rPr>
              <a:t> </a:t>
            </a:r>
            <a:r>
              <a:rPr sz="2600" spc="-15" dirty="0">
                <a:solidFill>
                  <a:prstClr val="black"/>
                </a:solidFill>
                <a:latin typeface="Calibri"/>
                <a:cs typeface="Calibri"/>
              </a:rPr>
              <a:t>detectors.</a:t>
            </a:r>
            <a:endParaRPr sz="2600" dirty="0">
              <a:solidFill>
                <a:prstClr val="black"/>
              </a:solidFill>
              <a:latin typeface="Calibri"/>
              <a:cs typeface="Calibri"/>
            </a:endParaRPr>
          </a:p>
          <a:p>
            <a:pPr marL="756285" marR="552450" indent="-287020">
              <a:lnSpc>
                <a:spcPct val="80000"/>
              </a:lnSpc>
              <a:spcBef>
                <a:spcPts val="550"/>
              </a:spcBef>
              <a:tabLst>
                <a:tab pos="756285" algn="l"/>
              </a:tabLst>
            </a:pPr>
            <a:r>
              <a:rPr sz="2200" spc="-5" dirty="0">
                <a:solidFill>
                  <a:prstClr val="black"/>
                </a:solidFill>
                <a:latin typeface="Arial MT"/>
                <a:cs typeface="Arial MT"/>
              </a:rPr>
              <a:t>–	</a:t>
            </a:r>
            <a:r>
              <a:rPr sz="2200" spc="-10" dirty="0">
                <a:solidFill>
                  <a:prstClr val="black"/>
                </a:solidFill>
                <a:latin typeface="Calibri"/>
                <a:cs typeface="Calibri"/>
              </a:rPr>
              <a:t>Allows</a:t>
            </a:r>
            <a:r>
              <a:rPr sz="2200" spc="-5" dirty="0">
                <a:solidFill>
                  <a:prstClr val="black"/>
                </a:solidFill>
                <a:latin typeface="Calibri"/>
                <a:cs typeface="Calibri"/>
              </a:rPr>
              <a:t> each </a:t>
            </a:r>
            <a:r>
              <a:rPr sz="2200" spc="-15" dirty="0">
                <a:solidFill>
                  <a:prstClr val="black"/>
                </a:solidFill>
                <a:latin typeface="Calibri"/>
                <a:cs typeface="Calibri"/>
              </a:rPr>
              <a:t>patch</a:t>
            </a:r>
            <a:r>
              <a:rPr sz="2200" spc="-20" dirty="0">
                <a:solidFill>
                  <a:prstClr val="black"/>
                </a:solidFill>
                <a:latin typeface="Calibri"/>
                <a:cs typeface="Calibri"/>
              </a:rPr>
              <a:t> </a:t>
            </a:r>
            <a:r>
              <a:rPr sz="2200" spc="-5" dirty="0">
                <a:solidFill>
                  <a:prstClr val="black"/>
                </a:solidFill>
                <a:latin typeface="Calibri"/>
                <a:cs typeface="Calibri"/>
              </a:rPr>
              <a:t>of</a:t>
            </a:r>
            <a:r>
              <a:rPr sz="2200" dirty="0">
                <a:solidFill>
                  <a:prstClr val="black"/>
                </a:solidFill>
                <a:latin typeface="Calibri"/>
                <a:cs typeface="Calibri"/>
              </a:rPr>
              <a:t> </a:t>
            </a:r>
            <a:r>
              <a:rPr sz="2200" spc="-10" dirty="0">
                <a:solidFill>
                  <a:prstClr val="black"/>
                </a:solidFill>
                <a:latin typeface="Calibri"/>
                <a:cs typeface="Calibri"/>
              </a:rPr>
              <a:t>image</a:t>
            </a:r>
            <a:r>
              <a:rPr sz="2200" spc="10" dirty="0">
                <a:solidFill>
                  <a:prstClr val="black"/>
                </a:solidFill>
                <a:latin typeface="Calibri"/>
                <a:cs typeface="Calibri"/>
              </a:rPr>
              <a:t> </a:t>
            </a:r>
            <a:r>
              <a:rPr sz="2200" spc="-20" dirty="0">
                <a:solidFill>
                  <a:prstClr val="black"/>
                </a:solidFill>
                <a:latin typeface="Calibri"/>
                <a:cs typeface="Calibri"/>
              </a:rPr>
              <a:t>to</a:t>
            </a:r>
            <a:r>
              <a:rPr sz="2200" dirty="0">
                <a:solidFill>
                  <a:prstClr val="black"/>
                </a:solidFill>
                <a:latin typeface="Calibri"/>
                <a:cs typeface="Calibri"/>
              </a:rPr>
              <a:t> </a:t>
            </a:r>
            <a:r>
              <a:rPr sz="2200" spc="-10" dirty="0">
                <a:solidFill>
                  <a:prstClr val="black"/>
                </a:solidFill>
                <a:latin typeface="Calibri"/>
                <a:cs typeface="Calibri"/>
              </a:rPr>
              <a:t>be </a:t>
            </a:r>
            <a:r>
              <a:rPr sz="2200" spc="-480" dirty="0">
                <a:solidFill>
                  <a:prstClr val="black"/>
                </a:solidFill>
                <a:latin typeface="Calibri"/>
                <a:cs typeface="Calibri"/>
              </a:rPr>
              <a:t> </a:t>
            </a:r>
            <a:r>
              <a:rPr sz="2200" spc="-15" dirty="0">
                <a:solidFill>
                  <a:prstClr val="black"/>
                </a:solidFill>
                <a:latin typeface="Calibri"/>
                <a:cs typeface="Calibri"/>
              </a:rPr>
              <a:t>represented</a:t>
            </a:r>
            <a:r>
              <a:rPr sz="2200" spc="15" dirty="0">
                <a:solidFill>
                  <a:prstClr val="black"/>
                </a:solidFill>
                <a:latin typeface="Calibri"/>
                <a:cs typeface="Calibri"/>
              </a:rPr>
              <a:t> </a:t>
            </a:r>
            <a:r>
              <a:rPr sz="2200" spc="-5" dirty="0">
                <a:solidFill>
                  <a:prstClr val="black"/>
                </a:solidFill>
                <a:latin typeface="Calibri"/>
                <a:cs typeface="Calibri"/>
              </a:rPr>
              <a:t>in</a:t>
            </a:r>
            <a:r>
              <a:rPr sz="2200" dirty="0">
                <a:solidFill>
                  <a:prstClr val="black"/>
                </a:solidFill>
                <a:latin typeface="Calibri"/>
                <a:cs typeface="Calibri"/>
              </a:rPr>
              <a:t> </a:t>
            </a:r>
            <a:r>
              <a:rPr sz="2200" spc="-20" dirty="0">
                <a:solidFill>
                  <a:prstClr val="black"/>
                </a:solidFill>
                <a:latin typeface="Calibri"/>
                <a:cs typeface="Calibri"/>
              </a:rPr>
              <a:t>several</a:t>
            </a:r>
            <a:r>
              <a:rPr sz="2200" spc="-5" dirty="0">
                <a:solidFill>
                  <a:prstClr val="black"/>
                </a:solidFill>
                <a:latin typeface="Calibri"/>
                <a:cs typeface="Calibri"/>
              </a:rPr>
              <a:t> </a:t>
            </a:r>
            <a:r>
              <a:rPr sz="2200" spc="-25" dirty="0">
                <a:solidFill>
                  <a:prstClr val="black"/>
                </a:solidFill>
                <a:latin typeface="Calibri"/>
                <a:cs typeface="Calibri"/>
              </a:rPr>
              <a:t>ways.</a:t>
            </a:r>
            <a:endParaRPr sz="2200" dirty="0">
              <a:solidFill>
                <a:prstClr val="black"/>
              </a:solidFill>
              <a:latin typeface="Calibri"/>
              <a:cs typeface="Calibri"/>
            </a:endParaRPr>
          </a:p>
        </p:txBody>
      </p:sp>
      <p:grpSp>
        <p:nvGrpSpPr>
          <p:cNvPr id="5" name="object 5"/>
          <p:cNvGrpSpPr/>
          <p:nvPr/>
        </p:nvGrpSpPr>
        <p:grpSpPr>
          <a:xfrm>
            <a:off x="7757159" y="2616708"/>
            <a:ext cx="2025650" cy="2632075"/>
            <a:chOff x="6233159" y="2616707"/>
            <a:chExt cx="2025650" cy="2632075"/>
          </a:xfrm>
        </p:grpSpPr>
        <p:sp>
          <p:nvSpPr>
            <p:cNvPr id="6" name="object 6"/>
            <p:cNvSpPr/>
            <p:nvPr/>
          </p:nvSpPr>
          <p:spPr>
            <a:xfrm>
              <a:off x="6237731" y="3872483"/>
              <a:ext cx="2016760" cy="1371600"/>
            </a:xfrm>
            <a:custGeom>
              <a:avLst/>
              <a:gdLst/>
              <a:ahLst/>
              <a:cxnLst/>
              <a:rect l="l" t="t" r="r" b="b"/>
              <a:pathLst>
                <a:path w="2016759" h="1371600">
                  <a:moveTo>
                    <a:pt x="2016252" y="0"/>
                  </a:moveTo>
                  <a:lnTo>
                    <a:pt x="0" y="0"/>
                  </a:lnTo>
                  <a:lnTo>
                    <a:pt x="0" y="1371599"/>
                  </a:lnTo>
                  <a:lnTo>
                    <a:pt x="2016252" y="1371599"/>
                  </a:lnTo>
                  <a:lnTo>
                    <a:pt x="2016252" y="0"/>
                  </a:lnTo>
                  <a:close/>
                </a:path>
              </a:pathLst>
            </a:custGeom>
            <a:solidFill>
              <a:srgbClr val="EDEBE0"/>
            </a:solidFill>
          </p:spPr>
          <p:txBody>
            <a:bodyPr wrap="square" lIns="0" tIns="0" rIns="0" bIns="0" rtlCol="0"/>
            <a:lstStyle/>
            <a:p>
              <a:endParaRPr>
                <a:solidFill>
                  <a:prstClr val="black"/>
                </a:solidFill>
                <a:latin typeface="Calibri"/>
              </a:endParaRPr>
            </a:p>
          </p:txBody>
        </p:sp>
        <p:sp>
          <p:nvSpPr>
            <p:cNvPr id="7" name="object 7"/>
            <p:cNvSpPr/>
            <p:nvPr/>
          </p:nvSpPr>
          <p:spPr>
            <a:xfrm>
              <a:off x="6237731" y="3872483"/>
              <a:ext cx="2016760" cy="1371600"/>
            </a:xfrm>
            <a:custGeom>
              <a:avLst/>
              <a:gdLst/>
              <a:ahLst/>
              <a:cxnLst/>
              <a:rect l="l" t="t" r="r" b="b"/>
              <a:pathLst>
                <a:path w="2016759" h="1371600">
                  <a:moveTo>
                    <a:pt x="0" y="1371599"/>
                  </a:moveTo>
                  <a:lnTo>
                    <a:pt x="2016252" y="1371599"/>
                  </a:lnTo>
                  <a:lnTo>
                    <a:pt x="2016252" y="0"/>
                  </a:lnTo>
                  <a:lnTo>
                    <a:pt x="0" y="0"/>
                  </a:lnTo>
                  <a:lnTo>
                    <a:pt x="0" y="1371599"/>
                  </a:lnTo>
                  <a:close/>
                </a:path>
                <a:path w="2016759" h="1371600">
                  <a:moveTo>
                    <a:pt x="134112" y="701039"/>
                  </a:moveTo>
                  <a:lnTo>
                    <a:pt x="289560" y="701039"/>
                  </a:lnTo>
                  <a:lnTo>
                    <a:pt x="289560" y="539495"/>
                  </a:lnTo>
                  <a:lnTo>
                    <a:pt x="134112" y="539495"/>
                  </a:lnTo>
                  <a:lnTo>
                    <a:pt x="134112" y="701039"/>
                  </a:lnTo>
                  <a:close/>
                </a:path>
                <a:path w="2016759" h="1371600">
                  <a:moveTo>
                    <a:pt x="288036" y="701039"/>
                  </a:moveTo>
                  <a:lnTo>
                    <a:pt x="443484" y="701039"/>
                  </a:lnTo>
                  <a:lnTo>
                    <a:pt x="443484" y="539495"/>
                  </a:lnTo>
                  <a:lnTo>
                    <a:pt x="288036" y="539495"/>
                  </a:lnTo>
                  <a:lnTo>
                    <a:pt x="288036" y="701039"/>
                  </a:lnTo>
                  <a:close/>
                </a:path>
              </a:pathLst>
            </a:custGeom>
            <a:ln w="9144">
              <a:solidFill>
                <a:srgbClr val="000000"/>
              </a:solidFill>
            </a:ln>
          </p:spPr>
          <p:txBody>
            <a:bodyPr wrap="square" lIns="0" tIns="0" rIns="0" bIns="0" rtlCol="0"/>
            <a:lstStyle/>
            <a:p>
              <a:endParaRPr>
                <a:solidFill>
                  <a:prstClr val="black"/>
                </a:solidFill>
                <a:latin typeface="Calibri"/>
              </a:endParaRPr>
            </a:p>
          </p:txBody>
        </p:sp>
        <p:sp>
          <p:nvSpPr>
            <p:cNvPr id="8" name="object 8"/>
            <p:cNvSpPr/>
            <p:nvPr/>
          </p:nvSpPr>
          <p:spPr>
            <a:xfrm>
              <a:off x="6672071" y="4411979"/>
              <a:ext cx="154305" cy="161925"/>
            </a:xfrm>
            <a:custGeom>
              <a:avLst/>
              <a:gdLst/>
              <a:ahLst/>
              <a:cxnLst/>
              <a:rect l="l" t="t" r="r" b="b"/>
              <a:pathLst>
                <a:path w="154304" h="161925">
                  <a:moveTo>
                    <a:pt x="153924" y="0"/>
                  </a:moveTo>
                  <a:lnTo>
                    <a:pt x="0" y="0"/>
                  </a:lnTo>
                  <a:lnTo>
                    <a:pt x="0" y="161544"/>
                  </a:lnTo>
                  <a:lnTo>
                    <a:pt x="153924" y="161544"/>
                  </a:lnTo>
                  <a:lnTo>
                    <a:pt x="153924" y="0"/>
                  </a:lnTo>
                  <a:close/>
                </a:path>
              </a:pathLst>
            </a:custGeom>
            <a:solidFill>
              <a:srgbClr val="EDEBE0"/>
            </a:solidFill>
          </p:spPr>
          <p:txBody>
            <a:bodyPr wrap="square" lIns="0" tIns="0" rIns="0" bIns="0" rtlCol="0"/>
            <a:lstStyle/>
            <a:p>
              <a:endParaRPr>
                <a:solidFill>
                  <a:prstClr val="black"/>
                </a:solidFill>
                <a:latin typeface="Calibri"/>
              </a:endParaRPr>
            </a:p>
          </p:txBody>
        </p:sp>
        <p:sp>
          <p:nvSpPr>
            <p:cNvPr id="9" name="object 9"/>
            <p:cNvSpPr/>
            <p:nvPr/>
          </p:nvSpPr>
          <p:spPr>
            <a:xfrm>
              <a:off x="6371843" y="4250435"/>
              <a:ext cx="454659" cy="323215"/>
            </a:xfrm>
            <a:custGeom>
              <a:avLst/>
              <a:gdLst/>
              <a:ahLst/>
              <a:cxnLst/>
              <a:rect l="l" t="t" r="r" b="b"/>
              <a:pathLst>
                <a:path w="454659" h="323214">
                  <a:moveTo>
                    <a:pt x="300227" y="323088"/>
                  </a:moveTo>
                  <a:lnTo>
                    <a:pt x="454151" y="323088"/>
                  </a:lnTo>
                  <a:lnTo>
                    <a:pt x="454151" y="161544"/>
                  </a:lnTo>
                  <a:lnTo>
                    <a:pt x="300227" y="161544"/>
                  </a:lnTo>
                  <a:lnTo>
                    <a:pt x="300227" y="323088"/>
                  </a:lnTo>
                  <a:close/>
                </a:path>
                <a:path w="454659" h="323214">
                  <a:moveTo>
                    <a:pt x="0" y="161544"/>
                  </a:moveTo>
                  <a:lnTo>
                    <a:pt x="155448" y="161544"/>
                  </a:lnTo>
                  <a:lnTo>
                    <a:pt x="155448" y="0"/>
                  </a:lnTo>
                  <a:lnTo>
                    <a:pt x="0" y="0"/>
                  </a:lnTo>
                  <a:lnTo>
                    <a:pt x="0" y="161544"/>
                  </a:lnTo>
                  <a:close/>
                </a:path>
                <a:path w="454659" h="323214">
                  <a:moveTo>
                    <a:pt x="153924" y="161544"/>
                  </a:moveTo>
                  <a:lnTo>
                    <a:pt x="309372" y="161544"/>
                  </a:lnTo>
                  <a:lnTo>
                    <a:pt x="309372" y="0"/>
                  </a:lnTo>
                  <a:lnTo>
                    <a:pt x="153924" y="0"/>
                  </a:lnTo>
                  <a:lnTo>
                    <a:pt x="153924" y="161544"/>
                  </a:lnTo>
                  <a:close/>
                </a:path>
              </a:pathLst>
            </a:custGeom>
            <a:ln w="9144">
              <a:solidFill>
                <a:srgbClr val="000000"/>
              </a:solidFill>
            </a:ln>
          </p:spPr>
          <p:txBody>
            <a:bodyPr wrap="square" lIns="0" tIns="0" rIns="0" bIns="0" rtlCol="0"/>
            <a:lstStyle/>
            <a:p>
              <a:endParaRPr>
                <a:solidFill>
                  <a:prstClr val="black"/>
                </a:solidFill>
                <a:latin typeface="Calibri"/>
              </a:endParaRPr>
            </a:p>
          </p:txBody>
        </p:sp>
        <p:sp>
          <p:nvSpPr>
            <p:cNvPr id="10" name="object 10"/>
            <p:cNvSpPr/>
            <p:nvPr/>
          </p:nvSpPr>
          <p:spPr>
            <a:xfrm>
              <a:off x="6672071" y="4250435"/>
              <a:ext cx="154305" cy="161925"/>
            </a:xfrm>
            <a:custGeom>
              <a:avLst/>
              <a:gdLst/>
              <a:ahLst/>
              <a:cxnLst/>
              <a:rect l="l" t="t" r="r" b="b"/>
              <a:pathLst>
                <a:path w="154304" h="161925">
                  <a:moveTo>
                    <a:pt x="153924" y="0"/>
                  </a:moveTo>
                  <a:lnTo>
                    <a:pt x="0" y="0"/>
                  </a:lnTo>
                  <a:lnTo>
                    <a:pt x="0" y="161544"/>
                  </a:lnTo>
                  <a:lnTo>
                    <a:pt x="153924" y="161544"/>
                  </a:lnTo>
                  <a:lnTo>
                    <a:pt x="153924" y="0"/>
                  </a:lnTo>
                  <a:close/>
                </a:path>
              </a:pathLst>
            </a:custGeom>
            <a:solidFill>
              <a:srgbClr val="EDEBE0"/>
            </a:solidFill>
          </p:spPr>
          <p:txBody>
            <a:bodyPr wrap="square" lIns="0" tIns="0" rIns="0" bIns="0" rtlCol="0"/>
            <a:lstStyle/>
            <a:p>
              <a:endParaRPr>
                <a:solidFill>
                  <a:prstClr val="black"/>
                </a:solidFill>
                <a:latin typeface="Calibri"/>
              </a:endParaRPr>
            </a:p>
          </p:txBody>
        </p:sp>
        <p:sp>
          <p:nvSpPr>
            <p:cNvPr id="11" name="object 11"/>
            <p:cNvSpPr/>
            <p:nvPr/>
          </p:nvSpPr>
          <p:spPr>
            <a:xfrm>
              <a:off x="6371843" y="4087367"/>
              <a:ext cx="454659" cy="325120"/>
            </a:xfrm>
            <a:custGeom>
              <a:avLst/>
              <a:gdLst/>
              <a:ahLst/>
              <a:cxnLst/>
              <a:rect l="l" t="t" r="r" b="b"/>
              <a:pathLst>
                <a:path w="454659" h="325120">
                  <a:moveTo>
                    <a:pt x="300227" y="324611"/>
                  </a:moveTo>
                  <a:lnTo>
                    <a:pt x="454151" y="324611"/>
                  </a:lnTo>
                  <a:lnTo>
                    <a:pt x="454151" y="163067"/>
                  </a:lnTo>
                  <a:lnTo>
                    <a:pt x="300227" y="163067"/>
                  </a:lnTo>
                  <a:lnTo>
                    <a:pt x="300227" y="324611"/>
                  </a:lnTo>
                  <a:close/>
                </a:path>
                <a:path w="454659" h="325120">
                  <a:moveTo>
                    <a:pt x="0" y="163067"/>
                  </a:moveTo>
                  <a:lnTo>
                    <a:pt x="155448" y="163067"/>
                  </a:lnTo>
                  <a:lnTo>
                    <a:pt x="155448" y="0"/>
                  </a:lnTo>
                  <a:lnTo>
                    <a:pt x="0" y="0"/>
                  </a:lnTo>
                  <a:lnTo>
                    <a:pt x="0" y="163067"/>
                  </a:lnTo>
                  <a:close/>
                </a:path>
                <a:path w="454659" h="325120">
                  <a:moveTo>
                    <a:pt x="153924" y="163067"/>
                  </a:moveTo>
                  <a:lnTo>
                    <a:pt x="309372" y="163067"/>
                  </a:lnTo>
                  <a:lnTo>
                    <a:pt x="309372" y="0"/>
                  </a:lnTo>
                  <a:lnTo>
                    <a:pt x="153924" y="0"/>
                  </a:lnTo>
                  <a:lnTo>
                    <a:pt x="153924" y="163067"/>
                  </a:lnTo>
                  <a:close/>
                </a:path>
              </a:pathLst>
            </a:custGeom>
            <a:ln w="9144">
              <a:solidFill>
                <a:srgbClr val="000000"/>
              </a:solidFill>
            </a:ln>
          </p:spPr>
          <p:txBody>
            <a:bodyPr wrap="square" lIns="0" tIns="0" rIns="0" bIns="0" rtlCol="0"/>
            <a:lstStyle/>
            <a:p>
              <a:endParaRPr>
                <a:solidFill>
                  <a:prstClr val="black"/>
                </a:solidFill>
                <a:latin typeface="Calibri"/>
              </a:endParaRPr>
            </a:p>
          </p:txBody>
        </p:sp>
        <p:sp>
          <p:nvSpPr>
            <p:cNvPr id="12" name="object 12"/>
            <p:cNvSpPr/>
            <p:nvPr/>
          </p:nvSpPr>
          <p:spPr>
            <a:xfrm>
              <a:off x="6672071" y="4087367"/>
              <a:ext cx="154305" cy="163195"/>
            </a:xfrm>
            <a:custGeom>
              <a:avLst/>
              <a:gdLst/>
              <a:ahLst/>
              <a:cxnLst/>
              <a:rect l="l" t="t" r="r" b="b"/>
              <a:pathLst>
                <a:path w="154304" h="163195">
                  <a:moveTo>
                    <a:pt x="153924" y="0"/>
                  </a:moveTo>
                  <a:lnTo>
                    <a:pt x="0" y="0"/>
                  </a:lnTo>
                  <a:lnTo>
                    <a:pt x="0" y="163067"/>
                  </a:lnTo>
                  <a:lnTo>
                    <a:pt x="153924" y="163067"/>
                  </a:lnTo>
                  <a:lnTo>
                    <a:pt x="153924" y="0"/>
                  </a:lnTo>
                  <a:close/>
                </a:path>
              </a:pathLst>
            </a:custGeom>
            <a:solidFill>
              <a:srgbClr val="EDEBE0"/>
            </a:solidFill>
          </p:spPr>
          <p:txBody>
            <a:bodyPr wrap="square" lIns="0" tIns="0" rIns="0" bIns="0" rtlCol="0"/>
            <a:lstStyle/>
            <a:p>
              <a:endParaRPr>
                <a:solidFill>
                  <a:prstClr val="black"/>
                </a:solidFill>
                <a:latin typeface="Calibri"/>
              </a:endParaRPr>
            </a:p>
          </p:txBody>
        </p:sp>
        <p:sp>
          <p:nvSpPr>
            <p:cNvPr id="13" name="object 13"/>
            <p:cNvSpPr/>
            <p:nvPr/>
          </p:nvSpPr>
          <p:spPr>
            <a:xfrm>
              <a:off x="6672071" y="4087367"/>
              <a:ext cx="154305" cy="163195"/>
            </a:xfrm>
            <a:custGeom>
              <a:avLst/>
              <a:gdLst/>
              <a:ahLst/>
              <a:cxnLst/>
              <a:rect l="l" t="t" r="r" b="b"/>
              <a:pathLst>
                <a:path w="154304" h="163195">
                  <a:moveTo>
                    <a:pt x="0" y="163067"/>
                  </a:moveTo>
                  <a:lnTo>
                    <a:pt x="153924" y="163067"/>
                  </a:lnTo>
                  <a:lnTo>
                    <a:pt x="153924" y="0"/>
                  </a:lnTo>
                  <a:lnTo>
                    <a:pt x="0" y="0"/>
                  </a:lnTo>
                  <a:lnTo>
                    <a:pt x="0" y="163067"/>
                  </a:lnTo>
                  <a:close/>
                </a:path>
              </a:pathLst>
            </a:custGeom>
            <a:ln w="9143">
              <a:solidFill>
                <a:srgbClr val="000000"/>
              </a:solidFill>
            </a:ln>
          </p:spPr>
          <p:txBody>
            <a:bodyPr wrap="square" lIns="0" tIns="0" rIns="0" bIns="0" rtlCol="0"/>
            <a:lstStyle/>
            <a:p>
              <a:endParaRPr>
                <a:solidFill>
                  <a:prstClr val="black"/>
                </a:solidFill>
                <a:latin typeface="Calibri"/>
              </a:endParaRPr>
            </a:p>
          </p:txBody>
        </p:sp>
        <p:sp>
          <p:nvSpPr>
            <p:cNvPr id="14" name="object 14"/>
            <p:cNvSpPr/>
            <p:nvPr/>
          </p:nvSpPr>
          <p:spPr>
            <a:xfrm>
              <a:off x="6381749" y="2739389"/>
              <a:ext cx="360045" cy="378460"/>
            </a:xfrm>
            <a:custGeom>
              <a:avLst/>
              <a:gdLst/>
              <a:ahLst/>
              <a:cxnLst/>
              <a:rect l="l" t="t" r="r" b="b"/>
              <a:pathLst>
                <a:path w="360045" h="378460">
                  <a:moveTo>
                    <a:pt x="179831" y="0"/>
                  </a:moveTo>
                  <a:lnTo>
                    <a:pt x="132027" y="6748"/>
                  </a:lnTo>
                  <a:lnTo>
                    <a:pt x="89069" y="25795"/>
                  </a:lnTo>
                  <a:lnTo>
                    <a:pt x="52673" y="55340"/>
                  </a:lnTo>
                  <a:lnTo>
                    <a:pt x="24553" y="93584"/>
                  </a:lnTo>
                  <a:lnTo>
                    <a:pt x="6424" y="138729"/>
                  </a:lnTo>
                  <a:lnTo>
                    <a:pt x="0" y="188975"/>
                  </a:lnTo>
                  <a:lnTo>
                    <a:pt x="6424" y="239222"/>
                  </a:lnTo>
                  <a:lnTo>
                    <a:pt x="24553" y="284367"/>
                  </a:lnTo>
                  <a:lnTo>
                    <a:pt x="52673" y="322611"/>
                  </a:lnTo>
                  <a:lnTo>
                    <a:pt x="89069" y="352156"/>
                  </a:lnTo>
                  <a:lnTo>
                    <a:pt x="132027" y="371203"/>
                  </a:lnTo>
                  <a:lnTo>
                    <a:pt x="179831" y="377951"/>
                  </a:lnTo>
                  <a:lnTo>
                    <a:pt x="227636" y="371203"/>
                  </a:lnTo>
                  <a:lnTo>
                    <a:pt x="270594" y="352156"/>
                  </a:lnTo>
                  <a:lnTo>
                    <a:pt x="306990" y="322611"/>
                  </a:lnTo>
                  <a:lnTo>
                    <a:pt x="335110" y="284367"/>
                  </a:lnTo>
                  <a:lnTo>
                    <a:pt x="353239" y="239222"/>
                  </a:lnTo>
                  <a:lnTo>
                    <a:pt x="359664" y="188975"/>
                  </a:lnTo>
                  <a:lnTo>
                    <a:pt x="353239" y="138729"/>
                  </a:lnTo>
                  <a:lnTo>
                    <a:pt x="335110" y="93584"/>
                  </a:lnTo>
                  <a:lnTo>
                    <a:pt x="306990" y="55340"/>
                  </a:lnTo>
                  <a:lnTo>
                    <a:pt x="270594" y="25795"/>
                  </a:lnTo>
                  <a:lnTo>
                    <a:pt x="227636" y="6748"/>
                  </a:lnTo>
                  <a:lnTo>
                    <a:pt x="179831" y="0"/>
                  </a:lnTo>
                  <a:close/>
                </a:path>
              </a:pathLst>
            </a:custGeom>
            <a:solidFill>
              <a:srgbClr val="EDEBE0"/>
            </a:solidFill>
          </p:spPr>
          <p:txBody>
            <a:bodyPr wrap="square" lIns="0" tIns="0" rIns="0" bIns="0" rtlCol="0"/>
            <a:lstStyle/>
            <a:p>
              <a:endParaRPr>
                <a:solidFill>
                  <a:prstClr val="black"/>
                </a:solidFill>
                <a:latin typeface="Calibri"/>
              </a:endParaRPr>
            </a:p>
          </p:txBody>
        </p:sp>
        <p:sp>
          <p:nvSpPr>
            <p:cNvPr id="15" name="object 15"/>
            <p:cNvSpPr/>
            <p:nvPr/>
          </p:nvSpPr>
          <p:spPr>
            <a:xfrm>
              <a:off x="6381749" y="2739389"/>
              <a:ext cx="360045" cy="378460"/>
            </a:xfrm>
            <a:custGeom>
              <a:avLst/>
              <a:gdLst/>
              <a:ahLst/>
              <a:cxnLst/>
              <a:rect l="l" t="t" r="r" b="b"/>
              <a:pathLst>
                <a:path w="360045" h="378460">
                  <a:moveTo>
                    <a:pt x="0" y="188975"/>
                  </a:moveTo>
                  <a:lnTo>
                    <a:pt x="6424" y="138729"/>
                  </a:lnTo>
                  <a:lnTo>
                    <a:pt x="24553" y="93584"/>
                  </a:lnTo>
                  <a:lnTo>
                    <a:pt x="52673" y="55340"/>
                  </a:lnTo>
                  <a:lnTo>
                    <a:pt x="89069" y="25795"/>
                  </a:lnTo>
                  <a:lnTo>
                    <a:pt x="132027" y="6748"/>
                  </a:lnTo>
                  <a:lnTo>
                    <a:pt x="179831" y="0"/>
                  </a:lnTo>
                  <a:lnTo>
                    <a:pt x="227636" y="6748"/>
                  </a:lnTo>
                  <a:lnTo>
                    <a:pt x="270594" y="25795"/>
                  </a:lnTo>
                  <a:lnTo>
                    <a:pt x="306990" y="55340"/>
                  </a:lnTo>
                  <a:lnTo>
                    <a:pt x="335110" y="93584"/>
                  </a:lnTo>
                  <a:lnTo>
                    <a:pt x="353239" y="138729"/>
                  </a:lnTo>
                  <a:lnTo>
                    <a:pt x="359664" y="188975"/>
                  </a:lnTo>
                  <a:lnTo>
                    <a:pt x="353239" y="239222"/>
                  </a:lnTo>
                  <a:lnTo>
                    <a:pt x="335110" y="284367"/>
                  </a:lnTo>
                  <a:lnTo>
                    <a:pt x="306990" y="322611"/>
                  </a:lnTo>
                  <a:lnTo>
                    <a:pt x="270594" y="352156"/>
                  </a:lnTo>
                  <a:lnTo>
                    <a:pt x="227636" y="371203"/>
                  </a:lnTo>
                  <a:lnTo>
                    <a:pt x="179831" y="377951"/>
                  </a:lnTo>
                  <a:lnTo>
                    <a:pt x="132027" y="371203"/>
                  </a:lnTo>
                  <a:lnTo>
                    <a:pt x="89069" y="352156"/>
                  </a:lnTo>
                  <a:lnTo>
                    <a:pt x="52673" y="322611"/>
                  </a:lnTo>
                  <a:lnTo>
                    <a:pt x="24553" y="284367"/>
                  </a:lnTo>
                  <a:lnTo>
                    <a:pt x="6424" y="239222"/>
                  </a:lnTo>
                  <a:lnTo>
                    <a:pt x="0" y="188975"/>
                  </a:lnTo>
                  <a:close/>
                </a:path>
              </a:pathLst>
            </a:custGeom>
            <a:ln w="28956">
              <a:solidFill>
                <a:srgbClr val="000000"/>
              </a:solidFill>
            </a:ln>
          </p:spPr>
          <p:txBody>
            <a:bodyPr wrap="square" lIns="0" tIns="0" rIns="0" bIns="0" rtlCol="0"/>
            <a:lstStyle/>
            <a:p>
              <a:endParaRPr>
                <a:solidFill>
                  <a:prstClr val="black"/>
                </a:solidFill>
                <a:latin typeface="Calibri"/>
              </a:endParaRPr>
            </a:p>
          </p:txBody>
        </p:sp>
        <p:sp>
          <p:nvSpPr>
            <p:cNvPr id="16" name="object 16"/>
            <p:cNvSpPr/>
            <p:nvPr/>
          </p:nvSpPr>
          <p:spPr>
            <a:xfrm>
              <a:off x="6429755" y="3117341"/>
              <a:ext cx="106045" cy="1080135"/>
            </a:xfrm>
            <a:custGeom>
              <a:avLst/>
              <a:gdLst/>
              <a:ahLst/>
              <a:cxnLst/>
              <a:rect l="l" t="t" r="r" b="b"/>
              <a:pathLst>
                <a:path w="106045" h="1080135">
                  <a:moveTo>
                    <a:pt x="47691" y="86105"/>
                  </a:moveTo>
                  <a:lnTo>
                    <a:pt x="0" y="1078357"/>
                  </a:lnTo>
                  <a:lnTo>
                    <a:pt x="28956" y="1079627"/>
                  </a:lnTo>
                  <a:lnTo>
                    <a:pt x="76646" y="87504"/>
                  </a:lnTo>
                  <a:lnTo>
                    <a:pt x="47691" y="86105"/>
                  </a:lnTo>
                  <a:close/>
                </a:path>
                <a:path w="106045" h="1080135">
                  <a:moveTo>
                    <a:pt x="97912" y="71628"/>
                  </a:moveTo>
                  <a:lnTo>
                    <a:pt x="48387" y="71628"/>
                  </a:lnTo>
                  <a:lnTo>
                    <a:pt x="77343" y="73025"/>
                  </a:lnTo>
                  <a:lnTo>
                    <a:pt x="76646" y="87504"/>
                  </a:lnTo>
                  <a:lnTo>
                    <a:pt x="105537" y="88900"/>
                  </a:lnTo>
                  <a:lnTo>
                    <a:pt x="97912" y="71628"/>
                  </a:lnTo>
                  <a:close/>
                </a:path>
                <a:path w="106045" h="1080135">
                  <a:moveTo>
                    <a:pt x="48387" y="71628"/>
                  </a:moveTo>
                  <a:lnTo>
                    <a:pt x="47691" y="86105"/>
                  </a:lnTo>
                  <a:lnTo>
                    <a:pt x="76646" y="87504"/>
                  </a:lnTo>
                  <a:lnTo>
                    <a:pt x="77343" y="73025"/>
                  </a:lnTo>
                  <a:lnTo>
                    <a:pt x="48387" y="71628"/>
                  </a:lnTo>
                  <a:close/>
                </a:path>
                <a:path w="106045" h="1080135">
                  <a:moveTo>
                    <a:pt x="66294" y="0"/>
                  </a:moveTo>
                  <a:lnTo>
                    <a:pt x="18796" y="84709"/>
                  </a:lnTo>
                  <a:lnTo>
                    <a:pt x="47691" y="86105"/>
                  </a:lnTo>
                  <a:lnTo>
                    <a:pt x="48387" y="71628"/>
                  </a:lnTo>
                  <a:lnTo>
                    <a:pt x="97912" y="71628"/>
                  </a:lnTo>
                  <a:lnTo>
                    <a:pt x="66294" y="0"/>
                  </a:lnTo>
                  <a:close/>
                </a:path>
              </a:pathLst>
            </a:custGeom>
            <a:solidFill>
              <a:srgbClr val="FF0000"/>
            </a:solidFill>
          </p:spPr>
          <p:txBody>
            <a:bodyPr wrap="square" lIns="0" tIns="0" rIns="0" bIns="0" rtlCol="0"/>
            <a:lstStyle/>
            <a:p>
              <a:endParaRPr>
                <a:solidFill>
                  <a:prstClr val="black"/>
                </a:solidFill>
                <a:latin typeface="Calibri"/>
              </a:endParaRPr>
            </a:p>
          </p:txBody>
        </p:sp>
        <p:sp>
          <p:nvSpPr>
            <p:cNvPr id="17" name="object 17"/>
            <p:cNvSpPr/>
            <p:nvPr/>
          </p:nvSpPr>
          <p:spPr>
            <a:xfrm>
              <a:off x="6554723" y="3170681"/>
              <a:ext cx="86995" cy="1026160"/>
            </a:xfrm>
            <a:custGeom>
              <a:avLst/>
              <a:gdLst/>
              <a:ahLst/>
              <a:cxnLst/>
              <a:rect l="l" t="t" r="r" b="b"/>
              <a:pathLst>
                <a:path w="86995" h="1026160">
                  <a:moveTo>
                    <a:pt x="57911" y="72389"/>
                  </a:moveTo>
                  <a:lnTo>
                    <a:pt x="28955" y="72389"/>
                  </a:lnTo>
                  <a:lnTo>
                    <a:pt x="28955" y="1025651"/>
                  </a:lnTo>
                  <a:lnTo>
                    <a:pt x="57911" y="1025651"/>
                  </a:lnTo>
                  <a:lnTo>
                    <a:pt x="57911" y="72389"/>
                  </a:lnTo>
                  <a:close/>
                </a:path>
                <a:path w="86995" h="1026160">
                  <a:moveTo>
                    <a:pt x="43433" y="0"/>
                  </a:moveTo>
                  <a:lnTo>
                    <a:pt x="0" y="86867"/>
                  </a:lnTo>
                  <a:lnTo>
                    <a:pt x="28955" y="86867"/>
                  </a:lnTo>
                  <a:lnTo>
                    <a:pt x="28955" y="72389"/>
                  </a:lnTo>
                  <a:lnTo>
                    <a:pt x="79628" y="72389"/>
                  </a:lnTo>
                  <a:lnTo>
                    <a:pt x="43433" y="0"/>
                  </a:lnTo>
                  <a:close/>
                </a:path>
                <a:path w="86995" h="1026160">
                  <a:moveTo>
                    <a:pt x="79628" y="72389"/>
                  </a:moveTo>
                  <a:lnTo>
                    <a:pt x="57911" y="72389"/>
                  </a:lnTo>
                  <a:lnTo>
                    <a:pt x="57911" y="86867"/>
                  </a:lnTo>
                  <a:lnTo>
                    <a:pt x="86868" y="86867"/>
                  </a:lnTo>
                  <a:lnTo>
                    <a:pt x="79628" y="72389"/>
                  </a:lnTo>
                  <a:close/>
                </a:path>
              </a:pathLst>
            </a:custGeom>
            <a:solidFill>
              <a:srgbClr val="009900"/>
            </a:solidFill>
          </p:spPr>
          <p:txBody>
            <a:bodyPr wrap="square" lIns="0" tIns="0" rIns="0" bIns="0" rtlCol="0"/>
            <a:lstStyle/>
            <a:p>
              <a:endParaRPr>
                <a:solidFill>
                  <a:prstClr val="black"/>
                </a:solidFill>
                <a:latin typeface="Calibri"/>
              </a:endParaRPr>
            </a:p>
          </p:txBody>
        </p:sp>
        <p:sp>
          <p:nvSpPr>
            <p:cNvPr id="18" name="object 18"/>
            <p:cNvSpPr/>
            <p:nvPr/>
          </p:nvSpPr>
          <p:spPr>
            <a:xfrm>
              <a:off x="6633717" y="3117341"/>
              <a:ext cx="104139" cy="1026794"/>
            </a:xfrm>
            <a:custGeom>
              <a:avLst/>
              <a:gdLst/>
              <a:ahLst/>
              <a:cxnLst/>
              <a:rect l="l" t="t" r="r" b="b"/>
              <a:pathLst>
                <a:path w="104140" h="1026795">
                  <a:moveTo>
                    <a:pt x="57855" y="86019"/>
                  </a:moveTo>
                  <a:lnTo>
                    <a:pt x="28901" y="87461"/>
                  </a:lnTo>
                  <a:lnTo>
                    <a:pt x="74929" y="1026414"/>
                  </a:lnTo>
                  <a:lnTo>
                    <a:pt x="103885" y="1024890"/>
                  </a:lnTo>
                  <a:lnTo>
                    <a:pt x="57855" y="86019"/>
                  </a:lnTo>
                  <a:close/>
                </a:path>
                <a:path w="104140" h="1026795">
                  <a:moveTo>
                    <a:pt x="39115" y="0"/>
                  </a:moveTo>
                  <a:lnTo>
                    <a:pt x="0" y="88900"/>
                  </a:lnTo>
                  <a:lnTo>
                    <a:pt x="28901" y="87461"/>
                  </a:lnTo>
                  <a:lnTo>
                    <a:pt x="28193" y="73025"/>
                  </a:lnTo>
                  <a:lnTo>
                    <a:pt x="57150" y="71628"/>
                  </a:lnTo>
                  <a:lnTo>
                    <a:pt x="79447" y="71628"/>
                  </a:lnTo>
                  <a:lnTo>
                    <a:pt x="39115" y="0"/>
                  </a:lnTo>
                  <a:close/>
                </a:path>
                <a:path w="104140" h="1026795">
                  <a:moveTo>
                    <a:pt x="57150" y="71628"/>
                  </a:moveTo>
                  <a:lnTo>
                    <a:pt x="28193" y="73025"/>
                  </a:lnTo>
                  <a:lnTo>
                    <a:pt x="28901" y="87461"/>
                  </a:lnTo>
                  <a:lnTo>
                    <a:pt x="57855" y="86019"/>
                  </a:lnTo>
                  <a:lnTo>
                    <a:pt x="57150" y="71628"/>
                  </a:lnTo>
                  <a:close/>
                </a:path>
                <a:path w="104140" h="1026795">
                  <a:moveTo>
                    <a:pt x="79447" y="71628"/>
                  </a:moveTo>
                  <a:lnTo>
                    <a:pt x="57150" y="71628"/>
                  </a:lnTo>
                  <a:lnTo>
                    <a:pt x="57855" y="86019"/>
                  </a:lnTo>
                  <a:lnTo>
                    <a:pt x="86740" y="84582"/>
                  </a:lnTo>
                  <a:lnTo>
                    <a:pt x="79447" y="71628"/>
                  </a:lnTo>
                  <a:close/>
                </a:path>
              </a:pathLst>
            </a:custGeom>
            <a:solidFill>
              <a:srgbClr val="3333CC"/>
            </a:solidFill>
          </p:spPr>
          <p:txBody>
            <a:bodyPr wrap="square" lIns="0" tIns="0" rIns="0" bIns="0" rtlCol="0"/>
            <a:lstStyle/>
            <a:p>
              <a:endParaRPr>
                <a:solidFill>
                  <a:prstClr val="black"/>
                </a:solidFill>
                <a:latin typeface="Calibri"/>
              </a:endParaRPr>
            </a:p>
          </p:txBody>
        </p:sp>
        <p:sp>
          <p:nvSpPr>
            <p:cNvPr id="19" name="object 19"/>
            <p:cNvSpPr/>
            <p:nvPr/>
          </p:nvSpPr>
          <p:spPr>
            <a:xfrm>
              <a:off x="7668767" y="4303775"/>
              <a:ext cx="309880" cy="161925"/>
            </a:xfrm>
            <a:custGeom>
              <a:avLst/>
              <a:gdLst/>
              <a:ahLst/>
              <a:cxnLst/>
              <a:rect l="l" t="t" r="r" b="b"/>
              <a:pathLst>
                <a:path w="309879" h="161925">
                  <a:moveTo>
                    <a:pt x="0" y="161544"/>
                  </a:moveTo>
                  <a:lnTo>
                    <a:pt x="153924" y="161544"/>
                  </a:lnTo>
                  <a:lnTo>
                    <a:pt x="153924" y="0"/>
                  </a:lnTo>
                  <a:lnTo>
                    <a:pt x="0" y="0"/>
                  </a:lnTo>
                  <a:lnTo>
                    <a:pt x="0" y="161544"/>
                  </a:lnTo>
                  <a:close/>
                </a:path>
                <a:path w="309879" h="161925">
                  <a:moveTo>
                    <a:pt x="153924" y="161544"/>
                  </a:moveTo>
                  <a:lnTo>
                    <a:pt x="309372" y="161544"/>
                  </a:lnTo>
                  <a:lnTo>
                    <a:pt x="309372" y="0"/>
                  </a:lnTo>
                  <a:lnTo>
                    <a:pt x="153924" y="0"/>
                  </a:lnTo>
                  <a:lnTo>
                    <a:pt x="153924" y="161544"/>
                  </a:lnTo>
                  <a:close/>
                </a:path>
              </a:pathLst>
            </a:custGeom>
            <a:ln w="9144">
              <a:solidFill>
                <a:srgbClr val="000000"/>
              </a:solidFill>
            </a:ln>
          </p:spPr>
          <p:txBody>
            <a:bodyPr wrap="square" lIns="0" tIns="0" rIns="0" bIns="0" rtlCol="0"/>
            <a:lstStyle/>
            <a:p>
              <a:endParaRPr>
                <a:solidFill>
                  <a:prstClr val="black"/>
                </a:solidFill>
                <a:latin typeface="Calibri"/>
              </a:endParaRPr>
            </a:p>
          </p:txBody>
        </p:sp>
        <p:sp>
          <p:nvSpPr>
            <p:cNvPr id="20" name="object 20"/>
            <p:cNvSpPr/>
            <p:nvPr/>
          </p:nvSpPr>
          <p:spPr>
            <a:xfrm>
              <a:off x="7967471" y="4303775"/>
              <a:ext cx="155575" cy="161925"/>
            </a:xfrm>
            <a:custGeom>
              <a:avLst/>
              <a:gdLst/>
              <a:ahLst/>
              <a:cxnLst/>
              <a:rect l="l" t="t" r="r" b="b"/>
              <a:pathLst>
                <a:path w="155575" h="161925">
                  <a:moveTo>
                    <a:pt x="155448" y="0"/>
                  </a:moveTo>
                  <a:lnTo>
                    <a:pt x="0" y="0"/>
                  </a:lnTo>
                  <a:lnTo>
                    <a:pt x="0" y="161544"/>
                  </a:lnTo>
                  <a:lnTo>
                    <a:pt x="155448" y="161544"/>
                  </a:lnTo>
                  <a:lnTo>
                    <a:pt x="155448" y="0"/>
                  </a:lnTo>
                  <a:close/>
                </a:path>
              </a:pathLst>
            </a:custGeom>
            <a:solidFill>
              <a:srgbClr val="EDEBE0"/>
            </a:solidFill>
          </p:spPr>
          <p:txBody>
            <a:bodyPr wrap="square" lIns="0" tIns="0" rIns="0" bIns="0" rtlCol="0"/>
            <a:lstStyle/>
            <a:p>
              <a:endParaRPr>
                <a:solidFill>
                  <a:prstClr val="black"/>
                </a:solidFill>
                <a:latin typeface="Calibri"/>
              </a:endParaRPr>
            </a:p>
          </p:txBody>
        </p:sp>
        <p:sp>
          <p:nvSpPr>
            <p:cNvPr id="21" name="object 21"/>
            <p:cNvSpPr/>
            <p:nvPr/>
          </p:nvSpPr>
          <p:spPr>
            <a:xfrm>
              <a:off x="7668767" y="4142231"/>
              <a:ext cx="454659" cy="323215"/>
            </a:xfrm>
            <a:custGeom>
              <a:avLst/>
              <a:gdLst/>
              <a:ahLst/>
              <a:cxnLst/>
              <a:rect l="l" t="t" r="r" b="b"/>
              <a:pathLst>
                <a:path w="454659" h="323214">
                  <a:moveTo>
                    <a:pt x="298703" y="323088"/>
                  </a:moveTo>
                  <a:lnTo>
                    <a:pt x="454151" y="323088"/>
                  </a:lnTo>
                  <a:lnTo>
                    <a:pt x="454151" y="161544"/>
                  </a:lnTo>
                  <a:lnTo>
                    <a:pt x="298703" y="161544"/>
                  </a:lnTo>
                  <a:lnTo>
                    <a:pt x="298703" y="323088"/>
                  </a:lnTo>
                  <a:close/>
                </a:path>
                <a:path w="454659" h="323214">
                  <a:moveTo>
                    <a:pt x="0" y="161544"/>
                  </a:moveTo>
                  <a:lnTo>
                    <a:pt x="153924" y="161544"/>
                  </a:lnTo>
                  <a:lnTo>
                    <a:pt x="153924" y="0"/>
                  </a:lnTo>
                  <a:lnTo>
                    <a:pt x="0" y="0"/>
                  </a:lnTo>
                  <a:lnTo>
                    <a:pt x="0" y="161544"/>
                  </a:lnTo>
                  <a:close/>
                </a:path>
                <a:path w="454659" h="323214">
                  <a:moveTo>
                    <a:pt x="153924" y="161544"/>
                  </a:moveTo>
                  <a:lnTo>
                    <a:pt x="309372" y="161544"/>
                  </a:lnTo>
                  <a:lnTo>
                    <a:pt x="309372" y="0"/>
                  </a:lnTo>
                  <a:lnTo>
                    <a:pt x="153924" y="0"/>
                  </a:lnTo>
                  <a:lnTo>
                    <a:pt x="153924" y="161544"/>
                  </a:lnTo>
                  <a:close/>
                </a:path>
              </a:pathLst>
            </a:custGeom>
            <a:ln w="9144">
              <a:solidFill>
                <a:srgbClr val="000000"/>
              </a:solidFill>
            </a:ln>
          </p:spPr>
          <p:txBody>
            <a:bodyPr wrap="square" lIns="0" tIns="0" rIns="0" bIns="0" rtlCol="0"/>
            <a:lstStyle/>
            <a:p>
              <a:endParaRPr>
                <a:solidFill>
                  <a:prstClr val="black"/>
                </a:solidFill>
                <a:latin typeface="Calibri"/>
              </a:endParaRPr>
            </a:p>
          </p:txBody>
        </p:sp>
        <p:sp>
          <p:nvSpPr>
            <p:cNvPr id="22" name="object 22"/>
            <p:cNvSpPr/>
            <p:nvPr/>
          </p:nvSpPr>
          <p:spPr>
            <a:xfrm>
              <a:off x="7967471" y="4142231"/>
              <a:ext cx="155575" cy="161925"/>
            </a:xfrm>
            <a:custGeom>
              <a:avLst/>
              <a:gdLst/>
              <a:ahLst/>
              <a:cxnLst/>
              <a:rect l="l" t="t" r="r" b="b"/>
              <a:pathLst>
                <a:path w="155575" h="161925">
                  <a:moveTo>
                    <a:pt x="155448" y="0"/>
                  </a:moveTo>
                  <a:lnTo>
                    <a:pt x="0" y="0"/>
                  </a:lnTo>
                  <a:lnTo>
                    <a:pt x="0" y="161544"/>
                  </a:lnTo>
                  <a:lnTo>
                    <a:pt x="155448" y="161544"/>
                  </a:lnTo>
                  <a:lnTo>
                    <a:pt x="155448" y="0"/>
                  </a:lnTo>
                  <a:close/>
                </a:path>
              </a:pathLst>
            </a:custGeom>
            <a:solidFill>
              <a:srgbClr val="EDEBE0"/>
            </a:solidFill>
          </p:spPr>
          <p:txBody>
            <a:bodyPr wrap="square" lIns="0" tIns="0" rIns="0" bIns="0" rtlCol="0"/>
            <a:lstStyle/>
            <a:p>
              <a:endParaRPr>
                <a:solidFill>
                  <a:prstClr val="black"/>
                </a:solidFill>
                <a:latin typeface="Calibri"/>
              </a:endParaRPr>
            </a:p>
          </p:txBody>
        </p:sp>
        <p:sp>
          <p:nvSpPr>
            <p:cNvPr id="23" name="object 23"/>
            <p:cNvSpPr/>
            <p:nvPr/>
          </p:nvSpPr>
          <p:spPr>
            <a:xfrm>
              <a:off x="7668767" y="3979163"/>
              <a:ext cx="454659" cy="325120"/>
            </a:xfrm>
            <a:custGeom>
              <a:avLst/>
              <a:gdLst/>
              <a:ahLst/>
              <a:cxnLst/>
              <a:rect l="l" t="t" r="r" b="b"/>
              <a:pathLst>
                <a:path w="454659" h="325120">
                  <a:moveTo>
                    <a:pt x="298703" y="324612"/>
                  </a:moveTo>
                  <a:lnTo>
                    <a:pt x="454151" y="324612"/>
                  </a:lnTo>
                  <a:lnTo>
                    <a:pt x="454151" y="163068"/>
                  </a:lnTo>
                  <a:lnTo>
                    <a:pt x="298703" y="163068"/>
                  </a:lnTo>
                  <a:lnTo>
                    <a:pt x="298703" y="324612"/>
                  </a:lnTo>
                  <a:close/>
                </a:path>
                <a:path w="454659" h="325120">
                  <a:moveTo>
                    <a:pt x="0" y="163068"/>
                  </a:moveTo>
                  <a:lnTo>
                    <a:pt x="153924" y="163068"/>
                  </a:lnTo>
                  <a:lnTo>
                    <a:pt x="153924" y="0"/>
                  </a:lnTo>
                  <a:lnTo>
                    <a:pt x="0" y="0"/>
                  </a:lnTo>
                  <a:lnTo>
                    <a:pt x="0" y="163068"/>
                  </a:lnTo>
                  <a:close/>
                </a:path>
                <a:path w="454659" h="325120">
                  <a:moveTo>
                    <a:pt x="153924" y="163068"/>
                  </a:moveTo>
                  <a:lnTo>
                    <a:pt x="309372" y="163068"/>
                  </a:lnTo>
                  <a:lnTo>
                    <a:pt x="309372" y="0"/>
                  </a:lnTo>
                  <a:lnTo>
                    <a:pt x="153924" y="0"/>
                  </a:lnTo>
                  <a:lnTo>
                    <a:pt x="153924" y="163068"/>
                  </a:lnTo>
                  <a:close/>
                </a:path>
              </a:pathLst>
            </a:custGeom>
            <a:ln w="9144">
              <a:solidFill>
                <a:srgbClr val="000000"/>
              </a:solidFill>
            </a:ln>
          </p:spPr>
          <p:txBody>
            <a:bodyPr wrap="square" lIns="0" tIns="0" rIns="0" bIns="0" rtlCol="0"/>
            <a:lstStyle/>
            <a:p>
              <a:endParaRPr>
                <a:solidFill>
                  <a:prstClr val="black"/>
                </a:solidFill>
                <a:latin typeface="Calibri"/>
              </a:endParaRPr>
            </a:p>
          </p:txBody>
        </p:sp>
        <p:sp>
          <p:nvSpPr>
            <p:cNvPr id="24" name="object 24"/>
            <p:cNvSpPr/>
            <p:nvPr/>
          </p:nvSpPr>
          <p:spPr>
            <a:xfrm>
              <a:off x="7967471" y="3979163"/>
              <a:ext cx="155575" cy="163195"/>
            </a:xfrm>
            <a:custGeom>
              <a:avLst/>
              <a:gdLst/>
              <a:ahLst/>
              <a:cxnLst/>
              <a:rect l="l" t="t" r="r" b="b"/>
              <a:pathLst>
                <a:path w="155575" h="163195">
                  <a:moveTo>
                    <a:pt x="155448" y="0"/>
                  </a:moveTo>
                  <a:lnTo>
                    <a:pt x="0" y="0"/>
                  </a:lnTo>
                  <a:lnTo>
                    <a:pt x="0" y="163068"/>
                  </a:lnTo>
                  <a:lnTo>
                    <a:pt x="155448" y="163068"/>
                  </a:lnTo>
                  <a:lnTo>
                    <a:pt x="155448" y="0"/>
                  </a:lnTo>
                  <a:close/>
                </a:path>
              </a:pathLst>
            </a:custGeom>
            <a:solidFill>
              <a:srgbClr val="EDEBE0"/>
            </a:solidFill>
          </p:spPr>
          <p:txBody>
            <a:bodyPr wrap="square" lIns="0" tIns="0" rIns="0" bIns="0" rtlCol="0"/>
            <a:lstStyle/>
            <a:p>
              <a:endParaRPr>
                <a:solidFill>
                  <a:prstClr val="black"/>
                </a:solidFill>
                <a:latin typeface="Calibri"/>
              </a:endParaRPr>
            </a:p>
          </p:txBody>
        </p:sp>
        <p:sp>
          <p:nvSpPr>
            <p:cNvPr id="25" name="object 25"/>
            <p:cNvSpPr/>
            <p:nvPr/>
          </p:nvSpPr>
          <p:spPr>
            <a:xfrm>
              <a:off x="7967471" y="3979163"/>
              <a:ext cx="155575" cy="163195"/>
            </a:xfrm>
            <a:custGeom>
              <a:avLst/>
              <a:gdLst/>
              <a:ahLst/>
              <a:cxnLst/>
              <a:rect l="l" t="t" r="r" b="b"/>
              <a:pathLst>
                <a:path w="155575" h="163195">
                  <a:moveTo>
                    <a:pt x="0" y="163068"/>
                  </a:moveTo>
                  <a:lnTo>
                    <a:pt x="155448" y="163068"/>
                  </a:lnTo>
                  <a:lnTo>
                    <a:pt x="155448" y="0"/>
                  </a:lnTo>
                  <a:lnTo>
                    <a:pt x="0" y="0"/>
                  </a:lnTo>
                  <a:lnTo>
                    <a:pt x="0" y="163068"/>
                  </a:lnTo>
                  <a:close/>
                </a:path>
              </a:pathLst>
            </a:custGeom>
            <a:ln w="9144">
              <a:solidFill>
                <a:srgbClr val="000000"/>
              </a:solidFill>
            </a:ln>
          </p:spPr>
          <p:txBody>
            <a:bodyPr wrap="square" lIns="0" tIns="0" rIns="0" bIns="0" rtlCol="0"/>
            <a:lstStyle/>
            <a:p>
              <a:endParaRPr>
                <a:solidFill>
                  <a:prstClr val="black"/>
                </a:solidFill>
                <a:latin typeface="Calibri"/>
              </a:endParaRPr>
            </a:p>
          </p:txBody>
        </p:sp>
        <p:sp>
          <p:nvSpPr>
            <p:cNvPr id="26" name="object 26"/>
            <p:cNvSpPr/>
            <p:nvPr/>
          </p:nvSpPr>
          <p:spPr>
            <a:xfrm>
              <a:off x="7678673" y="2631185"/>
              <a:ext cx="360045" cy="376555"/>
            </a:xfrm>
            <a:custGeom>
              <a:avLst/>
              <a:gdLst/>
              <a:ahLst/>
              <a:cxnLst/>
              <a:rect l="l" t="t" r="r" b="b"/>
              <a:pathLst>
                <a:path w="360045" h="376555">
                  <a:moveTo>
                    <a:pt x="179831" y="0"/>
                  </a:moveTo>
                  <a:lnTo>
                    <a:pt x="132027" y="6727"/>
                  </a:lnTo>
                  <a:lnTo>
                    <a:pt x="89069" y="25710"/>
                  </a:lnTo>
                  <a:lnTo>
                    <a:pt x="52673" y="55149"/>
                  </a:lnTo>
                  <a:lnTo>
                    <a:pt x="24553" y="93246"/>
                  </a:lnTo>
                  <a:lnTo>
                    <a:pt x="6424" y="138200"/>
                  </a:lnTo>
                  <a:lnTo>
                    <a:pt x="0" y="188213"/>
                  </a:lnTo>
                  <a:lnTo>
                    <a:pt x="6424" y="238227"/>
                  </a:lnTo>
                  <a:lnTo>
                    <a:pt x="24553" y="283181"/>
                  </a:lnTo>
                  <a:lnTo>
                    <a:pt x="52673" y="321278"/>
                  </a:lnTo>
                  <a:lnTo>
                    <a:pt x="89069" y="350717"/>
                  </a:lnTo>
                  <a:lnTo>
                    <a:pt x="132027" y="369700"/>
                  </a:lnTo>
                  <a:lnTo>
                    <a:pt x="179831" y="376427"/>
                  </a:lnTo>
                  <a:lnTo>
                    <a:pt x="227636" y="369700"/>
                  </a:lnTo>
                  <a:lnTo>
                    <a:pt x="270594" y="350717"/>
                  </a:lnTo>
                  <a:lnTo>
                    <a:pt x="306990" y="321278"/>
                  </a:lnTo>
                  <a:lnTo>
                    <a:pt x="335110" y="283181"/>
                  </a:lnTo>
                  <a:lnTo>
                    <a:pt x="353239" y="238227"/>
                  </a:lnTo>
                  <a:lnTo>
                    <a:pt x="359664" y="188213"/>
                  </a:lnTo>
                  <a:lnTo>
                    <a:pt x="353239" y="138200"/>
                  </a:lnTo>
                  <a:lnTo>
                    <a:pt x="335110" y="93246"/>
                  </a:lnTo>
                  <a:lnTo>
                    <a:pt x="306990" y="55149"/>
                  </a:lnTo>
                  <a:lnTo>
                    <a:pt x="270594" y="25710"/>
                  </a:lnTo>
                  <a:lnTo>
                    <a:pt x="227636" y="6727"/>
                  </a:lnTo>
                  <a:lnTo>
                    <a:pt x="179831" y="0"/>
                  </a:lnTo>
                  <a:close/>
                </a:path>
              </a:pathLst>
            </a:custGeom>
            <a:solidFill>
              <a:srgbClr val="EDEBE0"/>
            </a:solidFill>
          </p:spPr>
          <p:txBody>
            <a:bodyPr wrap="square" lIns="0" tIns="0" rIns="0" bIns="0" rtlCol="0"/>
            <a:lstStyle/>
            <a:p>
              <a:endParaRPr>
                <a:solidFill>
                  <a:prstClr val="black"/>
                </a:solidFill>
                <a:latin typeface="Calibri"/>
              </a:endParaRPr>
            </a:p>
          </p:txBody>
        </p:sp>
        <p:sp>
          <p:nvSpPr>
            <p:cNvPr id="27" name="object 27"/>
            <p:cNvSpPr/>
            <p:nvPr/>
          </p:nvSpPr>
          <p:spPr>
            <a:xfrm>
              <a:off x="7678673" y="2631185"/>
              <a:ext cx="360045" cy="376555"/>
            </a:xfrm>
            <a:custGeom>
              <a:avLst/>
              <a:gdLst/>
              <a:ahLst/>
              <a:cxnLst/>
              <a:rect l="l" t="t" r="r" b="b"/>
              <a:pathLst>
                <a:path w="360045" h="376555">
                  <a:moveTo>
                    <a:pt x="0" y="188213"/>
                  </a:moveTo>
                  <a:lnTo>
                    <a:pt x="6424" y="138200"/>
                  </a:lnTo>
                  <a:lnTo>
                    <a:pt x="24553" y="93246"/>
                  </a:lnTo>
                  <a:lnTo>
                    <a:pt x="52673" y="55149"/>
                  </a:lnTo>
                  <a:lnTo>
                    <a:pt x="89069" y="25710"/>
                  </a:lnTo>
                  <a:lnTo>
                    <a:pt x="132027" y="6727"/>
                  </a:lnTo>
                  <a:lnTo>
                    <a:pt x="179831" y="0"/>
                  </a:lnTo>
                  <a:lnTo>
                    <a:pt x="227636" y="6727"/>
                  </a:lnTo>
                  <a:lnTo>
                    <a:pt x="270594" y="25710"/>
                  </a:lnTo>
                  <a:lnTo>
                    <a:pt x="306990" y="55149"/>
                  </a:lnTo>
                  <a:lnTo>
                    <a:pt x="335110" y="93246"/>
                  </a:lnTo>
                  <a:lnTo>
                    <a:pt x="353239" y="138200"/>
                  </a:lnTo>
                  <a:lnTo>
                    <a:pt x="359664" y="188213"/>
                  </a:lnTo>
                  <a:lnTo>
                    <a:pt x="353239" y="238227"/>
                  </a:lnTo>
                  <a:lnTo>
                    <a:pt x="335110" y="283181"/>
                  </a:lnTo>
                  <a:lnTo>
                    <a:pt x="306990" y="321278"/>
                  </a:lnTo>
                  <a:lnTo>
                    <a:pt x="270594" y="350717"/>
                  </a:lnTo>
                  <a:lnTo>
                    <a:pt x="227636" y="369700"/>
                  </a:lnTo>
                  <a:lnTo>
                    <a:pt x="179831" y="376427"/>
                  </a:lnTo>
                  <a:lnTo>
                    <a:pt x="132027" y="369700"/>
                  </a:lnTo>
                  <a:lnTo>
                    <a:pt x="89069" y="350717"/>
                  </a:lnTo>
                  <a:lnTo>
                    <a:pt x="52673" y="321278"/>
                  </a:lnTo>
                  <a:lnTo>
                    <a:pt x="24553" y="283181"/>
                  </a:lnTo>
                  <a:lnTo>
                    <a:pt x="6424" y="238227"/>
                  </a:lnTo>
                  <a:lnTo>
                    <a:pt x="0" y="188213"/>
                  </a:lnTo>
                  <a:close/>
                </a:path>
              </a:pathLst>
            </a:custGeom>
            <a:ln w="28956">
              <a:solidFill>
                <a:srgbClr val="000000"/>
              </a:solidFill>
            </a:ln>
          </p:spPr>
          <p:txBody>
            <a:bodyPr wrap="square" lIns="0" tIns="0" rIns="0" bIns="0" rtlCol="0"/>
            <a:lstStyle/>
            <a:p>
              <a:endParaRPr>
                <a:solidFill>
                  <a:prstClr val="black"/>
                </a:solidFill>
                <a:latin typeface="Calibri"/>
              </a:endParaRPr>
            </a:p>
          </p:txBody>
        </p:sp>
        <p:sp>
          <p:nvSpPr>
            <p:cNvPr id="28" name="object 28"/>
            <p:cNvSpPr/>
            <p:nvPr/>
          </p:nvSpPr>
          <p:spPr>
            <a:xfrm>
              <a:off x="7726679" y="3007613"/>
              <a:ext cx="106045" cy="1081405"/>
            </a:xfrm>
            <a:custGeom>
              <a:avLst/>
              <a:gdLst/>
              <a:ahLst/>
              <a:cxnLst/>
              <a:rect l="l" t="t" r="r" b="b"/>
              <a:pathLst>
                <a:path w="106045" h="1081404">
                  <a:moveTo>
                    <a:pt x="47692" y="86105"/>
                  </a:moveTo>
                  <a:lnTo>
                    <a:pt x="0" y="1079881"/>
                  </a:lnTo>
                  <a:lnTo>
                    <a:pt x="28955" y="1081151"/>
                  </a:lnTo>
                  <a:lnTo>
                    <a:pt x="76648" y="87504"/>
                  </a:lnTo>
                  <a:lnTo>
                    <a:pt x="47692" y="86105"/>
                  </a:lnTo>
                  <a:close/>
                </a:path>
                <a:path w="106045" h="1081404">
                  <a:moveTo>
                    <a:pt x="97912" y="71627"/>
                  </a:moveTo>
                  <a:lnTo>
                    <a:pt x="48387" y="71627"/>
                  </a:lnTo>
                  <a:lnTo>
                    <a:pt x="77343" y="73025"/>
                  </a:lnTo>
                  <a:lnTo>
                    <a:pt x="76648" y="87504"/>
                  </a:lnTo>
                  <a:lnTo>
                    <a:pt x="105537" y="88900"/>
                  </a:lnTo>
                  <a:lnTo>
                    <a:pt x="97912" y="71627"/>
                  </a:lnTo>
                  <a:close/>
                </a:path>
                <a:path w="106045" h="1081404">
                  <a:moveTo>
                    <a:pt x="48387" y="71627"/>
                  </a:moveTo>
                  <a:lnTo>
                    <a:pt x="47692" y="86105"/>
                  </a:lnTo>
                  <a:lnTo>
                    <a:pt x="76648" y="87504"/>
                  </a:lnTo>
                  <a:lnTo>
                    <a:pt x="77343" y="73025"/>
                  </a:lnTo>
                  <a:lnTo>
                    <a:pt x="48387" y="71627"/>
                  </a:lnTo>
                  <a:close/>
                </a:path>
                <a:path w="106045" h="1081404">
                  <a:moveTo>
                    <a:pt x="66294" y="0"/>
                  </a:moveTo>
                  <a:lnTo>
                    <a:pt x="18796" y="84709"/>
                  </a:lnTo>
                  <a:lnTo>
                    <a:pt x="47692" y="86105"/>
                  </a:lnTo>
                  <a:lnTo>
                    <a:pt x="48387" y="71627"/>
                  </a:lnTo>
                  <a:lnTo>
                    <a:pt x="97912" y="71627"/>
                  </a:lnTo>
                  <a:lnTo>
                    <a:pt x="66294" y="0"/>
                  </a:lnTo>
                  <a:close/>
                </a:path>
              </a:pathLst>
            </a:custGeom>
            <a:solidFill>
              <a:srgbClr val="FF0000"/>
            </a:solidFill>
          </p:spPr>
          <p:txBody>
            <a:bodyPr wrap="square" lIns="0" tIns="0" rIns="0" bIns="0" rtlCol="0"/>
            <a:lstStyle/>
            <a:p>
              <a:endParaRPr>
                <a:solidFill>
                  <a:prstClr val="black"/>
                </a:solidFill>
                <a:latin typeface="Calibri"/>
              </a:endParaRPr>
            </a:p>
          </p:txBody>
        </p:sp>
        <p:sp>
          <p:nvSpPr>
            <p:cNvPr id="29" name="object 29"/>
            <p:cNvSpPr/>
            <p:nvPr/>
          </p:nvSpPr>
          <p:spPr>
            <a:xfrm>
              <a:off x="7851647" y="3062477"/>
              <a:ext cx="86995" cy="1026160"/>
            </a:xfrm>
            <a:custGeom>
              <a:avLst/>
              <a:gdLst/>
              <a:ahLst/>
              <a:cxnLst/>
              <a:rect l="l" t="t" r="r" b="b"/>
              <a:pathLst>
                <a:path w="86995" h="1026160">
                  <a:moveTo>
                    <a:pt x="57911" y="72389"/>
                  </a:moveTo>
                  <a:lnTo>
                    <a:pt x="28955" y="72389"/>
                  </a:lnTo>
                  <a:lnTo>
                    <a:pt x="28955" y="1025652"/>
                  </a:lnTo>
                  <a:lnTo>
                    <a:pt x="57911" y="1025652"/>
                  </a:lnTo>
                  <a:lnTo>
                    <a:pt x="57911" y="72389"/>
                  </a:lnTo>
                  <a:close/>
                </a:path>
                <a:path w="86995" h="1026160">
                  <a:moveTo>
                    <a:pt x="43433" y="0"/>
                  </a:moveTo>
                  <a:lnTo>
                    <a:pt x="0" y="86868"/>
                  </a:lnTo>
                  <a:lnTo>
                    <a:pt x="28955" y="86868"/>
                  </a:lnTo>
                  <a:lnTo>
                    <a:pt x="28955" y="72389"/>
                  </a:lnTo>
                  <a:lnTo>
                    <a:pt x="79628" y="72389"/>
                  </a:lnTo>
                  <a:lnTo>
                    <a:pt x="43433" y="0"/>
                  </a:lnTo>
                  <a:close/>
                </a:path>
                <a:path w="86995" h="1026160">
                  <a:moveTo>
                    <a:pt x="79628" y="72389"/>
                  </a:moveTo>
                  <a:lnTo>
                    <a:pt x="57911" y="72389"/>
                  </a:lnTo>
                  <a:lnTo>
                    <a:pt x="57911" y="86868"/>
                  </a:lnTo>
                  <a:lnTo>
                    <a:pt x="86868" y="86868"/>
                  </a:lnTo>
                  <a:lnTo>
                    <a:pt x="79628" y="72389"/>
                  </a:lnTo>
                  <a:close/>
                </a:path>
              </a:pathLst>
            </a:custGeom>
            <a:solidFill>
              <a:srgbClr val="009900"/>
            </a:solidFill>
          </p:spPr>
          <p:txBody>
            <a:bodyPr wrap="square" lIns="0" tIns="0" rIns="0" bIns="0" rtlCol="0"/>
            <a:lstStyle/>
            <a:p>
              <a:endParaRPr>
                <a:solidFill>
                  <a:prstClr val="black"/>
                </a:solidFill>
                <a:latin typeface="Calibri"/>
              </a:endParaRPr>
            </a:p>
          </p:txBody>
        </p:sp>
        <p:sp>
          <p:nvSpPr>
            <p:cNvPr id="30" name="object 30"/>
            <p:cNvSpPr/>
            <p:nvPr/>
          </p:nvSpPr>
          <p:spPr>
            <a:xfrm>
              <a:off x="7929117" y="3007613"/>
              <a:ext cx="104139" cy="1028065"/>
            </a:xfrm>
            <a:custGeom>
              <a:avLst/>
              <a:gdLst/>
              <a:ahLst/>
              <a:cxnLst/>
              <a:rect l="l" t="t" r="r" b="b"/>
              <a:pathLst>
                <a:path w="104140" h="1028064">
                  <a:moveTo>
                    <a:pt x="57854" y="86019"/>
                  </a:moveTo>
                  <a:lnTo>
                    <a:pt x="28900" y="87461"/>
                  </a:lnTo>
                  <a:lnTo>
                    <a:pt x="74929" y="1027938"/>
                  </a:lnTo>
                  <a:lnTo>
                    <a:pt x="103885" y="1026413"/>
                  </a:lnTo>
                  <a:lnTo>
                    <a:pt x="57854" y="86019"/>
                  </a:lnTo>
                  <a:close/>
                </a:path>
                <a:path w="104140" h="1028064">
                  <a:moveTo>
                    <a:pt x="39115" y="0"/>
                  </a:moveTo>
                  <a:lnTo>
                    <a:pt x="0" y="88900"/>
                  </a:lnTo>
                  <a:lnTo>
                    <a:pt x="28900" y="87461"/>
                  </a:lnTo>
                  <a:lnTo>
                    <a:pt x="28193" y="73025"/>
                  </a:lnTo>
                  <a:lnTo>
                    <a:pt x="57150" y="71627"/>
                  </a:lnTo>
                  <a:lnTo>
                    <a:pt x="79447" y="71627"/>
                  </a:lnTo>
                  <a:lnTo>
                    <a:pt x="39115" y="0"/>
                  </a:lnTo>
                  <a:close/>
                </a:path>
                <a:path w="104140" h="1028064">
                  <a:moveTo>
                    <a:pt x="57150" y="71627"/>
                  </a:moveTo>
                  <a:lnTo>
                    <a:pt x="28193" y="73025"/>
                  </a:lnTo>
                  <a:lnTo>
                    <a:pt x="28900" y="87461"/>
                  </a:lnTo>
                  <a:lnTo>
                    <a:pt x="57854" y="86019"/>
                  </a:lnTo>
                  <a:lnTo>
                    <a:pt x="57150" y="71627"/>
                  </a:lnTo>
                  <a:close/>
                </a:path>
                <a:path w="104140" h="1028064">
                  <a:moveTo>
                    <a:pt x="79447" y="71627"/>
                  </a:moveTo>
                  <a:lnTo>
                    <a:pt x="57150" y="71627"/>
                  </a:lnTo>
                  <a:lnTo>
                    <a:pt x="57854" y="86019"/>
                  </a:lnTo>
                  <a:lnTo>
                    <a:pt x="86740" y="84582"/>
                  </a:lnTo>
                  <a:lnTo>
                    <a:pt x="79447" y="71627"/>
                  </a:lnTo>
                  <a:close/>
                </a:path>
              </a:pathLst>
            </a:custGeom>
            <a:solidFill>
              <a:srgbClr val="3333CC"/>
            </a:solidFill>
          </p:spPr>
          <p:txBody>
            <a:bodyPr wrap="square" lIns="0" tIns="0" rIns="0" bIns="0" rtlCol="0"/>
            <a:lstStyle/>
            <a:p>
              <a:endParaRPr>
                <a:solidFill>
                  <a:prstClr val="black"/>
                </a:solidFill>
                <a:latin typeface="Calibri"/>
              </a:endParaRPr>
            </a:p>
          </p:txBody>
        </p:sp>
        <p:sp>
          <p:nvSpPr>
            <p:cNvPr id="31" name="object 31"/>
            <p:cNvSpPr/>
            <p:nvPr/>
          </p:nvSpPr>
          <p:spPr>
            <a:xfrm>
              <a:off x="7092695" y="5006339"/>
              <a:ext cx="309880" cy="163195"/>
            </a:xfrm>
            <a:custGeom>
              <a:avLst/>
              <a:gdLst/>
              <a:ahLst/>
              <a:cxnLst/>
              <a:rect l="l" t="t" r="r" b="b"/>
              <a:pathLst>
                <a:path w="309879" h="163195">
                  <a:moveTo>
                    <a:pt x="0" y="163068"/>
                  </a:moveTo>
                  <a:lnTo>
                    <a:pt x="153924" y="163068"/>
                  </a:lnTo>
                  <a:lnTo>
                    <a:pt x="153924" y="0"/>
                  </a:lnTo>
                  <a:lnTo>
                    <a:pt x="0" y="0"/>
                  </a:lnTo>
                  <a:lnTo>
                    <a:pt x="0" y="163068"/>
                  </a:lnTo>
                  <a:close/>
                </a:path>
                <a:path w="309879" h="163195">
                  <a:moveTo>
                    <a:pt x="153924" y="163068"/>
                  </a:moveTo>
                  <a:lnTo>
                    <a:pt x="309372" y="163068"/>
                  </a:lnTo>
                  <a:lnTo>
                    <a:pt x="309372" y="0"/>
                  </a:lnTo>
                  <a:lnTo>
                    <a:pt x="153924" y="0"/>
                  </a:lnTo>
                  <a:lnTo>
                    <a:pt x="153924" y="163068"/>
                  </a:lnTo>
                  <a:close/>
                </a:path>
              </a:pathLst>
            </a:custGeom>
            <a:ln w="9144">
              <a:solidFill>
                <a:srgbClr val="000000"/>
              </a:solidFill>
            </a:ln>
          </p:spPr>
          <p:txBody>
            <a:bodyPr wrap="square" lIns="0" tIns="0" rIns="0" bIns="0" rtlCol="0"/>
            <a:lstStyle/>
            <a:p>
              <a:endParaRPr>
                <a:solidFill>
                  <a:prstClr val="black"/>
                </a:solidFill>
                <a:latin typeface="Calibri"/>
              </a:endParaRPr>
            </a:p>
          </p:txBody>
        </p:sp>
        <p:sp>
          <p:nvSpPr>
            <p:cNvPr id="32" name="object 32"/>
            <p:cNvSpPr/>
            <p:nvPr/>
          </p:nvSpPr>
          <p:spPr>
            <a:xfrm>
              <a:off x="7389875" y="5006339"/>
              <a:ext cx="157480" cy="163195"/>
            </a:xfrm>
            <a:custGeom>
              <a:avLst/>
              <a:gdLst/>
              <a:ahLst/>
              <a:cxnLst/>
              <a:rect l="l" t="t" r="r" b="b"/>
              <a:pathLst>
                <a:path w="157479" h="163195">
                  <a:moveTo>
                    <a:pt x="156972" y="0"/>
                  </a:moveTo>
                  <a:lnTo>
                    <a:pt x="0" y="0"/>
                  </a:lnTo>
                  <a:lnTo>
                    <a:pt x="0" y="163068"/>
                  </a:lnTo>
                  <a:lnTo>
                    <a:pt x="156972" y="163068"/>
                  </a:lnTo>
                  <a:lnTo>
                    <a:pt x="156972" y="0"/>
                  </a:lnTo>
                  <a:close/>
                </a:path>
              </a:pathLst>
            </a:custGeom>
            <a:solidFill>
              <a:srgbClr val="EDEBE0"/>
            </a:solidFill>
          </p:spPr>
          <p:txBody>
            <a:bodyPr wrap="square" lIns="0" tIns="0" rIns="0" bIns="0" rtlCol="0"/>
            <a:lstStyle/>
            <a:p>
              <a:endParaRPr>
                <a:solidFill>
                  <a:prstClr val="black"/>
                </a:solidFill>
                <a:latin typeface="Calibri"/>
              </a:endParaRPr>
            </a:p>
          </p:txBody>
        </p:sp>
        <p:sp>
          <p:nvSpPr>
            <p:cNvPr id="33" name="object 33"/>
            <p:cNvSpPr/>
            <p:nvPr/>
          </p:nvSpPr>
          <p:spPr>
            <a:xfrm>
              <a:off x="7092695" y="4844795"/>
              <a:ext cx="454659" cy="325120"/>
            </a:xfrm>
            <a:custGeom>
              <a:avLst/>
              <a:gdLst/>
              <a:ahLst/>
              <a:cxnLst/>
              <a:rect l="l" t="t" r="r" b="b"/>
              <a:pathLst>
                <a:path w="454659" h="325120">
                  <a:moveTo>
                    <a:pt x="297179" y="324611"/>
                  </a:moveTo>
                  <a:lnTo>
                    <a:pt x="454151" y="324611"/>
                  </a:lnTo>
                  <a:lnTo>
                    <a:pt x="454151" y="161543"/>
                  </a:lnTo>
                  <a:lnTo>
                    <a:pt x="297179" y="161543"/>
                  </a:lnTo>
                  <a:lnTo>
                    <a:pt x="297179" y="324611"/>
                  </a:lnTo>
                  <a:close/>
                </a:path>
                <a:path w="454659" h="325120">
                  <a:moveTo>
                    <a:pt x="0" y="161543"/>
                  </a:moveTo>
                  <a:lnTo>
                    <a:pt x="153924" y="161543"/>
                  </a:lnTo>
                  <a:lnTo>
                    <a:pt x="153924" y="0"/>
                  </a:lnTo>
                  <a:lnTo>
                    <a:pt x="0" y="0"/>
                  </a:lnTo>
                  <a:lnTo>
                    <a:pt x="0" y="161543"/>
                  </a:lnTo>
                  <a:close/>
                </a:path>
                <a:path w="454659" h="325120">
                  <a:moveTo>
                    <a:pt x="153924" y="161543"/>
                  </a:moveTo>
                  <a:lnTo>
                    <a:pt x="309372" y="161543"/>
                  </a:lnTo>
                  <a:lnTo>
                    <a:pt x="309372" y="0"/>
                  </a:lnTo>
                  <a:lnTo>
                    <a:pt x="153924" y="0"/>
                  </a:lnTo>
                  <a:lnTo>
                    <a:pt x="153924" y="161543"/>
                  </a:lnTo>
                  <a:close/>
                </a:path>
              </a:pathLst>
            </a:custGeom>
            <a:ln w="9144">
              <a:solidFill>
                <a:srgbClr val="000000"/>
              </a:solidFill>
            </a:ln>
          </p:spPr>
          <p:txBody>
            <a:bodyPr wrap="square" lIns="0" tIns="0" rIns="0" bIns="0" rtlCol="0"/>
            <a:lstStyle/>
            <a:p>
              <a:endParaRPr>
                <a:solidFill>
                  <a:prstClr val="black"/>
                </a:solidFill>
                <a:latin typeface="Calibri"/>
              </a:endParaRPr>
            </a:p>
          </p:txBody>
        </p:sp>
        <p:sp>
          <p:nvSpPr>
            <p:cNvPr id="34" name="object 34"/>
            <p:cNvSpPr/>
            <p:nvPr/>
          </p:nvSpPr>
          <p:spPr>
            <a:xfrm>
              <a:off x="7389875" y="4844795"/>
              <a:ext cx="157480" cy="161925"/>
            </a:xfrm>
            <a:custGeom>
              <a:avLst/>
              <a:gdLst/>
              <a:ahLst/>
              <a:cxnLst/>
              <a:rect l="l" t="t" r="r" b="b"/>
              <a:pathLst>
                <a:path w="157479" h="161925">
                  <a:moveTo>
                    <a:pt x="156972" y="0"/>
                  </a:moveTo>
                  <a:lnTo>
                    <a:pt x="0" y="0"/>
                  </a:lnTo>
                  <a:lnTo>
                    <a:pt x="0" y="161543"/>
                  </a:lnTo>
                  <a:lnTo>
                    <a:pt x="156972" y="161543"/>
                  </a:lnTo>
                  <a:lnTo>
                    <a:pt x="156972" y="0"/>
                  </a:lnTo>
                  <a:close/>
                </a:path>
              </a:pathLst>
            </a:custGeom>
            <a:solidFill>
              <a:srgbClr val="EDEBE0"/>
            </a:solidFill>
          </p:spPr>
          <p:txBody>
            <a:bodyPr wrap="square" lIns="0" tIns="0" rIns="0" bIns="0" rtlCol="0"/>
            <a:lstStyle/>
            <a:p>
              <a:endParaRPr>
                <a:solidFill>
                  <a:prstClr val="black"/>
                </a:solidFill>
                <a:latin typeface="Calibri"/>
              </a:endParaRPr>
            </a:p>
          </p:txBody>
        </p:sp>
        <p:sp>
          <p:nvSpPr>
            <p:cNvPr id="35" name="object 35"/>
            <p:cNvSpPr/>
            <p:nvPr/>
          </p:nvSpPr>
          <p:spPr>
            <a:xfrm>
              <a:off x="7092695" y="4683251"/>
              <a:ext cx="454659" cy="323215"/>
            </a:xfrm>
            <a:custGeom>
              <a:avLst/>
              <a:gdLst/>
              <a:ahLst/>
              <a:cxnLst/>
              <a:rect l="l" t="t" r="r" b="b"/>
              <a:pathLst>
                <a:path w="454659" h="323214">
                  <a:moveTo>
                    <a:pt x="297179" y="323088"/>
                  </a:moveTo>
                  <a:lnTo>
                    <a:pt x="454151" y="323088"/>
                  </a:lnTo>
                  <a:lnTo>
                    <a:pt x="454151" y="161544"/>
                  </a:lnTo>
                  <a:lnTo>
                    <a:pt x="297179" y="161544"/>
                  </a:lnTo>
                  <a:lnTo>
                    <a:pt x="297179" y="323088"/>
                  </a:lnTo>
                  <a:close/>
                </a:path>
                <a:path w="454659" h="323214">
                  <a:moveTo>
                    <a:pt x="0" y="161544"/>
                  </a:moveTo>
                  <a:lnTo>
                    <a:pt x="153924" y="161544"/>
                  </a:lnTo>
                  <a:lnTo>
                    <a:pt x="153924" y="0"/>
                  </a:lnTo>
                  <a:lnTo>
                    <a:pt x="0" y="0"/>
                  </a:lnTo>
                  <a:lnTo>
                    <a:pt x="0" y="161544"/>
                  </a:lnTo>
                  <a:close/>
                </a:path>
                <a:path w="454659" h="323214">
                  <a:moveTo>
                    <a:pt x="153924" y="161544"/>
                  </a:moveTo>
                  <a:lnTo>
                    <a:pt x="309372" y="161544"/>
                  </a:lnTo>
                  <a:lnTo>
                    <a:pt x="309372" y="0"/>
                  </a:lnTo>
                  <a:lnTo>
                    <a:pt x="153924" y="0"/>
                  </a:lnTo>
                  <a:lnTo>
                    <a:pt x="153924" y="161544"/>
                  </a:lnTo>
                  <a:close/>
                </a:path>
              </a:pathLst>
            </a:custGeom>
            <a:ln w="9144">
              <a:solidFill>
                <a:srgbClr val="000000"/>
              </a:solidFill>
            </a:ln>
          </p:spPr>
          <p:txBody>
            <a:bodyPr wrap="square" lIns="0" tIns="0" rIns="0" bIns="0" rtlCol="0"/>
            <a:lstStyle/>
            <a:p>
              <a:endParaRPr>
                <a:solidFill>
                  <a:prstClr val="black"/>
                </a:solidFill>
                <a:latin typeface="Calibri"/>
              </a:endParaRPr>
            </a:p>
          </p:txBody>
        </p:sp>
        <p:sp>
          <p:nvSpPr>
            <p:cNvPr id="36" name="object 36"/>
            <p:cNvSpPr/>
            <p:nvPr/>
          </p:nvSpPr>
          <p:spPr>
            <a:xfrm>
              <a:off x="7389875" y="4683251"/>
              <a:ext cx="157480" cy="161925"/>
            </a:xfrm>
            <a:custGeom>
              <a:avLst/>
              <a:gdLst/>
              <a:ahLst/>
              <a:cxnLst/>
              <a:rect l="l" t="t" r="r" b="b"/>
              <a:pathLst>
                <a:path w="157479" h="161925">
                  <a:moveTo>
                    <a:pt x="156972" y="0"/>
                  </a:moveTo>
                  <a:lnTo>
                    <a:pt x="0" y="0"/>
                  </a:lnTo>
                  <a:lnTo>
                    <a:pt x="0" y="161544"/>
                  </a:lnTo>
                  <a:lnTo>
                    <a:pt x="156972" y="161544"/>
                  </a:lnTo>
                  <a:lnTo>
                    <a:pt x="156972" y="0"/>
                  </a:lnTo>
                  <a:close/>
                </a:path>
              </a:pathLst>
            </a:custGeom>
            <a:solidFill>
              <a:srgbClr val="EDEBE0"/>
            </a:solidFill>
          </p:spPr>
          <p:txBody>
            <a:bodyPr wrap="square" lIns="0" tIns="0" rIns="0" bIns="0" rtlCol="0"/>
            <a:lstStyle/>
            <a:p>
              <a:endParaRPr>
                <a:solidFill>
                  <a:prstClr val="black"/>
                </a:solidFill>
                <a:latin typeface="Calibri"/>
              </a:endParaRPr>
            </a:p>
          </p:txBody>
        </p:sp>
        <p:sp>
          <p:nvSpPr>
            <p:cNvPr id="37" name="object 37"/>
            <p:cNvSpPr/>
            <p:nvPr/>
          </p:nvSpPr>
          <p:spPr>
            <a:xfrm>
              <a:off x="7389875" y="4683251"/>
              <a:ext cx="157480" cy="161925"/>
            </a:xfrm>
            <a:custGeom>
              <a:avLst/>
              <a:gdLst/>
              <a:ahLst/>
              <a:cxnLst/>
              <a:rect l="l" t="t" r="r" b="b"/>
              <a:pathLst>
                <a:path w="157479" h="161925">
                  <a:moveTo>
                    <a:pt x="0" y="161544"/>
                  </a:moveTo>
                  <a:lnTo>
                    <a:pt x="156972" y="161544"/>
                  </a:lnTo>
                  <a:lnTo>
                    <a:pt x="156972" y="0"/>
                  </a:lnTo>
                  <a:lnTo>
                    <a:pt x="0" y="0"/>
                  </a:lnTo>
                  <a:lnTo>
                    <a:pt x="0" y="161544"/>
                  </a:lnTo>
                  <a:close/>
                </a:path>
              </a:pathLst>
            </a:custGeom>
            <a:ln w="9143">
              <a:solidFill>
                <a:srgbClr val="000000"/>
              </a:solidFill>
            </a:ln>
          </p:spPr>
          <p:txBody>
            <a:bodyPr wrap="square" lIns="0" tIns="0" rIns="0" bIns="0" rtlCol="0"/>
            <a:lstStyle/>
            <a:p>
              <a:endParaRPr>
                <a:solidFill>
                  <a:prstClr val="black"/>
                </a:solidFill>
                <a:latin typeface="Calibri"/>
              </a:endParaRPr>
            </a:p>
          </p:txBody>
        </p:sp>
        <p:sp>
          <p:nvSpPr>
            <p:cNvPr id="38" name="object 38"/>
            <p:cNvSpPr/>
            <p:nvPr/>
          </p:nvSpPr>
          <p:spPr>
            <a:xfrm>
              <a:off x="7102601" y="3332225"/>
              <a:ext cx="360045" cy="378460"/>
            </a:xfrm>
            <a:custGeom>
              <a:avLst/>
              <a:gdLst/>
              <a:ahLst/>
              <a:cxnLst/>
              <a:rect l="l" t="t" r="r" b="b"/>
              <a:pathLst>
                <a:path w="360045" h="378460">
                  <a:moveTo>
                    <a:pt x="179831" y="0"/>
                  </a:moveTo>
                  <a:lnTo>
                    <a:pt x="132027" y="6748"/>
                  </a:lnTo>
                  <a:lnTo>
                    <a:pt x="89069" y="25795"/>
                  </a:lnTo>
                  <a:lnTo>
                    <a:pt x="52673" y="55340"/>
                  </a:lnTo>
                  <a:lnTo>
                    <a:pt x="24553" y="93584"/>
                  </a:lnTo>
                  <a:lnTo>
                    <a:pt x="6424" y="138729"/>
                  </a:lnTo>
                  <a:lnTo>
                    <a:pt x="0" y="188975"/>
                  </a:lnTo>
                  <a:lnTo>
                    <a:pt x="6424" y="239222"/>
                  </a:lnTo>
                  <a:lnTo>
                    <a:pt x="24553" y="284367"/>
                  </a:lnTo>
                  <a:lnTo>
                    <a:pt x="52673" y="322611"/>
                  </a:lnTo>
                  <a:lnTo>
                    <a:pt x="89069" y="352156"/>
                  </a:lnTo>
                  <a:lnTo>
                    <a:pt x="132027" y="371203"/>
                  </a:lnTo>
                  <a:lnTo>
                    <a:pt x="179831" y="377951"/>
                  </a:lnTo>
                  <a:lnTo>
                    <a:pt x="227636" y="371203"/>
                  </a:lnTo>
                  <a:lnTo>
                    <a:pt x="270594" y="352156"/>
                  </a:lnTo>
                  <a:lnTo>
                    <a:pt x="306990" y="322611"/>
                  </a:lnTo>
                  <a:lnTo>
                    <a:pt x="335110" y="284367"/>
                  </a:lnTo>
                  <a:lnTo>
                    <a:pt x="353239" y="239222"/>
                  </a:lnTo>
                  <a:lnTo>
                    <a:pt x="359664" y="188975"/>
                  </a:lnTo>
                  <a:lnTo>
                    <a:pt x="353239" y="138729"/>
                  </a:lnTo>
                  <a:lnTo>
                    <a:pt x="335110" y="93584"/>
                  </a:lnTo>
                  <a:lnTo>
                    <a:pt x="306990" y="55340"/>
                  </a:lnTo>
                  <a:lnTo>
                    <a:pt x="270594" y="25795"/>
                  </a:lnTo>
                  <a:lnTo>
                    <a:pt x="227636" y="6748"/>
                  </a:lnTo>
                  <a:lnTo>
                    <a:pt x="179831" y="0"/>
                  </a:lnTo>
                  <a:close/>
                </a:path>
              </a:pathLst>
            </a:custGeom>
            <a:solidFill>
              <a:srgbClr val="EDEBE0"/>
            </a:solidFill>
          </p:spPr>
          <p:txBody>
            <a:bodyPr wrap="square" lIns="0" tIns="0" rIns="0" bIns="0" rtlCol="0"/>
            <a:lstStyle/>
            <a:p>
              <a:endParaRPr>
                <a:solidFill>
                  <a:prstClr val="black"/>
                </a:solidFill>
                <a:latin typeface="Calibri"/>
              </a:endParaRPr>
            </a:p>
          </p:txBody>
        </p:sp>
        <p:sp>
          <p:nvSpPr>
            <p:cNvPr id="39" name="object 39"/>
            <p:cNvSpPr/>
            <p:nvPr/>
          </p:nvSpPr>
          <p:spPr>
            <a:xfrm>
              <a:off x="7102601" y="3332225"/>
              <a:ext cx="360045" cy="378460"/>
            </a:xfrm>
            <a:custGeom>
              <a:avLst/>
              <a:gdLst/>
              <a:ahLst/>
              <a:cxnLst/>
              <a:rect l="l" t="t" r="r" b="b"/>
              <a:pathLst>
                <a:path w="360045" h="378460">
                  <a:moveTo>
                    <a:pt x="0" y="188975"/>
                  </a:moveTo>
                  <a:lnTo>
                    <a:pt x="6424" y="138729"/>
                  </a:lnTo>
                  <a:lnTo>
                    <a:pt x="24553" y="93584"/>
                  </a:lnTo>
                  <a:lnTo>
                    <a:pt x="52673" y="55340"/>
                  </a:lnTo>
                  <a:lnTo>
                    <a:pt x="89069" y="25795"/>
                  </a:lnTo>
                  <a:lnTo>
                    <a:pt x="132027" y="6748"/>
                  </a:lnTo>
                  <a:lnTo>
                    <a:pt x="179831" y="0"/>
                  </a:lnTo>
                  <a:lnTo>
                    <a:pt x="227636" y="6748"/>
                  </a:lnTo>
                  <a:lnTo>
                    <a:pt x="270594" y="25795"/>
                  </a:lnTo>
                  <a:lnTo>
                    <a:pt x="306990" y="55340"/>
                  </a:lnTo>
                  <a:lnTo>
                    <a:pt x="335110" y="93584"/>
                  </a:lnTo>
                  <a:lnTo>
                    <a:pt x="353239" y="138729"/>
                  </a:lnTo>
                  <a:lnTo>
                    <a:pt x="359664" y="188975"/>
                  </a:lnTo>
                  <a:lnTo>
                    <a:pt x="353239" y="239222"/>
                  </a:lnTo>
                  <a:lnTo>
                    <a:pt x="335110" y="284367"/>
                  </a:lnTo>
                  <a:lnTo>
                    <a:pt x="306990" y="322611"/>
                  </a:lnTo>
                  <a:lnTo>
                    <a:pt x="270594" y="352156"/>
                  </a:lnTo>
                  <a:lnTo>
                    <a:pt x="227636" y="371203"/>
                  </a:lnTo>
                  <a:lnTo>
                    <a:pt x="179831" y="377951"/>
                  </a:lnTo>
                  <a:lnTo>
                    <a:pt x="132027" y="371203"/>
                  </a:lnTo>
                  <a:lnTo>
                    <a:pt x="89069" y="352156"/>
                  </a:lnTo>
                  <a:lnTo>
                    <a:pt x="52673" y="322611"/>
                  </a:lnTo>
                  <a:lnTo>
                    <a:pt x="24553" y="284367"/>
                  </a:lnTo>
                  <a:lnTo>
                    <a:pt x="6424" y="239222"/>
                  </a:lnTo>
                  <a:lnTo>
                    <a:pt x="0" y="188975"/>
                  </a:lnTo>
                  <a:close/>
                </a:path>
              </a:pathLst>
            </a:custGeom>
            <a:ln w="28956">
              <a:solidFill>
                <a:srgbClr val="000000"/>
              </a:solidFill>
            </a:ln>
          </p:spPr>
          <p:txBody>
            <a:bodyPr wrap="square" lIns="0" tIns="0" rIns="0" bIns="0" rtlCol="0"/>
            <a:lstStyle/>
            <a:p>
              <a:endParaRPr>
                <a:solidFill>
                  <a:prstClr val="black"/>
                </a:solidFill>
                <a:latin typeface="Calibri"/>
              </a:endParaRPr>
            </a:p>
          </p:txBody>
        </p:sp>
        <p:sp>
          <p:nvSpPr>
            <p:cNvPr id="40" name="object 40"/>
            <p:cNvSpPr/>
            <p:nvPr/>
          </p:nvSpPr>
          <p:spPr>
            <a:xfrm>
              <a:off x="7150607" y="3710177"/>
              <a:ext cx="106045" cy="1081405"/>
            </a:xfrm>
            <a:custGeom>
              <a:avLst/>
              <a:gdLst/>
              <a:ahLst/>
              <a:cxnLst/>
              <a:rect l="l" t="t" r="r" b="b"/>
              <a:pathLst>
                <a:path w="106045" h="1081404">
                  <a:moveTo>
                    <a:pt x="47692" y="86105"/>
                  </a:moveTo>
                  <a:lnTo>
                    <a:pt x="0" y="1079881"/>
                  </a:lnTo>
                  <a:lnTo>
                    <a:pt x="28956" y="1081151"/>
                  </a:lnTo>
                  <a:lnTo>
                    <a:pt x="76648" y="87504"/>
                  </a:lnTo>
                  <a:lnTo>
                    <a:pt x="47692" y="86105"/>
                  </a:lnTo>
                  <a:close/>
                </a:path>
                <a:path w="106045" h="1081404">
                  <a:moveTo>
                    <a:pt x="97912" y="71628"/>
                  </a:moveTo>
                  <a:lnTo>
                    <a:pt x="48387" y="71628"/>
                  </a:lnTo>
                  <a:lnTo>
                    <a:pt x="77343" y="73025"/>
                  </a:lnTo>
                  <a:lnTo>
                    <a:pt x="76648" y="87504"/>
                  </a:lnTo>
                  <a:lnTo>
                    <a:pt x="105537" y="88900"/>
                  </a:lnTo>
                  <a:lnTo>
                    <a:pt x="97912" y="71628"/>
                  </a:lnTo>
                  <a:close/>
                </a:path>
                <a:path w="106045" h="1081404">
                  <a:moveTo>
                    <a:pt x="48387" y="71628"/>
                  </a:moveTo>
                  <a:lnTo>
                    <a:pt x="47692" y="86105"/>
                  </a:lnTo>
                  <a:lnTo>
                    <a:pt x="76648" y="87504"/>
                  </a:lnTo>
                  <a:lnTo>
                    <a:pt x="77343" y="73025"/>
                  </a:lnTo>
                  <a:lnTo>
                    <a:pt x="48387" y="71628"/>
                  </a:lnTo>
                  <a:close/>
                </a:path>
                <a:path w="106045" h="1081404">
                  <a:moveTo>
                    <a:pt x="66294" y="0"/>
                  </a:moveTo>
                  <a:lnTo>
                    <a:pt x="18796" y="84709"/>
                  </a:lnTo>
                  <a:lnTo>
                    <a:pt x="47692" y="86105"/>
                  </a:lnTo>
                  <a:lnTo>
                    <a:pt x="48387" y="71628"/>
                  </a:lnTo>
                  <a:lnTo>
                    <a:pt x="97912" y="71628"/>
                  </a:lnTo>
                  <a:lnTo>
                    <a:pt x="66294" y="0"/>
                  </a:lnTo>
                  <a:close/>
                </a:path>
              </a:pathLst>
            </a:custGeom>
            <a:solidFill>
              <a:srgbClr val="FF0000"/>
            </a:solidFill>
          </p:spPr>
          <p:txBody>
            <a:bodyPr wrap="square" lIns="0" tIns="0" rIns="0" bIns="0" rtlCol="0"/>
            <a:lstStyle/>
            <a:p>
              <a:endParaRPr>
                <a:solidFill>
                  <a:prstClr val="black"/>
                </a:solidFill>
                <a:latin typeface="Calibri"/>
              </a:endParaRPr>
            </a:p>
          </p:txBody>
        </p:sp>
        <p:sp>
          <p:nvSpPr>
            <p:cNvPr id="41" name="object 41"/>
            <p:cNvSpPr/>
            <p:nvPr/>
          </p:nvSpPr>
          <p:spPr>
            <a:xfrm>
              <a:off x="7275575" y="3765041"/>
              <a:ext cx="86995" cy="1026160"/>
            </a:xfrm>
            <a:custGeom>
              <a:avLst/>
              <a:gdLst/>
              <a:ahLst/>
              <a:cxnLst/>
              <a:rect l="l" t="t" r="r" b="b"/>
              <a:pathLst>
                <a:path w="86995" h="1026160">
                  <a:moveTo>
                    <a:pt x="57912" y="72389"/>
                  </a:moveTo>
                  <a:lnTo>
                    <a:pt x="28955" y="72389"/>
                  </a:lnTo>
                  <a:lnTo>
                    <a:pt x="28955" y="1025651"/>
                  </a:lnTo>
                  <a:lnTo>
                    <a:pt x="57912" y="1025651"/>
                  </a:lnTo>
                  <a:lnTo>
                    <a:pt x="57912" y="72389"/>
                  </a:lnTo>
                  <a:close/>
                </a:path>
                <a:path w="86995" h="1026160">
                  <a:moveTo>
                    <a:pt x="43433" y="0"/>
                  </a:moveTo>
                  <a:lnTo>
                    <a:pt x="0" y="86867"/>
                  </a:lnTo>
                  <a:lnTo>
                    <a:pt x="28955" y="86867"/>
                  </a:lnTo>
                  <a:lnTo>
                    <a:pt x="28955" y="72389"/>
                  </a:lnTo>
                  <a:lnTo>
                    <a:pt x="79628" y="72389"/>
                  </a:lnTo>
                  <a:lnTo>
                    <a:pt x="43433" y="0"/>
                  </a:lnTo>
                  <a:close/>
                </a:path>
                <a:path w="86995" h="1026160">
                  <a:moveTo>
                    <a:pt x="79628" y="72389"/>
                  </a:moveTo>
                  <a:lnTo>
                    <a:pt x="57912" y="72389"/>
                  </a:lnTo>
                  <a:lnTo>
                    <a:pt x="57912" y="86867"/>
                  </a:lnTo>
                  <a:lnTo>
                    <a:pt x="86868" y="86867"/>
                  </a:lnTo>
                  <a:lnTo>
                    <a:pt x="79628" y="72389"/>
                  </a:lnTo>
                  <a:close/>
                </a:path>
              </a:pathLst>
            </a:custGeom>
            <a:solidFill>
              <a:srgbClr val="009900"/>
            </a:solidFill>
          </p:spPr>
          <p:txBody>
            <a:bodyPr wrap="square" lIns="0" tIns="0" rIns="0" bIns="0" rtlCol="0"/>
            <a:lstStyle/>
            <a:p>
              <a:endParaRPr>
                <a:solidFill>
                  <a:prstClr val="black"/>
                </a:solidFill>
                <a:latin typeface="Calibri"/>
              </a:endParaRPr>
            </a:p>
          </p:txBody>
        </p:sp>
        <p:sp>
          <p:nvSpPr>
            <p:cNvPr id="42" name="object 42"/>
            <p:cNvSpPr/>
            <p:nvPr/>
          </p:nvSpPr>
          <p:spPr>
            <a:xfrm>
              <a:off x="7351648" y="3710177"/>
              <a:ext cx="105410" cy="1026794"/>
            </a:xfrm>
            <a:custGeom>
              <a:avLst/>
              <a:gdLst/>
              <a:ahLst/>
              <a:cxnLst/>
              <a:rect l="l" t="t" r="r" b="b"/>
              <a:pathLst>
                <a:path w="105409" h="1026795">
                  <a:moveTo>
                    <a:pt x="57876" y="86018"/>
                  </a:moveTo>
                  <a:lnTo>
                    <a:pt x="28922" y="87460"/>
                  </a:lnTo>
                  <a:lnTo>
                    <a:pt x="76326" y="1026414"/>
                  </a:lnTo>
                  <a:lnTo>
                    <a:pt x="105282" y="1024890"/>
                  </a:lnTo>
                  <a:lnTo>
                    <a:pt x="57876" y="86018"/>
                  </a:lnTo>
                  <a:close/>
                </a:path>
                <a:path w="105409" h="1026795">
                  <a:moveTo>
                    <a:pt x="38989" y="0"/>
                  </a:moveTo>
                  <a:lnTo>
                    <a:pt x="0" y="88900"/>
                  </a:lnTo>
                  <a:lnTo>
                    <a:pt x="28922" y="87460"/>
                  </a:lnTo>
                  <a:lnTo>
                    <a:pt x="28194" y="73025"/>
                  </a:lnTo>
                  <a:lnTo>
                    <a:pt x="57150" y="71628"/>
                  </a:lnTo>
                  <a:lnTo>
                    <a:pt x="79427" y="71628"/>
                  </a:lnTo>
                  <a:lnTo>
                    <a:pt x="38989" y="0"/>
                  </a:lnTo>
                  <a:close/>
                </a:path>
                <a:path w="105409" h="1026795">
                  <a:moveTo>
                    <a:pt x="57150" y="71628"/>
                  </a:moveTo>
                  <a:lnTo>
                    <a:pt x="28194" y="73025"/>
                  </a:lnTo>
                  <a:lnTo>
                    <a:pt x="28922" y="87460"/>
                  </a:lnTo>
                  <a:lnTo>
                    <a:pt x="57876" y="86018"/>
                  </a:lnTo>
                  <a:lnTo>
                    <a:pt x="57150" y="71628"/>
                  </a:lnTo>
                  <a:close/>
                </a:path>
                <a:path w="105409" h="1026795">
                  <a:moveTo>
                    <a:pt x="79427" y="71628"/>
                  </a:moveTo>
                  <a:lnTo>
                    <a:pt x="57150" y="71628"/>
                  </a:lnTo>
                  <a:lnTo>
                    <a:pt x="57876" y="86018"/>
                  </a:lnTo>
                  <a:lnTo>
                    <a:pt x="86741" y="84582"/>
                  </a:lnTo>
                  <a:lnTo>
                    <a:pt x="79427" y="71628"/>
                  </a:lnTo>
                  <a:close/>
                </a:path>
              </a:pathLst>
            </a:custGeom>
            <a:solidFill>
              <a:srgbClr val="3333CC"/>
            </a:solidFill>
          </p:spPr>
          <p:txBody>
            <a:bodyPr wrap="square" lIns="0" tIns="0" rIns="0" bIns="0" rtlCol="0"/>
            <a:lstStyle/>
            <a:p>
              <a:endParaRPr>
                <a:solidFill>
                  <a:prstClr val="black"/>
                </a:solidFill>
                <a:latin typeface="Calibri"/>
              </a:endParaRPr>
            </a:p>
          </p:txBody>
        </p:sp>
      </p:grpSp>
      <p:sp>
        <p:nvSpPr>
          <p:cNvPr id="43" name="object 43"/>
          <p:cNvSpPr txBox="1"/>
          <p:nvPr/>
        </p:nvSpPr>
        <p:spPr>
          <a:xfrm>
            <a:off x="7482967" y="1927986"/>
            <a:ext cx="2179955" cy="574040"/>
          </a:xfrm>
          <a:prstGeom prst="rect">
            <a:avLst/>
          </a:prstGeom>
        </p:spPr>
        <p:txBody>
          <a:bodyPr vert="horz" wrap="square" lIns="0" tIns="12700" rIns="0" bIns="0" rtlCol="0">
            <a:spAutoFit/>
          </a:bodyPr>
          <a:lstStyle/>
          <a:p>
            <a:pPr marL="12700" marR="5080">
              <a:spcBef>
                <a:spcPts val="100"/>
              </a:spcBef>
            </a:pPr>
            <a:r>
              <a:rPr spc="-5" dirty="0">
                <a:solidFill>
                  <a:srgbClr val="FF0000"/>
                </a:solidFill>
                <a:latin typeface="Calibri"/>
                <a:cs typeface="Calibri"/>
              </a:rPr>
              <a:t>The</a:t>
            </a:r>
            <a:r>
              <a:rPr spc="-15" dirty="0">
                <a:solidFill>
                  <a:srgbClr val="FF0000"/>
                </a:solidFill>
                <a:latin typeface="Calibri"/>
                <a:cs typeface="Calibri"/>
              </a:rPr>
              <a:t> </a:t>
            </a:r>
            <a:r>
              <a:rPr spc="-10" dirty="0">
                <a:solidFill>
                  <a:srgbClr val="FF0000"/>
                </a:solidFill>
                <a:latin typeface="Calibri"/>
                <a:cs typeface="Calibri"/>
              </a:rPr>
              <a:t>red</a:t>
            </a:r>
            <a:r>
              <a:rPr dirty="0">
                <a:solidFill>
                  <a:srgbClr val="FF0000"/>
                </a:solidFill>
                <a:latin typeface="Calibri"/>
                <a:cs typeface="Calibri"/>
              </a:rPr>
              <a:t> </a:t>
            </a:r>
            <a:r>
              <a:rPr spc="-10" dirty="0">
                <a:solidFill>
                  <a:srgbClr val="FF0000"/>
                </a:solidFill>
                <a:latin typeface="Calibri"/>
                <a:cs typeface="Calibri"/>
              </a:rPr>
              <a:t>connections</a:t>
            </a:r>
            <a:r>
              <a:rPr spc="10" dirty="0">
                <a:solidFill>
                  <a:srgbClr val="FF0000"/>
                </a:solidFill>
                <a:latin typeface="Calibri"/>
                <a:cs typeface="Calibri"/>
              </a:rPr>
              <a:t> </a:t>
            </a:r>
            <a:r>
              <a:rPr dirty="0">
                <a:solidFill>
                  <a:srgbClr val="FF0000"/>
                </a:solidFill>
                <a:latin typeface="Calibri"/>
                <a:cs typeface="Calibri"/>
              </a:rPr>
              <a:t>all </a:t>
            </a:r>
            <a:r>
              <a:rPr spc="-390" dirty="0">
                <a:solidFill>
                  <a:srgbClr val="FF0000"/>
                </a:solidFill>
                <a:latin typeface="Calibri"/>
                <a:cs typeface="Calibri"/>
              </a:rPr>
              <a:t> </a:t>
            </a:r>
            <a:r>
              <a:rPr spc="-10" dirty="0">
                <a:solidFill>
                  <a:srgbClr val="FF0000"/>
                </a:solidFill>
                <a:latin typeface="Calibri"/>
                <a:cs typeface="Calibri"/>
              </a:rPr>
              <a:t>have</a:t>
            </a:r>
            <a:r>
              <a:rPr spc="-30" dirty="0">
                <a:solidFill>
                  <a:srgbClr val="FF0000"/>
                </a:solidFill>
                <a:latin typeface="Calibri"/>
                <a:cs typeface="Calibri"/>
              </a:rPr>
              <a:t> </a:t>
            </a:r>
            <a:r>
              <a:rPr dirty="0">
                <a:solidFill>
                  <a:srgbClr val="FF0000"/>
                </a:solidFill>
                <a:latin typeface="Calibri"/>
                <a:cs typeface="Calibri"/>
              </a:rPr>
              <a:t>the</a:t>
            </a:r>
            <a:r>
              <a:rPr spc="-10" dirty="0">
                <a:solidFill>
                  <a:srgbClr val="FF0000"/>
                </a:solidFill>
                <a:latin typeface="Calibri"/>
                <a:cs typeface="Calibri"/>
              </a:rPr>
              <a:t> </a:t>
            </a:r>
            <a:r>
              <a:rPr spc="-5" dirty="0">
                <a:solidFill>
                  <a:srgbClr val="FF0000"/>
                </a:solidFill>
                <a:latin typeface="Calibri"/>
                <a:cs typeface="Calibri"/>
              </a:rPr>
              <a:t>same</a:t>
            </a:r>
            <a:r>
              <a:rPr spc="-20" dirty="0">
                <a:solidFill>
                  <a:srgbClr val="FF0000"/>
                </a:solidFill>
                <a:latin typeface="Calibri"/>
                <a:cs typeface="Calibri"/>
              </a:rPr>
              <a:t> </a:t>
            </a:r>
            <a:r>
              <a:rPr spc="-5" dirty="0">
                <a:solidFill>
                  <a:srgbClr val="FF0000"/>
                </a:solidFill>
                <a:latin typeface="Calibri"/>
                <a:cs typeface="Calibri"/>
              </a:rPr>
              <a:t>weight.</a:t>
            </a:r>
            <a:endParaRPr>
              <a:solidFill>
                <a:prstClr val="black"/>
              </a:solidFill>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9043</TotalTime>
  <Words>3939</Words>
  <Application>Microsoft Macintosh PowerPoint</Application>
  <PresentationFormat>Widescreen</PresentationFormat>
  <Paragraphs>611</Paragraphs>
  <Slides>71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71</vt:i4>
      </vt:variant>
    </vt:vector>
  </HeadingPairs>
  <TitlesOfParts>
    <vt:vector size="82" baseType="lpstr">
      <vt:lpstr>SimSun</vt:lpstr>
      <vt:lpstr>Aptos</vt:lpstr>
      <vt:lpstr>Aptos Display</vt:lpstr>
      <vt:lpstr>Arial</vt:lpstr>
      <vt:lpstr>Arial MT</vt:lpstr>
      <vt:lpstr>Calibri</vt:lpstr>
      <vt:lpstr>Symbol</vt:lpstr>
      <vt:lpstr>Times New Roman</vt:lpstr>
      <vt:lpstr>Wingdings</vt:lpstr>
      <vt:lpstr>Office Theme</vt:lpstr>
      <vt:lpstr>1_Office Theme</vt:lpstr>
      <vt:lpstr>Classifying Images with Deep Convolutional Neural Networks </vt:lpstr>
      <vt:lpstr>History</vt:lpstr>
      <vt:lpstr>Convolution</vt:lpstr>
      <vt:lpstr>Convolution Properties</vt:lpstr>
      <vt:lpstr>ConvNet</vt:lpstr>
      <vt:lpstr>PowerPoint Presentation</vt:lpstr>
      <vt:lpstr>PowerPoint Presentation</vt:lpstr>
      <vt:lpstr>Convnets</vt:lpstr>
      <vt:lpstr>The replicated feature approach</vt:lpstr>
      <vt:lpstr>PowerPoint Presentation</vt:lpstr>
      <vt:lpstr>Backpropagation with weight constraints</vt:lpstr>
      <vt:lpstr>What does replicating the feature detectors achieve?</vt:lpstr>
      <vt:lpstr>Pooling the outputs of replicated feature  detectors</vt:lpstr>
      <vt:lpstr>PowerPoint Presentation</vt:lpstr>
      <vt:lpstr>Example Architecture for CIFAR-10</vt:lpstr>
      <vt:lpstr>Convolution Layer</vt:lpstr>
      <vt:lpstr>PowerPoint Presentation</vt:lpstr>
      <vt:lpstr>Convolution</vt:lpstr>
      <vt:lpstr>PowerPoint Presentation</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Convolutions: More detail</vt:lpstr>
      <vt:lpstr>Spatial arrangement</vt:lpstr>
      <vt:lpstr>Spatial arrangement</vt:lpstr>
      <vt:lpstr>Parameter Sharing</vt:lpstr>
      <vt:lpstr>PowerPoint Presentation</vt:lpstr>
      <vt:lpstr>Spatial Pooling</vt:lpstr>
      <vt:lpstr>3. Spatial Pooling</vt:lpstr>
      <vt:lpstr>Pooling Layer</vt:lpstr>
      <vt:lpstr>General pooling layer</vt:lpstr>
      <vt:lpstr>General pooling</vt:lpstr>
      <vt:lpstr>Fully-connected layer</vt:lpstr>
      <vt:lpstr>Converting FC layers to CONV layers</vt:lpstr>
      <vt:lpstr>ConvNet Architectures</vt:lpstr>
      <vt:lpstr>three layers of 3x3 CONV vs a single CONV layer with 7x7  receptive fields.</vt:lpstr>
      <vt:lpstr>Practical matters</vt:lpstr>
      <vt:lpstr>Data Augmentation (Jittering)</vt:lpstr>
      <vt:lpstr>PowerPoint Presentation</vt:lpstr>
      <vt:lpstr>Transfer Learning with CNNs Source: classification on ImageNet Target: some other task/data</vt:lpstr>
      <vt:lpstr>Transfer Learning with CNNs</vt:lpstr>
      <vt:lpstr>Image Segmentation</vt:lpstr>
      <vt:lpstr>What it is useful for</vt:lpstr>
      <vt:lpstr>Segmentation Algorithms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Images with Deep Convolutional Neural Networks </dc:title>
  <dc:creator>Pranjal Kumar</dc:creator>
  <cp:lastModifiedBy>Pranjal Kumar</cp:lastModifiedBy>
  <cp:revision>17</cp:revision>
  <dcterms:created xsi:type="dcterms:W3CDTF">2024-02-15T14:06:57Z</dcterms:created>
  <dcterms:modified xsi:type="dcterms:W3CDTF">2024-02-24T14:58:06Z</dcterms:modified>
</cp:coreProperties>
</file>