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5" r:id="rId5"/>
    <p:sldId id="258" r:id="rId6"/>
    <p:sldId id="261" r:id="rId7"/>
    <p:sldId id="260" r:id="rId8"/>
    <p:sldId id="259" r:id="rId9"/>
    <p:sldId id="266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ibm-my.sharepoint.com/personal/gopi_t_ibm_com/Documents/KPMG_VI_New_raw_data_updat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ibm-my.sharepoint.com/personal/gopi_t_ibm_com/Documents/KPMG_VI_New_raw_data_updat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ibm-my.sharepoint.com/personal/gopi_t_ibm_com/Documents/KPMG_VI_New_raw_data_update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ibm-my.sharepoint.com/personal/gopi_t_ibm_com/Documents/KPMG_VI_New_raw_data_update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ibm-my.sharepoint.com/personal/gopi_t_ibm_com/Documents/KPMG_VI_New_raw_data_update_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Bike</a:t>
            </a:r>
            <a:r>
              <a:rPr lang="en-IN" baseline="0"/>
              <a:t> Purchases based on Gender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Sheet1!$B$33:$B$34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Sheet1!$C$33:$C$34</c:f>
              <c:numCache>
                <c:formatCode>General</c:formatCode>
                <c:ptCount val="2"/>
                <c:pt idx="0">
                  <c:v>9580</c:v>
                </c:pt>
                <c:pt idx="1">
                  <c:v>9850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0E-409F-BB52-F641D09B7E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30057296"/>
        <c:axId val="1130053136"/>
      </c:barChart>
      <c:catAx>
        <c:axId val="113005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0053136"/>
        <c:crosses val="autoZero"/>
        <c:auto val="1"/>
        <c:lblAlgn val="ctr"/>
        <c:lblOffset val="100"/>
        <c:noMultiLvlLbl val="0"/>
      </c:catAx>
      <c:valAx>
        <c:axId val="1130053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0057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[KPMG_VI_New_raw_data_update_final.xlsx]Sheet10!PivotTable8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Profit share by Job sectors</a:t>
            </a:r>
          </a:p>
        </c:rich>
      </c:tx>
      <c:layout>
        <c:manualLayout>
          <c:xMode val="edge"/>
          <c:yMode val="edge"/>
          <c:x val="0.21082351899590457"/>
          <c:y val="6.581297644143690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255828945211478"/>
          <c:y val="0.11705978494721836"/>
          <c:w val="0.81855655057308996"/>
          <c:h val="0.535844888530252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Sheet10!$B$3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6.643519473503882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-540000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DDD-4713-9687-29FD5339531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-540000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DDD-4713-9687-29FD533953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Sheet10!$A$4:$A$15</c:f>
              <c:strCache>
                <c:ptCount val="11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  <c:pt idx="10">
                  <c:v>(blank)</c:v>
                </c:pt>
              </c:strCache>
            </c:strRef>
          </c:cat>
          <c:val>
            <c:numRef>
              <c:f>Sheet10!$B$4:$B$15</c:f>
              <c:numCache>
                <c:formatCode>General</c:formatCode>
                <c:ptCount val="11"/>
                <c:pt idx="0">
                  <c:v>300566.23999999982</c:v>
                </c:pt>
                <c:pt idx="1">
                  <c:v>380207.90999999963</c:v>
                </c:pt>
                <c:pt idx="2">
                  <c:v>2114978.6600000057</c:v>
                </c:pt>
                <c:pt idx="3">
                  <c:v>1633504.4400000072</c:v>
                </c:pt>
                <c:pt idx="4">
                  <c:v>598669.46000000043</c:v>
                </c:pt>
                <c:pt idx="5">
                  <c:v>2125108.210000006</c:v>
                </c:pt>
                <c:pt idx="6">
                  <c:v>1737148.6049719036</c:v>
                </c:pt>
                <c:pt idx="7">
                  <c:v>688763.64000000071</c:v>
                </c:pt>
                <c:pt idx="8">
                  <c:v>963206.73000000045</c:v>
                </c:pt>
                <c:pt idx="9">
                  <c:v>186662.43999999986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DD-4713-9687-29FD5339531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893520639"/>
        <c:axId val="893519807"/>
      </c:barChart>
      <c:catAx>
        <c:axId val="893520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3519807"/>
        <c:crosses val="autoZero"/>
        <c:auto val="1"/>
        <c:lblAlgn val="ctr"/>
        <c:lblOffset val="100"/>
        <c:noMultiLvlLbl val="0"/>
      </c:catAx>
      <c:valAx>
        <c:axId val="893519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3520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[KPMG_VI_New_raw_data_update_final.xlsx]Sheet9!PivotTable7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</a:t>
            </a:r>
            <a:r>
              <a:rPr lang="en-US" baseline="0" dirty="0"/>
              <a:t> of Units sold based on Job sectors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Sheet9!$A$4:$A$15</c:f>
              <c:strCache>
                <c:ptCount val="11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  <c:pt idx="10">
                  <c:v>(blank)</c:v>
                </c:pt>
              </c:strCache>
            </c:strRef>
          </c:cat>
          <c:val>
            <c:numRef>
              <c:f>Sheet9!$B$4:$B$15</c:f>
              <c:numCache>
                <c:formatCode>General</c:formatCode>
                <c:ptCount val="11"/>
                <c:pt idx="0">
                  <c:v>559</c:v>
                </c:pt>
                <c:pt idx="1">
                  <c:v>686</c:v>
                </c:pt>
                <c:pt idx="2">
                  <c:v>3773</c:v>
                </c:pt>
                <c:pt idx="3">
                  <c:v>3016</c:v>
                </c:pt>
                <c:pt idx="4">
                  <c:v>1049</c:v>
                </c:pt>
                <c:pt idx="5">
                  <c:v>3897</c:v>
                </c:pt>
                <c:pt idx="6">
                  <c:v>3138</c:v>
                </c:pt>
                <c:pt idx="7">
                  <c:v>1258</c:v>
                </c:pt>
                <c:pt idx="8">
                  <c:v>1718</c:v>
                </c:pt>
                <c:pt idx="9">
                  <c:v>351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A6-48E2-82A3-7077907164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26562031"/>
        <c:axId val="1426562447"/>
      </c:barChart>
      <c:catAx>
        <c:axId val="1426562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6562447"/>
        <c:crosses val="autoZero"/>
        <c:auto val="1"/>
        <c:lblAlgn val="ctr"/>
        <c:lblOffset val="100"/>
        <c:noMultiLvlLbl val="0"/>
      </c:catAx>
      <c:valAx>
        <c:axId val="1426562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6562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[KPMG_VI_New_raw_data_update_final.xlsx]Sheet8!PivotTable6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0" cap="none" dirty="0"/>
              <a:t>State wise car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Sheet8!$B$3:$B$4</c:f>
              <c:strCache>
                <c:ptCount val="1"/>
                <c:pt idx="0">
                  <c:v>No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Sheet8!$A$5:$A$9</c:f>
              <c:strCache>
                <c:ptCount val="4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  <c:pt idx="3">
                  <c:v>(blank)</c:v>
                </c:pt>
              </c:strCache>
            </c:strRef>
          </c:cat>
          <c:val>
            <c:numRef>
              <c:f>Sheet8!$B$5:$B$9</c:f>
              <c:numCache>
                <c:formatCode>General</c:formatCode>
                <c:ptCount val="4"/>
                <c:pt idx="0">
                  <c:v>5046</c:v>
                </c:pt>
                <c:pt idx="1">
                  <c:v>2073</c:v>
                </c:pt>
                <c:pt idx="2">
                  <c:v>2527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44-4AC8-9CA8-0ABE9FF2F948}"/>
            </c:ext>
          </c:extLst>
        </c:ser>
        <c:ser>
          <c:idx val="1"/>
          <c:order val="1"/>
          <c:tx>
            <c:strRef>
              <c:f>Sheet8!$C$3:$C$4</c:f>
              <c:strCache>
                <c:ptCount val="1"/>
                <c:pt idx="0">
                  <c:v>Yes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Ref>
              <c:f>Sheet8!$A$5:$A$9</c:f>
              <c:strCache>
                <c:ptCount val="4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  <c:pt idx="3">
                  <c:v>(blank)</c:v>
                </c:pt>
              </c:strCache>
            </c:strRef>
          </c:cat>
          <c:val>
            <c:numRef>
              <c:f>Sheet8!$C$5:$C$9</c:f>
              <c:numCache>
                <c:formatCode>General</c:formatCode>
                <c:ptCount val="4"/>
                <c:pt idx="0">
                  <c:v>5347</c:v>
                </c:pt>
                <c:pt idx="1">
                  <c:v>2071</c:v>
                </c:pt>
                <c:pt idx="2">
                  <c:v>2381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44-4AC8-9CA8-0ABE9FF2F948}"/>
            </c:ext>
          </c:extLst>
        </c:ser>
        <c:ser>
          <c:idx val="2"/>
          <c:order val="2"/>
          <c:tx>
            <c:strRef>
              <c:f>Sheet8!$D$3:$D$4</c:f>
              <c:strCache>
                <c:ptCount val="1"/>
                <c:pt idx="0">
                  <c:v>(blank)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strRef>
              <c:f>Sheet8!$A$5:$A$9</c:f>
              <c:strCache>
                <c:ptCount val="4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  <c:pt idx="3">
                  <c:v>(blank)</c:v>
                </c:pt>
              </c:strCache>
            </c:strRef>
          </c:cat>
          <c:val>
            <c:numRef>
              <c:f>Sheet8!$D$5:$D$9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8C44-4AC8-9CA8-0ABE9FF2F9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1337141695"/>
        <c:axId val="1337142527"/>
      </c:barChart>
      <c:catAx>
        <c:axId val="1337141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7142527"/>
        <c:crosses val="autoZero"/>
        <c:auto val="1"/>
        <c:lblAlgn val="ctr"/>
        <c:lblOffset val="100"/>
        <c:noMultiLvlLbl val="0"/>
      </c:catAx>
      <c:valAx>
        <c:axId val="13371425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7141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[KPMG_VI_New_raw_data_update_final.xlsx]Sheet1!PivotTable1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Business</a:t>
            </a:r>
            <a:r>
              <a:rPr lang="en-US" baseline="0" dirty="0"/>
              <a:t> contribution by different customer segment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715-4248-87AC-78B9994406F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715-4248-87AC-78B9994406F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715-4248-87AC-78B9994406F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715-4248-87AC-78B9994406F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715-4248-87AC-78B9994406F3}"/>
              </c:ext>
            </c:extLst>
          </c:dPt>
          <c:cat>
            <c:strRef>
              <c:f>Sheet1!$A$4:$A$9</c:f>
              <c:strCache>
                <c:ptCount val="5"/>
                <c:pt idx="0">
                  <c:v>BRONZE</c:v>
                </c:pt>
                <c:pt idx="1">
                  <c:v>GOLD</c:v>
                </c:pt>
                <c:pt idx="2">
                  <c:v>PLATINUM</c:v>
                </c:pt>
                <c:pt idx="3">
                  <c:v>SILVER</c:v>
                </c:pt>
                <c:pt idx="4">
                  <c:v>#N/A</c:v>
                </c:pt>
              </c:strCache>
            </c:strRef>
          </c:cat>
          <c:val>
            <c:numRef>
              <c:f>Sheet1!$B$4:$B$9</c:f>
              <c:numCache>
                <c:formatCode>General</c:formatCode>
                <c:ptCount val="5"/>
                <c:pt idx="0">
                  <c:v>608</c:v>
                </c:pt>
                <c:pt idx="1">
                  <c:v>535</c:v>
                </c:pt>
                <c:pt idx="2">
                  <c:v>601</c:v>
                </c:pt>
                <c:pt idx="3">
                  <c:v>640</c:v>
                </c:pt>
                <c:pt idx="4">
                  <c:v>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715-4248-87AC-78B9994406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</a:t>
            </a:r>
            <a:r>
              <a:rPr lang="en-IN" dirty="0"/>
              <a:t>KPMG Intern Division</a:t>
            </a:r>
            <a:r>
              <a:rPr dirty="0"/>
              <a:t>] - [</a:t>
            </a:r>
            <a:r>
              <a:rPr lang="en-IN" dirty="0"/>
              <a:t>Mr X</a:t>
            </a:r>
            <a:r>
              <a:rPr dirty="0"/>
              <a:t>], [</a:t>
            </a:r>
            <a:r>
              <a:rPr lang="en-IN" dirty="0"/>
              <a:t>Mr Y</a:t>
            </a:r>
            <a:r>
              <a:rPr dirty="0"/>
              <a:t>], [</a:t>
            </a:r>
            <a:r>
              <a:rPr lang="en-IN" dirty="0"/>
              <a:t>Gopi T</a:t>
            </a:r>
            <a:r>
              <a:rPr dirty="0"/>
              <a:t>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22002" y="-635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56290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Introduction</a:t>
            </a:r>
            <a:endParaRPr dirty="0"/>
          </a:p>
        </p:txBody>
      </p:sp>
      <p:sp>
        <p:nvSpPr>
          <p:cNvPr id="118" name="Shape 65"/>
          <p:cNvSpPr/>
          <p:nvPr/>
        </p:nvSpPr>
        <p:spPr>
          <a:xfrm>
            <a:off x="328506" y="1048555"/>
            <a:ext cx="3744032" cy="3706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b="1" u="sng" dirty="0"/>
              <a:t>Problem Outline:</a:t>
            </a:r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IN" b="1" u="sng" dirty="0"/>
          </a:p>
          <a:p>
            <a:pPr marL="444500" indent="-342900" algn="just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600" dirty="0"/>
              <a:t>Sprocket Central is the manufacturer of quality bikes and accessories.</a:t>
            </a:r>
          </a:p>
          <a:p>
            <a:pPr marL="444500" indent="-342900" algn="just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IN" sz="1600" dirty="0"/>
          </a:p>
          <a:p>
            <a:pPr marL="444500" indent="-342900" algn="just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600" dirty="0"/>
              <a:t>The marketing team is doing research on business expansion.</a:t>
            </a:r>
          </a:p>
          <a:p>
            <a:pPr marL="444500" indent="-342900" algn="just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IN" sz="1600" dirty="0"/>
          </a:p>
          <a:p>
            <a:pPr marL="101600" algn="just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IN" sz="1600" dirty="0"/>
          </a:p>
          <a:p>
            <a:pPr marL="444500" indent="-342900" algn="just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600" dirty="0"/>
              <a:t>Target: 1000 new customers who adds value to the business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Shape 65">
            <a:extLst>
              <a:ext uri="{FF2B5EF4-FFF2-40B4-BE49-F238E27FC236}">
                <a16:creationId xmlns:a16="http://schemas.microsoft.com/office/drawing/2014/main" id="{D27FB322-4C69-4C2E-C71C-84D57F931894}"/>
              </a:ext>
            </a:extLst>
          </p:cNvPr>
          <p:cNvSpPr/>
          <p:nvPr/>
        </p:nvSpPr>
        <p:spPr>
          <a:xfrm>
            <a:off x="5071462" y="870888"/>
            <a:ext cx="3744032" cy="4272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b="1" u="sng" dirty="0"/>
              <a:t>Methodology/Approach:</a:t>
            </a:r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IN" b="1" u="sng" dirty="0"/>
          </a:p>
          <a:p>
            <a:pPr marL="444500" indent="-342900" algn="just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600" dirty="0"/>
              <a:t>Customer classification based on the RFM analysis.</a:t>
            </a:r>
          </a:p>
          <a:p>
            <a:pPr marL="444500" indent="-342900" algn="just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IN" sz="1600" dirty="0"/>
          </a:p>
          <a:p>
            <a:pPr marL="444500" indent="-342900" algn="just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600" dirty="0"/>
              <a:t>Analysis of industries contributing to the profit and maximum sales</a:t>
            </a:r>
          </a:p>
          <a:p>
            <a:pPr marL="444500" indent="-342900" algn="just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IN" sz="1600" dirty="0"/>
          </a:p>
          <a:p>
            <a:pPr marL="101600" algn="just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IN" sz="1600" dirty="0"/>
          </a:p>
          <a:p>
            <a:pPr marL="444500" indent="-342900" algn="just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600" dirty="0"/>
              <a:t>Wealth segment by age category.</a:t>
            </a:r>
          </a:p>
          <a:p>
            <a:pPr marL="444500" indent="-342900" algn="just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IN" sz="1600" dirty="0"/>
          </a:p>
          <a:p>
            <a:pPr marL="444500" indent="-342900" algn="just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600" dirty="0"/>
              <a:t>Car sales based on geography.</a:t>
            </a:r>
          </a:p>
        </p:txBody>
      </p:sp>
    </p:spTree>
    <p:extLst>
      <p:ext uri="{BB962C8B-B14F-4D97-AF65-F5344CB8AC3E}">
        <p14:creationId xmlns:p14="http://schemas.microsoft.com/office/powerpoint/2010/main" val="231484890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22002" y="-635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56290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Quality Assessment</a:t>
            </a:r>
            <a:endParaRPr dirty="0"/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644023E-9470-67BF-2618-9653CE0AE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072241"/>
              </p:ext>
            </p:extLst>
          </p:nvPr>
        </p:nvGraphicFramePr>
        <p:xfrm>
          <a:off x="591672" y="2182266"/>
          <a:ext cx="8178953" cy="2512940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942539">
                  <a:extLst>
                    <a:ext uri="{9D8B030D-6E8A-4147-A177-3AD203B41FA5}">
                      <a16:colId xmlns:a16="http://schemas.microsoft.com/office/drawing/2014/main" val="1191095334"/>
                    </a:ext>
                  </a:extLst>
                </a:gridCol>
                <a:gridCol w="1204708">
                  <a:extLst>
                    <a:ext uri="{9D8B030D-6E8A-4147-A177-3AD203B41FA5}">
                      <a16:colId xmlns:a16="http://schemas.microsoft.com/office/drawing/2014/main" val="4125688973"/>
                    </a:ext>
                  </a:extLst>
                </a:gridCol>
                <a:gridCol w="1356203">
                  <a:extLst>
                    <a:ext uri="{9D8B030D-6E8A-4147-A177-3AD203B41FA5}">
                      <a16:colId xmlns:a16="http://schemas.microsoft.com/office/drawing/2014/main" val="3450017036"/>
                    </a:ext>
                  </a:extLst>
                </a:gridCol>
                <a:gridCol w="1289982">
                  <a:extLst>
                    <a:ext uri="{9D8B030D-6E8A-4147-A177-3AD203B41FA5}">
                      <a16:colId xmlns:a16="http://schemas.microsoft.com/office/drawing/2014/main" val="3088543666"/>
                    </a:ext>
                  </a:extLst>
                </a:gridCol>
                <a:gridCol w="1204708">
                  <a:extLst>
                    <a:ext uri="{9D8B030D-6E8A-4147-A177-3AD203B41FA5}">
                      <a16:colId xmlns:a16="http://schemas.microsoft.com/office/drawing/2014/main" val="3501723961"/>
                    </a:ext>
                  </a:extLst>
                </a:gridCol>
                <a:gridCol w="1237366">
                  <a:extLst>
                    <a:ext uri="{9D8B030D-6E8A-4147-A177-3AD203B41FA5}">
                      <a16:colId xmlns:a16="http://schemas.microsoft.com/office/drawing/2014/main" val="3147657395"/>
                    </a:ext>
                  </a:extLst>
                </a:gridCol>
                <a:gridCol w="943447">
                  <a:extLst>
                    <a:ext uri="{9D8B030D-6E8A-4147-A177-3AD203B41FA5}">
                      <a16:colId xmlns:a16="http://schemas.microsoft.com/office/drawing/2014/main" val="537020263"/>
                    </a:ext>
                  </a:extLst>
                </a:gridCol>
              </a:tblGrid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dirty="0">
                          <a:effectLst/>
                        </a:rPr>
                        <a:t>Sheet Name</a:t>
                      </a:r>
                      <a:endParaRPr lang="en-IN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32" marR="61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dirty="0">
                          <a:effectLst/>
                        </a:rPr>
                        <a:t>Accuracy</a:t>
                      </a:r>
                      <a:endParaRPr lang="en-IN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32" marR="61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dirty="0">
                          <a:effectLst/>
                        </a:rPr>
                        <a:t>Completeness</a:t>
                      </a:r>
                      <a:endParaRPr lang="en-IN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32" marR="61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dirty="0">
                          <a:effectLst/>
                        </a:rPr>
                        <a:t>Consistency</a:t>
                      </a:r>
                      <a:endParaRPr lang="en-IN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32" marR="61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dirty="0">
                          <a:effectLst/>
                        </a:rPr>
                        <a:t>Currency </a:t>
                      </a:r>
                      <a:endParaRPr lang="en-IN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32" marR="61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dirty="0">
                          <a:effectLst/>
                        </a:rPr>
                        <a:t>Relevancy</a:t>
                      </a:r>
                      <a:endParaRPr lang="en-IN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32" marR="61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dirty="0">
                          <a:effectLst/>
                        </a:rPr>
                        <a:t>Validity</a:t>
                      </a:r>
                      <a:endParaRPr lang="en-IN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32" marR="61932" marT="0" marB="0"/>
                </a:tc>
                <a:extLst>
                  <a:ext uri="{0D108BD9-81ED-4DB2-BD59-A6C34878D82A}">
                    <a16:rowId xmlns:a16="http://schemas.microsoft.com/office/drawing/2014/main" val="1699613629"/>
                  </a:ext>
                </a:extLst>
              </a:tr>
              <a:tr h="5853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dirty="0" err="1">
                          <a:effectLst/>
                        </a:rPr>
                        <a:t>Cus.Demography</a:t>
                      </a:r>
                      <a:endParaRPr lang="en-IN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32" marR="61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Data of birth, Age column included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32" marR="61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Job title- Blanks removed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32" marR="61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Gender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32" marR="61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Deceased customers removed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32" marR="61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32" marR="61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32" marR="61932" marT="0" marB="0"/>
                </a:tc>
                <a:extLst>
                  <a:ext uri="{0D108BD9-81ED-4DB2-BD59-A6C34878D82A}">
                    <a16:rowId xmlns:a16="http://schemas.microsoft.com/office/drawing/2014/main" val="4210502896"/>
                  </a:ext>
                </a:extLst>
              </a:tr>
              <a:tr h="7286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dirty="0" err="1">
                          <a:effectLst/>
                        </a:rPr>
                        <a:t>Cus.Address</a:t>
                      </a:r>
                      <a:endParaRPr lang="en-IN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32" marR="61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32" marR="61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Customer ID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32" marR="61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States was mentioned in different ways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32" marR="61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32" marR="61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32" marR="61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32" marR="61932" marT="0" marB="0"/>
                </a:tc>
                <a:extLst>
                  <a:ext uri="{0D108BD9-81ED-4DB2-BD59-A6C34878D82A}">
                    <a16:rowId xmlns:a16="http://schemas.microsoft.com/office/drawing/2014/main" val="2129235762"/>
                  </a:ext>
                </a:extLst>
              </a:tr>
              <a:tr h="2046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dirty="0">
                          <a:effectLst/>
                        </a:rPr>
                        <a:t>Transaction</a:t>
                      </a:r>
                      <a:endParaRPr lang="en-IN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32" marR="61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 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Profit column added for business analysis 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32" marR="61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Customer ID, Blanks in Online Order and Brand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32" marR="61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32" marR="61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32" marR="61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32" marR="619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Format changed for List Price, Product sold date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32" marR="61932" marT="0" marB="0"/>
                </a:tc>
                <a:extLst>
                  <a:ext uri="{0D108BD9-81ED-4DB2-BD59-A6C34878D82A}">
                    <a16:rowId xmlns:a16="http://schemas.microsoft.com/office/drawing/2014/main" val="1527362561"/>
                  </a:ext>
                </a:extLst>
              </a:tr>
            </a:tbl>
          </a:graphicData>
        </a:graphic>
      </p:graphicFrame>
      <p:sp>
        <p:nvSpPr>
          <p:cNvPr id="4" name="Shape 65">
            <a:extLst>
              <a:ext uri="{FF2B5EF4-FFF2-40B4-BE49-F238E27FC236}">
                <a16:creationId xmlns:a16="http://schemas.microsoft.com/office/drawing/2014/main" id="{7F857D91-8EA7-D8A1-BF22-EFA291094DB8}"/>
              </a:ext>
            </a:extLst>
          </p:cNvPr>
          <p:cNvSpPr/>
          <p:nvPr/>
        </p:nvSpPr>
        <p:spPr>
          <a:xfrm>
            <a:off x="920176" y="1355952"/>
            <a:ext cx="8442119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600" i="1" dirty="0"/>
              <a:t>The below table describes the summary of the Data Quality task performed</a:t>
            </a:r>
            <a:endParaRPr lang="en-IN" sz="1800" i="1" dirty="0"/>
          </a:p>
        </p:txBody>
      </p:sp>
    </p:spTree>
    <p:extLst>
      <p:ext uri="{BB962C8B-B14F-4D97-AF65-F5344CB8AC3E}">
        <p14:creationId xmlns:p14="http://schemas.microsoft.com/office/powerpoint/2010/main" val="115789546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Bike related Sales Over the past 3 years : Gender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29571" y="2333772"/>
            <a:ext cx="4134600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shows, on average females have purchases more accessories than the males over the past 3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Year on year sales of accessories increased by 1.15 % on average by the female customers</a:t>
            </a:r>
            <a:endParaRPr dirty="0"/>
          </a:p>
        </p:txBody>
      </p:sp>
      <p:sp>
        <p:nvSpPr>
          <p:cNvPr id="125" name="Rectangle"/>
          <p:cNvSpPr/>
          <p:nvPr/>
        </p:nvSpPr>
        <p:spPr>
          <a:xfrm>
            <a:off x="4969922" y="2164723"/>
            <a:ext cx="3800704" cy="2649304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773D137-25F8-DEF8-367E-CAEB4A40F9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6314489"/>
              </p:ext>
            </p:extLst>
          </p:nvPr>
        </p:nvGraphicFramePr>
        <p:xfrm>
          <a:off x="4572000" y="2117775"/>
          <a:ext cx="477983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8527" y="-635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Analysis of the business contribution based on Job sectors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3"/>
            <a:ext cx="3091425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Finance , Health and manufacturing contribute maximum in terms of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Average profit contributed by all the sectors combinedly is $15000k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54C17DA-C014-8A6A-5DCD-22138FD14C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9695555"/>
              </p:ext>
            </p:extLst>
          </p:nvPr>
        </p:nvGraphicFramePr>
        <p:xfrm>
          <a:off x="3296450" y="1475334"/>
          <a:ext cx="5952085" cy="3589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Analysis of the sales based on Job sectors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data is in coherence with the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Finance, health and Manufacturing are the major players in terms of sale.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Business offers can be introduced to the IT ,Entertainment and telecommunication industry.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2FFD352-9718-C710-8AFB-2086B4B761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7103190"/>
              </p:ext>
            </p:extLst>
          </p:nvPr>
        </p:nvGraphicFramePr>
        <p:xfrm>
          <a:off x="4603901" y="1676964"/>
          <a:ext cx="4572000" cy="3267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Number of Cars Owned in each state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NSW has been the top state for the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QLD and VIC could be the potential market opportunity for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all 3 states, the no of ppl who own the car equals the ppl without car. Business can be expanded in all 3 regions.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1BAC3D-763F-3EF5-BCD7-5B502C4FB7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2126236"/>
              </p:ext>
            </p:extLst>
          </p:nvPr>
        </p:nvGraphicFramePr>
        <p:xfrm>
          <a:off x="4572000" y="1730095"/>
          <a:ext cx="4435848" cy="2926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analysis: 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RFM analysis done based on the purchase behaviour of the customers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Bronze segment customers top the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a good scope for extension with the Platinum and Gold customers.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3AACE38-59E3-C9D3-8E3D-5CA85E2BED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7116851"/>
              </p:ext>
            </p:extLst>
          </p:nvPr>
        </p:nvGraphicFramePr>
        <p:xfrm>
          <a:off x="4487825" y="173675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09063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733</Words>
  <Application>Microsoft Office PowerPoint</Application>
  <PresentationFormat>On-screen Show (16:9)</PresentationFormat>
  <Paragraphs>104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Helvetica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Gopi T</cp:lastModifiedBy>
  <cp:revision>1</cp:revision>
  <dcterms:modified xsi:type="dcterms:W3CDTF">2022-11-01T07:16:52Z</dcterms:modified>
</cp:coreProperties>
</file>