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6" r:id="rId12"/>
    <p:sldId id="267" r:id="rId13"/>
    <p:sldId id="268" r:id="rId14"/>
    <p:sldId id="269" r:id="rId15"/>
    <p:sldId id="270" r:id="rId16"/>
    <p:sldId id="271"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5838F-2B32-408D-8045-F521001BA17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506A7A-14B2-42B8-B2AA-0FF1CFDFE85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506A7A-14B2-42B8-B2AA-0FF1CFDFE85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spd="med" advClick="0" advTm="200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med" advClick="0" advTm="2000">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med" advClick="0" advTm="200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advClick="0" advTm="200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transition spd="med" advClick="0" advTm="200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transition spd="med" advClick="0" advTm="200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transition spd="med" advClick="0" advTm="200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advClick="0" advTm="200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med" advClick="0" advTm="200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advClick="0" advTm="200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med" advClick="0" advTm="2000">
    <p:pull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advTm="2000">
    <p:pull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youtu.be/DUHt-jDWPJQ" TargetMode="External"/><Relationship Id="rId2" Type="http://schemas.openxmlformats.org/officeDocument/2006/relationships/hyperlink" Target="https://www.linkedin.com/in/gopi-prasanna/" TargetMode="External"/><Relationship Id="rId1" Type="http://schemas.openxmlformats.org/officeDocument/2006/relationships/hyperlink" Target="https://github.com/gopianumala/F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762000"/>
            <a:ext cx="6172200" cy="2057400"/>
          </a:xfrm>
        </p:spPr>
        <p:txBody>
          <a:bodyPr>
            <a:normAutofit/>
          </a:bodyPr>
          <a:lstStyle/>
          <a:p>
            <a:r>
              <a:rPr lang="en-US" dirty="0"/>
              <a:t>Name: Gopi Prasanna Anumala</a:t>
            </a:r>
            <a:endParaRPr lang="en-US" dirty="0"/>
          </a:p>
          <a:p>
            <a:r>
              <a:rPr lang="en-US" dirty="0"/>
              <a:t>Email: 20ne1a1205@gmail.com</a:t>
            </a:r>
            <a:endParaRPr lang="en-US" dirty="0"/>
          </a:p>
          <a:p>
            <a:r>
              <a:rPr lang="en-US" dirty="0"/>
              <a:t>College :Tirumala Engineering College </a:t>
            </a:r>
            <a:endParaRPr lang="en-US" dirty="0"/>
          </a:p>
          <a:p>
            <a:r>
              <a:rPr lang="en-US" dirty="0"/>
              <a:t>Project: Portfolio Site</a:t>
            </a:r>
            <a:endParaRPr lang="en-US" dirty="0"/>
          </a:p>
          <a:p>
            <a:r>
              <a:rPr lang="en-US" dirty="0"/>
              <a:t>Duration:  07-06-2023 To 12-07-2023</a:t>
            </a:r>
            <a:endParaRPr lang="en-US" dirty="0"/>
          </a:p>
          <a:p>
            <a:endParaRPr lang="en-US" dirty="0"/>
          </a:p>
        </p:txBody>
      </p:sp>
      <p:pic>
        <p:nvPicPr>
          <p:cNvPr id="4" name="Picture 3" descr="7.jpeg"/>
          <p:cNvPicPr>
            <a:picLocks noChangeAspect="1"/>
          </p:cNvPicPr>
          <p:nvPr/>
        </p:nvPicPr>
        <p:blipFill>
          <a:blip r:embed="rId1"/>
          <a:srcRect t="14981" b="10112"/>
          <a:stretch>
            <a:fillRect/>
          </a:stretch>
        </p:blipFill>
        <p:spPr>
          <a:xfrm>
            <a:off x="2438400" y="2743200"/>
            <a:ext cx="5791200" cy="3276600"/>
          </a:xfrm>
          <a:prstGeom prst="rect">
            <a:avLst/>
          </a:prstGeom>
        </p:spPr>
      </p:pic>
    </p:spTree>
  </p:cSld>
  <p:clrMapOvr>
    <a:masterClrMapping/>
  </p:clrMapOvr>
  <p:transition spd="med" advClick="0" advTm="2000">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sz="quarter" idx="1"/>
          </p:nvPr>
        </p:nvPicPr>
        <p:blipFill>
          <a:blip r:embed="rId1"/>
          <a:stretch>
            <a:fillRect/>
          </a:stretch>
        </p:blipFill>
        <p:spPr>
          <a:xfrm>
            <a:off x="152400" y="1"/>
            <a:ext cx="8534400" cy="3505200"/>
          </a:xfrm>
        </p:spPr>
      </p:pic>
      <p:pic>
        <p:nvPicPr>
          <p:cNvPr id="5" name="Picture 4" descr="4.jpg"/>
          <p:cNvPicPr>
            <a:picLocks noChangeAspect="1"/>
          </p:cNvPicPr>
          <p:nvPr/>
        </p:nvPicPr>
        <p:blipFill>
          <a:blip r:embed="rId2"/>
          <a:stretch>
            <a:fillRect/>
          </a:stretch>
        </p:blipFill>
        <p:spPr>
          <a:xfrm>
            <a:off x="152400" y="3429000"/>
            <a:ext cx="8534400" cy="3429000"/>
          </a:xfrm>
          <a:prstGeom prst="rect">
            <a:avLst/>
          </a:prstGeom>
        </p:spPr>
      </p:pic>
    </p:spTree>
  </p:cSld>
  <p:clrMapOvr>
    <a:masterClrMapping/>
  </p:clrMapOvr>
  <p:transition spd="med" advClick="0" advTm="2000">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g"/>
          <p:cNvPicPr>
            <a:picLocks noGrp="1" noChangeAspect="1"/>
          </p:cNvPicPr>
          <p:nvPr>
            <p:ph sz="quarter" idx="1"/>
          </p:nvPr>
        </p:nvPicPr>
        <p:blipFill>
          <a:blip r:embed="rId1"/>
          <a:srcRect b="11111"/>
          <a:stretch>
            <a:fillRect/>
          </a:stretch>
        </p:blipFill>
        <p:spPr>
          <a:xfrm>
            <a:off x="304800" y="1"/>
            <a:ext cx="8305800" cy="3047999"/>
          </a:xfrm>
        </p:spPr>
      </p:pic>
      <p:pic>
        <p:nvPicPr>
          <p:cNvPr id="5" name="Picture 4" descr="6.jpg"/>
          <p:cNvPicPr>
            <a:picLocks noChangeAspect="1"/>
          </p:cNvPicPr>
          <p:nvPr/>
        </p:nvPicPr>
        <p:blipFill>
          <a:blip r:embed="rId2"/>
          <a:srcRect t="43564"/>
          <a:stretch>
            <a:fillRect/>
          </a:stretch>
        </p:blipFill>
        <p:spPr>
          <a:xfrm>
            <a:off x="-335280" y="2971800"/>
            <a:ext cx="8945880" cy="3764915"/>
          </a:xfrm>
          <a:prstGeom prst="rect">
            <a:avLst/>
          </a:prstGeom>
        </p:spPr>
      </p:pic>
    </p:spTree>
  </p:cSld>
  <p:clrMapOvr>
    <a:masterClrMapping/>
  </p:clrMapOvr>
  <p:transition spd="med" advClick="0" advTm="2000">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jpg"/>
          <p:cNvPicPr>
            <a:picLocks noGrp="1" noChangeAspect="1"/>
          </p:cNvPicPr>
          <p:nvPr>
            <p:ph sz="quarter" idx="1"/>
          </p:nvPr>
        </p:nvPicPr>
        <p:blipFill>
          <a:blip r:embed="rId1"/>
          <a:stretch>
            <a:fillRect/>
          </a:stretch>
        </p:blipFill>
        <p:spPr>
          <a:xfrm>
            <a:off x="381000" y="152400"/>
            <a:ext cx="8077200" cy="2819400"/>
          </a:xfrm>
        </p:spPr>
      </p:pic>
      <p:pic>
        <p:nvPicPr>
          <p:cNvPr id="5" name="Picture 4" descr="8.jpg"/>
          <p:cNvPicPr>
            <a:picLocks noChangeAspect="1"/>
          </p:cNvPicPr>
          <p:nvPr/>
        </p:nvPicPr>
        <p:blipFill>
          <a:blip r:embed="rId2"/>
          <a:stretch>
            <a:fillRect/>
          </a:stretch>
        </p:blipFill>
        <p:spPr>
          <a:xfrm>
            <a:off x="228600" y="3276600"/>
            <a:ext cx="8305800" cy="3124200"/>
          </a:xfrm>
          <a:prstGeom prst="rect">
            <a:avLst/>
          </a:prstGeom>
        </p:spPr>
      </p:pic>
    </p:spTree>
  </p:cSld>
  <p:clrMapOvr>
    <a:masterClrMapping/>
  </p:clrMapOvr>
  <p:transition spd="med" advClick="0" advTm="2000">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jpg"/>
          <p:cNvPicPr>
            <a:picLocks noGrp="1" noChangeAspect="1"/>
          </p:cNvPicPr>
          <p:nvPr>
            <p:ph sz="quarter" idx="1"/>
          </p:nvPr>
        </p:nvPicPr>
        <p:blipFill>
          <a:blip r:embed="rId1"/>
          <a:stretch>
            <a:fillRect/>
          </a:stretch>
        </p:blipFill>
        <p:spPr>
          <a:xfrm>
            <a:off x="304800" y="195943"/>
            <a:ext cx="8077200" cy="3261677"/>
          </a:xfrm>
        </p:spPr>
      </p:pic>
      <p:pic>
        <p:nvPicPr>
          <p:cNvPr id="5" name="Picture 4" descr="10.jpg"/>
          <p:cNvPicPr>
            <a:picLocks noChangeAspect="1"/>
          </p:cNvPicPr>
          <p:nvPr/>
        </p:nvPicPr>
        <p:blipFill>
          <a:blip r:embed="rId2"/>
          <a:stretch>
            <a:fillRect/>
          </a:stretch>
        </p:blipFill>
        <p:spPr>
          <a:xfrm>
            <a:off x="228600" y="3581400"/>
            <a:ext cx="8458200" cy="3048000"/>
          </a:xfrm>
          <a:prstGeom prst="rect">
            <a:avLst/>
          </a:prstGeom>
        </p:spPr>
      </p:pic>
    </p:spTree>
  </p:cSld>
  <p:clrMapOvr>
    <a:masterClrMapping/>
  </p:clrMapOvr>
  <p:transition spd="med" advClick="0" advTm="2000">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jpg"/>
          <p:cNvPicPr>
            <a:picLocks noGrp="1" noChangeAspect="1"/>
          </p:cNvPicPr>
          <p:nvPr>
            <p:ph sz="quarter" idx="1"/>
          </p:nvPr>
        </p:nvPicPr>
        <p:blipFill>
          <a:blip r:embed="rId1"/>
          <a:srcRect b="14480"/>
          <a:stretch>
            <a:fillRect/>
          </a:stretch>
        </p:blipFill>
        <p:spPr>
          <a:xfrm>
            <a:off x="304800" y="272143"/>
            <a:ext cx="7848600" cy="3352800"/>
          </a:xfrm>
        </p:spPr>
      </p:pic>
      <p:pic>
        <p:nvPicPr>
          <p:cNvPr id="5" name="Picture 4" descr="12.jpg"/>
          <p:cNvPicPr>
            <a:picLocks noChangeAspect="1"/>
          </p:cNvPicPr>
          <p:nvPr/>
        </p:nvPicPr>
        <p:blipFill>
          <a:blip r:embed="rId2"/>
          <a:srcRect t="22222" b="17460"/>
          <a:stretch>
            <a:fillRect/>
          </a:stretch>
        </p:blipFill>
        <p:spPr>
          <a:xfrm>
            <a:off x="-10886" y="3200400"/>
            <a:ext cx="8686800" cy="3429000"/>
          </a:xfrm>
          <a:prstGeom prst="rect">
            <a:avLst/>
          </a:prstGeom>
        </p:spPr>
      </p:pic>
    </p:spTree>
  </p:cSld>
  <p:clrMapOvr>
    <a:masterClrMapping/>
  </p:clrMapOvr>
  <p:transition spd="med" advClick="0" advTm="2000">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RESULTS:</a:t>
            </a:r>
            <a:endParaRPr lang="en-US" b="1" u="sng" dirty="0">
              <a:solidFill>
                <a:schemeClr val="tx1"/>
              </a:solidFill>
            </a:endParaRPr>
          </a:p>
        </p:txBody>
      </p:sp>
      <p:sp>
        <p:nvSpPr>
          <p:cNvPr id="3" name="Content Placeholder 2"/>
          <p:cNvSpPr>
            <a:spLocks noGrp="1"/>
          </p:cNvSpPr>
          <p:nvPr>
            <p:ph sz="quarter" idx="1"/>
          </p:nvPr>
        </p:nvSpPr>
        <p:spPr>
          <a:xfrm>
            <a:off x="533400" y="21771"/>
            <a:ext cx="7467600" cy="4873752"/>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Link</a:t>
            </a:r>
            <a:endParaRPr lang="en-US" dirty="0"/>
          </a:p>
          <a:p>
            <a:pPr>
              <a:buNone/>
            </a:pPr>
            <a:endParaRPr lang="en-US" dirty="0"/>
          </a:p>
        </p:txBody>
      </p:sp>
      <p:sp>
        <p:nvSpPr>
          <p:cNvPr id="4" name="TextBox 3"/>
          <p:cNvSpPr txBox="1"/>
          <p:nvPr/>
        </p:nvSpPr>
        <p:spPr>
          <a:xfrm>
            <a:off x="1371600" y="2413863"/>
            <a:ext cx="6400800" cy="1754326"/>
          </a:xfrm>
          <a:prstGeom prst="rect">
            <a:avLst/>
          </a:prstGeom>
          <a:noFill/>
        </p:spPr>
        <p:txBody>
          <a:bodyPr wrap="square" rtlCol="0">
            <a:spAutoFit/>
          </a:bodyPr>
          <a:lstStyle/>
          <a:p>
            <a:r>
              <a:rPr lang="en-IN" dirty="0"/>
              <a:t>GitHub :  </a:t>
            </a:r>
            <a:r>
              <a:rPr lang="en-IN" dirty="0" err="1">
                <a:hlinkClick r:id="rId1"/>
              </a:rPr>
              <a:t>gopianumala</a:t>
            </a:r>
            <a:r>
              <a:rPr lang="en-IN" dirty="0">
                <a:hlinkClick r:id="rId1"/>
              </a:rPr>
              <a:t>/FED (github.com)</a:t>
            </a:r>
            <a:endParaRPr lang="en-IN" dirty="0"/>
          </a:p>
          <a:p>
            <a:r>
              <a:rPr lang="en-IN" dirty="0"/>
              <a:t>LinkedIn: </a:t>
            </a:r>
            <a:r>
              <a:rPr lang="en-IN" dirty="0">
                <a:hlinkClick r:id="rId2"/>
              </a:rPr>
              <a:t>Gopi </a:t>
            </a:r>
            <a:r>
              <a:rPr lang="en-IN" dirty="0" err="1">
                <a:hlinkClick r:id="rId2"/>
              </a:rPr>
              <a:t>prasanna</a:t>
            </a:r>
            <a:r>
              <a:rPr lang="en-IN" dirty="0">
                <a:hlinkClick r:id="rId2"/>
              </a:rPr>
              <a:t> Anumala | LinkedIn</a:t>
            </a:r>
            <a:endParaRPr lang="en-IN" dirty="0"/>
          </a:p>
          <a:p>
            <a:endParaRPr lang="en-IN" dirty="0"/>
          </a:p>
          <a:p>
            <a:r>
              <a:rPr lang="en-IN" dirty="0"/>
              <a:t>Video Link: </a:t>
            </a:r>
            <a:r>
              <a:rPr lang="en-IN" dirty="0">
                <a:hlinkClick r:id="rId3"/>
              </a:rPr>
              <a:t>https://youtu.be/DUHt-jDWPJQ</a:t>
            </a:r>
            <a:endParaRPr lang="en-IN" dirty="0"/>
          </a:p>
          <a:p>
            <a:endParaRPr lang="en-IN" dirty="0"/>
          </a:p>
          <a:p>
            <a:endParaRPr lang="en-IN" dirty="0"/>
          </a:p>
        </p:txBody>
      </p:sp>
    </p:spTree>
  </p:cSld>
  <p:clrMapOvr>
    <a:masterClrMapping/>
  </p:clrMapOvr>
  <p:transition spd="med" advClick="0" advTm="2000">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133600"/>
            <a:ext cx="8001000" cy="144655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800" b="1" dirty="0">
                <a:ln w="10541" cmpd="sng">
                  <a:solidFill>
                    <a:schemeClr val="accent1">
                      <a:shade val="88000"/>
                      <a:satMod val="110000"/>
                    </a:schemeClr>
                  </a:solidFill>
                  <a:prstDash val="solid"/>
                </a:ln>
                <a:solidFill>
                  <a:srgbClr val="FF0000"/>
                </a:solidFill>
                <a:latin typeface="Arial Rounded MT Bold" panose="020F0704030504030204" pitchFamily="34" charset="0"/>
              </a:rPr>
              <a:t>THANKYOU</a:t>
            </a:r>
            <a:endParaRPr lang="en-US" sz="8800" b="1" cap="all" dirty="0">
              <a:ln w="0"/>
              <a:solidFill>
                <a:srgbClr val="FF0000"/>
              </a:solidFill>
              <a:effectLst>
                <a:reflection blurRad="12700" stA="50000" endPos="50000" dist="5000" dir="5400000" sy="-100000" rotWithShape="0"/>
              </a:effectLst>
            </a:endParaRPr>
          </a:p>
        </p:txBody>
      </p:sp>
    </p:spTree>
  </p:cSld>
  <p:clrMapOvr>
    <a:masterClrMapping/>
  </p:clrMapOvr>
  <p:transition spd="med" advClick="0" advTm="2000">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PROJECT  TITLE</a:t>
            </a:r>
            <a:endParaRPr lang="en-US" b="1" u="sng" dirty="0"/>
          </a:p>
        </p:txBody>
      </p:sp>
      <p:sp>
        <p:nvSpPr>
          <p:cNvPr id="3" name="Content Placeholder 2"/>
          <p:cNvSpPr>
            <a:spLocks noGrp="1"/>
          </p:cNvSpPr>
          <p:nvPr>
            <p:ph sz="quarter" idx="1"/>
          </p:nvPr>
        </p:nvSpPr>
        <p:spPr/>
        <p:txBody>
          <a:bodyPr/>
          <a:lstStyle/>
          <a:p>
            <a:pPr>
              <a:buNone/>
            </a:pPr>
            <a:endParaRPr lang="en-US" dirty="0"/>
          </a:p>
          <a:p>
            <a:pPr>
              <a:buNone/>
            </a:pPr>
            <a:endParaRPr lang="en-US" dirty="0"/>
          </a:p>
          <a:p>
            <a:pPr>
              <a:buNone/>
            </a:pPr>
            <a:r>
              <a:rPr lang="en-US" sz="7200" b="1" dirty="0">
                <a:latin typeface="Algerian" panose="04020705040A02060702" pitchFamily="82" charset="0"/>
              </a:rPr>
              <a:t>portfolio SITE</a:t>
            </a:r>
            <a:endParaRPr lang="en-US" sz="7200" b="1" dirty="0">
              <a:latin typeface="Algerian" panose="04020705040A02060702" pitchFamily="82" charset="0"/>
            </a:endParaRPr>
          </a:p>
          <a:p>
            <a:pPr>
              <a:buNone/>
            </a:pPr>
            <a:endParaRPr lang="en-US" sz="7200" b="1" dirty="0">
              <a:latin typeface="Algerian" panose="04020705040A02060702" pitchFamily="82" charset="0"/>
            </a:endParaRPr>
          </a:p>
          <a:p>
            <a:pPr>
              <a:buNone/>
            </a:pPr>
            <a:endParaRPr lang="en-US" sz="7200" b="1" dirty="0">
              <a:latin typeface="Algerian" panose="04020705040A02060702" pitchFamily="82" charset="0"/>
            </a:endParaRPr>
          </a:p>
          <a:p>
            <a:pPr>
              <a:buNone/>
            </a:pPr>
            <a:endParaRPr lang="en-US" sz="7200" b="1" dirty="0">
              <a:latin typeface="Algerian" panose="04020705040A02060702" pitchFamily="82" charset="0"/>
            </a:endParaRPr>
          </a:p>
          <a:p>
            <a:pPr>
              <a:buNone/>
            </a:pPr>
            <a:endParaRPr lang="en-US" sz="7200" b="1" dirty="0">
              <a:latin typeface="Algerian" panose="04020705040A02060702" pitchFamily="82" charset="0"/>
            </a:endParaRPr>
          </a:p>
          <a:p>
            <a:pPr>
              <a:buNone/>
            </a:pPr>
            <a:endParaRPr lang="en-US" sz="7200" b="1" dirty="0">
              <a:latin typeface="Algerian" panose="04020705040A02060702" pitchFamily="82" charset="0"/>
            </a:endParaRPr>
          </a:p>
        </p:txBody>
      </p:sp>
    </p:spTree>
  </p:cSld>
  <p:clrMapOvr>
    <a:masterClrMapping/>
  </p:clrMapOvr>
  <p:transition spd="med" advClick="0" advTm="2000">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AGENDA :</a:t>
            </a:r>
            <a:endParaRPr lang="en-US" b="1" u="sng" dirty="0">
              <a:solidFill>
                <a:schemeClr val="tx1"/>
              </a:solidFill>
            </a:endParaRPr>
          </a:p>
        </p:txBody>
      </p:sp>
      <p:sp>
        <p:nvSpPr>
          <p:cNvPr id="3" name="Content Placeholder 2"/>
          <p:cNvSpPr>
            <a:spLocks noGrp="1"/>
          </p:cNvSpPr>
          <p:nvPr>
            <p:ph sz="quarter" idx="1"/>
          </p:nvPr>
        </p:nvSpPr>
        <p:spPr/>
        <p:txBody>
          <a:bodyPr>
            <a:normAutofit/>
          </a:bodyPr>
          <a:lstStyle/>
          <a:p>
            <a:r>
              <a:rPr lang="en-US" dirty="0">
                <a:latin typeface="Arial Narrow" panose="020B0606020202030204" pitchFamily="34" charset="0"/>
              </a:rPr>
              <a:t>The basic formula of a portfolio website would include a logo, tagline, your best work, and contact information.</a:t>
            </a:r>
            <a:endParaRPr lang="en-US" dirty="0">
              <a:latin typeface="Arial Narrow" panose="020B0606020202030204" pitchFamily="34" charset="0"/>
            </a:endParaRPr>
          </a:p>
          <a:p>
            <a:r>
              <a:rPr lang="en-US" dirty="0">
                <a:latin typeface="Arial Narrow" panose="020B0606020202030204" pitchFamily="34" charset="0"/>
              </a:rPr>
              <a:t>A portfolio website is a </a:t>
            </a:r>
            <a:r>
              <a:rPr lang="en-US" b="1" dirty="0">
                <a:latin typeface="Arial Narrow" panose="020B0606020202030204" pitchFamily="34" charset="0"/>
              </a:rPr>
              <a:t>unique way to showcase your work</a:t>
            </a:r>
            <a:r>
              <a:rPr lang="en-US" dirty="0">
                <a:latin typeface="Arial Narrow" panose="020B0606020202030204" pitchFamily="34" charset="0"/>
              </a:rPr>
              <a:t> and let others know about yourself. It’s like an evergreen platform for your projects, case studies, and information about you.</a:t>
            </a:r>
            <a:endParaRPr lang="en-US" dirty="0">
              <a:latin typeface="Arial Narrow" panose="020B0606020202030204" pitchFamily="34" charset="0"/>
            </a:endParaRPr>
          </a:p>
          <a:p>
            <a:r>
              <a:rPr lang="en-US" dirty="0">
                <a:latin typeface="Arial Narrow" panose="020B0606020202030204" pitchFamily="34" charset="0"/>
              </a:rPr>
              <a:t>In addition, it’s one of the best ways to express your personality, experience, and capabilities.</a:t>
            </a:r>
            <a:endParaRPr lang="en-US" dirty="0">
              <a:latin typeface="Arial Narrow" panose="020B0606020202030204" pitchFamily="34" charset="0"/>
            </a:endParaRPr>
          </a:p>
          <a:p>
            <a:r>
              <a:rPr lang="en-US" dirty="0">
                <a:latin typeface="Arial Narrow" panose="020B0606020202030204" pitchFamily="34" charset="0"/>
              </a:rPr>
              <a:t> The website is clean and easy to navigate. </a:t>
            </a:r>
            <a:endParaRPr lang="en-US" dirty="0">
              <a:latin typeface="Arial Narrow" panose="020B0606020202030204" pitchFamily="34" charset="0"/>
            </a:endParaRPr>
          </a:p>
          <a:p>
            <a:endParaRPr lang="en-US" sz="2000" dirty="0"/>
          </a:p>
        </p:txBody>
      </p:sp>
    </p:spTree>
  </p:cSld>
  <p:clrMapOvr>
    <a:masterClrMapping/>
  </p:clrMapOvr>
  <p:transition spd="med" advClick="0" advTm="2000">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tx1"/>
                </a:solidFill>
              </a:rPr>
              <a:t>PROJECT OVERVIEW</a:t>
            </a:r>
            <a:endParaRPr lang="en-US" sz="3600" b="1" u="sng" dirty="0">
              <a:solidFill>
                <a:schemeClr val="tx1"/>
              </a:solidFill>
            </a:endParaRPr>
          </a:p>
        </p:txBody>
      </p:sp>
      <p:sp>
        <p:nvSpPr>
          <p:cNvPr id="3" name="Content Placeholder 2"/>
          <p:cNvSpPr>
            <a:spLocks noGrp="1"/>
          </p:cNvSpPr>
          <p:nvPr>
            <p:ph sz="quarter" idx="1"/>
          </p:nvPr>
        </p:nvSpPr>
        <p:spPr>
          <a:xfrm>
            <a:off x="457200" y="1600200"/>
            <a:ext cx="7315200" cy="4648200"/>
          </a:xfrm>
        </p:spPr>
        <p:txBody>
          <a:bodyPr>
            <a:normAutofit/>
          </a:bodyPr>
          <a:lstStyle/>
          <a:p>
            <a:r>
              <a:rPr lang="en-US" dirty="0">
                <a:latin typeface="Arial Narrow" panose="020B0606020202030204" pitchFamily="34" charset="0"/>
              </a:rPr>
              <a:t>A portfolio website usually has several grid elements that consist of a number of images. They are usually organized in a way that the user gets a great experience while using the website.</a:t>
            </a:r>
            <a:endParaRPr lang="en-US" dirty="0">
              <a:latin typeface="Arial Narrow" panose="020B0606020202030204" pitchFamily="34" charset="0"/>
            </a:endParaRPr>
          </a:p>
          <a:p>
            <a:r>
              <a:rPr lang="en-US" dirty="0">
                <a:latin typeface="Arial Narrow" panose="020B0606020202030204" pitchFamily="34" charset="0"/>
              </a:rPr>
              <a:t>In this project , we will focus on how the </a:t>
            </a:r>
            <a:r>
              <a:rPr lang="en-US" dirty="0" err="1">
                <a:latin typeface="Arial Narrow" panose="020B0606020202030204" pitchFamily="34" charset="0"/>
              </a:rPr>
              <a:t>profitolio</a:t>
            </a:r>
            <a:r>
              <a:rPr lang="en-US" dirty="0">
                <a:latin typeface="Arial Narrow" panose="020B0606020202030204" pitchFamily="34" charset="0"/>
              </a:rPr>
              <a:t> site is developed by using html ,</a:t>
            </a:r>
            <a:r>
              <a:rPr lang="en-US" dirty="0" err="1">
                <a:latin typeface="Arial Narrow" panose="020B0606020202030204" pitchFamily="34" charset="0"/>
              </a:rPr>
              <a:t>css</a:t>
            </a:r>
            <a:r>
              <a:rPr lang="en-US" dirty="0">
                <a:latin typeface="Arial Narrow" panose="020B0606020202030204" pitchFamily="34" charset="0"/>
              </a:rPr>
              <a:t> and </a:t>
            </a:r>
            <a:r>
              <a:rPr lang="en-US" dirty="0" err="1">
                <a:latin typeface="Arial Narrow" panose="020B0606020202030204" pitchFamily="34" charset="0"/>
              </a:rPr>
              <a:t>js</a:t>
            </a:r>
            <a:r>
              <a:rPr lang="en-US" dirty="0">
                <a:latin typeface="Arial Narrow" panose="020B0606020202030204" pitchFamily="34" charset="0"/>
              </a:rPr>
              <a:t>.</a:t>
            </a:r>
            <a:endParaRPr lang="en-US" dirty="0">
              <a:latin typeface="Arial Narrow" panose="020B0606020202030204" pitchFamily="34" charset="0"/>
            </a:endParaRPr>
          </a:p>
          <a:p>
            <a:r>
              <a:rPr lang="en-US" dirty="0">
                <a:latin typeface="Arial Narrow" panose="020B0606020202030204" pitchFamily="34" charset="0"/>
              </a:rPr>
              <a:t>The main aim of this project is to create a </a:t>
            </a:r>
            <a:r>
              <a:rPr lang="en-US" dirty="0" err="1">
                <a:latin typeface="Arial Narrow" panose="020B0606020202030204" pitchFamily="34" charset="0"/>
              </a:rPr>
              <a:t>profitolio</a:t>
            </a:r>
            <a:r>
              <a:rPr lang="en-US" dirty="0">
                <a:latin typeface="Arial Narrow" panose="020B0606020202030204" pitchFamily="34" charset="0"/>
              </a:rPr>
              <a:t> site with audio , video and images</a:t>
            </a:r>
            <a:r>
              <a:rPr lang="en-US" dirty="0"/>
              <a:t>.</a:t>
            </a:r>
            <a:endParaRPr lang="en-US" dirty="0"/>
          </a:p>
        </p:txBody>
      </p:sp>
    </p:spTree>
  </p:cSld>
  <p:clrMapOvr>
    <a:masterClrMapping/>
  </p:clrMapOvr>
  <p:transition spd="med" advClick="0" advTm="2000">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WHO ARE THE END USERS :</a:t>
            </a:r>
            <a:endParaRPr lang="en-US" b="1" u="sng"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US" dirty="0"/>
              <a:t> </a:t>
            </a:r>
            <a:r>
              <a:rPr lang="en-US" sz="3000" dirty="0">
                <a:latin typeface="Arial Narrow" panose="020B0606020202030204" pitchFamily="34" charset="0"/>
              </a:rPr>
              <a:t>A portfolio website showcases your available work, as well as proof of your skills. This type of website is especially helpful for creative professionals, such as graphic designers, web developers, and photographers.</a:t>
            </a:r>
            <a:endParaRPr lang="en-US" sz="3000" dirty="0">
              <a:latin typeface="Arial Narrow" panose="020B0606020202030204" pitchFamily="34" charset="0"/>
            </a:endParaRPr>
          </a:p>
          <a:p>
            <a:r>
              <a:rPr lang="en-US" sz="3000" dirty="0">
                <a:latin typeface="Arial Narrow" panose="020B0606020202030204" pitchFamily="34" charset="0"/>
              </a:rPr>
              <a:t>By having a portfolio website, we can make it easy for potential employers to see our work and assess the skills. </a:t>
            </a:r>
            <a:endParaRPr lang="en-US" sz="3000" dirty="0">
              <a:latin typeface="Arial Narrow" panose="020B0606020202030204" pitchFamily="34" charset="0"/>
            </a:endParaRPr>
          </a:p>
          <a:p>
            <a:r>
              <a:rPr lang="en-US" sz="3000" dirty="0">
                <a:latin typeface="Arial Narrow" panose="020B0606020202030204" pitchFamily="34" charset="0"/>
              </a:rPr>
              <a:t>In addition, we can use your website to connect with other professionals in your field and find new opportunities.</a:t>
            </a:r>
            <a:endParaRPr lang="en-US" sz="3000" dirty="0">
              <a:latin typeface="Arial Narrow" panose="020B0606020202030204" pitchFamily="34" charset="0"/>
            </a:endParaRPr>
          </a:p>
          <a:p>
            <a:r>
              <a:rPr lang="en-US" sz="3000" dirty="0">
                <a:latin typeface="Arial Narrow" panose="020B0606020202030204" pitchFamily="34" charset="0"/>
              </a:rPr>
              <a:t>The portfolio should include various content that demonstrates the skills and interests. </a:t>
            </a:r>
            <a:endParaRPr lang="en-US" sz="3000" dirty="0">
              <a:latin typeface="Arial Narrow" panose="020B0606020202030204" pitchFamily="34" charset="0"/>
            </a:endParaRPr>
          </a:p>
        </p:txBody>
      </p:sp>
    </p:spTree>
  </p:cSld>
  <p:clrMapOvr>
    <a:masterClrMapping/>
  </p:clrMapOvr>
  <p:transition spd="med" advClick="0" advTm="2000">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SOLUTION AND PRESENTATION:</a:t>
            </a:r>
            <a:endParaRPr lang="en-US" b="1" u="sng" dirty="0">
              <a:solidFill>
                <a:schemeClr val="tx1"/>
              </a:solidFill>
            </a:endParaRPr>
          </a:p>
        </p:txBody>
      </p:sp>
      <p:sp>
        <p:nvSpPr>
          <p:cNvPr id="3" name="Content Placeholder 2"/>
          <p:cNvSpPr>
            <a:spLocks noGrp="1"/>
          </p:cNvSpPr>
          <p:nvPr>
            <p:ph sz="quarter" idx="1"/>
          </p:nvPr>
        </p:nvSpPr>
        <p:spPr/>
        <p:txBody>
          <a:bodyPr>
            <a:normAutofit/>
          </a:bodyPr>
          <a:lstStyle/>
          <a:p>
            <a:r>
              <a:rPr lang="en-US" dirty="0">
                <a:latin typeface="Arial Narrow" panose="020B0606020202030204" pitchFamily="34" charset="0"/>
              </a:rPr>
              <a:t>A portfolio site is a goal –</a:t>
            </a:r>
            <a:r>
              <a:rPr lang="en-US" dirty="0" err="1">
                <a:latin typeface="Arial Narrow" panose="020B0606020202030204" pitchFamily="34" charset="0"/>
              </a:rPr>
              <a:t>driven,organized</a:t>
            </a:r>
            <a:r>
              <a:rPr lang="en-US" dirty="0">
                <a:latin typeface="Arial Narrow" panose="020B0606020202030204" pitchFamily="34" charset="0"/>
              </a:rPr>
              <a:t> collections of artifacts and reflections that demonstrate a growth or expansion of knowledge and skills.</a:t>
            </a:r>
            <a:endParaRPr lang="en-US" dirty="0">
              <a:latin typeface="Arial Narrow" panose="020B0606020202030204" pitchFamily="34" charset="0"/>
            </a:endParaRPr>
          </a:p>
          <a:p>
            <a:r>
              <a:rPr lang="en-US" dirty="0">
                <a:latin typeface="Arial Narrow" panose="020B0606020202030204" pitchFamily="34" charset="0"/>
              </a:rPr>
              <a:t>The content ,organization and presentation of materials in portfolios can vary greatly depending on the purpose.</a:t>
            </a:r>
            <a:endParaRPr lang="en-US" dirty="0">
              <a:latin typeface="Arial Narrow" panose="020B0606020202030204" pitchFamily="34" charset="0"/>
            </a:endParaRPr>
          </a:p>
          <a:p>
            <a:r>
              <a:rPr lang="en-US" dirty="0">
                <a:latin typeface="Arial Narrow" panose="020B0606020202030204" pitchFamily="34" charset="0"/>
              </a:rPr>
              <a:t>Based on the purpose of the client the portfolio site is developed and processed.</a:t>
            </a:r>
            <a:endParaRPr lang="en-US" dirty="0">
              <a:latin typeface="Arial Narrow" panose="020B0606020202030204" pitchFamily="34" charset="0"/>
            </a:endParaRPr>
          </a:p>
          <a:p>
            <a:r>
              <a:rPr lang="en-US" dirty="0">
                <a:latin typeface="Arial Narrow" panose="020B0606020202030204" pitchFamily="34" charset="0"/>
              </a:rPr>
              <a:t>The Site includes the all the data according to the needs of the client.</a:t>
            </a:r>
            <a:endParaRPr lang="en-US" dirty="0">
              <a:latin typeface="Arial Narrow" panose="020B0606020202030204" pitchFamily="34" charset="0"/>
            </a:endParaRPr>
          </a:p>
          <a:p>
            <a:r>
              <a:rPr lang="en-US" dirty="0">
                <a:latin typeface="Arial Narrow" panose="020B0606020202030204" pitchFamily="34" charset="0"/>
              </a:rPr>
              <a:t>The solution is to design the site and advertize the particular theme.</a:t>
            </a:r>
            <a:endParaRPr lang="en-US" dirty="0">
              <a:latin typeface="Arial Narrow" panose="020B0606020202030204" pitchFamily="34" charset="0"/>
            </a:endParaRPr>
          </a:p>
        </p:txBody>
      </p:sp>
    </p:spTree>
  </p:cSld>
  <p:clrMapOvr>
    <a:masterClrMapping/>
  </p:clrMapOvr>
  <p:transition spd="med" advClick="0" advTm="2000">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WOW IN PORTFOLIO SITE:</a:t>
            </a:r>
            <a:endParaRPr lang="en-US" b="1" u="sng" dirty="0">
              <a:solidFill>
                <a:schemeClr val="tx1"/>
              </a:solidFill>
            </a:endParaRPr>
          </a:p>
        </p:txBody>
      </p:sp>
      <p:sp>
        <p:nvSpPr>
          <p:cNvPr id="3" name="Content Placeholder 2"/>
          <p:cNvSpPr>
            <a:spLocks noGrp="1"/>
          </p:cNvSpPr>
          <p:nvPr>
            <p:ph sz="quarter" idx="1"/>
          </p:nvPr>
        </p:nvSpPr>
        <p:spPr/>
        <p:txBody>
          <a:bodyPr/>
          <a:lstStyle/>
          <a:p>
            <a:r>
              <a:rPr lang="en-US" b="1" dirty="0"/>
              <a:t> </a:t>
            </a:r>
            <a:r>
              <a:rPr lang="en-US" dirty="0">
                <a:latin typeface="Arial Narrow" panose="020B0606020202030204" pitchFamily="34" charset="0"/>
              </a:rPr>
              <a:t>Provides a Platform to Highlight our Best Work</a:t>
            </a:r>
            <a:endParaRPr lang="en-US" dirty="0">
              <a:latin typeface="Arial Narrow" panose="020B0606020202030204" pitchFamily="34" charset="0"/>
            </a:endParaRPr>
          </a:p>
          <a:p>
            <a:r>
              <a:rPr lang="en-US" dirty="0">
                <a:latin typeface="Arial Narrow" panose="020B0606020202030204" pitchFamily="34" charset="0"/>
              </a:rPr>
              <a:t> Great First Impression For Employers</a:t>
            </a:r>
            <a:endParaRPr lang="en-US" dirty="0">
              <a:latin typeface="Arial Narrow" panose="020B0606020202030204" pitchFamily="34" charset="0"/>
            </a:endParaRPr>
          </a:p>
          <a:p>
            <a:r>
              <a:rPr lang="en-US" dirty="0">
                <a:latin typeface="Arial Narrow" panose="020B0606020202030204" pitchFamily="34" charset="0"/>
              </a:rPr>
              <a:t> The Specializations and Best Work</a:t>
            </a:r>
            <a:endParaRPr lang="en-US" dirty="0">
              <a:latin typeface="Arial Narrow" panose="020B0606020202030204" pitchFamily="34" charset="0"/>
            </a:endParaRPr>
          </a:p>
          <a:p>
            <a:r>
              <a:rPr lang="en-US" dirty="0">
                <a:latin typeface="Arial Narrow" panose="020B0606020202030204" pitchFamily="34" charset="0"/>
              </a:rPr>
              <a:t> Reflects  Personality and Creativity</a:t>
            </a:r>
            <a:endParaRPr lang="en-US" dirty="0">
              <a:latin typeface="Arial Narrow" panose="020B0606020202030204" pitchFamily="34" charset="0"/>
            </a:endParaRPr>
          </a:p>
          <a:p>
            <a:r>
              <a:rPr lang="en-US" dirty="0">
                <a:latin typeface="Arial Narrow" panose="020B0606020202030204" pitchFamily="34" charset="0"/>
              </a:rPr>
              <a:t> Improves Chances Of Gaining Customers</a:t>
            </a:r>
            <a:endParaRPr lang="en-US" dirty="0">
              <a:latin typeface="Arial Narrow" panose="020B0606020202030204" pitchFamily="34" charset="0"/>
            </a:endParaRPr>
          </a:p>
          <a:p>
            <a:r>
              <a:rPr lang="en-US" dirty="0">
                <a:latin typeface="Arial Narrow" panose="020B0606020202030204" pitchFamily="34" charset="0"/>
              </a:rPr>
              <a:t> Consistency and Professionalism</a:t>
            </a:r>
            <a:endParaRPr lang="en-US" dirty="0">
              <a:latin typeface="Arial Narrow" panose="020B0606020202030204" pitchFamily="34" charset="0"/>
            </a:endParaRPr>
          </a:p>
        </p:txBody>
      </p:sp>
    </p:spTree>
  </p:cSld>
  <p:clrMapOvr>
    <a:masterClrMapping/>
  </p:clrMapOvr>
  <p:transition spd="med" advClick="0" advTm="2000">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b="1" u="sng" dirty="0">
                <a:solidFill>
                  <a:schemeClr val="tx1"/>
                </a:solidFill>
              </a:rPr>
              <a:t>MODELLING</a:t>
            </a:r>
            <a:r>
              <a:rPr lang="en-US" dirty="0"/>
              <a:t>:</a:t>
            </a:r>
            <a:endParaRPr lang="en-US" dirty="0"/>
          </a:p>
        </p:txBody>
      </p:sp>
      <p:pic>
        <p:nvPicPr>
          <p:cNvPr id="5" name="Picture 4" descr="13.jpg"/>
          <p:cNvPicPr>
            <a:picLocks noChangeAspect="1"/>
          </p:cNvPicPr>
          <p:nvPr/>
        </p:nvPicPr>
        <p:blipFill>
          <a:blip r:embed="rId1"/>
          <a:stretch>
            <a:fillRect/>
          </a:stretch>
        </p:blipFill>
        <p:spPr>
          <a:xfrm>
            <a:off x="304800" y="1447800"/>
            <a:ext cx="8077200" cy="4648200"/>
          </a:xfrm>
          <a:prstGeom prst="rect">
            <a:avLst/>
          </a:prstGeom>
        </p:spPr>
      </p:pic>
    </p:spTree>
  </p:cSld>
  <p:clrMapOvr>
    <a:masterClrMapping/>
  </p:clrMapOvr>
  <p:transition spd="med" advClick="0" advTm="2000">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1"/>
          <a:stretch>
            <a:fillRect/>
          </a:stretch>
        </p:blipFill>
        <p:spPr>
          <a:xfrm>
            <a:off x="152400" y="1"/>
            <a:ext cx="8229600" cy="2590799"/>
          </a:xfrm>
        </p:spPr>
      </p:pic>
      <p:pic>
        <p:nvPicPr>
          <p:cNvPr id="5" name="Picture 4" descr="2.jpg"/>
          <p:cNvPicPr>
            <a:picLocks noChangeAspect="1"/>
          </p:cNvPicPr>
          <p:nvPr/>
        </p:nvPicPr>
        <p:blipFill>
          <a:blip r:embed="rId2"/>
          <a:stretch>
            <a:fillRect/>
          </a:stretch>
        </p:blipFill>
        <p:spPr>
          <a:xfrm>
            <a:off x="304800" y="3505200"/>
            <a:ext cx="8382000" cy="2819400"/>
          </a:xfrm>
          <a:prstGeom prst="rect">
            <a:avLst/>
          </a:prstGeom>
        </p:spPr>
      </p:pic>
    </p:spTree>
  </p:cSld>
  <p:clrMapOvr>
    <a:masterClrMapping/>
  </p:clrMapOvr>
  <p:transition spd="med" advClick="0" advTm="2000">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2483</Words>
  <Application>WPS Presentation</Application>
  <PresentationFormat>On-screen Show (4:3)</PresentationFormat>
  <Paragraphs>78</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Wingdings</vt:lpstr>
      <vt:lpstr>Wingdings 2</vt:lpstr>
      <vt:lpstr>Algerian</vt:lpstr>
      <vt:lpstr>Arial Narrow</vt:lpstr>
      <vt:lpstr>Arial Rounded MT Bold</vt:lpstr>
      <vt:lpstr>Century Schoolbook</vt:lpstr>
      <vt:lpstr>Microsoft YaHei</vt:lpstr>
      <vt:lpstr>Arial Unicode MS</vt:lpstr>
      <vt:lpstr>Calibri</vt:lpstr>
      <vt:lpstr>Oriel</vt:lpstr>
      <vt:lpstr>PowerPoint 演示文稿</vt:lpstr>
      <vt:lpstr>PROJECT  TITLE</vt:lpstr>
      <vt:lpstr>AGENDA :</vt:lpstr>
      <vt:lpstr>PROJECT OVERVIEW</vt:lpstr>
      <vt:lpstr>WHO ARE THE END USERS :</vt:lpstr>
      <vt:lpstr>SOLUTION AND PRESENTATION:</vt:lpstr>
      <vt:lpstr>WOW IN PORTFOLIO SITE:</vt:lpstr>
      <vt:lpstr>MODELLING:</vt:lpstr>
      <vt:lpstr>PowerPoint 演示文稿</vt:lpstr>
      <vt:lpstr>PowerPoint 演示文稿</vt:lpstr>
      <vt:lpstr>PowerPoint 演示文稿</vt:lpstr>
      <vt:lpstr>PowerPoint 演示文稿</vt:lpstr>
      <vt:lpstr>PowerPoint 演示文稿</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VEDA 😎</dc:creator>
  <cp:lastModifiedBy>20ne1</cp:lastModifiedBy>
  <cp:revision>21</cp:revision>
  <dcterms:created xsi:type="dcterms:W3CDTF">2006-08-16T00:00:00Z</dcterms:created>
  <dcterms:modified xsi:type="dcterms:W3CDTF">2023-07-20T13:34:50Z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43BB5616FD78466EAF51314DBF19A4CD</vt:lpwstr>
  </property>
  <property fmtid="{D5CDD505-2E9C-101B-9397-08002B2CF9AE}" pid="3" name="KSOProductBuildVer">
    <vt:lpwstr>1033-11.2.0.11537</vt:lpwstr>
  </property>
</Properties>
</file>