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0" r:id="rId2"/>
    <p:sldId id="261" r:id="rId3"/>
    <p:sldId id="273" r:id="rId4"/>
    <p:sldId id="270" r:id="rId5"/>
    <p:sldId id="271" r:id="rId6"/>
    <p:sldId id="274" r:id="rId7"/>
    <p:sldId id="272"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C"/>
    <a:srgbClr val="1E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708"/>
  </p:normalViewPr>
  <p:slideViewPr>
    <p:cSldViewPr snapToGrid="0" snapToObjects="1">
      <p:cViewPr>
        <p:scale>
          <a:sx n="80" d="100"/>
          <a:sy n="80" d="100"/>
        </p:scale>
        <p:origin x="-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A46411-D2C4-4AB8-9C54-114BE1749501}" type="doc">
      <dgm:prSet loTypeId="urn:microsoft.com/office/officeart/2009/3/layout/PlusandMinus" loCatId="relationship" qsTypeId="urn:microsoft.com/office/officeart/2005/8/quickstyle/simple1" qsCatId="simple" csTypeId="urn:microsoft.com/office/officeart/2005/8/colors/colorful1" csCatId="colorful" phldr="1"/>
      <dgm:spPr/>
      <dgm:t>
        <a:bodyPr/>
        <a:lstStyle/>
        <a:p>
          <a:endParaRPr lang="en-GB"/>
        </a:p>
      </dgm:t>
    </dgm:pt>
    <dgm:pt modelId="{0129290F-6978-4FC8-97A0-EE302310D85D}">
      <dgm:prSet phldrT="[Text]"/>
      <dgm:spPr/>
      <dgm:t>
        <a:bodyPr/>
        <a:lstStyle/>
        <a:p>
          <a:r>
            <a:rPr lang="en-GB" dirty="0"/>
            <a:t>1. </a:t>
          </a:r>
          <a:r>
            <a:rPr lang="en-GB" b="1" dirty="0"/>
            <a:t>Solution Composition: </a:t>
          </a:r>
          <a:r>
            <a:rPr lang="en-GB" dirty="0"/>
            <a:t>The solution is composed using managed services from AWS hence avoiding any heavy lifting, operations, maintenance tasks. </a:t>
          </a:r>
        </a:p>
        <a:p>
          <a:r>
            <a:rPr lang="en-GB" dirty="0"/>
            <a:t>2. </a:t>
          </a:r>
          <a:r>
            <a:rPr lang="en-GB" b="1" dirty="0"/>
            <a:t>Support for Standardization: </a:t>
          </a:r>
          <a:r>
            <a:rPr lang="en-GB" b="0" dirty="0"/>
            <a:t>All building blocks of the solution are considered industry standards in the respective capability. For example, S3 for cheap, highly scalable, available, secure object storage. Same can be said for Kinesis, Glue, Redshift, APIGW, Lambda etc. Most importantly, no customer specific adaptations in these components.</a:t>
          </a:r>
          <a:endParaRPr lang="en-GB" dirty="0"/>
        </a:p>
        <a:p>
          <a:r>
            <a:rPr lang="en-GB" dirty="0"/>
            <a:t>3. </a:t>
          </a:r>
          <a:r>
            <a:rPr lang="en-GB" b="1" dirty="0"/>
            <a:t>Cost</a:t>
          </a:r>
          <a:r>
            <a:rPr lang="en-GB" dirty="0"/>
            <a:t>: All technology components are pay per use, hence no upfront investments required. The technology components also provide various variants that can provide cost effective solution depending on the use case. For example S3 storage classes, Kinesis Firehose vs Data Streams</a:t>
          </a:r>
        </a:p>
        <a:p>
          <a:r>
            <a:rPr lang="en-GB" dirty="0"/>
            <a:t>3. </a:t>
          </a:r>
          <a:r>
            <a:rPr lang="en-GB" b="1" dirty="0"/>
            <a:t>Availability/Flexibility/Security: </a:t>
          </a:r>
          <a:r>
            <a:rPr lang="en-GB" dirty="0"/>
            <a:t>Kinesis, S3, Glue, Redshift, APIGW, Lambda, ECS are inherently built as highly available, automatically scaled and extremely secure (IAM, Data Encryption).</a:t>
          </a:r>
        </a:p>
        <a:p>
          <a:r>
            <a:rPr lang="en-GB" dirty="0"/>
            <a:t>4. </a:t>
          </a:r>
          <a:r>
            <a:rPr lang="en-GB" b="1" dirty="0"/>
            <a:t>Operational Efficiency:</a:t>
          </a:r>
          <a:r>
            <a:rPr lang="en-GB" dirty="0"/>
            <a:t> The solution uses AWS management, governance technologies such Config Rules, Cloud watch which eases operations and low cost high efficient system. The system is designed as infrastructure as code that natively supports </a:t>
          </a:r>
          <a:r>
            <a:rPr lang="en-GB" dirty="0" err="1"/>
            <a:t>devOps</a:t>
          </a:r>
          <a:r>
            <a:rPr lang="en-GB" dirty="0"/>
            <a:t>. </a:t>
          </a:r>
        </a:p>
        <a:p>
          <a:r>
            <a:rPr lang="en-GB" dirty="0"/>
            <a:t>5. </a:t>
          </a:r>
          <a:r>
            <a:rPr lang="en-GB" b="1" dirty="0"/>
            <a:t>Performance: </a:t>
          </a:r>
          <a:r>
            <a:rPr lang="en-GB" dirty="0"/>
            <a:t>Recommendation/Personalization models can be benchmarked with variants and continuously improved with risk-free canary deployment model. </a:t>
          </a:r>
        </a:p>
      </dgm:t>
    </dgm:pt>
    <dgm:pt modelId="{495F302C-EF02-4DE0-BC1B-FFBE7BFAB1FB}" type="parTrans" cxnId="{90445F3F-472E-4E92-B727-194B1F8C5E4F}">
      <dgm:prSet/>
      <dgm:spPr/>
      <dgm:t>
        <a:bodyPr/>
        <a:lstStyle/>
        <a:p>
          <a:endParaRPr lang="en-GB"/>
        </a:p>
      </dgm:t>
    </dgm:pt>
    <dgm:pt modelId="{7B630BBD-FA1A-4457-BC7D-4E0B874961CA}" type="sibTrans" cxnId="{90445F3F-472E-4E92-B727-194B1F8C5E4F}">
      <dgm:prSet/>
      <dgm:spPr/>
      <dgm:t>
        <a:bodyPr/>
        <a:lstStyle/>
        <a:p>
          <a:endParaRPr lang="en-GB"/>
        </a:p>
      </dgm:t>
    </dgm:pt>
    <dgm:pt modelId="{074DF783-F5BC-47D2-A5FE-80F897390E8E}">
      <dgm:prSet phldrT="[Text]"/>
      <dgm:spPr/>
      <dgm:t>
        <a:bodyPr/>
        <a:lstStyle/>
        <a:p>
          <a:r>
            <a:rPr lang="en-GB" dirty="0"/>
            <a:t>1. </a:t>
          </a:r>
          <a:r>
            <a:rPr lang="en-GB" b="1" dirty="0"/>
            <a:t>Cost: </a:t>
          </a:r>
          <a:r>
            <a:rPr lang="en-GB" dirty="0"/>
            <a:t>Technologies like Kinesis, Redshift if not properly designed and used can result in high costs. This is not the problem of the technology but architecture &amp; governance and end user training. For example Calculations on no of shards could get tricky with higher volume of data. Another example, running some non-analytical queries on Redshift.</a:t>
          </a:r>
        </a:p>
        <a:p>
          <a:r>
            <a:rPr lang="en-GB" dirty="0"/>
            <a:t>2. </a:t>
          </a:r>
          <a:r>
            <a:rPr lang="en-GB" b="1" dirty="0"/>
            <a:t>Operational Efficiency:</a:t>
          </a:r>
          <a:r>
            <a:rPr lang="en-GB" dirty="0"/>
            <a:t> Recommendation/Personalization model has become a commodity in the market: there are possibility to adopt industry standard and reduce operational tasks (like Amazon Personalize, Amazon </a:t>
          </a:r>
          <a:r>
            <a:rPr lang="en-GB" dirty="0" err="1"/>
            <a:t>Sagemaker</a:t>
          </a:r>
          <a:r>
            <a:rPr lang="en-GB" dirty="0"/>
            <a:t>) rather than deploying your model on a container service</a:t>
          </a:r>
        </a:p>
        <a:p>
          <a:r>
            <a:rPr lang="en-GB" dirty="0"/>
            <a:t>3. </a:t>
          </a:r>
          <a:r>
            <a:rPr lang="en-GB" b="1" dirty="0"/>
            <a:t>Performance:</a:t>
          </a:r>
          <a:r>
            <a:rPr lang="en-GB" dirty="0"/>
            <a:t> Spectrum performance needs to be benchmarked for real time query. Reorganizing data from JSON to PARQUET will help performance but it adds another pipeline in the overall architecture.</a:t>
          </a:r>
        </a:p>
        <a:p>
          <a:r>
            <a:rPr lang="en-GB" dirty="0"/>
            <a:t>4. </a:t>
          </a:r>
          <a:r>
            <a:rPr lang="en-GB" b="1" dirty="0"/>
            <a:t>Service Limits: </a:t>
          </a:r>
          <a:r>
            <a:rPr lang="en-GB" b="0" dirty="0"/>
            <a:t>Most AWS services have service limits to bear in mind. For example, </a:t>
          </a:r>
          <a:r>
            <a:rPr lang="en-GB" dirty="0"/>
            <a:t>Kinesis has some limits in data size and data retention but can live with it. </a:t>
          </a:r>
        </a:p>
      </dgm:t>
    </dgm:pt>
    <dgm:pt modelId="{0A82DD5A-5FBC-40D3-96AA-00931DEA55F7}" type="parTrans" cxnId="{90859F08-5C68-47A8-87C1-3E1F616B4651}">
      <dgm:prSet/>
      <dgm:spPr/>
      <dgm:t>
        <a:bodyPr/>
        <a:lstStyle/>
        <a:p>
          <a:endParaRPr lang="en-GB"/>
        </a:p>
      </dgm:t>
    </dgm:pt>
    <dgm:pt modelId="{FF655E7C-3845-4A55-9859-714EFFAA01AC}" type="sibTrans" cxnId="{90859F08-5C68-47A8-87C1-3E1F616B4651}">
      <dgm:prSet/>
      <dgm:spPr/>
      <dgm:t>
        <a:bodyPr/>
        <a:lstStyle/>
        <a:p>
          <a:endParaRPr lang="en-GB"/>
        </a:p>
      </dgm:t>
    </dgm:pt>
    <dgm:pt modelId="{D671C6F0-B790-4F3D-AC49-9C3C35C44549}" type="pres">
      <dgm:prSet presAssocID="{B7A46411-D2C4-4AB8-9C54-114BE1749501}" presName="Name0" presStyleCnt="0">
        <dgm:presLayoutVars>
          <dgm:chMax val="2"/>
          <dgm:chPref val="2"/>
          <dgm:dir/>
          <dgm:animOne/>
          <dgm:resizeHandles val="exact"/>
        </dgm:presLayoutVars>
      </dgm:prSet>
      <dgm:spPr/>
    </dgm:pt>
    <dgm:pt modelId="{FB9B8B2C-5BE3-4440-AEDC-BBCA8A3737AB}" type="pres">
      <dgm:prSet presAssocID="{B7A46411-D2C4-4AB8-9C54-114BE1749501}" presName="Background" presStyleLbl="bgImgPlace1" presStyleIdx="0" presStyleCnt="1" custScaleX="96562"/>
      <dgm:spPr>
        <a:solidFill>
          <a:schemeClr val="tx2">
            <a:lumMod val="20000"/>
            <a:lumOff val="80000"/>
          </a:schemeClr>
        </a:solidFill>
      </dgm:spPr>
    </dgm:pt>
    <dgm:pt modelId="{C43C6DBF-E060-41F1-A148-89ED19771CFF}" type="pres">
      <dgm:prSet presAssocID="{B7A46411-D2C4-4AB8-9C54-114BE1749501}" presName="ParentText1" presStyleLbl="revTx" presStyleIdx="0" presStyleCnt="2">
        <dgm:presLayoutVars>
          <dgm:chMax val="0"/>
          <dgm:chPref val="0"/>
          <dgm:bulletEnabled val="1"/>
        </dgm:presLayoutVars>
      </dgm:prSet>
      <dgm:spPr/>
    </dgm:pt>
    <dgm:pt modelId="{A8B11594-275E-496B-AD46-FF9967276B4E}" type="pres">
      <dgm:prSet presAssocID="{B7A46411-D2C4-4AB8-9C54-114BE1749501}" presName="ParentText2" presStyleLbl="revTx" presStyleIdx="1" presStyleCnt="2">
        <dgm:presLayoutVars>
          <dgm:chMax val="0"/>
          <dgm:chPref val="0"/>
          <dgm:bulletEnabled val="1"/>
        </dgm:presLayoutVars>
      </dgm:prSet>
      <dgm:spPr/>
    </dgm:pt>
    <dgm:pt modelId="{0D0F9D05-9F15-4C22-8031-C8A9809A1597}" type="pres">
      <dgm:prSet presAssocID="{B7A46411-D2C4-4AB8-9C54-114BE1749501}" presName="Plus" presStyleLbl="alignNode1" presStyleIdx="0" presStyleCnt="2" custScaleX="38819" custScaleY="39305"/>
      <dgm:spPr>
        <a:solidFill>
          <a:schemeClr val="accent6">
            <a:lumMod val="60000"/>
            <a:lumOff val="40000"/>
          </a:schemeClr>
        </a:solidFill>
      </dgm:spPr>
    </dgm:pt>
    <dgm:pt modelId="{3BA0B78A-9087-447D-8DF2-CD6507AE25C9}" type="pres">
      <dgm:prSet presAssocID="{B7A46411-D2C4-4AB8-9C54-114BE1749501}" presName="Minus" presStyleLbl="alignNode1" presStyleIdx="1" presStyleCnt="2" custScaleX="39375" custScaleY="59024" custLinFactNeighborX="11437"/>
      <dgm:spPr>
        <a:solidFill>
          <a:schemeClr val="accent2">
            <a:lumMod val="75000"/>
          </a:schemeClr>
        </a:solidFill>
      </dgm:spPr>
    </dgm:pt>
    <dgm:pt modelId="{5D685A2C-A93E-4D26-8F29-8DA28B45809C}" type="pres">
      <dgm:prSet presAssocID="{B7A46411-D2C4-4AB8-9C54-114BE1749501}" presName="Divider" presStyleLbl="parChTrans1D1" presStyleIdx="0" presStyleCnt="1"/>
      <dgm:spPr/>
    </dgm:pt>
  </dgm:ptLst>
  <dgm:cxnLst>
    <dgm:cxn modelId="{90859F08-5C68-47A8-87C1-3E1F616B4651}" srcId="{B7A46411-D2C4-4AB8-9C54-114BE1749501}" destId="{074DF783-F5BC-47D2-A5FE-80F897390E8E}" srcOrd="1" destOrd="0" parTransId="{0A82DD5A-5FBC-40D3-96AA-00931DEA55F7}" sibTransId="{FF655E7C-3845-4A55-9859-714EFFAA01AC}"/>
    <dgm:cxn modelId="{C4EB9E28-F132-4089-8633-07FC2B7A2A3F}" type="presOf" srcId="{B7A46411-D2C4-4AB8-9C54-114BE1749501}" destId="{D671C6F0-B790-4F3D-AC49-9C3C35C44549}" srcOrd="0" destOrd="0" presId="urn:microsoft.com/office/officeart/2009/3/layout/PlusandMinus"/>
    <dgm:cxn modelId="{90445F3F-472E-4E92-B727-194B1F8C5E4F}" srcId="{B7A46411-D2C4-4AB8-9C54-114BE1749501}" destId="{0129290F-6978-4FC8-97A0-EE302310D85D}" srcOrd="0" destOrd="0" parTransId="{495F302C-EF02-4DE0-BC1B-FFBE7BFAB1FB}" sibTransId="{7B630BBD-FA1A-4457-BC7D-4E0B874961CA}"/>
    <dgm:cxn modelId="{DF59B078-3867-4148-8AC6-ADD2945F0BC3}" type="presOf" srcId="{0129290F-6978-4FC8-97A0-EE302310D85D}" destId="{C43C6DBF-E060-41F1-A148-89ED19771CFF}" srcOrd="0" destOrd="0" presId="urn:microsoft.com/office/officeart/2009/3/layout/PlusandMinus"/>
    <dgm:cxn modelId="{FC9A6FBC-E85D-4B1D-A40D-18F7C9AC3225}" type="presOf" srcId="{074DF783-F5BC-47D2-A5FE-80F897390E8E}" destId="{A8B11594-275E-496B-AD46-FF9967276B4E}" srcOrd="0" destOrd="0" presId="urn:microsoft.com/office/officeart/2009/3/layout/PlusandMinus"/>
    <dgm:cxn modelId="{3993A689-B295-4809-8BC1-6EB614A84731}" type="presParOf" srcId="{D671C6F0-B790-4F3D-AC49-9C3C35C44549}" destId="{FB9B8B2C-5BE3-4440-AEDC-BBCA8A3737AB}" srcOrd="0" destOrd="0" presId="urn:microsoft.com/office/officeart/2009/3/layout/PlusandMinus"/>
    <dgm:cxn modelId="{BE663BDB-1BFC-4CF4-94D5-C99ED306AB28}" type="presParOf" srcId="{D671C6F0-B790-4F3D-AC49-9C3C35C44549}" destId="{C43C6DBF-E060-41F1-A148-89ED19771CFF}" srcOrd="1" destOrd="0" presId="urn:microsoft.com/office/officeart/2009/3/layout/PlusandMinus"/>
    <dgm:cxn modelId="{5DDE2B8C-0FAA-4549-8672-DA54B15B0388}" type="presParOf" srcId="{D671C6F0-B790-4F3D-AC49-9C3C35C44549}" destId="{A8B11594-275E-496B-AD46-FF9967276B4E}" srcOrd="2" destOrd="0" presId="urn:microsoft.com/office/officeart/2009/3/layout/PlusandMinus"/>
    <dgm:cxn modelId="{505FA738-343C-40AF-A030-DC1A5D13C538}" type="presParOf" srcId="{D671C6F0-B790-4F3D-AC49-9C3C35C44549}" destId="{0D0F9D05-9F15-4C22-8031-C8A9809A1597}" srcOrd="3" destOrd="0" presId="urn:microsoft.com/office/officeart/2009/3/layout/PlusandMinus"/>
    <dgm:cxn modelId="{D8C88856-75B8-4571-8E07-81B03CBCE4E9}" type="presParOf" srcId="{D671C6F0-B790-4F3D-AC49-9C3C35C44549}" destId="{3BA0B78A-9087-447D-8DF2-CD6507AE25C9}" srcOrd="4" destOrd="0" presId="urn:microsoft.com/office/officeart/2009/3/layout/PlusandMinus"/>
    <dgm:cxn modelId="{2A8A3E10-84CE-45A2-A371-ECA4128B5EDC}" type="presParOf" srcId="{D671C6F0-B790-4F3D-AC49-9C3C35C44549}" destId="{5D685A2C-A93E-4D26-8F29-8DA28B45809C}"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B8B2C-5BE3-4440-AEDC-BBCA8A3737AB}">
      <dsp:nvSpPr>
        <dsp:cNvPr id="0" name=""/>
        <dsp:cNvSpPr/>
      </dsp:nvSpPr>
      <dsp:spPr>
        <a:xfrm>
          <a:off x="1460320" y="758339"/>
          <a:ext cx="9294827" cy="4974534"/>
        </a:xfrm>
        <a:prstGeom prst="rect">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3C6DBF-E060-41F1-A148-89ED19771CFF}">
      <dsp:nvSpPr>
        <dsp:cNvPr id="0" name=""/>
        <dsp:cNvSpPr/>
      </dsp:nvSpPr>
      <dsp:spPr>
        <a:xfrm>
          <a:off x="1582520" y="1340117"/>
          <a:ext cx="4469893" cy="4255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533400">
            <a:lnSpc>
              <a:spcPct val="90000"/>
            </a:lnSpc>
            <a:spcBef>
              <a:spcPct val="0"/>
            </a:spcBef>
            <a:spcAft>
              <a:spcPct val="35000"/>
            </a:spcAft>
            <a:buNone/>
          </a:pPr>
          <a:r>
            <a:rPr lang="en-GB" sz="1200" kern="1200" dirty="0"/>
            <a:t>1. </a:t>
          </a:r>
          <a:r>
            <a:rPr lang="en-GB" sz="1200" b="1" kern="1200" dirty="0"/>
            <a:t>Solution Composition: </a:t>
          </a:r>
          <a:r>
            <a:rPr lang="en-GB" sz="1200" kern="1200" dirty="0"/>
            <a:t>The solution is composed using managed services from AWS hence avoiding any heavy lifting, operations, maintenance tasks. </a:t>
          </a:r>
        </a:p>
        <a:p>
          <a:pPr marL="0" lvl="0" indent="0" algn="l" defTabSz="533400">
            <a:lnSpc>
              <a:spcPct val="90000"/>
            </a:lnSpc>
            <a:spcBef>
              <a:spcPct val="0"/>
            </a:spcBef>
            <a:spcAft>
              <a:spcPct val="35000"/>
            </a:spcAft>
            <a:buNone/>
          </a:pPr>
          <a:r>
            <a:rPr lang="en-GB" sz="1200" kern="1200" dirty="0"/>
            <a:t>2. </a:t>
          </a:r>
          <a:r>
            <a:rPr lang="en-GB" sz="1200" b="1" kern="1200" dirty="0"/>
            <a:t>Support for Standardization: </a:t>
          </a:r>
          <a:r>
            <a:rPr lang="en-GB" sz="1200" b="0" kern="1200" dirty="0"/>
            <a:t>All building blocks of the solution are considered industry standards in the respective capability. For example, S3 for cheap, highly scalable, available, secure object storage. Same can be said for Kinesis, Glue, Redshift, APIGW, Lambda etc. Most importantly, no customer specific adaptations in these components.</a:t>
          </a:r>
          <a:endParaRPr lang="en-GB" sz="1200" kern="1200" dirty="0"/>
        </a:p>
        <a:p>
          <a:pPr marL="0" lvl="0" indent="0" algn="l" defTabSz="533400">
            <a:lnSpc>
              <a:spcPct val="90000"/>
            </a:lnSpc>
            <a:spcBef>
              <a:spcPct val="0"/>
            </a:spcBef>
            <a:spcAft>
              <a:spcPct val="35000"/>
            </a:spcAft>
            <a:buNone/>
          </a:pPr>
          <a:r>
            <a:rPr lang="en-GB" sz="1200" kern="1200" dirty="0"/>
            <a:t>3. </a:t>
          </a:r>
          <a:r>
            <a:rPr lang="en-GB" sz="1200" b="1" kern="1200" dirty="0"/>
            <a:t>Cost</a:t>
          </a:r>
          <a:r>
            <a:rPr lang="en-GB" sz="1200" kern="1200" dirty="0"/>
            <a:t>: All technology components are pay per use, hence no upfront investments required. The technology components also provide various variants that can provide cost effective solution depending on the use case. For example S3 storage classes, Kinesis Firehose vs Data Streams</a:t>
          </a:r>
        </a:p>
        <a:p>
          <a:pPr marL="0" lvl="0" indent="0" algn="l" defTabSz="533400">
            <a:lnSpc>
              <a:spcPct val="90000"/>
            </a:lnSpc>
            <a:spcBef>
              <a:spcPct val="0"/>
            </a:spcBef>
            <a:spcAft>
              <a:spcPct val="35000"/>
            </a:spcAft>
            <a:buNone/>
          </a:pPr>
          <a:r>
            <a:rPr lang="en-GB" sz="1200" kern="1200" dirty="0"/>
            <a:t>3. </a:t>
          </a:r>
          <a:r>
            <a:rPr lang="en-GB" sz="1200" b="1" kern="1200" dirty="0"/>
            <a:t>Availability/Flexibility/Security: </a:t>
          </a:r>
          <a:r>
            <a:rPr lang="en-GB" sz="1200" kern="1200" dirty="0"/>
            <a:t>Kinesis, S3, Glue, Redshift, APIGW, Lambda, ECS are inherently built as highly available, automatically scaled and extremely secure (IAM, Data Encryption).</a:t>
          </a:r>
        </a:p>
        <a:p>
          <a:pPr marL="0" lvl="0" indent="0" algn="l" defTabSz="533400">
            <a:lnSpc>
              <a:spcPct val="90000"/>
            </a:lnSpc>
            <a:spcBef>
              <a:spcPct val="0"/>
            </a:spcBef>
            <a:spcAft>
              <a:spcPct val="35000"/>
            </a:spcAft>
            <a:buNone/>
          </a:pPr>
          <a:r>
            <a:rPr lang="en-GB" sz="1200" kern="1200" dirty="0"/>
            <a:t>4. </a:t>
          </a:r>
          <a:r>
            <a:rPr lang="en-GB" sz="1200" b="1" kern="1200" dirty="0"/>
            <a:t>Operational Efficiency:</a:t>
          </a:r>
          <a:r>
            <a:rPr lang="en-GB" sz="1200" kern="1200" dirty="0"/>
            <a:t> The solution uses AWS management, governance technologies such Config Rules, Cloud watch which eases operations and low cost high efficient system. The system is designed as infrastructure as code that natively supports </a:t>
          </a:r>
          <a:r>
            <a:rPr lang="en-GB" sz="1200" kern="1200" dirty="0" err="1"/>
            <a:t>devOps</a:t>
          </a:r>
          <a:r>
            <a:rPr lang="en-GB" sz="1200" kern="1200" dirty="0"/>
            <a:t>. </a:t>
          </a:r>
        </a:p>
        <a:p>
          <a:pPr marL="0" lvl="0" indent="0" algn="l" defTabSz="533400">
            <a:lnSpc>
              <a:spcPct val="90000"/>
            </a:lnSpc>
            <a:spcBef>
              <a:spcPct val="0"/>
            </a:spcBef>
            <a:spcAft>
              <a:spcPct val="35000"/>
            </a:spcAft>
            <a:buNone/>
          </a:pPr>
          <a:r>
            <a:rPr lang="en-GB" sz="1200" kern="1200" dirty="0"/>
            <a:t>5. </a:t>
          </a:r>
          <a:r>
            <a:rPr lang="en-GB" sz="1200" b="1" kern="1200" dirty="0"/>
            <a:t>Performance: </a:t>
          </a:r>
          <a:r>
            <a:rPr lang="en-GB" sz="1200" kern="1200" dirty="0"/>
            <a:t>Recommendation/Personalization models can be benchmarked with variants and continuously improved with risk-free canary deployment model. </a:t>
          </a:r>
        </a:p>
      </dsp:txBody>
      <dsp:txXfrm>
        <a:off x="1582520" y="1340117"/>
        <a:ext cx="4469893" cy="4255653"/>
      </dsp:txXfrm>
    </dsp:sp>
    <dsp:sp modelId="{A8B11594-275E-496B-AD46-FF9967276B4E}">
      <dsp:nvSpPr>
        <dsp:cNvPr id="0" name=""/>
        <dsp:cNvSpPr/>
      </dsp:nvSpPr>
      <dsp:spPr>
        <a:xfrm>
          <a:off x="6151991" y="1340117"/>
          <a:ext cx="4469893" cy="4255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533400">
            <a:lnSpc>
              <a:spcPct val="90000"/>
            </a:lnSpc>
            <a:spcBef>
              <a:spcPct val="0"/>
            </a:spcBef>
            <a:spcAft>
              <a:spcPct val="35000"/>
            </a:spcAft>
            <a:buNone/>
          </a:pPr>
          <a:r>
            <a:rPr lang="en-GB" sz="1200" kern="1200" dirty="0"/>
            <a:t>1. </a:t>
          </a:r>
          <a:r>
            <a:rPr lang="en-GB" sz="1200" b="1" kern="1200" dirty="0"/>
            <a:t>Cost: </a:t>
          </a:r>
          <a:r>
            <a:rPr lang="en-GB" sz="1200" kern="1200" dirty="0"/>
            <a:t>Technologies like Kinesis, Redshift if not properly designed and used can result in high costs. This is not the problem of the technology but architecture &amp; governance and end user training. For example Calculations on no of shards could get tricky with higher volume of data. Another example, running some non-analytical queries on Redshift.</a:t>
          </a:r>
        </a:p>
        <a:p>
          <a:pPr marL="0" lvl="0" indent="0" algn="l" defTabSz="533400">
            <a:lnSpc>
              <a:spcPct val="90000"/>
            </a:lnSpc>
            <a:spcBef>
              <a:spcPct val="0"/>
            </a:spcBef>
            <a:spcAft>
              <a:spcPct val="35000"/>
            </a:spcAft>
            <a:buNone/>
          </a:pPr>
          <a:r>
            <a:rPr lang="en-GB" sz="1200" kern="1200" dirty="0"/>
            <a:t>2. </a:t>
          </a:r>
          <a:r>
            <a:rPr lang="en-GB" sz="1200" b="1" kern="1200" dirty="0"/>
            <a:t>Operational Efficiency:</a:t>
          </a:r>
          <a:r>
            <a:rPr lang="en-GB" sz="1200" kern="1200" dirty="0"/>
            <a:t> Recommendation/Personalization model has become a commodity in the market: there are possibility to adopt industry standard and reduce operational tasks (like Amazon Personalize, Amazon </a:t>
          </a:r>
          <a:r>
            <a:rPr lang="en-GB" sz="1200" kern="1200" dirty="0" err="1"/>
            <a:t>Sagemaker</a:t>
          </a:r>
          <a:r>
            <a:rPr lang="en-GB" sz="1200" kern="1200" dirty="0"/>
            <a:t>) rather than deploying your model on a container service</a:t>
          </a:r>
        </a:p>
        <a:p>
          <a:pPr marL="0" lvl="0" indent="0" algn="l" defTabSz="533400">
            <a:lnSpc>
              <a:spcPct val="90000"/>
            </a:lnSpc>
            <a:spcBef>
              <a:spcPct val="0"/>
            </a:spcBef>
            <a:spcAft>
              <a:spcPct val="35000"/>
            </a:spcAft>
            <a:buNone/>
          </a:pPr>
          <a:r>
            <a:rPr lang="en-GB" sz="1200" kern="1200" dirty="0"/>
            <a:t>3. </a:t>
          </a:r>
          <a:r>
            <a:rPr lang="en-GB" sz="1200" b="1" kern="1200" dirty="0"/>
            <a:t>Performance:</a:t>
          </a:r>
          <a:r>
            <a:rPr lang="en-GB" sz="1200" kern="1200" dirty="0"/>
            <a:t> Spectrum performance needs to be benchmarked for real time query. Reorganizing data from JSON to PARQUET will help performance but it adds another pipeline in the overall architecture.</a:t>
          </a:r>
        </a:p>
        <a:p>
          <a:pPr marL="0" lvl="0" indent="0" algn="l" defTabSz="533400">
            <a:lnSpc>
              <a:spcPct val="90000"/>
            </a:lnSpc>
            <a:spcBef>
              <a:spcPct val="0"/>
            </a:spcBef>
            <a:spcAft>
              <a:spcPct val="35000"/>
            </a:spcAft>
            <a:buNone/>
          </a:pPr>
          <a:r>
            <a:rPr lang="en-GB" sz="1200" kern="1200" dirty="0"/>
            <a:t>4. </a:t>
          </a:r>
          <a:r>
            <a:rPr lang="en-GB" sz="1200" b="1" kern="1200" dirty="0"/>
            <a:t>Service Limits: </a:t>
          </a:r>
          <a:r>
            <a:rPr lang="en-GB" sz="1200" b="0" kern="1200" dirty="0"/>
            <a:t>Most AWS services have service limits to bear in mind. For example, </a:t>
          </a:r>
          <a:r>
            <a:rPr lang="en-GB" sz="1200" kern="1200" dirty="0"/>
            <a:t>Kinesis has some limits in data size and data retention but can live with it. </a:t>
          </a:r>
        </a:p>
      </dsp:txBody>
      <dsp:txXfrm>
        <a:off x="6151991" y="1340117"/>
        <a:ext cx="4469893" cy="4255653"/>
      </dsp:txXfrm>
    </dsp:sp>
    <dsp:sp modelId="{0D0F9D05-9F15-4C22-8031-C8A9809A1597}">
      <dsp:nvSpPr>
        <dsp:cNvPr id="0" name=""/>
        <dsp:cNvSpPr/>
      </dsp:nvSpPr>
      <dsp:spPr>
        <a:xfrm>
          <a:off x="874461" y="333631"/>
          <a:ext cx="730144" cy="739286"/>
        </a:xfrm>
        <a:prstGeom prst="plus">
          <a:avLst>
            <a:gd name="adj" fmla="val 32810"/>
          </a:avLst>
        </a:prstGeom>
        <a:solidFill>
          <a:schemeClr val="accent6">
            <a:lumMod val="60000"/>
            <a:lumOff val="4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A0B78A-9087-447D-8DF2-CD6507AE25C9}">
      <dsp:nvSpPr>
        <dsp:cNvPr id="0" name=""/>
        <dsp:cNvSpPr/>
      </dsp:nvSpPr>
      <dsp:spPr>
        <a:xfrm>
          <a:off x="10331996" y="563532"/>
          <a:ext cx="697037" cy="358069"/>
        </a:xfrm>
        <a:prstGeom prst="rect">
          <a:avLst/>
        </a:prstGeom>
        <a:solidFill>
          <a:schemeClr val="accent2">
            <a:lumMod val="75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685A2C-A93E-4D26-8F29-8DA28B45809C}">
      <dsp:nvSpPr>
        <dsp:cNvPr id="0" name=""/>
        <dsp:cNvSpPr/>
      </dsp:nvSpPr>
      <dsp:spPr>
        <a:xfrm>
          <a:off x="6107734" y="1349217"/>
          <a:ext cx="1106" cy="4064559"/>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4847A-4994-44EA-A07B-2DBB3B010CAD}" type="datetimeFigureOut">
              <a:rPr lang="en-GB" smtClean="0"/>
              <a:t>21/06/2019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A528C-68AA-4740-B8A6-FE1465681D37}" type="slidenum">
              <a:rPr lang="en-GB" smtClean="0"/>
              <a:t>‹#›</a:t>
            </a:fld>
            <a:endParaRPr lang="en-GB"/>
          </a:p>
        </p:txBody>
      </p:sp>
    </p:spTree>
    <p:extLst>
      <p:ext uri="{BB962C8B-B14F-4D97-AF65-F5344CB8AC3E}">
        <p14:creationId xmlns:p14="http://schemas.microsoft.com/office/powerpoint/2010/main" val="128074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AAE-0AF5-7C4A-8AB8-2C37DCA9D1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AAB595-28D6-7744-8CC1-AF5EB4C38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61466D-FCB1-7F4E-9234-D1EF21575A31}"/>
              </a:ext>
            </a:extLst>
          </p:cNvPr>
          <p:cNvSpPr>
            <a:spLocks noGrp="1"/>
          </p:cNvSpPr>
          <p:nvPr>
            <p:ph type="dt" sz="half" idx="10"/>
          </p:nvPr>
        </p:nvSpPr>
        <p:spPr/>
        <p:txBody>
          <a:bodyPr/>
          <a:lstStyle/>
          <a:p>
            <a:fld id="{654CEE92-DF42-432C-8548-11B51A211C3D}" type="datetime1">
              <a:rPr lang="en-US" smtClean="0"/>
              <a:t>6/21/2019</a:t>
            </a:fld>
            <a:endParaRPr lang="en-US"/>
          </a:p>
        </p:txBody>
      </p:sp>
      <p:sp>
        <p:nvSpPr>
          <p:cNvPr id="5" name="Footer Placeholder 4">
            <a:extLst>
              <a:ext uri="{FF2B5EF4-FFF2-40B4-BE49-F238E27FC236}">
                <a16:creationId xmlns:a16="http://schemas.microsoft.com/office/drawing/2014/main" id="{3AF81576-F8EF-6842-A1C0-887F79630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EF4A1-1BC3-244F-863C-8535176B01E1}"/>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243066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685E-488C-8F4C-AA20-4A8CEEFF68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7FBD10-D07D-D940-84D9-CE114641E4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13E22-DDDC-F544-A164-7D8FCB917EF0}"/>
              </a:ext>
            </a:extLst>
          </p:cNvPr>
          <p:cNvSpPr>
            <a:spLocks noGrp="1"/>
          </p:cNvSpPr>
          <p:nvPr>
            <p:ph type="dt" sz="half" idx="10"/>
          </p:nvPr>
        </p:nvSpPr>
        <p:spPr/>
        <p:txBody>
          <a:bodyPr/>
          <a:lstStyle/>
          <a:p>
            <a:fld id="{9E900249-3509-4F2F-8351-58614267CA5E}" type="datetime1">
              <a:rPr lang="en-US" smtClean="0"/>
              <a:t>6/21/2019</a:t>
            </a:fld>
            <a:endParaRPr lang="en-US"/>
          </a:p>
        </p:txBody>
      </p:sp>
      <p:sp>
        <p:nvSpPr>
          <p:cNvPr id="5" name="Footer Placeholder 4">
            <a:extLst>
              <a:ext uri="{FF2B5EF4-FFF2-40B4-BE49-F238E27FC236}">
                <a16:creationId xmlns:a16="http://schemas.microsoft.com/office/drawing/2014/main" id="{28974A4E-8A8A-BD4F-A927-CFCCFD794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6511E-6D6B-8844-B9CC-CC3E61913493}"/>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19343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F7CA0-8A02-464D-920E-2BCB229F36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96485-9080-1440-A03B-D011E83DC0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FEFF8-9F44-7040-B53E-988BE0026203}"/>
              </a:ext>
            </a:extLst>
          </p:cNvPr>
          <p:cNvSpPr>
            <a:spLocks noGrp="1"/>
          </p:cNvSpPr>
          <p:nvPr>
            <p:ph type="dt" sz="half" idx="10"/>
          </p:nvPr>
        </p:nvSpPr>
        <p:spPr/>
        <p:txBody>
          <a:bodyPr/>
          <a:lstStyle/>
          <a:p>
            <a:fld id="{19AE37EB-51B4-4572-A073-D7949F183641}" type="datetime1">
              <a:rPr lang="en-US" smtClean="0"/>
              <a:t>6/21/2019</a:t>
            </a:fld>
            <a:endParaRPr lang="en-US"/>
          </a:p>
        </p:txBody>
      </p:sp>
      <p:sp>
        <p:nvSpPr>
          <p:cNvPr id="5" name="Footer Placeholder 4">
            <a:extLst>
              <a:ext uri="{FF2B5EF4-FFF2-40B4-BE49-F238E27FC236}">
                <a16:creationId xmlns:a16="http://schemas.microsoft.com/office/drawing/2014/main" id="{D07EAEA1-C964-9F43-9239-A177A83FE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C337A-2B3F-E040-8697-4976F3388B37}"/>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25315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CC74-879F-EA48-A7CB-09CB236DB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382F5C-11BF-EC49-9858-15110FA140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14519-D6F2-F34C-90F5-DD3A23C143E5}"/>
              </a:ext>
            </a:extLst>
          </p:cNvPr>
          <p:cNvSpPr>
            <a:spLocks noGrp="1"/>
          </p:cNvSpPr>
          <p:nvPr>
            <p:ph type="dt" sz="half" idx="10"/>
          </p:nvPr>
        </p:nvSpPr>
        <p:spPr/>
        <p:txBody>
          <a:bodyPr/>
          <a:lstStyle/>
          <a:p>
            <a:fld id="{EDC1FAA5-C5BA-4A80-BCFB-D5450E239EB9}" type="datetime1">
              <a:rPr lang="en-US" smtClean="0"/>
              <a:t>6/21/2019</a:t>
            </a:fld>
            <a:endParaRPr lang="en-US"/>
          </a:p>
        </p:txBody>
      </p:sp>
      <p:sp>
        <p:nvSpPr>
          <p:cNvPr id="5" name="Footer Placeholder 4">
            <a:extLst>
              <a:ext uri="{FF2B5EF4-FFF2-40B4-BE49-F238E27FC236}">
                <a16:creationId xmlns:a16="http://schemas.microsoft.com/office/drawing/2014/main" id="{97D4D44F-16E0-9D4E-97C4-7A6351D2B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582F9-A10B-5A4D-A84D-92C538EBA2A6}"/>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339176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E22D-3229-D84E-A836-260822FEA8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455C0-5D21-D74E-A96D-F40326C7D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0C2163-763E-CE4E-ADAD-5EAF7A6079FE}"/>
              </a:ext>
            </a:extLst>
          </p:cNvPr>
          <p:cNvSpPr>
            <a:spLocks noGrp="1"/>
          </p:cNvSpPr>
          <p:nvPr>
            <p:ph type="dt" sz="half" idx="10"/>
          </p:nvPr>
        </p:nvSpPr>
        <p:spPr/>
        <p:txBody>
          <a:bodyPr/>
          <a:lstStyle/>
          <a:p>
            <a:fld id="{E6209AEF-B214-4EB4-89B3-7B74BD5B356D}" type="datetime1">
              <a:rPr lang="en-US" smtClean="0"/>
              <a:t>6/21/2019</a:t>
            </a:fld>
            <a:endParaRPr lang="en-US"/>
          </a:p>
        </p:txBody>
      </p:sp>
      <p:sp>
        <p:nvSpPr>
          <p:cNvPr id="5" name="Footer Placeholder 4">
            <a:extLst>
              <a:ext uri="{FF2B5EF4-FFF2-40B4-BE49-F238E27FC236}">
                <a16:creationId xmlns:a16="http://schemas.microsoft.com/office/drawing/2014/main" id="{A19136C0-827F-6A40-A495-9A0A68BB2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CE52A-9130-B841-AB8E-AF7794ED3314}"/>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267207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1778-4018-504B-8D2F-204691081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3EF1A-D0E8-C34F-8A82-71DC011597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5EDA87-C040-094D-9A0D-46655C0669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2D59E1-2DC7-CF41-BB13-C068E62B4538}"/>
              </a:ext>
            </a:extLst>
          </p:cNvPr>
          <p:cNvSpPr>
            <a:spLocks noGrp="1"/>
          </p:cNvSpPr>
          <p:nvPr>
            <p:ph type="dt" sz="half" idx="10"/>
          </p:nvPr>
        </p:nvSpPr>
        <p:spPr/>
        <p:txBody>
          <a:bodyPr/>
          <a:lstStyle/>
          <a:p>
            <a:fld id="{AFF95BE7-9F61-481F-B025-2DCC67AFDF91}" type="datetime1">
              <a:rPr lang="en-US" smtClean="0"/>
              <a:t>6/21/2019</a:t>
            </a:fld>
            <a:endParaRPr lang="en-US"/>
          </a:p>
        </p:txBody>
      </p:sp>
      <p:sp>
        <p:nvSpPr>
          <p:cNvPr id="6" name="Footer Placeholder 5">
            <a:extLst>
              <a:ext uri="{FF2B5EF4-FFF2-40B4-BE49-F238E27FC236}">
                <a16:creationId xmlns:a16="http://schemas.microsoft.com/office/drawing/2014/main" id="{1821A84D-FB2A-5641-84D6-1BE46438E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94CF9-6F45-BD40-9CBE-363AD0C2ACF1}"/>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196982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ADEB-8526-4944-B6FB-B1518F68A2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12C840-F371-C542-9668-8C57C78E9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2D7547-65C8-1C4F-B82F-3778E48688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E6D0B-4D22-6541-B036-EA72A2AF4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19A19B-7527-E346-B70D-977A85C3F8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243001-1CF2-6E4E-B240-5A3BC2414079}"/>
              </a:ext>
            </a:extLst>
          </p:cNvPr>
          <p:cNvSpPr>
            <a:spLocks noGrp="1"/>
          </p:cNvSpPr>
          <p:nvPr>
            <p:ph type="dt" sz="half" idx="10"/>
          </p:nvPr>
        </p:nvSpPr>
        <p:spPr/>
        <p:txBody>
          <a:bodyPr/>
          <a:lstStyle/>
          <a:p>
            <a:fld id="{789BC760-096B-4231-A580-3DD54111ACFB}" type="datetime1">
              <a:rPr lang="en-US" smtClean="0"/>
              <a:t>6/21/2019</a:t>
            </a:fld>
            <a:endParaRPr lang="en-US"/>
          </a:p>
        </p:txBody>
      </p:sp>
      <p:sp>
        <p:nvSpPr>
          <p:cNvPr id="8" name="Footer Placeholder 7">
            <a:extLst>
              <a:ext uri="{FF2B5EF4-FFF2-40B4-BE49-F238E27FC236}">
                <a16:creationId xmlns:a16="http://schemas.microsoft.com/office/drawing/2014/main" id="{153CF74A-293C-6E41-9718-0CA9FCC96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3CFA18-2E16-F54C-9F36-397EEF8ACB3B}"/>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154924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D35E-726D-3249-8EE2-D6E17C1629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227AD5-BA4B-FD4C-842E-B35EAEE9477A}"/>
              </a:ext>
            </a:extLst>
          </p:cNvPr>
          <p:cNvSpPr>
            <a:spLocks noGrp="1"/>
          </p:cNvSpPr>
          <p:nvPr>
            <p:ph type="dt" sz="half" idx="10"/>
          </p:nvPr>
        </p:nvSpPr>
        <p:spPr/>
        <p:txBody>
          <a:bodyPr/>
          <a:lstStyle/>
          <a:p>
            <a:fld id="{D04B3154-A174-42F0-80DD-0A57F5848BB3}" type="datetime1">
              <a:rPr lang="en-US" smtClean="0"/>
              <a:t>6/21/2019</a:t>
            </a:fld>
            <a:endParaRPr lang="en-US"/>
          </a:p>
        </p:txBody>
      </p:sp>
      <p:sp>
        <p:nvSpPr>
          <p:cNvPr id="4" name="Footer Placeholder 3">
            <a:extLst>
              <a:ext uri="{FF2B5EF4-FFF2-40B4-BE49-F238E27FC236}">
                <a16:creationId xmlns:a16="http://schemas.microsoft.com/office/drawing/2014/main" id="{3D24BE4A-679C-D941-8952-67E6211A66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AE2154-AE91-5943-900E-B865E3ADC99F}"/>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26120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35133-BC66-D740-A8F2-49180671F2D4}"/>
              </a:ext>
            </a:extLst>
          </p:cNvPr>
          <p:cNvSpPr>
            <a:spLocks noGrp="1"/>
          </p:cNvSpPr>
          <p:nvPr>
            <p:ph type="dt" sz="half" idx="10"/>
          </p:nvPr>
        </p:nvSpPr>
        <p:spPr/>
        <p:txBody>
          <a:bodyPr/>
          <a:lstStyle/>
          <a:p>
            <a:fld id="{C27ECA60-3740-46C0-9A45-40152055BCB9}" type="datetime1">
              <a:rPr lang="en-US" smtClean="0"/>
              <a:t>6/21/2019</a:t>
            </a:fld>
            <a:endParaRPr lang="en-US"/>
          </a:p>
        </p:txBody>
      </p:sp>
      <p:sp>
        <p:nvSpPr>
          <p:cNvPr id="3" name="Footer Placeholder 2">
            <a:extLst>
              <a:ext uri="{FF2B5EF4-FFF2-40B4-BE49-F238E27FC236}">
                <a16:creationId xmlns:a16="http://schemas.microsoft.com/office/drawing/2014/main" id="{2BD45912-5042-564C-832E-5F4D1FCB15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7C03A-5B66-D84C-9FE8-F9571A892C8E}"/>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124053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1249-465B-2A4E-A8B2-9DF959770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FE12C9-4BDB-A646-A17C-3CC0FCFE0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18B0D-A257-2D41-AFFB-471CA750D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670E4A-9D39-BE41-A216-517BB3F706A1}"/>
              </a:ext>
            </a:extLst>
          </p:cNvPr>
          <p:cNvSpPr>
            <a:spLocks noGrp="1"/>
          </p:cNvSpPr>
          <p:nvPr>
            <p:ph type="dt" sz="half" idx="10"/>
          </p:nvPr>
        </p:nvSpPr>
        <p:spPr/>
        <p:txBody>
          <a:bodyPr/>
          <a:lstStyle/>
          <a:p>
            <a:fld id="{D555B251-9B61-4DCD-9896-ADF2FEAC5942}" type="datetime1">
              <a:rPr lang="en-US" smtClean="0"/>
              <a:t>6/21/2019</a:t>
            </a:fld>
            <a:endParaRPr lang="en-US"/>
          </a:p>
        </p:txBody>
      </p:sp>
      <p:sp>
        <p:nvSpPr>
          <p:cNvPr id="6" name="Footer Placeholder 5">
            <a:extLst>
              <a:ext uri="{FF2B5EF4-FFF2-40B4-BE49-F238E27FC236}">
                <a16:creationId xmlns:a16="http://schemas.microsoft.com/office/drawing/2014/main" id="{D2146B4E-BF65-9249-B429-5BC61DCB1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4A8B5-ED00-CE4B-B9EF-A612286D9F5B}"/>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269653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195E-C96F-5C4B-B218-D1C983586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2F8711-5AD5-6449-9402-5A09804E7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BE0B1A-C02D-F446-9C7D-233E44F96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97974C-1D32-0D47-AE2F-93FDCA0A2559}"/>
              </a:ext>
            </a:extLst>
          </p:cNvPr>
          <p:cNvSpPr>
            <a:spLocks noGrp="1"/>
          </p:cNvSpPr>
          <p:nvPr>
            <p:ph type="dt" sz="half" idx="10"/>
          </p:nvPr>
        </p:nvSpPr>
        <p:spPr/>
        <p:txBody>
          <a:bodyPr/>
          <a:lstStyle/>
          <a:p>
            <a:fld id="{9E276A05-E08F-401F-A54E-ACF30B621F1F}" type="datetime1">
              <a:rPr lang="en-US" smtClean="0"/>
              <a:t>6/21/2019</a:t>
            </a:fld>
            <a:endParaRPr lang="en-US"/>
          </a:p>
        </p:txBody>
      </p:sp>
      <p:sp>
        <p:nvSpPr>
          <p:cNvPr id="6" name="Footer Placeholder 5">
            <a:extLst>
              <a:ext uri="{FF2B5EF4-FFF2-40B4-BE49-F238E27FC236}">
                <a16:creationId xmlns:a16="http://schemas.microsoft.com/office/drawing/2014/main" id="{776625FF-B229-5043-AA95-3F5521E33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F574B-3467-8244-8457-CDE4CACF745C}"/>
              </a:ext>
            </a:extLst>
          </p:cNvPr>
          <p:cNvSpPr>
            <a:spLocks noGrp="1"/>
          </p:cNvSpPr>
          <p:nvPr>
            <p:ph type="sldNum" sz="quarter" idx="12"/>
          </p:nvPr>
        </p:nvSpPr>
        <p:spPr/>
        <p:txBody>
          <a:bodyPr/>
          <a:lstStyle/>
          <a:p>
            <a:fld id="{1CB0C38D-EECB-EB43-9681-4BA108CCC5D9}" type="slidenum">
              <a:rPr lang="en-US" smtClean="0"/>
              <a:t>‹#›</a:t>
            </a:fld>
            <a:endParaRPr lang="en-US"/>
          </a:p>
        </p:txBody>
      </p:sp>
    </p:spTree>
    <p:extLst>
      <p:ext uri="{BB962C8B-B14F-4D97-AF65-F5344CB8AC3E}">
        <p14:creationId xmlns:p14="http://schemas.microsoft.com/office/powerpoint/2010/main" val="206685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DF82C-B603-434A-BEB1-B18DDB6744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3303AF-C67D-1C4D-BC42-891C35364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CD32F-A8EB-9244-8D27-1527EDB8AE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9A854-FE3A-48A5-9D05-9EA5F9A62663}" type="datetime1">
              <a:rPr lang="en-US" smtClean="0"/>
              <a:t>6/21/2019</a:t>
            </a:fld>
            <a:endParaRPr lang="en-US"/>
          </a:p>
        </p:txBody>
      </p:sp>
      <p:sp>
        <p:nvSpPr>
          <p:cNvPr id="5" name="Footer Placeholder 4">
            <a:extLst>
              <a:ext uri="{FF2B5EF4-FFF2-40B4-BE49-F238E27FC236}">
                <a16:creationId xmlns:a16="http://schemas.microsoft.com/office/drawing/2014/main" id="{A9284971-B739-1B4F-952B-FCE89BE2C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ED3058-5F87-1542-8232-EA7626CBF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0C38D-EECB-EB43-9681-4BA108CCC5D9}" type="slidenum">
              <a:rPr lang="en-US" smtClean="0"/>
              <a:t>‹#›</a:t>
            </a:fld>
            <a:endParaRPr lang="en-US"/>
          </a:p>
        </p:txBody>
      </p:sp>
    </p:spTree>
    <p:extLst>
      <p:ext uri="{BB962C8B-B14F-4D97-AF65-F5344CB8AC3E}">
        <p14:creationId xmlns:p14="http://schemas.microsoft.com/office/powerpoint/2010/main" val="3902868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5.png"/><Relationship Id="rId39" Type="http://schemas.openxmlformats.org/officeDocument/2006/relationships/image" Target="../media/image38.svg"/><Relationship Id="rId3" Type="http://schemas.openxmlformats.org/officeDocument/2006/relationships/image" Target="../media/image3.png"/><Relationship Id="rId21" Type="http://schemas.openxmlformats.org/officeDocument/2006/relationships/image" Target="../media/image21.svg"/><Relationship Id="rId34" Type="http://schemas.openxmlformats.org/officeDocument/2006/relationships/image" Target="../media/image33.png"/><Relationship Id="rId42" Type="http://schemas.openxmlformats.org/officeDocument/2006/relationships/image" Target="../media/image4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4.png"/><Relationship Id="rId33" Type="http://schemas.openxmlformats.org/officeDocument/2006/relationships/image" Target="../media/image32.svg"/><Relationship Id="rId38" Type="http://schemas.openxmlformats.org/officeDocument/2006/relationships/image" Target="../media/image3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8.svg"/><Relationship Id="rId41" Type="http://schemas.openxmlformats.org/officeDocument/2006/relationships/image" Target="../media/image40.sv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jpeg"/><Relationship Id="rId24" Type="http://schemas.openxmlformats.org/officeDocument/2006/relationships/image" Target="../media/image23.svg"/><Relationship Id="rId32" Type="http://schemas.openxmlformats.org/officeDocument/2006/relationships/image" Target="../media/image31.png"/><Relationship Id="rId37" Type="http://schemas.openxmlformats.org/officeDocument/2006/relationships/image" Target="../media/image36.svg"/><Relationship Id="rId40" Type="http://schemas.openxmlformats.org/officeDocument/2006/relationships/image" Target="../media/image39.png"/><Relationship Id="rId45" Type="http://schemas.openxmlformats.org/officeDocument/2006/relationships/image" Target="../media/image4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10.png"/><Relationship Id="rId19" Type="http://schemas.openxmlformats.org/officeDocument/2006/relationships/image" Target="../media/image19.svg"/><Relationship Id="rId31" Type="http://schemas.openxmlformats.org/officeDocument/2006/relationships/image" Target="../media/image30.svg"/><Relationship Id="rId44" Type="http://schemas.openxmlformats.org/officeDocument/2006/relationships/image" Target="../media/image43.png"/><Relationship Id="rId4" Type="http://schemas.openxmlformats.org/officeDocument/2006/relationships/image" Target="../media/image4.emf"/><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hyperlink" Target="https://aws.amazon.com/architecture/icons/" TargetMode="External"/><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image" Target="../media/image34.svg"/><Relationship Id="rId43" Type="http://schemas.openxmlformats.org/officeDocument/2006/relationships/image" Target="../media/image42.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aws.amazon.com/blogs/machine-learning/creating-a-recommendation-engine-using-amazon-personalize/?ref=Welcome.AI"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png"/><Relationship Id="rId21" Type="http://schemas.openxmlformats.org/officeDocument/2006/relationships/image" Target="../media/image30.svg"/><Relationship Id="rId34" Type="http://schemas.openxmlformats.org/officeDocument/2006/relationships/image" Target="../media/image12.png"/><Relationship Id="rId42" Type="http://schemas.openxmlformats.org/officeDocument/2006/relationships/image" Target="../media/image50.svg"/><Relationship Id="rId47" Type="http://schemas.openxmlformats.org/officeDocument/2006/relationships/image" Target="../media/image55.png"/><Relationship Id="rId50" Type="http://schemas.openxmlformats.org/officeDocument/2006/relationships/image" Target="../media/image58.svg"/><Relationship Id="rId55" Type="http://schemas.openxmlformats.org/officeDocument/2006/relationships/image" Target="../media/image63.png"/><Relationship Id="rId63" Type="http://schemas.openxmlformats.org/officeDocument/2006/relationships/slide" Target="slide8.xml"/><Relationship Id="rId68" Type="http://schemas.openxmlformats.org/officeDocument/2006/relationships/hyperlink" Target="https://aws.amazon.com/architecture/icons/" TargetMode="External"/><Relationship Id="rId7" Type="http://schemas.openxmlformats.org/officeDocument/2006/relationships/image" Target="../media/image11.jpeg"/><Relationship Id="rId2" Type="http://schemas.openxmlformats.org/officeDocument/2006/relationships/image" Target="../media/image45.png"/><Relationship Id="rId16" Type="http://schemas.openxmlformats.org/officeDocument/2006/relationships/image" Target="../media/image25.png"/><Relationship Id="rId29" Type="http://schemas.openxmlformats.org/officeDocument/2006/relationships/image" Target="../media/image38.sv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5.png"/><Relationship Id="rId45" Type="http://schemas.openxmlformats.org/officeDocument/2006/relationships/image" Target="../media/image53.png"/><Relationship Id="rId53" Type="http://schemas.openxmlformats.org/officeDocument/2006/relationships/image" Target="../media/image61.png"/><Relationship Id="rId58" Type="http://schemas.openxmlformats.org/officeDocument/2006/relationships/image" Target="../media/image66.svg"/><Relationship Id="rId66" Type="http://schemas.openxmlformats.org/officeDocument/2006/relationships/hyperlink" Target="https://aws.amazon.com/blogs/machine-learning/call-an-amazon-sagemaker-model-endpoint-using-amazon-api-gateway-and-aws-lambda/?ref=Welcome.AI" TargetMode="External"/><Relationship Id="rId5" Type="http://schemas.openxmlformats.org/officeDocument/2006/relationships/image" Target="../media/image8.svg"/><Relationship Id="rId15" Type="http://schemas.openxmlformats.org/officeDocument/2006/relationships/image" Target="../media/image24.pn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44.svg"/><Relationship Id="rId49" Type="http://schemas.openxmlformats.org/officeDocument/2006/relationships/image" Target="../media/image57.png"/><Relationship Id="rId57" Type="http://schemas.openxmlformats.org/officeDocument/2006/relationships/image" Target="../media/image65.png"/><Relationship Id="rId61" Type="http://schemas.openxmlformats.org/officeDocument/2006/relationships/image" Target="../media/image69.png"/><Relationship Id="rId10" Type="http://schemas.openxmlformats.org/officeDocument/2006/relationships/image" Target="../media/image15.png"/><Relationship Id="rId19" Type="http://schemas.openxmlformats.org/officeDocument/2006/relationships/image" Target="../media/image28.svg"/><Relationship Id="rId31" Type="http://schemas.openxmlformats.org/officeDocument/2006/relationships/image" Target="../media/image40.svg"/><Relationship Id="rId44" Type="http://schemas.openxmlformats.org/officeDocument/2006/relationships/image" Target="../media/image52.svg"/><Relationship Id="rId52" Type="http://schemas.openxmlformats.org/officeDocument/2006/relationships/image" Target="../media/image60.svg"/><Relationship Id="rId60" Type="http://schemas.openxmlformats.org/officeDocument/2006/relationships/image" Target="../media/image68.svg"/><Relationship Id="rId65" Type="http://schemas.openxmlformats.org/officeDocument/2006/relationships/hyperlink" Target="https://www.youtube.com/watch?v=1kJf0Lvzj8A&amp;list=WL&amp;index=14" TargetMode="External"/><Relationship Id="rId4" Type="http://schemas.openxmlformats.org/officeDocument/2006/relationships/image" Target="../media/image7.png"/><Relationship Id="rId9" Type="http://schemas.openxmlformats.org/officeDocument/2006/relationships/image" Target="../media/image14.svg"/><Relationship Id="rId14" Type="http://schemas.openxmlformats.org/officeDocument/2006/relationships/image" Target="../media/image23.sv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35" Type="http://schemas.openxmlformats.org/officeDocument/2006/relationships/image" Target="../media/image43.png"/><Relationship Id="rId43" Type="http://schemas.openxmlformats.org/officeDocument/2006/relationships/image" Target="../media/image51.png"/><Relationship Id="rId48" Type="http://schemas.openxmlformats.org/officeDocument/2006/relationships/image" Target="../media/image56.svg"/><Relationship Id="rId56" Type="http://schemas.openxmlformats.org/officeDocument/2006/relationships/image" Target="../media/image64.svg"/><Relationship Id="rId64" Type="http://schemas.openxmlformats.org/officeDocument/2006/relationships/hyperlink" Target="https://www.youtube.com/watch?v=jWWyKE5ApqI&amp;list=WL&amp;index=18&amp;t=0s" TargetMode="External"/><Relationship Id="rId8" Type="http://schemas.openxmlformats.org/officeDocument/2006/relationships/image" Target="../media/image13.png"/><Relationship Id="rId51" Type="http://schemas.openxmlformats.org/officeDocument/2006/relationships/image" Target="../media/image59.png"/><Relationship Id="rId3" Type="http://schemas.openxmlformats.org/officeDocument/2006/relationships/image" Target="../media/image6.png"/><Relationship Id="rId12" Type="http://schemas.openxmlformats.org/officeDocument/2006/relationships/image" Target="../media/image17.sv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38" Type="http://schemas.openxmlformats.org/officeDocument/2006/relationships/image" Target="../media/image47.svg"/><Relationship Id="rId46" Type="http://schemas.openxmlformats.org/officeDocument/2006/relationships/image" Target="../media/image54.svg"/><Relationship Id="rId59" Type="http://schemas.openxmlformats.org/officeDocument/2006/relationships/image" Target="../media/image67.png"/><Relationship Id="rId67" Type="http://schemas.openxmlformats.org/officeDocument/2006/relationships/hyperlink" Target="https://aws.amazon.com/blogs/messaging-and-targeting/how-disney-streaming-services-uses-amazon-pinpoint-to-send-personalized-messages-to-millions-of-users-in-real-time/" TargetMode="External"/><Relationship Id="rId20" Type="http://schemas.openxmlformats.org/officeDocument/2006/relationships/image" Target="../media/image29.png"/><Relationship Id="rId41" Type="http://schemas.openxmlformats.org/officeDocument/2006/relationships/image" Target="../media/image49.png"/><Relationship Id="rId54" Type="http://schemas.openxmlformats.org/officeDocument/2006/relationships/image" Target="../media/image62.svg"/><Relationship Id="rId62" Type="http://schemas.openxmlformats.org/officeDocument/2006/relationships/image" Target="../media/image70.svg"/></Relationships>
</file>

<file path=ppt/slides/_rels/slide7.xml.rels><?xml version="1.0" encoding="UTF-8" standalone="yes"?>
<Relationships xmlns="http://schemas.openxmlformats.org/package/2006/relationships"><Relationship Id="rId2" Type="http://schemas.openxmlformats.org/officeDocument/2006/relationships/hyperlink" Target="https://resources.sei.cmu.edu/library/asset-view.cfm?assetid=5177"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77.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2.svg"/><Relationship Id="rId11" Type="http://schemas.openxmlformats.org/officeDocument/2006/relationships/image" Target="../media/image76.png"/><Relationship Id="rId5" Type="http://schemas.openxmlformats.org/officeDocument/2006/relationships/image" Target="../media/image71.png"/><Relationship Id="rId10" Type="http://schemas.openxmlformats.org/officeDocument/2006/relationships/image" Target="../media/image75.svg"/><Relationship Id="rId4" Type="http://schemas.openxmlformats.org/officeDocument/2006/relationships/image" Target="../media/image8.svg"/><Relationship Id="rId9"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3A852F-BAB6-4B5B-BF72-D64ED9EA4A11}"/>
              </a:ext>
            </a:extLst>
          </p:cNvPr>
          <p:cNvSpPr>
            <a:spLocks noGrp="1"/>
          </p:cNvSpPr>
          <p:nvPr>
            <p:ph type="ctrTitle"/>
          </p:nvPr>
        </p:nvSpPr>
        <p:spPr/>
        <p:txBody>
          <a:bodyPr>
            <a:normAutofit fontScale="90000"/>
          </a:bodyPr>
          <a:lstStyle/>
          <a:p>
            <a:r>
              <a:rPr lang="en-GB" dirty="0"/>
              <a:t>Automated Content Recommendation and Personalization</a:t>
            </a:r>
          </a:p>
        </p:txBody>
      </p:sp>
      <p:sp>
        <p:nvSpPr>
          <p:cNvPr id="25" name="Subtitle 24">
            <a:extLst>
              <a:ext uri="{FF2B5EF4-FFF2-40B4-BE49-F238E27FC236}">
                <a16:creationId xmlns:a16="http://schemas.microsoft.com/office/drawing/2014/main" id="{716AD160-E1C9-4CFB-80FC-B796EBFE5318}"/>
              </a:ext>
            </a:extLst>
          </p:cNvPr>
          <p:cNvSpPr>
            <a:spLocks noGrp="1"/>
          </p:cNvSpPr>
          <p:nvPr>
            <p:ph type="subTitle" idx="1"/>
          </p:nvPr>
        </p:nvSpPr>
        <p:spPr>
          <a:xfrm>
            <a:off x="1524000" y="4083307"/>
            <a:ext cx="9144000" cy="1655762"/>
          </a:xfrm>
        </p:spPr>
        <p:txBody>
          <a:bodyPr/>
          <a:lstStyle/>
          <a:p>
            <a:r>
              <a:rPr lang="en-GB" dirty="0"/>
              <a:t>Gopi Krishnamurthy</a:t>
            </a:r>
          </a:p>
          <a:p>
            <a:r>
              <a:rPr lang="en-GB" dirty="0"/>
              <a:t>Data Engineering</a:t>
            </a:r>
          </a:p>
        </p:txBody>
      </p:sp>
      <p:grpSp>
        <p:nvGrpSpPr>
          <p:cNvPr id="46" name="Group 45">
            <a:extLst>
              <a:ext uri="{FF2B5EF4-FFF2-40B4-BE49-F238E27FC236}">
                <a16:creationId xmlns:a16="http://schemas.microsoft.com/office/drawing/2014/main" id="{8AC6870A-B826-4D40-88DC-28D357965693}"/>
              </a:ext>
            </a:extLst>
          </p:cNvPr>
          <p:cNvGrpSpPr/>
          <p:nvPr/>
        </p:nvGrpSpPr>
        <p:grpSpPr>
          <a:xfrm>
            <a:off x="11395587" y="298062"/>
            <a:ext cx="532619" cy="549534"/>
            <a:chOff x="529759" y="2679701"/>
            <a:chExt cx="532619" cy="549534"/>
          </a:xfrm>
        </p:grpSpPr>
        <p:pic>
          <p:nvPicPr>
            <p:cNvPr id="47" name="Picture 46">
              <a:extLst>
                <a:ext uri="{FF2B5EF4-FFF2-40B4-BE49-F238E27FC236}">
                  <a16:creationId xmlns:a16="http://schemas.microsoft.com/office/drawing/2014/main" id="{4F41A1E4-72B7-45D9-8239-C1EA8CD9B750}"/>
                </a:ext>
              </a:extLst>
            </p:cNvPr>
            <p:cNvPicPr>
              <a:picLocks noChangeAspect="1"/>
            </p:cNvPicPr>
            <p:nvPr/>
          </p:nvPicPr>
          <p:blipFill>
            <a:blip r:embed="rId2"/>
            <a:stretch>
              <a:fillRect/>
            </a:stretch>
          </p:blipFill>
          <p:spPr>
            <a:xfrm>
              <a:off x="566180" y="2721235"/>
              <a:ext cx="457200" cy="508000"/>
            </a:xfrm>
            <a:prstGeom prst="rect">
              <a:avLst/>
            </a:prstGeom>
          </p:spPr>
        </p:pic>
        <p:sp>
          <p:nvSpPr>
            <p:cNvPr id="48" name="TextBox 47">
              <a:extLst>
                <a:ext uri="{FF2B5EF4-FFF2-40B4-BE49-F238E27FC236}">
                  <a16:creationId xmlns:a16="http://schemas.microsoft.com/office/drawing/2014/main" id="{9AF11F91-20BC-402D-9B0E-38C7239515BB}"/>
                </a:ext>
              </a:extLst>
            </p:cNvPr>
            <p:cNvSpPr txBox="1"/>
            <p:nvPr/>
          </p:nvSpPr>
          <p:spPr>
            <a:xfrm>
              <a:off x="544509" y="2847751"/>
              <a:ext cx="504370" cy="369332"/>
            </a:xfrm>
            <a:prstGeom prst="rect">
              <a:avLst/>
            </a:prstGeom>
            <a:noFill/>
          </p:spPr>
          <p:txBody>
            <a:bodyPr wrap="square" rtlCol="0">
              <a:spAutoFit/>
            </a:bodyPr>
            <a:lstStyle/>
            <a:p>
              <a:pPr algn="ctr"/>
              <a:r>
                <a:rPr lang="en-US" dirty="0"/>
                <a:t>22</a:t>
              </a:r>
            </a:p>
          </p:txBody>
        </p:sp>
        <p:sp>
          <p:nvSpPr>
            <p:cNvPr id="50" name="TextBox 49">
              <a:extLst>
                <a:ext uri="{FF2B5EF4-FFF2-40B4-BE49-F238E27FC236}">
                  <a16:creationId xmlns:a16="http://schemas.microsoft.com/office/drawing/2014/main" id="{0BC7344E-3477-4EFB-BAC1-E748DC9DEF28}"/>
                </a:ext>
              </a:extLst>
            </p:cNvPr>
            <p:cNvSpPr txBox="1"/>
            <p:nvPr/>
          </p:nvSpPr>
          <p:spPr>
            <a:xfrm>
              <a:off x="529759" y="2679701"/>
              <a:ext cx="532619" cy="230832"/>
            </a:xfrm>
            <a:prstGeom prst="rect">
              <a:avLst/>
            </a:prstGeom>
            <a:noFill/>
          </p:spPr>
          <p:txBody>
            <a:bodyPr wrap="square" rtlCol="0">
              <a:spAutoFit/>
            </a:bodyPr>
            <a:lstStyle/>
            <a:p>
              <a:pPr algn="ctr"/>
              <a:r>
                <a:rPr lang="en-US" sz="900" b="1" dirty="0">
                  <a:solidFill>
                    <a:schemeClr val="bg1"/>
                  </a:solidFill>
                </a:rPr>
                <a:t>June</a:t>
              </a:r>
            </a:p>
          </p:txBody>
        </p:sp>
      </p:grpSp>
      <p:sp>
        <p:nvSpPr>
          <p:cNvPr id="28" name="Rectangle 27">
            <a:extLst>
              <a:ext uri="{FF2B5EF4-FFF2-40B4-BE49-F238E27FC236}">
                <a16:creationId xmlns:a16="http://schemas.microsoft.com/office/drawing/2014/main" id="{4A1B2BF1-370C-4F69-8D13-D94804EBC4A6}"/>
              </a:ext>
            </a:extLst>
          </p:cNvPr>
          <p:cNvSpPr/>
          <p:nvPr/>
        </p:nvSpPr>
        <p:spPr>
          <a:xfrm>
            <a:off x="127820" y="6478213"/>
            <a:ext cx="3094117" cy="253916"/>
          </a:xfrm>
          <a:prstGeom prst="rect">
            <a:avLst/>
          </a:prstGeom>
        </p:spPr>
        <p:txBody>
          <a:bodyPr wrap="none">
            <a:spAutoFit/>
          </a:bodyPr>
          <a:lstStyle/>
          <a:p>
            <a:r>
              <a:rPr lang="en-US" sz="1050" dirty="0">
                <a:solidFill>
                  <a:srgbClr val="595959"/>
                </a:solidFill>
                <a:latin typeface="Helvetica Neue"/>
                <a:ea typeface="Verdana" pitchFamily="34" charset="0"/>
                <a:cs typeface="Helvetica Neue"/>
              </a:rPr>
              <a:t>This version was last updated </a:t>
            </a:r>
            <a:r>
              <a:rPr lang="en-US" sz="1050" dirty="0">
                <a:solidFill>
                  <a:schemeClr val="accent6">
                    <a:lumMod val="75000"/>
                  </a:schemeClr>
                </a:solidFill>
                <a:latin typeface="Helvetica Neue"/>
                <a:ea typeface="Verdana" pitchFamily="34" charset="0"/>
                <a:cs typeface="Helvetica Neue"/>
              </a:rPr>
              <a:t>23.06.2019 </a:t>
            </a:r>
            <a:r>
              <a:rPr lang="en-US" sz="1050" dirty="0">
                <a:solidFill>
                  <a:srgbClr val="E46C0A"/>
                </a:solidFill>
                <a:latin typeface="Helvetica Neue"/>
                <a:ea typeface="Verdana" pitchFamily="34" charset="0"/>
                <a:cs typeface="Helvetica Neue"/>
              </a:rPr>
              <a:t>(v1.0) </a:t>
            </a:r>
            <a:endParaRPr lang="en-GB" sz="1050" dirty="0"/>
          </a:p>
        </p:txBody>
      </p:sp>
      <p:sp>
        <p:nvSpPr>
          <p:cNvPr id="51" name="Rectangle 50">
            <a:extLst>
              <a:ext uri="{FF2B5EF4-FFF2-40B4-BE49-F238E27FC236}">
                <a16:creationId xmlns:a16="http://schemas.microsoft.com/office/drawing/2014/main" id="{33FCFF1B-2F95-4347-8A5F-3E7CEF3BC450}"/>
              </a:ext>
            </a:extLst>
          </p:cNvPr>
          <p:cNvSpPr/>
          <p:nvPr/>
        </p:nvSpPr>
        <p:spPr>
          <a:xfrm>
            <a:off x="127820" y="136526"/>
            <a:ext cx="11936360" cy="65849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29" name="Slide Number Placeholder 28">
            <a:extLst>
              <a:ext uri="{FF2B5EF4-FFF2-40B4-BE49-F238E27FC236}">
                <a16:creationId xmlns:a16="http://schemas.microsoft.com/office/drawing/2014/main" id="{A38ED090-BDDD-46AF-9DEE-D72821B4E34C}"/>
              </a:ext>
            </a:extLst>
          </p:cNvPr>
          <p:cNvSpPr>
            <a:spLocks noGrp="1"/>
          </p:cNvSpPr>
          <p:nvPr>
            <p:ph type="sldNum" sz="quarter" idx="12"/>
          </p:nvPr>
        </p:nvSpPr>
        <p:spPr>
          <a:xfrm>
            <a:off x="9330813" y="6356350"/>
            <a:ext cx="2743200" cy="365125"/>
          </a:xfrm>
        </p:spPr>
        <p:txBody>
          <a:bodyPr/>
          <a:lstStyle/>
          <a:p>
            <a:fld id="{1CB0C38D-EECB-EB43-9681-4BA108CCC5D9}" type="slidenum">
              <a:rPr lang="en-US" smtClean="0"/>
              <a:t>1</a:t>
            </a:fld>
            <a:endParaRPr lang="en-US" dirty="0"/>
          </a:p>
        </p:txBody>
      </p:sp>
    </p:spTree>
    <p:extLst>
      <p:ext uri="{BB962C8B-B14F-4D97-AF65-F5344CB8AC3E}">
        <p14:creationId xmlns:p14="http://schemas.microsoft.com/office/powerpoint/2010/main" val="152281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67E76E-5CEF-4DF5-B453-9809C6ABDFA7}"/>
              </a:ext>
            </a:extLst>
          </p:cNvPr>
          <p:cNvSpPr>
            <a:spLocks noGrp="1"/>
          </p:cNvSpPr>
          <p:nvPr>
            <p:ph type="sldNum" sz="quarter" idx="12"/>
          </p:nvPr>
        </p:nvSpPr>
        <p:spPr>
          <a:xfrm>
            <a:off x="9330812" y="6356350"/>
            <a:ext cx="2743200" cy="365125"/>
          </a:xfrm>
        </p:spPr>
        <p:txBody>
          <a:bodyPr/>
          <a:lstStyle/>
          <a:p>
            <a:fld id="{1CB0C38D-EECB-EB43-9681-4BA108CCC5D9}" type="slidenum">
              <a:rPr lang="en-US" smtClean="0"/>
              <a:t>2</a:t>
            </a:fld>
            <a:endParaRPr lang="en-US" dirty="0"/>
          </a:p>
        </p:txBody>
      </p:sp>
      <p:sp>
        <p:nvSpPr>
          <p:cNvPr id="46" name="Rectangle 45">
            <a:extLst>
              <a:ext uri="{FF2B5EF4-FFF2-40B4-BE49-F238E27FC236}">
                <a16:creationId xmlns:a16="http://schemas.microsoft.com/office/drawing/2014/main" id="{0717FE4F-1101-40B9-BB98-8E7763570FB1}"/>
              </a:ext>
            </a:extLst>
          </p:cNvPr>
          <p:cNvSpPr/>
          <p:nvPr/>
        </p:nvSpPr>
        <p:spPr>
          <a:xfrm>
            <a:off x="108155" y="98323"/>
            <a:ext cx="11965857" cy="66269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b="1" dirty="0">
                <a:solidFill>
                  <a:sysClr val="windowText" lastClr="000000"/>
                </a:solidFill>
              </a:rPr>
              <a:t>Executive Summary - Strategy</a:t>
            </a:r>
          </a:p>
          <a:p>
            <a:pPr algn="l"/>
            <a:r>
              <a:rPr lang="en-US" sz="1050" b="1" dirty="0">
                <a:solidFill>
                  <a:schemeClr val="bg1">
                    <a:lumMod val="65000"/>
                  </a:schemeClr>
                </a:solidFill>
              </a:rPr>
              <a:t>Automated Content Recommendation &amp; Personalization</a:t>
            </a:r>
          </a:p>
        </p:txBody>
      </p:sp>
      <p:cxnSp>
        <p:nvCxnSpPr>
          <p:cNvPr id="28" name="Straight Connector 27">
            <a:extLst>
              <a:ext uri="{FF2B5EF4-FFF2-40B4-BE49-F238E27FC236}">
                <a16:creationId xmlns:a16="http://schemas.microsoft.com/office/drawing/2014/main" id="{843467E5-AA46-4093-9F47-522289D2568E}"/>
              </a:ext>
            </a:extLst>
          </p:cNvPr>
          <p:cNvCxnSpPr/>
          <p:nvPr/>
        </p:nvCxnSpPr>
        <p:spPr>
          <a:xfrm>
            <a:off x="108155" y="658758"/>
            <a:ext cx="1196585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B19BD8D-E528-4087-BABF-6FC8248494D9}"/>
              </a:ext>
            </a:extLst>
          </p:cNvPr>
          <p:cNvSpPr>
            <a:spLocks noChangeArrowheads="1"/>
          </p:cNvSpPr>
          <p:nvPr/>
        </p:nvSpPr>
        <p:spPr bwMode="auto">
          <a:xfrm>
            <a:off x="1561862" y="1042894"/>
            <a:ext cx="9071450" cy="476250"/>
          </a:xfrm>
          <a:prstGeom prst="rect">
            <a:avLst/>
          </a:prstGeom>
          <a:solidFill>
            <a:schemeClr val="accent4">
              <a:lumMod val="20000"/>
              <a:lumOff val="80000"/>
            </a:schemeClr>
          </a:solidFill>
          <a:ln w="12700">
            <a:solidFill>
              <a:schemeClr val="bg1">
                <a:lumMod val="75000"/>
              </a:schemeClr>
            </a:solidFill>
            <a:miter lim="800000"/>
            <a:headEnd/>
            <a:tailEnd/>
          </a:ln>
          <a:effectLst/>
        </p:spPr>
        <p:txBody>
          <a:bodyPr lIns="108000" tIns="72000" rIns="108000" bIns="72000" anchor="ct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algn="l" eaLnBrk="1" hangingPunct="1">
              <a:defRPr/>
            </a:pPr>
            <a:r>
              <a:rPr lang="en-GB" sz="1050" b="1" dirty="0">
                <a:solidFill>
                  <a:srgbClr val="000000"/>
                </a:solidFill>
                <a:latin typeface="+mj-lt"/>
                <a:ea typeface="Gulim" pitchFamily="34" charset="-127"/>
              </a:rPr>
              <a:t>Statement of Content Discovery Management Strategy: </a:t>
            </a:r>
            <a:r>
              <a:rPr lang="en-US" sz="1050" dirty="0">
                <a:latin typeface="+mj-lt"/>
              </a:rPr>
              <a:t>Focus on building modern data engineering  platform with the goal of providing customers the best in class personalized user experience and intelligent content discovery using recommendations powered by Machine Learning / Artificial Intelligence. </a:t>
            </a:r>
            <a:endParaRPr lang="en-US" sz="1050" dirty="0">
              <a:solidFill>
                <a:srgbClr val="000000"/>
              </a:solidFill>
              <a:latin typeface="+mj-lt"/>
              <a:ea typeface="Gulim" pitchFamily="34" charset="-127"/>
            </a:endParaRPr>
          </a:p>
        </p:txBody>
      </p:sp>
      <p:sp>
        <p:nvSpPr>
          <p:cNvPr id="51" name="Rectangle 50">
            <a:extLst>
              <a:ext uri="{FF2B5EF4-FFF2-40B4-BE49-F238E27FC236}">
                <a16:creationId xmlns:a16="http://schemas.microsoft.com/office/drawing/2014/main" id="{3A4524D4-65D1-4B1A-ADB8-389FC4B6A978}"/>
              </a:ext>
            </a:extLst>
          </p:cNvPr>
          <p:cNvSpPr>
            <a:spLocks noChangeArrowheads="1"/>
          </p:cNvSpPr>
          <p:nvPr/>
        </p:nvSpPr>
        <p:spPr bwMode="auto">
          <a:xfrm>
            <a:off x="1565037" y="2036669"/>
            <a:ext cx="1804988" cy="4248150"/>
          </a:xfrm>
          <a:prstGeom prst="rect">
            <a:avLst/>
          </a:prstGeom>
          <a:solidFill>
            <a:schemeClr val="tx2">
              <a:lumMod val="20000"/>
              <a:lumOff val="80000"/>
            </a:schemeClr>
          </a:solidFill>
          <a:ln>
            <a:noFill/>
          </a:ln>
          <a:extLst/>
        </p:spPr>
        <p:txBody>
          <a:bodyPr lIns="45720" tIns="0" rIns="45720" bIns="0" anchor="ct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algn="l" eaLnBrk="1" hangingPunct="1">
              <a:lnSpc>
                <a:spcPct val="100000"/>
              </a:lnSpc>
              <a:spcBef>
                <a:spcPct val="50000"/>
              </a:spcBef>
            </a:pPr>
            <a:endParaRPr lang="en-US" altLang="en-US" sz="900" dirty="0">
              <a:solidFill>
                <a:srgbClr val="000000"/>
              </a:solidFill>
            </a:endParaRPr>
          </a:p>
        </p:txBody>
      </p:sp>
      <p:sp>
        <p:nvSpPr>
          <p:cNvPr id="52" name="Rectangle 51">
            <a:extLst>
              <a:ext uri="{FF2B5EF4-FFF2-40B4-BE49-F238E27FC236}">
                <a16:creationId xmlns:a16="http://schemas.microsoft.com/office/drawing/2014/main" id="{65546583-5F50-4297-A44A-E6F86D41F7CC}"/>
              </a:ext>
            </a:extLst>
          </p:cNvPr>
          <p:cNvSpPr>
            <a:spLocks noChangeArrowheads="1"/>
          </p:cNvSpPr>
          <p:nvPr/>
        </p:nvSpPr>
        <p:spPr bwMode="auto">
          <a:xfrm>
            <a:off x="1558687" y="1603282"/>
            <a:ext cx="1801813" cy="363537"/>
          </a:xfrm>
          <a:prstGeom prst="rect">
            <a:avLst/>
          </a:prstGeom>
          <a:solidFill>
            <a:schemeClr val="tx2">
              <a:lumMod val="20000"/>
              <a:lumOff val="80000"/>
            </a:schemeClr>
          </a:solidFill>
          <a:ln>
            <a:noFill/>
          </a:ln>
          <a:extLst/>
        </p:spPr>
        <p:txBody>
          <a:bodyPr lIns="45720" tIns="0" rIns="45720" bIns="0" anchor="ct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eaLnBrk="1" hangingPunct="1">
              <a:lnSpc>
                <a:spcPct val="100000"/>
              </a:lnSpc>
              <a:spcBef>
                <a:spcPct val="50000"/>
              </a:spcBef>
            </a:pPr>
            <a:r>
              <a:rPr lang="en-GB" altLang="en-US" sz="1050" b="1" dirty="0">
                <a:solidFill>
                  <a:srgbClr val="000000"/>
                </a:solidFill>
                <a:latin typeface="+mj-lt"/>
              </a:rPr>
              <a:t>State of Content Discovery in 2019</a:t>
            </a:r>
            <a:endParaRPr lang="en-US" altLang="en-US" sz="1050" b="1" dirty="0">
              <a:solidFill>
                <a:srgbClr val="000000"/>
              </a:solidFill>
              <a:latin typeface="+mj-lt"/>
            </a:endParaRPr>
          </a:p>
        </p:txBody>
      </p:sp>
      <p:sp>
        <p:nvSpPr>
          <p:cNvPr id="53" name="Rectangle 52">
            <a:extLst>
              <a:ext uri="{FF2B5EF4-FFF2-40B4-BE49-F238E27FC236}">
                <a16:creationId xmlns:a16="http://schemas.microsoft.com/office/drawing/2014/main" id="{E1E22CB9-A2C5-4989-9766-D68079B5B61F}"/>
              </a:ext>
            </a:extLst>
          </p:cNvPr>
          <p:cNvSpPr>
            <a:spLocks noChangeArrowheads="1"/>
          </p:cNvSpPr>
          <p:nvPr/>
        </p:nvSpPr>
        <p:spPr bwMode="auto">
          <a:xfrm>
            <a:off x="3487500" y="4426197"/>
            <a:ext cx="5208931" cy="1858622"/>
          </a:xfrm>
          <a:prstGeom prst="rect">
            <a:avLst/>
          </a:prstGeom>
          <a:solidFill>
            <a:schemeClr val="accent6">
              <a:lumMod val="20000"/>
              <a:lumOff val="80000"/>
            </a:schemeClr>
          </a:solidFill>
          <a:ln>
            <a:noFill/>
          </a:ln>
          <a:extLst/>
        </p:spPr>
        <p:txBody>
          <a:bodyPr lIns="45720" tIns="0" rIns="45720" bIns="0" anchor="ct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algn="l" eaLnBrk="1" hangingPunct="1">
              <a:lnSpc>
                <a:spcPct val="100000"/>
              </a:lnSpc>
              <a:spcBef>
                <a:spcPct val="50000"/>
              </a:spcBef>
            </a:pPr>
            <a:endParaRPr lang="en-US" altLang="en-US" sz="900">
              <a:solidFill>
                <a:srgbClr val="000000"/>
              </a:solidFill>
            </a:endParaRPr>
          </a:p>
        </p:txBody>
      </p:sp>
      <p:sp>
        <p:nvSpPr>
          <p:cNvPr id="54" name="Rectangle 53">
            <a:extLst>
              <a:ext uri="{FF2B5EF4-FFF2-40B4-BE49-F238E27FC236}">
                <a16:creationId xmlns:a16="http://schemas.microsoft.com/office/drawing/2014/main" id="{DB0792BC-6A4D-470E-A655-73E2C82BE106}"/>
              </a:ext>
            </a:extLst>
          </p:cNvPr>
          <p:cNvSpPr>
            <a:spLocks noChangeArrowheads="1"/>
          </p:cNvSpPr>
          <p:nvPr/>
        </p:nvSpPr>
        <p:spPr bwMode="auto">
          <a:xfrm>
            <a:off x="8834675" y="2030319"/>
            <a:ext cx="1798637" cy="4254500"/>
          </a:xfrm>
          <a:prstGeom prst="rect">
            <a:avLst/>
          </a:prstGeom>
          <a:solidFill>
            <a:schemeClr val="tx2">
              <a:lumMod val="20000"/>
              <a:lumOff val="80000"/>
            </a:schemeClr>
          </a:solidFill>
          <a:ln>
            <a:noFill/>
          </a:ln>
          <a:extLst/>
        </p:spPr>
        <p:txBody>
          <a:bodyPr lIns="45720" tIns="0" rIns="45720" bIns="0" anchor="ct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algn="l" eaLnBrk="1" hangingPunct="1">
              <a:lnSpc>
                <a:spcPct val="100000"/>
              </a:lnSpc>
              <a:spcBef>
                <a:spcPct val="50000"/>
              </a:spcBef>
            </a:pPr>
            <a:endParaRPr lang="en-US" altLang="en-US" sz="900">
              <a:solidFill>
                <a:srgbClr val="000000"/>
              </a:solidFill>
            </a:endParaRPr>
          </a:p>
        </p:txBody>
      </p:sp>
      <p:sp>
        <p:nvSpPr>
          <p:cNvPr id="55" name="Right Arrow 19">
            <a:extLst>
              <a:ext uri="{FF2B5EF4-FFF2-40B4-BE49-F238E27FC236}">
                <a16:creationId xmlns:a16="http://schemas.microsoft.com/office/drawing/2014/main" id="{033C94CE-BE21-49A7-A0B0-6A25EB722449}"/>
              </a:ext>
            </a:extLst>
          </p:cNvPr>
          <p:cNvSpPr>
            <a:spLocks noChangeArrowheads="1"/>
          </p:cNvSpPr>
          <p:nvPr/>
        </p:nvSpPr>
        <p:spPr bwMode="auto">
          <a:xfrm>
            <a:off x="3487500" y="1579469"/>
            <a:ext cx="5208931" cy="2763838"/>
          </a:xfrm>
          <a:prstGeom prst="rightArrow">
            <a:avLst>
              <a:gd name="adj1" fmla="val 83185"/>
              <a:gd name="adj2" fmla="val 21644"/>
            </a:avLst>
          </a:prstGeom>
          <a:solidFill>
            <a:schemeClr val="accent6">
              <a:lumMod val="20000"/>
              <a:lumOff val="80000"/>
            </a:schemeClr>
          </a:solidFill>
          <a:ln>
            <a:noFill/>
          </a:ln>
          <a:extLst/>
        </p:spPr>
        <p:txBody>
          <a:bodyPr lIns="287204" tIns="0" rIns="205146" bIns="0"/>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algn="l" eaLnBrk="1" hangingPunct="1">
              <a:lnSpc>
                <a:spcPct val="100000"/>
              </a:lnSpc>
              <a:spcBef>
                <a:spcPct val="50000"/>
              </a:spcBef>
            </a:pPr>
            <a:endParaRPr lang="en-US" altLang="en-US">
              <a:solidFill>
                <a:srgbClr val="000000"/>
              </a:solidFill>
            </a:endParaRPr>
          </a:p>
        </p:txBody>
      </p:sp>
      <p:sp>
        <p:nvSpPr>
          <p:cNvPr id="56" name="TextBox 55">
            <a:extLst>
              <a:ext uri="{FF2B5EF4-FFF2-40B4-BE49-F238E27FC236}">
                <a16:creationId xmlns:a16="http://schemas.microsoft.com/office/drawing/2014/main" id="{93BC66F8-0E7F-4790-A0B1-97CDAC7C6E65}"/>
              </a:ext>
            </a:extLst>
          </p:cNvPr>
          <p:cNvSpPr txBox="1">
            <a:spLocks noChangeArrowheads="1"/>
          </p:cNvSpPr>
          <p:nvPr/>
        </p:nvSpPr>
        <p:spPr>
          <a:xfrm>
            <a:off x="3558936" y="1855117"/>
            <a:ext cx="4533011" cy="2290526"/>
          </a:xfrm>
          <a:prstGeom prst="rect">
            <a:avLst/>
          </a:prstGeom>
          <a:noFill/>
          <a:ln/>
        </p:spPr>
        <p:txBody>
          <a:bodyP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algn="l" eaLnBrk="1" hangingPunct="1">
              <a:lnSpc>
                <a:spcPct val="80000"/>
              </a:lnSpc>
              <a:spcAft>
                <a:spcPts val="300"/>
              </a:spcAft>
              <a:defRPr/>
            </a:pPr>
            <a:r>
              <a:rPr lang="en-GB" sz="1000" b="1" kern="0" dirty="0">
                <a:solidFill>
                  <a:srgbClr val="000000"/>
                </a:solidFill>
                <a:latin typeface="+mj-lt"/>
                <a:ea typeface="ＭＳ Ｐゴシック"/>
              </a:rPr>
              <a:t>Top Initiatives</a:t>
            </a:r>
          </a:p>
          <a:p>
            <a:pPr algn="l" eaLnBrk="1" hangingPunct="1">
              <a:defRPr/>
            </a:pPr>
            <a:endParaRPr lang="en-US" sz="400" dirty="0">
              <a:solidFill>
                <a:srgbClr val="000000"/>
              </a:solidFill>
              <a:latin typeface="+mj-lt"/>
            </a:endParaRPr>
          </a:p>
          <a:p>
            <a:pPr marL="228600" indent="-228600" algn="l" eaLnBrk="1" hangingPunct="1">
              <a:spcAft>
                <a:spcPts val="600"/>
              </a:spcAft>
              <a:buFont typeface="+mj-lt"/>
              <a:buAutoNum type="arabicPeriod"/>
              <a:defRPr/>
            </a:pPr>
            <a:r>
              <a:rPr lang="en-US" sz="1000" dirty="0">
                <a:solidFill>
                  <a:srgbClr val="221E1F"/>
                </a:solidFill>
                <a:latin typeface="+mj-lt"/>
              </a:rPr>
              <a:t>Launch data engineering circle to optimize data flows and improve efficiency of data management by adopting niche technologies and industry standards. </a:t>
            </a:r>
          </a:p>
          <a:p>
            <a:pPr marL="228600" indent="-228600" algn="l" eaLnBrk="1" hangingPunct="1">
              <a:spcAft>
                <a:spcPts val="600"/>
              </a:spcAft>
              <a:buFont typeface="+mj-lt"/>
              <a:buAutoNum type="arabicPeriod"/>
              <a:defRPr/>
            </a:pPr>
            <a:r>
              <a:rPr lang="en-US" sz="1000" dirty="0">
                <a:solidFill>
                  <a:srgbClr val="221E1F"/>
                </a:solidFill>
                <a:latin typeface="+mj-lt"/>
              </a:rPr>
              <a:t>Redesign/Refactor personalization by adopting  machine learning/ artificial intelligence that can provide real-time inferences. </a:t>
            </a:r>
          </a:p>
          <a:p>
            <a:pPr marL="228600" indent="-228600" algn="l" eaLnBrk="1" hangingPunct="1">
              <a:spcAft>
                <a:spcPts val="600"/>
              </a:spcAft>
              <a:buFont typeface="+mj-lt"/>
              <a:buAutoNum type="arabicPeriod"/>
              <a:defRPr/>
            </a:pPr>
            <a:r>
              <a:rPr lang="en-US" sz="1000" dirty="0">
                <a:solidFill>
                  <a:srgbClr val="221E1F"/>
                </a:solidFill>
                <a:latin typeface="+mj-lt"/>
              </a:rPr>
              <a:t>Optimize data engineering platform/processes with necessary tools/techniques to decrease time to market the recommendations algorithms.</a:t>
            </a:r>
          </a:p>
          <a:p>
            <a:pPr marL="228600" indent="-228600" algn="l">
              <a:spcAft>
                <a:spcPts val="600"/>
              </a:spcAft>
              <a:buFont typeface="+mj-lt"/>
              <a:buAutoNum type="arabicPeriod"/>
              <a:defRPr/>
            </a:pPr>
            <a:r>
              <a:rPr lang="en-US" sz="1000" dirty="0">
                <a:solidFill>
                  <a:srgbClr val="221E1F"/>
                </a:solidFill>
                <a:latin typeface="+mj-lt"/>
              </a:rPr>
              <a:t>Benchmark recommendations and personalization by continuously monitoring KPIs (e.g.  click through rate) and continuously improve algorithms based on A/B testing.</a:t>
            </a:r>
          </a:p>
          <a:p>
            <a:pPr marL="228600" indent="-228600" algn="l" eaLnBrk="1" hangingPunct="1">
              <a:spcAft>
                <a:spcPts val="600"/>
              </a:spcAft>
              <a:buFont typeface="+mj-lt"/>
              <a:buAutoNum type="arabicPeriod"/>
              <a:defRPr/>
            </a:pPr>
            <a:r>
              <a:rPr lang="en-US" sz="1000" dirty="0">
                <a:solidFill>
                  <a:srgbClr val="221E1F"/>
                </a:solidFill>
                <a:latin typeface="+mj-lt"/>
              </a:rPr>
              <a:t>Harmonize and integrate data engineering landscape with standards.</a:t>
            </a:r>
          </a:p>
        </p:txBody>
      </p:sp>
      <p:sp>
        <p:nvSpPr>
          <p:cNvPr id="57" name="TextBox 56">
            <a:extLst>
              <a:ext uri="{FF2B5EF4-FFF2-40B4-BE49-F238E27FC236}">
                <a16:creationId xmlns:a16="http://schemas.microsoft.com/office/drawing/2014/main" id="{9CF4FC4E-1104-4790-9B08-9551F9755DA6}"/>
              </a:ext>
            </a:extLst>
          </p:cNvPr>
          <p:cNvSpPr txBox="1">
            <a:spLocks noChangeArrowheads="1"/>
          </p:cNvSpPr>
          <p:nvPr/>
        </p:nvSpPr>
        <p:spPr>
          <a:xfrm>
            <a:off x="3560525" y="4513457"/>
            <a:ext cx="5011920" cy="1812925"/>
          </a:xfrm>
          <a:prstGeom prst="rect">
            <a:avLst/>
          </a:prstGeom>
          <a:noFill/>
          <a:ln/>
        </p:spPr>
        <p:txBody>
          <a:bodyP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algn="l" eaLnBrk="1" hangingPunct="1">
              <a:lnSpc>
                <a:spcPct val="80000"/>
              </a:lnSpc>
              <a:spcAft>
                <a:spcPts val="300"/>
              </a:spcAft>
              <a:defRPr/>
            </a:pPr>
            <a:r>
              <a:rPr lang="en-GB" sz="1000" b="1" kern="0" dirty="0">
                <a:solidFill>
                  <a:srgbClr val="000000"/>
                </a:solidFill>
                <a:latin typeface="+mj-lt"/>
                <a:ea typeface="ＭＳ Ｐゴシック"/>
              </a:rPr>
              <a:t>Architecture Principles and Rationalized Assumptions</a:t>
            </a:r>
            <a:br>
              <a:rPr lang="en-GB" sz="1000" b="1" kern="0" dirty="0">
                <a:solidFill>
                  <a:srgbClr val="000000"/>
                </a:solidFill>
                <a:latin typeface="+mj-lt"/>
                <a:ea typeface="ＭＳ Ｐゴシック"/>
              </a:rPr>
            </a:br>
            <a:endParaRPr lang="en-GB" sz="400" b="1" kern="0" dirty="0">
              <a:solidFill>
                <a:srgbClr val="000000"/>
              </a:solidFill>
              <a:latin typeface="+mj-lt"/>
              <a:ea typeface="ＭＳ Ｐゴシック"/>
            </a:endParaRPr>
          </a:p>
          <a:p>
            <a:pPr marL="179388" indent="-179388" algn="l" eaLnBrk="1" hangingPunct="1">
              <a:lnSpc>
                <a:spcPct val="80000"/>
              </a:lnSpc>
              <a:spcAft>
                <a:spcPts val="600"/>
              </a:spcAft>
              <a:buFontTx/>
              <a:buAutoNum type="arabicPeriod"/>
              <a:defRPr/>
            </a:pPr>
            <a:r>
              <a:rPr lang="en-US" sz="1000" kern="0" dirty="0">
                <a:solidFill>
                  <a:srgbClr val="000000"/>
                </a:solidFill>
                <a:latin typeface="+mj-lt"/>
                <a:ea typeface="ＭＳ Ｐゴシック"/>
              </a:rPr>
              <a:t>AWS Public Cloud Platform and managed services provided by AWS or its partners via Market Place are preferred over other platform/ vendor options.</a:t>
            </a:r>
          </a:p>
          <a:p>
            <a:pPr marL="179388" indent="-179388" algn="l" eaLnBrk="1" hangingPunct="1">
              <a:lnSpc>
                <a:spcPct val="80000"/>
              </a:lnSpc>
              <a:spcAft>
                <a:spcPts val="600"/>
              </a:spcAft>
              <a:buFontTx/>
              <a:buAutoNum type="arabicPeriod"/>
              <a:defRPr/>
            </a:pPr>
            <a:r>
              <a:rPr lang="en-US" sz="1000" kern="0" dirty="0">
                <a:solidFill>
                  <a:srgbClr val="000000"/>
                </a:solidFill>
                <a:latin typeface="+mj-lt"/>
                <a:ea typeface="ＭＳ Ｐゴシック"/>
              </a:rPr>
              <a:t>Data/Application Architecture must be based on: 1. Microservice, 2. Event based 3. Serverless, 4. Adoption of Managed Services ( also known as PaaS) 5. Self Service 6. Continuous delivery and Integration 7. Service Delivery via API First Approach 8.Separate Storage from compute for analytics 9.Federated Identities 10. Audit-Save.</a:t>
            </a:r>
          </a:p>
          <a:p>
            <a:pPr marL="179388" indent="-179388" algn="l" eaLnBrk="1" hangingPunct="1">
              <a:lnSpc>
                <a:spcPct val="80000"/>
              </a:lnSpc>
              <a:spcAft>
                <a:spcPts val="600"/>
              </a:spcAft>
              <a:buFontTx/>
              <a:buAutoNum type="arabicPeriod"/>
              <a:defRPr/>
            </a:pPr>
            <a:r>
              <a:rPr lang="en-US" sz="1000" kern="0" dirty="0">
                <a:solidFill>
                  <a:srgbClr val="000000"/>
                </a:solidFill>
                <a:latin typeface="+mj-lt"/>
                <a:ea typeface="ＭＳ Ｐゴシック"/>
              </a:rPr>
              <a:t>Architecture must be Secure, Scalable and Cost Effective (in order of preference)</a:t>
            </a:r>
          </a:p>
          <a:p>
            <a:pPr marL="179388" indent="-179388" algn="l" eaLnBrk="1" hangingPunct="1">
              <a:lnSpc>
                <a:spcPct val="80000"/>
              </a:lnSpc>
              <a:spcAft>
                <a:spcPts val="600"/>
              </a:spcAft>
              <a:buFontTx/>
              <a:buAutoNum type="arabicPeriod"/>
              <a:defRPr/>
            </a:pPr>
            <a:r>
              <a:rPr lang="en-US" sz="1000" kern="0" dirty="0">
                <a:solidFill>
                  <a:srgbClr val="000000"/>
                </a:solidFill>
                <a:latin typeface="+mj-lt"/>
                <a:ea typeface="ＭＳ Ｐゴシック"/>
              </a:rPr>
              <a:t>Reusable and standard building blocks are preferred (Compose over Buy over Build).</a:t>
            </a:r>
            <a:endParaRPr lang="en-GB" sz="1000" kern="0" dirty="0">
              <a:solidFill>
                <a:srgbClr val="000000"/>
              </a:solidFill>
              <a:latin typeface="+mj-lt"/>
              <a:ea typeface="ＭＳ Ｐゴシック"/>
            </a:endParaRPr>
          </a:p>
        </p:txBody>
      </p:sp>
      <p:sp>
        <p:nvSpPr>
          <p:cNvPr id="58" name="TextBox 57">
            <a:extLst>
              <a:ext uri="{FF2B5EF4-FFF2-40B4-BE49-F238E27FC236}">
                <a16:creationId xmlns:a16="http://schemas.microsoft.com/office/drawing/2014/main" id="{A3B0F23B-C115-43C6-92E3-8D3B83EBC89E}"/>
              </a:ext>
            </a:extLst>
          </p:cNvPr>
          <p:cNvSpPr txBox="1">
            <a:spLocks noChangeArrowheads="1"/>
          </p:cNvSpPr>
          <p:nvPr/>
        </p:nvSpPr>
        <p:spPr>
          <a:xfrm>
            <a:off x="1583780" y="2106519"/>
            <a:ext cx="1749425" cy="2592388"/>
          </a:xfrm>
          <a:prstGeom prst="rect">
            <a:avLst/>
          </a:prstGeom>
          <a:noFill/>
          <a:ln/>
        </p:spPr>
        <p:txBody>
          <a:bodyP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algn="l" eaLnBrk="1" hangingPunct="1">
              <a:lnSpc>
                <a:spcPct val="80000"/>
              </a:lnSpc>
              <a:spcAft>
                <a:spcPts val="300"/>
              </a:spcAft>
              <a:defRPr/>
            </a:pPr>
            <a:endParaRPr lang="en-GB" sz="1000" b="1"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endParaRPr lang="en-GB" sz="1000"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Customer Retention &lt; 15%</a:t>
            </a:r>
          </a:p>
          <a:p>
            <a:pPr marL="85725" indent="-85725" algn="l" eaLnBrk="1" hangingPunct="1">
              <a:lnSpc>
                <a:spcPct val="80000"/>
              </a:lnSpc>
              <a:spcAft>
                <a:spcPts val="300"/>
              </a:spcAft>
              <a:buFont typeface="Arial" pitchFamily="34" charset="0"/>
              <a:buChar char="•"/>
              <a:defRPr/>
            </a:pPr>
            <a:endParaRPr lang="en-GB" sz="1000"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Premium User Conversion Rate &lt; 20%</a:t>
            </a:r>
          </a:p>
          <a:p>
            <a:pPr marL="85725" indent="-85725" algn="l" eaLnBrk="1" hangingPunct="1">
              <a:lnSpc>
                <a:spcPct val="80000"/>
              </a:lnSpc>
              <a:spcAft>
                <a:spcPts val="300"/>
              </a:spcAft>
              <a:buFont typeface="Arial" pitchFamily="34" charset="0"/>
              <a:buChar char="•"/>
              <a:defRPr/>
            </a:pPr>
            <a:endParaRPr lang="en-GB" sz="1000"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App Rating = 2-3 (5 being highest)</a:t>
            </a:r>
          </a:p>
          <a:p>
            <a:pPr algn="l" eaLnBrk="1" hangingPunct="1">
              <a:lnSpc>
                <a:spcPct val="80000"/>
              </a:lnSpc>
              <a:spcAft>
                <a:spcPts val="300"/>
              </a:spcAft>
              <a:defRPr/>
            </a:pPr>
            <a:endParaRPr lang="en-US" sz="1000" kern="0" dirty="0">
              <a:solidFill>
                <a:srgbClr val="000000"/>
              </a:solidFill>
              <a:latin typeface="+mj-lt"/>
              <a:ea typeface="ＭＳ Ｐゴシック"/>
              <a:cs typeface="Arial" pitchFamily="34" charset="0"/>
            </a:endParaRPr>
          </a:p>
          <a:p>
            <a:pPr marL="85725" indent="-85725" algn="l">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Cost Revenue Ratio &gt;= 3%</a:t>
            </a:r>
          </a:p>
          <a:p>
            <a:pPr marL="85725" indent="-85725" algn="l">
              <a:lnSpc>
                <a:spcPct val="80000"/>
              </a:lnSpc>
              <a:spcAft>
                <a:spcPts val="300"/>
              </a:spcAft>
              <a:buFont typeface="Arial" pitchFamily="34" charset="0"/>
              <a:buChar char="•"/>
              <a:defRPr/>
            </a:pPr>
            <a:endParaRPr lang="en-US" sz="1000" kern="0" dirty="0">
              <a:solidFill>
                <a:srgbClr val="000000"/>
              </a:solidFill>
              <a:latin typeface="+mj-lt"/>
              <a:ea typeface="ＭＳ Ｐゴシック"/>
              <a:cs typeface="Arial" pitchFamily="34" charset="0"/>
            </a:endParaRPr>
          </a:p>
          <a:p>
            <a:pPr marL="85725" indent="-85725" algn="l">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YoY Revenue increase 6.8%</a:t>
            </a:r>
          </a:p>
          <a:p>
            <a:pPr marL="85725" indent="-85725" algn="l">
              <a:lnSpc>
                <a:spcPct val="80000"/>
              </a:lnSpc>
              <a:spcAft>
                <a:spcPts val="300"/>
              </a:spcAft>
              <a:buFont typeface="Arial" pitchFamily="34" charset="0"/>
              <a:buChar char="•"/>
              <a:defRPr/>
            </a:pPr>
            <a:endParaRPr lang="en-US" sz="1000" kern="0" dirty="0">
              <a:solidFill>
                <a:srgbClr val="000000"/>
              </a:solidFill>
              <a:latin typeface="+mj-lt"/>
              <a:ea typeface="ＭＳ Ｐゴシック"/>
              <a:cs typeface="Arial" pitchFamily="34" charset="0"/>
            </a:endParaRPr>
          </a:p>
          <a:p>
            <a:pPr marL="85725" indent="-85725" algn="l">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Percentage of IT budget spent on data curation and engineering &gt; 10%.</a:t>
            </a:r>
          </a:p>
          <a:p>
            <a:pPr marL="85725" indent="-85725" algn="l">
              <a:lnSpc>
                <a:spcPct val="80000"/>
              </a:lnSpc>
              <a:spcAft>
                <a:spcPts val="300"/>
              </a:spcAft>
              <a:buFont typeface="Arial" pitchFamily="34" charset="0"/>
              <a:buChar char="•"/>
              <a:defRPr/>
            </a:pPr>
            <a:endParaRPr lang="en-US" sz="1000" kern="0" dirty="0">
              <a:solidFill>
                <a:srgbClr val="000000"/>
              </a:solidFill>
              <a:latin typeface="+mj-lt"/>
              <a:ea typeface="ＭＳ Ｐゴシック"/>
              <a:cs typeface="Arial" pitchFamily="34" charset="0"/>
            </a:endParaRPr>
          </a:p>
          <a:p>
            <a:pPr marL="85725" indent="-85725" algn="l">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No of non-standard data management / analytic tool set: 15-20</a:t>
            </a:r>
          </a:p>
          <a:p>
            <a:pPr marL="85725" indent="-85725" algn="l">
              <a:lnSpc>
                <a:spcPct val="80000"/>
              </a:lnSpc>
              <a:spcAft>
                <a:spcPts val="300"/>
              </a:spcAft>
              <a:buFont typeface="Arial" pitchFamily="34" charset="0"/>
              <a:buChar char="•"/>
              <a:defRPr/>
            </a:pPr>
            <a:endParaRPr lang="en-US" sz="1000" kern="0" dirty="0">
              <a:solidFill>
                <a:srgbClr val="000000"/>
              </a:solidFill>
              <a:latin typeface="+mj-lt"/>
              <a:ea typeface="ＭＳ Ｐゴシック"/>
              <a:cs typeface="Arial" pitchFamily="34" charset="0"/>
            </a:endParaRPr>
          </a:p>
        </p:txBody>
      </p:sp>
      <p:sp>
        <p:nvSpPr>
          <p:cNvPr id="59" name="TextBox 58">
            <a:extLst>
              <a:ext uri="{FF2B5EF4-FFF2-40B4-BE49-F238E27FC236}">
                <a16:creationId xmlns:a16="http://schemas.microsoft.com/office/drawing/2014/main" id="{3A4642EE-FE58-4C85-924D-ADB38C326F0B}"/>
              </a:ext>
            </a:extLst>
          </p:cNvPr>
          <p:cNvSpPr txBox="1">
            <a:spLocks noChangeArrowheads="1"/>
          </p:cNvSpPr>
          <p:nvPr/>
        </p:nvSpPr>
        <p:spPr>
          <a:xfrm>
            <a:off x="8866425" y="2109694"/>
            <a:ext cx="1743075" cy="2590800"/>
          </a:xfrm>
          <a:prstGeom prst="rect">
            <a:avLst/>
          </a:prstGeom>
          <a:noFill/>
          <a:ln/>
        </p:spPr>
        <p:txBody>
          <a:bodyP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algn="l" eaLnBrk="1" hangingPunct="1">
              <a:lnSpc>
                <a:spcPct val="80000"/>
              </a:lnSpc>
              <a:spcAft>
                <a:spcPts val="300"/>
              </a:spcAft>
              <a:defRPr/>
            </a:pPr>
            <a:endParaRPr lang="en-GB" sz="1000" b="1"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endParaRPr lang="en-US" sz="1000"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r>
              <a:rPr lang="en-GB" sz="1000" kern="0" dirty="0">
                <a:solidFill>
                  <a:srgbClr val="000000"/>
                </a:solidFill>
                <a:latin typeface="+mj-lt"/>
                <a:ea typeface="ＭＳ Ｐゴシック"/>
                <a:cs typeface="Arial" pitchFamily="34" charset="0"/>
              </a:rPr>
              <a:t>Customer Retention &gt;= 40%</a:t>
            </a:r>
          </a:p>
          <a:p>
            <a:pPr marL="85725" indent="-85725" algn="l" eaLnBrk="1" hangingPunct="1">
              <a:lnSpc>
                <a:spcPct val="80000"/>
              </a:lnSpc>
              <a:spcAft>
                <a:spcPts val="300"/>
              </a:spcAft>
              <a:buFont typeface="Arial" pitchFamily="34" charset="0"/>
              <a:buChar char="•"/>
              <a:defRPr/>
            </a:pPr>
            <a:endParaRPr lang="en-GB" sz="1000"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Premium User Conversion Rate &gt;= 50%</a:t>
            </a:r>
          </a:p>
          <a:p>
            <a:pPr marL="85725" indent="-85725" algn="l" eaLnBrk="1" hangingPunct="1">
              <a:lnSpc>
                <a:spcPct val="80000"/>
              </a:lnSpc>
              <a:spcAft>
                <a:spcPts val="300"/>
              </a:spcAft>
              <a:buFont typeface="Arial" pitchFamily="34" charset="0"/>
              <a:buChar char="•"/>
              <a:defRPr/>
            </a:pPr>
            <a:endParaRPr lang="en-GB" sz="1000"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Increase App Rating to average 4-5 (5 being the highest)</a:t>
            </a:r>
          </a:p>
          <a:p>
            <a:pPr marL="85725" indent="-85725" algn="l" eaLnBrk="1" hangingPunct="1">
              <a:lnSpc>
                <a:spcPct val="80000"/>
              </a:lnSpc>
              <a:spcAft>
                <a:spcPts val="300"/>
              </a:spcAft>
              <a:buFont typeface="Arial" pitchFamily="34" charset="0"/>
              <a:buChar char="•"/>
              <a:defRPr/>
            </a:pPr>
            <a:endParaRPr lang="en-GB" sz="1000"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Target number of analytic tools = 8-12 with 90% standards across IT</a:t>
            </a:r>
          </a:p>
          <a:p>
            <a:pPr marL="85725" indent="-85725" algn="l" eaLnBrk="1" hangingPunct="1">
              <a:lnSpc>
                <a:spcPct val="80000"/>
              </a:lnSpc>
              <a:spcAft>
                <a:spcPts val="300"/>
              </a:spcAft>
              <a:buFont typeface="Arial" pitchFamily="34" charset="0"/>
              <a:buChar char="•"/>
              <a:defRPr/>
            </a:pPr>
            <a:endParaRPr lang="en-GB" sz="1000" kern="0" dirty="0">
              <a:solidFill>
                <a:srgbClr val="000000"/>
              </a:solidFill>
              <a:latin typeface="+mj-lt"/>
              <a:ea typeface="ＭＳ Ｐゴシック"/>
              <a:cs typeface="Arial" pitchFamily="34" charset="0"/>
            </a:endParaRPr>
          </a:p>
          <a:p>
            <a:pPr marL="85725" indent="-85725" algn="l" eaLnBrk="1" hangingPunct="1">
              <a:lnSpc>
                <a:spcPct val="80000"/>
              </a:lnSpc>
              <a:spcAft>
                <a:spcPts val="300"/>
              </a:spcAft>
              <a:buFont typeface="Arial" pitchFamily="34" charset="0"/>
              <a:buChar char="•"/>
              <a:defRPr/>
            </a:pPr>
            <a:r>
              <a:rPr lang="en-US" sz="1000" kern="0" dirty="0">
                <a:solidFill>
                  <a:srgbClr val="000000"/>
                </a:solidFill>
                <a:latin typeface="+mj-lt"/>
                <a:ea typeface="ＭＳ Ｐゴシック"/>
                <a:cs typeface="Arial" pitchFamily="34" charset="0"/>
              </a:rPr>
              <a:t>Percentage of IT budget spent on data management and engineering &lt;= 5%</a:t>
            </a:r>
          </a:p>
        </p:txBody>
      </p:sp>
      <p:sp>
        <p:nvSpPr>
          <p:cNvPr id="60" name="Rectangle 59">
            <a:extLst>
              <a:ext uri="{FF2B5EF4-FFF2-40B4-BE49-F238E27FC236}">
                <a16:creationId xmlns:a16="http://schemas.microsoft.com/office/drawing/2014/main" id="{E2CA45A9-D773-4D2C-A0C3-4A5DD42E6227}"/>
              </a:ext>
            </a:extLst>
          </p:cNvPr>
          <p:cNvSpPr>
            <a:spLocks noChangeArrowheads="1"/>
          </p:cNvSpPr>
          <p:nvPr/>
        </p:nvSpPr>
        <p:spPr bwMode="auto">
          <a:xfrm>
            <a:off x="8831500" y="1603282"/>
            <a:ext cx="1801812" cy="363537"/>
          </a:xfrm>
          <a:prstGeom prst="rect">
            <a:avLst/>
          </a:prstGeom>
          <a:solidFill>
            <a:schemeClr val="tx2">
              <a:lumMod val="20000"/>
              <a:lumOff val="80000"/>
            </a:schemeClr>
          </a:solidFill>
          <a:ln>
            <a:noFill/>
          </a:ln>
          <a:extLst/>
        </p:spPr>
        <p:txBody>
          <a:bodyPr lIns="45720" tIns="0" rIns="45720" bIns="0" anchor="ct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509412" algn="ctr" rtl="0" fontAlgn="base">
              <a:spcBef>
                <a:spcPct val="0"/>
              </a:spcBef>
              <a:spcAft>
                <a:spcPct val="0"/>
              </a:spcAft>
              <a:defRPr kern="1200">
                <a:solidFill>
                  <a:schemeClr val="tx1"/>
                </a:solidFill>
                <a:latin typeface="Arial" charset="0"/>
                <a:ea typeface="+mn-ea"/>
                <a:cs typeface="+mn-cs"/>
              </a:defRPr>
            </a:lvl2pPr>
            <a:lvl3pPr marL="1018824" algn="ctr" rtl="0" fontAlgn="base">
              <a:spcBef>
                <a:spcPct val="0"/>
              </a:spcBef>
              <a:spcAft>
                <a:spcPct val="0"/>
              </a:spcAft>
              <a:defRPr kern="1200">
                <a:solidFill>
                  <a:schemeClr val="tx1"/>
                </a:solidFill>
                <a:latin typeface="Arial" charset="0"/>
                <a:ea typeface="+mn-ea"/>
                <a:cs typeface="+mn-cs"/>
              </a:defRPr>
            </a:lvl3pPr>
            <a:lvl4pPr marL="1528237" algn="ctr" rtl="0" fontAlgn="base">
              <a:spcBef>
                <a:spcPct val="0"/>
              </a:spcBef>
              <a:spcAft>
                <a:spcPct val="0"/>
              </a:spcAft>
              <a:defRPr kern="1200">
                <a:solidFill>
                  <a:schemeClr val="tx1"/>
                </a:solidFill>
                <a:latin typeface="Arial" charset="0"/>
                <a:ea typeface="+mn-ea"/>
                <a:cs typeface="+mn-cs"/>
              </a:defRPr>
            </a:lvl4pPr>
            <a:lvl5pPr marL="2037649" algn="ctr" rtl="0" fontAlgn="base">
              <a:spcBef>
                <a:spcPct val="0"/>
              </a:spcBef>
              <a:spcAft>
                <a:spcPct val="0"/>
              </a:spcAft>
              <a:defRPr kern="1200">
                <a:solidFill>
                  <a:schemeClr val="tx1"/>
                </a:solidFill>
                <a:latin typeface="Arial" charset="0"/>
                <a:ea typeface="+mn-ea"/>
                <a:cs typeface="+mn-cs"/>
              </a:defRPr>
            </a:lvl5pPr>
            <a:lvl6pPr marL="2547061" algn="l" defTabSz="1018824" rtl="0" eaLnBrk="1" latinLnBrk="0" hangingPunct="1">
              <a:defRPr kern="1200">
                <a:solidFill>
                  <a:schemeClr val="tx1"/>
                </a:solidFill>
                <a:latin typeface="Arial" charset="0"/>
                <a:ea typeface="+mn-ea"/>
                <a:cs typeface="+mn-cs"/>
              </a:defRPr>
            </a:lvl6pPr>
            <a:lvl7pPr marL="3056473" algn="l" defTabSz="1018824" rtl="0" eaLnBrk="1" latinLnBrk="0" hangingPunct="1">
              <a:defRPr kern="1200">
                <a:solidFill>
                  <a:schemeClr val="tx1"/>
                </a:solidFill>
                <a:latin typeface="Arial" charset="0"/>
                <a:ea typeface="+mn-ea"/>
                <a:cs typeface="+mn-cs"/>
              </a:defRPr>
            </a:lvl7pPr>
            <a:lvl8pPr marL="3565886" algn="l" defTabSz="1018824" rtl="0" eaLnBrk="1" latinLnBrk="0" hangingPunct="1">
              <a:defRPr kern="1200">
                <a:solidFill>
                  <a:schemeClr val="tx1"/>
                </a:solidFill>
                <a:latin typeface="Arial" charset="0"/>
                <a:ea typeface="+mn-ea"/>
                <a:cs typeface="+mn-cs"/>
              </a:defRPr>
            </a:lvl8pPr>
            <a:lvl9pPr marL="4075298" algn="l" defTabSz="1018824" rtl="0" eaLnBrk="1" latinLnBrk="0" hangingPunct="1">
              <a:defRPr kern="1200">
                <a:solidFill>
                  <a:schemeClr val="tx1"/>
                </a:solidFill>
                <a:latin typeface="Arial" charset="0"/>
                <a:ea typeface="+mn-ea"/>
                <a:cs typeface="+mn-cs"/>
              </a:defRPr>
            </a:lvl9pPr>
          </a:lstStyle>
          <a:p>
            <a:pPr eaLnBrk="1" hangingPunct="1">
              <a:lnSpc>
                <a:spcPct val="100000"/>
              </a:lnSpc>
              <a:spcBef>
                <a:spcPct val="50000"/>
              </a:spcBef>
            </a:pPr>
            <a:r>
              <a:rPr lang="en-GB" altLang="en-US" sz="1050" b="1" dirty="0">
                <a:solidFill>
                  <a:srgbClr val="000000"/>
                </a:solidFill>
                <a:latin typeface="+mj-lt"/>
              </a:rPr>
              <a:t>State of Content Discovery* in 2020</a:t>
            </a:r>
            <a:endParaRPr lang="en-US" altLang="en-US" sz="1050" b="1" dirty="0">
              <a:solidFill>
                <a:srgbClr val="000000"/>
              </a:solidFill>
              <a:latin typeface="+mj-lt"/>
            </a:endParaRPr>
          </a:p>
        </p:txBody>
      </p:sp>
      <p:sp>
        <p:nvSpPr>
          <p:cNvPr id="48" name="TextBox 47">
            <a:extLst>
              <a:ext uri="{FF2B5EF4-FFF2-40B4-BE49-F238E27FC236}">
                <a16:creationId xmlns:a16="http://schemas.microsoft.com/office/drawing/2014/main" id="{495B62C0-2C26-4561-94B3-B5F8082340A5}"/>
              </a:ext>
            </a:extLst>
          </p:cNvPr>
          <p:cNvSpPr txBox="1"/>
          <p:nvPr/>
        </p:nvSpPr>
        <p:spPr>
          <a:xfrm rot="19233557">
            <a:off x="1501907" y="5401851"/>
            <a:ext cx="1749424" cy="369332"/>
          </a:xfrm>
          <a:prstGeom prst="rect">
            <a:avLst/>
          </a:prstGeom>
          <a:noFill/>
        </p:spPr>
        <p:txBody>
          <a:bodyPr wrap="square" rtlCol="0">
            <a:spAutoFit/>
          </a:bodyPr>
          <a:lstStyle/>
          <a:p>
            <a:pPr algn="ctr"/>
            <a:r>
              <a:rPr lang="en-GB" dirty="0">
                <a:solidFill>
                  <a:schemeClr val="tx1">
                    <a:alpha val="34000"/>
                  </a:schemeClr>
                </a:solidFill>
              </a:rPr>
              <a:t>Sample</a:t>
            </a:r>
          </a:p>
        </p:txBody>
      </p:sp>
      <p:sp>
        <p:nvSpPr>
          <p:cNvPr id="62" name="TextBox 61">
            <a:extLst>
              <a:ext uri="{FF2B5EF4-FFF2-40B4-BE49-F238E27FC236}">
                <a16:creationId xmlns:a16="http://schemas.microsoft.com/office/drawing/2014/main" id="{B10C9EC5-D9FB-4EE7-9815-FC9C5580D8D7}"/>
              </a:ext>
            </a:extLst>
          </p:cNvPr>
          <p:cNvSpPr txBox="1"/>
          <p:nvPr/>
        </p:nvSpPr>
        <p:spPr>
          <a:xfrm rot="19233557">
            <a:off x="8752802" y="5329233"/>
            <a:ext cx="1749424" cy="369332"/>
          </a:xfrm>
          <a:prstGeom prst="rect">
            <a:avLst/>
          </a:prstGeom>
          <a:noFill/>
        </p:spPr>
        <p:txBody>
          <a:bodyPr wrap="square" rtlCol="0">
            <a:spAutoFit/>
          </a:bodyPr>
          <a:lstStyle/>
          <a:p>
            <a:pPr algn="ctr"/>
            <a:r>
              <a:rPr lang="en-GB" dirty="0">
                <a:solidFill>
                  <a:schemeClr val="tx1">
                    <a:alpha val="34000"/>
                  </a:schemeClr>
                </a:solidFill>
              </a:rPr>
              <a:t>Sample</a:t>
            </a:r>
          </a:p>
        </p:txBody>
      </p:sp>
      <p:sp>
        <p:nvSpPr>
          <p:cNvPr id="63" name="TextBox 62">
            <a:extLst>
              <a:ext uri="{FF2B5EF4-FFF2-40B4-BE49-F238E27FC236}">
                <a16:creationId xmlns:a16="http://schemas.microsoft.com/office/drawing/2014/main" id="{B178390A-7200-49A5-BF30-B54D9A4555FC}"/>
              </a:ext>
            </a:extLst>
          </p:cNvPr>
          <p:cNvSpPr txBox="1"/>
          <p:nvPr/>
        </p:nvSpPr>
        <p:spPr>
          <a:xfrm>
            <a:off x="117988" y="6515214"/>
            <a:ext cx="3621504" cy="230832"/>
          </a:xfrm>
          <a:prstGeom prst="rect">
            <a:avLst/>
          </a:prstGeom>
          <a:noFill/>
        </p:spPr>
        <p:txBody>
          <a:bodyPr wrap="none" rtlCol="0">
            <a:spAutoFit/>
          </a:bodyPr>
          <a:lstStyle/>
          <a:p>
            <a:r>
              <a:rPr lang="en-GB" sz="900" dirty="0">
                <a:solidFill>
                  <a:schemeClr val="bg1">
                    <a:lumMod val="65000"/>
                  </a:schemeClr>
                </a:solidFill>
              </a:rPr>
              <a:t>* Target state KPI are based on industry benchmark and market research.</a:t>
            </a:r>
          </a:p>
        </p:txBody>
      </p:sp>
    </p:spTree>
    <p:extLst>
      <p:ext uri="{BB962C8B-B14F-4D97-AF65-F5344CB8AC3E}">
        <p14:creationId xmlns:p14="http://schemas.microsoft.com/office/powerpoint/2010/main" val="56630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 name="Picture 542">
            <a:extLst>
              <a:ext uri="{FF2B5EF4-FFF2-40B4-BE49-F238E27FC236}">
                <a16:creationId xmlns:a16="http://schemas.microsoft.com/office/drawing/2014/main" id="{73207371-07B8-4D05-931A-603671FEA3AF}"/>
              </a:ext>
            </a:extLst>
          </p:cNvPr>
          <p:cNvPicPr>
            <a:picLocks noChangeAspect="1"/>
          </p:cNvPicPr>
          <p:nvPr/>
        </p:nvPicPr>
        <p:blipFill>
          <a:blip r:embed="rId2"/>
          <a:stretch>
            <a:fillRect/>
          </a:stretch>
        </p:blipFill>
        <p:spPr>
          <a:xfrm>
            <a:off x="5881985" y="2703276"/>
            <a:ext cx="595427" cy="448792"/>
          </a:xfrm>
          <a:prstGeom prst="rect">
            <a:avLst/>
          </a:prstGeom>
        </p:spPr>
      </p:pic>
      <p:pic>
        <p:nvPicPr>
          <p:cNvPr id="532" name="Picture 531">
            <a:extLst>
              <a:ext uri="{FF2B5EF4-FFF2-40B4-BE49-F238E27FC236}">
                <a16:creationId xmlns:a16="http://schemas.microsoft.com/office/drawing/2014/main" id="{026DCA9E-5299-4A33-B0C2-7BAE9A2DDE5A}"/>
              </a:ext>
            </a:extLst>
          </p:cNvPr>
          <p:cNvPicPr>
            <a:picLocks noChangeAspect="1"/>
          </p:cNvPicPr>
          <p:nvPr/>
        </p:nvPicPr>
        <p:blipFill>
          <a:blip r:embed="rId3"/>
          <a:stretch>
            <a:fillRect/>
          </a:stretch>
        </p:blipFill>
        <p:spPr>
          <a:xfrm>
            <a:off x="5901034" y="2148747"/>
            <a:ext cx="557329" cy="389027"/>
          </a:xfrm>
          <a:prstGeom prst="rect">
            <a:avLst/>
          </a:prstGeom>
        </p:spPr>
      </p:pic>
      <p:pic>
        <p:nvPicPr>
          <p:cNvPr id="528" name="Picture 527">
            <a:extLst>
              <a:ext uri="{FF2B5EF4-FFF2-40B4-BE49-F238E27FC236}">
                <a16:creationId xmlns:a16="http://schemas.microsoft.com/office/drawing/2014/main" id="{CB2CBFA5-13B5-486A-A891-D44EAABB8400}"/>
              </a:ext>
            </a:extLst>
          </p:cNvPr>
          <p:cNvPicPr>
            <a:picLocks noChangeAspect="1"/>
          </p:cNvPicPr>
          <p:nvPr/>
        </p:nvPicPr>
        <p:blipFill>
          <a:blip r:embed="rId4"/>
          <a:stretch>
            <a:fillRect/>
          </a:stretch>
        </p:blipFill>
        <p:spPr>
          <a:xfrm>
            <a:off x="5856354" y="1466024"/>
            <a:ext cx="646688" cy="462678"/>
          </a:xfrm>
          <a:prstGeom prst="rect">
            <a:avLst/>
          </a:prstGeom>
        </p:spPr>
      </p:pic>
      <p:grpSp>
        <p:nvGrpSpPr>
          <p:cNvPr id="346" name="Group 345">
            <a:extLst>
              <a:ext uri="{FF2B5EF4-FFF2-40B4-BE49-F238E27FC236}">
                <a16:creationId xmlns:a16="http://schemas.microsoft.com/office/drawing/2014/main" id="{E2791674-8272-4216-933E-B40DB7A9578A}"/>
              </a:ext>
            </a:extLst>
          </p:cNvPr>
          <p:cNvGrpSpPr/>
          <p:nvPr/>
        </p:nvGrpSpPr>
        <p:grpSpPr>
          <a:xfrm>
            <a:off x="4233003" y="3811385"/>
            <a:ext cx="3565979" cy="1923594"/>
            <a:chOff x="4123863" y="3823417"/>
            <a:chExt cx="3565979" cy="1923594"/>
          </a:xfrm>
        </p:grpSpPr>
        <p:sp>
          <p:nvSpPr>
            <p:cNvPr id="296" name="Rectangle 295">
              <a:extLst>
                <a:ext uri="{FF2B5EF4-FFF2-40B4-BE49-F238E27FC236}">
                  <a16:creationId xmlns:a16="http://schemas.microsoft.com/office/drawing/2014/main" id="{9853162E-F7D0-42F7-B8B5-99E427F299FA}"/>
                </a:ext>
              </a:extLst>
            </p:cNvPr>
            <p:cNvSpPr/>
            <p:nvPr/>
          </p:nvSpPr>
          <p:spPr>
            <a:xfrm>
              <a:off x="4370271" y="3823417"/>
              <a:ext cx="3319571" cy="1923594"/>
            </a:xfrm>
            <a:prstGeom prst="rect">
              <a:avLst/>
            </a:prstGeom>
            <a:solidFill>
              <a:schemeClr val="bg2">
                <a:lumMod val="90000"/>
              </a:schemeClr>
            </a:solid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endParaRPr lang="en-US" sz="900" dirty="0">
                <a:solidFill>
                  <a:schemeClr val="bg1">
                    <a:lumMod val="65000"/>
                  </a:schemeClr>
                </a:solidFill>
              </a:endParaRPr>
            </a:p>
          </p:txBody>
        </p:sp>
        <p:pic>
          <p:nvPicPr>
            <p:cNvPr id="269" name="Picture 268" descr="Auto-Scaling.png">
              <a:extLst>
                <a:ext uri="{FF2B5EF4-FFF2-40B4-BE49-F238E27FC236}">
                  <a16:creationId xmlns:a16="http://schemas.microsoft.com/office/drawing/2014/main" id="{291D42B6-7B4B-4721-8A27-D30DE349A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3863" y="4518036"/>
              <a:ext cx="454216" cy="454216"/>
            </a:xfrm>
            <a:prstGeom prst="rect">
              <a:avLst/>
            </a:prstGeom>
          </p:spPr>
        </p:pic>
        <p:sp>
          <p:nvSpPr>
            <p:cNvPr id="304" name="Rectangle 303">
              <a:extLst>
                <a:ext uri="{FF2B5EF4-FFF2-40B4-BE49-F238E27FC236}">
                  <a16:creationId xmlns:a16="http://schemas.microsoft.com/office/drawing/2014/main" id="{C932CC7C-707D-4141-8E33-E61942D06780}"/>
                </a:ext>
              </a:extLst>
            </p:cNvPr>
            <p:cNvSpPr/>
            <p:nvPr/>
          </p:nvSpPr>
          <p:spPr>
            <a:xfrm>
              <a:off x="5591622" y="3951323"/>
              <a:ext cx="895779" cy="1652533"/>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900" dirty="0">
                  <a:solidFill>
                    <a:schemeClr val="accent3"/>
                  </a:solidFill>
                </a:rPr>
                <a:t> AZ2</a:t>
              </a:r>
            </a:p>
          </p:txBody>
        </p:sp>
        <p:sp>
          <p:nvSpPr>
            <p:cNvPr id="384" name="Rectangle 383">
              <a:extLst>
                <a:ext uri="{FF2B5EF4-FFF2-40B4-BE49-F238E27FC236}">
                  <a16:creationId xmlns:a16="http://schemas.microsoft.com/office/drawing/2014/main" id="{AEF5CB02-9B95-40D0-83D1-525E0AD35D50}"/>
                </a:ext>
              </a:extLst>
            </p:cNvPr>
            <p:cNvSpPr/>
            <p:nvPr/>
          </p:nvSpPr>
          <p:spPr>
            <a:xfrm>
              <a:off x="6590917" y="3951323"/>
              <a:ext cx="895779" cy="1674741"/>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900" dirty="0">
                  <a:solidFill>
                    <a:schemeClr val="accent3"/>
                  </a:solidFill>
                </a:rPr>
                <a:t> AZ3</a:t>
              </a:r>
            </a:p>
          </p:txBody>
        </p:sp>
        <p:sp>
          <p:nvSpPr>
            <p:cNvPr id="383" name="Rectangle 382">
              <a:extLst>
                <a:ext uri="{FF2B5EF4-FFF2-40B4-BE49-F238E27FC236}">
                  <a16:creationId xmlns:a16="http://schemas.microsoft.com/office/drawing/2014/main" id="{EEC5EDED-6F81-4918-B07E-9F104172D711}"/>
                </a:ext>
              </a:extLst>
            </p:cNvPr>
            <p:cNvSpPr/>
            <p:nvPr/>
          </p:nvSpPr>
          <p:spPr>
            <a:xfrm>
              <a:off x="4589935" y="3951323"/>
              <a:ext cx="895779" cy="1652533"/>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900" dirty="0">
                  <a:solidFill>
                    <a:schemeClr val="accent3"/>
                  </a:solidFill>
                </a:rPr>
                <a:t> AZ1</a:t>
              </a:r>
            </a:p>
          </p:txBody>
        </p:sp>
      </p:grpSp>
      <p:cxnSp>
        <p:nvCxnSpPr>
          <p:cNvPr id="28" name="Straight Connector 27">
            <a:extLst>
              <a:ext uri="{FF2B5EF4-FFF2-40B4-BE49-F238E27FC236}">
                <a16:creationId xmlns:a16="http://schemas.microsoft.com/office/drawing/2014/main" id="{843467E5-AA46-4093-9F47-522289D2568E}"/>
              </a:ext>
            </a:extLst>
          </p:cNvPr>
          <p:cNvCxnSpPr>
            <a:cxnSpLocks/>
          </p:cNvCxnSpPr>
          <p:nvPr/>
        </p:nvCxnSpPr>
        <p:spPr>
          <a:xfrm>
            <a:off x="108155" y="658758"/>
            <a:ext cx="8070074" cy="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F1BAF995-513F-437F-8494-D508EB958BC5}"/>
              </a:ext>
            </a:extLst>
          </p:cNvPr>
          <p:cNvSpPr txBox="1"/>
          <p:nvPr/>
        </p:nvSpPr>
        <p:spPr>
          <a:xfrm rot="16200000">
            <a:off x="131943" y="2450499"/>
            <a:ext cx="1040182" cy="230832"/>
          </a:xfrm>
          <a:prstGeom prst="rect">
            <a:avLst/>
          </a:prstGeom>
          <a:noFill/>
        </p:spPr>
        <p:txBody>
          <a:bodyPr wrap="square" rtlCol="0">
            <a:spAutoFit/>
          </a:bodyPr>
          <a:lstStyle/>
          <a:p>
            <a:pPr algn="ctr"/>
            <a:r>
              <a:rPr lang="en-GB" sz="900" i="1" dirty="0">
                <a:solidFill>
                  <a:schemeClr val="bg1">
                    <a:lumMod val="65000"/>
                  </a:schemeClr>
                </a:solidFill>
              </a:rPr>
              <a:t>Recommendation</a:t>
            </a:r>
          </a:p>
        </p:txBody>
      </p:sp>
      <p:sp>
        <p:nvSpPr>
          <p:cNvPr id="598" name="Rectangle 597">
            <a:extLst>
              <a:ext uri="{FF2B5EF4-FFF2-40B4-BE49-F238E27FC236}">
                <a16:creationId xmlns:a16="http://schemas.microsoft.com/office/drawing/2014/main" id="{35152047-7540-4BF4-8683-AB66ADF5FADE}"/>
              </a:ext>
            </a:extLst>
          </p:cNvPr>
          <p:cNvSpPr/>
          <p:nvPr/>
        </p:nvSpPr>
        <p:spPr>
          <a:xfrm>
            <a:off x="5726963" y="1246494"/>
            <a:ext cx="1104445" cy="2099601"/>
          </a:xfrm>
          <a:prstGeom prst="rect">
            <a:avLst/>
          </a:prstGeom>
          <a:solidFill>
            <a:schemeClr val="bg2">
              <a:lumMod val="90000"/>
              <a:alpha val="54000"/>
            </a:schemeClr>
          </a:solid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endParaRPr lang="en-US" sz="900" dirty="0">
              <a:solidFill>
                <a:schemeClr val="bg1">
                  <a:lumMod val="65000"/>
                </a:schemeClr>
              </a:solidFill>
            </a:endParaRPr>
          </a:p>
        </p:txBody>
      </p:sp>
      <p:sp>
        <p:nvSpPr>
          <p:cNvPr id="621" name="Rectangle 620">
            <a:extLst>
              <a:ext uri="{FF2B5EF4-FFF2-40B4-BE49-F238E27FC236}">
                <a16:creationId xmlns:a16="http://schemas.microsoft.com/office/drawing/2014/main" id="{057026C5-2B8E-408A-B61C-587EF867E5BF}"/>
              </a:ext>
            </a:extLst>
          </p:cNvPr>
          <p:cNvSpPr/>
          <p:nvPr/>
        </p:nvSpPr>
        <p:spPr>
          <a:xfrm>
            <a:off x="8178228" y="106599"/>
            <a:ext cx="3895783" cy="1885587"/>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solidFill>
                  <a:schemeClr val="accent1"/>
                </a:solidFill>
              </a:rPr>
              <a:t>Assumptions:</a:t>
            </a:r>
          </a:p>
        </p:txBody>
      </p:sp>
      <p:pic>
        <p:nvPicPr>
          <p:cNvPr id="457" name="Picture 12" descr="Image result for BI tool icon">
            <a:extLst>
              <a:ext uri="{FF2B5EF4-FFF2-40B4-BE49-F238E27FC236}">
                <a16:creationId xmlns:a16="http://schemas.microsoft.com/office/drawing/2014/main" id="{4EB1B463-7457-4845-8443-1AB531F8B4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2742" y="734343"/>
            <a:ext cx="378778" cy="47300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3767E76E-5CEF-4DF5-B453-9809C6ABDFA7}"/>
              </a:ext>
            </a:extLst>
          </p:cNvPr>
          <p:cNvSpPr>
            <a:spLocks noGrp="1"/>
          </p:cNvSpPr>
          <p:nvPr>
            <p:ph type="sldNum" sz="quarter" idx="12"/>
          </p:nvPr>
        </p:nvSpPr>
        <p:spPr>
          <a:xfrm>
            <a:off x="9330812" y="6356350"/>
            <a:ext cx="2743200" cy="365125"/>
          </a:xfrm>
        </p:spPr>
        <p:txBody>
          <a:bodyPr/>
          <a:lstStyle/>
          <a:p>
            <a:fld id="{1CB0C38D-EECB-EB43-9681-4BA108CCC5D9}" type="slidenum">
              <a:rPr lang="en-US" smtClean="0"/>
              <a:t>3</a:t>
            </a:fld>
            <a:endParaRPr lang="en-US" dirty="0"/>
          </a:p>
        </p:txBody>
      </p:sp>
      <p:sp>
        <p:nvSpPr>
          <p:cNvPr id="46" name="Rectangle 45">
            <a:extLst>
              <a:ext uri="{FF2B5EF4-FFF2-40B4-BE49-F238E27FC236}">
                <a16:creationId xmlns:a16="http://schemas.microsoft.com/office/drawing/2014/main" id="{0717FE4F-1101-40B9-BB98-8E7763570FB1}"/>
              </a:ext>
            </a:extLst>
          </p:cNvPr>
          <p:cNvSpPr/>
          <p:nvPr/>
        </p:nvSpPr>
        <p:spPr>
          <a:xfrm>
            <a:off x="108155" y="98323"/>
            <a:ext cx="11965857" cy="66269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b="1" dirty="0">
                <a:solidFill>
                  <a:sysClr val="windowText" lastClr="000000"/>
                </a:solidFill>
              </a:rPr>
              <a:t>Proposed Solution Architecture</a:t>
            </a:r>
            <a:r>
              <a:rPr lang="en-US" b="1" baseline="30000" dirty="0">
                <a:solidFill>
                  <a:sysClr val="windowText" lastClr="000000"/>
                </a:solidFill>
              </a:rPr>
              <a:t> </a:t>
            </a:r>
            <a:r>
              <a:rPr lang="en-US" b="1" dirty="0">
                <a:solidFill>
                  <a:sysClr val="windowText" lastClr="000000"/>
                </a:solidFill>
              </a:rPr>
              <a:t>– (Within Design Constraints)</a:t>
            </a:r>
          </a:p>
          <a:p>
            <a:pPr algn="l"/>
            <a:r>
              <a:rPr lang="en-US" sz="1050" b="1" dirty="0">
                <a:solidFill>
                  <a:schemeClr val="bg1">
                    <a:lumMod val="65000"/>
                  </a:schemeClr>
                </a:solidFill>
              </a:rPr>
              <a:t>Automated Content Recommendation &amp; Personalization</a:t>
            </a:r>
          </a:p>
        </p:txBody>
      </p:sp>
      <p:pic>
        <p:nvPicPr>
          <p:cNvPr id="23" name="Graphic 22">
            <a:extLst>
              <a:ext uri="{FF2B5EF4-FFF2-40B4-BE49-F238E27FC236}">
                <a16:creationId xmlns:a16="http://schemas.microsoft.com/office/drawing/2014/main" id="{A7296174-5E8D-4813-9A84-273EC41D4D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9479" y="1024022"/>
            <a:ext cx="625437" cy="625437"/>
          </a:xfrm>
          <a:prstGeom prst="rect">
            <a:avLst/>
          </a:prstGeom>
        </p:spPr>
      </p:pic>
      <p:pic>
        <p:nvPicPr>
          <p:cNvPr id="30" name="Picture 29" descr="S3-Bucket-with-objects.png">
            <a:extLst>
              <a:ext uri="{FF2B5EF4-FFF2-40B4-BE49-F238E27FC236}">
                <a16:creationId xmlns:a16="http://schemas.microsoft.com/office/drawing/2014/main" id="{3B0022A5-25E9-47C7-ABC2-B6486A76F6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7016" y="2080366"/>
            <a:ext cx="549602" cy="549602"/>
          </a:xfrm>
          <a:prstGeom prst="rect">
            <a:avLst/>
          </a:prstGeom>
        </p:spPr>
      </p:pic>
      <p:sp>
        <p:nvSpPr>
          <p:cNvPr id="37" name="TextBox 36">
            <a:extLst>
              <a:ext uri="{FF2B5EF4-FFF2-40B4-BE49-F238E27FC236}">
                <a16:creationId xmlns:a16="http://schemas.microsoft.com/office/drawing/2014/main" id="{8DA371EE-6699-4619-A036-ADA2CD91F328}"/>
              </a:ext>
            </a:extLst>
          </p:cNvPr>
          <p:cNvSpPr txBox="1"/>
          <p:nvPr/>
        </p:nvSpPr>
        <p:spPr>
          <a:xfrm>
            <a:off x="563835" y="1693763"/>
            <a:ext cx="526105" cy="369332"/>
          </a:xfrm>
          <a:prstGeom prst="rect">
            <a:avLst/>
          </a:prstGeom>
          <a:noFill/>
        </p:spPr>
        <p:txBody>
          <a:bodyPr wrap="none" rtlCol="0">
            <a:spAutoFit/>
          </a:bodyPr>
          <a:lstStyle/>
          <a:p>
            <a:pPr algn="ctr"/>
            <a:r>
              <a:rPr lang="en-GB" sz="900" b="1" dirty="0"/>
              <a:t>Mobile</a:t>
            </a:r>
          </a:p>
          <a:p>
            <a:pPr algn="ctr"/>
            <a:r>
              <a:rPr lang="en-GB" sz="900" b="1" dirty="0"/>
              <a:t>App</a:t>
            </a:r>
          </a:p>
        </p:txBody>
      </p:sp>
      <p:pic>
        <p:nvPicPr>
          <p:cNvPr id="40" name="Picture 39" descr="RedShift.png">
            <a:extLst>
              <a:ext uri="{FF2B5EF4-FFF2-40B4-BE49-F238E27FC236}">
                <a16:creationId xmlns:a16="http://schemas.microsoft.com/office/drawing/2014/main" id="{B770A348-9670-4FAB-ADAC-0BFE06750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64388" y="724244"/>
            <a:ext cx="499638" cy="499638"/>
          </a:xfrm>
          <a:prstGeom prst="rect">
            <a:avLst/>
          </a:prstGeom>
        </p:spPr>
      </p:pic>
      <p:cxnSp>
        <p:nvCxnSpPr>
          <p:cNvPr id="47" name="Straight Arrow Connector 46">
            <a:extLst>
              <a:ext uri="{FF2B5EF4-FFF2-40B4-BE49-F238E27FC236}">
                <a16:creationId xmlns:a16="http://schemas.microsoft.com/office/drawing/2014/main" id="{33BB8E8E-6CDE-4705-8946-455669741193}"/>
              </a:ext>
            </a:extLst>
          </p:cNvPr>
          <p:cNvCxnSpPr>
            <a:cxnSpLocks/>
            <a:stCxn id="167" idx="3"/>
            <a:endCxn id="170" idx="1"/>
          </p:cNvCxnSpPr>
          <p:nvPr/>
        </p:nvCxnSpPr>
        <p:spPr>
          <a:xfrm flipV="1">
            <a:off x="2091648" y="1325468"/>
            <a:ext cx="486296" cy="4054"/>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6B699DF-6447-4287-A147-45992A2287BF}"/>
              </a:ext>
            </a:extLst>
          </p:cNvPr>
          <p:cNvSpPr txBox="1"/>
          <p:nvPr/>
        </p:nvSpPr>
        <p:spPr>
          <a:xfrm>
            <a:off x="2506389" y="1542256"/>
            <a:ext cx="518091" cy="230832"/>
          </a:xfrm>
          <a:prstGeom prst="rect">
            <a:avLst/>
          </a:prstGeom>
          <a:noFill/>
        </p:spPr>
        <p:txBody>
          <a:bodyPr wrap="none" rtlCol="0">
            <a:spAutoFit/>
          </a:bodyPr>
          <a:lstStyle/>
          <a:p>
            <a:pPr algn="ctr"/>
            <a:r>
              <a:rPr lang="en-GB" sz="900" b="1" dirty="0"/>
              <a:t>Kinesis</a:t>
            </a:r>
          </a:p>
        </p:txBody>
      </p:sp>
      <p:cxnSp>
        <p:nvCxnSpPr>
          <p:cNvPr id="70" name="Straight Arrow Connector 69">
            <a:extLst>
              <a:ext uri="{FF2B5EF4-FFF2-40B4-BE49-F238E27FC236}">
                <a16:creationId xmlns:a16="http://schemas.microsoft.com/office/drawing/2014/main" id="{DAFBB40E-244B-4C3A-BF35-91E33D7E1593}"/>
              </a:ext>
            </a:extLst>
          </p:cNvPr>
          <p:cNvCxnSpPr>
            <a:cxnSpLocks/>
            <a:stCxn id="354" idx="2"/>
            <a:endCxn id="30" idx="0"/>
          </p:cNvCxnSpPr>
          <p:nvPr/>
        </p:nvCxnSpPr>
        <p:spPr>
          <a:xfrm flipH="1">
            <a:off x="3561817" y="1879704"/>
            <a:ext cx="1" cy="200662"/>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7609212-46E6-4C4C-AD9C-3158585A9C44}"/>
              </a:ext>
            </a:extLst>
          </p:cNvPr>
          <p:cNvSpPr txBox="1"/>
          <p:nvPr/>
        </p:nvSpPr>
        <p:spPr>
          <a:xfrm>
            <a:off x="3424049" y="2541363"/>
            <a:ext cx="296876" cy="230832"/>
          </a:xfrm>
          <a:prstGeom prst="rect">
            <a:avLst/>
          </a:prstGeom>
          <a:noFill/>
        </p:spPr>
        <p:txBody>
          <a:bodyPr wrap="square" rtlCol="0">
            <a:spAutoFit/>
          </a:bodyPr>
          <a:lstStyle/>
          <a:p>
            <a:pPr algn="ctr"/>
            <a:r>
              <a:rPr lang="en-GB" sz="900" b="1" dirty="0"/>
              <a:t>S3</a:t>
            </a:r>
          </a:p>
        </p:txBody>
      </p:sp>
      <p:sp>
        <p:nvSpPr>
          <p:cNvPr id="72" name="TextBox 71">
            <a:extLst>
              <a:ext uri="{FF2B5EF4-FFF2-40B4-BE49-F238E27FC236}">
                <a16:creationId xmlns:a16="http://schemas.microsoft.com/office/drawing/2014/main" id="{681ACFD8-6330-4497-9BB0-0B42AAC55670}"/>
              </a:ext>
            </a:extLst>
          </p:cNvPr>
          <p:cNvSpPr txBox="1"/>
          <p:nvPr/>
        </p:nvSpPr>
        <p:spPr>
          <a:xfrm>
            <a:off x="3854961" y="722544"/>
            <a:ext cx="615004" cy="230832"/>
          </a:xfrm>
          <a:prstGeom prst="rect">
            <a:avLst/>
          </a:prstGeom>
          <a:noFill/>
        </p:spPr>
        <p:txBody>
          <a:bodyPr wrap="square" rtlCol="0">
            <a:spAutoFit/>
          </a:bodyPr>
          <a:lstStyle/>
          <a:p>
            <a:pPr algn="ctr"/>
            <a:r>
              <a:rPr lang="en-GB" sz="900" b="1" dirty="0"/>
              <a:t>Redshift </a:t>
            </a:r>
          </a:p>
        </p:txBody>
      </p:sp>
      <p:sp>
        <p:nvSpPr>
          <p:cNvPr id="99" name="TextBox 98">
            <a:extLst>
              <a:ext uri="{FF2B5EF4-FFF2-40B4-BE49-F238E27FC236}">
                <a16:creationId xmlns:a16="http://schemas.microsoft.com/office/drawing/2014/main" id="{5B046263-5F52-4489-8910-98623B8D691D}"/>
              </a:ext>
            </a:extLst>
          </p:cNvPr>
          <p:cNvSpPr txBox="1"/>
          <p:nvPr/>
        </p:nvSpPr>
        <p:spPr>
          <a:xfrm>
            <a:off x="4584001" y="1907102"/>
            <a:ext cx="407483" cy="230832"/>
          </a:xfrm>
          <a:prstGeom prst="rect">
            <a:avLst/>
          </a:prstGeom>
          <a:noFill/>
        </p:spPr>
        <p:txBody>
          <a:bodyPr wrap="none" rtlCol="0">
            <a:spAutoFit/>
          </a:bodyPr>
          <a:lstStyle/>
          <a:p>
            <a:pPr algn="ctr"/>
            <a:r>
              <a:rPr lang="en-GB" sz="900" b="1" dirty="0"/>
              <a:t>Glue</a:t>
            </a:r>
          </a:p>
        </p:txBody>
      </p:sp>
      <p:pic>
        <p:nvPicPr>
          <p:cNvPr id="1030" name="Picture 6" descr="Image result for api gateway aws icon">
            <a:extLst>
              <a:ext uri="{FF2B5EF4-FFF2-40B4-BE49-F238E27FC236}">
                <a16:creationId xmlns:a16="http://schemas.microsoft.com/office/drawing/2014/main" id="{5E1388ED-C29F-40FC-9A70-4F25F4CEA3E9}"/>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8942" r="28529"/>
          <a:stretch/>
        </p:blipFill>
        <p:spPr bwMode="auto">
          <a:xfrm>
            <a:off x="672968" y="3533667"/>
            <a:ext cx="472442" cy="555435"/>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00">
            <a:extLst>
              <a:ext uri="{FF2B5EF4-FFF2-40B4-BE49-F238E27FC236}">
                <a16:creationId xmlns:a16="http://schemas.microsoft.com/office/drawing/2014/main" id="{B683036E-F453-4091-B0CB-E6B90BC6E7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13266" y="4434192"/>
            <a:ext cx="614774" cy="614774"/>
          </a:xfrm>
          <a:prstGeom prst="rect">
            <a:avLst/>
          </a:prstGeom>
        </p:spPr>
      </p:pic>
      <p:sp>
        <p:nvSpPr>
          <p:cNvPr id="102" name="TextBox 101">
            <a:extLst>
              <a:ext uri="{FF2B5EF4-FFF2-40B4-BE49-F238E27FC236}">
                <a16:creationId xmlns:a16="http://schemas.microsoft.com/office/drawing/2014/main" id="{BA28F474-39A4-4CAB-BE96-6C971B83A3F6}"/>
              </a:ext>
            </a:extLst>
          </p:cNvPr>
          <p:cNvSpPr txBox="1"/>
          <p:nvPr/>
        </p:nvSpPr>
        <p:spPr>
          <a:xfrm>
            <a:off x="515444" y="4008789"/>
            <a:ext cx="1369286" cy="507831"/>
          </a:xfrm>
          <a:prstGeom prst="rect">
            <a:avLst/>
          </a:prstGeom>
          <a:noFill/>
        </p:spPr>
        <p:txBody>
          <a:bodyPr wrap="none" rtlCol="0">
            <a:spAutoFit/>
          </a:bodyPr>
          <a:lstStyle/>
          <a:p>
            <a:r>
              <a:rPr lang="en-GB" sz="900" b="1" dirty="0"/>
              <a:t>API Gateway </a:t>
            </a:r>
          </a:p>
          <a:p>
            <a:r>
              <a:rPr lang="en-GB" sz="900" dirty="0">
                <a:solidFill>
                  <a:schemeClr val="bg1">
                    <a:lumMod val="65000"/>
                  </a:schemeClr>
                </a:solidFill>
              </a:rPr>
              <a:t>/book/recommendations</a:t>
            </a:r>
          </a:p>
          <a:p>
            <a:r>
              <a:rPr lang="en-GB" sz="900" dirty="0">
                <a:solidFill>
                  <a:schemeClr val="bg1">
                    <a:lumMod val="65000"/>
                  </a:schemeClr>
                </a:solidFill>
              </a:rPr>
              <a:t>?user=id</a:t>
            </a:r>
          </a:p>
        </p:txBody>
      </p:sp>
      <p:sp>
        <p:nvSpPr>
          <p:cNvPr id="120" name="TextBox 119">
            <a:extLst>
              <a:ext uri="{FF2B5EF4-FFF2-40B4-BE49-F238E27FC236}">
                <a16:creationId xmlns:a16="http://schemas.microsoft.com/office/drawing/2014/main" id="{AE8E9D5F-2135-484A-982B-B249CBDAE037}"/>
              </a:ext>
            </a:extLst>
          </p:cNvPr>
          <p:cNvSpPr txBox="1"/>
          <p:nvPr/>
        </p:nvSpPr>
        <p:spPr>
          <a:xfrm rot="16200000">
            <a:off x="446947" y="2836767"/>
            <a:ext cx="1022171" cy="230832"/>
          </a:xfrm>
          <a:prstGeom prst="rect">
            <a:avLst/>
          </a:prstGeom>
          <a:noFill/>
        </p:spPr>
        <p:txBody>
          <a:bodyPr wrap="square" rtlCol="0">
            <a:spAutoFit/>
          </a:bodyPr>
          <a:lstStyle/>
          <a:p>
            <a:pPr algn="ctr"/>
            <a:r>
              <a:rPr lang="en-GB" sz="900" i="1" dirty="0">
                <a:solidFill>
                  <a:schemeClr val="bg1">
                    <a:lumMod val="65000"/>
                  </a:schemeClr>
                </a:solidFill>
              </a:rPr>
              <a:t>Inference Request</a:t>
            </a:r>
          </a:p>
        </p:txBody>
      </p:sp>
      <p:pic>
        <p:nvPicPr>
          <p:cNvPr id="133" name="Graphic 132">
            <a:extLst>
              <a:ext uri="{FF2B5EF4-FFF2-40B4-BE49-F238E27FC236}">
                <a16:creationId xmlns:a16="http://schemas.microsoft.com/office/drawing/2014/main" id="{B625F1DB-8BAC-4607-93F8-71EFF720805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4239" y="5500029"/>
            <a:ext cx="469900" cy="469900"/>
          </a:xfrm>
          <a:prstGeom prst="rect">
            <a:avLst/>
          </a:prstGeom>
        </p:spPr>
      </p:pic>
      <p:sp>
        <p:nvSpPr>
          <p:cNvPr id="134" name="TextBox 133">
            <a:extLst>
              <a:ext uri="{FF2B5EF4-FFF2-40B4-BE49-F238E27FC236}">
                <a16:creationId xmlns:a16="http://schemas.microsoft.com/office/drawing/2014/main" id="{E28250B9-AC97-4B5B-A107-8BD56129A379}"/>
              </a:ext>
            </a:extLst>
          </p:cNvPr>
          <p:cNvSpPr txBox="1"/>
          <p:nvPr/>
        </p:nvSpPr>
        <p:spPr>
          <a:xfrm>
            <a:off x="351451" y="5964038"/>
            <a:ext cx="1064715" cy="369332"/>
          </a:xfrm>
          <a:prstGeom prst="rect">
            <a:avLst/>
          </a:prstGeom>
          <a:noFill/>
        </p:spPr>
        <p:txBody>
          <a:bodyPr wrap="none" rtlCol="0">
            <a:spAutoFit/>
          </a:bodyPr>
          <a:lstStyle/>
          <a:p>
            <a:pPr algn="ctr"/>
            <a:r>
              <a:rPr lang="en-GB" sz="900" b="1" dirty="0"/>
              <a:t>Parameter Store</a:t>
            </a:r>
          </a:p>
          <a:p>
            <a:pPr algn="ctr"/>
            <a:r>
              <a:rPr lang="en-GB" sz="900" dirty="0">
                <a:solidFill>
                  <a:schemeClr val="bg1">
                    <a:lumMod val="65000"/>
                  </a:schemeClr>
                </a:solidFill>
              </a:rPr>
              <a:t>Configuration Info </a:t>
            </a:r>
          </a:p>
        </p:txBody>
      </p:sp>
      <p:sp>
        <p:nvSpPr>
          <p:cNvPr id="140" name="TextBox 139">
            <a:extLst>
              <a:ext uri="{FF2B5EF4-FFF2-40B4-BE49-F238E27FC236}">
                <a16:creationId xmlns:a16="http://schemas.microsoft.com/office/drawing/2014/main" id="{3937816C-2831-4619-8A54-F64281DDD242}"/>
              </a:ext>
            </a:extLst>
          </p:cNvPr>
          <p:cNvSpPr txBox="1"/>
          <p:nvPr/>
        </p:nvSpPr>
        <p:spPr>
          <a:xfrm>
            <a:off x="1917898" y="4960908"/>
            <a:ext cx="1210312" cy="230832"/>
          </a:xfrm>
          <a:prstGeom prst="rect">
            <a:avLst/>
          </a:prstGeom>
          <a:noFill/>
        </p:spPr>
        <p:txBody>
          <a:bodyPr wrap="square" rtlCol="0">
            <a:spAutoFit/>
          </a:bodyPr>
          <a:lstStyle/>
          <a:p>
            <a:pPr algn="ctr"/>
            <a:r>
              <a:rPr lang="en-GB" sz="900" b="1" dirty="0"/>
              <a:t>AI Service Lambda</a:t>
            </a:r>
          </a:p>
        </p:txBody>
      </p:sp>
      <p:sp>
        <p:nvSpPr>
          <p:cNvPr id="153" name="TextBox 152">
            <a:extLst>
              <a:ext uri="{FF2B5EF4-FFF2-40B4-BE49-F238E27FC236}">
                <a16:creationId xmlns:a16="http://schemas.microsoft.com/office/drawing/2014/main" id="{7A11ED6D-9FD0-4834-81FB-B491CA0A4B9F}"/>
              </a:ext>
            </a:extLst>
          </p:cNvPr>
          <p:cNvSpPr txBox="1"/>
          <p:nvPr/>
        </p:nvSpPr>
        <p:spPr>
          <a:xfrm>
            <a:off x="5034659" y="1723665"/>
            <a:ext cx="825868" cy="3693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Training Dataset</a:t>
            </a:r>
          </a:p>
        </p:txBody>
      </p:sp>
      <p:cxnSp>
        <p:nvCxnSpPr>
          <p:cNvPr id="159" name="Elbow Connector 53">
            <a:extLst>
              <a:ext uri="{FF2B5EF4-FFF2-40B4-BE49-F238E27FC236}">
                <a16:creationId xmlns:a16="http://schemas.microsoft.com/office/drawing/2014/main" id="{E0DA5F18-E4FF-4F82-9D1D-E4570A50D3C4}"/>
              </a:ext>
            </a:extLst>
          </p:cNvPr>
          <p:cNvCxnSpPr>
            <a:cxnSpLocks/>
            <a:stCxn id="199" idx="2"/>
            <a:endCxn id="71" idx="3"/>
          </p:cNvCxnSpPr>
          <p:nvPr/>
        </p:nvCxnSpPr>
        <p:spPr>
          <a:xfrm rot="5400000">
            <a:off x="3765025" y="1809978"/>
            <a:ext cx="802702" cy="890901"/>
          </a:xfrm>
          <a:prstGeom prst="bentConnector2">
            <a:avLst/>
          </a:prstGeom>
          <a:ln w="19050">
            <a:solidFill>
              <a:srgbClr val="54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68" name="Picture 267" descr="Amazon-Elastic-Load-Balacing.png">
            <a:extLst>
              <a:ext uri="{FF2B5EF4-FFF2-40B4-BE49-F238E27FC236}">
                <a16:creationId xmlns:a16="http://schemas.microsoft.com/office/drawing/2014/main" id="{A60898B4-AF5D-417A-BA28-2A49994BF3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83061" y="4438965"/>
            <a:ext cx="604562" cy="604562"/>
          </a:xfrm>
          <a:prstGeom prst="rect">
            <a:avLst/>
          </a:prstGeom>
        </p:spPr>
      </p:pic>
      <p:cxnSp>
        <p:nvCxnSpPr>
          <p:cNvPr id="289" name="Elbow Connector 53">
            <a:extLst>
              <a:ext uri="{FF2B5EF4-FFF2-40B4-BE49-F238E27FC236}">
                <a16:creationId xmlns:a16="http://schemas.microsoft.com/office/drawing/2014/main" id="{5B59BF99-D5DD-44EC-9FCE-D5569429265F}"/>
              </a:ext>
            </a:extLst>
          </p:cNvPr>
          <p:cNvCxnSpPr>
            <a:cxnSpLocks/>
            <a:stCxn id="1030" idx="3"/>
            <a:endCxn id="101" idx="0"/>
          </p:cNvCxnSpPr>
          <p:nvPr/>
        </p:nvCxnSpPr>
        <p:spPr>
          <a:xfrm>
            <a:off x="1145410" y="3811385"/>
            <a:ext cx="1375243" cy="622807"/>
          </a:xfrm>
          <a:prstGeom prst="bentConnector2">
            <a:avLst/>
          </a:prstGeom>
          <a:ln w="19050">
            <a:solidFill>
              <a:srgbClr val="54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7" name="Rectangle 256">
            <a:extLst>
              <a:ext uri="{FF2B5EF4-FFF2-40B4-BE49-F238E27FC236}">
                <a16:creationId xmlns:a16="http://schemas.microsoft.com/office/drawing/2014/main" id="{A0CAA089-CA1A-4F2C-9A44-CB0BB1801B93}"/>
              </a:ext>
            </a:extLst>
          </p:cNvPr>
          <p:cNvSpPr/>
          <p:nvPr/>
        </p:nvSpPr>
        <p:spPr>
          <a:xfrm>
            <a:off x="3037548" y="4960220"/>
            <a:ext cx="1438214" cy="230832"/>
          </a:xfrm>
          <a:prstGeom prst="rect">
            <a:avLst/>
          </a:prstGeom>
        </p:spPr>
        <p:txBody>
          <a:bodyPr wrap="none">
            <a:spAutoFit/>
          </a:bodyPr>
          <a:lstStyle/>
          <a:p>
            <a:r>
              <a:rPr lang="en-US" sz="900" b="1" dirty="0"/>
              <a:t>Application Load Balancer</a:t>
            </a:r>
          </a:p>
        </p:txBody>
      </p:sp>
      <p:sp>
        <p:nvSpPr>
          <p:cNvPr id="354" name="TextBox 353">
            <a:extLst>
              <a:ext uri="{FF2B5EF4-FFF2-40B4-BE49-F238E27FC236}">
                <a16:creationId xmlns:a16="http://schemas.microsoft.com/office/drawing/2014/main" id="{25A7159C-1471-45ED-9984-08EF9FCDFF1B}"/>
              </a:ext>
            </a:extLst>
          </p:cNvPr>
          <p:cNvSpPr txBox="1"/>
          <p:nvPr/>
        </p:nvSpPr>
        <p:spPr>
          <a:xfrm>
            <a:off x="3177889" y="1510372"/>
            <a:ext cx="767857" cy="369332"/>
          </a:xfrm>
          <a:prstGeom prst="rect">
            <a:avLst/>
          </a:prstGeom>
          <a:noFill/>
        </p:spPr>
        <p:txBody>
          <a:bodyPr wrap="square" rtlCol="0">
            <a:spAutoFit/>
          </a:bodyPr>
          <a:lstStyle/>
          <a:p>
            <a:pPr algn="ctr"/>
            <a:r>
              <a:rPr lang="en-GB" sz="900" b="1" dirty="0"/>
              <a:t>Kinesis Data </a:t>
            </a:r>
          </a:p>
          <a:p>
            <a:pPr algn="ctr"/>
            <a:r>
              <a:rPr lang="en-GB" sz="900" b="1" dirty="0"/>
              <a:t>Firehose</a:t>
            </a:r>
          </a:p>
        </p:txBody>
      </p:sp>
      <p:pic>
        <p:nvPicPr>
          <p:cNvPr id="355" name="Graphic 354">
            <a:extLst>
              <a:ext uri="{FF2B5EF4-FFF2-40B4-BE49-F238E27FC236}">
                <a16:creationId xmlns:a16="http://schemas.microsoft.com/office/drawing/2014/main" id="{F1340DB1-4A23-47BD-9498-F07C46926CD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5937905" y="739113"/>
            <a:ext cx="483586" cy="469900"/>
          </a:xfrm>
          <a:prstGeom prst="rect">
            <a:avLst/>
          </a:prstGeom>
        </p:spPr>
      </p:pic>
      <p:sp>
        <p:nvSpPr>
          <p:cNvPr id="357" name="TextBox 356">
            <a:extLst>
              <a:ext uri="{FF2B5EF4-FFF2-40B4-BE49-F238E27FC236}">
                <a16:creationId xmlns:a16="http://schemas.microsoft.com/office/drawing/2014/main" id="{31BB9985-F7A4-43E9-BCEE-CF167E06CC26}"/>
              </a:ext>
            </a:extLst>
          </p:cNvPr>
          <p:cNvSpPr txBox="1"/>
          <p:nvPr/>
        </p:nvSpPr>
        <p:spPr>
          <a:xfrm>
            <a:off x="6323231" y="643417"/>
            <a:ext cx="939681" cy="507831"/>
          </a:xfrm>
          <a:prstGeom prst="rect">
            <a:avLst/>
          </a:prstGeom>
          <a:noFill/>
        </p:spPr>
        <p:txBody>
          <a:bodyPr wrap="none" rtlCol="0">
            <a:spAutoFit/>
          </a:bodyPr>
          <a:lstStyle/>
          <a:p>
            <a:pPr algn="ctr"/>
            <a:endParaRPr lang="en-GB" sz="900" dirty="0"/>
          </a:p>
          <a:p>
            <a:pPr algn="ctr"/>
            <a:r>
              <a:rPr lang="en-GB" sz="900" dirty="0"/>
              <a:t>Data Scientists</a:t>
            </a:r>
          </a:p>
          <a:p>
            <a:pPr algn="ctr"/>
            <a:r>
              <a:rPr lang="en-GB" sz="900" dirty="0"/>
              <a:t>Quality Analysts</a:t>
            </a:r>
          </a:p>
        </p:txBody>
      </p:sp>
      <p:cxnSp>
        <p:nvCxnSpPr>
          <p:cNvPr id="358" name="Straight Arrow Connector 357">
            <a:extLst>
              <a:ext uri="{FF2B5EF4-FFF2-40B4-BE49-F238E27FC236}">
                <a16:creationId xmlns:a16="http://schemas.microsoft.com/office/drawing/2014/main" id="{0AB49308-7F27-462A-AECA-3B36ECC683D7}"/>
              </a:ext>
            </a:extLst>
          </p:cNvPr>
          <p:cNvCxnSpPr>
            <a:cxnSpLocks/>
            <a:stCxn id="457" idx="1"/>
            <a:endCxn id="40" idx="3"/>
          </p:cNvCxnSpPr>
          <p:nvPr/>
        </p:nvCxnSpPr>
        <p:spPr>
          <a:xfrm flipH="1">
            <a:off x="4864026" y="970845"/>
            <a:ext cx="388716" cy="3218"/>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0B0CEAB4-F738-4F27-8EE4-0D9040DE2416}"/>
              </a:ext>
            </a:extLst>
          </p:cNvPr>
          <p:cNvCxnSpPr>
            <a:cxnSpLocks/>
            <a:stCxn id="101" idx="3"/>
            <a:endCxn id="268" idx="1"/>
          </p:cNvCxnSpPr>
          <p:nvPr/>
        </p:nvCxnSpPr>
        <p:spPr>
          <a:xfrm flipV="1">
            <a:off x="2828040" y="4741246"/>
            <a:ext cx="455021" cy="333"/>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8F9E335-E474-4866-A67C-18354D784016}"/>
              </a:ext>
            </a:extLst>
          </p:cNvPr>
          <p:cNvCxnSpPr>
            <a:cxnSpLocks/>
            <a:endCxn id="269" idx="1"/>
          </p:cNvCxnSpPr>
          <p:nvPr/>
        </p:nvCxnSpPr>
        <p:spPr>
          <a:xfrm>
            <a:off x="3822903" y="4726413"/>
            <a:ext cx="410100" cy="6699"/>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6" name="Elbow Connector 53">
            <a:extLst>
              <a:ext uri="{FF2B5EF4-FFF2-40B4-BE49-F238E27FC236}">
                <a16:creationId xmlns:a16="http://schemas.microsoft.com/office/drawing/2014/main" id="{E66E30E4-DF88-4448-9546-DE4D2A0EA9F4}"/>
              </a:ext>
            </a:extLst>
          </p:cNvPr>
          <p:cNvCxnSpPr>
            <a:cxnSpLocks/>
            <a:stCxn id="133" idx="3"/>
            <a:endCxn id="140" idx="2"/>
          </p:cNvCxnSpPr>
          <p:nvPr/>
        </p:nvCxnSpPr>
        <p:spPr>
          <a:xfrm flipV="1">
            <a:off x="1144139" y="5191740"/>
            <a:ext cx="1378915" cy="543239"/>
          </a:xfrm>
          <a:prstGeom prst="bentConnector2">
            <a:avLst/>
          </a:prstGeom>
          <a:ln w="19050">
            <a:solidFill>
              <a:srgbClr val="54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1" name="TextBox 400">
            <a:extLst>
              <a:ext uri="{FF2B5EF4-FFF2-40B4-BE49-F238E27FC236}">
                <a16:creationId xmlns:a16="http://schemas.microsoft.com/office/drawing/2014/main" id="{155FE5F0-BC85-4A3D-848D-FE0C5127DDC9}"/>
              </a:ext>
            </a:extLst>
          </p:cNvPr>
          <p:cNvSpPr txBox="1"/>
          <p:nvPr/>
        </p:nvSpPr>
        <p:spPr>
          <a:xfrm>
            <a:off x="4479411" y="5754889"/>
            <a:ext cx="3319571" cy="646331"/>
          </a:xfrm>
          <a:prstGeom prst="rect">
            <a:avLst/>
          </a:prstGeom>
          <a:noFill/>
        </p:spPr>
        <p:txBody>
          <a:bodyPr wrap="square" rtlCol="0">
            <a:spAutoFit/>
          </a:bodyPr>
          <a:lstStyle/>
          <a:p>
            <a:pPr algn="ctr"/>
            <a:r>
              <a:rPr lang="en-GB" sz="900" b="1" dirty="0"/>
              <a:t>Backend Black Box API on ECS</a:t>
            </a:r>
          </a:p>
          <a:p>
            <a:pPr lvl="2" algn="ctr"/>
            <a:r>
              <a:rPr lang="en-GB" sz="900" dirty="0">
                <a:solidFill>
                  <a:schemeClr val="bg1">
                    <a:lumMod val="65000"/>
                  </a:schemeClr>
                </a:solidFill>
              </a:rPr>
              <a:t>/prod </a:t>
            </a:r>
            <a:r>
              <a:rPr lang="en-GB" sz="900" dirty="0">
                <a:solidFill>
                  <a:schemeClr val="bg1">
                    <a:lumMod val="65000"/>
                  </a:schemeClr>
                </a:solidFill>
                <a:sym typeface="Wingdings" panose="05000000000000000000" pitchFamily="2" charset="2"/>
              </a:rPr>
              <a:t> </a:t>
            </a:r>
            <a:r>
              <a:rPr lang="en-GB" sz="900" dirty="0">
                <a:solidFill>
                  <a:schemeClr val="bg1">
                    <a:lumMod val="65000"/>
                  </a:schemeClr>
                </a:solidFill>
              </a:rPr>
              <a:t>Backend API Production Variant</a:t>
            </a:r>
          </a:p>
          <a:p>
            <a:pPr lvl="2" algn="ctr"/>
            <a:r>
              <a:rPr lang="en-GB" sz="900" dirty="0">
                <a:solidFill>
                  <a:schemeClr val="bg1">
                    <a:lumMod val="65000"/>
                  </a:schemeClr>
                </a:solidFill>
              </a:rPr>
              <a:t>/abtst </a:t>
            </a:r>
            <a:r>
              <a:rPr lang="en-GB" sz="900" dirty="0">
                <a:solidFill>
                  <a:schemeClr val="bg1">
                    <a:lumMod val="65000"/>
                  </a:schemeClr>
                </a:solidFill>
                <a:sym typeface="Wingdings" panose="05000000000000000000" pitchFamily="2" charset="2"/>
              </a:rPr>
              <a:t> </a:t>
            </a:r>
            <a:r>
              <a:rPr lang="en-GB" sz="900" dirty="0">
                <a:solidFill>
                  <a:schemeClr val="bg1">
                    <a:lumMod val="65000"/>
                  </a:schemeClr>
                </a:solidFill>
              </a:rPr>
              <a:t>Backend API AB-Testing Variant</a:t>
            </a:r>
          </a:p>
          <a:p>
            <a:pPr lvl="2" algn="ctr"/>
            <a:r>
              <a:rPr lang="en-GB" sz="900" dirty="0">
                <a:solidFill>
                  <a:schemeClr val="bg1">
                    <a:lumMod val="65000"/>
                  </a:schemeClr>
                </a:solidFill>
                <a:sym typeface="Wingdings" panose="05000000000000000000" pitchFamily="2" charset="2"/>
              </a:rPr>
              <a:t>.</a:t>
            </a:r>
            <a:endParaRPr lang="en-GB" sz="900" dirty="0">
              <a:solidFill>
                <a:schemeClr val="bg1">
                  <a:lumMod val="65000"/>
                </a:schemeClr>
              </a:solidFill>
            </a:endParaRPr>
          </a:p>
        </p:txBody>
      </p:sp>
      <p:pic>
        <p:nvPicPr>
          <p:cNvPr id="404" name="Graphic 403">
            <a:extLst>
              <a:ext uri="{FF2B5EF4-FFF2-40B4-BE49-F238E27FC236}">
                <a16:creationId xmlns:a16="http://schemas.microsoft.com/office/drawing/2014/main" id="{FCD5B47F-D310-45D1-BDC3-D3C3C281D76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931417" y="4187422"/>
            <a:ext cx="469900" cy="469900"/>
          </a:xfrm>
          <a:prstGeom prst="rect">
            <a:avLst/>
          </a:prstGeom>
        </p:spPr>
      </p:pic>
      <p:pic>
        <p:nvPicPr>
          <p:cNvPr id="405" name="Graphic 404">
            <a:extLst>
              <a:ext uri="{FF2B5EF4-FFF2-40B4-BE49-F238E27FC236}">
                <a16:creationId xmlns:a16="http://schemas.microsoft.com/office/drawing/2014/main" id="{9B729EFC-9997-43B5-B8E9-2B689F3A285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926535" y="4937119"/>
            <a:ext cx="469900" cy="469900"/>
          </a:xfrm>
          <a:prstGeom prst="rect">
            <a:avLst/>
          </a:prstGeom>
        </p:spPr>
      </p:pic>
      <p:pic>
        <p:nvPicPr>
          <p:cNvPr id="406" name="Graphic 405">
            <a:extLst>
              <a:ext uri="{FF2B5EF4-FFF2-40B4-BE49-F238E27FC236}">
                <a16:creationId xmlns:a16="http://schemas.microsoft.com/office/drawing/2014/main" id="{3CCBF607-8051-4DF9-BFF6-34DB74BC71C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404966" y="4187422"/>
            <a:ext cx="469900" cy="469900"/>
          </a:xfrm>
          <a:prstGeom prst="rect">
            <a:avLst/>
          </a:prstGeom>
        </p:spPr>
      </p:pic>
      <p:pic>
        <p:nvPicPr>
          <p:cNvPr id="407" name="Graphic 406">
            <a:extLst>
              <a:ext uri="{FF2B5EF4-FFF2-40B4-BE49-F238E27FC236}">
                <a16:creationId xmlns:a16="http://schemas.microsoft.com/office/drawing/2014/main" id="{721C0FF7-40DA-4B44-B013-C68DE6DA83B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65286" y="4187422"/>
            <a:ext cx="469900" cy="469900"/>
          </a:xfrm>
          <a:prstGeom prst="rect">
            <a:avLst/>
          </a:prstGeom>
        </p:spPr>
      </p:pic>
      <p:pic>
        <p:nvPicPr>
          <p:cNvPr id="408" name="Graphic 407">
            <a:extLst>
              <a:ext uri="{FF2B5EF4-FFF2-40B4-BE49-F238E27FC236}">
                <a16:creationId xmlns:a16="http://schemas.microsoft.com/office/drawing/2014/main" id="{C9821EB7-DE21-4E54-B07A-33C388F92FD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402785" y="4936131"/>
            <a:ext cx="469900" cy="469900"/>
          </a:xfrm>
          <a:prstGeom prst="rect">
            <a:avLst/>
          </a:prstGeom>
        </p:spPr>
      </p:pic>
      <p:pic>
        <p:nvPicPr>
          <p:cNvPr id="409" name="Graphic 408">
            <a:extLst>
              <a:ext uri="{FF2B5EF4-FFF2-40B4-BE49-F238E27FC236}">
                <a16:creationId xmlns:a16="http://schemas.microsoft.com/office/drawing/2014/main" id="{60401BF7-0381-49DC-B061-DBE96A42D55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63105" y="4936131"/>
            <a:ext cx="469900" cy="469900"/>
          </a:xfrm>
          <a:prstGeom prst="rect">
            <a:avLst/>
          </a:prstGeom>
        </p:spPr>
      </p:pic>
      <p:pic>
        <p:nvPicPr>
          <p:cNvPr id="410" name="Graphic 409">
            <a:extLst>
              <a:ext uri="{FF2B5EF4-FFF2-40B4-BE49-F238E27FC236}">
                <a16:creationId xmlns:a16="http://schemas.microsoft.com/office/drawing/2014/main" id="{349DF35D-46F7-4650-9A06-649B8DAABAD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002521" y="4943461"/>
            <a:ext cx="469900" cy="469900"/>
          </a:xfrm>
          <a:prstGeom prst="rect">
            <a:avLst/>
          </a:prstGeom>
        </p:spPr>
      </p:pic>
      <p:pic>
        <p:nvPicPr>
          <p:cNvPr id="411" name="Graphic 410">
            <a:extLst>
              <a:ext uri="{FF2B5EF4-FFF2-40B4-BE49-F238E27FC236}">
                <a16:creationId xmlns:a16="http://schemas.microsoft.com/office/drawing/2014/main" id="{FA594A6D-8163-4B32-B01B-8809E37F14F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462841" y="4943461"/>
            <a:ext cx="469900" cy="469900"/>
          </a:xfrm>
          <a:prstGeom prst="rect">
            <a:avLst/>
          </a:prstGeom>
        </p:spPr>
      </p:pic>
      <p:pic>
        <p:nvPicPr>
          <p:cNvPr id="412" name="Graphic 411">
            <a:extLst>
              <a:ext uri="{FF2B5EF4-FFF2-40B4-BE49-F238E27FC236}">
                <a16:creationId xmlns:a16="http://schemas.microsoft.com/office/drawing/2014/main" id="{A861EDA5-97E2-445D-BD0E-1194B742CFD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997298" y="4190593"/>
            <a:ext cx="469900" cy="469900"/>
          </a:xfrm>
          <a:prstGeom prst="rect">
            <a:avLst/>
          </a:prstGeom>
        </p:spPr>
      </p:pic>
      <p:pic>
        <p:nvPicPr>
          <p:cNvPr id="413" name="Graphic 412">
            <a:extLst>
              <a:ext uri="{FF2B5EF4-FFF2-40B4-BE49-F238E27FC236}">
                <a16:creationId xmlns:a16="http://schemas.microsoft.com/office/drawing/2014/main" id="{E3862C9B-0002-4221-99FA-87134F0A99A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457618" y="4190593"/>
            <a:ext cx="469900" cy="469900"/>
          </a:xfrm>
          <a:prstGeom prst="rect">
            <a:avLst/>
          </a:prstGeom>
        </p:spPr>
      </p:pic>
      <p:sp>
        <p:nvSpPr>
          <p:cNvPr id="353" name="TextBox 352">
            <a:extLst>
              <a:ext uri="{FF2B5EF4-FFF2-40B4-BE49-F238E27FC236}">
                <a16:creationId xmlns:a16="http://schemas.microsoft.com/office/drawing/2014/main" id="{6DF783C5-EF84-4F0E-AC58-9D08FF1E7970}"/>
              </a:ext>
            </a:extLst>
          </p:cNvPr>
          <p:cNvSpPr txBox="1"/>
          <p:nvPr/>
        </p:nvSpPr>
        <p:spPr>
          <a:xfrm>
            <a:off x="4635223" y="4305214"/>
            <a:ext cx="463588" cy="230832"/>
          </a:xfrm>
          <a:prstGeom prst="rect">
            <a:avLst/>
          </a:prstGeom>
          <a:noFill/>
        </p:spPr>
        <p:txBody>
          <a:bodyPr wrap="none" rtlCol="0">
            <a:spAutoFit/>
          </a:bodyPr>
          <a:lstStyle/>
          <a:p>
            <a:r>
              <a:rPr lang="en-GB" sz="900" b="1" dirty="0">
                <a:solidFill>
                  <a:schemeClr val="bg1">
                    <a:lumMod val="65000"/>
                  </a:schemeClr>
                </a:solidFill>
              </a:rPr>
              <a:t>/prod</a:t>
            </a:r>
          </a:p>
        </p:txBody>
      </p:sp>
      <p:sp>
        <p:nvSpPr>
          <p:cNvPr id="415" name="TextBox 414">
            <a:extLst>
              <a:ext uri="{FF2B5EF4-FFF2-40B4-BE49-F238E27FC236}">
                <a16:creationId xmlns:a16="http://schemas.microsoft.com/office/drawing/2014/main" id="{B7EF82F7-151B-4653-B953-5175725188C0}"/>
              </a:ext>
            </a:extLst>
          </p:cNvPr>
          <p:cNvSpPr txBox="1"/>
          <p:nvPr/>
        </p:nvSpPr>
        <p:spPr>
          <a:xfrm>
            <a:off x="4631251" y="5047578"/>
            <a:ext cx="481222" cy="230832"/>
          </a:xfrm>
          <a:prstGeom prst="rect">
            <a:avLst/>
          </a:prstGeom>
          <a:noFill/>
        </p:spPr>
        <p:txBody>
          <a:bodyPr wrap="none" rtlCol="0">
            <a:spAutoFit/>
          </a:bodyPr>
          <a:lstStyle/>
          <a:p>
            <a:r>
              <a:rPr lang="en-GB" sz="900" b="1" dirty="0">
                <a:solidFill>
                  <a:schemeClr val="bg1">
                    <a:lumMod val="65000"/>
                  </a:schemeClr>
                </a:solidFill>
              </a:rPr>
              <a:t>/abtst</a:t>
            </a:r>
          </a:p>
        </p:txBody>
      </p:sp>
      <p:sp>
        <p:nvSpPr>
          <p:cNvPr id="250" name="TextBox 249">
            <a:extLst>
              <a:ext uri="{FF2B5EF4-FFF2-40B4-BE49-F238E27FC236}">
                <a16:creationId xmlns:a16="http://schemas.microsoft.com/office/drawing/2014/main" id="{13A9BD9E-E8F6-46B1-8CDC-657476674C94}"/>
              </a:ext>
            </a:extLst>
          </p:cNvPr>
          <p:cNvSpPr txBox="1"/>
          <p:nvPr/>
        </p:nvSpPr>
        <p:spPr>
          <a:xfrm>
            <a:off x="5128710" y="5275640"/>
            <a:ext cx="2078122" cy="230832"/>
          </a:xfrm>
          <a:prstGeom prst="rect">
            <a:avLst/>
          </a:prstGeom>
          <a:noFill/>
        </p:spPr>
        <p:txBody>
          <a:bodyPr wrap="square" rtlCol="0">
            <a:spAutoFit/>
          </a:bodyPr>
          <a:lstStyle/>
          <a:p>
            <a:pPr algn="ctr"/>
            <a:r>
              <a:rPr lang="en-GB" sz="900" i="1" dirty="0">
                <a:solidFill>
                  <a:schemeClr val="bg1">
                    <a:lumMod val="65000"/>
                  </a:schemeClr>
                </a:solidFill>
              </a:rPr>
              <a:t>Measure model accuracy via AB Testing</a:t>
            </a:r>
          </a:p>
        </p:txBody>
      </p:sp>
      <p:sp>
        <p:nvSpPr>
          <p:cNvPr id="423" name="Rectangle 422">
            <a:extLst>
              <a:ext uri="{FF2B5EF4-FFF2-40B4-BE49-F238E27FC236}">
                <a16:creationId xmlns:a16="http://schemas.microsoft.com/office/drawing/2014/main" id="{1939F1D2-4614-40FF-8196-79B670E3C050}"/>
              </a:ext>
            </a:extLst>
          </p:cNvPr>
          <p:cNvSpPr/>
          <p:nvPr/>
        </p:nvSpPr>
        <p:spPr>
          <a:xfrm>
            <a:off x="351451" y="3522217"/>
            <a:ext cx="7612053" cy="2996487"/>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r"/>
            <a:r>
              <a:rPr lang="en-US" sz="900" dirty="0">
                <a:solidFill>
                  <a:srgbClr val="5A6B86"/>
                </a:solidFill>
              </a:rPr>
              <a:t>Realtime Content Discovery Microservice(s)</a:t>
            </a:r>
          </a:p>
        </p:txBody>
      </p:sp>
      <p:cxnSp>
        <p:nvCxnSpPr>
          <p:cNvPr id="450" name="Elbow Connector 53">
            <a:extLst>
              <a:ext uri="{FF2B5EF4-FFF2-40B4-BE49-F238E27FC236}">
                <a16:creationId xmlns:a16="http://schemas.microsoft.com/office/drawing/2014/main" id="{282C549F-08CB-4311-AB6F-71AF145E3C62}"/>
              </a:ext>
            </a:extLst>
          </p:cNvPr>
          <p:cNvCxnSpPr>
            <a:cxnSpLocks/>
            <a:stCxn id="23" idx="3"/>
          </p:cNvCxnSpPr>
          <p:nvPr/>
        </p:nvCxnSpPr>
        <p:spPr>
          <a:xfrm flipV="1">
            <a:off x="1154916" y="1336740"/>
            <a:ext cx="559581" cy="1"/>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8" name="Elbow Connector 53">
            <a:extLst>
              <a:ext uri="{FF2B5EF4-FFF2-40B4-BE49-F238E27FC236}">
                <a16:creationId xmlns:a16="http://schemas.microsoft.com/office/drawing/2014/main" id="{4FF13BA7-C2C4-4505-B895-FF5A2E91631B}"/>
              </a:ext>
            </a:extLst>
          </p:cNvPr>
          <p:cNvCxnSpPr>
            <a:cxnSpLocks/>
            <a:stCxn id="184" idx="2"/>
            <a:endCxn id="71" idx="1"/>
          </p:cNvCxnSpPr>
          <p:nvPr/>
        </p:nvCxnSpPr>
        <p:spPr>
          <a:xfrm rot="16200000" flipH="1">
            <a:off x="2606046" y="1838776"/>
            <a:ext cx="102878" cy="1533127"/>
          </a:xfrm>
          <a:prstGeom prst="bentConnector2">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85" name="TextBox 484">
            <a:extLst>
              <a:ext uri="{FF2B5EF4-FFF2-40B4-BE49-F238E27FC236}">
                <a16:creationId xmlns:a16="http://schemas.microsoft.com/office/drawing/2014/main" id="{A1180920-8696-4BBF-8B7A-D13599F6E162}"/>
              </a:ext>
            </a:extLst>
          </p:cNvPr>
          <p:cNvSpPr txBox="1"/>
          <p:nvPr/>
        </p:nvSpPr>
        <p:spPr>
          <a:xfrm>
            <a:off x="1897171" y="2944292"/>
            <a:ext cx="1210355" cy="230832"/>
          </a:xfrm>
          <a:prstGeom prst="rect">
            <a:avLst/>
          </a:prstGeom>
          <a:noFill/>
        </p:spPr>
        <p:txBody>
          <a:bodyPr wrap="square" rtlCol="0">
            <a:spAutoFit/>
          </a:bodyPr>
          <a:lstStyle/>
          <a:p>
            <a:pPr algn="ctr"/>
            <a:r>
              <a:rPr lang="en-GB" sz="900" i="1" dirty="0">
                <a:solidFill>
                  <a:schemeClr val="bg1">
                    <a:lumMod val="65000"/>
                  </a:schemeClr>
                </a:solidFill>
              </a:rPr>
              <a:t>Book attributes</a:t>
            </a:r>
          </a:p>
        </p:txBody>
      </p:sp>
      <p:sp>
        <p:nvSpPr>
          <p:cNvPr id="448" name="Rectangle 447">
            <a:extLst>
              <a:ext uri="{FF2B5EF4-FFF2-40B4-BE49-F238E27FC236}">
                <a16:creationId xmlns:a16="http://schemas.microsoft.com/office/drawing/2014/main" id="{545EF28C-3E9D-4D5C-8C6E-48C0DED64AC6}"/>
              </a:ext>
            </a:extLst>
          </p:cNvPr>
          <p:cNvSpPr/>
          <p:nvPr/>
        </p:nvSpPr>
        <p:spPr>
          <a:xfrm>
            <a:off x="8178229" y="2007528"/>
            <a:ext cx="3895778" cy="4021798"/>
          </a:xfrm>
          <a:prstGeom prst="rect">
            <a:avLst/>
          </a:prstGeom>
          <a:solidFill>
            <a:schemeClr val="tx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accent1"/>
                </a:solidFill>
              </a:rPr>
              <a:t>Architecture:</a:t>
            </a:r>
          </a:p>
        </p:txBody>
      </p:sp>
      <p:sp>
        <p:nvSpPr>
          <p:cNvPr id="497" name="Rectangle 496">
            <a:extLst>
              <a:ext uri="{FF2B5EF4-FFF2-40B4-BE49-F238E27FC236}">
                <a16:creationId xmlns:a16="http://schemas.microsoft.com/office/drawing/2014/main" id="{E1ED5538-A6FC-4C6D-8DCE-10DCB6AA8D20}"/>
              </a:ext>
            </a:extLst>
          </p:cNvPr>
          <p:cNvSpPr/>
          <p:nvPr/>
        </p:nvSpPr>
        <p:spPr>
          <a:xfrm>
            <a:off x="8184584" y="6052736"/>
            <a:ext cx="3889423" cy="668739"/>
          </a:xfrm>
          <a:prstGeom prst="rect">
            <a:avLst/>
          </a:prstGeom>
          <a:solidFill>
            <a:schemeClr val="accent4">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accent1"/>
                </a:solidFill>
              </a:rPr>
              <a:t>References:</a:t>
            </a:r>
          </a:p>
        </p:txBody>
      </p:sp>
      <p:sp>
        <p:nvSpPr>
          <p:cNvPr id="498" name="TextBox 497">
            <a:extLst>
              <a:ext uri="{FF2B5EF4-FFF2-40B4-BE49-F238E27FC236}">
                <a16:creationId xmlns:a16="http://schemas.microsoft.com/office/drawing/2014/main" id="{117F50CF-32FB-487D-B39A-4A20B8619BD9}"/>
              </a:ext>
            </a:extLst>
          </p:cNvPr>
          <p:cNvSpPr txBox="1"/>
          <p:nvPr/>
        </p:nvSpPr>
        <p:spPr>
          <a:xfrm>
            <a:off x="8286292" y="6251846"/>
            <a:ext cx="3708066" cy="507831"/>
          </a:xfrm>
          <a:prstGeom prst="rect">
            <a:avLst/>
          </a:prstGeom>
          <a:noFill/>
        </p:spPr>
        <p:txBody>
          <a:bodyPr wrap="none" rtlCol="0">
            <a:spAutoFit/>
          </a:bodyPr>
          <a:lstStyle/>
          <a:p>
            <a:pPr marL="228600" indent="-228600">
              <a:buAutoNum type="arabicParenR"/>
            </a:pPr>
            <a:r>
              <a:rPr lang="en-GB" sz="900" dirty="0"/>
              <a:t>Stream based mobile and web event tracking backed by </a:t>
            </a:r>
            <a:r>
              <a:rPr lang="en-GB" sz="900" dirty="0" err="1"/>
              <a:t>aws</a:t>
            </a:r>
            <a:r>
              <a:rPr lang="en-GB" sz="900" dirty="0"/>
              <a:t> kinesis </a:t>
            </a:r>
          </a:p>
          <a:p>
            <a:pPr lvl="1"/>
            <a:r>
              <a:rPr lang="en-GB" sz="900" dirty="0"/>
              <a:t>by Sebastian </a:t>
            </a:r>
            <a:r>
              <a:rPr lang="en-GB" sz="900" dirty="0" err="1"/>
              <a:t>Schleicher</a:t>
            </a:r>
            <a:r>
              <a:rPr lang="en-GB" sz="900" dirty="0"/>
              <a:t>, VP Engineering &amp; Architecture at </a:t>
            </a:r>
            <a:r>
              <a:rPr lang="en-GB" sz="900" dirty="0" err="1"/>
              <a:t>Blinkist</a:t>
            </a:r>
            <a:endParaRPr lang="en-GB" sz="900" dirty="0">
              <a:solidFill>
                <a:schemeClr val="bg1">
                  <a:lumMod val="65000"/>
                </a:schemeClr>
              </a:solidFill>
            </a:endParaRPr>
          </a:p>
          <a:p>
            <a:r>
              <a:rPr lang="en-GB" sz="900" dirty="0"/>
              <a:t>2) Icon Reference: </a:t>
            </a:r>
            <a:r>
              <a:rPr lang="en-GB" sz="900" dirty="0">
                <a:hlinkClick r:id="rId22"/>
              </a:rPr>
              <a:t>https://aws.amazon.com/architecture/icons/</a:t>
            </a:r>
            <a:endParaRPr lang="en-GB" sz="900" dirty="0"/>
          </a:p>
        </p:txBody>
      </p:sp>
      <p:sp>
        <p:nvSpPr>
          <p:cNvPr id="499" name="TextBox 498">
            <a:extLst>
              <a:ext uri="{FF2B5EF4-FFF2-40B4-BE49-F238E27FC236}">
                <a16:creationId xmlns:a16="http://schemas.microsoft.com/office/drawing/2014/main" id="{90A8FFC6-B576-48C8-BA6D-3F107023FC56}"/>
              </a:ext>
            </a:extLst>
          </p:cNvPr>
          <p:cNvSpPr txBox="1"/>
          <p:nvPr/>
        </p:nvSpPr>
        <p:spPr>
          <a:xfrm>
            <a:off x="2793140" y="4522828"/>
            <a:ext cx="449162"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query</a:t>
            </a:r>
          </a:p>
        </p:txBody>
      </p:sp>
      <p:pic>
        <p:nvPicPr>
          <p:cNvPr id="455" name="Graphic 454" descr="Bullseye">
            <a:extLst>
              <a:ext uri="{FF2B5EF4-FFF2-40B4-BE49-F238E27FC236}">
                <a16:creationId xmlns:a16="http://schemas.microsoft.com/office/drawing/2014/main" id="{B468EC41-F5A7-4C19-A03F-69A74C2481F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237920" y="760776"/>
            <a:ext cx="426575" cy="426575"/>
          </a:xfrm>
          <a:prstGeom prst="rect">
            <a:avLst/>
          </a:prstGeom>
        </p:spPr>
      </p:pic>
      <p:cxnSp>
        <p:nvCxnSpPr>
          <p:cNvPr id="508" name="Straight Arrow Connector 507">
            <a:extLst>
              <a:ext uri="{FF2B5EF4-FFF2-40B4-BE49-F238E27FC236}">
                <a16:creationId xmlns:a16="http://schemas.microsoft.com/office/drawing/2014/main" id="{E27518EA-685A-47D4-A2C2-7A3400A558FB}"/>
              </a:ext>
            </a:extLst>
          </p:cNvPr>
          <p:cNvCxnSpPr>
            <a:cxnSpLocks/>
            <a:stCxn id="355" idx="3"/>
            <a:endCxn id="457" idx="3"/>
          </p:cNvCxnSpPr>
          <p:nvPr/>
        </p:nvCxnSpPr>
        <p:spPr>
          <a:xfrm flipH="1" flipV="1">
            <a:off x="5631520" y="970845"/>
            <a:ext cx="306385" cy="3218"/>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11" name="TextBox 510">
            <a:extLst>
              <a:ext uri="{FF2B5EF4-FFF2-40B4-BE49-F238E27FC236}">
                <a16:creationId xmlns:a16="http://schemas.microsoft.com/office/drawing/2014/main" id="{17215AFD-39AE-42A4-97D9-C439748B05E0}"/>
              </a:ext>
            </a:extLst>
          </p:cNvPr>
          <p:cNvSpPr txBox="1"/>
          <p:nvPr/>
        </p:nvSpPr>
        <p:spPr>
          <a:xfrm>
            <a:off x="5252743" y="1177221"/>
            <a:ext cx="341706" cy="230832"/>
          </a:xfrm>
          <a:prstGeom prst="rect">
            <a:avLst/>
          </a:prstGeom>
          <a:noFill/>
        </p:spPr>
        <p:txBody>
          <a:bodyPr wrap="square" rtlCol="0">
            <a:spAutoFit/>
          </a:bodyPr>
          <a:lstStyle/>
          <a:p>
            <a:pPr algn="ctr"/>
            <a:r>
              <a:rPr lang="en-GB" sz="900" b="1" dirty="0"/>
              <a:t>BI</a:t>
            </a:r>
          </a:p>
        </p:txBody>
      </p:sp>
      <p:sp>
        <p:nvSpPr>
          <p:cNvPr id="534" name="Rectangle 533">
            <a:extLst>
              <a:ext uri="{FF2B5EF4-FFF2-40B4-BE49-F238E27FC236}">
                <a16:creationId xmlns:a16="http://schemas.microsoft.com/office/drawing/2014/main" id="{C8A95B89-D30F-4862-9424-C0FA5334B6ED}"/>
              </a:ext>
            </a:extLst>
          </p:cNvPr>
          <p:cNvSpPr/>
          <p:nvPr/>
        </p:nvSpPr>
        <p:spPr>
          <a:xfrm>
            <a:off x="1079203" y="712163"/>
            <a:ext cx="4074817" cy="2752773"/>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r>
              <a:rPr lang="en-US" sz="900" dirty="0">
                <a:solidFill>
                  <a:srgbClr val="5A6B86"/>
                </a:solidFill>
              </a:rPr>
              <a:t>Data Fabric </a:t>
            </a:r>
          </a:p>
        </p:txBody>
      </p:sp>
      <p:cxnSp>
        <p:nvCxnSpPr>
          <p:cNvPr id="540" name="Straight Arrow Connector 539">
            <a:extLst>
              <a:ext uri="{FF2B5EF4-FFF2-40B4-BE49-F238E27FC236}">
                <a16:creationId xmlns:a16="http://schemas.microsoft.com/office/drawing/2014/main" id="{C05AABB4-A362-4682-AF4C-CF6690CDA448}"/>
              </a:ext>
            </a:extLst>
          </p:cNvPr>
          <p:cNvCxnSpPr>
            <a:cxnSpLocks/>
            <a:stCxn id="169" idx="2"/>
            <a:endCxn id="184" idx="0"/>
          </p:cNvCxnSpPr>
          <p:nvPr/>
        </p:nvCxnSpPr>
        <p:spPr>
          <a:xfrm>
            <a:off x="1890922" y="1748945"/>
            <a:ext cx="0" cy="296879"/>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02278F6A-ABA9-4B5E-935B-355193DC8C53}"/>
              </a:ext>
            </a:extLst>
          </p:cNvPr>
          <p:cNvSpPr/>
          <p:nvPr/>
        </p:nvSpPr>
        <p:spPr>
          <a:xfrm>
            <a:off x="5212822" y="712164"/>
            <a:ext cx="2021372" cy="2752772"/>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45720" numCol="1" spcCol="0" rtlCol="0" fromWordArt="0" anchor="b" anchorCtr="0" forceAA="0" compatLnSpc="1">
            <a:prstTxWarp prst="textNoShape">
              <a:avLst/>
            </a:prstTxWarp>
            <a:noAutofit/>
          </a:bodyPr>
          <a:lstStyle/>
          <a:p>
            <a:r>
              <a:rPr lang="en-US" sz="900" dirty="0">
                <a:solidFill>
                  <a:srgbClr val="5A6B86"/>
                </a:solidFill>
              </a:rPr>
              <a:t>Data Science Lab</a:t>
            </a:r>
          </a:p>
        </p:txBody>
      </p:sp>
      <p:cxnSp>
        <p:nvCxnSpPr>
          <p:cNvPr id="569" name="Straight Arrow Connector 568">
            <a:extLst>
              <a:ext uri="{FF2B5EF4-FFF2-40B4-BE49-F238E27FC236}">
                <a16:creationId xmlns:a16="http://schemas.microsoft.com/office/drawing/2014/main" id="{0781976B-0433-491A-B6B8-5351D40FC311}"/>
              </a:ext>
            </a:extLst>
          </p:cNvPr>
          <p:cNvCxnSpPr>
            <a:cxnSpLocks/>
          </p:cNvCxnSpPr>
          <p:nvPr/>
        </p:nvCxnSpPr>
        <p:spPr>
          <a:xfrm>
            <a:off x="6179698" y="1209013"/>
            <a:ext cx="0" cy="257011"/>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76" name="Straight Arrow Connector 575">
            <a:extLst>
              <a:ext uri="{FF2B5EF4-FFF2-40B4-BE49-F238E27FC236}">
                <a16:creationId xmlns:a16="http://schemas.microsoft.com/office/drawing/2014/main" id="{70D2ECB9-3BCD-4120-9C72-2786D7F6F6F4}"/>
              </a:ext>
            </a:extLst>
          </p:cNvPr>
          <p:cNvCxnSpPr>
            <a:cxnSpLocks/>
          </p:cNvCxnSpPr>
          <p:nvPr/>
        </p:nvCxnSpPr>
        <p:spPr>
          <a:xfrm>
            <a:off x="6179698" y="1928702"/>
            <a:ext cx="1" cy="220045"/>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79" name="TextBox 578">
            <a:extLst>
              <a:ext uri="{FF2B5EF4-FFF2-40B4-BE49-F238E27FC236}">
                <a16:creationId xmlns:a16="http://schemas.microsoft.com/office/drawing/2014/main" id="{7A05A730-EDF5-487C-A50E-87B8482D1F86}"/>
              </a:ext>
            </a:extLst>
          </p:cNvPr>
          <p:cNvSpPr txBox="1"/>
          <p:nvPr/>
        </p:nvSpPr>
        <p:spPr>
          <a:xfrm>
            <a:off x="6127575" y="1210296"/>
            <a:ext cx="654346" cy="230832"/>
          </a:xfrm>
          <a:prstGeom prst="rect">
            <a:avLst/>
          </a:prstGeom>
          <a:noFill/>
        </p:spPr>
        <p:txBody>
          <a:bodyPr wrap="none" rtlCol="0">
            <a:spAutoFit/>
          </a:bodyPr>
          <a:lstStyle/>
          <a:p>
            <a:pPr algn="ctr"/>
            <a:r>
              <a:rPr lang="en-GB" sz="900" i="1" dirty="0"/>
              <a:t>Algorithm</a:t>
            </a:r>
          </a:p>
        </p:txBody>
      </p:sp>
      <p:sp>
        <p:nvSpPr>
          <p:cNvPr id="580" name="TextBox 579">
            <a:extLst>
              <a:ext uri="{FF2B5EF4-FFF2-40B4-BE49-F238E27FC236}">
                <a16:creationId xmlns:a16="http://schemas.microsoft.com/office/drawing/2014/main" id="{30E551F8-99A2-48B1-B7C3-102F384EBC66}"/>
              </a:ext>
            </a:extLst>
          </p:cNvPr>
          <p:cNvSpPr txBox="1"/>
          <p:nvPr/>
        </p:nvSpPr>
        <p:spPr>
          <a:xfrm>
            <a:off x="6157469" y="1866789"/>
            <a:ext cx="431528" cy="230832"/>
          </a:xfrm>
          <a:prstGeom prst="rect">
            <a:avLst/>
          </a:prstGeom>
          <a:noFill/>
        </p:spPr>
        <p:txBody>
          <a:bodyPr wrap="none" rtlCol="0">
            <a:spAutoFit/>
          </a:bodyPr>
          <a:lstStyle/>
          <a:p>
            <a:pPr algn="ctr"/>
            <a:r>
              <a:rPr lang="en-GB" sz="900" b="1" dirty="0"/>
              <a:t>Build</a:t>
            </a:r>
          </a:p>
        </p:txBody>
      </p:sp>
      <p:sp>
        <p:nvSpPr>
          <p:cNvPr id="582" name="TextBox 581">
            <a:extLst>
              <a:ext uri="{FF2B5EF4-FFF2-40B4-BE49-F238E27FC236}">
                <a16:creationId xmlns:a16="http://schemas.microsoft.com/office/drawing/2014/main" id="{ABD4C8F0-C682-400F-A01C-DF43A05EF0A8}"/>
              </a:ext>
            </a:extLst>
          </p:cNvPr>
          <p:cNvSpPr txBox="1"/>
          <p:nvPr/>
        </p:nvSpPr>
        <p:spPr>
          <a:xfrm>
            <a:off x="6166184" y="2544359"/>
            <a:ext cx="433132" cy="230832"/>
          </a:xfrm>
          <a:prstGeom prst="rect">
            <a:avLst/>
          </a:prstGeom>
          <a:noFill/>
        </p:spPr>
        <p:txBody>
          <a:bodyPr wrap="none" rtlCol="0">
            <a:spAutoFit/>
          </a:bodyPr>
          <a:lstStyle/>
          <a:p>
            <a:pPr algn="ctr"/>
            <a:r>
              <a:rPr lang="en-GB" sz="900" b="1" dirty="0"/>
              <a:t>Train</a:t>
            </a:r>
          </a:p>
        </p:txBody>
      </p:sp>
      <p:sp>
        <p:nvSpPr>
          <p:cNvPr id="583" name="TextBox 582">
            <a:extLst>
              <a:ext uri="{FF2B5EF4-FFF2-40B4-BE49-F238E27FC236}">
                <a16:creationId xmlns:a16="http://schemas.microsoft.com/office/drawing/2014/main" id="{B944838D-AE8B-41EF-87DE-7D3A7DFE0B16}"/>
              </a:ext>
            </a:extLst>
          </p:cNvPr>
          <p:cNvSpPr txBox="1"/>
          <p:nvPr/>
        </p:nvSpPr>
        <p:spPr>
          <a:xfrm>
            <a:off x="6179861" y="3134554"/>
            <a:ext cx="425117" cy="230832"/>
          </a:xfrm>
          <a:prstGeom prst="rect">
            <a:avLst/>
          </a:prstGeom>
          <a:noFill/>
        </p:spPr>
        <p:txBody>
          <a:bodyPr wrap="none" rtlCol="0">
            <a:spAutoFit/>
          </a:bodyPr>
          <a:lstStyle/>
          <a:p>
            <a:pPr algn="ctr"/>
            <a:r>
              <a:rPr lang="en-GB" sz="900" b="1" dirty="0"/>
              <a:t>Tune</a:t>
            </a:r>
          </a:p>
        </p:txBody>
      </p:sp>
      <p:cxnSp>
        <p:nvCxnSpPr>
          <p:cNvPr id="584" name="Straight Arrow Connector 583">
            <a:extLst>
              <a:ext uri="{FF2B5EF4-FFF2-40B4-BE49-F238E27FC236}">
                <a16:creationId xmlns:a16="http://schemas.microsoft.com/office/drawing/2014/main" id="{3D01802D-D0C5-4897-A9E0-585220A31C6D}"/>
              </a:ext>
            </a:extLst>
          </p:cNvPr>
          <p:cNvCxnSpPr>
            <a:cxnSpLocks/>
          </p:cNvCxnSpPr>
          <p:nvPr/>
        </p:nvCxnSpPr>
        <p:spPr>
          <a:xfrm>
            <a:off x="6179698" y="2537774"/>
            <a:ext cx="0" cy="165502"/>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87" name="Elbow Connector 53">
            <a:extLst>
              <a:ext uri="{FF2B5EF4-FFF2-40B4-BE49-F238E27FC236}">
                <a16:creationId xmlns:a16="http://schemas.microsoft.com/office/drawing/2014/main" id="{F1A8EE64-4D1E-41EC-8C9F-CAADD1D9BFE4}"/>
              </a:ext>
            </a:extLst>
          </p:cNvPr>
          <p:cNvCxnSpPr>
            <a:cxnSpLocks/>
            <a:stCxn id="598" idx="1"/>
          </p:cNvCxnSpPr>
          <p:nvPr/>
        </p:nvCxnSpPr>
        <p:spPr>
          <a:xfrm rot="10800000" flipV="1">
            <a:off x="5565081" y="2296295"/>
            <a:ext cx="161882" cy="1506600"/>
          </a:xfrm>
          <a:prstGeom prst="bentConnector2">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90" name="TextBox 589">
            <a:extLst>
              <a:ext uri="{FF2B5EF4-FFF2-40B4-BE49-F238E27FC236}">
                <a16:creationId xmlns:a16="http://schemas.microsoft.com/office/drawing/2014/main" id="{7694BEE9-7FB4-4D5F-81E2-CB9BC141D9BC}"/>
              </a:ext>
            </a:extLst>
          </p:cNvPr>
          <p:cNvSpPr txBox="1"/>
          <p:nvPr/>
        </p:nvSpPr>
        <p:spPr>
          <a:xfrm rot="16200000">
            <a:off x="4992030" y="2757469"/>
            <a:ext cx="922738" cy="230832"/>
          </a:xfrm>
          <a:prstGeom prst="rect">
            <a:avLst/>
          </a:prstGeom>
          <a:noFill/>
        </p:spPr>
        <p:txBody>
          <a:bodyPr wrap="square" rtlCol="0">
            <a:spAutoFit/>
          </a:bodyPr>
          <a:lstStyle/>
          <a:p>
            <a:pPr algn="ctr"/>
            <a:r>
              <a:rPr lang="en-GB" sz="900" i="1" dirty="0">
                <a:solidFill>
                  <a:schemeClr val="bg1">
                    <a:lumMod val="65000"/>
                  </a:schemeClr>
                </a:solidFill>
              </a:rPr>
              <a:t>Model </a:t>
            </a:r>
          </a:p>
        </p:txBody>
      </p:sp>
      <p:cxnSp>
        <p:nvCxnSpPr>
          <p:cNvPr id="550" name="Connector: Curved 549">
            <a:extLst>
              <a:ext uri="{FF2B5EF4-FFF2-40B4-BE49-F238E27FC236}">
                <a16:creationId xmlns:a16="http://schemas.microsoft.com/office/drawing/2014/main" id="{CCB9FF50-0B69-4180-A39B-18F92A8F5C9A}"/>
              </a:ext>
            </a:extLst>
          </p:cNvPr>
          <p:cNvCxnSpPr>
            <a:cxnSpLocks/>
          </p:cNvCxnSpPr>
          <p:nvPr/>
        </p:nvCxnSpPr>
        <p:spPr>
          <a:xfrm rot="16200000" flipV="1">
            <a:off x="5822213" y="2561350"/>
            <a:ext cx="333085" cy="148410"/>
          </a:xfrm>
          <a:prstGeom prst="curvedConnector3">
            <a:avLst>
              <a:gd name="adj1" fmla="val 29982"/>
            </a:avLst>
          </a:prstGeom>
          <a:ln w="19050">
            <a:solidFill>
              <a:srgbClr val="54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9" name="Rectangle 598">
            <a:extLst>
              <a:ext uri="{FF2B5EF4-FFF2-40B4-BE49-F238E27FC236}">
                <a16:creationId xmlns:a16="http://schemas.microsoft.com/office/drawing/2014/main" id="{8559E942-4E92-4C68-9DF6-B8CE4C6B6380}"/>
              </a:ext>
            </a:extLst>
          </p:cNvPr>
          <p:cNvSpPr/>
          <p:nvPr/>
        </p:nvSpPr>
        <p:spPr>
          <a:xfrm>
            <a:off x="6554486" y="1471703"/>
            <a:ext cx="190350" cy="1652533"/>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0" rIns="0" bIns="0" numCol="1" spcCol="0" rtlCol="0" fromWordArt="0" anchor="t" anchorCtr="0" forceAA="0" compatLnSpc="1">
            <a:prstTxWarp prst="textNoShape">
              <a:avLst/>
            </a:prstTxWarp>
            <a:noAutofit/>
          </a:bodyPr>
          <a:lstStyle/>
          <a:p>
            <a:pPr algn="ctr"/>
            <a:r>
              <a:rPr lang="en-US" sz="900" dirty="0">
                <a:solidFill>
                  <a:schemeClr val="accent3"/>
                </a:solidFill>
              </a:rPr>
              <a:t> CI/CD Pipeline</a:t>
            </a:r>
          </a:p>
        </p:txBody>
      </p:sp>
      <p:sp>
        <p:nvSpPr>
          <p:cNvPr id="600" name="Rectangle 599">
            <a:extLst>
              <a:ext uri="{FF2B5EF4-FFF2-40B4-BE49-F238E27FC236}">
                <a16:creationId xmlns:a16="http://schemas.microsoft.com/office/drawing/2014/main" id="{463F633D-AFA3-4839-BDAE-D542B826E8AD}"/>
              </a:ext>
            </a:extLst>
          </p:cNvPr>
          <p:cNvSpPr/>
          <p:nvPr/>
        </p:nvSpPr>
        <p:spPr>
          <a:xfrm>
            <a:off x="7313705" y="712164"/>
            <a:ext cx="637427" cy="2754936"/>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45720" numCol="1" spcCol="0" rtlCol="0" fromWordArt="0" anchor="b" anchorCtr="0" forceAA="0" compatLnSpc="1">
            <a:prstTxWarp prst="textNoShape">
              <a:avLst/>
            </a:prstTxWarp>
            <a:noAutofit/>
          </a:bodyPr>
          <a:lstStyle/>
          <a:p>
            <a:pPr algn="r"/>
            <a:r>
              <a:rPr lang="en-US" sz="900" dirty="0">
                <a:solidFill>
                  <a:srgbClr val="5A6B86"/>
                </a:solidFill>
              </a:rPr>
              <a:t>Shared Services</a:t>
            </a:r>
          </a:p>
        </p:txBody>
      </p:sp>
      <p:pic>
        <p:nvPicPr>
          <p:cNvPr id="601" name="Picture 600" descr="IAM.png">
            <a:extLst>
              <a:ext uri="{FF2B5EF4-FFF2-40B4-BE49-F238E27FC236}">
                <a16:creationId xmlns:a16="http://schemas.microsoft.com/office/drawing/2014/main" id="{5A0DC010-1252-4F39-99A1-6DCB862B974C}"/>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324518" y="828101"/>
            <a:ext cx="341259" cy="341259"/>
          </a:xfrm>
          <a:prstGeom prst="rect">
            <a:avLst/>
          </a:prstGeom>
        </p:spPr>
      </p:pic>
      <p:sp>
        <p:nvSpPr>
          <p:cNvPr id="603" name="TextBox 602">
            <a:extLst>
              <a:ext uri="{FF2B5EF4-FFF2-40B4-BE49-F238E27FC236}">
                <a16:creationId xmlns:a16="http://schemas.microsoft.com/office/drawing/2014/main" id="{0CA21B60-9CBE-4C0A-8B5D-EA51DD1F5224}"/>
              </a:ext>
            </a:extLst>
          </p:cNvPr>
          <p:cNvSpPr txBox="1"/>
          <p:nvPr/>
        </p:nvSpPr>
        <p:spPr>
          <a:xfrm>
            <a:off x="7298381" y="1198904"/>
            <a:ext cx="386645" cy="230832"/>
          </a:xfrm>
          <a:prstGeom prst="rect">
            <a:avLst/>
          </a:prstGeom>
          <a:noFill/>
        </p:spPr>
        <p:txBody>
          <a:bodyPr wrap="none" rtlCol="0">
            <a:spAutoFit/>
          </a:bodyPr>
          <a:lstStyle/>
          <a:p>
            <a:pPr algn="ctr"/>
            <a:r>
              <a:rPr lang="en-GB" sz="900" b="1" dirty="0"/>
              <a:t>IAM</a:t>
            </a:r>
          </a:p>
        </p:txBody>
      </p:sp>
      <p:pic>
        <p:nvPicPr>
          <p:cNvPr id="604" name="Graphic 603">
            <a:extLst>
              <a:ext uri="{FF2B5EF4-FFF2-40B4-BE49-F238E27FC236}">
                <a16:creationId xmlns:a16="http://schemas.microsoft.com/office/drawing/2014/main" id="{5E65E1F2-29B3-437D-8B8B-5B9ABA113B1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391671" y="1400464"/>
            <a:ext cx="265246" cy="265246"/>
          </a:xfrm>
          <a:prstGeom prst="rect">
            <a:avLst/>
          </a:prstGeom>
        </p:spPr>
      </p:pic>
      <p:sp>
        <p:nvSpPr>
          <p:cNvPr id="605" name="TextBox 604">
            <a:extLst>
              <a:ext uri="{FF2B5EF4-FFF2-40B4-BE49-F238E27FC236}">
                <a16:creationId xmlns:a16="http://schemas.microsoft.com/office/drawing/2014/main" id="{64A389F9-BC93-43E6-BE90-A47E40A92FDE}"/>
              </a:ext>
            </a:extLst>
          </p:cNvPr>
          <p:cNvSpPr txBox="1"/>
          <p:nvPr/>
        </p:nvSpPr>
        <p:spPr>
          <a:xfrm>
            <a:off x="7329920" y="1610609"/>
            <a:ext cx="402674" cy="230832"/>
          </a:xfrm>
          <a:prstGeom prst="rect">
            <a:avLst/>
          </a:prstGeom>
          <a:noFill/>
        </p:spPr>
        <p:txBody>
          <a:bodyPr wrap="none" rtlCol="0">
            <a:spAutoFit/>
          </a:bodyPr>
          <a:lstStyle/>
          <a:p>
            <a:pPr algn="ctr"/>
            <a:r>
              <a:rPr lang="en-GB" sz="900" b="1" dirty="0"/>
              <a:t>KMS</a:t>
            </a:r>
          </a:p>
        </p:txBody>
      </p:sp>
      <p:pic>
        <p:nvPicPr>
          <p:cNvPr id="606" name="Graphic 605">
            <a:extLst>
              <a:ext uri="{FF2B5EF4-FFF2-40B4-BE49-F238E27FC236}">
                <a16:creationId xmlns:a16="http://schemas.microsoft.com/office/drawing/2014/main" id="{7FB8790A-37AF-4C0A-9F41-6A12E1F3EB2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393255" y="1867023"/>
            <a:ext cx="291771" cy="291771"/>
          </a:xfrm>
          <a:prstGeom prst="rect">
            <a:avLst/>
          </a:prstGeom>
        </p:spPr>
      </p:pic>
      <p:sp>
        <p:nvSpPr>
          <p:cNvPr id="607" name="TextBox 606">
            <a:extLst>
              <a:ext uri="{FF2B5EF4-FFF2-40B4-BE49-F238E27FC236}">
                <a16:creationId xmlns:a16="http://schemas.microsoft.com/office/drawing/2014/main" id="{09637B0A-95F7-47A7-B35D-3738C8AD34D9}"/>
              </a:ext>
            </a:extLst>
          </p:cNvPr>
          <p:cNvSpPr txBox="1"/>
          <p:nvPr/>
        </p:nvSpPr>
        <p:spPr>
          <a:xfrm>
            <a:off x="7278311" y="2180878"/>
            <a:ext cx="683200" cy="230832"/>
          </a:xfrm>
          <a:prstGeom prst="rect">
            <a:avLst/>
          </a:prstGeom>
          <a:noFill/>
        </p:spPr>
        <p:txBody>
          <a:bodyPr wrap="none" rtlCol="0">
            <a:spAutoFit/>
          </a:bodyPr>
          <a:lstStyle/>
          <a:p>
            <a:pPr algn="ctr"/>
            <a:r>
              <a:rPr lang="en-GB" sz="900" b="1" dirty="0"/>
              <a:t>Certificate</a:t>
            </a:r>
          </a:p>
        </p:txBody>
      </p:sp>
      <p:pic>
        <p:nvPicPr>
          <p:cNvPr id="608" name="Graphic 607">
            <a:extLst>
              <a:ext uri="{FF2B5EF4-FFF2-40B4-BE49-F238E27FC236}">
                <a16:creationId xmlns:a16="http://schemas.microsoft.com/office/drawing/2014/main" id="{C81DD4F6-97A8-4508-AB24-1BB8888B8F6D}"/>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389907" y="3040974"/>
            <a:ext cx="265246" cy="265246"/>
          </a:xfrm>
          <a:prstGeom prst="rect">
            <a:avLst/>
          </a:prstGeom>
        </p:spPr>
      </p:pic>
      <p:pic>
        <p:nvPicPr>
          <p:cNvPr id="609" name="Graphic 608">
            <a:extLst>
              <a:ext uri="{FF2B5EF4-FFF2-40B4-BE49-F238E27FC236}">
                <a16:creationId xmlns:a16="http://schemas.microsoft.com/office/drawing/2014/main" id="{AEF25787-87E6-44F1-9F37-BB32E514743E}"/>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412088" y="2418790"/>
            <a:ext cx="274198" cy="274198"/>
          </a:xfrm>
          <a:prstGeom prst="rect">
            <a:avLst/>
          </a:prstGeom>
        </p:spPr>
      </p:pic>
      <p:sp>
        <p:nvSpPr>
          <p:cNvPr id="610" name="TextBox 609">
            <a:extLst>
              <a:ext uri="{FF2B5EF4-FFF2-40B4-BE49-F238E27FC236}">
                <a16:creationId xmlns:a16="http://schemas.microsoft.com/office/drawing/2014/main" id="{67AE13F1-1372-4BC1-960E-6A05DD26D16E}"/>
              </a:ext>
            </a:extLst>
          </p:cNvPr>
          <p:cNvSpPr txBox="1"/>
          <p:nvPr/>
        </p:nvSpPr>
        <p:spPr>
          <a:xfrm>
            <a:off x="7305950" y="2694734"/>
            <a:ext cx="497252" cy="369332"/>
          </a:xfrm>
          <a:prstGeom prst="rect">
            <a:avLst/>
          </a:prstGeom>
          <a:noFill/>
        </p:spPr>
        <p:txBody>
          <a:bodyPr wrap="square" rtlCol="0">
            <a:spAutoFit/>
          </a:bodyPr>
          <a:lstStyle/>
          <a:p>
            <a:pPr algn="ctr"/>
            <a:r>
              <a:rPr lang="en-GB" sz="900" b="1" dirty="0"/>
              <a:t>Cloud</a:t>
            </a:r>
          </a:p>
          <a:p>
            <a:pPr algn="ctr"/>
            <a:r>
              <a:rPr lang="en-GB" sz="900" b="1" dirty="0"/>
              <a:t>Watch</a:t>
            </a:r>
          </a:p>
        </p:txBody>
      </p:sp>
      <p:sp>
        <p:nvSpPr>
          <p:cNvPr id="611" name="TextBox 610">
            <a:extLst>
              <a:ext uri="{FF2B5EF4-FFF2-40B4-BE49-F238E27FC236}">
                <a16:creationId xmlns:a16="http://schemas.microsoft.com/office/drawing/2014/main" id="{2B5A6681-F718-497E-BDC6-26FE3D9BD5A6}"/>
              </a:ext>
            </a:extLst>
          </p:cNvPr>
          <p:cNvSpPr txBox="1"/>
          <p:nvPr/>
        </p:nvSpPr>
        <p:spPr>
          <a:xfrm>
            <a:off x="7299151" y="3257097"/>
            <a:ext cx="641522" cy="230832"/>
          </a:xfrm>
          <a:prstGeom prst="rect">
            <a:avLst/>
          </a:prstGeom>
          <a:noFill/>
        </p:spPr>
        <p:txBody>
          <a:bodyPr wrap="none" rtlCol="0">
            <a:spAutoFit/>
          </a:bodyPr>
          <a:lstStyle/>
          <a:p>
            <a:pPr algn="ctr"/>
            <a:r>
              <a:rPr lang="en-GB" sz="900" b="1" dirty="0"/>
              <a:t>Template</a:t>
            </a:r>
          </a:p>
        </p:txBody>
      </p:sp>
      <p:sp>
        <p:nvSpPr>
          <p:cNvPr id="556" name="Heptagon 555">
            <a:extLst>
              <a:ext uri="{FF2B5EF4-FFF2-40B4-BE49-F238E27FC236}">
                <a16:creationId xmlns:a16="http://schemas.microsoft.com/office/drawing/2014/main" id="{51BEB741-14EF-416B-8169-E1DC31FC065B}"/>
              </a:ext>
            </a:extLst>
          </p:cNvPr>
          <p:cNvSpPr/>
          <p:nvPr/>
        </p:nvSpPr>
        <p:spPr>
          <a:xfrm>
            <a:off x="1205929" y="1936393"/>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A</a:t>
            </a:r>
          </a:p>
        </p:txBody>
      </p:sp>
      <p:sp>
        <p:nvSpPr>
          <p:cNvPr id="613" name="Heptagon 612">
            <a:extLst>
              <a:ext uri="{FF2B5EF4-FFF2-40B4-BE49-F238E27FC236}">
                <a16:creationId xmlns:a16="http://schemas.microsoft.com/office/drawing/2014/main" id="{4AB35FC3-A43A-4D64-A9EC-40FEC9932629}"/>
              </a:ext>
            </a:extLst>
          </p:cNvPr>
          <p:cNvSpPr/>
          <p:nvPr/>
        </p:nvSpPr>
        <p:spPr>
          <a:xfrm>
            <a:off x="2190599" y="1933929"/>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2</a:t>
            </a:r>
          </a:p>
        </p:txBody>
      </p:sp>
      <p:sp>
        <p:nvSpPr>
          <p:cNvPr id="614" name="Heptagon 613">
            <a:extLst>
              <a:ext uri="{FF2B5EF4-FFF2-40B4-BE49-F238E27FC236}">
                <a16:creationId xmlns:a16="http://schemas.microsoft.com/office/drawing/2014/main" id="{A77C3F22-8543-4D60-A067-505123789974}"/>
              </a:ext>
            </a:extLst>
          </p:cNvPr>
          <p:cNvSpPr/>
          <p:nvPr/>
        </p:nvSpPr>
        <p:spPr>
          <a:xfrm>
            <a:off x="3049023" y="1933929"/>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3</a:t>
            </a:r>
          </a:p>
        </p:txBody>
      </p:sp>
      <p:sp>
        <p:nvSpPr>
          <p:cNvPr id="615" name="Heptagon 614">
            <a:extLst>
              <a:ext uri="{FF2B5EF4-FFF2-40B4-BE49-F238E27FC236}">
                <a16:creationId xmlns:a16="http://schemas.microsoft.com/office/drawing/2014/main" id="{20CF715C-256B-4FF8-B3DA-C51D566D4861}"/>
              </a:ext>
            </a:extLst>
          </p:cNvPr>
          <p:cNvSpPr/>
          <p:nvPr/>
        </p:nvSpPr>
        <p:spPr>
          <a:xfrm>
            <a:off x="4694003" y="1206982"/>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5</a:t>
            </a:r>
          </a:p>
        </p:txBody>
      </p:sp>
      <p:sp>
        <p:nvSpPr>
          <p:cNvPr id="617" name="Heptagon 616">
            <a:extLst>
              <a:ext uri="{FF2B5EF4-FFF2-40B4-BE49-F238E27FC236}">
                <a16:creationId xmlns:a16="http://schemas.microsoft.com/office/drawing/2014/main" id="{A9A61637-F7C9-4EFC-BEE4-561644BF6F10}"/>
              </a:ext>
            </a:extLst>
          </p:cNvPr>
          <p:cNvSpPr/>
          <p:nvPr/>
        </p:nvSpPr>
        <p:spPr>
          <a:xfrm>
            <a:off x="8254922" y="380714"/>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A</a:t>
            </a:r>
          </a:p>
        </p:txBody>
      </p:sp>
      <p:sp>
        <p:nvSpPr>
          <p:cNvPr id="618" name="Heptagon 617">
            <a:extLst>
              <a:ext uri="{FF2B5EF4-FFF2-40B4-BE49-F238E27FC236}">
                <a16:creationId xmlns:a16="http://schemas.microsoft.com/office/drawing/2014/main" id="{60F5C13A-34A8-4EF3-B213-B971E8B90919}"/>
              </a:ext>
            </a:extLst>
          </p:cNvPr>
          <p:cNvSpPr/>
          <p:nvPr/>
        </p:nvSpPr>
        <p:spPr>
          <a:xfrm>
            <a:off x="5693842" y="732654"/>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6</a:t>
            </a:r>
          </a:p>
        </p:txBody>
      </p:sp>
      <p:sp>
        <p:nvSpPr>
          <p:cNvPr id="620" name="Heptagon 619">
            <a:extLst>
              <a:ext uri="{FF2B5EF4-FFF2-40B4-BE49-F238E27FC236}">
                <a16:creationId xmlns:a16="http://schemas.microsoft.com/office/drawing/2014/main" id="{48268147-C50E-45F1-8A95-52546F7A976F}"/>
              </a:ext>
            </a:extLst>
          </p:cNvPr>
          <p:cNvSpPr/>
          <p:nvPr/>
        </p:nvSpPr>
        <p:spPr>
          <a:xfrm>
            <a:off x="4514139" y="3846180"/>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a:t>
            </a:r>
          </a:p>
        </p:txBody>
      </p:sp>
      <p:sp>
        <p:nvSpPr>
          <p:cNvPr id="619" name="Heptagon 618">
            <a:extLst>
              <a:ext uri="{FF2B5EF4-FFF2-40B4-BE49-F238E27FC236}">
                <a16:creationId xmlns:a16="http://schemas.microsoft.com/office/drawing/2014/main" id="{E0476EAB-25BB-4CD0-B2C5-7C0BC517C817}"/>
              </a:ext>
            </a:extLst>
          </p:cNvPr>
          <p:cNvSpPr/>
          <p:nvPr/>
        </p:nvSpPr>
        <p:spPr>
          <a:xfrm>
            <a:off x="5742437" y="1293696"/>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B</a:t>
            </a:r>
          </a:p>
        </p:txBody>
      </p:sp>
      <p:sp>
        <p:nvSpPr>
          <p:cNvPr id="622" name="Heptagon 621">
            <a:extLst>
              <a:ext uri="{FF2B5EF4-FFF2-40B4-BE49-F238E27FC236}">
                <a16:creationId xmlns:a16="http://schemas.microsoft.com/office/drawing/2014/main" id="{BE109188-4917-4A94-B5E8-86D4F7EF2E3E}"/>
              </a:ext>
            </a:extLst>
          </p:cNvPr>
          <p:cNvSpPr/>
          <p:nvPr/>
        </p:nvSpPr>
        <p:spPr>
          <a:xfrm>
            <a:off x="8254922" y="790005"/>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B</a:t>
            </a:r>
          </a:p>
        </p:txBody>
      </p:sp>
      <p:sp>
        <p:nvSpPr>
          <p:cNvPr id="560" name="TextBox 559">
            <a:extLst>
              <a:ext uri="{FF2B5EF4-FFF2-40B4-BE49-F238E27FC236}">
                <a16:creationId xmlns:a16="http://schemas.microsoft.com/office/drawing/2014/main" id="{92934692-054D-47E7-8C7B-5489CBAE2817}"/>
              </a:ext>
            </a:extLst>
          </p:cNvPr>
          <p:cNvSpPr txBox="1"/>
          <p:nvPr/>
        </p:nvSpPr>
        <p:spPr>
          <a:xfrm>
            <a:off x="8549111" y="640613"/>
            <a:ext cx="3517192" cy="507831"/>
          </a:xfrm>
          <a:prstGeom prst="rect">
            <a:avLst/>
          </a:prstGeom>
          <a:noFill/>
          <a:ln>
            <a:noFill/>
          </a:ln>
        </p:spPr>
        <p:txBody>
          <a:bodyPr wrap="square" rtlCol="0">
            <a:spAutoFit/>
          </a:bodyPr>
          <a:lstStyle/>
          <a:p>
            <a:r>
              <a:rPr lang="en-GB" sz="900" dirty="0"/>
              <a:t>API exists to build/train/tune models. Furthermore it is also assumed that there exists toolsets to continuously integrate and deploy them as API via CI/CD pipelines.</a:t>
            </a:r>
          </a:p>
        </p:txBody>
      </p:sp>
      <p:sp>
        <p:nvSpPr>
          <p:cNvPr id="627" name="TextBox 626">
            <a:extLst>
              <a:ext uri="{FF2B5EF4-FFF2-40B4-BE49-F238E27FC236}">
                <a16:creationId xmlns:a16="http://schemas.microsoft.com/office/drawing/2014/main" id="{18EEE296-EBAE-47A7-BAF9-32A60F45BF87}"/>
              </a:ext>
            </a:extLst>
          </p:cNvPr>
          <p:cNvSpPr txBox="1"/>
          <p:nvPr/>
        </p:nvSpPr>
        <p:spPr>
          <a:xfrm>
            <a:off x="8549981" y="1131734"/>
            <a:ext cx="3517192" cy="369332"/>
          </a:xfrm>
          <a:prstGeom prst="rect">
            <a:avLst/>
          </a:prstGeom>
          <a:noFill/>
          <a:ln>
            <a:noFill/>
          </a:ln>
        </p:spPr>
        <p:txBody>
          <a:bodyPr wrap="square" rtlCol="0">
            <a:spAutoFit/>
          </a:bodyPr>
          <a:lstStyle/>
          <a:p>
            <a:r>
              <a:rPr lang="en-GB" sz="900" dirty="0"/>
              <a:t>Trained model ( including all variants) are deployed as backend API on a container (ECS).  </a:t>
            </a:r>
          </a:p>
        </p:txBody>
      </p:sp>
      <p:sp>
        <p:nvSpPr>
          <p:cNvPr id="628" name="Heptagon 627">
            <a:extLst>
              <a:ext uri="{FF2B5EF4-FFF2-40B4-BE49-F238E27FC236}">
                <a16:creationId xmlns:a16="http://schemas.microsoft.com/office/drawing/2014/main" id="{7C38EE49-F94C-4C7E-90D9-F26DE2DF538B}"/>
              </a:ext>
            </a:extLst>
          </p:cNvPr>
          <p:cNvSpPr/>
          <p:nvPr/>
        </p:nvSpPr>
        <p:spPr>
          <a:xfrm>
            <a:off x="7674048" y="3065621"/>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D</a:t>
            </a:r>
          </a:p>
        </p:txBody>
      </p:sp>
      <p:sp>
        <p:nvSpPr>
          <p:cNvPr id="629" name="TextBox 628">
            <a:extLst>
              <a:ext uri="{FF2B5EF4-FFF2-40B4-BE49-F238E27FC236}">
                <a16:creationId xmlns:a16="http://schemas.microsoft.com/office/drawing/2014/main" id="{797E9BD0-ED77-4362-B4C0-C2A910A5DDAB}"/>
              </a:ext>
            </a:extLst>
          </p:cNvPr>
          <p:cNvSpPr txBox="1"/>
          <p:nvPr/>
        </p:nvSpPr>
        <p:spPr>
          <a:xfrm>
            <a:off x="8536634" y="1484355"/>
            <a:ext cx="3517192" cy="507831"/>
          </a:xfrm>
          <a:prstGeom prst="rect">
            <a:avLst/>
          </a:prstGeom>
          <a:noFill/>
          <a:ln>
            <a:noFill/>
          </a:ln>
        </p:spPr>
        <p:txBody>
          <a:bodyPr wrap="square" rtlCol="0">
            <a:spAutoFit/>
          </a:bodyPr>
          <a:lstStyle/>
          <a:p>
            <a:r>
              <a:rPr lang="en-GB" sz="900" dirty="0"/>
              <a:t>The solution adheres to all required governance and management related requirements like federated auth, data encryption both at transit/rest, endpoint verification, logging and infrastructure as code</a:t>
            </a:r>
          </a:p>
        </p:txBody>
      </p:sp>
      <p:sp>
        <p:nvSpPr>
          <p:cNvPr id="630" name="Heptagon 629">
            <a:extLst>
              <a:ext uri="{FF2B5EF4-FFF2-40B4-BE49-F238E27FC236}">
                <a16:creationId xmlns:a16="http://schemas.microsoft.com/office/drawing/2014/main" id="{515B29D9-6D41-4B40-AF27-3AA9C8231D41}"/>
              </a:ext>
            </a:extLst>
          </p:cNvPr>
          <p:cNvSpPr/>
          <p:nvPr/>
        </p:nvSpPr>
        <p:spPr>
          <a:xfrm>
            <a:off x="8254922" y="1199296"/>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a:t>
            </a:r>
          </a:p>
        </p:txBody>
      </p:sp>
      <p:sp>
        <p:nvSpPr>
          <p:cNvPr id="631" name="Heptagon 630">
            <a:extLst>
              <a:ext uri="{FF2B5EF4-FFF2-40B4-BE49-F238E27FC236}">
                <a16:creationId xmlns:a16="http://schemas.microsoft.com/office/drawing/2014/main" id="{D9172A0C-B85D-4295-9606-3DBD7F4B2699}"/>
              </a:ext>
            </a:extLst>
          </p:cNvPr>
          <p:cNvSpPr/>
          <p:nvPr/>
        </p:nvSpPr>
        <p:spPr>
          <a:xfrm>
            <a:off x="281713" y="2866811"/>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7</a:t>
            </a:r>
          </a:p>
        </p:txBody>
      </p:sp>
      <p:sp>
        <p:nvSpPr>
          <p:cNvPr id="632" name="Heptagon 631">
            <a:extLst>
              <a:ext uri="{FF2B5EF4-FFF2-40B4-BE49-F238E27FC236}">
                <a16:creationId xmlns:a16="http://schemas.microsoft.com/office/drawing/2014/main" id="{ECBB4DAD-B00A-4C10-BE84-1BD111F4FC04}"/>
              </a:ext>
            </a:extLst>
          </p:cNvPr>
          <p:cNvSpPr/>
          <p:nvPr/>
        </p:nvSpPr>
        <p:spPr>
          <a:xfrm>
            <a:off x="2195007" y="4305502"/>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8</a:t>
            </a:r>
          </a:p>
        </p:txBody>
      </p:sp>
      <p:sp>
        <p:nvSpPr>
          <p:cNvPr id="633" name="Heptagon 632">
            <a:extLst>
              <a:ext uri="{FF2B5EF4-FFF2-40B4-BE49-F238E27FC236}">
                <a16:creationId xmlns:a16="http://schemas.microsoft.com/office/drawing/2014/main" id="{AF4B30D9-F9D5-45D7-ADEB-FDFF30682924}"/>
              </a:ext>
            </a:extLst>
          </p:cNvPr>
          <p:cNvSpPr/>
          <p:nvPr/>
        </p:nvSpPr>
        <p:spPr>
          <a:xfrm>
            <a:off x="3157287" y="4313575"/>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9</a:t>
            </a:r>
          </a:p>
        </p:txBody>
      </p:sp>
      <p:sp>
        <p:nvSpPr>
          <p:cNvPr id="634" name="Heptagon 633">
            <a:extLst>
              <a:ext uri="{FF2B5EF4-FFF2-40B4-BE49-F238E27FC236}">
                <a16:creationId xmlns:a16="http://schemas.microsoft.com/office/drawing/2014/main" id="{E2F00FA5-EB7D-461D-970B-A4C227CAF60A}"/>
              </a:ext>
            </a:extLst>
          </p:cNvPr>
          <p:cNvSpPr/>
          <p:nvPr/>
        </p:nvSpPr>
        <p:spPr>
          <a:xfrm>
            <a:off x="8259524" y="2302893"/>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1</a:t>
            </a:r>
          </a:p>
        </p:txBody>
      </p:sp>
      <p:sp>
        <p:nvSpPr>
          <p:cNvPr id="635" name="TextBox 634">
            <a:extLst>
              <a:ext uri="{FF2B5EF4-FFF2-40B4-BE49-F238E27FC236}">
                <a16:creationId xmlns:a16="http://schemas.microsoft.com/office/drawing/2014/main" id="{D8E37B16-1C43-478F-8419-19C50A2F9E7A}"/>
              </a:ext>
            </a:extLst>
          </p:cNvPr>
          <p:cNvSpPr txBox="1"/>
          <p:nvPr/>
        </p:nvSpPr>
        <p:spPr>
          <a:xfrm>
            <a:off x="8489225" y="2231206"/>
            <a:ext cx="3633962" cy="369332"/>
          </a:xfrm>
          <a:prstGeom prst="rect">
            <a:avLst/>
          </a:prstGeom>
          <a:noFill/>
          <a:ln>
            <a:noFill/>
          </a:ln>
        </p:spPr>
        <p:txBody>
          <a:bodyPr wrap="square" rtlCol="0">
            <a:spAutoFit/>
          </a:bodyPr>
          <a:lstStyle/>
          <a:p>
            <a:r>
              <a:rPr lang="en-GB" sz="900" dirty="0"/>
              <a:t>User Engagement Events data (including custom events) are collected via existing data pipeline which streams through Kinesis. </a:t>
            </a:r>
          </a:p>
        </p:txBody>
      </p:sp>
      <p:sp>
        <p:nvSpPr>
          <p:cNvPr id="636" name="Heptagon 635">
            <a:extLst>
              <a:ext uri="{FF2B5EF4-FFF2-40B4-BE49-F238E27FC236}">
                <a16:creationId xmlns:a16="http://schemas.microsoft.com/office/drawing/2014/main" id="{ADE480FB-E40B-47CE-B58D-20DC0359CD57}"/>
              </a:ext>
            </a:extLst>
          </p:cNvPr>
          <p:cNvSpPr/>
          <p:nvPr/>
        </p:nvSpPr>
        <p:spPr>
          <a:xfrm>
            <a:off x="8259524" y="2638001"/>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2</a:t>
            </a:r>
          </a:p>
        </p:txBody>
      </p:sp>
      <p:sp>
        <p:nvSpPr>
          <p:cNvPr id="637" name="TextBox 636">
            <a:extLst>
              <a:ext uri="{FF2B5EF4-FFF2-40B4-BE49-F238E27FC236}">
                <a16:creationId xmlns:a16="http://schemas.microsoft.com/office/drawing/2014/main" id="{109F8E7C-2354-4784-A8CF-0A532C756C80}"/>
              </a:ext>
            </a:extLst>
          </p:cNvPr>
          <p:cNvSpPr txBox="1"/>
          <p:nvPr/>
        </p:nvSpPr>
        <p:spPr>
          <a:xfrm>
            <a:off x="8500904" y="2540990"/>
            <a:ext cx="3578729" cy="369332"/>
          </a:xfrm>
          <a:prstGeom prst="rect">
            <a:avLst/>
          </a:prstGeom>
          <a:noFill/>
          <a:ln>
            <a:noFill/>
          </a:ln>
        </p:spPr>
        <p:txBody>
          <a:bodyPr wrap="square" rtlCol="0">
            <a:spAutoFit/>
          </a:bodyPr>
          <a:lstStyle/>
          <a:p>
            <a:r>
              <a:rPr lang="en-GB" sz="900" dirty="0"/>
              <a:t>User and Book attributes are collected by invoking a time based event triggered lambda which retrieves information from JSON endpoint. </a:t>
            </a:r>
          </a:p>
        </p:txBody>
      </p:sp>
      <p:sp>
        <p:nvSpPr>
          <p:cNvPr id="638" name="TextBox 637">
            <a:extLst>
              <a:ext uri="{FF2B5EF4-FFF2-40B4-BE49-F238E27FC236}">
                <a16:creationId xmlns:a16="http://schemas.microsoft.com/office/drawing/2014/main" id="{2E28A14F-12F9-4DDB-9682-2F09EB8BE8C2}"/>
              </a:ext>
            </a:extLst>
          </p:cNvPr>
          <p:cNvSpPr txBox="1"/>
          <p:nvPr/>
        </p:nvSpPr>
        <p:spPr>
          <a:xfrm>
            <a:off x="8500904" y="2863580"/>
            <a:ext cx="3566269" cy="369332"/>
          </a:xfrm>
          <a:prstGeom prst="rect">
            <a:avLst/>
          </a:prstGeom>
          <a:noFill/>
          <a:ln>
            <a:noFill/>
          </a:ln>
        </p:spPr>
        <p:txBody>
          <a:bodyPr wrap="square" rtlCol="0">
            <a:spAutoFit/>
          </a:bodyPr>
          <a:lstStyle/>
          <a:p>
            <a:r>
              <a:rPr lang="en-GB" sz="900" dirty="0"/>
              <a:t>User events, User attributes and Book attributes are stored in S3 in its native format to serve data science use cases. S3 serves as “Data Hub”</a:t>
            </a:r>
          </a:p>
        </p:txBody>
      </p:sp>
      <p:sp>
        <p:nvSpPr>
          <p:cNvPr id="639" name="Heptagon 638">
            <a:extLst>
              <a:ext uri="{FF2B5EF4-FFF2-40B4-BE49-F238E27FC236}">
                <a16:creationId xmlns:a16="http://schemas.microsoft.com/office/drawing/2014/main" id="{9515DFED-B651-4FF0-B2FA-D3770C2B6048}"/>
              </a:ext>
            </a:extLst>
          </p:cNvPr>
          <p:cNvSpPr/>
          <p:nvPr/>
        </p:nvSpPr>
        <p:spPr>
          <a:xfrm>
            <a:off x="8259524" y="2960583"/>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3</a:t>
            </a:r>
          </a:p>
        </p:txBody>
      </p:sp>
      <p:sp>
        <p:nvSpPr>
          <p:cNvPr id="640" name="TextBox 639">
            <a:extLst>
              <a:ext uri="{FF2B5EF4-FFF2-40B4-BE49-F238E27FC236}">
                <a16:creationId xmlns:a16="http://schemas.microsoft.com/office/drawing/2014/main" id="{B856EC5E-CFDD-44BE-867F-17F50F3C98B0}"/>
              </a:ext>
            </a:extLst>
          </p:cNvPr>
          <p:cNvSpPr txBox="1"/>
          <p:nvPr/>
        </p:nvSpPr>
        <p:spPr>
          <a:xfrm>
            <a:off x="8500904" y="3188421"/>
            <a:ext cx="3586373" cy="507831"/>
          </a:xfrm>
          <a:prstGeom prst="rect">
            <a:avLst/>
          </a:prstGeom>
          <a:noFill/>
          <a:ln>
            <a:noFill/>
          </a:ln>
        </p:spPr>
        <p:txBody>
          <a:bodyPr wrap="square" rtlCol="0">
            <a:spAutoFit/>
          </a:bodyPr>
          <a:lstStyle/>
          <a:p>
            <a:r>
              <a:rPr lang="en-GB" sz="900" dirty="0"/>
              <a:t>Glue data crawlers (supports CSV, JSON, Parquet, etc) discover S3 data schema and records into “Data Catalogue”. Glue ETL provides a serverless spark environment to curate data for training the models.</a:t>
            </a:r>
          </a:p>
        </p:txBody>
      </p:sp>
      <p:sp>
        <p:nvSpPr>
          <p:cNvPr id="641" name="Heptagon 640">
            <a:extLst>
              <a:ext uri="{FF2B5EF4-FFF2-40B4-BE49-F238E27FC236}">
                <a16:creationId xmlns:a16="http://schemas.microsoft.com/office/drawing/2014/main" id="{3DB1BDE7-CF05-431B-A303-1A4E82CCB5C2}"/>
              </a:ext>
            </a:extLst>
          </p:cNvPr>
          <p:cNvSpPr/>
          <p:nvPr/>
        </p:nvSpPr>
        <p:spPr>
          <a:xfrm>
            <a:off x="8259524" y="3333269"/>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4</a:t>
            </a:r>
          </a:p>
        </p:txBody>
      </p:sp>
      <p:sp>
        <p:nvSpPr>
          <p:cNvPr id="642" name="TextBox 641">
            <a:extLst>
              <a:ext uri="{FF2B5EF4-FFF2-40B4-BE49-F238E27FC236}">
                <a16:creationId xmlns:a16="http://schemas.microsoft.com/office/drawing/2014/main" id="{BBEC26AB-F31F-4D76-9EE2-4F027514DA6A}"/>
              </a:ext>
            </a:extLst>
          </p:cNvPr>
          <p:cNvSpPr txBox="1"/>
          <p:nvPr/>
        </p:nvSpPr>
        <p:spPr>
          <a:xfrm>
            <a:off x="8500034" y="3633949"/>
            <a:ext cx="3566269" cy="507831"/>
          </a:xfrm>
          <a:prstGeom prst="rect">
            <a:avLst/>
          </a:prstGeom>
          <a:noFill/>
          <a:ln>
            <a:noFill/>
          </a:ln>
        </p:spPr>
        <p:txBody>
          <a:bodyPr wrap="square" rtlCol="0">
            <a:spAutoFit/>
          </a:bodyPr>
          <a:lstStyle/>
          <a:p>
            <a:r>
              <a:rPr lang="en-GB" sz="900" dirty="0"/>
              <a:t>Glue ETL can be used to load into/unload data from Redshift. Glue Data Catalogue supports ad-hoc querying via Redshift Spectrum. Together they server as the “Ware house” for business intelligence.</a:t>
            </a:r>
            <a:endParaRPr lang="en-GB" sz="900" b="1" dirty="0"/>
          </a:p>
        </p:txBody>
      </p:sp>
      <p:sp>
        <p:nvSpPr>
          <p:cNvPr id="643" name="Heptagon 642">
            <a:extLst>
              <a:ext uri="{FF2B5EF4-FFF2-40B4-BE49-F238E27FC236}">
                <a16:creationId xmlns:a16="http://schemas.microsoft.com/office/drawing/2014/main" id="{A383A56A-5FE3-42AE-AC52-F6CC2BA46661}"/>
              </a:ext>
            </a:extLst>
          </p:cNvPr>
          <p:cNvSpPr/>
          <p:nvPr/>
        </p:nvSpPr>
        <p:spPr>
          <a:xfrm>
            <a:off x="8259524" y="3768585"/>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5</a:t>
            </a:r>
          </a:p>
        </p:txBody>
      </p:sp>
      <p:sp>
        <p:nvSpPr>
          <p:cNvPr id="644" name="TextBox 643">
            <a:extLst>
              <a:ext uri="{FF2B5EF4-FFF2-40B4-BE49-F238E27FC236}">
                <a16:creationId xmlns:a16="http://schemas.microsoft.com/office/drawing/2014/main" id="{1AD5C90E-9877-4A85-9E34-902F2152B6B2}"/>
              </a:ext>
            </a:extLst>
          </p:cNvPr>
          <p:cNvSpPr txBox="1"/>
          <p:nvPr/>
        </p:nvSpPr>
        <p:spPr>
          <a:xfrm>
            <a:off x="8500904" y="4056947"/>
            <a:ext cx="3586373" cy="507831"/>
          </a:xfrm>
          <a:prstGeom prst="rect">
            <a:avLst/>
          </a:prstGeom>
          <a:noFill/>
          <a:ln>
            <a:noFill/>
          </a:ln>
        </p:spPr>
        <p:txBody>
          <a:bodyPr wrap="square" rtlCol="0">
            <a:spAutoFit/>
          </a:bodyPr>
          <a:lstStyle/>
          <a:p>
            <a:r>
              <a:rPr lang="en-GB" sz="900" dirty="0"/>
              <a:t>Data Scientists can use the data in Redshift Spectrum/S3 to perform feature set engineering. Quality Engineers can benchmark A/B Testing metrics on performance of recommendation/personalization models.</a:t>
            </a:r>
            <a:endParaRPr lang="en-GB" sz="900" b="1" dirty="0"/>
          </a:p>
        </p:txBody>
      </p:sp>
      <p:sp>
        <p:nvSpPr>
          <p:cNvPr id="645" name="Heptagon 644">
            <a:extLst>
              <a:ext uri="{FF2B5EF4-FFF2-40B4-BE49-F238E27FC236}">
                <a16:creationId xmlns:a16="http://schemas.microsoft.com/office/drawing/2014/main" id="{CEAA31C6-A41C-4312-9523-C4D6A0F9C4B0}"/>
              </a:ext>
            </a:extLst>
          </p:cNvPr>
          <p:cNvSpPr/>
          <p:nvPr/>
        </p:nvSpPr>
        <p:spPr>
          <a:xfrm>
            <a:off x="8259524" y="4203901"/>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6</a:t>
            </a:r>
          </a:p>
        </p:txBody>
      </p:sp>
      <p:sp>
        <p:nvSpPr>
          <p:cNvPr id="646" name="TextBox 645">
            <a:extLst>
              <a:ext uri="{FF2B5EF4-FFF2-40B4-BE49-F238E27FC236}">
                <a16:creationId xmlns:a16="http://schemas.microsoft.com/office/drawing/2014/main" id="{AC223098-345F-4CE1-A44A-0EB37B4FC3F2}"/>
              </a:ext>
            </a:extLst>
          </p:cNvPr>
          <p:cNvSpPr txBox="1"/>
          <p:nvPr/>
        </p:nvSpPr>
        <p:spPr>
          <a:xfrm>
            <a:off x="8500904" y="4492222"/>
            <a:ext cx="3586373" cy="369332"/>
          </a:xfrm>
          <a:prstGeom prst="rect">
            <a:avLst/>
          </a:prstGeom>
          <a:noFill/>
          <a:ln>
            <a:noFill/>
          </a:ln>
        </p:spPr>
        <p:txBody>
          <a:bodyPr wrap="square" rtlCol="0">
            <a:spAutoFit/>
          </a:bodyPr>
          <a:lstStyle/>
          <a:p>
            <a:r>
              <a:rPr lang="en-GB" sz="900" dirty="0"/>
              <a:t>The recommendation/personalization models are exposed to mobile app server via API GW to query real-time events and receive inferences.</a:t>
            </a:r>
          </a:p>
        </p:txBody>
      </p:sp>
      <p:sp>
        <p:nvSpPr>
          <p:cNvPr id="647" name="Heptagon 646">
            <a:extLst>
              <a:ext uri="{FF2B5EF4-FFF2-40B4-BE49-F238E27FC236}">
                <a16:creationId xmlns:a16="http://schemas.microsoft.com/office/drawing/2014/main" id="{4CC357C8-5DD6-4939-9155-8463C321EC74}"/>
              </a:ext>
            </a:extLst>
          </p:cNvPr>
          <p:cNvSpPr/>
          <p:nvPr/>
        </p:nvSpPr>
        <p:spPr>
          <a:xfrm>
            <a:off x="8259524" y="4601639"/>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7</a:t>
            </a:r>
          </a:p>
        </p:txBody>
      </p:sp>
      <p:sp>
        <p:nvSpPr>
          <p:cNvPr id="648" name="TextBox 647">
            <a:extLst>
              <a:ext uri="{FF2B5EF4-FFF2-40B4-BE49-F238E27FC236}">
                <a16:creationId xmlns:a16="http://schemas.microsoft.com/office/drawing/2014/main" id="{5B232567-844A-4F57-92FE-0E6414F6DDBB}"/>
              </a:ext>
            </a:extLst>
          </p:cNvPr>
          <p:cNvSpPr txBox="1"/>
          <p:nvPr/>
        </p:nvSpPr>
        <p:spPr>
          <a:xfrm>
            <a:off x="8500904" y="4801773"/>
            <a:ext cx="3586373" cy="646331"/>
          </a:xfrm>
          <a:prstGeom prst="rect">
            <a:avLst/>
          </a:prstGeom>
          <a:noFill/>
          <a:ln>
            <a:noFill/>
          </a:ln>
        </p:spPr>
        <p:txBody>
          <a:bodyPr wrap="square" rtlCol="0">
            <a:spAutoFit/>
          </a:bodyPr>
          <a:lstStyle/>
          <a:p>
            <a:r>
              <a:rPr lang="en-GB" sz="900" dirty="0"/>
              <a:t>Lambda acts as an integration layer to connect front end API with back end hosted endpoints of models. It also stitches/translates input data with mapping data (features) to query backend service and enriches the result back to mobile devices.</a:t>
            </a:r>
          </a:p>
        </p:txBody>
      </p:sp>
      <p:sp>
        <p:nvSpPr>
          <p:cNvPr id="649" name="Heptagon 648">
            <a:extLst>
              <a:ext uri="{FF2B5EF4-FFF2-40B4-BE49-F238E27FC236}">
                <a16:creationId xmlns:a16="http://schemas.microsoft.com/office/drawing/2014/main" id="{A56559A3-0CF8-4157-9D4B-931A505D4598}"/>
              </a:ext>
            </a:extLst>
          </p:cNvPr>
          <p:cNvSpPr/>
          <p:nvPr/>
        </p:nvSpPr>
        <p:spPr>
          <a:xfrm>
            <a:off x="8259524" y="4986851"/>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8</a:t>
            </a:r>
          </a:p>
        </p:txBody>
      </p:sp>
      <p:sp>
        <p:nvSpPr>
          <p:cNvPr id="650" name="TextBox 649">
            <a:extLst>
              <a:ext uri="{FF2B5EF4-FFF2-40B4-BE49-F238E27FC236}">
                <a16:creationId xmlns:a16="http://schemas.microsoft.com/office/drawing/2014/main" id="{43B1C552-6923-42D5-B5C0-B1682F7D0669}"/>
              </a:ext>
            </a:extLst>
          </p:cNvPr>
          <p:cNvSpPr txBox="1"/>
          <p:nvPr/>
        </p:nvSpPr>
        <p:spPr>
          <a:xfrm>
            <a:off x="8500904" y="5375797"/>
            <a:ext cx="3586373" cy="646331"/>
          </a:xfrm>
          <a:prstGeom prst="rect">
            <a:avLst/>
          </a:prstGeom>
          <a:noFill/>
          <a:ln>
            <a:noFill/>
          </a:ln>
        </p:spPr>
        <p:txBody>
          <a:bodyPr wrap="square" rtlCol="0">
            <a:spAutoFit/>
          </a:bodyPr>
          <a:lstStyle/>
          <a:p>
            <a:r>
              <a:rPr lang="en-GB" sz="900" dirty="0"/>
              <a:t>Backend  hosted services routed via load balancer to production variant or A/B test variant of the  model based on the path. Lambda utilized query parameters to derive the path. The backend hosted endpoints are deployed on multiple AZs with auto scaling enabled.</a:t>
            </a:r>
          </a:p>
        </p:txBody>
      </p:sp>
      <p:sp>
        <p:nvSpPr>
          <p:cNvPr id="651" name="Heptagon 650">
            <a:extLst>
              <a:ext uri="{FF2B5EF4-FFF2-40B4-BE49-F238E27FC236}">
                <a16:creationId xmlns:a16="http://schemas.microsoft.com/office/drawing/2014/main" id="{B9D4F607-E45D-4878-813A-B123E40F2764}"/>
              </a:ext>
            </a:extLst>
          </p:cNvPr>
          <p:cNvSpPr/>
          <p:nvPr/>
        </p:nvSpPr>
        <p:spPr>
          <a:xfrm>
            <a:off x="8259524" y="5484794"/>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9</a:t>
            </a:r>
          </a:p>
        </p:txBody>
      </p:sp>
      <p:cxnSp>
        <p:nvCxnSpPr>
          <p:cNvPr id="178" name="Straight Arrow Connector 177">
            <a:extLst>
              <a:ext uri="{FF2B5EF4-FFF2-40B4-BE49-F238E27FC236}">
                <a16:creationId xmlns:a16="http://schemas.microsoft.com/office/drawing/2014/main" id="{C15269AD-C589-4878-890C-3EC80148B60D}"/>
              </a:ext>
            </a:extLst>
          </p:cNvPr>
          <p:cNvCxnSpPr>
            <a:cxnSpLocks/>
            <a:stCxn id="170" idx="3"/>
          </p:cNvCxnSpPr>
          <p:nvPr/>
        </p:nvCxnSpPr>
        <p:spPr>
          <a:xfrm>
            <a:off x="2979398" y="1325468"/>
            <a:ext cx="371811" cy="11273"/>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9479B02C-AC4F-4809-8825-BA685919C0B7}"/>
              </a:ext>
            </a:extLst>
          </p:cNvPr>
          <p:cNvSpPr txBox="1"/>
          <p:nvPr/>
        </p:nvSpPr>
        <p:spPr>
          <a:xfrm>
            <a:off x="987957" y="1004005"/>
            <a:ext cx="776175" cy="3693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User</a:t>
            </a:r>
          </a:p>
          <a:p>
            <a:r>
              <a:rPr lang="en-GB" dirty="0"/>
              <a:t>Events</a:t>
            </a:r>
          </a:p>
        </p:txBody>
      </p:sp>
      <p:sp>
        <p:nvSpPr>
          <p:cNvPr id="198" name="Heptagon 197">
            <a:extLst>
              <a:ext uri="{FF2B5EF4-FFF2-40B4-BE49-F238E27FC236}">
                <a16:creationId xmlns:a16="http://schemas.microsoft.com/office/drawing/2014/main" id="{A0EB6498-3621-4D39-89D1-311F4F8EF576}"/>
              </a:ext>
            </a:extLst>
          </p:cNvPr>
          <p:cNvSpPr/>
          <p:nvPr/>
        </p:nvSpPr>
        <p:spPr>
          <a:xfrm>
            <a:off x="4653170" y="2180988"/>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4</a:t>
            </a:r>
          </a:p>
        </p:txBody>
      </p:sp>
      <p:pic>
        <p:nvPicPr>
          <p:cNvPr id="199" name="Graphic 198">
            <a:extLst>
              <a:ext uri="{FF2B5EF4-FFF2-40B4-BE49-F238E27FC236}">
                <a16:creationId xmlns:a16="http://schemas.microsoft.com/office/drawing/2014/main" id="{1C41C09F-F3AA-44DE-8395-AB4505261ADD}"/>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411099" y="1452623"/>
            <a:ext cx="401454" cy="401454"/>
          </a:xfrm>
          <a:prstGeom prst="rect">
            <a:avLst/>
          </a:prstGeom>
        </p:spPr>
      </p:pic>
      <p:cxnSp>
        <p:nvCxnSpPr>
          <p:cNvPr id="218" name="Elbow Connector 53">
            <a:extLst>
              <a:ext uri="{FF2B5EF4-FFF2-40B4-BE49-F238E27FC236}">
                <a16:creationId xmlns:a16="http://schemas.microsoft.com/office/drawing/2014/main" id="{65735D88-8113-4CC9-B17B-E3B426B31885}"/>
              </a:ext>
            </a:extLst>
          </p:cNvPr>
          <p:cNvCxnSpPr>
            <a:cxnSpLocks/>
            <a:stCxn id="30" idx="3"/>
            <a:endCxn id="40" idx="1"/>
          </p:cNvCxnSpPr>
          <p:nvPr/>
        </p:nvCxnSpPr>
        <p:spPr>
          <a:xfrm flipV="1">
            <a:off x="3836618" y="974063"/>
            <a:ext cx="527770" cy="1381104"/>
          </a:xfrm>
          <a:prstGeom prst="bentConnector3">
            <a:avLst>
              <a:gd name="adj1" fmla="val 50000"/>
            </a:avLst>
          </a:prstGeom>
          <a:ln w="19050">
            <a:solidFill>
              <a:srgbClr val="545B6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758E5179-FD5C-4938-9D20-96772DBBED79}"/>
              </a:ext>
            </a:extLst>
          </p:cNvPr>
          <p:cNvSpPr txBox="1"/>
          <p:nvPr/>
        </p:nvSpPr>
        <p:spPr>
          <a:xfrm rot="16200000">
            <a:off x="3474819" y="1691942"/>
            <a:ext cx="1460073"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Spectrum</a:t>
            </a:r>
          </a:p>
        </p:txBody>
      </p:sp>
      <p:cxnSp>
        <p:nvCxnSpPr>
          <p:cNvPr id="237" name="Straight Arrow Connector 236">
            <a:extLst>
              <a:ext uri="{FF2B5EF4-FFF2-40B4-BE49-F238E27FC236}">
                <a16:creationId xmlns:a16="http://schemas.microsoft.com/office/drawing/2014/main" id="{5CDDC429-06A3-4CD7-A30F-323A1C0D441E}"/>
              </a:ext>
            </a:extLst>
          </p:cNvPr>
          <p:cNvCxnSpPr>
            <a:cxnSpLocks/>
            <a:stCxn id="199" idx="0"/>
            <a:endCxn id="40" idx="2"/>
          </p:cNvCxnSpPr>
          <p:nvPr/>
        </p:nvCxnSpPr>
        <p:spPr>
          <a:xfrm flipV="1">
            <a:off x="4611826" y="1223882"/>
            <a:ext cx="2381" cy="228741"/>
          </a:xfrm>
          <a:prstGeom prst="straightConnector1">
            <a:avLst/>
          </a:prstGeom>
          <a:ln w="19050">
            <a:solidFill>
              <a:srgbClr val="545B6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Elbow Connector 53">
            <a:extLst>
              <a:ext uri="{FF2B5EF4-FFF2-40B4-BE49-F238E27FC236}">
                <a16:creationId xmlns:a16="http://schemas.microsoft.com/office/drawing/2014/main" id="{9A516967-3714-488B-BA87-A1FD7216F378}"/>
              </a:ext>
            </a:extLst>
          </p:cNvPr>
          <p:cNvCxnSpPr>
            <a:cxnSpLocks/>
            <a:stCxn id="71" idx="2"/>
          </p:cNvCxnSpPr>
          <p:nvPr/>
        </p:nvCxnSpPr>
        <p:spPr>
          <a:xfrm rot="5400000" flipH="1" flipV="1">
            <a:off x="4322507" y="1344184"/>
            <a:ext cx="677991" cy="2178032"/>
          </a:xfrm>
          <a:prstGeom prst="bentConnector4">
            <a:avLst>
              <a:gd name="adj1" fmla="val -33717"/>
              <a:gd name="adj2" fmla="val 67211"/>
            </a:avLst>
          </a:prstGeom>
          <a:ln w="19050">
            <a:solidFill>
              <a:srgbClr val="54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67" name="Graphic 166">
            <a:extLst>
              <a:ext uri="{FF2B5EF4-FFF2-40B4-BE49-F238E27FC236}">
                <a16:creationId xmlns:a16="http://schemas.microsoft.com/office/drawing/2014/main" id="{D584FD50-7A45-43FF-8339-15AFBF6D3E11}"/>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690194" y="1128795"/>
            <a:ext cx="401454" cy="401454"/>
          </a:xfrm>
          <a:prstGeom prst="rect">
            <a:avLst/>
          </a:prstGeom>
        </p:spPr>
      </p:pic>
      <p:sp>
        <p:nvSpPr>
          <p:cNvPr id="169" name="TextBox 168">
            <a:extLst>
              <a:ext uri="{FF2B5EF4-FFF2-40B4-BE49-F238E27FC236}">
                <a16:creationId xmlns:a16="http://schemas.microsoft.com/office/drawing/2014/main" id="{A8E6A44A-2862-48AB-9A87-8B4549BF5F50}"/>
              </a:ext>
            </a:extLst>
          </p:cNvPr>
          <p:cNvSpPr txBox="1"/>
          <p:nvPr/>
        </p:nvSpPr>
        <p:spPr>
          <a:xfrm>
            <a:off x="1594206" y="1518113"/>
            <a:ext cx="593431" cy="230832"/>
          </a:xfrm>
          <a:prstGeom prst="rect">
            <a:avLst/>
          </a:prstGeom>
          <a:noFill/>
        </p:spPr>
        <p:txBody>
          <a:bodyPr wrap="none" rtlCol="0">
            <a:spAutoFit/>
          </a:bodyPr>
          <a:lstStyle/>
          <a:p>
            <a:pPr algn="ctr"/>
            <a:r>
              <a:rPr lang="en-GB" sz="900" b="1" dirty="0"/>
              <a:t>Pinpoint</a:t>
            </a:r>
          </a:p>
        </p:txBody>
      </p:sp>
      <p:pic>
        <p:nvPicPr>
          <p:cNvPr id="170" name="Graphic 169">
            <a:extLst>
              <a:ext uri="{FF2B5EF4-FFF2-40B4-BE49-F238E27FC236}">
                <a16:creationId xmlns:a16="http://schemas.microsoft.com/office/drawing/2014/main" id="{A3FC4327-E2AE-49AD-8C25-35FE0CB1EFAB}"/>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2577944" y="1124741"/>
            <a:ext cx="401454" cy="401454"/>
          </a:xfrm>
          <a:prstGeom prst="rect">
            <a:avLst/>
          </a:prstGeom>
        </p:spPr>
      </p:pic>
      <p:pic>
        <p:nvPicPr>
          <p:cNvPr id="173" name="Graphic 172">
            <a:extLst>
              <a:ext uri="{FF2B5EF4-FFF2-40B4-BE49-F238E27FC236}">
                <a16:creationId xmlns:a16="http://schemas.microsoft.com/office/drawing/2014/main" id="{C6F73AF1-72EE-4603-984E-150214BE831C}"/>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3358945" y="1128795"/>
            <a:ext cx="405744" cy="405744"/>
          </a:xfrm>
          <a:prstGeom prst="rect">
            <a:avLst/>
          </a:prstGeom>
        </p:spPr>
      </p:pic>
      <p:pic>
        <p:nvPicPr>
          <p:cNvPr id="176" name="Graphic 175">
            <a:extLst>
              <a:ext uri="{FF2B5EF4-FFF2-40B4-BE49-F238E27FC236}">
                <a16:creationId xmlns:a16="http://schemas.microsoft.com/office/drawing/2014/main" id="{4B5BA7DD-396F-484C-9A37-8FDEEB5545F0}"/>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3421376" y="806050"/>
            <a:ext cx="265246" cy="265246"/>
          </a:xfrm>
          <a:prstGeom prst="rect">
            <a:avLst/>
          </a:prstGeom>
        </p:spPr>
      </p:pic>
      <p:pic>
        <p:nvPicPr>
          <p:cNvPr id="184" name="Picture 183">
            <a:extLst>
              <a:ext uri="{FF2B5EF4-FFF2-40B4-BE49-F238E27FC236}">
                <a16:creationId xmlns:a16="http://schemas.microsoft.com/office/drawing/2014/main" id="{A556D5D5-D000-4981-BC5D-482EF19BC21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6883" y="2045824"/>
            <a:ext cx="508077" cy="508077"/>
          </a:xfrm>
          <a:prstGeom prst="rect">
            <a:avLst/>
          </a:prstGeom>
        </p:spPr>
      </p:pic>
      <p:sp>
        <p:nvSpPr>
          <p:cNvPr id="194" name="TextBox 193">
            <a:extLst>
              <a:ext uri="{FF2B5EF4-FFF2-40B4-BE49-F238E27FC236}">
                <a16:creationId xmlns:a16="http://schemas.microsoft.com/office/drawing/2014/main" id="{F21B35F5-A115-4B45-962C-40D8992331F2}"/>
              </a:ext>
            </a:extLst>
          </p:cNvPr>
          <p:cNvSpPr txBox="1"/>
          <p:nvPr/>
        </p:nvSpPr>
        <p:spPr>
          <a:xfrm>
            <a:off x="1264731" y="1620562"/>
            <a:ext cx="776175" cy="3693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Audience </a:t>
            </a:r>
          </a:p>
          <a:p>
            <a:r>
              <a:rPr lang="en-GB" dirty="0"/>
              <a:t>Data</a:t>
            </a:r>
          </a:p>
        </p:txBody>
      </p:sp>
      <p:pic>
        <p:nvPicPr>
          <p:cNvPr id="195" name="Graphic 194">
            <a:extLst>
              <a:ext uri="{FF2B5EF4-FFF2-40B4-BE49-F238E27FC236}">
                <a16:creationId xmlns:a16="http://schemas.microsoft.com/office/drawing/2014/main" id="{F8346D69-B5B7-45B5-868A-9E2CA8214298}"/>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1340320" y="2294441"/>
            <a:ext cx="219212" cy="219212"/>
          </a:xfrm>
          <a:prstGeom prst="rect">
            <a:avLst/>
          </a:prstGeom>
        </p:spPr>
      </p:pic>
      <p:sp>
        <p:nvSpPr>
          <p:cNvPr id="196" name="TextBox 195">
            <a:extLst>
              <a:ext uri="{FF2B5EF4-FFF2-40B4-BE49-F238E27FC236}">
                <a16:creationId xmlns:a16="http://schemas.microsoft.com/office/drawing/2014/main" id="{6DCDD204-84E4-4CF7-BAFF-956E9D83F09A}"/>
              </a:ext>
            </a:extLst>
          </p:cNvPr>
          <p:cNvSpPr txBox="1"/>
          <p:nvPr/>
        </p:nvSpPr>
        <p:spPr>
          <a:xfrm>
            <a:off x="1014608" y="2449891"/>
            <a:ext cx="966622" cy="3693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Time based event</a:t>
            </a:r>
          </a:p>
        </p:txBody>
      </p:sp>
      <p:cxnSp>
        <p:nvCxnSpPr>
          <p:cNvPr id="206" name="Elbow Connector 53">
            <a:extLst>
              <a:ext uri="{FF2B5EF4-FFF2-40B4-BE49-F238E27FC236}">
                <a16:creationId xmlns:a16="http://schemas.microsoft.com/office/drawing/2014/main" id="{A41A9A03-FBBE-40BA-B640-E627C626BC1A}"/>
              </a:ext>
            </a:extLst>
          </p:cNvPr>
          <p:cNvCxnSpPr>
            <a:cxnSpLocks/>
            <a:endCxn id="71" idx="1"/>
          </p:cNvCxnSpPr>
          <p:nvPr/>
        </p:nvCxnSpPr>
        <p:spPr>
          <a:xfrm flipV="1">
            <a:off x="2018416" y="2656779"/>
            <a:ext cx="1405633" cy="297369"/>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209" name="Picture 208">
            <a:extLst>
              <a:ext uri="{FF2B5EF4-FFF2-40B4-BE49-F238E27FC236}">
                <a16:creationId xmlns:a16="http://schemas.microsoft.com/office/drawing/2014/main" id="{5E6E97DC-D02E-467E-A673-4CE70F4F3B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6883" y="2686507"/>
            <a:ext cx="508077" cy="508077"/>
          </a:xfrm>
          <a:prstGeom prst="rect">
            <a:avLst/>
          </a:prstGeom>
        </p:spPr>
      </p:pic>
      <p:sp>
        <p:nvSpPr>
          <p:cNvPr id="214" name="TextBox 213">
            <a:extLst>
              <a:ext uri="{FF2B5EF4-FFF2-40B4-BE49-F238E27FC236}">
                <a16:creationId xmlns:a16="http://schemas.microsoft.com/office/drawing/2014/main" id="{CF974FD1-50A9-4DBF-8F6A-981E639A710E}"/>
              </a:ext>
            </a:extLst>
          </p:cNvPr>
          <p:cNvSpPr txBox="1"/>
          <p:nvPr/>
        </p:nvSpPr>
        <p:spPr>
          <a:xfrm>
            <a:off x="1901211" y="2409727"/>
            <a:ext cx="1210355" cy="230832"/>
          </a:xfrm>
          <a:prstGeom prst="rect">
            <a:avLst/>
          </a:prstGeom>
          <a:noFill/>
        </p:spPr>
        <p:txBody>
          <a:bodyPr wrap="square" rtlCol="0">
            <a:spAutoFit/>
          </a:bodyPr>
          <a:lstStyle/>
          <a:p>
            <a:pPr algn="ctr"/>
            <a:r>
              <a:rPr lang="en-GB" sz="900" i="1" dirty="0">
                <a:solidFill>
                  <a:schemeClr val="bg1">
                    <a:lumMod val="65000"/>
                  </a:schemeClr>
                </a:solidFill>
              </a:rPr>
              <a:t>User attributes</a:t>
            </a:r>
          </a:p>
        </p:txBody>
      </p:sp>
      <p:cxnSp>
        <p:nvCxnSpPr>
          <p:cNvPr id="216" name="Straight Arrow Connector 215">
            <a:extLst>
              <a:ext uri="{FF2B5EF4-FFF2-40B4-BE49-F238E27FC236}">
                <a16:creationId xmlns:a16="http://schemas.microsoft.com/office/drawing/2014/main" id="{3CA34753-4CD4-4C4E-B95E-09FB644890D0}"/>
              </a:ext>
            </a:extLst>
          </p:cNvPr>
          <p:cNvCxnSpPr>
            <a:cxnSpLocks/>
          </p:cNvCxnSpPr>
          <p:nvPr/>
        </p:nvCxnSpPr>
        <p:spPr>
          <a:xfrm flipH="1" flipV="1">
            <a:off x="779710" y="2043168"/>
            <a:ext cx="14023" cy="1456258"/>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73C22B2-D5E5-4DDE-AD1D-8A2091416045}"/>
              </a:ext>
            </a:extLst>
          </p:cNvPr>
          <p:cNvCxnSpPr>
            <a:cxnSpLocks/>
          </p:cNvCxnSpPr>
          <p:nvPr/>
        </p:nvCxnSpPr>
        <p:spPr>
          <a:xfrm>
            <a:off x="866637" y="2028665"/>
            <a:ext cx="11328" cy="1499572"/>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A0B55CF5-0DEE-4BEB-B91F-074EC188BE0D}"/>
              </a:ext>
            </a:extLst>
          </p:cNvPr>
          <p:cNvSpPr txBox="1"/>
          <p:nvPr/>
        </p:nvSpPr>
        <p:spPr>
          <a:xfrm>
            <a:off x="1619863" y="3110198"/>
            <a:ext cx="567784" cy="230832"/>
          </a:xfrm>
          <a:prstGeom prst="rect">
            <a:avLst/>
          </a:prstGeom>
          <a:noFill/>
        </p:spPr>
        <p:txBody>
          <a:bodyPr wrap="none" rtlCol="0">
            <a:spAutoFit/>
          </a:bodyPr>
          <a:lstStyle/>
          <a:p>
            <a:pPr algn="ctr"/>
            <a:r>
              <a:rPr lang="en-GB" sz="900" b="1" dirty="0"/>
              <a:t>Lambda</a:t>
            </a:r>
          </a:p>
        </p:txBody>
      </p:sp>
      <p:sp>
        <p:nvSpPr>
          <p:cNvPr id="230" name="TextBox 229">
            <a:extLst>
              <a:ext uri="{FF2B5EF4-FFF2-40B4-BE49-F238E27FC236}">
                <a16:creationId xmlns:a16="http://schemas.microsoft.com/office/drawing/2014/main" id="{24F45D03-3F2F-4915-A14A-BF6081A18557}"/>
              </a:ext>
            </a:extLst>
          </p:cNvPr>
          <p:cNvSpPr txBox="1"/>
          <p:nvPr/>
        </p:nvSpPr>
        <p:spPr>
          <a:xfrm>
            <a:off x="2657110" y="685691"/>
            <a:ext cx="966622"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Transformation</a:t>
            </a:r>
          </a:p>
        </p:txBody>
      </p:sp>
      <p:sp>
        <p:nvSpPr>
          <p:cNvPr id="232" name="Heptagon 231">
            <a:extLst>
              <a:ext uri="{FF2B5EF4-FFF2-40B4-BE49-F238E27FC236}">
                <a16:creationId xmlns:a16="http://schemas.microsoft.com/office/drawing/2014/main" id="{2BBDC668-9AD7-4C36-AAAD-E3E1CBFA6DAF}"/>
              </a:ext>
            </a:extLst>
          </p:cNvPr>
          <p:cNvSpPr/>
          <p:nvPr/>
        </p:nvSpPr>
        <p:spPr>
          <a:xfrm>
            <a:off x="2185237" y="1062861"/>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1</a:t>
            </a:r>
          </a:p>
        </p:txBody>
      </p:sp>
      <p:sp>
        <p:nvSpPr>
          <p:cNvPr id="233" name="TextBox 232">
            <a:extLst>
              <a:ext uri="{FF2B5EF4-FFF2-40B4-BE49-F238E27FC236}">
                <a16:creationId xmlns:a16="http://schemas.microsoft.com/office/drawing/2014/main" id="{230312C4-2A7C-4219-9E4E-1B5F5064E65D}"/>
              </a:ext>
            </a:extLst>
          </p:cNvPr>
          <p:cNvSpPr txBox="1"/>
          <p:nvPr/>
        </p:nvSpPr>
        <p:spPr>
          <a:xfrm>
            <a:off x="8562456" y="287991"/>
            <a:ext cx="3517192" cy="369332"/>
          </a:xfrm>
          <a:prstGeom prst="rect">
            <a:avLst/>
          </a:prstGeom>
          <a:noFill/>
          <a:ln>
            <a:noFill/>
          </a:ln>
        </p:spPr>
        <p:txBody>
          <a:bodyPr wrap="square" rtlCol="0">
            <a:spAutoFit/>
          </a:bodyPr>
          <a:lstStyle/>
          <a:p>
            <a:r>
              <a:rPr lang="en-GB" sz="900" dirty="0"/>
              <a:t>Events created by apps are provided by a pipeline powered by Kinesis.</a:t>
            </a:r>
          </a:p>
          <a:p>
            <a:r>
              <a:rPr lang="en-GB" sz="900" dirty="0"/>
              <a:t>User and Book attributes are available as JSON Rest Endpoints. </a:t>
            </a:r>
          </a:p>
        </p:txBody>
      </p:sp>
      <p:sp>
        <p:nvSpPr>
          <p:cNvPr id="236" name="Heptagon 235">
            <a:extLst>
              <a:ext uri="{FF2B5EF4-FFF2-40B4-BE49-F238E27FC236}">
                <a16:creationId xmlns:a16="http://schemas.microsoft.com/office/drawing/2014/main" id="{AC2B84E1-BA9D-4EE2-AB8A-F63B25537328}"/>
              </a:ext>
            </a:extLst>
          </p:cNvPr>
          <p:cNvSpPr/>
          <p:nvPr/>
        </p:nvSpPr>
        <p:spPr>
          <a:xfrm>
            <a:off x="8254922" y="1608586"/>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D</a:t>
            </a:r>
          </a:p>
        </p:txBody>
      </p:sp>
      <p:sp>
        <p:nvSpPr>
          <p:cNvPr id="249" name="TextBox 248">
            <a:extLst>
              <a:ext uri="{FF2B5EF4-FFF2-40B4-BE49-F238E27FC236}">
                <a16:creationId xmlns:a16="http://schemas.microsoft.com/office/drawing/2014/main" id="{026B51CF-B675-4E4E-AD40-C4832199F832}"/>
              </a:ext>
            </a:extLst>
          </p:cNvPr>
          <p:cNvSpPr txBox="1"/>
          <p:nvPr/>
        </p:nvSpPr>
        <p:spPr>
          <a:xfrm>
            <a:off x="4972024" y="4544768"/>
            <a:ext cx="2078122" cy="230832"/>
          </a:xfrm>
          <a:prstGeom prst="rect">
            <a:avLst/>
          </a:prstGeom>
          <a:noFill/>
        </p:spPr>
        <p:txBody>
          <a:bodyPr wrap="square" rtlCol="0">
            <a:spAutoFit/>
          </a:bodyPr>
          <a:lstStyle/>
          <a:p>
            <a:pPr algn="ctr"/>
            <a:r>
              <a:rPr lang="en-GB" sz="900" i="1" dirty="0">
                <a:solidFill>
                  <a:schemeClr val="bg1">
                    <a:lumMod val="65000"/>
                  </a:schemeClr>
                </a:solidFill>
              </a:rPr>
              <a:t>Riskless Deployment via Canary</a:t>
            </a:r>
          </a:p>
        </p:txBody>
      </p:sp>
      <p:cxnSp>
        <p:nvCxnSpPr>
          <p:cNvPr id="241" name="Elbow Connector 53">
            <a:extLst>
              <a:ext uri="{FF2B5EF4-FFF2-40B4-BE49-F238E27FC236}">
                <a16:creationId xmlns:a16="http://schemas.microsoft.com/office/drawing/2014/main" id="{446FB610-A112-4179-AE88-FAAEB4B045B3}"/>
              </a:ext>
            </a:extLst>
          </p:cNvPr>
          <p:cNvCxnSpPr>
            <a:cxnSpLocks/>
          </p:cNvCxnSpPr>
          <p:nvPr/>
        </p:nvCxnSpPr>
        <p:spPr>
          <a:xfrm rot="5400000">
            <a:off x="2230951" y="3222003"/>
            <a:ext cx="1643123" cy="790804"/>
          </a:xfrm>
          <a:prstGeom prst="bentConnector3">
            <a:avLst>
              <a:gd name="adj1" fmla="val 60673"/>
            </a:avLst>
          </a:prstGeom>
          <a:ln w="19050">
            <a:solidFill>
              <a:srgbClr val="545B6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4" name="TextBox 243">
            <a:extLst>
              <a:ext uri="{FF2B5EF4-FFF2-40B4-BE49-F238E27FC236}">
                <a16:creationId xmlns:a16="http://schemas.microsoft.com/office/drawing/2014/main" id="{28F01C91-76A6-4149-A7C1-845A096AEBD6}"/>
              </a:ext>
            </a:extLst>
          </p:cNvPr>
          <p:cNvSpPr txBox="1"/>
          <p:nvPr/>
        </p:nvSpPr>
        <p:spPr>
          <a:xfrm>
            <a:off x="2829956" y="3810517"/>
            <a:ext cx="830592"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Via Spectrum</a:t>
            </a:r>
          </a:p>
        </p:txBody>
      </p:sp>
      <p:sp>
        <p:nvSpPr>
          <p:cNvPr id="69" name="TextBox 68">
            <a:extLst>
              <a:ext uri="{FF2B5EF4-FFF2-40B4-BE49-F238E27FC236}">
                <a16:creationId xmlns:a16="http://schemas.microsoft.com/office/drawing/2014/main" id="{A26B2319-E39C-4FC6-B7A7-4FC0437E85E2}"/>
              </a:ext>
            </a:extLst>
          </p:cNvPr>
          <p:cNvSpPr txBox="1"/>
          <p:nvPr/>
        </p:nvSpPr>
        <p:spPr>
          <a:xfrm>
            <a:off x="761341" y="4557798"/>
            <a:ext cx="1657826" cy="461665"/>
          </a:xfrm>
          <a:prstGeom prst="rect">
            <a:avLst/>
          </a:prstGeom>
          <a:noFill/>
        </p:spPr>
        <p:txBody>
          <a:bodyPr wrap="none" rtlCol="0">
            <a:spAutoFit/>
          </a:bodyPr>
          <a:lstStyle/>
          <a:p>
            <a:pPr marL="228600" indent="-228600">
              <a:buAutoNum type="alphaLcPeriod"/>
            </a:pPr>
            <a:r>
              <a:rPr lang="en-GB" sz="600" dirty="0"/>
              <a:t>Determine user  category for AB testing</a:t>
            </a:r>
          </a:p>
          <a:p>
            <a:pPr marL="228600" indent="-228600">
              <a:buAutoNum type="alphaLcPeriod"/>
            </a:pPr>
            <a:r>
              <a:rPr lang="en-GB" sz="600" dirty="0"/>
              <a:t>Extract Set</a:t>
            </a:r>
          </a:p>
          <a:p>
            <a:pPr marL="228600" indent="-228600">
              <a:buAutoNum type="alphaLcPeriod"/>
            </a:pPr>
            <a:r>
              <a:rPr lang="en-GB" sz="600" dirty="0"/>
              <a:t>Query Recommendation</a:t>
            </a:r>
          </a:p>
          <a:p>
            <a:pPr marL="228600" indent="-228600">
              <a:buAutoNum type="alphaLcPeriod"/>
            </a:pPr>
            <a:r>
              <a:rPr lang="en-GB" sz="600" dirty="0"/>
              <a:t>Enrich Result</a:t>
            </a:r>
          </a:p>
        </p:txBody>
      </p:sp>
    </p:spTree>
    <p:extLst>
      <p:ext uri="{BB962C8B-B14F-4D97-AF65-F5344CB8AC3E}">
        <p14:creationId xmlns:p14="http://schemas.microsoft.com/office/powerpoint/2010/main" val="51018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717FE4F-1101-40B9-BB98-8E7763570FB1}"/>
              </a:ext>
            </a:extLst>
          </p:cNvPr>
          <p:cNvSpPr/>
          <p:nvPr/>
        </p:nvSpPr>
        <p:spPr>
          <a:xfrm>
            <a:off x="108155" y="98323"/>
            <a:ext cx="11965857" cy="66269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b="1" dirty="0">
                <a:solidFill>
                  <a:sysClr val="windowText" lastClr="000000"/>
                </a:solidFill>
              </a:rPr>
              <a:t>Architecture Tradeoff Analysis Method</a:t>
            </a:r>
            <a:endParaRPr lang="en-US" b="1" baseline="30000" dirty="0">
              <a:solidFill>
                <a:sysClr val="windowText" lastClr="000000"/>
              </a:solidFill>
            </a:endParaRPr>
          </a:p>
          <a:p>
            <a:pPr algn="l"/>
            <a:r>
              <a:rPr lang="en-US" sz="1050" b="1" dirty="0">
                <a:solidFill>
                  <a:schemeClr val="bg1">
                    <a:lumMod val="65000"/>
                  </a:schemeClr>
                </a:solidFill>
              </a:rPr>
              <a:t>Automated Content Recommendation &amp; Personalization</a:t>
            </a:r>
          </a:p>
        </p:txBody>
      </p:sp>
      <p:cxnSp>
        <p:nvCxnSpPr>
          <p:cNvPr id="28" name="Straight Connector 27">
            <a:extLst>
              <a:ext uri="{FF2B5EF4-FFF2-40B4-BE49-F238E27FC236}">
                <a16:creationId xmlns:a16="http://schemas.microsoft.com/office/drawing/2014/main" id="{843467E5-AA46-4093-9F47-522289D2568E}"/>
              </a:ext>
            </a:extLst>
          </p:cNvPr>
          <p:cNvCxnSpPr/>
          <p:nvPr/>
        </p:nvCxnSpPr>
        <p:spPr>
          <a:xfrm>
            <a:off x="108155" y="658758"/>
            <a:ext cx="1196585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hlinkClick r:id="rId2" action="ppaction://hlinksldjump"/>
            <a:extLst>
              <a:ext uri="{FF2B5EF4-FFF2-40B4-BE49-F238E27FC236}">
                <a16:creationId xmlns:a16="http://schemas.microsoft.com/office/drawing/2014/main" id="{1148FA42-FD9C-4794-BEA2-ABEEC5418D25}"/>
              </a:ext>
            </a:extLst>
          </p:cNvPr>
          <p:cNvSpPr txBox="1"/>
          <p:nvPr/>
        </p:nvSpPr>
        <p:spPr>
          <a:xfrm>
            <a:off x="9888465" y="199706"/>
            <a:ext cx="2090637" cy="230832"/>
          </a:xfrm>
          <a:prstGeom prst="rect">
            <a:avLst/>
          </a:prstGeom>
          <a:noFill/>
        </p:spPr>
        <p:txBody>
          <a:bodyPr wrap="none" rtlCol="0">
            <a:spAutoFit/>
          </a:bodyPr>
          <a:lstStyle/>
          <a:p>
            <a:r>
              <a:rPr lang="en-GB" sz="900" dirty="0"/>
              <a:t>Based in attributes/dimensions in slide 7</a:t>
            </a:r>
          </a:p>
        </p:txBody>
      </p:sp>
      <p:graphicFrame>
        <p:nvGraphicFramePr>
          <p:cNvPr id="2" name="Diagram 1">
            <a:extLst>
              <a:ext uri="{FF2B5EF4-FFF2-40B4-BE49-F238E27FC236}">
                <a16:creationId xmlns:a16="http://schemas.microsoft.com/office/drawing/2014/main" id="{7909D185-EA2B-49AC-BB9D-33D9ED749AAF}"/>
              </a:ext>
            </a:extLst>
          </p:cNvPr>
          <p:cNvGraphicFramePr/>
          <p:nvPr>
            <p:extLst>
              <p:ext uri="{D42A27DB-BD31-4B8C-83A1-F6EECF244321}">
                <p14:modId xmlns:p14="http://schemas.microsoft.com/office/powerpoint/2010/main" val="3147409716"/>
              </p:ext>
            </p:extLst>
          </p:nvPr>
        </p:nvGraphicFramePr>
        <p:xfrm>
          <a:off x="372980" y="658759"/>
          <a:ext cx="11701032" cy="6066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A3FCB4A8-F5A1-4248-82D0-97162673BF9B}"/>
              </a:ext>
            </a:extLst>
          </p:cNvPr>
          <p:cNvSpPr>
            <a:spLocks noGrp="1"/>
          </p:cNvSpPr>
          <p:nvPr>
            <p:ph type="sldNum" sz="quarter" idx="12"/>
          </p:nvPr>
        </p:nvSpPr>
        <p:spPr>
          <a:xfrm>
            <a:off x="9330812" y="6356350"/>
            <a:ext cx="2743200" cy="365125"/>
          </a:xfrm>
        </p:spPr>
        <p:txBody>
          <a:bodyPr/>
          <a:lstStyle/>
          <a:p>
            <a:fld id="{1CB0C38D-EECB-EB43-9681-4BA108CCC5D9}" type="slidenum">
              <a:rPr lang="en-US" smtClean="0"/>
              <a:t>4</a:t>
            </a:fld>
            <a:endParaRPr lang="en-US" dirty="0"/>
          </a:p>
        </p:txBody>
      </p:sp>
    </p:spTree>
    <p:extLst>
      <p:ext uri="{BB962C8B-B14F-4D97-AF65-F5344CB8AC3E}">
        <p14:creationId xmlns:p14="http://schemas.microsoft.com/office/powerpoint/2010/main" val="360914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717FE4F-1101-40B9-BB98-8E7763570FB1}"/>
              </a:ext>
            </a:extLst>
          </p:cNvPr>
          <p:cNvSpPr/>
          <p:nvPr/>
        </p:nvSpPr>
        <p:spPr>
          <a:xfrm>
            <a:off x="108155" y="98323"/>
            <a:ext cx="11965857" cy="66269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b="1" dirty="0">
                <a:solidFill>
                  <a:sysClr val="windowText" lastClr="000000"/>
                </a:solidFill>
              </a:rPr>
              <a:t>Limitations of the Proposed Architecture and Future Enhancements</a:t>
            </a:r>
            <a:endParaRPr lang="en-US" b="1" baseline="30000" dirty="0">
              <a:solidFill>
                <a:sysClr val="windowText" lastClr="000000"/>
              </a:solidFill>
            </a:endParaRPr>
          </a:p>
          <a:p>
            <a:pPr algn="l"/>
            <a:r>
              <a:rPr lang="en-US" sz="1050" b="1" dirty="0">
                <a:solidFill>
                  <a:schemeClr val="bg1">
                    <a:lumMod val="65000"/>
                  </a:schemeClr>
                </a:solidFill>
              </a:rPr>
              <a:t>Automated Content Recommendation &amp; Personalization</a:t>
            </a:r>
          </a:p>
        </p:txBody>
      </p:sp>
      <p:cxnSp>
        <p:nvCxnSpPr>
          <p:cNvPr id="28" name="Straight Connector 27">
            <a:extLst>
              <a:ext uri="{FF2B5EF4-FFF2-40B4-BE49-F238E27FC236}">
                <a16:creationId xmlns:a16="http://schemas.microsoft.com/office/drawing/2014/main" id="{843467E5-AA46-4093-9F47-522289D2568E}"/>
              </a:ext>
            </a:extLst>
          </p:cNvPr>
          <p:cNvCxnSpPr/>
          <p:nvPr/>
        </p:nvCxnSpPr>
        <p:spPr>
          <a:xfrm>
            <a:off x="108155" y="658758"/>
            <a:ext cx="1196585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E52F055A-40B1-4612-8447-4800A348969B}"/>
              </a:ext>
            </a:extLst>
          </p:cNvPr>
          <p:cNvSpPr/>
          <p:nvPr/>
        </p:nvSpPr>
        <p:spPr>
          <a:xfrm>
            <a:off x="448659" y="848001"/>
            <a:ext cx="5432860" cy="550834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accent1"/>
                </a:solidFill>
              </a:rPr>
              <a:t>Problems / Limitations:</a:t>
            </a:r>
          </a:p>
          <a:p>
            <a:endParaRPr lang="en-GB" b="1" dirty="0">
              <a:solidFill>
                <a:schemeClr val="accent1"/>
              </a:solidFill>
            </a:endParaRPr>
          </a:p>
          <a:p>
            <a:pPr marL="228600" indent="-228600">
              <a:buAutoNum type="arabicPeriod"/>
            </a:pPr>
            <a:r>
              <a:rPr lang="en-GB" sz="1500" dirty="0">
                <a:solidFill>
                  <a:schemeClr val="tx1">
                    <a:lumMod val="50000"/>
                    <a:lumOff val="50000"/>
                  </a:schemeClr>
                </a:solidFill>
              </a:rPr>
              <a:t>Over Engineering? (Hope not </a:t>
            </a:r>
            <a:r>
              <a:rPr lang="en-GB" sz="1500" dirty="0">
                <a:solidFill>
                  <a:schemeClr val="tx1">
                    <a:lumMod val="50000"/>
                    <a:lumOff val="50000"/>
                  </a:schemeClr>
                </a:solidFill>
                <a:sym typeface="Wingdings" panose="05000000000000000000" pitchFamily="2" charset="2"/>
              </a:rPr>
              <a:t> )</a:t>
            </a:r>
          </a:p>
          <a:p>
            <a:pPr marL="228600" indent="-228600">
              <a:buAutoNum type="arabicPeriod"/>
            </a:pPr>
            <a:endParaRPr lang="en-GB" sz="1500" dirty="0">
              <a:solidFill>
                <a:schemeClr val="tx1"/>
              </a:solidFill>
              <a:sym typeface="Wingdings" panose="05000000000000000000" pitchFamily="2" charset="2"/>
            </a:endParaRPr>
          </a:p>
          <a:p>
            <a:pPr marL="228600" indent="-228600">
              <a:buAutoNum type="arabicPeriod"/>
            </a:pPr>
            <a:r>
              <a:rPr lang="en-GB" sz="1500" dirty="0">
                <a:solidFill>
                  <a:schemeClr val="tx1"/>
                </a:solidFill>
                <a:sym typeface="Wingdings" panose="05000000000000000000" pitchFamily="2" charset="2"/>
              </a:rPr>
              <a:t>Recommendation/Personalization engine </a:t>
            </a:r>
            <a:r>
              <a:rPr lang="en-GB" sz="1500" b="1" dirty="0">
                <a:solidFill>
                  <a:schemeClr val="tx1"/>
                </a:solidFill>
                <a:sym typeface="Wingdings" panose="05000000000000000000" pitchFamily="2" charset="2"/>
              </a:rPr>
              <a:t>is not fully managed</a:t>
            </a:r>
            <a:r>
              <a:rPr lang="en-GB" sz="1500" dirty="0">
                <a:solidFill>
                  <a:schemeClr val="tx1"/>
                </a:solidFill>
                <a:sym typeface="Wingdings" panose="05000000000000000000" pitchFamily="2" charset="2"/>
              </a:rPr>
              <a:t>. Bringing your own model and deploying on our own runtime image means we do the heavy lifting in terms of deployment.</a:t>
            </a:r>
          </a:p>
          <a:p>
            <a:pPr marL="228600" indent="-228600">
              <a:buAutoNum type="arabicPeriod"/>
            </a:pPr>
            <a:endParaRPr lang="en-GB" sz="1500" dirty="0">
              <a:solidFill>
                <a:schemeClr val="tx1"/>
              </a:solidFill>
              <a:sym typeface="Wingdings" panose="05000000000000000000" pitchFamily="2" charset="2"/>
            </a:endParaRPr>
          </a:p>
          <a:p>
            <a:pPr marL="228600" indent="-228600">
              <a:buAutoNum type="arabicPeriod"/>
            </a:pPr>
            <a:r>
              <a:rPr lang="en-GB" sz="1500" dirty="0">
                <a:solidFill>
                  <a:schemeClr val="tx1"/>
                </a:solidFill>
                <a:sym typeface="Wingdings" panose="05000000000000000000" pitchFamily="2" charset="2"/>
              </a:rPr>
              <a:t>Using </a:t>
            </a:r>
            <a:r>
              <a:rPr lang="en-GB" sz="1500" b="1" dirty="0">
                <a:solidFill>
                  <a:schemeClr val="tx1"/>
                </a:solidFill>
                <a:sym typeface="Wingdings" panose="05000000000000000000" pitchFamily="2" charset="2"/>
              </a:rPr>
              <a:t>multiple tools to collect events </a:t>
            </a:r>
            <a:r>
              <a:rPr lang="en-GB" sz="1500" dirty="0">
                <a:solidFill>
                  <a:schemeClr val="tx1"/>
                </a:solidFill>
                <a:sym typeface="Wingdings" panose="05000000000000000000" pitchFamily="2" charset="2"/>
              </a:rPr>
              <a:t>from different channels (Pinpoint, PIWIK, etc) means extra efforts to standardize and be cohesive between Channels (browser vs app). Same for distributions of data.</a:t>
            </a:r>
          </a:p>
          <a:p>
            <a:pPr marL="228600" indent="-228600">
              <a:buAutoNum type="arabicPeriod"/>
            </a:pPr>
            <a:endParaRPr lang="en-GB" sz="1500" dirty="0">
              <a:solidFill>
                <a:schemeClr val="accent1"/>
              </a:solidFill>
              <a:sym typeface="Wingdings" panose="05000000000000000000" pitchFamily="2" charset="2"/>
            </a:endParaRPr>
          </a:p>
          <a:p>
            <a:pPr marL="228600" indent="-228600">
              <a:buAutoNum type="arabicPeriod"/>
            </a:pPr>
            <a:r>
              <a:rPr lang="en-GB" sz="1500" b="1" dirty="0">
                <a:solidFill>
                  <a:schemeClr val="tx1"/>
                </a:solidFill>
                <a:sym typeface="Wingdings" panose="05000000000000000000" pitchFamily="2" charset="2"/>
              </a:rPr>
              <a:t>Redshift</a:t>
            </a:r>
            <a:r>
              <a:rPr lang="en-GB" sz="1500" dirty="0">
                <a:solidFill>
                  <a:schemeClr val="tx1"/>
                </a:solidFill>
                <a:sym typeface="Wingdings" panose="05000000000000000000" pitchFamily="2" charset="2"/>
              </a:rPr>
              <a:t> Spectrum separates storage from compute, the core redshift engine is not designed to be cloud native or handle JSON type of non-columnar data types. Plus it brings additonal overhead in terms of maintenance.</a:t>
            </a:r>
          </a:p>
          <a:p>
            <a:pPr marL="228600" indent="-228600">
              <a:buAutoNum type="arabicPeriod"/>
            </a:pPr>
            <a:endParaRPr lang="en-GB" sz="1500" dirty="0">
              <a:solidFill>
                <a:schemeClr val="tx1"/>
              </a:solidFill>
              <a:sym typeface="Wingdings" panose="05000000000000000000" pitchFamily="2" charset="2"/>
            </a:endParaRPr>
          </a:p>
          <a:p>
            <a:pPr marL="228600" indent="-228600">
              <a:buAutoNum type="arabicPeriod"/>
            </a:pPr>
            <a:r>
              <a:rPr lang="en-GB" sz="1500" dirty="0">
                <a:solidFill>
                  <a:schemeClr val="tx1"/>
                </a:solidFill>
                <a:sym typeface="Wingdings" panose="05000000000000000000" pitchFamily="2" charset="2"/>
              </a:rPr>
              <a:t>Data wrangling by data scientists often require libraries and capacities not met by </a:t>
            </a:r>
            <a:r>
              <a:rPr lang="en-GB" sz="1500" b="1" dirty="0">
                <a:solidFill>
                  <a:schemeClr val="tx1"/>
                </a:solidFill>
                <a:sym typeface="Wingdings" panose="05000000000000000000" pitchFamily="2" charset="2"/>
              </a:rPr>
              <a:t>Glue</a:t>
            </a:r>
            <a:r>
              <a:rPr lang="en-GB" sz="1500" dirty="0">
                <a:solidFill>
                  <a:schemeClr val="tx1"/>
                </a:solidFill>
                <a:sym typeface="Wingdings" panose="05000000000000000000" pitchFamily="2" charset="2"/>
              </a:rPr>
              <a:t>.</a:t>
            </a:r>
          </a:p>
          <a:p>
            <a:pPr marL="228600" indent="-228600">
              <a:buAutoNum type="arabicPeriod"/>
            </a:pPr>
            <a:endParaRPr lang="en-GB" sz="1600" dirty="0">
              <a:solidFill>
                <a:schemeClr val="accent1"/>
              </a:solidFill>
              <a:sym typeface="Wingdings" panose="05000000000000000000" pitchFamily="2" charset="2"/>
            </a:endParaRPr>
          </a:p>
          <a:p>
            <a:pPr marL="228600" indent="-228600">
              <a:buAutoNum type="arabicPeriod"/>
            </a:pPr>
            <a:endParaRPr lang="en-GB" sz="900" dirty="0">
              <a:solidFill>
                <a:schemeClr val="tx1"/>
              </a:solidFill>
            </a:endParaRPr>
          </a:p>
        </p:txBody>
      </p:sp>
      <p:sp>
        <p:nvSpPr>
          <p:cNvPr id="6" name="Rectangle: Rounded Corners 5">
            <a:extLst>
              <a:ext uri="{FF2B5EF4-FFF2-40B4-BE49-F238E27FC236}">
                <a16:creationId xmlns:a16="http://schemas.microsoft.com/office/drawing/2014/main" id="{8C4A7B7B-B725-4492-8011-3D76FE0BB9DD}"/>
              </a:ext>
            </a:extLst>
          </p:cNvPr>
          <p:cNvSpPr/>
          <p:nvPr/>
        </p:nvSpPr>
        <p:spPr>
          <a:xfrm>
            <a:off x="6377867" y="848001"/>
            <a:ext cx="5199797" cy="550456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accent1"/>
                </a:solidFill>
              </a:rPr>
              <a:t>Improvements:</a:t>
            </a:r>
          </a:p>
          <a:p>
            <a:endParaRPr lang="en-GB" b="1" dirty="0">
              <a:solidFill>
                <a:schemeClr val="accent1"/>
              </a:solidFill>
            </a:endParaRPr>
          </a:p>
          <a:p>
            <a:pPr marL="228600" indent="-228600">
              <a:buAutoNum type="arabicPeriod"/>
            </a:pPr>
            <a:r>
              <a:rPr lang="en-GB" sz="1500" dirty="0">
                <a:solidFill>
                  <a:schemeClr val="tx1">
                    <a:lumMod val="50000"/>
                    <a:lumOff val="50000"/>
                  </a:schemeClr>
                </a:solidFill>
              </a:rPr>
              <a:t>Revisit the architecture after reinvent: 2019</a:t>
            </a:r>
            <a:endParaRPr lang="en-GB" sz="1500" dirty="0">
              <a:solidFill>
                <a:schemeClr val="tx1">
                  <a:lumMod val="50000"/>
                  <a:lumOff val="50000"/>
                </a:schemeClr>
              </a:solidFill>
              <a:sym typeface="Wingdings" panose="05000000000000000000" pitchFamily="2" charset="2"/>
            </a:endParaRPr>
          </a:p>
          <a:p>
            <a:pPr marL="228600" indent="-228600">
              <a:buAutoNum type="arabicPeriod"/>
            </a:pPr>
            <a:endParaRPr lang="en-GB" sz="1500" dirty="0">
              <a:solidFill>
                <a:schemeClr val="tx1"/>
              </a:solidFill>
              <a:sym typeface="Wingdings" panose="05000000000000000000" pitchFamily="2" charset="2"/>
            </a:endParaRPr>
          </a:p>
          <a:p>
            <a:pPr marL="228600" indent="-228600">
              <a:buAutoNum type="arabicPeriod"/>
            </a:pPr>
            <a:r>
              <a:rPr lang="en-GB" sz="1500" dirty="0">
                <a:solidFill>
                  <a:schemeClr val="tx1"/>
                </a:solidFill>
                <a:sym typeface="Wingdings" panose="05000000000000000000" pitchFamily="2" charset="2"/>
              </a:rPr>
              <a:t>I would try </a:t>
            </a:r>
            <a:r>
              <a:rPr lang="en-GB" sz="1500" dirty="0">
                <a:solidFill>
                  <a:schemeClr val="tx1"/>
                </a:solidFill>
                <a:sym typeface="Wingdings" panose="05000000000000000000" pitchFamily="2" charset="2"/>
                <a:hlinkClick r:id="rId2"/>
              </a:rPr>
              <a:t>Amazon Personalize </a:t>
            </a:r>
            <a:r>
              <a:rPr lang="en-GB" sz="1500" dirty="0">
                <a:solidFill>
                  <a:schemeClr val="tx1"/>
                </a:solidFill>
                <a:sym typeface="Wingdings" panose="05000000000000000000" pitchFamily="2" charset="2"/>
              </a:rPr>
              <a:t>if there was not already models developed by our scientists. It integrates well with Pinpoint as well. Amazon</a:t>
            </a:r>
            <a:r>
              <a:rPr lang="en-GB" sz="1500" b="1" dirty="0">
                <a:solidFill>
                  <a:schemeClr val="tx1"/>
                </a:solidFill>
                <a:sym typeface="Wingdings" panose="05000000000000000000" pitchFamily="2" charset="2"/>
              </a:rPr>
              <a:t> </a:t>
            </a:r>
            <a:r>
              <a:rPr lang="en-GB" sz="1500" b="1" dirty="0" err="1">
                <a:solidFill>
                  <a:schemeClr val="tx1"/>
                </a:solidFill>
                <a:sym typeface="Wingdings" panose="05000000000000000000" pitchFamily="2" charset="2"/>
              </a:rPr>
              <a:t>Sagemaker</a:t>
            </a:r>
            <a:r>
              <a:rPr lang="en-GB" sz="1500" b="1" dirty="0">
                <a:solidFill>
                  <a:schemeClr val="tx1"/>
                </a:solidFill>
                <a:sym typeface="Wingdings" panose="05000000000000000000" pitchFamily="2" charset="2"/>
              </a:rPr>
              <a:t> </a:t>
            </a:r>
            <a:r>
              <a:rPr lang="en-GB" sz="1500" dirty="0">
                <a:solidFill>
                  <a:schemeClr val="tx1"/>
                </a:solidFill>
                <a:sym typeface="Wingdings" panose="05000000000000000000" pitchFamily="2" charset="2"/>
              </a:rPr>
              <a:t>would perfectly fit (either bring algorithm or trained model) to host the models on AWS.</a:t>
            </a:r>
          </a:p>
          <a:p>
            <a:pPr marL="228600" indent="-228600">
              <a:buAutoNum type="arabicPeriod"/>
            </a:pPr>
            <a:endParaRPr lang="en-GB" sz="1500" dirty="0">
              <a:solidFill>
                <a:schemeClr val="tx1"/>
              </a:solidFill>
              <a:sym typeface="Wingdings" panose="05000000000000000000" pitchFamily="2" charset="2"/>
            </a:endParaRPr>
          </a:p>
          <a:p>
            <a:pPr marL="228600" indent="-228600">
              <a:buAutoNum type="arabicPeriod"/>
            </a:pPr>
            <a:r>
              <a:rPr lang="en-GB" sz="1500" b="1" dirty="0">
                <a:solidFill>
                  <a:schemeClr val="tx1"/>
                </a:solidFill>
                <a:sym typeface="Wingdings" panose="05000000000000000000" pitchFamily="2" charset="2"/>
              </a:rPr>
              <a:t>Segment</a:t>
            </a:r>
            <a:r>
              <a:rPr lang="en-GB" sz="1500" dirty="0">
                <a:solidFill>
                  <a:schemeClr val="tx1"/>
                </a:solidFill>
                <a:sym typeface="Wingdings" panose="05000000000000000000" pitchFamily="2" charset="2"/>
              </a:rPr>
              <a:t> IO* seems to be widely accepted across many ecommerce vendors to collect events across multiple channels and distribute to multiple destinations in standardized manner. </a:t>
            </a:r>
          </a:p>
          <a:p>
            <a:pPr marL="228600" indent="-228600">
              <a:buAutoNum type="arabicPeriod"/>
            </a:pPr>
            <a:endParaRPr lang="en-GB" sz="1500" dirty="0">
              <a:solidFill>
                <a:schemeClr val="accent1"/>
              </a:solidFill>
              <a:sym typeface="Wingdings" panose="05000000000000000000" pitchFamily="2" charset="2"/>
            </a:endParaRPr>
          </a:p>
          <a:p>
            <a:pPr marL="228600" indent="-228600">
              <a:buAutoNum type="arabicPeriod"/>
            </a:pPr>
            <a:r>
              <a:rPr lang="en-GB" sz="1500" b="1" dirty="0">
                <a:solidFill>
                  <a:schemeClr val="tx1"/>
                </a:solidFill>
                <a:sym typeface="Wingdings" panose="05000000000000000000" pitchFamily="2" charset="2"/>
              </a:rPr>
              <a:t>Snowflake</a:t>
            </a:r>
            <a:r>
              <a:rPr lang="en-GB" sz="1500" dirty="0">
                <a:solidFill>
                  <a:schemeClr val="tx1"/>
                </a:solidFill>
                <a:sym typeface="Wingdings" panose="05000000000000000000" pitchFamily="2" charset="2"/>
              </a:rPr>
              <a:t> is cloud native data warehouse that separates storage from compute. Can be scaled up and down near real-time. No overhead tasks in terms of design, maintenance, performance management etc.</a:t>
            </a:r>
          </a:p>
          <a:p>
            <a:pPr marL="228600" indent="-228600">
              <a:buAutoNum type="arabicPeriod"/>
            </a:pPr>
            <a:endParaRPr lang="en-GB" sz="1500" dirty="0">
              <a:solidFill>
                <a:schemeClr val="tx1"/>
              </a:solidFill>
            </a:endParaRPr>
          </a:p>
          <a:p>
            <a:pPr marL="228600" indent="-228600">
              <a:buAutoNum type="arabicPeriod"/>
            </a:pPr>
            <a:r>
              <a:rPr lang="en-GB" sz="1500" dirty="0">
                <a:solidFill>
                  <a:schemeClr val="tx1"/>
                </a:solidFill>
              </a:rPr>
              <a:t>Integrating an </a:t>
            </a:r>
            <a:r>
              <a:rPr lang="en-GB" sz="1500" b="1" dirty="0">
                <a:solidFill>
                  <a:schemeClr val="tx1"/>
                </a:solidFill>
              </a:rPr>
              <a:t>elastic spark environment </a:t>
            </a:r>
            <a:r>
              <a:rPr lang="en-GB" sz="1500" dirty="0">
                <a:solidFill>
                  <a:schemeClr val="tx1"/>
                </a:solidFill>
              </a:rPr>
              <a:t>enhances performance model training as well data preparation.</a:t>
            </a:r>
          </a:p>
        </p:txBody>
      </p:sp>
      <p:sp>
        <p:nvSpPr>
          <p:cNvPr id="3" name="TextBox 2">
            <a:extLst>
              <a:ext uri="{FF2B5EF4-FFF2-40B4-BE49-F238E27FC236}">
                <a16:creationId xmlns:a16="http://schemas.microsoft.com/office/drawing/2014/main" id="{2E3A9A8C-EFCC-4D10-BE27-9B4B607EA186}"/>
              </a:ext>
            </a:extLst>
          </p:cNvPr>
          <p:cNvSpPr txBox="1"/>
          <p:nvPr/>
        </p:nvSpPr>
        <p:spPr>
          <a:xfrm>
            <a:off x="425885" y="6475956"/>
            <a:ext cx="5245347" cy="261610"/>
          </a:xfrm>
          <a:prstGeom prst="rect">
            <a:avLst/>
          </a:prstGeom>
          <a:noFill/>
        </p:spPr>
        <p:txBody>
          <a:bodyPr wrap="none" rtlCol="0">
            <a:spAutoFit/>
          </a:bodyPr>
          <a:lstStyle/>
          <a:p>
            <a:r>
              <a:rPr lang="en-GB" sz="1100" i="1" dirty="0">
                <a:solidFill>
                  <a:schemeClr val="tx1">
                    <a:lumMod val="50000"/>
                    <a:lumOff val="50000"/>
                  </a:schemeClr>
                </a:solidFill>
              </a:rPr>
              <a:t>* Have not used in production but received great feedback from industry partners/peers</a:t>
            </a:r>
          </a:p>
        </p:txBody>
      </p:sp>
      <p:sp>
        <p:nvSpPr>
          <p:cNvPr id="8" name="Slide Number Placeholder 4">
            <a:extLst>
              <a:ext uri="{FF2B5EF4-FFF2-40B4-BE49-F238E27FC236}">
                <a16:creationId xmlns:a16="http://schemas.microsoft.com/office/drawing/2014/main" id="{84D28E2F-40A7-4DD3-9A72-EFAE87EF64AB}"/>
              </a:ext>
            </a:extLst>
          </p:cNvPr>
          <p:cNvSpPr>
            <a:spLocks noGrp="1"/>
          </p:cNvSpPr>
          <p:nvPr>
            <p:ph type="sldNum" sz="quarter" idx="12"/>
          </p:nvPr>
        </p:nvSpPr>
        <p:spPr>
          <a:xfrm>
            <a:off x="9330812" y="6356350"/>
            <a:ext cx="2743200" cy="365125"/>
          </a:xfrm>
        </p:spPr>
        <p:txBody>
          <a:bodyPr/>
          <a:lstStyle/>
          <a:p>
            <a:fld id="{1CB0C38D-EECB-EB43-9681-4BA108CCC5D9}" type="slidenum">
              <a:rPr lang="en-US" smtClean="0"/>
              <a:t>5</a:t>
            </a:fld>
            <a:endParaRPr lang="en-US" dirty="0"/>
          </a:p>
        </p:txBody>
      </p:sp>
    </p:spTree>
    <p:extLst>
      <p:ext uri="{BB962C8B-B14F-4D97-AF65-F5344CB8AC3E}">
        <p14:creationId xmlns:p14="http://schemas.microsoft.com/office/powerpoint/2010/main" val="2283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icture 2" descr="Image result for snowflake DWH">
            <a:extLst>
              <a:ext uri="{FF2B5EF4-FFF2-40B4-BE49-F238E27FC236}">
                <a16:creationId xmlns:a16="http://schemas.microsoft.com/office/drawing/2014/main" id="{BE51F97B-0988-41EC-9493-E12219221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998" y="717016"/>
            <a:ext cx="584417" cy="541778"/>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843467E5-AA46-4093-9F47-522289D2568E}"/>
              </a:ext>
            </a:extLst>
          </p:cNvPr>
          <p:cNvCxnSpPr>
            <a:cxnSpLocks/>
          </p:cNvCxnSpPr>
          <p:nvPr/>
        </p:nvCxnSpPr>
        <p:spPr>
          <a:xfrm>
            <a:off x="108155" y="658758"/>
            <a:ext cx="7842977" cy="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F1BAF995-513F-437F-8494-D508EB958BC5}"/>
              </a:ext>
            </a:extLst>
          </p:cNvPr>
          <p:cNvSpPr txBox="1"/>
          <p:nvPr/>
        </p:nvSpPr>
        <p:spPr>
          <a:xfrm rot="16200000">
            <a:off x="131943" y="2450499"/>
            <a:ext cx="1040182" cy="230832"/>
          </a:xfrm>
          <a:prstGeom prst="rect">
            <a:avLst/>
          </a:prstGeom>
          <a:noFill/>
        </p:spPr>
        <p:txBody>
          <a:bodyPr wrap="square" rtlCol="0">
            <a:spAutoFit/>
          </a:bodyPr>
          <a:lstStyle/>
          <a:p>
            <a:pPr algn="ctr"/>
            <a:r>
              <a:rPr lang="en-GB" sz="900" i="1" dirty="0">
                <a:solidFill>
                  <a:schemeClr val="bg1">
                    <a:lumMod val="65000"/>
                  </a:schemeClr>
                </a:solidFill>
              </a:rPr>
              <a:t>Recommendation</a:t>
            </a:r>
          </a:p>
        </p:txBody>
      </p:sp>
      <p:pic>
        <p:nvPicPr>
          <p:cNvPr id="457" name="Picture 12" descr="Image result for BI tool icon">
            <a:extLst>
              <a:ext uri="{FF2B5EF4-FFF2-40B4-BE49-F238E27FC236}">
                <a16:creationId xmlns:a16="http://schemas.microsoft.com/office/drawing/2014/main" id="{4EB1B463-7457-4845-8443-1AB531F8B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2742" y="734343"/>
            <a:ext cx="378778" cy="473003"/>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0717FE4F-1101-40B9-BB98-8E7763570FB1}"/>
              </a:ext>
            </a:extLst>
          </p:cNvPr>
          <p:cNvSpPr/>
          <p:nvPr/>
        </p:nvSpPr>
        <p:spPr>
          <a:xfrm>
            <a:off x="108155" y="98323"/>
            <a:ext cx="11965857" cy="66269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b="1" dirty="0">
                <a:solidFill>
                  <a:sysClr val="windowText" lastClr="000000"/>
                </a:solidFill>
              </a:rPr>
              <a:t>Target State Solution Architecture</a:t>
            </a:r>
          </a:p>
          <a:p>
            <a:pPr algn="l"/>
            <a:r>
              <a:rPr lang="en-US" sz="1050" b="1" dirty="0">
                <a:solidFill>
                  <a:schemeClr val="bg1">
                    <a:lumMod val="65000"/>
                  </a:schemeClr>
                </a:solidFill>
              </a:rPr>
              <a:t>Automated Content Recommendation &amp; Personalization</a:t>
            </a:r>
          </a:p>
        </p:txBody>
      </p:sp>
      <p:pic>
        <p:nvPicPr>
          <p:cNvPr id="23" name="Graphic 22">
            <a:extLst>
              <a:ext uri="{FF2B5EF4-FFF2-40B4-BE49-F238E27FC236}">
                <a16:creationId xmlns:a16="http://schemas.microsoft.com/office/drawing/2014/main" id="{A7296174-5E8D-4813-9A84-273EC41D4D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9479" y="1024022"/>
            <a:ext cx="625437" cy="625437"/>
          </a:xfrm>
          <a:prstGeom prst="rect">
            <a:avLst/>
          </a:prstGeom>
        </p:spPr>
      </p:pic>
      <p:pic>
        <p:nvPicPr>
          <p:cNvPr id="30" name="Picture 29" descr="S3-Bucket-with-objects.png">
            <a:extLst>
              <a:ext uri="{FF2B5EF4-FFF2-40B4-BE49-F238E27FC236}">
                <a16:creationId xmlns:a16="http://schemas.microsoft.com/office/drawing/2014/main" id="{3B0022A5-25E9-47C7-ABC2-B6486A76F6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7016" y="2080366"/>
            <a:ext cx="549602" cy="549602"/>
          </a:xfrm>
          <a:prstGeom prst="rect">
            <a:avLst/>
          </a:prstGeom>
        </p:spPr>
      </p:pic>
      <p:sp>
        <p:nvSpPr>
          <p:cNvPr id="37" name="TextBox 36">
            <a:extLst>
              <a:ext uri="{FF2B5EF4-FFF2-40B4-BE49-F238E27FC236}">
                <a16:creationId xmlns:a16="http://schemas.microsoft.com/office/drawing/2014/main" id="{8DA371EE-6699-4619-A036-ADA2CD91F328}"/>
              </a:ext>
            </a:extLst>
          </p:cNvPr>
          <p:cNvSpPr txBox="1"/>
          <p:nvPr/>
        </p:nvSpPr>
        <p:spPr>
          <a:xfrm>
            <a:off x="563835" y="1693763"/>
            <a:ext cx="526105" cy="369332"/>
          </a:xfrm>
          <a:prstGeom prst="rect">
            <a:avLst/>
          </a:prstGeom>
          <a:noFill/>
        </p:spPr>
        <p:txBody>
          <a:bodyPr wrap="none" rtlCol="0">
            <a:spAutoFit/>
          </a:bodyPr>
          <a:lstStyle/>
          <a:p>
            <a:pPr algn="ctr"/>
            <a:r>
              <a:rPr lang="en-GB" sz="900" b="1" dirty="0"/>
              <a:t>Mobile</a:t>
            </a:r>
          </a:p>
          <a:p>
            <a:pPr algn="ctr"/>
            <a:r>
              <a:rPr lang="en-GB" sz="900" b="1" dirty="0"/>
              <a:t>App</a:t>
            </a:r>
          </a:p>
        </p:txBody>
      </p:sp>
      <p:cxnSp>
        <p:nvCxnSpPr>
          <p:cNvPr id="47" name="Straight Arrow Connector 46">
            <a:extLst>
              <a:ext uri="{FF2B5EF4-FFF2-40B4-BE49-F238E27FC236}">
                <a16:creationId xmlns:a16="http://schemas.microsoft.com/office/drawing/2014/main" id="{33BB8E8E-6CDE-4705-8946-455669741193}"/>
              </a:ext>
            </a:extLst>
          </p:cNvPr>
          <p:cNvCxnSpPr>
            <a:cxnSpLocks/>
            <a:stCxn id="167" idx="3"/>
            <a:endCxn id="170" idx="1"/>
          </p:cNvCxnSpPr>
          <p:nvPr/>
        </p:nvCxnSpPr>
        <p:spPr>
          <a:xfrm flipV="1">
            <a:off x="2091648" y="1325468"/>
            <a:ext cx="486296" cy="4054"/>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6B699DF-6447-4287-A147-45992A2287BF}"/>
              </a:ext>
            </a:extLst>
          </p:cNvPr>
          <p:cNvSpPr txBox="1"/>
          <p:nvPr/>
        </p:nvSpPr>
        <p:spPr>
          <a:xfrm>
            <a:off x="2506389" y="1542256"/>
            <a:ext cx="518091" cy="230832"/>
          </a:xfrm>
          <a:prstGeom prst="rect">
            <a:avLst/>
          </a:prstGeom>
          <a:noFill/>
        </p:spPr>
        <p:txBody>
          <a:bodyPr wrap="none" rtlCol="0">
            <a:spAutoFit/>
          </a:bodyPr>
          <a:lstStyle/>
          <a:p>
            <a:pPr algn="ctr"/>
            <a:r>
              <a:rPr lang="en-GB" sz="900" b="1" dirty="0"/>
              <a:t>Kinesis</a:t>
            </a:r>
          </a:p>
        </p:txBody>
      </p:sp>
      <p:cxnSp>
        <p:nvCxnSpPr>
          <p:cNvPr id="70" name="Straight Arrow Connector 69">
            <a:extLst>
              <a:ext uri="{FF2B5EF4-FFF2-40B4-BE49-F238E27FC236}">
                <a16:creationId xmlns:a16="http://schemas.microsoft.com/office/drawing/2014/main" id="{DAFBB40E-244B-4C3A-BF35-91E33D7E1593}"/>
              </a:ext>
            </a:extLst>
          </p:cNvPr>
          <p:cNvCxnSpPr>
            <a:cxnSpLocks/>
            <a:stCxn id="354" idx="2"/>
            <a:endCxn id="30" idx="0"/>
          </p:cNvCxnSpPr>
          <p:nvPr/>
        </p:nvCxnSpPr>
        <p:spPr>
          <a:xfrm flipH="1">
            <a:off x="3561817" y="1879704"/>
            <a:ext cx="1" cy="200662"/>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7609212-46E6-4C4C-AD9C-3158585A9C44}"/>
              </a:ext>
            </a:extLst>
          </p:cNvPr>
          <p:cNvSpPr txBox="1"/>
          <p:nvPr/>
        </p:nvSpPr>
        <p:spPr>
          <a:xfrm>
            <a:off x="3424049" y="2541363"/>
            <a:ext cx="296876" cy="230832"/>
          </a:xfrm>
          <a:prstGeom prst="rect">
            <a:avLst/>
          </a:prstGeom>
          <a:noFill/>
        </p:spPr>
        <p:txBody>
          <a:bodyPr wrap="square" rtlCol="0">
            <a:spAutoFit/>
          </a:bodyPr>
          <a:lstStyle/>
          <a:p>
            <a:pPr algn="ctr"/>
            <a:r>
              <a:rPr lang="en-GB" sz="900" b="1" dirty="0"/>
              <a:t>S3</a:t>
            </a:r>
          </a:p>
        </p:txBody>
      </p:sp>
      <p:sp>
        <p:nvSpPr>
          <p:cNvPr id="99" name="TextBox 98">
            <a:extLst>
              <a:ext uri="{FF2B5EF4-FFF2-40B4-BE49-F238E27FC236}">
                <a16:creationId xmlns:a16="http://schemas.microsoft.com/office/drawing/2014/main" id="{5B046263-5F52-4489-8910-98623B8D691D}"/>
              </a:ext>
            </a:extLst>
          </p:cNvPr>
          <p:cNvSpPr txBox="1"/>
          <p:nvPr/>
        </p:nvSpPr>
        <p:spPr>
          <a:xfrm>
            <a:off x="4584001" y="1907102"/>
            <a:ext cx="407483" cy="230832"/>
          </a:xfrm>
          <a:prstGeom prst="rect">
            <a:avLst/>
          </a:prstGeom>
          <a:noFill/>
        </p:spPr>
        <p:txBody>
          <a:bodyPr wrap="none" rtlCol="0">
            <a:spAutoFit/>
          </a:bodyPr>
          <a:lstStyle/>
          <a:p>
            <a:pPr algn="ctr"/>
            <a:r>
              <a:rPr lang="en-GB" sz="900" b="1" dirty="0"/>
              <a:t>Glue</a:t>
            </a:r>
          </a:p>
        </p:txBody>
      </p:sp>
      <p:pic>
        <p:nvPicPr>
          <p:cNvPr id="1030" name="Picture 6" descr="Image result for api gateway aws icon">
            <a:extLst>
              <a:ext uri="{FF2B5EF4-FFF2-40B4-BE49-F238E27FC236}">
                <a16:creationId xmlns:a16="http://schemas.microsoft.com/office/drawing/2014/main" id="{5E1388ED-C29F-40FC-9A70-4F25F4CEA3E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942" r="28529"/>
          <a:stretch/>
        </p:blipFill>
        <p:spPr bwMode="auto">
          <a:xfrm>
            <a:off x="672968" y="3533667"/>
            <a:ext cx="472442" cy="55543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BA28F474-39A4-4CAB-BE96-6C971B83A3F6}"/>
              </a:ext>
            </a:extLst>
          </p:cNvPr>
          <p:cNvSpPr txBox="1"/>
          <p:nvPr/>
        </p:nvSpPr>
        <p:spPr>
          <a:xfrm>
            <a:off x="515444" y="4008789"/>
            <a:ext cx="1369286" cy="507831"/>
          </a:xfrm>
          <a:prstGeom prst="rect">
            <a:avLst/>
          </a:prstGeom>
          <a:noFill/>
        </p:spPr>
        <p:txBody>
          <a:bodyPr wrap="none" rtlCol="0">
            <a:spAutoFit/>
          </a:bodyPr>
          <a:lstStyle/>
          <a:p>
            <a:r>
              <a:rPr lang="en-GB" sz="900" b="1" dirty="0"/>
              <a:t>API Gateway </a:t>
            </a:r>
          </a:p>
          <a:p>
            <a:r>
              <a:rPr lang="en-GB" sz="900" dirty="0">
                <a:solidFill>
                  <a:schemeClr val="bg1">
                    <a:lumMod val="65000"/>
                  </a:schemeClr>
                </a:solidFill>
              </a:rPr>
              <a:t>/book/recommendations</a:t>
            </a:r>
          </a:p>
          <a:p>
            <a:r>
              <a:rPr lang="en-GB" sz="900" dirty="0">
                <a:solidFill>
                  <a:schemeClr val="bg1">
                    <a:lumMod val="65000"/>
                  </a:schemeClr>
                </a:solidFill>
              </a:rPr>
              <a:t>?user=id</a:t>
            </a:r>
          </a:p>
        </p:txBody>
      </p:sp>
      <p:sp>
        <p:nvSpPr>
          <p:cNvPr id="120" name="TextBox 119">
            <a:extLst>
              <a:ext uri="{FF2B5EF4-FFF2-40B4-BE49-F238E27FC236}">
                <a16:creationId xmlns:a16="http://schemas.microsoft.com/office/drawing/2014/main" id="{AE8E9D5F-2135-484A-982B-B249CBDAE037}"/>
              </a:ext>
            </a:extLst>
          </p:cNvPr>
          <p:cNvSpPr txBox="1"/>
          <p:nvPr/>
        </p:nvSpPr>
        <p:spPr>
          <a:xfrm rot="16200000">
            <a:off x="446947" y="2836767"/>
            <a:ext cx="1022171" cy="230832"/>
          </a:xfrm>
          <a:prstGeom prst="rect">
            <a:avLst/>
          </a:prstGeom>
          <a:noFill/>
        </p:spPr>
        <p:txBody>
          <a:bodyPr wrap="square" rtlCol="0">
            <a:spAutoFit/>
          </a:bodyPr>
          <a:lstStyle/>
          <a:p>
            <a:pPr algn="ctr"/>
            <a:r>
              <a:rPr lang="en-GB" sz="900" i="1" dirty="0">
                <a:solidFill>
                  <a:schemeClr val="bg1">
                    <a:lumMod val="65000"/>
                  </a:schemeClr>
                </a:solidFill>
              </a:rPr>
              <a:t>Inference Request</a:t>
            </a:r>
          </a:p>
        </p:txBody>
      </p:sp>
      <p:pic>
        <p:nvPicPr>
          <p:cNvPr id="133" name="Graphic 132">
            <a:extLst>
              <a:ext uri="{FF2B5EF4-FFF2-40B4-BE49-F238E27FC236}">
                <a16:creationId xmlns:a16="http://schemas.microsoft.com/office/drawing/2014/main" id="{B625F1DB-8BAC-4607-93F8-71EFF72080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0057" y="4550776"/>
            <a:ext cx="388347" cy="388347"/>
          </a:xfrm>
          <a:prstGeom prst="rect">
            <a:avLst/>
          </a:prstGeom>
        </p:spPr>
      </p:pic>
      <p:sp>
        <p:nvSpPr>
          <p:cNvPr id="134" name="TextBox 133">
            <a:extLst>
              <a:ext uri="{FF2B5EF4-FFF2-40B4-BE49-F238E27FC236}">
                <a16:creationId xmlns:a16="http://schemas.microsoft.com/office/drawing/2014/main" id="{E28250B9-AC97-4B5B-A107-8BD56129A379}"/>
              </a:ext>
            </a:extLst>
          </p:cNvPr>
          <p:cNvSpPr txBox="1"/>
          <p:nvPr/>
        </p:nvSpPr>
        <p:spPr>
          <a:xfrm>
            <a:off x="369593" y="5012705"/>
            <a:ext cx="1064715" cy="369332"/>
          </a:xfrm>
          <a:prstGeom prst="rect">
            <a:avLst/>
          </a:prstGeom>
          <a:noFill/>
        </p:spPr>
        <p:txBody>
          <a:bodyPr wrap="none" rtlCol="0">
            <a:spAutoFit/>
          </a:bodyPr>
          <a:lstStyle/>
          <a:p>
            <a:pPr algn="ctr"/>
            <a:r>
              <a:rPr lang="en-GB" sz="900" b="1" dirty="0"/>
              <a:t>Parameter Store</a:t>
            </a:r>
          </a:p>
          <a:p>
            <a:pPr algn="ctr"/>
            <a:r>
              <a:rPr lang="en-GB" sz="900" dirty="0">
                <a:solidFill>
                  <a:schemeClr val="bg1">
                    <a:lumMod val="65000"/>
                  </a:schemeClr>
                </a:solidFill>
              </a:rPr>
              <a:t>Configuration Info </a:t>
            </a:r>
          </a:p>
        </p:txBody>
      </p:sp>
      <p:sp>
        <p:nvSpPr>
          <p:cNvPr id="140" name="TextBox 139">
            <a:extLst>
              <a:ext uri="{FF2B5EF4-FFF2-40B4-BE49-F238E27FC236}">
                <a16:creationId xmlns:a16="http://schemas.microsoft.com/office/drawing/2014/main" id="{3937816C-2831-4619-8A54-F64281DDD242}"/>
              </a:ext>
            </a:extLst>
          </p:cNvPr>
          <p:cNvSpPr txBox="1"/>
          <p:nvPr/>
        </p:nvSpPr>
        <p:spPr>
          <a:xfrm>
            <a:off x="1426690" y="4897289"/>
            <a:ext cx="810126" cy="230832"/>
          </a:xfrm>
          <a:prstGeom prst="rect">
            <a:avLst/>
          </a:prstGeom>
          <a:noFill/>
        </p:spPr>
        <p:txBody>
          <a:bodyPr wrap="square" rtlCol="0">
            <a:spAutoFit/>
          </a:bodyPr>
          <a:lstStyle/>
          <a:p>
            <a:pPr algn="ctr"/>
            <a:r>
              <a:rPr lang="en-GB" sz="900" b="1" dirty="0"/>
              <a:t>Lambda</a:t>
            </a:r>
          </a:p>
        </p:txBody>
      </p:sp>
      <p:sp>
        <p:nvSpPr>
          <p:cNvPr id="153" name="TextBox 152">
            <a:extLst>
              <a:ext uri="{FF2B5EF4-FFF2-40B4-BE49-F238E27FC236}">
                <a16:creationId xmlns:a16="http://schemas.microsoft.com/office/drawing/2014/main" id="{7A11ED6D-9FD0-4834-81FB-B491CA0A4B9F}"/>
              </a:ext>
            </a:extLst>
          </p:cNvPr>
          <p:cNvSpPr txBox="1"/>
          <p:nvPr/>
        </p:nvSpPr>
        <p:spPr>
          <a:xfrm>
            <a:off x="5098441" y="2434405"/>
            <a:ext cx="825868"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Dataset</a:t>
            </a:r>
          </a:p>
        </p:txBody>
      </p:sp>
      <p:cxnSp>
        <p:nvCxnSpPr>
          <p:cNvPr id="159" name="Elbow Connector 53">
            <a:extLst>
              <a:ext uri="{FF2B5EF4-FFF2-40B4-BE49-F238E27FC236}">
                <a16:creationId xmlns:a16="http://schemas.microsoft.com/office/drawing/2014/main" id="{E0DA5F18-E4FF-4F82-9D1D-E4570A50D3C4}"/>
              </a:ext>
            </a:extLst>
          </p:cNvPr>
          <p:cNvCxnSpPr>
            <a:cxnSpLocks/>
            <a:stCxn id="199" idx="2"/>
          </p:cNvCxnSpPr>
          <p:nvPr/>
        </p:nvCxnSpPr>
        <p:spPr>
          <a:xfrm rot="5400000">
            <a:off x="3853534" y="1795611"/>
            <a:ext cx="671710" cy="844874"/>
          </a:xfrm>
          <a:prstGeom prst="bentConnector2">
            <a:avLst/>
          </a:prstGeom>
          <a:ln w="19050">
            <a:solidFill>
              <a:srgbClr val="54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68" name="Picture 267" descr="Amazon-Elastic-Load-Balacing.png">
            <a:extLst>
              <a:ext uri="{FF2B5EF4-FFF2-40B4-BE49-F238E27FC236}">
                <a16:creationId xmlns:a16="http://schemas.microsoft.com/office/drawing/2014/main" id="{A60898B4-AF5D-417A-BA28-2A49994BF3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28185" y="4495130"/>
            <a:ext cx="499638" cy="499638"/>
          </a:xfrm>
          <a:prstGeom prst="rect">
            <a:avLst/>
          </a:prstGeom>
        </p:spPr>
      </p:pic>
      <p:cxnSp>
        <p:nvCxnSpPr>
          <p:cNvPr id="289" name="Elbow Connector 53">
            <a:extLst>
              <a:ext uri="{FF2B5EF4-FFF2-40B4-BE49-F238E27FC236}">
                <a16:creationId xmlns:a16="http://schemas.microsoft.com/office/drawing/2014/main" id="{5B59BF99-D5DD-44EC-9FCE-D5569429265F}"/>
              </a:ext>
            </a:extLst>
          </p:cNvPr>
          <p:cNvCxnSpPr>
            <a:cxnSpLocks/>
            <a:stCxn id="1030" idx="3"/>
          </p:cNvCxnSpPr>
          <p:nvPr/>
        </p:nvCxnSpPr>
        <p:spPr>
          <a:xfrm>
            <a:off x="1145410" y="3811385"/>
            <a:ext cx="1011989" cy="626177"/>
          </a:xfrm>
          <a:prstGeom prst="bentConnector2">
            <a:avLst/>
          </a:prstGeom>
          <a:ln w="19050">
            <a:solidFill>
              <a:srgbClr val="54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7" name="Rectangle 256">
            <a:extLst>
              <a:ext uri="{FF2B5EF4-FFF2-40B4-BE49-F238E27FC236}">
                <a16:creationId xmlns:a16="http://schemas.microsoft.com/office/drawing/2014/main" id="{A0CAA089-CA1A-4F2C-9A44-CB0BB1801B93}"/>
              </a:ext>
            </a:extLst>
          </p:cNvPr>
          <p:cNvSpPr/>
          <p:nvPr/>
        </p:nvSpPr>
        <p:spPr>
          <a:xfrm>
            <a:off x="3018150" y="4820942"/>
            <a:ext cx="859531" cy="230832"/>
          </a:xfrm>
          <a:prstGeom prst="rect">
            <a:avLst/>
          </a:prstGeom>
        </p:spPr>
        <p:txBody>
          <a:bodyPr wrap="none">
            <a:spAutoFit/>
          </a:bodyPr>
          <a:lstStyle/>
          <a:p>
            <a:r>
              <a:rPr lang="en-US" sz="900" b="1" dirty="0"/>
              <a:t>Load Balancer</a:t>
            </a:r>
          </a:p>
        </p:txBody>
      </p:sp>
      <p:sp>
        <p:nvSpPr>
          <p:cNvPr id="354" name="TextBox 353">
            <a:extLst>
              <a:ext uri="{FF2B5EF4-FFF2-40B4-BE49-F238E27FC236}">
                <a16:creationId xmlns:a16="http://schemas.microsoft.com/office/drawing/2014/main" id="{25A7159C-1471-45ED-9984-08EF9FCDFF1B}"/>
              </a:ext>
            </a:extLst>
          </p:cNvPr>
          <p:cNvSpPr txBox="1"/>
          <p:nvPr/>
        </p:nvSpPr>
        <p:spPr>
          <a:xfrm>
            <a:off x="3177889" y="1510372"/>
            <a:ext cx="767857" cy="369332"/>
          </a:xfrm>
          <a:prstGeom prst="rect">
            <a:avLst/>
          </a:prstGeom>
          <a:noFill/>
        </p:spPr>
        <p:txBody>
          <a:bodyPr wrap="square" rtlCol="0">
            <a:spAutoFit/>
          </a:bodyPr>
          <a:lstStyle/>
          <a:p>
            <a:pPr algn="ctr"/>
            <a:r>
              <a:rPr lang="en-GB" sz="900" b="1" dirty="0"/>
              <a:t>Kinesis Data </a:t>
            </a:r>
          </a:p>
          <a:p>
            <a:pPr algn="ctr"/>
            <a:r>
              <a:rPr lang="en-GB" sz="900" b="1" dirty="0"/>
              <a:t>Firehose</a:t>
            </a:r>
          </a:p>
        </p:txBody>
      </p:sp>
      <p:pic>
        <p:nvPicPr>
          <p:cNvPr id="355" name="Graphic 354">
            <a:extLst>
              <a:ext uri="{FF2B5EF4-FFF2-40B4-BE49-F238E27FC236}">
                <a16:creationId xmlns:a16="http://schemas.microsoft.com/office/drawing/2014/main" id="{F1340DB1-4A23-47BD-9498-F07C46926C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937905" y="739113"/>
            <a:ext cx="483586" cy="469900"/>
          </a:xfrm>
          <a:prstGeom prst="rect">
            <a:avLst/>
          </a:prstGeom>
        </p:spPr>
      </p:pic>
      <p:sp>
        <p:nvSpPr>
          <p:cNvPr id="357" name="TextBox 356">
            <a:extLst>
              <a:ext uri="{FF2B5EF4-FFF2-40B4-BE49-F238E27FC236}">
                <a16:creationId xmlns:a16="http://schemas.microsoft.com/office/drawing/2014/main" id="{31BB9985-F7A4-43E9-BCEE-CF167E06CC26}"/>
              </a:ext>
            </a:extLst>
          </p:cNvPr>
          <p:cNvSpPr txBox="1"/>
          <p:nvPr/>
        </p:nvSpPr>
        <p:spPr>
          <a:xfrm>
            <a:off x="6323231" y="643417"/>
            <a:ext cx="939681" cy="507831"/>
          </a:xfrm>
          <a:prstGeom prst="rect">
            <a:avLst/>
          </a:prstGeom>
          <a:noFill/>
        </p:spPr>
        <p:txBody>
          <a:bodyPr wrap="none" rtlCol="0">
            <a:spAutoFit/>
          </a:bodyPr>
          <a:lstStyle/>
          <a:p>
            <a:pPr algn="ctr"/>
            <a:endParaRPr lang="en-GB" sz="900" dirty="0"/>
          </a:p>
          <a:p>
            <a:pPr algn="ctr"/>
            <a:r>
              <a:rPr lang="en-GB" sz="900" dirty="0"/>
              <a:t>Data Scientists</a:t>
            </a:r>
          </a:p>
          <a:p>
            <a:pPr algn="ctr"/>
            <a:r>
              <a:rPr lang="en-GB" sz="900" dirty="0"/>
              <a:t>Quality Analysts</a:t>
            </a:r>
          </a:p>
        </p:txBody>
      </p:sp>
      <p:cxnSp>
        <p:nvCxnSpPr>
          <p:cNvPr id="358" name="Straight Arrow Connector 357">
            <a:extLst>
              <a:ext uri="{FF2B5EF4-FFF2-40B4-BE49-F238E27FC236}">
                <a16:creationId xmlns:a16="http://schemas.microsoft.com/office/drawing/2014/main" id="{0AB49308-7F27-462A-AECA-3B36ECC683D7}"/>
              </a:ext>
            </a:extLst>
          </p:cNvPr>
          <p:cNvCxnSpPr>
            <a:cxnSpLocks/>
            <a:stCxn id="457" idx="1"/>
          </p:cNvCxnSpPr>
          <p:nvPr/>
        </p:nvCxnSpPr>
        <p:spPr>
          <a:xfrm flipH="1">
            <a:off x="4864026" y="970845"/>
            <a:ext cx="388716" cy="3218"/>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8F9E335-E474-4866-A67C-18354D784016}"/>
              </a:ext>
            </a:extLst>
          </p:cNvPr>
          <p:cNvCxnSpPr>
            <a:cxnSpLocks/>
            <a:stCxn id="181" idx="0"/>
            <a:endCxn id="268" idx="2"/>
          </p:cNvCxnSpPr>
          <p:nvPr/>
        </p:nvCxnSpPr>
        <p:spPr>
          <a:xfrm flipV="1">
            <a:off x="2875343" y="4994768"/>
            <a:ext cx="2661" cy="279928"/>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1939F1D2-4614-40FF-8196-79B670E3C050}"/>
              </a:ext>
            </a:extLst>
          </p:cNvPr>
          <p:cNvSpPr/>
          <p:nvPr/>
        </p:nvSpPr>
        <p:spPr>
          <a:xfrm>
            <a:off x="351451" y="3522217"/>
            <a:ext cx="4802569" cy="2996487"/>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r>
              <a:rPr lang="en-US" sz="900" dirty="0">
                <a:solidFill>
                  <a:srgbClr val="5A6B86"/>
                </a:solidFill>
              </a:rPr>
              <a:t>Realtime Content Discovery Microservice(s)</a:t>
            </a:r>
          </a:p>
        </p:txBody>
      </p:sp>
      <p:cxnSp>
        <p:nvCxnSpPr>
          <p:cNvPr id="450" name="Elbow Connector 53">
            <a:extLst>
              <a:ext uri="{FF2B5EF4-FFF2-40B4-BE49-F238E27FC236}">
                <a16:creationId xmlns:a16="http://schemas.microsoft.com/office/drawing/2014/main" id="{282C549F-08CB-4311-AB6F-71AF145E3C62}"/>
              </a:ext>
            </a:extLst>
          </p:cNvPr>
          <p:cNvCxnSpPr>
            <a:cxnSpLocks/>
            <a:stCxn id="23" idx="3"/>
          </p:cNvCxnSpPr>
          <p:nvPr/>
        </p:nvCxnSpPr>
        <p:spPr>
          <a:xfrm flipV="1">
            <a:off x="1154916" y="1336740"/>
            <a:ext cx="559581" cy="1"/>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8" name="Elbow Connector 53">
            <a:extLst>
              <a:ext uri="{FF2B5EF4-FFF2-40B4-BE49-F238E27FC236}">
                <a16:creationId xmlns:a16="http://schemas.microsoft.com/office/drawing/2014/main" id="{4FF13BA7-C2C4-4505-B895-FF5A2E91631B}"/>
              </a:ext>
            </a:extLst>
          </p:cNvPr>
          <p:cNvCxnSpPr>
            <a:cxnSpLocks/>
            <a:stCxn id="184" idx="3"/>
            <a:endCxn id="30" idx="1"/>
          </p:cNvCxnSpPr>
          <p:nvPr/>
        </p:nvCxnSpPr>
        <p:spPr>
          <a:xfrm>
            <a:off x="2144960" y="2349967"/>
            <a:ext cx="1142056" cy="5200"/>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85" name="TextBox 484">
            <a:extLst>
              <a:ext uri="{FF2B5EF4-FFF2-40B4-BE49-F238E27FC236}">
                <a16:creationId xmlns:a16="http://schemas.microsoft.com/office/drawing/2014/main" id="{A1180920-8696-4BBF-8B7A-D13599F6E162}"/>
              </a:ext>
            </a:extLst>
          </p:cNvPr>
          <p:cNvSpPr txBox="1"/>
          <p:nvPr/>
        </p:nvSpPr>
        <p:spPr>
          <a:xfrm>
            <a:off x="1897171" y="2944292"/>
            <a:ext cx="1210355" cy="230832"/>
          </a:xfrm>
          <a:prstGeom prst="rect">
            <a:avLst/>
          </a:prstGeom>
          <a:noFill/>
        </p:spPr>
        <p:txBody>
          <a:bodyPr wrap="square" rtlCol="0">
            <a:spAutoFit/>
          </a:bodyPr>
          <a:lstStyle/>
          <a:p>
            <a:pPr algn="ctr"/>
            <a:r>
              <a:rPr lang="en-GB" sz="900" i="1" dirty="0">
                <a:solidFill>
                  <a:schemeClr val="bg1">
                    <a:lumMod val="65000"/>
                  </a:schemeClr>
                </a:solidFill>
              </a:rPr>
              <a:t>Book attributes</a:t>
            </a:r>
          </a:p>
        </p:txBody>
      </p:sp>
      <p:pic>
        <p:nvPicPr>
          <p:cNvPr id="455" name="Graphic 454" descr="Bullseye">
            <a:extLst>
              <a:ext uri="{FF2B5EF4-FFF2-40B4-BE49-F238E27FC236}">
                <a16:creationId xmlns:a16="http://schemas.microsoft.com/office/drawing/2014/main" id="{B468EC41-F5A7-4C19-A03F-69A74C2481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237920" y="760776"/>
            <a:ext cx="426575" cy="426575"/>
          </a:xfrm>
          <a:prstGeom prst="rect">
            <a:avLst/>
          </a:prstGeom>
        </p:spPr>
      </p:pic>
      <p:cxnSp>
        <p:nvCxnSpPr>
          <p:cNvPr id="508" name="Straight Arrow Connector 507">
            <a:extLst>
              <a:ext uri="{FF2B5EF4-FFF2-40B4-BE49-F238E27FC236}">
                <a16:creationId xmlns:a16="http://schemas.microsoft.com/office/drawing/2014/main" id="{E27518EA-685A-47D4-A2C2-7A3400A558FB}"/>
              </a:ext>
            </a:extLst>
          </p:cNvPr>
          <p:cNvCxnSpPr>
            <a:cxnSpLocks/>
            <a:stCxn id="355" idx="3"/>
            <a:endCxn id="457" idx="3"/>
          </p:cNvCxnSpPr>
          <p:nvPr/>
        </p:nvCxnSpPr>
        <p:spPr>
          <a:xfrm flipH="1" flipV="1">
            <a:off x="5631520" y="970845"/>
            <a:ext cx="306385" cy="3218"/>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11" name="TextBox 510">
            <a:extLst>
              <a:ext uri="{FF2B5EF4-FFF2-40B4-BE49-F238E27FC236}">
                <a16:creationId xmlns:a16="http://schemas.microsoft.com/office/drawing/2014/main" id="{17215AFD-39AE-42A4-97D9-C439748B05E0}"/>
              </a:ext>
            </a:extLst>
          </p:cNvPr>
          <p:cNvSpPr txBox="1"/>
          <p:nvPr/>
        </p:nvSpPr>
        <p:spPr>
          <a:xfrm>
            <a:off x="5252743" y="1177221"/>
            <a:ext cx="341706" cy="230832"/>
          </a:xfrm>
          <a:prstGeom prst="rect">
            <a:avLst/>
          </a:prstGeom>
          <a:noFill/>
        </p:spPr>
        <p:txBody>
          <a:bodyPr wrap="square" rtlCol="0">
            <a:spAutoFit/>
          </a:bodyPr>
          <a:lstStyle/>
          <a:p>
            <a:pPr algn="ctr"/>
            <a:r>
              <a:rPr lang="en-GB" sz="900" b="1" dirty="0"/>
              <a:t>BI</a:t>
            </a:r>
          </a:p>
        </p:txBody>
      </p:sp>
      <p:sp>
        <p:nvSpPr>
          <p:cNvPr id="534" name="Rectangle 533">
            <a:extLst>
              <a:ext uri="{FF2B5EF4-FFF2-40B4-BE49-F238E27FC236}">
                <a16:creationId xmlns:a16="http://schemas.microsoft.com/office/drawing/2014/main" id="{C8A95B89-D30F-4862-9424-C0FA5334B6ED}"/>
              </a:ext>
            </a:extLst>
          </p:cNvPr>
          <p:cNvSpPr/>
          <p:nvPr/>
        </p:nvSpPr>
        <p:spPr>
          <a:xfrm>
            <a:off x="1079203" y="712163"/>
            <a:ext cx="4074817" cy="2752773"/>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r>
              <a:rPr lang="en-US" sz="900" dirty="0">
                <a:solidFill>
                  <a:srgbClr val="5A6B86"/>
                </a:solidFill>
              </a:rPr>
              <a:t>Data Fabric </a:t>
            </a:r>
          </a:p>
        </p:txBody>
      </p:sp>
      <p:cxnSp>
        <p:nvCxnSpPr>
          <p:cNvPr id="540" name="Straight Arrow Connector 539">
            <a:extLst>
              <a:ext uri="{FF2B5EF4-FFF2-40B4-BE49-F238E27FC236}">
                <a16:creationId xmlns:a16="http://schemas.microsoft.com/office/drawing/2014/main" id="{C05AABB4-A362-4682-AF4C-CF6690CDA448}"/>
              </a:ext>
            </a:extLst>
          </p:cNvPr>
          <p:cNvCxnSpPr>
            <a:cxnSpLocks/>
            <a:stCxn id="169" idx="2"/>
            <a:endCxn id="184" idx="0"/>
          </p:cNvCxnSpPr>
          <p:nvPr/>
        </p:nvCxnSpPr>
        <p:spPr>
          <a:xfrm>
            <a:off x="1890922" y="1748945"/>
            <a:ext cx="0" cy="346983"/>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02278F6A-ABA9-4B5E-935B-355193DC8C53}"/>
              </a:ext>
            </a:extLst>
          </p:cNvPr>
          <p:cNvSpPr/>
          <p:nvPr/>
        </p:nvSpPr>
        <p:spPr>
          <a:xfrm>
            <a:off x="5212822" y="712163"/>
            <a:ext cx="2021372" cy="5806533"/>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45720" numCol="1" spcCol="0" rtlCol="0" fromWordArt="0" anchor="b" anchorCtr="0" forceAA="0" compatLnSpc="1">
            <a:prstTxWarp prst="textNoShape">
              <a:avLst/>
            </a:prstTxWarp>
            <a:noAutofit/>
          </a:bodyPr>
          <a:lstStyle/>
          <a:p>
            <a:pPr algn="ctr"/>
            <a:r>
              <a:rPr lang="en-US" sz="900" dirty="0">
                <a:solidFill>
                  <a:srgbClr val="5A6B86"/>
                </a:solidFill>
              </a:rPr>
              <a:t>Data Science Lab</a:t>
            </a:r>
          </a:p>
        </p:txBody>
      </p:sp>
      <p:sp>
        <p:nvSpPr>
          <p:cNvPr id="590" name="TextBox 589">
            <a:extLst>
              <a:ext uri="{FF2B5EF4-FFF2-40B4-BE49-F238E27FC236}">
                <a16:creationId xmlns:a16="http://schemas.microsoft.com/office/drawing/2014/main" id="{7694BEE9-7FB4-4D5F-81E2-CB9BC141D9BC}"/>
              </a:ext>
            </a:extLst>
          </p:cNvPr>
          <p:cNvSpPr txBox="1"/>
          <p:nvPr/>
        </p:nvSpPr>
        <p:spPr>
          <a:xfrm>
            <a:off x="3798361" y="2782333"/>
            <a:ext cx="640173" cy="230832"/>
          </a:xfrm>
          <a:prstGeom prst="rect">
            <a:avLst/>
          </a:prstGeom>
          <a:noFill/>
        </p:spPr>
        <p:txBody>
          <a:bodyPr wrap="square" rtlCol="0">
            <a:spAutoFit/>
          </a:bodyPr>
          <a:lstStyle/>
          <a:p>
            <a:pPr algn="ctr"/>
            <a:r>
              <a:rPr lang="en-GB" sz="900" i="1" dirty="0">
                <a:solidFill>
                  <a:schemeClr val="bg1">
                    <a:lumMod val="65000"/>
                  </a:schemeClr>
                </a:solidFill>
              </a:rPr>
              <a:t>Model </a:t>
            </a:r>
          </a:p>
        </p:txBody>
      </p:sp>
      <p:sp>
        <p:nvSpPr>
          <p:cNvPr id="600" name="Rectangle 599">
            <a:extLst>
              <a:ext uri="{FF2B5EF4-FFF2-40B4-BE49-F238E27FC236}">
                <a16:creationId xmlns:a16="http://schemas.microsoft.com/office/drawing/2014/main" id="{463F633D-AFA3-4839-BDAE-D542B826E8AD}"/>
              </a:ext>
            </a:extLst>
          </p:cNvPr>
          <p:cNvSpPr/>
          <p:nvPr/>
        </p:nvSpPr>
        <p:spPr>
          <a:xfrm>
            <a:off x="7313705" y="712163"/>
            <a:ext cx="637427" cy="5806529"/>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45720" numCol="1" spcCol="0" rtlCol="0" fromWordArt="0" anchor="b" anchorCtr="0" forceAA="0" compatLnSpc="1">
            <a:prstTxWarp prst="textNoShape">
              <a:avLst/>
            </a:prstTxWarp>
            <a:noAutofit/>
          </a:bodyPr>
          <a:lstStyle/>
          <a:p>
            <a:pPr algn="r"/>
            <a:r>
              <a:rPr lang="en-US" sz="900" dirty="0">
                <a:solidFill>
                  <a:srgbClr val="5A6B86"/>
                </a:solidFill>
              </a:rPr>
              <a:t>Shared Services</a:t>
            </a:r>
          </a:p>
        </p:txBody>
      </p:sp>
      <p:pic>
        <p:nvPicPr>
          <p:cNvPr id="601" name="Picture 600" descr="IAM.png">
            <a:extLst>
              <a:ext uri="{FF2B5EF4-FFF2-40B4-BE49-F238E27FC236}">
                <a16:creationId xmlns:a16="http://schemas.microsoft.com/office/drawing/2014/main" id="{5A0DC010-1252-4F39-99A1-6DCB862B974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39675" y="828101"/>
            <a:ext cx="341259" cy="341259"/>
          </a:xfrm>
          <a:prstGeom prst="rect">
            <a:avLst/>
          </a:prstGeom>
        </p:spPr>
      </p:pic>
      <p:sp>
        <p:nvSpPr>
          <p:cNvPr id="603" name="TextBox 602">
            <a:extLst>
              <a:ext uri="{FF2B5EF4-FFF2-40B4-BE49-F238E27FC236}">
                <a16:creationId xmlns:a16="http://schemas.microsoft.com/office/drawing/2014/main" id="{0CA21B60-9CBE-4C0A-8B5D-EA51DD1F5224}"/>
              </a:ext>
            </a:extLst>
          </p:cNvPr>
          <p:cNvSpPr txBox="1"/>
          <p:nvPr/>
        </p:nvSpPr>
        <p:spPr>
          <a:xfrm>
            <a:off x="7411655" y="1216021"/>
            <a:ext cx="386645" cy="230832"/>
          </a:xfrm>
          <a:prstGeom prst="rect">
            <a:avLst/>
          </a:prstGeom>
          <a:noFill/>
        </p:spPr>
        <p:txBody>
          <a:bodyPr wrap="none" rtlCol="0">
            <a:spAutoFit/>
          </a:bodyPr>
          <a:lstStyle/>
          <a:p>
            <a:pPr algn="ctr"/>
            <a:r>
              <a:rPr lang="en-GB" sz="900" b="1" dirty="0"/>
              <a:t>IAM</a:t>
            </a:r>
          </a:p>
        </p:txBody>
      </p:sp>
      <p:pic>
        <p:nvPicPr>
          <p:cNvPr id="604" name="Graphic 603">
            <a:extLst>
              <a:ext uri="{FF2B5EF4-FFF2-40B4-BE49-F238E27FC236}">
                <a16:creationId xmlns:a16="http://schemas.microsoft.com/office/drawing/2014/main" id="{5E65E1F2-29B3-437D-8B8B-5B9ABA113B1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464419" y="1434663"/>
            <a:ext cx="291771" cy="291771"/>
          </a:xfrm>
          <a:prstGeom prst="rect">
            <a:avLst/>
          </a:prstGeom>
        </p:spPr>
      </p:pic>
      <p:sp>
        <p:nvSpPr>
          <p:cNvPr id="605" name="TextBox 604">
            <a:extLst>
              <a:ext uri="{FF2B5EF4-FFF2-40B4-BE49-F238E27FC236}">
                <a16:creationId xmlns:a16="http://schemas.microsoft.com/office/drawing/2014/main" id="{64A389F9-BC93-43E6-BE90-A47E40A92FDE}"/>
              </a:ext>
            </a:extLst>
          </p:cNvPr>
          <p:cNvSpPr txBox="1"/>
          <p:nvPr/>
        </p:nvSpPr>
        <p:spPr>
          <a:xfrm rot="10800000" flipV="1">
            <a:off x="7387492" y="1664422"/>
            <a:ext cx="433834" cy="230832"/>
          </a:xfrm>
          <a:prstGeom prst="rect">
            <a:avLst/>
          </a:prstGeom>
          <a:noFill/>
        </p:spPr>
        <p:txBody>
          <a:bodyPr wrap="square" rtlCol="0">
            <a:spAutoFit/>
          </a:bodyPr>
          <a:lstStyle/>
          <a:p>
            <a:pPr algn="ctr"/>
            <a:r>
              <a:rPr lang="en-GB" sz="900" b="1" dirty="0"/>
              <a:t>KMS</a:t>
            </a:r>
          </a:p>
        </p:txBody>
      </p:sp>
      <p:pic>
        <p:nvPicPr>
          <p:cNvPr id="606" name="Graphic 605">
            <a:extLst>
              <a:ext uri="{FF2B5EF4-FFF2-40B4-BE49-F238E27FC236}">
                <a16:creationId xmlns:a16="http://schemas.microsoft.com/office/drawing/2014/main" id="{7FB8790A-37AF-4C0A-9F41-6A12E1F3EB2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433783" y="1991737"/>
            <a:ext cx="353043" cy="353043"/>
          </a:xfrm>
          <a:prstGeom prst="rect">
            <a:avLst/>
          </a:prstGeom>
        </p:spPr>
      </p:pic>
      <p:sp>
        <p:nvSpPr>
          <p:cNvPr id="607" name="TextBox 606">
            <a:extLst>
              <a:ext uri="{FF2B5EF4-FFF2-40B4-BE49-F238E27FC236}">
                <a16:creationId xmlns:a16="http://schemas.microsoft.com/office/drawing/2014/main" id="{09637B0A-95F7-47A7-B35D-3738C8AD34D9}"/>
              </a:ext>
            </a:extLst>
          </p:cNvPr>
          <p:cNvSpPr txBox="1"/>
          <p:nvPr/>
        </p:nvSpPr>
        <p:spPr>
          <a:xfrm>
            <a:off x="7274711" y="2296925"/>
            <a:ext cx="683200" cy="230832"/>
          </a:xfrm>
          <a:prstGeom prst="rect">
            <a:avLst/>
          </a:prstGeom>
          <a:noFill/>
        </p:spPr>
        <p:txBody>
          <a:bodyPr wrap="none" rtlCol="0">
            <a:spAutoFit/>
          </a:bodyPr>
          <a:lstStyle/>
          <a:p>
            <a:pPr algn="ctr"/>
            <a:r>
              <a:rPr lang="en-GB" sz="900" b="1" dirty="0"/>
              <a:t>Certificate</a:t>
            </a:r>
          </a:p>
        </p:txBody>
      </p:sp>
      <p:pic>
        <p:nvPicPr>
          <p:cNvPr id="608" name="Graphic 607">
            <a:extLst>
              <a:ext uri="{FF2B5EF4-FFF2-40B4-BE49-F238E27FC236}">
                <a16:creationId xmlns:a16="http://schemas.microsoft.com/office/drawing/2014/main" id="{C81DD4F6-97A8-4508-AB24-1BB8888B8F6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433783" y="5240615"/>
            <a:ext cx="353043" cy="353043"/>
          </a:xfrm>
          <a:prstGeom prst="rect">
            <a:avLst/>
          </a:prstGeom>
        </p:spPr>
      </p:pic>
      <p:pic>
        <p:nvPicPr>
          <p:cNvPr id="609" name="Graphic 608">
            <a:extLst>
              <a:ext uri="{FF2B5EF4-FFF2-40B4-BE49-F238E27FC236}">
                <a16:creationId xmlns:a16="http://schemas.microsoft.com/office/drawing/2014/main" id="{AEF25787-87E6-44F1-9F37-BB32E514743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427825" y="2610083"/>
            <a:ext cx="364958" cy="364958"/>
          </a:xfrm>
          <a:prstGeom prst="rect">
            <a:avLst/>
          </a:prstGeom>
        </p:spPr>
      </p:pic>
      <p:sp>
        <p:nvSpPr>
          <p:cNvPr id="610" name="TextBox 609">
            <a:extLst>
              <a:ext uri="{FF2B5EF4-FFF2-40B4-BE49-F238E27FC236}">
                <a16:creationId xmlns:a16="http://schemas.microsoft.com/office/drawing/2014/main" id="{67AE13F1-1372-4BC1-960E-6A05DD26D16E}"/>
              </a:ext>
            </a:extLst>
          </p:cNvPr>
          <p:cNvSpPr txBox="1"/>
          <p:nvPr/>
        </p:nvSpPr>
        <p:spPr>
          <a:xfrm>
            <a:off x="7325735" y="2908273"/>
            <a:ext cx="537085" cy="369332"/>
          </a:xfrm>
          <a:prstGeom prst="rect">
            <a:avLst/>
          </a:prstGeom>
          <a:noFill/>
        </p:spPr>
        <p:txBody>
          <a:bodyPr wrap="square" rtlCol="0">
            <a:spAutoFit/>
          </a:bodyPr>
          <a:lstStyle/>
          <a:p>
            <a:pPr algn="ctr"/>
            <a:r>
              <a:rPr lang="en-GB" sz="900" b="1" dirty="0"/>
              <a:t>Cloud Watch</a:t>
            </a:r>
          </a:p>
        </p:txBody>
      </p:sp>
      <p:sp>
        <p:nvSpPr>
          <p:cNvPr id="611" name="TextBox 610">
            <a:extLst>
              <a:ext uri="{FF2B5EF4-FFF2-40B4-BE49-F238E27FC236}">
                <a16:creationId xmlns:a16="http://schemas.microsoft.com/office/drawing/2014/main" id="{2B5A6681-F718-497E-BDC6-26FE3D9BD5A6}"/>
              </a:ext>
            </a:extLst>
          </p:cNvPr>
          <p:cNvSpPr txBox="1"/>
          <p:nvPr/>
        </p:nvSpPr>
        <p:spPr>
          <a:xfrm>
            <a:off x="7283648" y="5577113"/>
            <a:ext cx="641522" cy="230832"/>
          </a:xfrm>
          <a:prstGeom prst="rect">
            <a:avLst/>
          </a:prstGeom>
          <a:noFill/>
        </p:spPr>
        <p:txBody>
          <a:bodyPr wrap="none" rtlCol="0">
            <a:spAutoFit/>
          </a:bodyPr>
          <a:lstStyle/>
          <a:p>
            <a:pPr algn="ctr"/>
            <a:r>
              <a:rPr lang="en-GB" sz="900" b="1" dirty="0"/>
              <a:t>Template</a:t>
            </a:r>
          </a:p>
        </p:txBody>
      </p:sp>
      <p:sp>
        <p:nvSpPr>
          <p:cNvPr id="632" name="Heptagon 631">
            <a:extLst>
              <a:ext uri="{FF2B5EF4-FFF2-40B4-BE49-F238E27FC236}">
                <a16:creationId xmlns:a16="http://schemas.microsoft.com/office/drawing/2014/main" id="{ECBB4DAD-B00A-4C10-BE84-1BD111F4FC04}"/>
              </a:ext>
            </a:extLst>
          </p:cNvPr>
          <p:cNvSpPr/>
          <p:nvPr/>
        </p:nvSpPr>
        <p:spPr>
          <a:xfrm>
            <a:off x="2358195" y="3642129"/>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5</a:t>
            </a:r>
          </a:p>
        </p:txBody>
      </p:sp>
      <p:sp>
        <p:nvSpPr>
          <p:cNvPr id="633" name="Heptagon 632">
            <a:extLst>
              <a:ext uri="{FF2B5EF4-FFF2-40B4-BE49-F238E27FC236}">
                <a16:creationId xmlns:a16="http://schemas.microsoft.com/office/drawing/2014/main" id="{AF4B30D9-F9D5-45D7-ADEB-FDFF30682924}"/>
              </a:ext>
            </a:extLst>
          </p:cNvPr>
          <p:cNvSpPr/>
          <p:nvPr/>
        </p:nvSpPr>
        <p:spPr>
          <a:xfrm>
            <a:off x="2331769" y="5174543"/>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4</a:t>
            </a:r>
          </a:p>
        </p:txBody>
      </p:sp>
      <p:cxnSp>
        <p:nvCxnSpPr>
          <p:cNvPr id="178" name="Straight Arrow Connector 177">
            <a:extLst>
              <a:ext uri="{FF2B5EF4-FFF2-40B4-BE49-F238E27FC236}">
                <a16:creationId xmlns:a16="http://schemas.microsoft.com/office/drawing/2014/main" id="{C15269AD-C589-4878-890C-3EC80148B60D}"/>
              </a:ext>
            </a:extLst>
          </p:cNvPr>
          <p:cNvCxnSpPr>
            <a:cxnSpLocks/>
            <a:stCxn id="170" idx="3"/>
          </p:cNvCxnSpPr>
          <p:nvPr/>
        </p:nvCxnSpPr>
        <p:spPr>
          <a:xfrm>
            <a:off x="2979398" y="1325468"/>
            <a:ext cx="371811" cy="11273"/>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9479B02C-AC4F-4809-8825-BA685919C0B7}"/>
              </a:ext>
            </a:extLst>
          </p:cNvPr>
          <p:cNvSpPr txBox="1"/>
          <p:nvPr/>
        </p:nvSpPr>
        <p:spPr>
          <a:xfrm>
            <a:off x="987957" y="1004005"/>
            <a:ext cx="776175" cy="3693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User</a:t>
            </a:r>
          </a:p>
          <a:p>
            <a:r>
              <a:rPr lang="en-GB" dirty="0"/>
              <a:t>Events</a:t>
            </a:r>
          </a:p>
        </p:txBody>
      </p:sp>
      <p:sp>
        <p:nvSpPr>
          <p:cNvPr id="198" name="Heptagon 197">
            <a:extLst>
              <a:ext uri="{FF2B5EF4-FFF2-40B4-BE49-F238E27FC236}">
                <a16:creationId xmlns:a16="http://schemas.microsoft.com/office/drawing/2014/main" id="{A0EB6498-3621-4D39-89D1-311F4F8EF576}"/>
              </a:ext>
            </a:extLst>
          </p:cNvPr>
          <p:cNvSpPr/>
          <p:nvPr/>
        </p:nvSpPr>
        <p:spPr>
          <a:xfrm>
            <a:off x="6407061" y="1204329"/>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2</a:t>
            </a:r>
          </a:p>
        </p:txBody>
      </p:sp>
      <p:pic>
        <p:nvPicPr>
          <p:cNvPr id="199" name="Graphic 198">
            <a:extLst>
              <a:ext uri="{FF2B5EF4-FFF2-40B4-BE49-F238E27FC236}">
                <a16:creationId xmlns:a16="http://schemas.microsoft.com/office/drawing/2014/main" id="{1C41C09F-F3AA-44DE-8395-AB4505261AD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411099" y="1480739"/>
            <a:ext cx="401454" cy="401454"/>
          </a:xfrm>
          <a:prstGeom prst="rect">
            <a:avLst/>
          </a:prstGeom>
        </p:spPr>
      </p:pic>
      <p:cxnSp>
        <p:nvCxnSpPr>
          <p:cNvPr id="218" name="Elbow Connector 53">
            <a:extLst>
              <a:ext uri="{FF2B5EF4-FFF2-40B4-BE49-F238E27FC236}">
                <a16:creationId xmlns:a16="http://schemas.microsoft.com/office/drawing/2014/main" id="{65735D88-8113-4CC9-B17B-E3B426B31885}"/>
              </a:ext>
            </a:extLst>
          </p:cNvPr>
          <p:cNvCxnSpPr>
            <a:cxnSpLocks/>
            <a:stCxn id="30" idx="3"/>
            <a:endCxn id="162" idx="1"/>
          </p:cNvCxnSpPr>
          <p:nvPr/>
        </p:nvCxnSpPr>
        <p:spPr>
          <a:xfrm flipV="1">
            <a:off x="3836618" y="987905"/>
            <a:ext cx="485380" cy="1367262"/>
          </a:xfrm>
          <a:prstGeom prst="bentConnector3">
            <a:avLst>
              <a:gd name="adj1" fmla="val 50000"/>
            </a:avLst>
          </a:prstGeom>
          <a:ln w="19050">
            <a:solidFill>
              <a:srgbClr val="54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758E5179-FD5C-4938-9D20-96772DBBED79}"/>
              </a:ext>
            </a:extLst>
          </p:cNvPr>
          <p:cNvSpPr txBox="1"/>
          <p:nvPr/>
        </p:nvSpPr>
        <p:spPr>
          <a:xfrm rot="16200000">
            <a:off x="3704198" y="1462564"/>
            <a:ext cx="1003044" cy="232560"/>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Snow Pipe</a:t>
            </a:r>
          </a:p>
        </p:txBody>
      </p:sp>
      <p:cxnSp>
        <p:nvCxnSpPr>
          <p:cNvPr id="237" name="Straight Arrow Connector 236">
            <a:extLst>
              <a:ext uri="{FF2B5EF4-FFF2-40B4-BE49-F238E27FC236}">
                <a16:creationId xmlns:a16="http://schemas.microsoft.com/office/drawing/2014/main" id="{5CDDC429-06A3-4CD7-A30F-323A1C0D441E}"/>
              </a:ext>
            </a:extLst>
          </p:cNvPr>
          <p:cNvCxnSpPr>
            <a:cxnSpLocks/>
            <a:stCxn id="199" idx="0"/>
          </p:cNvCxnSpPr>
          <p:nvPr/>
        </p:nvCxnSpPr>
        <p:spPr>
          <a:xfrm flipV="1">
            <a:off x="4611826" y="1223883"/>
            <a:ext cx="2381" cy="256856"/>
          </a:xfrm>
          <a:prstGeom prst="straightConnector1">
            <a:avLst/>
          </a:prstGeom>
          <a:ln w="19050">
            <a:solidFill>
              <a:srgbClr val="545B6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67" name="Graphic 166">
            <a:extLst>
              <a:ext uri="{FF2B5EF4-FFF2-40B4-BE49-F238E27FC236}">
                <a16:creationId xmlns:a16="http://schemas.microsoft.com/office/drawing/2014/main" id="{D584FD50-7A45-43FF-8339-15AFBF6D3E1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90194" y="1128795"/>
            <a:ext cx="401454" cy="401454"/>
          </a:xfrm>
          <a:prstGeom prst="rect">
            <a:avLst/>
          </a:prstGeom>
        </p:spPr>
      </p:pic>
      <p:sp>
        <p:nvSpPr>
          <p:cNvPr id="169" name="TextBox 168">
            <a:extLst>
              <a:ext uri="{FF2B5EF4-FFF2-40B4-BE49-F238E27FC236}">
                <a16:creationId xmlns:a16="http://schemas.microsoft.com/office/drawing/2014/main" id="{A8E6A44A-2862-48AB-9A87-8B4549BF5F50}"/>
              </a:ext>
            </a:extLst>
          </p:cNvPr>
          <p:cNvSpPr txBox="1"/>
          <p:nvPr/>
        </p:nvSpPr>
        <p:spPr>
          <a:xfrm>
            <a:off x="1594206" y="1518113"/>
            <a:ext cx="593431" cy="230832"/>
          </a:xfrm>
          <a:prstGeom prst="rect">
            <a:avLst/>
          </a:prstGeom>
          <a:noFill/>
        </p:spPr>
        <p:txBody>
          <a:bodyPr wrap="none" rtlCol="0">
            <a:spAutoFit/>
          </a:bodyPr>
          <a:lstStyle/>
          <a:p>
            <a:pPr algn="ctr"/>
            <a:r>
              <a:rPr lang="en-GB" sz="900" b="1" dirty="0"/>
              <a:t>Pinpoint</a:t>
            </a:r>
          </a:p>
        </p:txBody>
      </p:sp>
      <p:pic>
        <p:nvPicPr>
          <p:cNvPr id="170" name="Graphic 169">
            <a:extLst>
              <a:ext uri="{FF2B5EF4-FFF2-40B4-BE49-F238E27FC236}">
                <a16:creationId xmlns:a16="http://schemas.microsoft.com/office/drawing/2014/main" id="{A3FC4327-E2AE-49AD-8C25-35FE0CB1EFAB}"/>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77944" y="1124741"/>
            <a:ext cx="401454" cy="401454"/>
          </a:xfrm>
          <a:prstGeom prst="rect">
            <a:avLst/>
          </a:prstGeom>
        </p:spPr>
      </p:pic>
      <p:pic>
        <p:nvPicPr>
          <p:cNvPr id="173" name="Graphic 172">
            <a:extLst>
              <a:ext uri="{FF2B5EF4-FFF2-40B4-BE49-F238E27FC236}">
                <a16:creationId xmlns:a16="http://schemas.microsoft.com/office/drawing/2014/main" id="{C6F73AF1-72EE-4603-984E-150214BE831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3358945" y="1128795"/>
            <a:ext cx="405744" cy="405744"/>
          </a:xfrm>
          <a:prstGeom prst="rect">
            <a:avLst/>
          </a:prstGeom>
        </p:spPr>
      </p:pic>
      <p:pic>
        <p:nvPicPr>
          <p:cNvPr id="176" name="Graphic 175">
            <a:extLst>
              <a:ext uri="{FF2B5EF4-FFF2-40B4-BE49-F238E27FC236}">
                <a16:creationId xmlns:a16="http://schemas.microsoft.com/office/drawing/2014/main" id="{4B5BA7DD-396F-484C-9A37-8FDEEB5545F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421376" y="806050"/>
            <a:ext cx="265246" cy="265246"/>
          </a:xfrm>
          <a:prstGeom prst="rect">
            <a:avLst/>
          </a:prstGeom>
        </p:spPr>
      </p:pic>
      <p:pic>
        <p:nvPicPr>
          <p:cNvPr id="184" name="Picture 183">
            <a:extLst>
              <a:ext uri="{FF2B5EF4-FFF2-40B4-BE49-F238E27FC236}">
                <a16:creationId xmlns:a16="http://schemas.microsoft.com/office/drawing/2014/main" id="{A556D5D5-D000-4981-BC5D-482EF19BC212}"/>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636883" y="2095928"/>
            <a:ext cx="508077" cy="508077"/>
          </a:xfrm>
          <a:prstGeom prst="rect">
            <a:avLst/>
          </a:prstGeom>
        </p:spPr>
      </p:pic>
      <p:sp>
        <p:nvSpPr>
          <p:cNvPr id="194" name="TextBox 193">
            <a:extLst>
              <a:ext uri="{FF2B5EF4-FFF2-40B4-BE49-F238E27FC236}">
                <a16:creationId xmlns:a16="http://schemas.microsoft.com/office/drawing/2014/main" id="{F21B35F5-A115-4B45-962C-40D8992331F2}"/>
              </a:ext>
            </a:extLst>
          </p:cNvPr>
          <p:cNvSpPr txBox="1"/>
          <p:nvPr/>
        </p:nvSpPr>
        <p:spPr>
          <a:xfrm>
            <a:off x="1264731" y="1670666"/>
            <a:ext cx="776175" cy="3693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Audience </a:t>
            </a:r>
          </a:p>
          <a:p>
            <a:r>
              <a:rPr lang="en-GB" dirty="0"/>
              <a:t>Data</a:t>
            </a:r>
          </a:p>
        </p:txBody>
      </p:sp>
      <p:pic>
        <p:nvPicPr>
          <p:cNvPr id="195" name="Graphic 194">
            <a:extLst>
              <a:ext uri="{FF2B5EF4-FFF2-40B4-BE49-F238E27FC236}">
                <a16:creationId xmlns:a16="http://schemas.microsoft.com/office/drawing/2014/main" id="{F8346D69-B5B7-45B5-868A-9E2CA8214298}"/>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340320" y="2294441"/>
            <a:ext cx="219212" cy="219212"/>
          </a:xfrm>
          <a:prstGeom prst="rect">
            <a:avLst/>
          </a:prstGeom>
        </p:spPr>
      </p:pic>
      <p:sp>
        <p:nvSpPr>
          <p:cNvPr id="196" name="TextBox 195">
            <a:extLst>
              <a:ext uri="{FF2B5EF4-FFF2-40B4-BE49-F238E27FC236}">
                <a16:creationId xmlns:a16="http://schemas.microsoft.com/office/drawing/2014/main" id="{6DCDD204-84E4-4CF7-BAFF-956E9D83F09A}"/>
              </a:ext>
            </a:extLst>
          </p:cNvPr>
          <p:cNvSpPr txBox="1"/>
          <p:nvPr/>
        </p:nvSpPr>
        <p:spPr>
          <a:xfrm>
            <a:off x="1014608" y="2449891"/>
            <a:ext cx="966622" cy="3693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Time based event</a:t>
            </a:r>
          </a:p>
        </p:txBody>
      </p:sp>
      <p:cxnSp>
        <p:nvCxnSpPr>
          <p:cNvPr id="206" name="Elbow Connector 53">
            <a:extLst>
              <a:ext uri="{FF2B5EF4-FFF2-40B4-BE49-F238E27FC236}">
                <a16:creationId xmlns:a16="http://schemas.microsoft.com/office/drawing/2014/main" id="{A41A9A03-FBBE-40BA-B640-E627C626BC1A}"/>
              </a:ext>
            </a:extLst>
          </p:cNvPr>
          <p:cNvCxnSpPr>
            <a:cxnSpLocks/>
            <a:endCxn id="30" idx="1"/>
          </p:cNvCxnSpPr>
          <p:nvPr/>
        </p:nvCxnSpPr>
        <p:spPr>
          <a:xfrm flipV="1">
            <a:off x="2018416" y="2355167"/>
            <a:ext cx="1268600" cy="598982"/>
          </a:xfrm>
          <a:prstGeom prst="bentConnector3">
            <a:avLst>
              <a:gd name="adj1" fmla="val 78634"/>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209" name="Picture 208">
            <a:extLst>
              <a:ext uri="{FF2B5EF4-FFF2-40B4-BE49-F238E27FC236}">
                <a16:creationId xmlns:a16="http://schemas.microsoft.com/office/drawing/2014/main" id="{5E6E97DC-D02E-467E-A673-4CE70F4F3BF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636883" y="2686507"/>
            <a:ext cx="508077" cy="508077"/>
          </a:xfrm>
          <a:prstGeom prst="rect">
            <a:avLst/>
          </a:prstGeom>
        </p:spPr>
      </p:pic>
      <p:sp>
        <p:nvSpPr>
          <p:cNvPr id="214" name="TextBox 213">
            <a:extLst>
              <a:ext uri="{FF2B5EF4-FFF2-40B4-BE49-F238E27FC236}">
                <a16:creationId xmlns:a16="http://schemas.microsoft.com/office/drawing/2014/main" id="{CF974FD1-50A9-4DBF-8F6A-981E639A710E}"/>
              </a:ext>
            </a:extLst>
          </p:cNvPr>
          <p:cNvSpPr txBox="1"/>
          <p:nvPr/>
        </p:nvSpPr>
        <p:spPr>
          <a:xfrm>
            <a:off x="1901211" y="2409727"/>
            <a:ext cx="1210355" cy="230832"/>
          </a:xfrm>
          <a:prstGeom prst="rect">
            <a:avLst/>
          </a:prstGeom>
          <a:noFill/>
        </p:spPr>
        <p:txBody>
          <a:bodyPr wrap="square" rtlCol="0">
            <a:spAutoFit/>
          </a:bodyPr>
          <a:lstStyle/>
          <a:p>
            <a:pPr algn="ctr"/>
            <a:r>
              <a:rPr lang="en-GB" sz="900" i="1" dirty="0">
                <a:solidFill>
                  <a:schemeClr val="bg1">
                    <a:lumMod val="65000"/>
                  </a:schemeClr>
                </a:solidFill>
              </a:rPr>
              <a:t>User attributes</a:t>
            </a:r>
          </a:p>
        </p:txBody>
      </p:sp>
      <p:cxnSp>
        <p:nvCxnSpPr>
          <p:cNvPr id="216" name="Straight Arrow Connector 215">
            <a:extLst>
              <a:ext uri="{FF2B5EF4-FFF2-40B4-BE49-F238E27FC236}">
                <a16:creationId xmlns:a16="http://schemas.microsoft.com/office/drawing/2014/main" id="{3CA34753-4CD4-4C4E-B95E-09FB644890D0}"/>
              </a:ext>
            </a:extLst>
          </p:cNvPr>
          <p:cNvCxnSpPr>
            <a:cxnSpLocks/>
          </p:cNvCxnSpPr>
          <p:nvPr/>
        </p:nvCxnSpPr>
        <p:spPr>
          <a:xfrm flipH="1" flipV="1">
            <a:off x="779710" y="2043168"/>
            <a:ext cx="14023" cy="1456258"/>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73C22B2-D5E5-4DDE-AD1D-8A2091416045}"/>
              </a:ext>
            </a:extLst>
          </p:cNvPr>
          <p:cNvCxnSpPr>
            <a:cxnSpLocks/>
          </p:cNvCxnSpPr>
          <p:nvPr/>
        </p:nvCxnSpPr>
        <p:spPr>
          <a:xfrm>
            <a:off x="866637" y="2028665"/>
            <a:ext cx="11328" cy="1499572"/>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A0B55CF5-0DEE-4BEB-B91F-074EC188BE0D}"/>
              </a:ext>
            </a:extLst>
          </p:cNvPr>
          <p:cNvSpPr txBox="1"/>
          <p:nvPr/>
        </p:nvSpPr>
        <p:spPr>
          <a:xfrm>
            <a:off x="1619863" y="3110198"/>
            <a:ext cx="567784" cy="230832"/>
          </a:xfrm>
          <a:prstGeom prst="rect">
            <a:avLst/>
          </a:prstGeom>
          <a:noFill/>
        </p:spPr>
        <p:txBody>
          <a:bodyPr wrap="none" rtlCol="0">
            <a:spAutoFit/>
          </a:bodyPr>
          <a:lstStyle/>
          <a:p>
            <a:pPr algn="ctr"/>
            <a:r>
              <a:rPr lang="en-GB" sz="900" b="1" dirty="0"/>
              <a:t>Lambda</a:t>
            </a:r>
          </a:p>
        </p:txBody>
      </p:sp>
      <p:sp>
        <p:nvSpPr>
          <p:cNvPr id="230" name="TextBox 229">
            <a:extLst>
              <a:ext uri="{FF2B5EF4-FFF2-40B4-BE49-F238E27FC236}">
                <a16:creationId xmlns:a16="http://schemas.microsoft.com/office/drawing/2014/main" id="{24F45D03-3F2F-4915-A14A-BF6081A18557}"/>
              </a:ext>
            </a:extLst>
          </p:cNvPr>
          <p:cNvSpPr txBox="1"/>
          <p:nvPr/>
        </p:nvSpPr>
        <p:spPr>
          <a:xfrm>
            <a:off x="2657110" y="685691"/>
            <a:ext cx="966622"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Transformation</a:t>
            </a:r>
          </a:p>
        </p:txBody>
      </p:sp>
      <p:sp>
        <p:nvSpPr>
          <p:cNvPr id="232" name="Heptagon 231">
            <a:extLst>
              <a:ext uri="{FF2B5EF4-FFF2-40B4-BE49-F238E27FC236}">
                <a16:creationId xmlns:a16="http://schemas.microsoft.com/office/drawing/2014/main" id="{2BBDC668-9AD7-4C36-AAAD-E3E1CBFA6DAF}"/>
              </a:ext>
            </a:extLst>
          </p:cNvPr>
          <p:cNvSpPr/>
          <p:nvPr/>
        </p:nvSpPr>
        <p:spPr>
          <a:xfrm>
            <a:off x="3737707" y="1865827"/>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1</a:t>
            </a:r>
          </a:p>
        </p:txBody>
      </p:sp>
      <p:cxnSp>
        <p:nvCxnSpPr>
          <p:cNvPr id="241" name="Elbow Connector 53">
            <a:extLst>
              <a:ext uri="{FF2B5EF4-FFF2-40B4-BE49-F238E27FC236}">
                <a16:creationId xmlns:a16="http://schemas.microsoft.com/office/drawing/2014/main" id="{446FB610-A112-4179-AE88-FAAEB4B045B3}"/>
              </a:ext>
            </a:extLst>
          </p:cNvPr>
          <p:cNvCxnSpPr>
            <a:cxnSpLocks/>
            <a:stCxn id="71" idx="2"/>
          </p:cNvCxnSpPr>
          <p:nvPr/>
        </p:nvCxnSpPr>
        <p:spPr>
          <a:xfrm rot="5400000">
            <a:off x="2110137" y="2968859"/>
            <a:ext cx="1659014" cy="1265687"/>
          </a:xfrm>
          <a:prstGeom prst="bentConnector3">
            <a:avLst>
              <a:gd name="adj1" fmla="val 34144"/>
            </a:avLst>
          </a:prstGeom>
          <a:ln w="19050">
            <a:solidFill>
              <a:srgbClr val="545B6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4" name="TextBox 243">
            <a:extLst>
              <a:ext uri="{FF2B5EF4-FFF2-40B4-BE49-F238E27FC236}">
                <a16:creationId xmlns:a16="http://schemas.microsoft.com/office/drawing/2014/main" id="{28F01C91-76A6-4149-A7C1-845A096AEBD6}"/>
              </a:ext>
            </a:extLst>
          </p:cNvPr>
          <p:cNvSpPr txBox="1"/>
          <p:nvPr/>
        </p:nvSpPr>
        <p:spPr>
          <a:xfrm>
            <a:off x="2779665" y="3071491"/>
            <a:ext cx="830592"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Athena</a:t>
            </a:r>
          </a:p>
        </p:txBody>
      </p:sp>
      <p:pic>
        <p:nvPicPr>
          <p:cNvPr id="165" name="Graphic 164">
            <a:extLst>
              <a:ext uri="{FF2B5EF4-FFF2-40B4-BE49-F238E27FC236}">
                <a16:creationId xmlns:a16="http://schemas.microsoft.com/office/drawing/2014/main" id="{76ABEC48-19A8-4F1F-B186-C3EC9B1AD491}"/>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124497" y="1059137"/>
            <a:ext cx="265246" cy="265246"/>
          </a:xfrm>
          <a:prstGeom prst="rect">
            <a:avLst/>
          </a:prstGeom>
        </p:spPr>
      </p:pic>
      <p:grpSp>
        <p:nvGrpSpPr>
          <p:cNvPr id="166" name="Group 165">
            <a:extLst>
              <a:ext uri="{FF2B5EF4-FFF2-40B4-BE49-F238E27FC236}">
                <a16:creationId xmlns:a16="http://schemas.microsoft.com/office/drawing/2014/main" id="{FED8C7F0-624A-48D1-BDDC-35E93249400F}"/>
              </a:ext>
            </a:extLst>
          </p:cNvPr>
          <p:cNvGrpSpPr/>
          <p:nvPr/>
        </p:nvGrpSpPr>
        <p:grpSpPr>
          <a:xfrm>
            <a:off x="3054269" y="3940864"/>
            <a:ext cx="1742637" cy="695079"/>
            <a:chOff x="3051183" y="3428278"/>
            <a:chExt cx="1742637" cy="695079"/>
          </a:xfrm>
        </p:grpSpPr>
        <p:sp>
          <p:nvSpPr>
            <p:cNvPr id="168" name="Rectangle 167">
              <a:extLst>
                <a:ext uri="{FF2B5EF4-FFF2-40B4-BE49-F238E27FC236}">
                  <a16:creationId xmlns:a16="http://schemas.microsoft.com/office/drawing/2014/main" id="{1A4D7D6F-FAF7-4FAF-8D9C-D78DA8CDD9AB}"/>
                </a:ext>
              </a:extLst>
            </p:cNvPr>
            <p:cNvSpPr/>
            <p:nvPr/>
          </p:nvSpPr>
          <p:spPr>
            <a:xfrm>
              <a:off x="3051183" y="3428278"/>
              <a:ext cx="1742637" cy="69507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r>
                <a:rPr lang="en-US" sz="900" b="1" dirty="0">
                  <a:solidFill>
                    <a:schemeClr val="tx1"/>
                  </a:solidFill>
                </a:rPr>
                <a:t>Auto Scaling group</a:t>
              </a:r>
            </a:p>
          </p:txBody>
        </p:sp>
        <p:sp>
          <p:nvSpPr>
            <p:cNvPr id="171" name="Rectangle 170">
              <a:extLst>
                <a:ext uri="{FF2B5EF4-FFF2-40B4-BE49-F238E27FC236}">
                  <a16:creationId xmlns:a16="http://schemas.microsoft.com/office/drawing/2014/main" id="{B4DFA37B-2E79-4267-BFFE-9C89E5DA93B1}"/>
                </a:ext>
              </a:extLst>
            </p:cNvPr>
            <p:cNvSpPr/>
            <p:nvPr/>
          </p:nvSpPr>
          <p:spPr>
            <a:xfrm>
              <a:off x="3291665" y="3682442"/>
              <a:ext cx="438487" cy="363792"/>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900" dirty="0">
                  <a:solidFill>
                    <a:schemeClr val="accent3"/>
                  </a:solidFill>
                </a:rPr>
                <a:t> AZ1</a:t>
              </a:r>
            </a:p>
          </p:txBody>
        </p:sp>
        <p:pic>
          <p:nvPicPr>
            <p:cNvPr id="172" name="Graphic 171">
              <a:extLst>
                <a:ext uri="{FF2B5EF4-FFF2-40B4-BE49-F238E27FC236}">
                  <a16:creationId xmlns:a16="http://schemas.microsoft.com/office/drawing/2014/main" id="{9C3DB10C-DBAC-43EB-8E9E-5D05211CAA04}"/>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444848" y="3791060"/>
              <a:ext cx="199284" cy="199284"/>
            </a:xfrm>
            <a:prstGeom prst="rect">
              <a:avLst/>
            </a:prstGeom>
          </p:spPr>
        </p:pic>
        <p:sp>
          <p:nvSpPr>
            <p:cNvPr id="174" name="Rectangle 173">
              <a:extLst>
                <a:ext uri="{FF2B5EF4-FFF2-40B4-BE49-F238E27FC236}">
                  <a16:creationId xmlns:a16="http://schemas.microsoft.com/office/drawing/2014/main" id="{3B7A95F0-29CA-44AF-8CE3-884BED9B9CAC}"/>
                </a:ext>
              </a:extLst>
            </p:cNvPr>
            <p:cNvSpPr/>
            <p:nvPr/>
          </p:nvSpPr>
          <p:spPr>
            <a:xfrm>
              <a:off x="3786965" y="3691967"/>
              <a:ext cx="438487" cy="363792"/>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900" dirty="0">
                  <a:solidFill>
                    <a:schemeClr val="accent3"/>
                  </a:solidFill>
                </a:rPr>
                <a:t> AZ2</a:t>
              </a:r>
            </a:p>
          </p:txBody>
        </p:sp>
        <p:pic>
          <p:nvPicPr>
            <p:cNvPr id="175" name="Graphic 174">
              <a:extLst>
                <a:ext uri="{FF2B5EF4-FFF2-40B4-BE49-F238E27FC236}">
                  <a16:creationId xmlns:a16="http://schemas.microsoft.com/office/drawing/2014/main" id="{639A69A1-2683-4D98-A23F-B408B6B0F8A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940148" y="3800585"/>
              <a:ext cx="199284" cy="199284"/>
            </a:xfrm>
            <a:prstGeom prst="rect">
              <a:avLst/>
            </a:prstGeom>
          </p:spPr>
        </p:pic>
        <p:sp>
          <p:nvSpPr>
            <p:cNvPr id="177" name="Rectangle 176">
              <a:extLst>
                <a:ext uri="{FF2B5EF4-FFF2-40B4-BE49-F238E27FC236}">
                  <a16:creationId xmlns:a16="http://schemas.microsoft.com/office/drawing/2014/main" id="{27FEE4CC-39CC-42CD-B31A-944CB123685A}"/>
                </a:ext>
              </a:extLst>
            </p:cNvPr>
            <p:cNvSpPr/>
            <p:nvPr/>
          </p:nvSpPr>
          <p:spPr>
            <a:xfrm>
              <a:off x="4282265" y="3701492"/>
              <a:ext cx="438487" cy="363792"/>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900" dirty="0">
                  <a:solidFill>
                    <a:schemeClr val="accent3"/>
                  </a:solidFill>
                </a:rPr>
                <a:t> AZ3</a:t>
              </a:r>
            </a:p>
          </p:txBody>
        </p:sp>
        <p:pic>
          <p:nvPicPr>
            <p:cNvPr id="179" name="Graphic 178">
              <a:extLst>
                <a:ext uri="{FF2B5EF4-FFF2-40B4-BE49-F238E27FC236}">
                  <a16:creationId xmlns:a16="http://schemas.microsoft.com/office/drawing/2014/main" id="{2B662272-8B0C-4B5F-A9CF-A75712D4ADB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435448" y="3810110"/>
              <a:ext cx="199284" cy="199284"/>
            </a:xfrm>
            <a:prstGeom prst="rect">
              <a:avLst/>
            </a:prstGeom>
          </p:spPr>
        </p:pic>
      </p:grpSp>
      <p:pic>
        <p:nvPicPr>
          <p:cNvPr id="180" name="Picture 179">
            <a:extLst>
              <a:ext uri="{FF2B5EF4-FFF2-40B4-BE49-F238E27FC236}">
                <a16:creationId xmlns:a16="http://schemas.microsoft.com/office/drawing/2014/main" id="{3C54D639-AE3A-495A-8ECA-3FE27B5B4E96}"/>
              </a:ext>
            </a:extLst>
          </p:cNvPr>
          <p:cNvPicPr>
            <a:picLocks noChangeAspect="1"/>
          </p:cNvPicPr>
          <p:nvPr/>
        </p:nvPicPr>
        <p:blipFill>
          <a:blip r:embed="rId39"/>
          <a:stretch>
            <a:fillRect/>
          </a:stretch>
        </p:blipFill>
        <p:spPr>
          <a:xfrm>
            <a:off x="2684663" y="5895824"/>
            <a:ext cx="387116" cy="500025"/>
          </a:xfrm>
          <a:prstGeom prst="rect">
            <a:avLst/>
          </a:prstGeom>
        </p:spPr>
      </p:pic>
      <p:pic>
        <p:nvPicPr>
          <p:cNvPr id="181" name="Picture 180">
            <a:extLst>
              <a:ext uri="{FF2B5EF4-FFF2-40B4-BE49-F238E27FC236}">
                <a16:creationId xmlns:a16="http://schemas.microsoft.com/office/drawing/2014/main" id="{DCB62AE1-E431-488C-A44F-62681CDCF212}"/>
              </a:ext>
            </a:extLst>
          </p:cNvPr>
          <p:cNvPicPr>
            <a:picLocks noChangeAspect="1"/>
          </p:cNvPicPr>
          <p:nvPr/>
        </p:nvPicPr>
        <p:blipFill>
          <a:blip r:embed="rId39"/>
          <a:stretch>
            <a:fillRect/>
          </a:stretch>
        </p:blipFill>
        <p:spPr>
          <a:xfrm>
            <a:off x="2681785" y="5274696"/>
            <a:ext cx="387116" cy="500025"/>
          </a:xfrm>
          <a:prstGeom prst="rect">
            <a:avLst/>
          </a:prstGeom>
        </p:spPr>
      </p:pic>
      <p:cxnSp>
        <p:nvCxnSpPr>
          <p:cNvPr id="182" name="Elbow Connector 53">
            <a:extLst>
              <a:ext uri="{FF2B5EF4-FFF2-40B4-BE49-F238E27FC236}">
                <a16:creationId xmlns:a16="http://schemas.microsoft.com/office/drawing/2014/main" id="{415F4104-905E-44DE-9940-BEDF85119064}"/>
              </a:ext>
            </a:extLst>
          </p:cNvPr>
          <p:cNvCxnSpPr>
            <a:cxnSpLocks/>
            <a:stCxn id="239" idx="2"/>
            <a:endCxn id="181" idx="1"/>
          </p:cNvCxnSpPr>
          <p:nvPr/>
        </p:nvCxnSpPr>
        <p:spPr>
          <a:xfrm rot="16200000" flipH="1">
            <a:off x="2136715" y="4979639"/>
            <a:ext cx="536396" cy="553744"/>
          </a:xfrm>
          <a:prstGeom prst="bentConnector2">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7" name="Elbow Connector 53">
            <a:extLst>
              <a:ext uri="{FF2B5EF4-FFF2-40B4-BE49-F238E27FC236}">
                <a16:creationId xmlns:a16="http://schemas.microsoft.com/office/drawing/2014/main" id="{758BF6A6-F050-4D74-96E4-226DA40550CA}"/>
              </a:ext>
            </a:extLst>
          </p:cNvPr>
          <p:cNvCxnSpPr>
            <a:cxnSpLocks/>
            <a:stCxn id="219" idx="2"/>
            <a:endCxn id="180" idx="3"/>
          </p:cNvCxnSpPr>
          <p:nvPr/>
        </p:nvCxnSpPr>
        <p:spPr>
          <a:xfrm rot="5400000">
            <a:off x="3678029" y="4134507"/>
            <a:ext cx="1405080" cy="2617580"/>
          </a:xfrm>
          <a:prstGeom prst="bentConnector2">
            <a:avLst/>
          </a:prstGeom>
          <a:ln w="19050">
            <a:solidFill>
              <a:srgbClr val="545B6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5287D166-8A42-4193-8E7C-7AFC07416EFB}"/>
              </a:ext>
            </a:extLst>
          </p:cNvPr>
          <p:cNvSpPr txBox="1"/>
          <p:nvPr/>
        </p:nvSpPr>
        <p:spPr>
          <a:xfrm rot="16200000">
            <a:off x="1754851" y="5416786"/>
            <a:ext cx="449162"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query</a:t>
            </a:r>
          </a:p>
        </p:txBody>
      </p:sp>
      <p:pic>
        <p:nvPicPr>
          <p:cNvPr id="197" name="Picture 196" descr="Auto-Scaling.png">
            <a:extLst>
              <a:ext uri="{FF2B5EF4-FFF2-40B4-BE49-F238E27FC236}">
                <a16:creationId xmlns:a16="http://schemas.microsoft.com/office/drawing/2014/main" id="{8C8C2A7B-E026-4E50-AD4C-287BD050A642}"/>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648235" y="3774190"/>
            <a:ext cx="454216" cy="454216"/>
          </a:xfrm>
          <a:prstGeom prst="rect">
            <a:avLst/>
          </a:prstGeom>
        </p:spPr>
      </p:pic>
      <p:cxnSp>
        <p:nvCxnSpPr>
          <p:cNvPr id="200" name="Straight Arrow Connector 199">
            <a:extLst>
              <a:ext uri="{FF2B5EF4-FFF2-40B4-BE49-F238E27FC236}">
                <a16:creationId xmlns:a16="http://schemas.microsoft.com/office/drawing/2014/main" id="{96789EB8-1D6E-470A-BEC5-58930781D5A0}"/>
              </a:ext>
            </a:extLst>
          </p:cNvPr>
          <p:cNvCxnSpPr>
            <a:cxnSpLocks/>
            <a:stCxn id="268" idx="0"/>
            <a:endCxn id="197" idx="2"/>
          </p:cNvCxnSpPr>
          <p:nvPr/>
        </p:nvCxnSpPr>
        <p:spPr>
          <a:xfrm flipH="1" flipV="1">
            <a:off x="2875343" y="4228406"/>
            <a:ext cx="2661" cy="266724"/>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F454888C-2F48-45FB-B318-5570C9667C5A}"/>
              </a:ext>
            </a:extLst>
          </p:cNvPr>
          <p:cNvCxnSpPr>
            <a:cxnSpLocks/>
            <a:stCxn id="133" idx="3"/>
            <a:endCxn id="239" idx="1"/>
          </p:cNvCxnSpPr>
          <p:nvPr/>
        </p:nvCxnSpPr>
        <p:spPr>
          <a:xfrm flipV="1">
            <a:off x="1048404" y="4734275"/>
            <a:ext cx="825598" cy="10675"/>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id="{2BFC42F1-9B1B-4D7B-A37F-621EF8A25704}"/>
              </a:ext>
            </a:extLst>
          </p:cNvPr>
          <p:cNvSpPr txBox="1"/>
          <p:nvPr/>
        </p:nvSpPr>
        <p:spPr>
          <a:xfrm>
            <a:off x="2989092" y="5560332"/>
            <a:ext cx="1215396" cy="369332"/>
          </a:xfrm>
          <a:prstGeom prst="rect">
            <a:avLst/>
          </a:prstGeom>
          <a:noFill/>
        </p:spPr>
        <p:txBody>
          <a:bodyPr wrap="none" rtlCol="0">
            <a:spAutoFit/>
          </a:bodyPr>
          <a:lstStyle/>
          <a:p>
            <a:pPr algn="ctr"/>
            <a:r>
              <a:rPr lang="en-GB" sz="900" b="1" dirty="0" err="1"/>
              <a:t>Sagemaker</a:t>
            </a:r>
            <a:r>
              <a:rPr lang="en-GB" sz="900" b="1" dirty="0"/>
              <a:t> Endpoint</a:t>
            </a:r>
          </a:p>
          <a:p>
            <a:pPr algn="ctr"/>
            <a:r>
              <a:rPr lang="en-GB" sz="900" dirty="0">
                <a:solidFill>
                  <a:schemeClr val="bg1">
                    <a:lumMod val="65000"/>
                  </a:schemeClr>
                </a:solidFill>
              </a:rPr>
              <a:t>(Production Model)</a:t>
            </a:r>
          </a:p>
        </p:txBody>
      </p:sp>
      <p:sp>
        <p:nvSpPr>
          <p:cNvPr id="211" name="TextBox 210">
            <a:extLst>
              <a:ext uri="{FF2B5EF4-FFF2-40B4-BE49-F238E27FC236}">
                <a16:creationId xmlns:a16="http://schemas.microsoft.com/office/drawing/2014/main" id="{C3CD92BA-AD33-402F-BA50-76E9386EFCEC}"/>
              </a:ext>
            </a:extLst>
          </p:cNvPr>
          <p:cNvSpPr txBox="1"/>
          <p:nvPr/>
        </p:nvSpPr>
        <p:spPr>
          <a:xfrm>
            <a:off x="3005384" y="6203243"/>
            <a:ext cx="1215396" cy="369332"/>
          </a:xfrm>
          <a:prstGeom prst="rect">
            <a:avLst/>
          </a:prstGeom>
          <a:noFill/>
        </p:spPr>
        <p:txBody>
          <a:bodyPr wrap="none" rtlCol="0">
            <a:spAutoFit/>
          </a:bodyPr>
          <a:lstStyle/>
          <a:p>
            <a:pPr algn="ctr"/>
            <a:r>
              <a:rPr lang="en-GB" sz="900" b="1" dirty="0" err="1"/>
              <a:t>Sagemaker</a:t>
            </a:r>
            <a:r>
              <a:rPr lang="en-GB" sz="900" b="1" dirty="0"/>
              <a:t> Endpoint</a:t>
            </a:r>
          </a:p>
          <a:p>
            <a:pPr algn="ctr"/>
            <a:r>
              <a:rPr lang="en-GB" sz="900" dirty="0">
                <a:solidFill>
                  <a:schemeClr val="bg1">
                    <a:lumMod val="65000"/>
                  </a:schemeClr>
                </a:solidFill>
              </a:rPr>
              <a:t>(AB Testing Model)</a:t>
            </a:r>
          </a:p>
        </p:txBody>
      </p:sp>
      <p:grpSp>
        <p:nvGrpSpPr>
          <p:cNvPr id="212" name="Group 211">
            <a:extLst>
              <a:ext uri="{FF2B5EF4-FFF2-40B4-BE49-F238E27FC236}">
                <a16:creationId xmlns:a16="http://schemas.microsoft.com/office/drawing/2014/main" id="{09CB9C58-E0A3-4A68-8EB7-98C9282C06E1}"/>
              </a:ext>
            </a:extLst>
          </p:cNvPr>
          <p:cNvGrpSpPr/>
          <p:nvPr/>
        </p:nvGrpSpPr>
        <p:grpSpPr>
          <a:xfrm>
            <a:off x="5961355" y="1470577"/>
            <a:ext cx="567993" cy="446831"/>
            <a:chOff x="7790573" y="1133438"/>
            <a:chExt cx="903508" cy="748044"/>
          </a:xfrm>
        </p:grpSpPr>
        <p:pic>
          <p:nvPicPr>
            <p:cNvPr id="213" name="Graphic 212">
              <a:extLst>
                <a:ext uri="{FF2B5EF4-FFF2-40B4-BE49-F238E27FC236}">
                  <a16:creationId xmlns:a16="http://schemas.microsoft.com/office/drawing/2014/main" id="{17AC3203-68E1-4759-994A-960FBE49501E}"/>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7790573" y="1133438"/>
              <a:ext cx="711200" cy="711200"/>
            </a:xfrm>
            <a:prstGeom prst="rect">
              <a:avLst/>
            </a:prstGeom>
          </p:spPr>
        </p:pic>
        <p:pic>
          <p:nvPicPr>
            <p:cNvPr id="215" name="Graphic 214">
              <a:extLst>
                <a:ext uri="{FF2B5EF4-FFF2-40B4-BE49-F238E27FC236}">
                  <a16:creationId xmlns:a16="http://schemas.microsoft.com/office/drawing/2014/main" id="{87A76791-1DE5-4624-B90E-A390793D184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8224181" y="1411581"/>
              <a:ext cx="469900" cy="469901"/>
            </a:xfrm>
            <a:prstGeom prst="rect">
              <a:avLst/>
            </a:prstGeom>
          </p:spPr>
        </p:pic>
      </p:grpSp>
      <p:sp>
        <p:nvSpPr>
          <p:cNvPr id="217" name="TextBox 216">
            <a:extLst>
              <a:ext uri="{FF2B5EF4-FFF2-40B4-BE49-F238E27FC236}">
                <a16:creationId xmlns:a16="http://schemas.microsoft.com/office/drawing/2014/main" id="{680C7A9E-B780-432A-8CBC-DB9F5758365A}"/>
              </a:ext>
            </a:extLst>
          </p:cNvPr>
          <p:cNvSpPr txBox="1"/>
          <p:nvPr/>
        </p:nvSpPr>
        <p:spPr>
          <a:xfrm>
            <a:off x="5204813" y="1818744"/>
            <a:ext cx="1072730" cy="369332"/>
          </a:xfrm>
          <a:prstGeom prst="rect">
            <a:avLst/>
          </a:prstGeom>
          <a:noFill/>
        </p:spPr>
        <p:txBody>
          <a:bodyPr wrap="none" rtlCol="0">
            <a:spAutoFit/>
          </a:bodyPr>
          <a:lstStyle/>
          <a:p>
            <a:pPr algn="ctr"/>
            <a:r>
              <a:rPr lang="en-GB" sz="900" b="1" dirty="0" err="1"/>
              <a:t>Sagemaker</a:t>
            </a:r>
            <a:r>
              <a:rPr lang="en-GB" sz="900" b="1" dirty="0"/>
              <a:t> </a:t>
            </a:r>
          </a:p>
          <a:p>
            <a:pPr algn="ctr"/>
            <a:r>
              <a:rPr lang="en-GB" sz="900" b="1" dirty="0" err="1"/>
              <a:t>Jupyter</a:t>
            </a:r>
            <a:r>
              <a:rPr lang="en-GB" sz="900" b="1" dirty="0"/>
              <a:t> Notebook </a:t>
            </a:r>
          </a:p>
        </p:txBody>
      </p:sp>
      <p:pic>
        <p:nvPicPr>
          <p:cNvPr id="219" name="Graphic 218">
            <a:extLst>
              <a:ext uri="{FF2B5EF4-FFF2-40B4-BE49-F238E27FC236}">
                <a16:creationId xmlns:a16="http://schemas.microsoft.com/office/drawing/2014/main" id="{2BF6D19B-FF76-4704-A5B2-FFB5DBAC8710}"/>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5454409" y="4270857"/>
            <a:ext cx="469900" cy="469900"/>
          </a:xfrm>
          <a:prstGeom prst="rect">
            <a:avLst/>
          </a:prstGeom>
        </p:spPr>
      </p:pic>
      <p:pic>
        <p:nvPicPr>
          <p:cNvPr id="221" name="Graphic 220">
            <a:extLst>
              <a:ext uri="{FF2B5EF4-FFF2-40B4-BE49-F238E27FC236}">
                <a16:creationId xmlns:a16="http://schemas.microsoft.com/office/drawing/2014/main" id="{11AA9C98-C94F-48CC-A1DC-59EDF9787432}"/>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5947771" y="2419701"/>
            <a:ext cx="469900" cy="469900"/>
          </a:xfrm>
          <a:prstGeom prst="rect">
            <a:avLst/>
          </a:prstGeom>
        </p:spPr>
      </p:pic>
      <p:pic>
        <p:nvPicPr>
          <p:cNvPr id="222" name="Graphic 221">
            <a:extLst>
              <a:ext uri="{FF2B5EF4-FFF2-40B4-BE49-F238E27FC236}">
                <a16:creationId xmlns:a16="http://schemas.microsoft.com/office/drawing/2014/main" id="{536EBBA7-1883-463D-BA32-127A811DA434}"/>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6593327" y="4243671"/>
            <a:ext cx="469900" cy="469900"/>
          </a:xfrm>
          <a:prstGeom prst="rect">
            <a:avLst/>
          </a:prstGeom>
        </p:spPr>
      </p:pic>
      <p:sp>
        <p:nvSpPr>
          <p:cNvPr id="223" name="TextBox 222">
            <a:extLst>
              <a:ext uri="{FF2B5EF4-FFF2-40B4-BE49-F238E27FC236}">
                <a16:creationId xmlns:a16="http://schemas.microsoft.com/office/drawing/2014/main" id="{77A251E5-BF22-4471-8908-246CEF0CAD11}"/>
              </a:ext>
            </a:extLst>
          </p:cNvPr>
          <p:cNvSpPr txBox="1"/>
          <p:nvPr/>
        </p:nvSpPr>
        <p:spPr>
          <a:xfrm>
            <a:off x="6421491" y="4577870"/>
            <a:ext cx="709000" cy="507831"/>
          </a:xfrm>
          <a:prstGeom prst="rect">
            <a:avLst/>
          </a:prstGeom>
          <a:noFill/>
        </p:spPr>
        <p:txBody>
          <a:bodyPr wrap="square" rtlCol="0">
            <a:spAutoFit/>
          </a:bodyPr>
          <a:lstStyle/>
          <a:p>
            <a:pPr algn="ctr"/>
            <a:r>
              <a:rPr lang="en-GB" sz="900" b="1" dirty="0"/>
              <a:t>ECS</a:t>
            </a:r>
          </a:p>
          <a:p>
            <a:pPr algn="ctr"/>
            <a:r>
              <a:rPr lang="en-GB" sz="900" b="1" dirty="0"/>
              <a:t> </a:t>
            </a:r>
            <a:r>
              <a:rPr lang="en-GB" sz="900" i="1" dirty="0">
                <a:solidFill>
                  <a:schemeClr val="bg1">
                    <a:lumMod val="65000"/>
                  </a:schemeClr>
                </a:solidFill>
              </a:rPr>
              <a:t>(Docker </a:t>
            </a:r>
          </a:p>
          <a:p>
            <a:pPr algn="ctr"/>
            <a:r>
              <a:rPr lang="en-GB" sz="900" i="1" dirty="0">
                <a:solidFill>
                  <a:schemeClr val="bg1">
                    <a:lumMod val="65000"/>
                  </a:schemeClr>
                </a:solidFill>
              </a:rPr>
              <a:t>Container)</a:t>
            </a:r>
          </a:p>
        </p:txBody>
      </p:sp>
      <p:cxnSp>
        <p:nvCxnSpPr>
          <p:cNvPr id="224" name="Elbow Connector 53">
            <a:extLst>
              <a:ext uri="{FF2B5EF4-FFF2-40B4-BE49-F238E27FC236}">
                <a16:creationId xmlns:a16="http://schemas.microsoft.com/office/drawing/2014/main" id="{6F40FA84-03F1-4F52-A94F-233E29B72680}"/>
              </a:ext>
            </a:extLst>
          </p:cNvPr>
          <p:cNvCxnSpPr>
            <a:cxnSpLocks/>
            <a:stCxn id="222" idx="0"/>
            <a:endCxn id="221" idx="3"/>
          </p:cNvCxnSpPr>
          <p:nvPr/>
        </p:nvCxnSpPr>
        <p:spPr>
          <a:xfrm rot="16200000" flipV="1">
            <a:off x="5828464" y="3243858"/>
            <a:ext cx="1589020" cy="410606"/>
          </a:xfrm>
          <a:prstGeom prst="bentConnector2">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03CBD7C0-1EF4-4102-A4FF-A3C191F1C6B1}"/>
              </a:ext>
            </a:extLst>
          </p:cNvPr>
          <p:cNvSpPr txBox="1"/>
          <p:nvPr/>
        </p:nvSpPr>
        <p:spPr>
          <a:xfrm rot="16200000">
            <a:off x="6350482" y="2926877"/>
            <a:ext cx="654346" cy="230832"/>
          </a:xfrm>
          <a:prstGeom prst="rect">
            <a:avLst/>
          </a:prstGeom>
          <a:noFill/>
        </p:spPr>
        <p:txBody>
          <a:bodyPr wrap="none" rtlCol="0">
            <a:spAutoFit/>
          </a:bodyPr>
          <a:lstStyle/>
          <a:p>
            <a:pPr algn="ctr"/>
            <a:r>
              <a:rPr lang="en-GB" sz="900" i="1" dirty="0">
                <a:solidFill>
                  <a:schemeClr val="bg1">
                    <a:lumMod val="65000"/>
                  </a:schemeClr>
                </a:solidFill>
              </a:rPr>
              <a:t>Algorithm</a:t>
            </a:r>
          </a:p>
        </p:txBody>
      </p:sp>
      <p:cxnSp>
        <p:nvCxnSpPr>
          <p:cNvPr id="226" name="Straight Arrow Connector 225">
            <a:extLst>
              <a:ext uri="{FF2B5EF4-FFF2-40B4-BE49-F238E27FC236}">
                <a16:creationId xmlns:a16="http://schemas.microsoft.com/office/drawing/2014/main" id="{15D52F70-3E05-4732-BBA7-03305C110598}"/>
              </a:ext>
            </a:extLst>
          </p:cNvPr>
          <p:cNvCxnSpPr>
            <a:cxnSpLocks/>
            <a:stCxn id="213" idx="2"/>
            <a:endCxn id="221" idx="0"/>
          </p:cNvCxnSpPr>
          <p:nvPr/>
        </p:nvCxnSpPr>
        <p:spPr>
          <a:xfrm flipH="1">
            <a:off x="6182721" y="1895400"/>
            <a:ext cx="2183" cy="524301"/>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E8FD4893-CA69-483A-A799-644FCE45CA99}"/>
              </a:ext>
            </a:extLst>
          </p:cNvPr>
          <p:cNvSpPr txBox="1"/>
          <p:nvPr/>
        </p:nvSpPr>
        <p:spPr>
          <a:xfrm>
            <a:off x="5776642" y="2794176"/>
            <a:ext cx="752858" cy="369332"/>
          </a:xfrm>
          <a:prstGeom prst="rect">
            <a:avLst/>
          </a:prstGeom>
          <a:noFill/>
        </p:spPr>
        <p:txBody>
          <a:bodyPr wrap="square" rtlCol="0">
            <a:spAutoFit/>
          </a:bodyPr>
          <a:lstStyle/>
          <a:p>
            <a:pPr algn="ctr"/>
            <a:r>
              <a:rPr lang="en-GB" sz="900" b="1" dirty="0" err="1"/>
              <a:t>Sagemaker</a:t>
            </a:r>
            <a:r>
              <a:rPr lang="en-GB" sz="900" b="1" dirty="0"/>
              <a:t> Training</a:t>
            </a:r>
          </a:p>
        </p:txBody>
      </p:sp>
      <p:pic>
        <p:nvPicPr>
          <p:cNvPr id="234" name="Graphic 233">
            <a:extLst>
              <a:ext uri="{FF2B5EF4-FFF2-40B4-BE49-F238E27FC236}">
                <a16:creationId xmlns:a16="http://schemas.microsoft.com/office/drawing/2014/main" id="{B84F9881-114B-4B47-9D47-F10DA18D7C2E}"/>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6583459" y="5893186"/>
            <a:ext cx="469900" cy="469900"/>
          </a:xfrm>
          <a:prstGeom prst="rect">
            <a:avLst/>
          </a:prstGeom>
        </p:spPr>
      </p:pic>
      <p:sp>
        <p:nvSpPr>
          <p:cNvPr id="235" name="TextBox 234">
            <a:extLst>
              <a:ext uri="{FF2B5EF4-FFF2-40B4-BE49-F238E27FC236}">
                <a16:creationId xmlns:a16="http://schemas.microsoft.com/office/drawing/2014/main" id="{342F2705-7D74-47F8-B691-A92B3F680DB3}"/>
              </a:ext>
            </a:extLst>
          </p:cNvPr>
          <p:cNvSpPr txBox="1"/>
          <p:nvPr/>
        </p:nvSpPr>
        <p:spPr>
          <a:xfrm>
            <a:off x="5939831" y="6178067"/>
            <a:ext cx="1144864" cy="369332"/>
          </a:xfrm>
          <a:prstGeom prst="rect">
            <a:avLst/>
          </a:prstGeom>
          <a:noFill/>
        </p:spPr>
        <p:txBody>
          <a:bodyPr wrap="none" rtlCol="0">
            <a:spAutoFit/>
          </a:bodyPr>
          <a:lstStyle/>
          <a:p>
            <a:pPr algn="ctr"/>
            <a:r>
              <a:rPr lang="en-GB" sz="900" b="1" dirty="0"/>
              <a:t>ECR </a:t>
            </a:r>
          </a:p>
          <a:p>
            <a:pPr algn="ctr"/>
            <a:r>
              <a:rPr lang="en-GB" sz="900" i="1" dirty="0">
                <a:solidFill>
                  <a:schemeClr val="bg1">
                    <a:lumMod val="65000"/>
                  </a:schemeClr>
                </a:solidFill>
              </a:rPr>
              <a:t>(Container Registry)</a:t>
            </a:r>
          </a:p>
        </p:txBody>
      </p:sp>
      <p:pic>
        <p:nvPicPr>
          <p:cNvPr id="239" name="Picture 238">
            <a:extLst>
              <a:ext uri="{FF2B5EF4-FFF2-40B4-BE49-F238E27FC236}">
                <a16:creationId xmlns:a16="http://schemas.microsoft.com/office/drawing/2014/main" id="{175066AE-E678-4F6B-9472-5C34BE490DE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874002" y="4480236"/>
            <a:ext cx="508077" cy="508077"/>
          </a:xfrm>
          <a:prstGeom prst="rect">
            <a:avLst/>
          </a:prstGeom>
        </p:spPr>
      </p:pic>
      <p:cxnSp>
        <p:nvCxnSpPr>
          <p:cNvPr id="264" name="Elbow Connector 53">
            <a:extLst>
              <a:ext uri="{FF2B5EF4-FFF2-40B4-BE49-F238E27FC236}">
                <a16:creationId xmlns:a16="http://schemas.microsoft.com/office/drawing/2014/main" id="{52C58DB4-64B9-42D7-ABE8-175A9987A740}"/>
              </a:ext>
            </a:extLst>
          </p:cNvPr>
          <p:cNvCxnSpPr>
            <a:cxnSpLocks/>
            <a:stCxn id="71" idx="3"/>
            <a:endCxn id="221" idx="1"/>
          </p:cNvCxnSpPr>
          <p:nvPr/>
        </p:nvCxnSpPr>
        <p:spPr>
          <a:xfrm flipV="1">
            <a:off x="3720925" y="2654651"/>
            <a:ext cx="2226846" cy="2128"/>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B0CE9D8D-58ED-43AE-8501-AD905F3BFD3F}"/>
              </a:ext>
            </a:extLst>
          </p:cNvPr>
          <p:cNvSpPr txBox="1"/>
          <p:nvPr/>
        </p:nvSpPr>
        <p:spPr>
          <a:xfrm>
            <a:off x="5566435" y="3840411"/>
            <a:ext cx="1061116" cy="369332"/>
          </a:xfrm>
          <a:prstGeom prst="rect">
            <a:avLst/>
          </a:prstGeom>
          <a:noFill/>
        </p:spPr>
        <p:txBody>
          <a:bodyPr wrap="square" rtlCol="0">
            <a:spAutoFit/>
          </a:bodyPr>
          <a:lstStyle/>
          <a:p>
            <a:pPr algn="ctr"/>
            <a:r>
              <a:rPr lang="en-GB" sz="900" b="1" dirty="0" err="1"/>
              <a:t>Sagemaker</a:t>
            </a:r>
            <a:r>
              <a:rPr lang="en-GB" sz="900" b="1" dirty="0"/>
              <a:t> </a:t>
            </a:r>
          </a:p>
          <a:p>
            <a:pPr algn="ctr"/>
            <a:r>
              <a:rPr lang="en-GB" sz="900" b="1" dirty="0"/>
              <a:t>Model Hosting</a:t>
            </a:r>
          </a:p>
        </p:txBody>
      </p:sp>
      <p:cxnSp>
        <p:nvCxnSpPr>
          <p:cNvPr id="280" name="Elbow Connector 53">
            <a:extLst>
              <a:ext uri="{FF2B5EF4-FFF2-40B4-BE49-F238E27FC236}">
                <a16:creationId xmlns:a16="http://schemas.microsoft.com/office/drawing/2014/main" id="{5928CE62-1118-4AC4-AC49-9332843F122B}"/>
              </a:ext>
            </a:extLst>
          </p:cNvPr>
          <p:cNvCxnSpPr>
            <a:cxnSpLocks/>
            <a:stCxn id="231" idx="1"/>
            <a:endCxn id="219" idx="0"/>
          </p:cNvCxnSpPr>
          <p:nvPr/>
        </p:nvCxnSpPr>
        <p:spPr>
          <a:xfrm rot="10800000" flipV="1">
            <a:off x="5689360" y="2978841"/>
            <a:ext cx="87283" cy="1292015"/>
          </a:xfrm>
          <a:prstGeom prst="bentConnector2">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4" name="Elbow Connector 53">
            <a:extLst>
              <a:ext uri="{FF2B5EF4-FFF2-40B4-BE49-F238E27FC236}">
                <a16:creationId xmlns:a16="http://schemas.microsoft.com/office/drawing/2014/main" id="{679C9A60-2E99-4B78-9D63-8065D5ED5C3D}"/>
              </a:ext>
            </a:extLst>
          </p:cNvPr>
          <p:cNvCxnSpPr>
            <a:cxnSpLocks/>
            <a:endCxn id="180" idx="1"/>
          </p:cNvCxnSpPr>
          <p:nvPr/>
        </p:nvCxnSpPr>
        <p:spPr>
          <a:xfrm rot="16200000" flipH="1">
            <a:off x="1749325" y="5210499"/>
            <a:ext cx="1314052" cy="556624"/>
          </a:xfrm>
          <a:prstGeom prst="bentConnector2">
            <a:avLst/>
          </a:prstGeom>
          <a:ln w="19050">
            <a:solidFill>
              <a:srgbClr val="545B6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7" name="Elbow Connector 53">
            <a:extLst>
              <a:ext uri="{FF2B5EF4-FFF2-40B4-BE49-F238E27FC236}">
                <a16:creationId xmlns:a16="http://schemas.microsoft.com/office/drawing/2014/main" id="{2EC4FC5F-1CAF-4B6D-8181-0354286039CE}"/>
              </a:ext>
            </a:extLst>
          </p:cNvPr>
          <p:cNvCxnSpPr>
            <a:cxnSpLocks/>
            <a:stCxn id="222" idx="1"/>
            <a:endCxn id="180" idx="3"/>
          </p:cNvCxnSpPr>
          <p:nvPr/>
        </p:nvCxnSpPr>
        <p:spPr>
          <a:xfrm rot="10800000" flipV="1">
            <a:off x="3071779" y="4478621"/>
            <a:ext cx="3521548" cy="1667216"/>
          </a:xfrm>
          <a:prstGeom prst="bentConnector3">
            <a:avLst>
              <a:gd name="adj1" fmla="val 12652"/>
            </a:avLst>
          </a:prstGeom>
          <a:ln w="19050">
            <a:solidFill>
              <a:srgbClr val="545B6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7" name="Elbow Connector 53">
            <a:extLst>
              <a:ext uri="{FF2B5EF4-FFF2-40B4-BE49-F238E27FC236}">
                <a16:creationId xmlns:a16="http://schemas.microsoft.com/office/drawing/2014/main" id="{9427BA89-946A-4747-BFBF-9842EF4A0365}"/>
              </a:ext>
            </a:extLst>
          </p:cNvPr>
          <p:cNvCxnSpPr>
            <a:cxnSpLocks/>
            <a:stCxn id="219" idx="2"/>
            <a:endCxn id="181" idx="3"/>
          </p:cNvCxnSpPr>
          <p:nvPr/>
        </p:nvCxnSpPr>
        <p:spPr>
          <a:xfrm rot="5400000">
            <a:off x="3987154" y="3822504"/>
            <a:ext cx="783952" cy="2620458"/>
          </a:xfrm>
          <a:prstGeom prst="bentConnector2">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00" name="Elbow Connector 53">
            <a:extLst>
              <a:ext uri="{FF2B5EF4-FFF2-40B4-BE49-F238E27FC236}">
                <a16:creationId xmlns:a16="http://schemas.microsoft.com/office/drawing/2014/main" id="{0D922CE9-BAF6-44E5-BE9C-05C11D4F1C53}"/>
              </a:ext>
            </a:extLst>
          </p:cNvPr>
          <p:cNvCxnSpPr>
            <a:cxnSpLocks/>
            <a:stCxn id="222" idx="1"/>
            <a:endCxn id="181" idx="3"/>
          </p:cNvCxnSpPr>
          <p:nvPr/>
        </p:nvCxnSpPr>
        <p:spPr>
          <a:xfrm rot="10800000" flipV="1">
            <a:off x="3068901" y="4478621"/>
            <a:ext cx="3524426" cy="1046088"/>
          </a:xfrm>
          <a:prstGeom prst="bentConnector3">
            <a:avLst>
              <a:gd name="adj1" fmla="val 12682"/>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05" name="Elbow Connector 53">
            <a:extLst>
              <a:ext uri="{FF2B5EF4-FFF2-40B4-BE49-F238E27FC236}">
                <a16:creationId xmlns:a16="http://schemas.microsoft.com/office/drawing/2014/main" id="{970CB5A1-A975-4D27-9342-188CC784505A}"/>
              </a:ext>
            </a:extLst>
          </p:cNvPr>
          <p:cNvCxnSpPr>
            <a:cxnSpLocks/>
            <a:stCxn id="219" idx="1"/>
          </p:cNvCxnSpPr>
          <p:nvPr/>
        </p:nvCxnSpPr>
        <p:spPr>
          <a:xfrm rot="10800000">
            <a:off x="3695075" y="2778451"/>
            <a:ext cx="1759335" cy="1727356"/>
          </a:xfrm>
          <a:prstGeom prst="bentConnector3">
            <a:avLst>
              <a:gd name="adj1" fmla="val 4434"/>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4418ACD-0F76-4829-A2C7-CCB633BEDC76}"/>
              </a:ext>
            </a:extLst>
          </p:cNvPr>
          <p:cNvCxnSpPr>
            <a:cxnSpLocks/>
            <a:stCxn id="355" idx="2"/>
            <a:endCxn id="213" idx="0"/>
          </p:cNvCxnSpPr>
          <p:nvPr/>
        </p:nvCxnSpPr>
        <p:spPr>
          <a:xfrm>
            <a:off x="6179698" y="1209013"/>
            <a:ext cx="5206" cy="261564"/>
          </a:xfrm>
          <a:prstGeom prst="straightConnector1">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BE640D8C-2396-4D71-BBEA-BA594D779575}"/>
              </a:ext>
            </a:extLst>
          </p:cNvPr>
          <p:cNvSpPr txBox="1"/>
          <p:nvPr/>
        </p:nvSpPr>
        <p:spPr>
          <a:xfrm>
            <a:off x="3140421" y="5246921"/>
            <a:ext cx="2066679"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Riskless Deployment via Canary</a:t>
            </a:r>
          </a:p>
        </p:txBody>
      </p:sp>
      <p:sp>
        <p:nvSpPr>
          <p:cNvPr id="317" name="TextBox 316">
            <a:extLst>
              <a:ext uri="{FF2B5EF4-FFF2-40B4-BE49-F238E27FC236}">
                <a16:creationId xmlns:a16="http://schemas.microsoft.com/office/drawing/2014/main" id="{B28E063E-294B-4651-86CD-074092190CC4}"/>
              </a:ext>
            </a:extLst>
          </p:cNvPr>
          <p:cNvSpPr txBox="1"/>
          <p:nvPr/>
        </p:nvSpPr>
        <p:spPr>
          <a:xfrm>
            <a:off x="3144207" y="5899669"/>
            <a:ext cx="2066679" cy="230832"/>
          </a:xfrm>
          <a:prstGeom prst="rect">
            <a:avLst/>
          </a:prstGeom>
          <a:noFill/>
        </p:spPr>
        <p:txBody>
          <a:bodyPr wrap="square" rtlCol="0">
            <a:spAutoFit/>
          </a:bodyPr>
          <a:lstStyle>
            <a:defPPr>
              <a:defRPr lang="en-US"/>
            </a:defPPr>
            <a:lvl1pPr algn="ctr">
              <a:defRPr sz="900" i="1">
                <a:solidFill>
                  <a:schemeClr val="bg1">
                    <a:lumMod val="65000"/>
                  </a:schemeClr>
                </a:solidFill>
              </a:defRPr>
            </a:lvl1pPr>
          </a:lstStyle>
          <a:p>
            <a:r>
              <a:rPr lang="en-GB" dirty="0"/>
              <a:t>Measure Model Accuracy via AB </a:t>
            </a:r>
            <a:r>
              <a:rPr lang="en-GB" dirty="0" err="1"/>
              <a:t>Tetsing</a:t>
            </a:r>
            <a:endParaRPr lang="en-GB" dirty="0"/>
          </a:p>
        </p:txBody>
      </p:sp>
      <p:cxnSp>
        <p:nvCxnSpPr>
          <p:cNvPr id="320" name="Elbow Connector 53">
            <a:extLst>
              <a:ext uri="{FF2B5EF4-FFF2-40B4-BE49-F238E27FC236}">
                <a16:creationId xmlns:a16="http://schemas.microsoft.com/office/drawing/2014/main" id="{1D059498-8978-4E5E-B4C9-34D048EEDD4C}"/>
              </a:ext>
            </a:extLst>
          </p:cNvPr>
          <p:cNvCxnSpPr>
            <a:cxnSpLocks/>
            <a:stCxn id="199" idx="3"/>
            <a:endCxn id="213" idx="1"/>
          </p:cNvCxnSpPr>
          <p:nvPr/>
        </p:nvCxnSpPr>
        <p:spPr>
          <a:xfrm>
            <a:off x="4812553" y="1681466"/>
            <a:ext cx="1148802" cy="1523"/>
          </a:xfrm>
          <a:prstGeom prst="bentConnector3">
            <a:avLst>
              <a:gd name="adj1" fmla="val 50000"/>
            </a:avLst>
          </a:prstGeom>
          <a:ln w="19050">
            <a:solidFill>
              <a:srgbClr val="545B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3" name="TextBox 322">
            <a:extLst>
              <a:ext uri="{FF2B5EF4-FFF2-40B4-BE49-F238E27FC236}">
                <a16:creationId xmlns:a16="http://schemas.microsoft.com/office/drawing/2014/main" id="{324B4339-0DE3-4650-A5B6-9E991DF6F6D9}"/>
              </a:ext>
            </a:extLst>
          </p:cNvPr>
          <p:cNvSpPr txBox="1"/>
          <p:nvPr/>
        </p:nvSpPr>
        <p:spPr>
          <a:xfrm>
            <a:off x="5162385" y="1414833"/>
            <a:ext cx="803425" cy="230832"/>
          </a:xfrm>
          <a:prstGeom prst="rect">
            <a:avLst/>
          </a:prstGeom>
          <a:noFill/>
        </p:spPr>
        <p:txBody>
          <a:bodyPr wrap="none" rtlCol="0">
            <a:spAutoFit/>
          </a:bodyPr>
          <a:lstStyle/>
          <a:p>
            <a:pPr algn="ctr"/>
            <a:r>
              <a:rPr lang="en-GB" sz="900" i="1" dirty="0">
                <a:solidFill>
                  <a:schemeClr val="bg1">
                    <a:lumMod val="65000"/>
                  </a:schemeClr>
                </a:solidFill>
              </a:rPr>
              <a:t>Data Schema</a:t>
            </a:r>
          </a:p>
        </p:txBody>
      </p:sp>
      <p:cxnSp>
        <p:nvCxnSpPr>
          <p:cNvPr id="325" name="Elbow Connector 53">
            <a:extLst>
              <a:ext uri="{FF2B5EF4-FFF2-40B4-BE49-F238E27FC236}">
                <a16:creationId xmlns:a16="http://schemas.microsoft.com/office/drawing/2014/main" id="{BA78BEA2-3ECD-4252-8192-958E7A462D66}"/>
              </a:ext>
            </a:extLst>
          </p:cNvPr>
          <p:cNvCxnSpPr>
            <a:cxnSpLocks/>
            <a:stCxn id="222" idx="3"/>
            <a:endCxn id="234" idx="0"/>
          </p:cNvCxnSpPr>
          <p:nvPr/>
        </p:nvCxnSpPr>
        <p:spPr>
          <a:xfrm flipH="1">
            <a:off x="6818409" y="4478621"/>
            <a:ext cx="244818" cy="1414565"/>
          </a:xfrm>
          <a:prstGeom prst="bentConnector4">
            <a:avLst>
              <a:gd name="adj1" fmla="val -26861"/>
              <a:gd name="adj2" fmla="val 58305"/>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329" name="Graphic 328">
            <a:extLst>
              <a:ext uri="{FF2B5EF4-FFF2-40B4-BE49-F238E27FC236}">
                <a16:creationId xmlns:a16="http://schemas.microsoft.com/office/drawing/2014/main" id="{BD3DE240-2AD2-4C27-88E7-4D875ACCC4F0}"/>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6627550" y="1833354"/>
            <a:ext cx="401454" cy="401454"/>
          </a:xfrm>
          <a:prstGeom prst="rect">
            <a:avLst/>
          </a:prstGeom>
        </p:spPr>
      </p:pic>
      <p:cxnSp>
        <p:nvCxnSpPr>
          <p:cNvPr id="1029" name="Connector: Curved 1028">
            <a:extLst>
              <a:ext uri="{FF2B5EF4-FFF2-40B4-BE49-F238E27FC236}">
                <a16:creationId xmlns:a16="http://schemas.microsoft.com/office/drawing/2014/main" id="{8A47AD6D-377E-43CF-9AF0-716FEE06D50B}"/>
              </a:ext>
            </a:extLst>
          </p:cNvPr>
          <p:cNvCxnSpPr>
            <a:stCxn id="215" idx="0"/>
            <a:endCxn id="329" idx="0"/>
          </p:cNvCxnSpPr>
          <p:nvPr/>
        </p:nvCxnSpPr>
        <p:spPr>
          <a:xfrm rot="16200000" flipH="1">
            <a:off x="6506644" y="1511722"/>
            <a:ext cx="196633" cy="446631"/>
          </a:xfrm>
          <a:prstGeom prst="curvedConnector3">
            <a:avLst>
              <a:gd name="adj1" fmla="val -46185"/>
            </a:avLst>
          </a:prstGeom>
          <a:ln w="19050">
            <a:solidFill>
              <a:srgbClr val="545B64"/>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BC4E2DC2-0EE5-47B9-AB13-0CC6A953D1FF}"/>
              </a:ext>
            </a:extLst>
          </p:cNvPr>
          <p:cNvSpPr txBox="1"/>
          <p:nvPr/>
        </p:nvSpPr>
        <p:spPr>
          <a:xfrm>
            <a:off x="6627550" y="2208993"/>
            <a:ext cx="407484" cy="230832"/>
          </a:xfrm>
          <a:prstGeom prst="rect">
            <a:avLst/>
          </a:prstGeom>
          <a:noFill/>
        </p:spPr>
        <p:txBody>
          <a:bodyPr wrap="none" rtlCol="0">
            <a:spAutoFit/>
          </a:bodyPr>
          <a:lstStyle/>
          <a:p>
            <a:pPr algn="ctr"/>
            <a:r>
              <a:rPr lang="en-GB" sz="900" b="1" dirty="0"/>
              <a:t>EMR</a:t>
            </a:r>
          </a:p>
        </p:txBody>
      </p:sp>
      <p:cxnSp>
        <p:nvCxnSpPr>
          <p:cNvPr id="335" name="Connector: Curved 334">
            <a:extLst>
              <a:ext uri="{FF2B5EF4-FFF2-40B4-BE49-F238E27FC236}">
                <a16:creationId xmlns:a16="http://schemas.microsoft.com/office/drawing/2014/main" id="{A5FC7324-4237-46F5-87CA-D39ECB95F4E6}"/>
              </a:ext>
            </a:extLst>
          </p:cNvPr>
          <p:cNvCxnSpPr>
            <a:cxnSpLocks/>
            <a:stCxn id="329" idx="1"/>
            <a:endCxn id="221" idx="3"/>
          </p:cNvCxnSpPr>
          <p:nvPr/>
        </p:nvCxnSpPr>
        <p:spPr>
          <a:xfrm rot="10800000" flipV="1">
            <a:off x="6417672" y="2034081"/>
            <a:ext cx="209879" cy="620570"/>
          </a:xfrm>
          <a:prstGeom prst="curvedConnector3">
            <a:avLst>
              <a:gd name="adj1" fmla="val 97746"/>
            </a:avLst>
          </a:prstGeom>
          <a:ln w="19050">
            <a:solidFill>
              <a:srgbClr val="545B64"/>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8" name="Heptagon 347">
            <a:extLst>
              <a:ext uri="{FF2B5EF4-FFF2-40B4-BE49-F238E27FC236}">
                <a16:creationId xmlns:a16="http://schemas.microsoft.com/office/drawing/2014/main" id="{D61EF8A0-AA78-4413-AE5B-E32D73EE6B6C}"/>
              </a:ext>
            </a:extLst>
          </p:cNvPr>
          <p:cNvSpPr/>
          <p:nvPr/>
        </p:nvSpPr>
        <p:spPr>
          <a:xfrm>
            <a:off x="6408453" y="3379757"/>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3</a:t>
            </a:r>
          </a:p>
        </p:txBody>
      </p:sp>
      <p:sp>
        <p:nvSpPr>
          <p:cNvPr id="351" name="Rectangle 350">
            <a:extLst>
              <a:ext uri="{FF2B5EF4-FFF2-40B4-BE49-F238E27FC236}">
                <a16:creationId xmlns:a16="http://schemas.microsoft.com/office/drawing/2014/main" id="{52785A19-5103-4669-9244-723BEDF46D85}"/>
              </a:ext>
            </a:extLst>
          </p:cNvPr>
          <p:cNvSpPr/>
          <p:nvPr/>
        </p:nvSpPr>
        <p:spPr>
          <a:xfrm>
            <a:off x="8055234" y="106600"/>
            <a:ext cx="4018777" cy="897406"/>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solidFill>
                  <a:schemeClr val="accent1"/>
                </a:solidFill>
              </a:rPr>
              <a:t>Assumptions:</a:t>
            </a:r>
          </a:p>
        </p:txBody>
      </p:sp>
      <p:pic>
        <p:nvPicPr>
          <p:cNvPr id="352" name="Graphic 351">
            <a:extLst>
              <a:ext uri="{FF2B5EF4-FFF2-40B4-BE49-F238E27FC236}">
                <a16:creationId xmlns:a16="http://schemas.microsoft.com/office/drawing/2014/main" id="{2A7FE7F1-6409-45AC-BBAB-F690E1A6AC33}"/>
              </a:ext>
            </a:extLst>
          </p:cNvPr>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7409577" y="5858964"/>
            <a:ext cx="401454" cy="401454"/>
          </a:xfrm>
          <a:prstGeom prst="rect">
            <a:avLst/>
          </a:prstGeom>
        </p:spPr>
      </p:pic>
      <p:sp>
        <p:nvSpPr>
          <p:cNvPr id="356" name="TextBox 355">
            <a:extLst>
              <a:ext uri="{FF2B5EF4-FFF2-40B4-BE49-F238E27FC236}">
                <a16:creationId xmlns:a16="http://schemas.microsoft.com/office/drawing/2014/main" id="{ED6C8EF1-8F86-4D7F-8C40-0B9A97FB449E}"/>
              </a:ext>
            </a:extLst>
          </p:cNvPr>
          <p:cNvSpPr txBox="1"/>
          <p:nvPr/>
        </p:nvSpPr>
        <p:spPr>
          <a:xfrm>
            <a:off x="7420109" y="6285248"/>
            <a:ext cx="327334" cy="230832"/>
          </a:xfrm>
          <a:prstGeom prst="rect">
            <a:avLst/>
          </a:prstGeom>
          <a:noFill/>
        </p:spPr>
        <p:txBody>
          <a:bodyPr wrap="none" rtlCol="0">
            <a:spAutoFit/>
          </a:bodyPr>
          <a:lstStyle/>
          <a:p>
            <a:pPr algn="ctr"/>
            <a:r>
              <a:rPr lang="en-GB" sz="900" b="1" dirty="0"/>
              <a:t>Git</a:t>
            </a:r>
          </a:p>
        </p:txBody>
      </p:sp>
      <p:pic>
        <p:nvPicPr>
          <p:cNvPr id="359" name="Graphic 358">
            <a:extLst>
              <a:ext uri="{FF2B5EF4-FFF2-40B4-BE49-F238E27FC236}">
                <a16:creationId xmlns:a16="http://schemas.microsoft.com/office/drawing/2014/main" id="{BC19251A-48DC-4592-BBA4-65C9B68EB959}"/>
              </a:ext>
            </a:extLst>
          </p:cNvPr>
          <p:cNvPicPr>
            <a:picLocks noChangeAspect="1"/>
          </p:cNvPicPr>
          <p:nvPr/>
        </p:nvPicPr>
        <p:blipFill>
          <a:blip r:embed="rId57">
            <a:extLst>
              <a:ext uri="{96DAC541-7B7A-43D3-8B79-37D633B846F1}">
                <asvg:svgBlip xmlns:asvg="http://schemas.microsoft.com/office/drawing/2016/SVG/main" r:embed="rId58"/>
              </a:ext>
            </a:extLst>
          </a:blip>
          <a:stretch>
            <a:fillRect/>
          </a:stretch>
        </p:blipFill>
        <p:spPr>
          <a:xfrm>
            <a:off x="7409577" y="4573858"/>
            <a:ext cx="401454" cy="401454"/>
          </a:xfrm>
          <a:prstGeom prst="rect">
            <a:avLst/>
          </a:prstGeom>
        </p:spPr>
      </p:pic>
      <p:sp>
        <p:nvSpPr>
          <p:cNvPr id="360" name="TextBox 359">
            <a:extLst>
              <a:ext uri="{FF2B5EF4-FFF2-40B4-BE49-F238E27FC236}">
                <a16:creationId xmlns:a16="http://schemas.microsoft.com/office/drawing/2014/main" id="{942845D5-6508-45A9-966F-EE2E7815509E}"/>
              </a:ext>
            </a:extLst>
          </p:cNvPr>
          <p:cNvSpPr txBox="1"/>
          <p:nvPr/>
        </p:nvSpPr>
        <p:spPr>
          <a:xfrm>
            <a:off x="7403408" y="4956950"/>
            <a:ext cx="373821" cy="230832"/>
          </a:xfrm>
          <a:prstGeom prst="rect">
            <a:avLst/>
          </a:prstGeom>
          <a:noFill/>
        </p:spPr>
        <p:txBody>
          <a:bodyPr wrap="none" rtlCol="0">
            <a:spAutoFit/>
          </a:bodyPr>
          <a:lstStyle/>
          <a:p>
            <a:pPr algn="ctr"/>
            <a:r>
              <a:rPr lang="en-GB" sz="900" b="1" dirty="0"/>
              <a:t>SDK</a:t>
            </a:r>
          </a:p>
        </p:txBody>
      </p:sp>
      <p:pic>
        <p:nvPicPr>
          <p:cNvPr id="361" name="Graphic 360">
            <a:extLst>
              <a:ext uri="{FF2B5EF4-FFF2-40B4-BE49-F238E27FC236}">
                <a16:creationId xmlns:a16="http://schemas.microsoft.com/office/drawing/2014/main" id="{A651BFFA-9365-4CF5-BA3C-BBCDEB22B39B}"/>
              </a:ext>
            </a:extLst>
          </p:cNvPr>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7409577" y="3907101"/>
            <a:ext cx="401454" cy="401454"/>
          </a:xfrm>
          <a:prstGeom prst="rect">
            <a:avLst/>
          </a:prstGeom>
        </p:spPr>
      </p:pic>
      <p:pic>
        <p:nvPicPr>
          <p:cNvPr id="362" name="Graphic 361">
            <a:extLst>
              <a:ext uri="{FF2B5EF4-FFF2-40B4-BE49-F238E27FC236}">
                <a16:creationId xmlns:a16="http://schemas.microsoft.com/office/drawing/2014/main" id="{0537E9A6-2D64-4A3F-BF64-071BF33C3FD9}"/>
              </a:ext>
            </a:extLst>
          </p:cNvPr>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7409577" y="3240344"/>
            <a:ext cx="401454" cy="401454"/>
          </a:xfrm>
          <a:prstGeom prst="rect">
            <a:avLst/>
          </a:prstGeom>
        </p:spPr>
      </p:pic>
      <p:sp>
        <p:nvSpPr>
          <p:cNvPr id="363" name="TextBox 362">
            <a:extLst>
              <a:ext uri="{FF2B5EF4-FFF2-40B4-BE49-F238E27FC236}">
                <a16:creationId xmlns:a16="http://schemas.microsoft.com/office/drawing/2014/main" id="{3E8F9C93-69D4-4EF8-96B7-1DB79CD673A7}"/>
              </a:ext>
            </a:extLst>
          </p:cNvPr>
          <p:cNvSpPr txBox="1"/>
          <p:nvPr/>
        </p:nvSpPr>
        <p:spPr>
          <a:xfrm>
            <a:off x="7274711" y="3650616"/>
            <a:ext cx="702436" cy="230832"/>
          </a:xfrm>
          <a:prstGeom prst="rect">
            <a:avLst/>
          </a:prstGeom>
          <a:noFill/>
        </p:spPr>
        <p:txBody>
          <a:bodyPr wrap="none" rtlCol="0">
            <a:spAutoFit/>
          </a:bodyPr>
          <a:lstStyle/>
          <a:p>
            <a:pPr algn="ctr"/>
            <a:r>
              <a:rPr lang="en-GB" sz="900" b="1" dirty="0"/>
              <a:t>Cloud Trail</a:t>
            </a:r>
          </a:p>
        </p:txBody>
      </p:sp>
      <p:sp>
        <p:nvSpPr>
          <p:cNvPr id="364" name="TextBox 363">
            <a:extLst>
              <a:ext uri="{FF2B5EF4-FFF2-40B4-BE49-F238E27FC236}">
                <a16:creationId xmlns:a16="http://schemas.microsoft.com/office/drawing/2014/main" id="{5C749A2F-9C69-48F7-AE84-0CD6A2BD50E2}"/>
              </a:ext>
            </a:extLst>
          </p:cNvPr>
          <p:cNvSpPr txBox="1"/>
          <p:nvPr/>
        </p:nvSpPr>
        <p:spPr>
          <a:xfrm>
            <a:off x="7348121" y="4295156"/>
            <a:ext cx="490840" cy="230832"/>
          </a:xfrm>
          <a:prstGeom prst="rect">
            <a:avLst/>
          </a:prstGeom>
          <a:noFill/>
        </p:spPr>
        <p:txBody>
          <a:bodyPr wrap="none" rtlCol="0">
            <a:spAutoFit/>
          </a:bodyPr>
          <a:lstStyle/>
          <a:p>
            <a:pPr algn="ctr"/>
            <a:r>
              <a:rPr lang="en-GB" sz="900" b="1" dirty="0"/>
              <a:t>Config</a:t>
            </a:r>
          </a:p>
        </p:txBody>
      </p:sp>
      <p:sp>
        <p:nvSpPr>
          <p:cNvPr id="365" name="Heptagon 364">
            <a:extLst>
              <a:ext uri="{FF2B5EF4-FFF2-40B4-BE49-F238E27FC236}">
                <a16:creationId xmlns:a16="http://schemas.microsoft.com/office/drawing/2014/main" id="{8406BDA3-36BE-40A1-A9F2-B75E65A28987}"/>
              </a:ext>
            </a:extLst>
          </p:cNvPr>
          <p:cNvSpPr/>
          <p:nvPr/>
        </p:nvSpPr>
        <p:spPr>
          <a:xfrm>
            <a:off x="2036329" y="1767506"/>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bg1"/>
                </a:solidFill>
              </a:rPr>
              <a:t>A</a:t>
            </a:r>
          </a:p>
        </p:txBody>
      </p:sp>
      <p:sp>
        <p:nvSpPr>
          <p:cNvPr id="366" name="Heptagon 365">
            <a:extLst>
              <a:ext uri="{FF2B5EF4-FFF2-40B4-BE49-F238E27FC236}">
                <a16:creationId xmlns:a16="http://schemas.microsoft.com/office/drawing/2014/main" id="{CA87AEA9-EA04-438D-A6C1-57FE2A138793}"/>
              </a:ext>
            </a:extLst>
          </p:cNvPr>
          <p:cNvSpPr/>
          <p:nvPr/>
        </p:nvSpPr>
        <p:spPr>
          <a:xfrm>
            <a:off x="8123454" y="457902"/>
            <a:ext cx="249867" cy="200305"/>
          </a:xfrm>
          <a:prstGeom prst="hept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bg1"/>
                </a:solidFill>
              </a:rPr>
              <a:t>A</a:t>
            </a:r>
          </a:p>
        </p:txBody>
      </p:sp>
      <p:sp>
        <p:nvSpPr>
          <p:cNvPr id="367" name="TextBox 366">
            <a:extLst>
              <a:ext uri="{FF2B5EF4-FFF2-40B4-BE49-F238E27FC236}">
                <a16:creationId xmlns:a16="http://schemas.microsoft.com/office/drawing/2014/main" id="{99BB5DC4-C96F-435B-A2FD-1AC17D44BD16}"/>
              </a:ext>
            </a:extLst>
          </p:cNvPr>
          <p:cNvSpPr txBox="1"/>
          <p:nvPr/>
        </p:nvSpPr>
        <p:spPr>
          <a:xfrm>
            <a:off x="8465069" y="353365"/>
            <a:ext cx="3608937" cy="646331"/>
          </a:xfrm>
          <a:prstGeom prst="rect">
            <a:avLst/>
          </a:prstGeom>
          <a:noFill/>
          <a:ln>
            <a:noFill/>
          </a:ln>
        </p:spPr>
        <p:txBody>
          <a:bodyPr wrap="square" rtlCol="0">
            <a:spAutoFit/>
          </a:bodyPr>
          <a:lstStyle/>
          <a:p>
            <a:r>
              <a:rPr lang="en-GB" sz="900" dirty="0"/>
              <a:t>Event collection via Pinpoint is assumed to be working well and there is no need for standardization across channels. But in case interested in Segment IO, target architecture for data fabric would look like in </a:t>
            </a:r>
            <a:r>
              <a:rPr lang="en-GB" sz="900" dirty="0">
                <a:hlinkClick r:id="rId63" action="ppaction://hlinksldjump"/>
              </a:rPr>
              <a:t>Appendix B</a:t>
            </a:r>
            <a:r>
              <a:rPr lang="en-GB" sz="900" dirty="0"/>
              <a:t>.</a:t>
            </a:r>
          </a:p>
        </p:txBody>
      </p:sp>
      <p:sp>
        <p:nvSpPr>
          <p:cNvPr id="368" name="Rectangle 367">
            <a:extLst>
              <a:ext uri="{FF2B5EF4-FFF2-40B4-BE49-F238E27FC236}">
                <a16:creationId xmlns:a16="http://schemas.microsoft.com/office/drawing/2014/main" id="{E860B37D-99F9-4A9B-B197-C9FC482D8F93}"/>
              </a:ext>
            </a:extLst>
          </p:cNvPr>
          <p:cNvSpPr/>
          <p:nvPr/>
        </p:nvSpPr>
        <p:spPr>
          <a:xfrm>
            <a:off x="8055234" y="1057039"/>
            <a:ext cx="4018773" cy="4250582"/>
          </a:xfrm>
          <a:prstGeom prst="rect">
            <a:avLst/>
          </a:prstGeom>
          <a:solidFill>
            <a:schemeClr val="tx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accent1"/>
                </a:solidFill>
              </a:rPr>
              <a:t>Architecture:</a:t>
            </a:r>
          </a:p>
        </p:txBody>
      </p:sp>
      <p:sp>
        <p:nvSpPr>
          <p:cNvPr id="369" name="Heptagon 368">
            <a:extLst>
              <a:ext uri="{FF2B5EF4-FFF2-40B4-BE49-F238E27FC236}">
                <a16:creationId xmlns:a16="http://schemas.microsoft.com/office/drawing/2014/main" id="{A339B15F-33E8-48B9-A74D-134D43EEB140}"/>
              </a:ext>
            </a:extLst>
          </p:cNvPr>
          <p:cNvSpPr/>
          <p:nvPr/>
        </p:nvSpPr>
        <p:spPr>
          <a:xfrm>
            <a:off x="8123454" y="1444766"/>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1</a:t>
            </a:r>
          </a:p>
        </p:txBody>
      </p:sp>
      <p:sp>
        <p:nvSpPr>
          <p:cNvPr id="370" name="TextBox 369">
            <a:extLst>
              <a:ext uri="{FF2B5EF4-FFF2-40B4-BE49-F238E27FC236}">
                <a16:creationId xmlns:a16="http://schemas.microsoft.com/office/drawing/2014/main" id="{D7B80825-DB83-4788-A5C6-B89E80AC0686}"/>
              </a:ext>
            </a:extLst>
          </p:cNvPr>
          <p:cNvSpPr txBox="1"/>
          <p:nvPr/>
        </p:nvSpPr>
        <p:spPr>
          <a:xfrm>
            <a:off x="8465070" y="1334242"/>
            <a:ext cx="3517192" cy="507831"/>
          </a:xfrm>
          <a:prstGeom prst="rect">
            <a:avLst/>
          </a:prstGeom>
          <a:noFill/>
          <a:ln>
            <a:noFill/>
          </a:ln>
        </p:spPr>
        <p:txBody>
          <a:bodyPr wrap="square" rtlCol="0">
            <a:spAutoFit/>
          </a:bodyPr>
          <a:lstStyle/>
          <a:p>
            <a:r>
              <a:rPr lang="en-GB" sz="900" dirty="0"/>
              <a:t>Considering limitations/pain points of Redshift, real-time event data reporting would delivered via Snowflake. Data would be loaded into Snowflake near real-time via Snow Pipe (if no other ETL tool)</a:t>
            </a:r>
          </a:p>
        </p:txBody>
      </p:sp>
      <p:sp>
        <p:nvSpPr>
          <p:cNvPr id="371" name="Rectangle 370">
            <a:extLst>
              <a:ext uri="{FF2B5EF4-FFF2-40B4-BE49-F238E27FC236}">
                <a16:creationId xmlns:a16="http://schemas.microsoft.com/office/drawing/2014/main" id="{A45B3E4E-7DF1-41A9-BEB1-7DA81393D5BA}"/>
              </a:ext>
            </a:extLst>
          </p:cNvPr>
          <p:cNvSpPr/>
          <p:nvPr/>
        </p:nvSpPr>
        <p:spPr>
          <a:xfrm>
            <a:off x="8047004" y="5360655"/>
            <a:ext cx="4027003" cy="1340612"/>
          </a:xfrm>
          <a:prstGeom prst="rect">
            <a:avLst/>
          </a:prstGeom>
          <a:solidFill>
            <a:schemeClr val="accent4">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accent1"/>
                </a:solidFill>
              </a:rPr>
              <a:t>References:</a:t>
            </a:r>
          </a:p>
        </p:txBody>
      </p:sp>
      <p:sp>
        <p:nvSpPr>
          <p:cNvPr id="372" name="TextBox 371">
            <a:extLst>
              <a:ext uri="{FF2B5EF4-FFF2-40B4-BE49-F238E27FC236}">
                <a16:creationId xmlns:a16="http://schemas.microsoft.com/office/drawing/2014/main" id="{FE4F7215-41E9-4A37-A74F-E8351F4FDC7A}"/>
              </a:ext>
            </a:extLst>
          </p:cNvPr>
          <p:cNvSpPr txBox="1"/>
          <p:nvPr/>
        </p:nvSpPr>
        <p:spPr>
          <a:xfrm>
            <a:off x="8107126" y="5577113"/>
            <a:ext cx="3990195" cy="1200329"/>
          </a:xfrm>
          <a:prstGeom prst="rect">
            <a:avLst/>
          </a:prstGeom>
          <a:noFill/>
        </p:spPr>
        <p:txBody>
          <a:bodyPr wrap="none" rtlCol="0">
            <a:spAutoFit/>
          </a:bodyPr>
          <a:lstStyle/>
          <a:p>
            <a:pPr marL="228600" indent="-228600">
              <a:buAutoNum type="arabicParenR"/>
            </a:pPr>
            <a:r>
              <a:rPr lang="en-GB" sz="900" dirty="0">
                <a:hlinkClick r:id="rId64"/>
              </a:rPr>
              <a:t>AWS </a:t>
            </a:r>
            <a:r>
              <a:rPr lang="en-GB" sz="900" dirty="0" err="1">
                <a:hlinkClick r:id="rId64"/>
              </a:rPr>
              <a:t>re:Invent</a:t>
            </a:r>
            <a:r>
              <a:rPr lang="en-GB" sz="900" dirty="0">
                <a:hlinkClick r:id="rId64"/>
              </a:rPr>
              <a:t> 2018: Build &amp; Deploy ML Models Quickly &amp; Easily with </a:t>
            </a:r>
          </a:p>
          <a:p>
            <a:r>
              <a:rPr lang="en-GB" sz="900" dirty="0">
                <a:hlinkClick r:id="rId64"/>
              </a:rPr>
              <a:t>Amazon </a:t>
            </a:r>
            <a:r>
              <a:rPr lang="en-GB" sz="900" dirty="0" err="1">
                <a:hlinkClick r:id="rId64"/>
              </a:rPr>
              <a:t>SageMaker</a:t>
            </a:r>
            <a:r>
              <a:rPr lang="en-GB" sz="900" dirty="0">
                <a:hlinkClick r:id="rId64"/>
              </a:rPr>
              <a:t> (AIM404-R)</a:t>
            </a:r>
            <a:endParaRPr lang="en-GB" sz="900" dirty="0"/>
          </a:p>
          <a:p>
            <a:pPr marL="228600" indent="-228600">
              <a:buAutoNum type="arabicParenR" startAt="2"/>
            </a:pPr>
            <a:r>
              <a:rPr lang="en-GB" sz="900" dirty="0">
                <a:hlinkClick r:id="rId65"/>
              </a:rPr>
              <a:t>Building, Training and Deploying Custom Algorithms Such as Fast.ai </a:t>
            </a:r>
          </a:p>
          <a:p>
            <a:r>
              <a:rPr lang="en-GB" sz="900" dirty="0">
                <a:hlinkClick r:id="rId65"/>
              </a:rPr>
              <a:t>with Amazon </a:t>
            </a:r>
            <a:r>
              <a:rPr lang="en-GB" sz="900" dirty="0" err="1">
                <a:hlinkClick r:id="rId65"/>
              </a:rPr>
              <a:t>Sagemaker</a:t>
            </a:r>
            <a:endParaRPr lang="en-GB" sz="900" dirty="0"/>
          </a:p>
          <a:p>
            <a:pPr marL="228600" indent="-228600">
              <a:buAutoNum type="arabicParenR" startAt="2"/>
            </a:pPr>
            <a:r>
              <a:rPr lang="en-GB" sz="900" dirty="0">
                <a:hlinkClick r:id="rId66"/>
              </a:rPr>
              <a:t>Call an Amazon </a:t>
            </a:r>
            <a:r>
              <a:rPr lang="en-GB" sz="900" dirty="0" err="1">
                <a:hlinkClick r:id="rId66"/>
              </a:rPr>
              <a:t>SageMaker</a:t>
            </a:r>
            <a:r>
              <a:rPr lang="en-GB" sz="900" dirty="0">
                <a:hlinkClick r:id="rId66"/>
              </a:rPr>
              <a:t> model endpoint using Amazon API Gateway and </a:t>
            </a:r>
          </a:p>
          <a:p>
            <a:r>
              <a:rPr lang="en-GB" sz="900" dirty="0">
                <a:hlinkClick r:id="rId66"/>
              </a:rPr>
              <a:t>AWS Lambda By Rumi Olsen</a:t>
            </a:r>
            <a:endParaRPr lang="en-GB" sz="900" dirty="0"/>
          </a:p>
          <a:p>
            <a:pPr marL="228600" indent="-228600">
              <a:buAutoNum type="arabicParenR" startAt="4"/>
            </a:pPr>
            <a:r>
              <a:rPr lang="en-GB" sz="900" dirty="0">
                <a:hlinkClick r:id="rId67"/>
              </a:rPr>
              <a:t>Disney Case Study </a:t>
            </a:r>
            <a:r>
              <a:rPr lang="en-GB" sz="900" dirty="0"/>
              <a:t>in </a:t>
            </a:r>
            <a:r>
              <a:rPr lang="en-GB" sz="900" dirty="0" err="1"/>
              <a:t>re:Invent</a:t>
            </a:r>
            <a:r>
              <a:rPr lang="en-GB" sz="900" dirty="0"/>
              <a:t> 2018</a:t>
            </a:r>
          </a:p>
          <a:p>
            <a:pPr marL="228600" indent="-228600">
              <a:buAutoNum type="arabicParenR" startAt="5"/>
            </a:pPr>
            <a:r>
              <a:rPr lang="en-GB" sz="900" dirty="0"/>
              <a:t>Icon Reference: </a:t>
            </a:r>
            <a:r>
              <a:rPr lang="en-GB" sz="900" dirty="0">
                <a:hlinkClick r:id="rId68"/>
              </a:rPr>
              <a:t>https://aws.amazon.com/architecture/icons/</a:t>
            </a:r>
            <a:endParaRPr lang="en-GB" sz="900" dirty="0"/>
          </a:p>
        </p:txBody>
      </p:sp>
      <p:sp>
        <p:nvSpPr>
          <p:cNvPr id="373" name="TextBox 372">
            <a:extLst>
              <a:ext uri="{FF2B5EF4-FFF2-40B4-BE49-F238E27FC236}">
                <a16:creationId xmlns:a16="http://schemas.microsoft.com/office/drawing/2014/main" id="{D07C1FB3-10AA-4F3F-8048-EC778983EB54}"/>
              </a:ext>
            </a:extLst>
          </p:cNvPr>
          <p:cNvSpPr txBox="1"/>
          <p:nvPr/>
        </p:nvSpPr>
        <p:spPr>
          <a:xfrm>
            <a:off x="8465065" y="1845357"/>
            <a:ext cx="3517192" cy="784830"/>
          </a:xfrm>
          <a:prstGeom prst="rect">
            <a:avLst/>
          </a:prstGeom>
          <a:noFill/>
          <a:ln>
            <a:noFill/>
          </a:ln>
        </p:spPr>
        <p:txBody>
          <a:bodyPr wrap="square" rtlCol="0">
            <a:spAutoFit/>
          </a:bodyPr>
          <a:lstStyle/>
          <a:p>
            <a:r>
              <a:rPr lang="en-GB" sz="900" dirty="0"/>
              <a:t>Data Science Team would use </a:t>
            </a:r>
            <a:r>
              <a:rPr lang="en-GB" sz="900" dirty="0" err="1"/>
              <a:t>Sagemaker</a:t>
            </a:r>
            <a:r>
              <a:rPr lang="en-GB" sz="900" dirty="0"/>
              <a:t> as their platform to build their models and deploy them intelligently. </a:t>
            </a:r>
            <a:r>
              <a:rPr lang="en-GB" sz="900" dirty="0" err="1"/>
              <a:t>Juoyter</a:t>
            </a:r>
            <a:r>
              <a:rPr lang="en-GB" sz="900" dirty="0"/>
              <a:t> notebooks would serve as the IDE that integrates well with S3/Glue to do data preparation. If needed, EMR cluster can be created with spot instances for more specific data wrangling and training cases.</a:t>
            </a:r>
          </a:p>
        </p:txBody>
      </p:sp>
      <p:sp>
        <p:nvSpPr>
          <p:cNvPr id="374" name="Heptagon 373">
            <a:extLst>
              <a:ext uri="{FF2B5EF4-FFF2-40B4-BE49-F238E27FC236}">
                <a16:creationId xmlns:a16="http://schemas.microsoft.com/office/drawing/2014/main" id="{883D6C1C-16E5-4634-ABD8-6195C9CF6514}"/>
              </a:ext>
            </a:extLst>
          </p:cNvPr>
          <p:cNvSpPr/>
          <p:nvPr/>
        </p:nvSpPr>
        <p:spPr>
          <a:xfrm>
            <a:off x="8118500" y="2126674"/>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2</a:t>
            </a:r>
          </a:p>
        </p:txBody>
      </p:sp>
      <p:sp>
        <p:nvSpPr>
          <p:cNvPr id="375" name="TextBox 374">
            <a:extLst>
              <a:ext uri="{FF2B5EF4-FFF2-40B4-BE49-F238E27FC236}">
                <a16:creationId xmlns:a16="http://schemas.microsoft.com/office/drawing/2014/main" id="{7D629202-7FC1-47EE-89FB-9ACC91E12EA7}"/>
              </a:ext>
            </a:extLst>
          </p:cNvPr>
          <p:cNvSpPr txBox="1"/>
          <p:nvPr/>
        </p:nvSpPr>
        <p:spPr>
          <a:xfrm>
            <a:off x="8465065" y="2623406"/>
            <a:ext cx="3529293" cy="923330"/>
          </a:xfrm>
          <a:prstGeom prst="rect">
            <a:avLst/>
          </a:prstGeom>
          <a:noFill/>
          <a:ln>
            <a:noFill/>
          </a:ln>
        </p:spPr>
        <p:txBody>
          <a:bodyPr wrap="square" rtlCol="0">
            <a:spAutoFit/>
          </a:bodyPr>
          <a:lstStyle/>
          <a:p>
            <a:r>
              <a:rPr lang="en-GB" sz="900" dirty="0" err="1"/>
              <a:t>Sagemaker</a:t>
            </a:r>
            <a:r>
              <a:rPr lang="en-GB" sz="900" dirty="0"/>
              <a:t> provides multiple options to deliver machine learning use cases into production ready solutions:</a:t>
            </a:r>
          </a:p>
          <a:p>
            <a:pPr marL="228600" indent="-228600">
              <a:buAutoNum type="arabicPeriod"/>
            </a:pPr>
            <a:r>
              <a:rPr lang="en-GB" sz="900" dirty="0"/>
              <a:t>You can use built in algorithm, train, tune and host endpoints.</a:t>
            </a:r>
          </a:p>
          <a:p>
            <a:pPr marL="228600" indent="-228600">
              <a:buAutoNum type="arabicPeriod"/>
            </a:pPr>
            <a:r>
              <a:rPr lang="en-GB" sz="900" dirty="0"/>
              <a:t>You can bring in your own algorithm and train on </a:t>
            </a:r>
            <a:r>
              <a:rPr lang="en-GB" sz="900" dirty="0" err="1"/>
              <a:t>sagemaker</a:t>
            </a:r>
            <a:r>
              <a:rPr lang="en-GB" sz="900" dirty="0"/>
              <a:t>.</a:t>
            </a:r>
          </a:p>
          <a:p>
            <a:pPr marL="228600" indent="-228600">
              <a:buAutoNum type="arabicPeriod"/>
            </a:pPr>
            <a:r>
              <a:rPr lang="en-GB" sz="900" dirty="0"/>
              <a:t>You can bring your own trained model, store in S3 and host on </a:t>
            </a:r>
            <a:r>
              <a:rPr lang="en-GB" sz="900" dirty="0" err="1"/>
              <a:t>sagemaker</a:t>
            </a:r>
            <a:r>
              <a:rPr lang="en-GB" sz="900" dirty="0"/>
              <a:t>.</a:t>
            </a:r>
          </a:p>
        </p:txBody>
      </p:sp>
      <p:sp>
        <p:nvSpPr>
          <p:cNvPr id="376" name="Heptagon 375">
            <a:extLst>
              <a:ext uri="{FF2B5EF4-FFF2-40B4-BE49-F238E27FC236}">
                <a16:creationId xmlns:a16="http://schemas.microsoft.com/office/drawing/2014/main" id="{9CE2AF59-0FC1-4EAA-8703-79AAB68128A0}"/>
              </a:ext>
            </a:extLst>
          </p:cNvPr>
          <p:cNvSpPr/>
          <p:nvPr/>
        </p:nvSpPr>
        <p:spPr>
          <a:xfrm>
            <a:off x="8111096" y="2831984"/>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3</a:t>
            </a:r>
          </a:p>
        </p:txBody>
      </p:sp>
      <p:sp>
        <p:nvSpPr>
          <p:cNvPr id="377" name="TextBox 376">
            <a:extLst>
              <a:ext uri="{FF2B5EF4-FFF2-40B4-BE49-F238E27FC236}">
                <a16:creationId xmlns:a16="http://schemas.microsoft.com/office/drawing/2014/main" id="{A9469B88-169A-49FF-BC49-3A5415E9BBCD}"/>
              </a:ext>
            </a:extLst>
          </p:cNvPr>
          <p:cNvSpPr txBox="1"/>
          <p:nvPr/>
        </p:nvSpPr>
        <p:spPr>
          <a:xfrm>
            <a:off x="8452964" y="3521119"/>
            <a:ext cx="3529293" cy="646331"/>
          </a:xfrm>
          <a:prstGeom prst="rect">
            <a:avLst/>
          </a:prstGeom>
          <a:noFill/>
          <a:ln>
            <a:noFill/>
          </a:ln>
        </p:spPr>
        <p:txBody>
          <a:bodyPr wrap="square" rtlCol="0">
            <a:spAutoFit/>
          </a:bodyPr>
          <a:lstStyle/>
          <a:p>
            <a:r>
              <a:rPr lang="en-GB" sz="900" dirty="0" err="1"/>
              <a:t>Sagemaker</a:t>
            </a:r>
            <a:r>
              <a:rPr lang="en-GB" sz="900" dirty="0"/>
              <a:t> provides endpoints that are highly available, auto scalable, secure. Deployments can be made real-time continuously without downtime. You can choose to go with Canary deployment or AB testing or both completely risk-free.</a:t>
            </a:r>
          </a:p>
        </p:txBody>
      </p:sp>
      <p:sp>
        <p:nvSpPr>
          <p:cNvPr id="378" name="Heptagon 377">
            <a:extLst>
              <a:ext uri="{FF2B5EF4-FFF2-40B4-BE49-F238E27FC236}">
                <a16:creationId xmlns:a16="http://schemas.microsoft.com/office/drawing/2014/main" id="{A1C5D7B0-76F5-4BF4-B23A-B5DF3DE93856}"/>
              </a:ext>
            </a:extLst>
          </p:cNvPr>
          <p:cNvSpPr/>
          <p:nvPr/>
        </p:nvSpPr>
        <p:spPr>
          <a:xfrm>
            <a:off x="8107126" y="3608592"/>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4</a:t>
            </a:r>
          </a:p>
        </p:txBody>
      </p:sp>
      <p:sp>
        <p:nvSpPr>
          <p:cNvPr id="379" name="TextBox 378">
            <a:extLst>
              <a:ext uri="{FF2B5EF4-FFF2-40B4-BE49-F238E27FC236}">
                <a16:creationId xmlns:a16="http://schemas.microsoft.com/office/drawing/2014/main" id="{4D591A62-B0C1-4C5B-A2CD-84568A47C632}"/>
              </a:ext>
            </a:extLst>
          </p:cNvPr>
          <p:cNvSpPr txBox="1"/>
          <p:nvPr/>
        </p:nvSpPr>
        <p:spPr>
          <a:xfrm>
            <a:off x="8448334" y="4143481"/>
            <a:ext cx="3529293" cy="646331"/>
          </a:xfrm>
          <a:prstGeom prst="rect">
            <a:avLst/>
          </a:prstGeom>
          <a:noFill/>
          <a:ln>
            <a:noFill/>
          </a:ln>
        </p:spPr>
        <p:txBody>
          <a:bodyPr wrap="square" rtlCol="0">
            <a:spAutoFit/>
          </a:bodyPr>
          <a:lstStyle/>
          <a:p>
            <a:r>
              <a:rPr lang="en-GB" sz="900" dirty="0"/>
              <a:t>Lambda integration layer will enrich feature for real-time query as well enhance output result using Athena. It can query endpoints for different cases based on parameter store configurations and stitch results together.</a:t>
            </a:r>
          </a:p>
        </p:txBody>
      </p:sp>
      <p:sp>
        <p:nvSpPr>
          <p:cNvPr id="380" name="Heptagon 379">
            <a:extLst>
              <a:ext uri="{FF2B5EF4-FFF2-40B4-BE49-F238E27FC236}">
                <a16:creationId xmlns:a16="http://schemas.microsoft.com/office/drawing/2014/main" id="{C9CE62F4-8590-47D9-AC4A-268477D80917}"/>
              </a:ext>
            </a:extLst>
          </p:cNvPr>
          <p:cNvSpPr/>
          <p:nvPr/>
        </p:nvSpPr>
        <p:spPr>
          <a:xfrm>
            <a:off x="8107127" y="4322185"/>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5</a:t>
            </a:r>
          </a:p>
        </p:txBody>
      </p:sp>
      <p:sp>
        <p:nvSpPr>
          <p:cNvPr id="381" name="Heptagon 380">
            <a:extLst>
              <a:ext uri="{FF2B5EF4-FFF2-40B4-BE49-F238E27FC236}">
                <a16:creationId xmlns:a16="http://schemas.microsoft.com/office/drawing/2014/main" id="{77F1577C-E1D1-4190-88C8-E6BB0631B70A}"/>
              </a:ext>
            </a:extLst>
          </p:cNvPr>
          <p:cNvSpPr/>
          <p:nvPr/>
        </p:nvSpPr>
        <p:spPr>
          <a:xfrm>
            <a:off x="379448" y="3650616"/>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6</a:t>
            </a:r>
          </a:p>
        </p:txBody>
      </p:sp>
      <p:sp>
        <p:nvSpPr>
          <p:cNvPr id="382" name="TextBox 381">
            <a:extLst>
              <a:ext uri="{FF2B5EF4-FFF2-40B4-BE49-F238E27FC236}">
                <a16:creationId xmlns:a16="http://schemas.microsoft.com/office/drawing/2014/main" id="{35DE03F4-DCE3-42DE-820A-AEF9E27008EF}"/>
              </a:ext>
            </a:extLst>
          </p:cNvPr>
          <p:cNvSpPr txBox="1"/>
          <p:nvPr/>
        </p:nvSpPr>
        <p:spPr>
          <a:xfrm>
            <a:off x="8443704" y="4740757"/>
            <a:ext cx="3529293" cy="507831"/>
          </a:xfrm>
          <a:prstGeom prst="rect">
            <a:avLst/>
          </a:prstGeom>
          <a:noFill/>
          <a:ln>
            <a:noFill/>
          </a:ln>
        </p:spPr>
        <p:txBody>
          <a:bodyPr wrap="square" rtlCol="0">
            <a:spAutoFit/>
          </a:bodyPr>
          <a:lstStyle/>
          <a:p>
            <a:r>
              <a:rPr lang="en-GB" sz="900" dirty="0"/>
              <a:t>API GW offers </a:t>
            </a:r>
            <a:r>
              <a:rPr lang="en-GB" sz="900" dirty="0" err="1"/>
              <a:t>offers</a:t>
            </a:r>
            <a:r>
              <a:rPr lang="en-GB" sz="900" dirty="0"/>
              <a:t> caching, throttling (free vs premium users), authorization and easy integration with 3</a:t>
            </a:r>
            <a:r>
              <a:rPr lang="en-GB" sz="900" baseline="30000" dirty="0"/>
              <a:t>rd</a:t>
            </a:r>
            <a:r>
              <a:rPr lang="en-GB" sz="900" dirty="0"/>
              <a:t> party via developer portals or SDK.</a:t>
            </a:r>
          </a:p>
        </p:txBody>
      </p:sp>
      <p:sp>
        <p:nvSpPr>
          <p:cNvPr id="385" name="Heptagon 384">
            <a:extLst>
              <a:ext uri="{FF2B5EF4-FFF2-40B4-BE49-F238E27FC236}">
                <a16:creationId xmlns:a16="http://schemas.microsoft.com/office/drawing/2014/main" id="{485813A9-94AD-401A-8076-617F32493AA6}"/>
              </a:ext>
            </a:extLst>
          </p:cNvPr>
          <p:cNvSpPr/>
          <p:nvPr/>
        </p:nvSpPr>
        <p:spPr>
          <a:xfrm>
            <a:off x="8123454" y="4907848"/>
            <a:ext cx="249867" cy="200305"/>
          </a:xfrm>
          <a:prstGeom prst="hep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6</a:t>
            </a:r>
          </a:p>
        </p:txBody>
      </p:sp>
      <p:sp>
        <p:nvSpPr>
          <p:cNvPr id="1047" name="Slide Number Placeholder 1046">
            <a:extLst>
              <a:ext uri="{FF2B5EF4-FFF2-40B4-BE49-F238E27FC236}">
                <a16:creationId xmlns:a16="http://schemas.microsoft.com/office/drawing/2014/main" id="{44C7DAB2-4E30-4BBF-8795-A067663F4726}"/>
              </a:ext>
            </a:extLst>
          </p:cNvPr>
          <p:cNvSpPr>
            <a:spLocks noGrp="1"/>
          </p:cNvSpPr>
          <p:nvPr>
            <p:ph type="sldNum" sz="quarter" idx="12"/>
          </p:nvPr>
        </p:nvSpPr>
        <p:spPr>
          <a:xfrm>
            <a:off x="9330807" y="6336142"/>
            <a:ext cx="2743200" cy="365125"/>
          </a:xfrm>
        </p:spPr>
        <p:txBody>
          <a:bodyPr/>
          <a:lstStyle/>
          <a:p>
            <a:fld id="{1CB0C38D-EECB-EB43-9681-4BA108CCC5D9}" type="slidenum">
              <a:rPr lang="en-US" smtClean="0"/>
              <a:t>6</a:t>
            </a:fld>
            <a:endParaRPr lang="en-US"/>
          </a:p>
        </p:txBody>
      </p:sp>
      <p:sp>
        <p:nvSpPr>
          <p:cNvPr id="386" name="TextBox 385">
            <a:extLst>
              <a:ext uri="{FF2B5EF4-FFF2-40B4-BE49-F238E27FC236}">
                <a16:creationId xmlns:a16="http://schemas.microsoft.com/office/drawing/2014/main" id="{992823E3-DC7E-4C49-A51A-DCEEE0DE02A6}"/>
              </a:ext>
            </a:extLst>
          </p:cNvPr>
          <p:cNvSpPr txBox="1"/>
          <p:nvPr/>
        </p:nvSpPr>
        <p:spPr>
          <a:xfrm>
            <a:off x="4513222" y="1100605"/>
            <a:ext cx="687627" cy="230832"/>
          </a:xfrm>
          <a:prstGeom prst="rect">
            <a:avLst/>
          </a:prstGeom>
          <a:noFill/>
        </p:spPr>
        <p:txBody>
          <a:bodyPr wrap="square" rtlCol="0">
            <a:spAutoFit/>
          </a:bodyPr>
          <a:lstStyle/>
          <a:p>
            <a:pPr algn="ctr"/>
            <a:r>
              <a:rPr lang="en-GB" sz="900" b="1" dirty="0"/>
              <a:t>Snowflake</a:t>
            </a:r>
          </a:p>
        </p:txBody>
      </p:sp>
    </p:spTree>
    <p:extLst>
      <p:ext uri="{BB962C8B-B14F-4D97-AF65-F5344CB8AC3E}">
        <p14:creationId xmlns:p14="http://schemas.microsoft.com/office/powerpoint/2010/main" val="300919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B7431-9E2E-4FC6-8804-C75579890A80}"/>
              </a:ext>
            </a:extLst>
          </p:cNvPr>
          <p:cNvSpPr>
            <a:spLocks noGrp="1"/>
          </p:cNvSpPr>
          <p:nvPr>
            <p:ph type="sldNum" sz="quarter" idx="12"/>
          </p:nvPr>
        </p:nvSpPr>
        <p:spPr>
          <a:xfrm>
            <a:off x="9344527" y="6356350"/>
            <a:ext cx="2743200" cy="365125"/>
          </a:xfrm>
        </p:spPr>
        <p:txBody>
          <a:bodyPr>
            <a:normAutofit/>
          </a:bodyPr>
          <a:lstStyle/>
          <a:p>
            <a:pPr>
              <a:spcAft>
                <a:spcPts val="600"/>
              </a:spcAft>
            </a:pPr>
            <a:fld id="{1CB0C38D-EECB-EB43-9681-4BA108CCC5D9}" type="slidenum">
              <a:rPr lang="en-US" smtClean="0"/>
              <a:pPr>
                <a:spcAft>
                  <a:spcPts val="600"/>
                </a:spcAft>
              </a:pPr>
              <a:t>7</a:t>
            </a:fld>
            <a:endParaRPr lang="en-US"/>
          </a:p>
        </p:txBody>
      </p:sp>
      <p:sp>
        <p:nvSpPr>
          <p:cNvPr id="4" name="TextBox 3">
            <a:extLst>
              <a:ext uri="{FF2B5EF4-FFF2-40B4-BE49-F238E27FC236}">
                <a16:creationId xmlns:a16="http://schemas.microsoft.com/office/drawing/2014/main" id="{0C88D7A6-D233-40EC-B0A4-03C306321DAB}"/>
              </a:ext>
            </a:extLst>
          </p:cNvPr>
          <p:cNvSpPr txBox="1"/>
          <p:nvPr/>
        </p:nvSpPr>
        <p:spPr>
          <a:xfrm>
            <a:off x="485775" y="246520"/>
            <a:ext cx="1258678" cy="369332"/>
          </a:xfrm>
          <a:prstGeom prst="rect">
            <a:avLst/>
          </a:prstGeom>
          <a:noFill/>
        </p:spPr>
        <p:txBody>
          <a:bodyPr wrap="none" rtlCol="0">
            <a:spAutoFit/>
          </a:bodyPr>
          <a:lstStyle/>
          <a:p>
            <a:r>
              <a:rPr lang="en-GB" dirty="0"/>
              <a:t>Appendix A</a:t>
            </a:r>
          </a:p>
        </p:txBody>
      </p:sp>
      <p:sp>
        <p:nvSpPr>
          <p:cNvPr id="47" name="Rectangle 46">
            <a:extLst>
              <a:ext uri="{FF2B5EF4-FFF2-40B4-BE49-F238E27FC236}">
                <a16:creationId xmlns:a16="http://schemas.microsoft.com/office/drawing/2014/main" id="{734ACE95-594E-463C-ADAC-94FA964AA2DD}"/>
              </a:ext>
            </a:extLst>
          </p:cNvPr>
          <p:cNvSpPr/>
          <p:nvPr/>
        </p:nvSpPr>
        <p:spPr>
          <a:xfrm>
            <a:off x="485775" y="702707"/>
            <a:ext cx="2619375" cy="1385128"/>
          </a:xfrm>
          <a:prstGeom prst="rect">
            <a:avLst/>
          </a:prstGeom>
          <a:solidFill>
            <a:schemeClr val="bg1">
              <a:lumMod val="9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accent1"/>
                </a:solidFill>
              </a:rPr>
              <a:t>Credits:</a:t>
            </a:r>
          </a:p>
          <a:p>
            <a:endParaRPr lang="en-GB" sz="1100" b="1" dirty="0">
              <a:solidFill>
                <a:schemeClr val="accent1"/>
              </a:solidFill>
            </a:endParaRPr>
          </a:p>
          <a:p>
            <a:r>
              <a:rPr lang="en-GB" sz="900" dirty="0">
                <a:solidFill>
                  <a:schemeClr val="accent1"/>
                </a:solidFill>
              </a:rPr>
              <a:t>Methodology adapted from Carnegie Mellon University Software Architecture.</a:t>
            </a:r>
          </a:p>
          <a:p>
            <a:endParaRPr lang="en-GB" sz="900" dirty="0">
              <a:solidFill>
                <a:schemeClr val="accent1"/>
              </a:solidFill>
            </a:endParaRPr>
          </a:p>
          <a:p>
            <a:r>
              <a:rPr lang="en-GB" sz="900" dirty="0">
                <a:hlinkClick r:id="rId2"/>
              </a:rPr>
              <a:t>https://resources.sei.cmu.edu/library/asset-view.cfm?assetid=5177</a:t>
            </a:r>
            <a:endParaRPr lang="en-GB" sz="900" dirty="0">
              <a:solidFill>
                <a:schemeClr val="tx1"/>
              </a:solidFill>
            </a:endParaRPr>
          </a:p>
        </p:txBody>
      </p:sp>
      <p:graphicFrame>
        <p:nvGraphicFramePr>
          <p:cNvPr id="28" name="Content Placeholder 5">
            <a:extLst>
              <a:ext uri="{FF2B5EF4-FFF2-40B4-BE49-F238E27FC236}">
                <a16:creationId xmlns:a16="http://schemas.microsoft.com/office/drawing/2014/main" id="{1EFEE383-D57A-4213-9E64-F8E955E4A450}"/>
              </a:ext>
            </a:extLst>
          </p:cNvPr>
          <p:cNvGraphicFramePr>
            <a:graphicFrameLocks/>
          </p:cNvGraphicFramePr>
          <p:nvPr>
            <p:extLst>
              <p:ext uri="{D42A27DB-BD31-4B8C-83A1-F6EECF244321}">
                <p14:modId xmlns:p14="http://schemas.microsoft.com/office/powerpoint/2010/main" val="583333026"/>
              </p:ext>
            </p:extLst>
          </p:nvPr>
        </p:nvGraphicFramePr>
        <p:xfrm>
          <a:off x="3209280" y="246520"/>
          <a:ext cx="8496945" cy="5912980"/>
        </p:xfrm>
        <a:graphic>
          <a:graphicData uri="http://schemas.openxmlformats.org/drawingml/2006/table">
            <a:tbl>
              <a:tblPr firstRow="1" bandRow="1">
                <a:tableStyleId>{5C22544A-7EE6-4342-B048-85BDC9FD1C3A}</a:tableStyleId>
              </a:tblPr>
              <a:tblGrid>
                <a:gridCol w="1464013">
                  <a:extLst>
                    <a:ext uri="{9D8B030D-6E8A-4147-A177-3AD203B41FA5}">
                      <a16:colId xmlns:a16="http://schemas.microsoft.com/office/drawing/2014/main" val="20000"/>
                    </a:ext>
                  </a:extLst>
                </a:gridCol>
                <a:gridCol w="957389">
                  <a:extLst>
                    <a:ext uri="{9D8B030D-6E8A-4147-A177-3AD203B41FA5}">
                      <a16:colId xmlns:a16="http://schemas.microsoft.com/office/drawing/2014/main" val="20001"/>
                    </a:ext>
                  </a:extLst>
                </a:gridCol>
                <a:gridCol w="6075543">
                  <a:extLst>
                    <a:ext uri="{9D8B030D-6E8A-4147-A177-3AD203B41FA5}">
                      <a16:colId xmlns:a16="http://schemas.microsoft.com/office/drawing/2014/main" val="20002"/>
                    </a:ext>
                  </a:extLst>
                </a:gridCol>
              </a:tblGrid>
              <a:tr h="230450">
                <a:tc>
                  <a:txBody>
                    <a:bodyPr/>
                    <a:lstStyle/>
                    <a:p>
                      <a:r>
                        <a:rPr lang="en-US" sz="1050" dirty="0"/>
                        <a:t>Valuation</a:t>
                      </a:r>
                      <a:r>
                        <a:rPr lang="en-US" sz="1050" baseline="0" dirty="0"/>
                        <a:t> Attributes</a:t>
                      </a:r>
                      <a:endParaRPr lang="en-US" sz="1050" dirty="0"/>
                    </a:p>
                  </a:txBody>
                  <a:tcPr/>
                </a:tc>
                <a:tc>
                  <a:txBody>
                    <a:bodyPr/>
                    <a:lstStyle/>
                    <a:p>
                      <a:r>
                        <a:rPr lang="en-US" sz="1050"/>
                        <a:t>Dimension</a:t>
                      </a:r>
                    </a:p>
                  </a:txBody>
                  <a:tcPr/>
                </a:tc>
                <a:tc>
                  <a:txBody>
                    <a:bodyPr/>
                    <a:lstStyle/>
                    <a:p>
                      <a:r>
                        <a:rPr lang="en-US" sz="1050" dirty="0"/>
                        <a:t>Description</a:t>
                      </a:r>
                    </a:p>
                  </a:txBody>
                  <a:tcPr/>
                </a:tc>
                <a:extLst>
                  <a:ext uri="{0D108BD9-81ED-4DB2-BD59-A6C34878D82A}">
                    <a16:rowId xmlns:a16="http://schemas.microsoft.com/office/drawing/2014/main" val="10000"/>
                  </a:ext>
                </a:extLst>
              </a:tr>
              <a:tr h="460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A. Solution Composition</a:t>
                      </a:r>
                      <a:endParaRPr lang="en-US" sz="9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Landscape</a:t>
                      </a:r>
                      <a:r>
                        <a:rPr lang="en-US" sz="900" baseline="0">
                          <a:solidFill>
                            <a:schemeClr val="tx1"/>
                          </a:solidFill>
                        </a:rPr>
                        <a:t> Impact</a:t>
                      </a:r>
                      <a:endParaRPr lang="en-US" sz="900">
                        <a:solidFill>
                          <a:schemeClr val="tx1"/>
                        </a:solidFill>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dirty="0">
                          <a:solidFill>
                            <a:schemeClr val="tx1"/>
                          </a:solidFill>
                        </a:rPr>
                        <a:t>COMPOSE:</a:t>
                      </a:r>
                      <a:r>
                        <a:rPr lang="en-US" sz="900" dirty="0">
                          <a:solidFill>
                            <a:schemeClr val="tx1"/>
                          </a:solidFill>
                        </a:rPr>
                        <a:t> use existing building block that exists in application landscape</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kern="1200" dirty="0">
                          <a:solidFill>
                            <a:schemeClr val="tx1"/>
                          </a:solidFill>
                          <a:latin typeface="+mn-lt"/>
                          <a:ea typeface="+mn-ea"/>
                          <a:cs typeface="+mn-cs"/>
                        </a:rPr>
                        <a:t>BUY:</a:t>
                      </a:r>
                      <a:r>
                        <a:rPr lang="en-US" sz="900" b="0" u="none" kern="1200" dirty="0">
                          <a:solidFill>
                            <a:schemeClr val="tx1"/>
                          </a:solidFill>
                          <a:latin typeface="+mn-lt"/>
                          <a:ea typeface="+mn-ea"/>
                          <a:cs typeface="+mn-cs"/>
                        </a:rPr>
                        <a:t> </a:t>
                      </a:r>
                      <a:r>
                        <a:rPr lang="en-US" sz="900" dirty="0">
                          <a:solidFill>
                            <a:schemeClr val="tx1"/>
                          </a:solidFill>
                        </a:rPr>
                        <a:t>Commodity of the Shelf.</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dirty="0">
                          <a:solidFill>
                            <a:schemeClr val="tx1"/>
                          </a:solidFill>
                        </a:rPr>
                        <a:t>BUILD:</a:t>
                      </a:r>
                      <a:r>
                        <a:rPr lang="en-US" sz="900" dirty="0">
                          <a:solidFill>
                            <a:schemeClr val="tx1"/>
                          </a:solidFill>
                        </a:rPr>
                        <a:t> Home grown solution.</a:t>
                      </a:r>
                    </a:p>
                  </a:txBody>
                  <a:tcPr/>
                </a:tc>
                <a:extLst>
                  <a:ext uri="{0D108BD9-81ED-4DB2-BD59-A6C34878D82A}">
                    <a16:rowId xmlns:a16="http://schemas.microsoft.com/office/drawing/2014/main" val="10001"/>
                  </a:ext>
                </a:extLst>
              </a:tr>
              <a:tr h="83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B</a:t>
                      </a:r>
                      <a:r>
                        <a:rPr lang="en-US" sz="900"/>
                        <a:t>. Impact on </a:t>
                      </a:r>
                      <a:r>
                        <a:rPr lang="en-US" sz="900" dirty="0"/>
                        <a:t>Landscape</a:t>
                      </a:r>
                    </a:p>
                  </a:txBody>
                  <a:tcPr/>
                </a:tc>
                <a:tc>
                  <a:txBody>
                    <a:bodyPr/>
                    <a:lstStyle/>
                    <a:p>
                      <a:r>
                        <a:rPr lang="en-US" sz="900"/>
                        <a:t>Landscape</a:t>
                      </a:r>
                      <a:r>
                        <a:rPr lang="en-US" sz="900" baseline="0"/>
                        <a:t> Impact</a:t>
                      </a:r>
                      <a:endParaRPr lang="en-US" sz="900"/>
                    </a:p>
                  </a:txBody>
                  <a:tcPr>
                    <a:solidFill>
                      <a:srgbClr val="00B0F0"/>
                    </a:solidFill>
                  </a:tcPr>
                </a:tc>
                <a:tc>
                  <a:txBody>
                    <a:bodyPr/>
                    <a:lstStyle/>
                    <a:p>
                      <a:r>
                        <a:rPr lang="en-US" sz="900" b="1" u="sng" kern="1200" dirty="0">
                          <a:solidFill>
                            <a:schemeClr val="dk1"/>
                          </a:solidFill>
                          <a:latin typeface="+mn-lt"/>
                          <a:ea typeface="+mn-ea"/>
                          <a:cs typeface="+mn-cs"/>
                        </a:rPr>
                        <a:t>Complexity</a:t>
                      </a:r>
                      <a:r>
                        <a:rPr lang="en-US" sz="900" b="0" u="sng" kern="1200" dirty="0">
                          <a:solidFill>
                            <a:schemeClr val="dk1"/>
                          </a:solidFill>
                          <a:latin typeface="+mn-lt"/>
                          <a:ea typeface="+mn-ea"/>
                          <a:cs typeface="+mn-cs"/>
                        </a:rPr>
                        <a:t>:</a:t>
                      </a:r>
                      <a:r>
                        <a:rPr lang="en-US" sz="900" b="1" u="none" kern="1200" dirty="0">
                          <a:solidFill>
                            <a:schemeClr val="dk1"/>
                          </a:solidFill>
                          <a:latin typeface="+mn-lt"/>
                          <a:ea typeface="+mn-ea"/>
                          <a:cs typeface="+mn-cs"/>
                        </a:rPr>
                        <a:t> </a:t>
                      </a:r>
                      <a:r>
                        <a:rPr lang="en-US" sz="900" dirty="0"/>
                        <a:t>measured as the number of additional components introduced</a:t>
                      </a:r>
                      <a:r>
                        <a:rPr lang="en-US" sz="900" baseline="0" dirty="0"/>
                        <a:t> into the landscape</a:t>
                      </a:r>
                      <a:endParaRPr lang="en-US" sz="900" dirty="0"/>
                    </a:p>
                    <a:p>
                      <a:r>
                        <a:rPr lang="en-US" sz="900" b="1" u="sng" kern="1200">
                          <a:solidFill>
                            <a:schemeClr val="dk1"/>
                          </a:solidFill>
                          <a:latin typeface="+mn-lt"/>
                          <a:ea typeface="+mn-ea"/>
                          <a:cs typeface="+mn-cs"/>
                        </a:rPr>
                        <a:t>Integration</a:t>
                      </a:r>
                      <a:r>
                        <a:rPr lang="en-US" sz="900" u="sng" dirty="0"/>
                        <a:t>:</a:t>
                      </a:r>
                      <a:r>
                        <a:rPr lang="en-US" sz="900" dirty="0"/>
                        <a:t> the amount</a:t>
                      </a:r>
                      <a:r>
                        <a:rPr lang="en-US" sz="900" baseline="0" dirty="0"/>
                        <a:t> of changes to interfaces required by </a:t>
                      </a:r>
                      <a:r>
                        <a:rPr lang="en-US" sz="900" baseline="0"/>
                        <a:t>the solution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kern="1200">
                          <a:solidFill>
                            <a:schemeClr val="dk1"/>
                          </a:solidFill>
                          <a:latin typeface="+mn-lt"/>
                          <a:ea typeface="+mn-ea"/>
                          <a:cs typeface="+mn-cs"/>
                        </a:rPr>
                        <a:t>Decommissioning</a:t>
                      </a:r>
                      <a:r>
                        <a:rPr lang="en-US" sz="900" b="0" u="sng" kern="1200">
                          <a:solidFill>
                            <a:schemeClr val="dk1"/>
                          </a:solidFill>
                          <a:latin typeface="+mn-lt"/>
                          <a:ea typeface="+mn-ea"/>
                          <a:cs typeface="+mn-cs"/>
                        </a:rPr>
                        <a:t>:</a:t>
                      </a:r>
                      <a:r>
                        <a:rPr lang="en-US" sz="900" b="1" u="none" kern="1200">
                          <a:solidFill>
                            <a:schemeClr val="dk1"/>
                          </a:solidFill>
                          <a:latin typeface="+mn-lt"/>
                          <a:ea typeface="+mn-ea"/>
                          <a:cs typeface="+mn-cs"/>
                        </a:rPr>
                        <a:t> </a:t>
                      </a:r>
                      <a:r>
                        <a:rPr lang="en-US" sz="900" b="0" u="none" kern="1200">
                          <a:solidFill>
                            <a:schemeClr val="dk1"/>
                          </a:solidFill>
                          <a:latin typeface="+mn-lt"/>
                          <a:ea typeface="+mn-ea"/>
                          <a:cs typeface="+mn-cs"/>
                        </a:rPr>
                        <a:t>the number of existing</a:t>
                      </a:r>
                      <a:r>
                        <a:rPr lang="en-US" sz="900" b="0" u="none" kern="1200" baseline="0">
                          <a:solidFill>
                            <a:schemeClr val="dk1"/>
                          </a:solidFill>
                          <a:latin typeface="+mn-lt"/>
                          <a:ea typeface="+mn-ea"/>
                          <a:cs typeface="+mn-cs"/>
                        </a:rPr>
                        <a:t> components that can be decommissioned using the solution</a:t>
                      </a:r>
                      <a:endParaRPr lang="en-US" sz="900" b="0"/>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kern="1200">
                          <a:solidFill>
                            <a:schemeClr val="dk1"/>
                          </a:solidFill>
                          <a:latin typeface="+mn-lt"/>
                          <a:ea typeface="+mn-ea"/>
                          <a:cs typeface="+mn-cs"/>
                        </a:rPr>
                        <a:t>Rationalization</a:t>
                      </a:r>
                      <a:r>
                        <a:rPr lang="en-US" sz="900" u="sng"/>
                        <a:t>:</a:t>
                      </a:r>
                      <a:r>
                        <a:rPr lang="en-US" sz="900"/>
                        <a:t> the potential</a:t>
                      </a:r>
                      <a:r>
                        <a:rPr lang="en-US" sz="900" baseline="0"/>
                        <a:t> for streamlining the landscape in alignment with business goals and capabilities</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kern="1200" baseline="0">
                          <a:solidFill>
                            <a:schemeClr val="dk1"/>
                          </a:solidFill>
                          <a:latin typeface="+mn-lt"/>
                          <a:ea typeface="+mn-ea"/>
                          <a:cs typeface="+mn-cs"/>
                        </a:rPr>
                        <a:t>Redundancy</a:t>
                      </a:r>
                      <a:r>
                        <a:rPr lang="en-US" sz="900" b="0" u="sng" kern="1200" baseline="0">
                          <a:solidFill>
                            <a:schemeClr val="dk1"/>
                          </a:solidFill>
                          <a:latin typeface="+mn-lt"/>
                          <a:ea typeface="+mn-ea"/>
                          <a:cs typeface="+mn-cs"/>
                        </a:rPr>
                        <a:t>:</a:t>
                      </a:r>
                      <a:r>
                        <a:rPr lang="en-US" sz="900" b="0" u="none" kern="1200" baseline="0">
                          <a:solidFill>
                            <a:schemeClr val="dk1"/>
                          </a:solidFill>
                          <a:latin typeface="+mn-lt"/>
                          <a:ea typeface="+mn-ea"/>
                          <a:cs typeface="+mn-cs"/>
                        </a:rPr>
                        <a:t> </a:t>
                      </a:r>
                      <a:r>
                        <a:rPr lang="en-US" sz="900" baseline="0"/>
                        <a:t>indicates how many components support similar functions like the proposed solution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u="sng" baseline="0"/>
                        <a:t>Risk</a:t>
                      </a:r>
                      <a:r>
                        <a:rPr lang="en-US" sz="900" b="0" u="sng" baseline="0"/>
                        <a:t>:</a:t>
                      </a:r>
                      <a:r>
                        <a:rPr lang="en-US" sz="900" baseline="0"/>
                        <a:t> measure on technology and business risk imposed by the solution</a:t>
                      </a:r>
                      <a:endParaRPr lang="en-US" sz="900"/>
                    </a:p>
                  </a:txBody>
                  <a:tcPr/>
                </a:tc>
                <a:extLst>
                  <a:ext uri="{0D108BD9-81ED-4DB2-BD59-A6C34878D82A}">
                    <a16:rowId xmlns:a16="http://schemas.microsoft.com/office/drawing/2014/main" val="10002"/>
                  </a:ext>
                </a:extLst>
              </a:tr>
              <a:tr h="339856">
                <a:tc>
                  <a:txBody>
                    <a:bodyPr/>
                    <a:lstStyle/>
                    <a:p>
                      <a:r>
                        <a:rPr lang="en-US" sz="900" dirty="0"/>
                        <a:t>C</a:t>
                      </a:r>
                      <a:r>
                        <a:rPr lang="en-US" sz="900"/>
                        <a:t>. </a:t>
                      </a:r>
                      <a:r>
                        <a:rPr lang="en-US" sz="900" dirty="0"/>
                        <a:t>Support of Standardization</a:t>
                      </a:r>
                    </a:p>
                  </a:txBody>
                  <a:tcPr/>
                </a:tc>
                <a:tc>
                  <a:txBody>
                    <a:bodyPr/>
                    <a:lstStyle/>
                    <a:p>
                      <a:r>
                        <a:rPr lang="en-US" sz="900" dirty="0"/>
                        <a:t>Landscape</a:t>
                      </a:r>
                      <a:r>
                        <a:rPr lang="en-US" sz="900" baseline="0" dirty="0"/>
                        <a:t> Impact</a:t>
                      </a:r>
                      <a:endParaRPr lang="en-US" sz="900" dirty="0"/>
                    </a:p>
                  </a:txBody>
                  <a:tcPr>
                    <a:solidFill>
                      <a:srgbClr val="00B0F0"/>
                    </a:solidFill>
                  </a:tcPr>
                </a:tc>
                <a:tc>
                  <a:txBody>
                    <a:bodyPr/>
                    <a:lstStyle/>
                    <a:p>
                      <a:r>
                        <a:rPr lang="en-US" sz="900" b="1" u="sng" kern="1200" dirty="0">
                          <a:solidFill>
                            <a:schemeClr val="tx1"/>
                          </a:solidFill>
                          <a:latin typeface="+mn-lt"/>
                          <a:ea typeface="+mn-ea"/>
                          <a:cs typeface="+mn-cs"/>
                        </a:rPr>
                        <a:t>Standardization</a:t>
                      </a:r>
                      <a:r>
                        <a:rPr lang="en-US" sz="900" b="0" u="sng" dirty="0">
                          <a:solidFill>
                            <a:schemeClr val="tx1"/>
                          </a:solidFill>
                        </a:rPr>
                        <a:t>:</a:t>
                      </a:r>
                      <a:r>
                        <a:rPr lang="en-US" sz="900" dirty="0">
                          <a:solidFill>
                            <a:schemeClr val="tx1"/>
                          </a:solidFill>
                        </a:rPr>
                        <a:t> measure</a:t>
                      </a:r>
                      <a:r>
                        <a:rPr lang="en-US" sz="900" baseline="0" dirty="0">
                          <a:solidFill>
                            <a:schemeClr val="tx1"/>
                          </a:solidFill>
                        </a:rPr>
                        <a:t> to what extent the solution is composed of standard building blocks</a:t>
                      </a:r>
                    </a:p>
                    <a:p>
                      <a:r>
                        <a:rPr lang="en-US" sz="900" b="1" u="sng" kern="1200" dirty="0">
                          <a:solidFill>
                            <a:schemeClr val="dk1"/>
                          </a:solidFill>
                          <a:latin typeface="+mn-lt"/>
                          <a:ea typeface="+mn-ea"/>
                          <a:cs typeface="+mn-cs"/>
                        </a:rPr>
                        <a:t>Customization</a:t>
                      </a:r>
                      <a:r>
                        <a:rPr lang="en-US" sz="900" b="0" u="sng" dirty="0"/>
                        <a:t>:</a:t>
                      </a:r>
                      <a:r>
                        <a:rPr lang="en-US" sz="900" baseline="0" dirty="0"/>
                        <a:t> degree of customer-specific adaptations needed to achieve required business value</a:t>
                      </a:r>
                      <a:endParaRPr lang="en-US" sz="900" dirty="0"/>
                    </a:p>
                  </a:txBody>
                  <a:tcPr/>
                </a:tc>
                <a:extLst>
                  <a:ext uri="{0D108BD9-81ED-4DB2-BD59-A6C34878D82A}">
                    <a16:rowId xmlns:a16="http://schemas.microsoft.com/office/drawing/2014/main" val="10003"/>
                  </a:ext>
                </a:extLst>
              </a:tr>
              <a:tr h="460900">
                <a:tc>
                  <a:txBody>
                    <a:bodyPr/>
                    <a:lstStyle/>
                    <a:p>
                      <a:r>
                        <a:rPr lang="en-US" sz="900" dirty="0"/>
                        <a:t>D</a:t>
                      </a:r>
                      <a:r>
                        <a:rPr lang="en-US" sz="900"/>
                        <a:t>. </a:t>
                      </a:r>
                      <a:r>
                        <a:rPr lang="en-US" sz="900" dirty="0"/>
                        <a:t>Implementation</a:t>
                      </a:r>
                      <a:r>
                        <a:rPr lang="en-US" sz="900" baseline="0" dirty="0"/>
                        <a:t> Cost Efficiency</a:t>
                      </a:r>
                      <a:endParaRPr lang="en-US" sz="900" dirty="0"/>
                    </a:p>
                  </a:txBody>
                  <a:tcPr/>
                </a:tc>
                <a:tc>
                  <a:txBody>
                    <a:bodyPr/>
                    <a:lstStyle/>
                    <a:p>
                      <a:r>
                        <a:rPr lang="en-US" sz="900" dirty="0"/>
                        <a:t>Cost</a:t>
                      </a:r>
                    </a:p>
                  </a:txBody>
                  <a:tcPr>
                    <a:solidFill>
                      <a:srgbClr val="FFC000"/>
                    </a:solidFill>
                  </a:tcPr>
                </a:tc>
                <a:tc>
                  <a:txBody>
                    <a:bodyPr/>
                    <a:lstStyle/>
                    <a:p>
                      <a:r>
                        <a:rPr lang="en-GB" sz="900" dirty="0"/>
                        <a:t>Measured as the </a:t>
                      </a:r>
                      <a:r>
                        <a:rPr lang="en-GB" sz="900" b="1" u="sng" dirty="0"/>
                        <a:t>estimated price of implementing a target architecture or solution</a:t>
                      </a:r>
                      <a:r>
                        <a:rPr lang="en-GB" sz="900" dirty="0"/>
                        <a:t>. Includes all non-</a:t>
                      </a:r>
                      <a:r>
                        <a:rPr lang="en-GB" sz="900" dirty="0" err="1"/>
                        <a:t>labor</a:t>
                      </a:r>
                      <a:r>
                        <a:rPr lang="en-GB" sz="900" dirty="0"/>
                        <a:t> costs (i.e., capital expenditures), and all </a:t>
                      </a:r>
                      <a:r>
                        <a:rPr lang="en-GB" sz="900" dirty="0" err="1"/>
                        <a:t>labor</a:t>
                      </a:r>
                      <a:r>
                        <a:rPr lang="en-GB" sz="900" dirty="0"/>
                        <a:t> costs (i.e. costs associated with staffing for all activities related to the planning, actual implementation, and rollout of the technology).</a:t>
                      </a:r>
                      <a:endParaRPr lang="en-US" sz="900" dirty="0"/>
                    </a:p>
                  </a:txBody>
                  <a:tcPr/>
                </a:tc>
                <a:extLst>
                  <a:ext uri="{0D108BD9-81ED-4DB2-BD59-A6C34878D82A}">
                    <a16:rowId xmlns:a16="http://schemas.microsoft.com/office/drawing/2014/main" val="10004"/>
                  </a:ext>
                </a:extLst>
              </a:tr>
              <a:tr h="586600">
                <a:tc>
                  <a:txBody>
                    <a:bodyPr/>
                    <a:lstStyle/>
                    <a:p>
                      <a:r>
                        <a:rPr lang="en-US" sz="900"/>
                        <a:t>E. </a:t>
                      </a:r>
                      <a:r>
                        <a:rPr lang="en-US" sz="900" dirty="0"/>
                        <a:t>Operational Cost Efficiency</a:t>
                      </a:r>
                    </a:p>
                  </a:txBody>
                  <a:tcPr/>
                </a:tc>
                <a:tc>
                  <a:txBody>
                    <a:bodyPr/>
                    <a:lstStyle/>
                    <a:p>
                      <a:r>
                        <a:rPr lang="en-US" sz="900"/>
                        <a:t>Cost</a:t>
                      </a:r>
                    </a:p>
                  </a:txBody>
                  <a:tcPr>
                    <a:solidFill>
                      <a:srgbClr val="FFC000"/>
                    </a:solidFill>
                  </a:tcPr>
                </a:tc>
                <a:tc>
                  <a:txBody>
                    <a:bodyPr/>
                    <a:lstStyle/>
                    <a:p>
                      <a:r>
                        <a:rPr lang="en-GB" sz="900" dirty="0"/>
                        <a:t>Measured as the</a:t>
                      </a:r>
                      <a:r>
                        <a:rPr lang="en-GB" sz="900" b="1" u="sng" kern="1200" dirty="0">
                          <a:solidFill>
                            <a:schemeClr val="dk1"/>
                          </a:solidFill>
                          <a:latin typeface="+mn-lt"/>
                          <a:ea typeface="+mn-ea"/>
                          <a:cs typeface="+mn-cs"/>
                        </a:rPr>
                        <a:t> estimated price of running the IT systems based on a target architecture or solution on an ongoing basis</a:t>
                      </a:r>
                      <a:r>
                        <a:rPr lang="en-GB" sz="900" dirty="0"/>
                        <a:t>. Includes all non-</a:t>
                      </a:r>
                      <a:r>
                        <a:rPr lang="en-GB" sz="900" dirty="0" err="1"/>
                        <a:t>labor</a:t>
                      </a:r>
                      <a:r>
                        <a:rPr lang="en-GB" sz="900" dirty="0"/>
                        <a:t> costs (i.e., upgrades to hardware assets), all </a:t>
                      </a:r>
                      <a:r>
                        <a:rPr lang="en-GB" sz="900" dirty="0" err="1"/>
                        <a:t>labor</a:t>
                      </a:r>
                      <a:r>
                        <a:rPr lang="en-GB" sz="900" dirty="0"/>
                        <a:t> costs, (i.e., people to support those assets), and all other costs associated with applying </a:t>
                      </a:r>
                      <a:r>
                        <a:rPr lang="en-GB" sz="900" dirty="0">
                          <a:solidFill>
                            <a:schemeClr val="tx1"/>
                          </a:solidFill>
                        </a:rPr>
                        <a:t>operations (i.e., cost of network</a:t>
                      </a:r>
                      <a:r>
                        <a:rPr lang="en-GB" sz="900" baseline="0" dirty="0">
                          <a:solidFill>
                            <a:schemeClr val="tx1"/>
                          </a:solidFill>
                        </a:rPr>
                        <a:t> operations due to heavy payload)</a:t>
                      </a:r>
                      <a:r>
                        <a:rPr lang="en-GB" sz="900" dirty="0">
                          <a:solidFill>
                            <a:schemeClr val="tx1"/>
                          </a:solidFill>
                        </a:rPr>
                        <a:t>.</a:t>
                      </a:r>
                    </a:p>
                  </a:txBody>
                  <a:tcPr/>
                </a:tc>
                <a:extLst>
                  <a:ext uri="{0D108BD9-81ED-4DB2-BD59-A6C34878D82A}">
                    <a16:rowId xmlns:a16="http://schemas.microsoft.com/office/drawing/2014/main" val="10005"/>
                  </a:ext>
                </a:extLst>
              </a:tr>
              <a:tr h="460900">
                <a:tc>
                  <a:txBody>
                    <a:bodyPr/>
                    <a:lstStyle/>
                    <a:p>
                      <a:r>
                        <a:rPr lang="en-US" sz="900"/>
                        <a:t>F. </a:t>
                      </a:r>
                      <a:r>
                        <a:rPr lang="en-US" sz="900" dirty="0"/>
                        <a:t>Savings on</a:t>
                      </a:r>
                      <a:r>
                        <a:rPr lang="en-US" sz="900" baseline="0" dirty="0"/>
                        <a:t> Future Solutions</a:t>
                      </a:r>
                      <a:endParaRPr lang="en-US" sz="900" dirty="0"/>
                    </a:p>
                  </a:txBody>
                  <a:tcPr/>
                </a:tc>
                <a:tc>
                  <a:txBody>
                    <a:bodyPr/>
                    <a:lstStyle/>
                    <a:p>
                      <a:r>
                        <a:rPr lang="en-US" sz="900" dirty="0"/>
                        <a:t>Cost</a:t>
                      </a:r>
                    </a:p>
                  </a:txBody>
                  <a:tcPr>
                    <a:solidFill>
                      <a:srgbClr val="FFC000"/>
                    </a:solidFill>
                  </a:tcPr>
                </a:tc>
                <a:tc>
                  <a:txBody>
                    <a:bodyPr/>
                    <a:lstStyle/>
                    <a:p>
                      <a:r>
                        <a:rPr lang="en-GB" sz="900"/>
                        <a:t>Estimated as the </a:t>
                      </a:r>
                      <a:r>
                        <a:rPr lang="en-GB" sz="900" b="1" u="sng"/>
                        <a:t>reduction in cost of implementation and deployment of future solutions</a:t>
                      </a:r>
                      <a:r>
                        <a:rPr lang="en-GB" sz="900"/>
                        <a:t> based on the proposed target architecture compared to the current state. In theory, once the technology is implemented, future applications using it could require more or less effort to develop and would be delivered at a higher or lower cost.</a:t>
                      </a:r>
                      <a:endParaRPr lang="en-US" sz="900"/>
                    </a:p>
                  </a:txBody>
                  <a:tcPr/>
                </a:tc>
                <a:extLst>
                  <a:ext uri="{0D108BD9-81ED-4DB2-BD59-A6C34878D82A}">
                    <a16:rowId xmlns:a16="http://schemas.microsoft.com/office/drawing/2014/main" val="10006"/>
                  </a:ext>
                </a:extLst>
              </a:tr>
              <a:tr h="460900">
                <a:tc>
                  <a:txBody>
                    <a:bodyPr/>
                    <a:lstStyle/>
                    <a:p>
                      <a:r>
                        <a:rPr lang="en-US" sz="900"/>
                        <a:t>G. </a:t>
                      </a:r>
                      <a:r>
                        <a:rPr lang="en-US" sz="900" dirty="0"/>
                        <a:t>Performance</a:t>
                      </a:r>
                    </a:p>
                  </a:txBody>
                  <a:tcPr/>
                </a:tc>
                <a:tc>
                  <a:txBody>
                    <a:bodyPr/>
                    <a:lstStyle/>
                    <a:p>
                      <a:r>
                        <a:rPr lang="en-US" sz="900"/>
                        <a:t>Architecture Quality</a:t>
                      </a:r>
                    </a:p>
                  </a:txBody>
                  <a:tcPr>
                    <a:solidFill>
                      <a:srgbClr val="92D050"/>
                    </a:solidFill>
                  </a:tcPr>
                </a:tc>
                <a:tc>
                  <a:txBody>
                    <a:bodyPr/>
                    <a:lstStyle/>
                    <a:p>
                      <a:r>
                        <a:rPr lang="en-US" sz="900" b="1" u="sng"/>
                        <a:t>Managability</a:t>
                      </a:r>
                      <a:r>
                        <a:rPr lang="en-US" sz="900"/>
                        <a:t>:</a:t>
                      </a:r>
                      <a:r>
                        <a:rPr lang="en-US" sz="900" baseline="0"/>
                        <a:t> how easy it is for administrators to manage the system</a:t>
                      </a:r>
                    </a:p>
                    <a:p>
                      <a:r>
                        <a:rPr lang="en-US" sz="900" b="1" u="sng" baseline="0"/>
                        <a:t>Throughput/Latency</a:t>
                      </a:r>
                      <a:r>
                        <a:rPr lang="en-US" sz="900" baseline="0"/>
                        <a:t>: number of events within a given time</a:t>
                      </a:r>
                    </a:p>
                    <a:p>
                      <a:r>
                        <a:rPr lang="en-US" sz="900" b="1" u="sng" baseline="0">
                          <a:solidFill>
                            <a:schemeClr val="tx1"/>
                          </a:solidFill>
                        </a:rPr>
                        <a:t>Bandwidth:</a:t>
                      </a:r>
                      <a:r>
                        <a:rPr lang="en-US" sz="900" baseline="0">
                          <a:solidFill>
                            <a:schemeClr val="tx1"/>
                          </a:solidFill>
                        </a:rPr>
                        <a:t> estimated network performance or special QoS required by the solution (i.e., for SaaS components).</a:t>
                      </a:r>
                      <a:endParaRPr lang="en-US" sz="900">
                        <a:solidFill>
                          <a:schemeClr val="tx1"/>
                        </a:solidFill>
                      </a:endParaRPr>
                    </a:p>
                  </a:txBody>
                  <a:tcPr/>
                </a:tc>
                <a:extLst>
                  <a:ext uri="{0D108BD9-81ED-4DB2-BD59-A6C34878D82A}">
                    <a16:rowId xmlns:a16="http://schemas.microsoft.com/office/drawing/2014/main" val="10007"/>
                  </a:ext>
                </a:extLst>
              </a:tr>
              <a:tr h="586600">
                <a:tc>
                  <a:txBody>
                    <a:bodyPr/>
                    <a:lstStyle/>
                    <a:p>
                      <a:r>
                        <a:rPr lang="en-US" sz="900"/>
                        <a:t>H. Availability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a:t>Architecture Quality</a:t>
                      </a:r>
                    </a:p>
                    <a:p>
                      <a:endParaRPr lang="en-US" sz="900"/>
                    </a:p>
                  </a:txBody>
                  <a:tcPr>
                    <a:solidFill>
                      <a:srgbClr val="92D050"/>
                    </a:solidFill>
                  </a:tcPr>
                </a:tc>
                <a:tc>
                  <a:txBody>
                    <a:bodyPr/>
                    <a:lstStyle/>
                    <a:p>
                      <a:r>
                        <a:rPr lang="en-US" sz="900" b="1" u="sng"/>
                        <a:t>Downtime</a:t>
                      </a:r>
                      <a:r>
                        <a:rPr lang="en-US" sz="900"/>
                        <a:t>: time system</a:t>
                      </a:r>
                      <a:r>
                        <a:rPr lang="en-US" sz="900" baseline="0"/>
                        <a:t> not available (scheduled + unscheduled maintenance, network or load issues)</a:t>
                      </a:r>
                    </a:p>
                    <a:p>
                      <a:r>
                        <a:rPr lang="en-US" sz="900" b="1" u="sng" baseline="0"/>
                        <a:t>Capacity</a:t>
                      </a:r>
                      <a:r>
                        <a:rPr lang="en-US" sz="900" baseline="0"/>
                        <a:t>: peak capacity of the technology with appropriate variable (users, transactions, amount of data)</a:t>
                      </a:r>
                    </a:p>
                    <a:p>
                      <a:r>
                        <a:rPr lang="en-US" sz="900" b="1" u="sng" baseline="0"/>
                        <a:t>Utilization</a:t>
                      </a:r>
                      <a:r>
                        <a:rPr lang="en-US" sz="900" baseline="0"/>
                        <a:t>: “normal” load divided by peak capacity</a:t>
                      </a:r>
                    </a:p>
                    <a:p>
                      <a:r>
                        <a:rPr lang="en-US" sz="900" b="1" u="sng" baseline="0"/>
                        <a:t>Recoverability</a:t>
                      </a:r>
                      <a:r>
                        <a:rPr lang="en-US" sz="900" baseline="0"/>
                        <a:t>: ability to respond to data or system failure</a:t>
                      </a:r>
                      <a:endParaRPr lang="en-US" sz="900"/>
                    </a:p>
                  </a:txBody>
                  <a:tcPr/>
                </a:tc>
                <a:extLst>
                  <a:ext uri="{0D108BD9-81ED-4DB2-BD59-A6C34878D82A}">
                    <a16:rowId xmlns:a16="http://schemas.microsoft.com/office/drawing/2014/main" val="10008"/>
                  </a:ext>
                </a:extLst>
              </a:tr>
              <a:tr h="586600">
                <a:tc>
                  <a:txBody>
                    <a:bodyPr/>
                    <a:lstStyle/>
                    <a:p>
                      <a:r>
                        <a:rPr lang="en-US" sz="900"/>
                        <a:t>I. Flexibility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a:t>Architecture Quality</a:t>
                      </a:r>
                    </a:p>
                    <a:p>
                      <a:endParaRPr lang="en-US" sz="900"/>
                    </a:p>
                  </a:txBody>
                  <a:tcPr>
                    <a:solidFill>
                      <a:srgbClr val="92D050"/>
                    </a:solidFill>
                  </a:tcPr>
                </a:tc>
                <a:tc>
                  <a:txBody>
                    <a:bodyPr/>
                    <a:lstStyle/>
                    <a:p>
                      <a:r>
                        <a:rPr lang="en-US" sz="900" b="1" u="sng"/>
                        <a:t>Maintainability</a:t>
                      </a:r>
                      <a:r>
                        <a:rPr lang="en-US" sz="900"/>
                        <a:t>: ability to change, modify components of the system or add functionality</a:t>
                      </a:r>
                    </a:p>
                    <a:p>
                      <a:r>
                        <a:rPr lang="en-US" sz="900" b="1" u="sng"/>
                        <a:t>Scalability</a:t>
                      </a:r>
                      <a:r>
                        <a:rPr lang="en-US" sz="900"/>
                        <a:t>: amount of time needed to increase or decrease capacity</a:t>
                      </a:r>
                    </a:p>
                    <a:p>
                      <a:r>
                        <a:rPr lang="en-US" sz="900" b="1" u="sng"/>
                        <a:t>Reusability</a:t>
                      </a:r>
                      <a:r>
                        <a:rPr lang="en-US" sz="900"/>
                        <a:t>: number of system components</a:t>
                      </a:r>
                      <a:r>
                        <a:rPr lang="en-US" sz="900" baseline="0"/>
                        <a:t> which are available for reuse in other systems</a:t>
                      </a:r>
                    </a:p>
                    <a:p>
                      <a:r>
                        <a:rPr lang="en-US" sz="900" b="1" u="sng" baseline="0"/>
                        <a:t>Testability</a:t>
                      </a:r>
                      <a:r>
                        <a:rPr lang="en-US" sz="900" baseline="0"/>
                        <a:t>: how easy is it to create and execute test criteria for the system</a:t>
                      </a:r>
                      <a:endParaRPr lang="en-US" sz="900"/>
                    </a:p>
                  </a:txBody>
                  <a:tcPr/>
                </a:tc>
                <a:extLst>
                  <a:ext uri="{0D108BD9-81ED-4DB2-BD59-A6C34878D82A}">
                    <a16:rowId xmlns:a16="http://schemas.microsoft.com/office/drawing/2014/main" val="10009"/>
                  </a:ext>
                </a:extLst>
              </a:tr>
              <a:tr h="460900">
                <a:tc>
                  <a:txBody>
                    <a:bodyPr/>
                    <a:lstStyle/>
                    <a:p>
                      <a:r>
                        <a:rPr lang="en-US" sz="900"/>
                        <a:t>K.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a:t>Architecture Quality</a:t>
                      </a:r>
                    </a:p>
                    <a:p>
                      <a:endParaRPr lang="en-US" sz="900"/>
                    </a:p>
                  </a:txBody>
                  <a:tcPr>
                    <a:solidFill>
                      <a:srgbClr val="92D050"/>
                    </a:solidFill>
                  </a:tcPr>
                </a:tc>
                <a:tc>
                  <a:txBody>
                    <a:bodyPr/>
                    <a:lstStyle/>
                    <a:p>
                      <a:r>
                        <a:rPr lang="en-GB" sz="900" dirty="0"/>
                        <a:t>Measured as the ability of a target architecture or individual solution to prevent malicious or accidental actions outside of the designed usage, and to </a:t>
                      </a:r>
                      <a:r>
                        <a:rPr lang="en-GB" sz="900" b="0" u="none" dirty="0"/>
                        <a:t>prevent disclosure or loss of information</a:t>
                      </a:r>
                      <a:r>
                        <a:rPr lang="en-GB" sz="900" dirty="0"/>
                        <a:t>.</a:t>
                      </a:r>
                      <a:endParaRPr lang="en-US" sz="9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6192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B7431-9E2E-4FC6-8804-C75579890A80}"/>
              </a:ext>
            </a:extLst>
          </p:cNvPr>
          <p:cNvSpPr>
            <a:spLocks noGrp="1"/>
          </p:cNvSpPr>
          <p:nvPr>
            <p:ph type="sldNum" sz="quarter" idx="12"/>
          </p:nvPr>
        </p:nvSpPr>
        <p:spPr>
          <a:xfrm>
            <a:off x="9356557" y="6335963"/>
            <a:ext cx="2743200" cy="365125"/>
          </a:xfrm>
        </p:spPr>
        <p:txBody>
          <a:bodyPr>
            <a:normAutofit/>
          </a:bodyPr>
          <a:lstStyle/>
          <a:p>
            <a:pPr>
              <a:spcAft>
                <a:spcPts val="600"/>
              </a:spcAft>
            </a:pPr>
            <a:fld id="{1CB0C38D-EECB-EB43-9681-4BA108CCC5D9}" type="slidenum">
              <a:rPr lang="en-US" smtClean="0"/>
              <a:pPr>
                <a:spcAft>
                  <a:spcPts val="600"/>
                </a:spcAft>
              </a:pPr>
              <a:t>8</a:t>
            </a:fld>
            <a:endParaRPr lang="en-US"/>
          </a:p>
        </p:txBody>
      </p:sp>
      <p:sp>
        <p:nvSpPr>
          <p:cNvPr id="4" name="TextBox 3">
            <a:extLst>
              <a:ext uri="{FF2B5EF4-FFF2-40B4-BE49-F238E27FC236}">
                <a16:creationId xmlns:a16="http://schemas.microsoft.com/office/drawing/2014/main" id="{0C88D7A6-D233-40EC-B0A4-03C306321DAB}"/>
              </a:ext>
            </a:extLst>
          </p:cNvPr>
          <p:cNvSpPr txBox="1"/>
          <p:nvPr/>
        </p:nvSpPr>
        <p:spPr>
          <a:xfrm>
            <a:off x="485775" y="246520"/>
            <a:ext cx="1250663" cy="369332"/>
          </a:xfrm>
          <a:prstGeom prst="rect">
            <a:avLst/>
          </a:prstGeom>
          <a:noFill/>
        </p:spPr>
        <p:txBody>
          <a:bodyPr wrap="none" rtlCol="0">
            <a:spAutoFit/>
          </a:bodyPr>
          <a:lstStyle/>
          <a:p>
            <a:r>
              <a:rPr lang="en-GB" dirty="0"/>
              <a:t>Appendix B</a:t>
            </a:r>
          </a:p>
        </p:txBody>
      </p:sp>
      <p:pic>
        <p:nvPicPr>
          <p:cNvPr id="6" name="Picture 2" descr="Image result for snowflake DWH">
            <a:extLst>
              <a:ext uri="{FF2B5EF4-FFF2-40B4-BE49-F238E27FC236}">
                <a16:creationId xmlns:a16="http://schemas.microsoft.com/office/drawing/2014/main" id="{CA868D24-9437-48F7-B28F-5092A8E4B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673" y="906969"/>
            <a:ext cx="855646" cy="793218"/>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3868F1A6-3227-438B-96A6-652B9B5DC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1192" y="2956252"/>
            <a:ext cx="516890" cy="516890"/>
          </a:xfrm>
          <a:prstGeom prst="rect">
            <a:avLst/>
          </a:prstGeom>
        </p:spPr>
      </p:pic>
      <p:pic>
        <p:nvPicPr>
          <p:cNvPr id="8" name="Graphic 7">
            <a:extLst>
              <a:ext uri="{FF2B5EF4-FFF2-40B4-BE49-F238E27FC236}">
                <a16:creationId xmlns:a16="http://schemas.microsoft.com/office/drawing/2014/main" id="{6A3EB35A-66B4-42B0-9D09-BC06B44A65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4687" y="1985104"/>
            <a:ext cx="469900" cy="469900"/>
          </a:xfrm>
          <a:prstGeom prst="rect">
            <a:avLst/>
          </a:prstGeom>
        </p:spPr>
      </p:pic>
      <p:pic>
        <p:nvPicPr>
          <p:cNvPr id="9" name="Picture 8" descr="S3-Bucket-with-objects.png">
            <a:extLst>
              <a:ext uri="{FF2B5EF4-FFF2-40B4-BE49-F238E27FC236}">
                <a16:creationId xmlns:a16="http://schemas.microsoft.com/office/drawing/2014/main" id="{B960B2F4-1C2E-4FC0-8212-0699104089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4288" y="1925028"/>
            <a:ext cx="665018" cy="665018"/>
          </a:xfrm>
          <a:prstGeom prst="rect">
            <a:avLst/>
          </a:prstGeom>
        </p:spPr>
      </p:pic>
      <p:pic>
        <p:nvPicPr>
          <p:cNvPr id="10" name="Picture 9" descr="Kinesis.eps">
            <a:extLst>
              <a:ext uri="{FF2B5EF4-FFF2-40B4-BE49-F238E27FC236}">
                <a16:creationId xmlns:a16="http://schemas.microsoft.com/office/drawing/2014/main" id="{941A4A30-A013-49F0-B831-915848C46B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7591" y="3124942"/>
            <a:ext cx="478411" cy="574093"/>
          </a:xfrm>
          <a:prstGeom prst="rect">
            <a:avLst/>
          </a:prstGeom>
        </p:spPr>
      </p:pic>
      <p:sp>
        <p:nvSpPr>
          <p:cNvPr id="11" name="TextBox 10">
            <a:extLst>
              <a:ext uri="{FF2B5EF4-FFF2-40B4-BE49-F238E27FC236}">
                <a16:creationId xmlns:a16="http://schemas.microsoft.com/office/drawing/2014/main" id="{8B6813AD-7764-4980-B348-8FB44B4F46F6}"/>
              </a:ext>
            </a:extLst>
          </p:cNvPr>
          <p:cNvSpPr txBox="1"/>
          <p:nvPr/>
        </p:nvSpPr>
        <p:spPr>
          <a:xfrm>
            <a:off x="2375094" y="2525379"/>
            <a:ext cx="409086" cy="230832"/>
          </a:xfrm>
          <a:prstGeom prst="rect">
            <a:avLst/>
          </a:prstGeom>
          <a:noFill/>
        </p:spPr>
        <p:txBody>
          <a:bodyPr wrap="none" rtlCol="0">
            <a:spAutoFit/>
          </a:bodyPr>
          <a:lstStyle/>
          <a:p>
            <a:pPr algn="ctr"/>
            <a:r>
              <a:rPr lang="en-GB" sz="900" b="1" dirty="0"/>
              <a:t>Web</a:t>
            </a:r>
          </a:p>
        </p:txBody>
      </p:sp>
      <p:sp>
        <p:nvSpPr>
          <p:cNvPr id="12" name="TextBox 11">
            <a:extLst>
              <a:ext uri="{FF2B5EF4-FFF2-40B4-BE49-F238E27FC236}">
                <a16:creationId xmlns:a16="http://schemas.microsoft.com/office/drawing/2014/main" id="{408DB502-97DD-4D1E-B161-213BBC8FBB97}"/>
              </a:ext>
            </a:extLst>
          </p:cNvPr>
          <p:cNvSpPr txBox="1"/>
          <p:nvPr/>
        </p:nvSpPr>
        <p:spPr>
          <a:xfrm>
            <a:off x="2389521" y="3553384"/>
            <a:ext cx="380233" cy="230832"/>
          </a:xfrm>
          <a:prstGeom prst="rect">
            <a:avLst/>
          </a:prstGeom>
          <a:noFill/>
        </p:spPr>
        <p:txBody>
          <a:bodyPr wrap="none" rtlCol="0">
            <a:spAutoFit/>
          </a:bodyPr>
          <a:lstStyle/>
          <a:p>
            <a:pPr algn="ctr"/>
            <a:r>
              <a:rPr lang="en-GB" sz="900" b="1" dirty="0"/>
              <a:t>App</a:t>
            </a:r>
          </a:p>
        </p:txBody>
      </p:sp>
      <p:sp>
        <p:nvSpPr>
          <p:cNvPr id="18" name="TextBox 17">
            <a:extLst>
              <a:ext uri="{FF2B5EF4-FFF2-40B4-BE49-F238E27FC236}">
                <a16:creationId xmlns:a16="http://schemas.microsoft.com/office/drawing/2014/main" id="{891F0A02-5D1C-41B0-91FB-CBE0C35DECDD}"/>
              </a:ext>
            </a:extLst>
          </p:cNvPr>
          <p:cNvSpPr txBox="1"/>
          <p:nvPr/>
        </p:nvSpPr>
        <p:spPr>
          <a:xfrm>
            <a:off x="4470191" y="2923564"/>
            <a:ext cx="830677" cy="369332"/>
          </a:xfrm>
          <a:prstGeom prst="rect">
            <a:avLst/>
          </a:prstGeom>
          <a:noFill/>
        </p:spPr>
        <p:txBody>
          <a:bodyPr wrap="none" rtlCol="0">
            <a:spAutoFit/>
          </a:bodyPr>
          <a:lstStyle/>
          <a:p>
            <a:pPr algn="ctr"/>
            <a:r>
              <a:rPr lang="en-GB" sz="900" b="1" dirty="0"/>
              <a:t>Kinesis </a:t>
            </a:r>
          </a:p>
          <a:p>
            <a:pPr algn="ctr"/>
            <a:r>
              <a:rPr lang="en-GB" sz="900" b="1" dirty="0"/>
              <a:t>Data Streams</a:t>
            </a:r>
            <a:endParaRPr lang="en-GB" sz="900" b="1" baseline="30000" dirty="0"/>
          </a:p>
        </p:txBody>
      </p:sp>
      <p:cxnSp>
        <p:nvCxnSpPr>
          <p:cNvPr id="19" name="Elbow Connector 53">
            <a:extLst>
              <a:ext uri="{FF2B5EF4-FFF2-40B4-BE49-F238E27FC236}">
                <a16:creationId xmlns:a16="http://schemas.microsoft.com/office/drawing/2014/main" id="{AD6E8AB4-789B-4968-BCC4-7A036424DA13}"/>
              </a:ext>
            </a:extLst>
          </p:cNvPr>
          <p:cNvCxnSpPr>
            <a:cxnSpLocks/>
            <a:stCxn id="4098" idx="3"/>
            <a:endCxn id="6" idx="1"/>
          </p:cNvCxnSpPr>
          <p:nvPr/>
        </p:nvCxnSpPr>
        <p:spPr>
          <a:xfrm flipV="1">
            <a:off x="5228963" y="1303578"/>
            <a:ext cx="1739710" cy="1901594"/>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0" name="Elbow Connector 53">
            <a:extLst>
              <a:ext uri="{FF2B5EF4-FFF2-40B4-BE49-F238E27FC236}">
                <a16:creationId xmlns:a16="http://schemas.microsoft.com/office/drawing/2014/main" id="{850450FB-F180-4FEB-AABD-859E856976D7}"/>
              </a:ext>
            </a:extLst>
          </p:cNvPr>
          <p:cNvCxnSpPr>
            <a:cxnSpLocks/>
            <a:stCxn id="4098" idx="3"/>
            <a:endCxn id="9" idx="1"/>
          </p:cNvCxnSpPr>
          <p:nvPr/>
        </p:nvCxnSpPr>
        <p:spPr>
          <a:xfrm flipV="1">
            <a:off x="5228963" y="2257537"/>
            <a:ext cx="1875325" cy="947635"/>
          </a:xfrm>
          <a:prstGeom prst="bentConnector3">
            <a:avLst>
              <a:gd name="adj1" fmla="val 4666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F4D94AB-3164-40F7-9B29-DBE0C2497DE2}"/>
              </a:ext>
            </a:extLst>
          </p:cNvPr>
          <p:cNvSpPr txBox="1"/>
          <p:nvPr/>
        </p:nvSpPr>
        <p:spPr>
          <a:xfrm>
            <a:off x="7301979" y="2654649"/>
            <a:ext cx="295274" cy="230832"/>
          </a:xfrm>
          <a:prstGeom prst="rect">
            <a:avLst/>
          </a:prstGeom>
          <a:noFill/>
        </p:spPr>
        <p:txBody>
          <a:bodyPr wrap="none" rtlCol="0">
            <a:spAutoFit/>
          </a:bodyPr>
          <a:lstStyle/>
          <a:p>
            <a:pPr algn="ctr"/>
            <a:r>
              <a:rPr lang="en-GB" sz="900" b="1" dirty="0"/>
              <a:t>S3</a:t>
            </a:r>
          </a:p>
        </p:txBody>
      </p:sp>
      <p:sp>
        <p:nvSpPr>
          <p:cNvPr id="24" name="TextBox 23">
            <a:extLst>
              <a:ext uri="{FF2B5EF4-FFF2-40B4-BE49-F238E27FC236}">
                <a16:creationId xmlns:a16="http://schemas.microsoft.com/office/drawing/2014/main" id="{1DC7033A-D9EA-47FE-89F8-B83D92E4C86E}"/>
              </a:ext>
            </a:extLst>
          </p:cNvPr>
          <p:cNvSpPr txBox="1"/>
          <p:nvPr/>
        </p:nvSpPr>
        <p:spPr>
          <a:xfrm>
            <a:off x="7104288" y="1612241"/>
            <a:ext cx="694421" cy="230832"/>
          </a:xfrm>
          <a:prstGeom prst="rect">
            <a:avLst/>
          </a:prstGeom>
          <a:noFill/>
        </p:spPr>
        <p:txBody>
          <a:bodyPr wrap="none" rtlCol="0">
            <a:spAutoFit/>
          </a:bodyPr>
          <a:lstStyle/>
          <a:p>
            <a:pPr algn="ctr"/>
            <a:r>
              <a:rPr lang="en-GB" sz="900" b="1" dirty="0"/>
              <a:t>Snowflake</a:t>
            </a:r>
          </a:p>
        </p:txBody>
      </p:sp>
      <p:sp>
        <p:nvSpPr>
          <p:cNvPr id="26" name="TextBox 25">
            <a:extLst>
              <a:ext uri="{FF2B5EF4-FFF2-40B4-BE49-F238E27FC236}">
                <a16:creationId xmlns:a16="http://schemas.microsoft.com/office/drawing/2014/main" id="{C765CAFE-4954-47B0-974D-B15CC67B95CE}"/>
              </a:ext>
            </a:extLst>
          </p:cNvPr>
          <p:cNvSpPr txBox="1"/>
          <p:nvPr/>
        </p:nvSpPr>
        <p:spPr>
          <a:xfrm>
            <a:off x="7012641" y="3686684"/>
            <a:ext cx="848310" cy="230832"/>
          </a:xfrm>
          <a:prstGeom prst="rect">
            <a:avLst/>
          </a:prstGeom>
          <a:noFill/>
        </p:spPr>
        <p:txBody>
          <a:bodyPr wrap="none" rtlCol="0">
            <a:spAutoFit/>
          </a:bodyPr>
          <a:lstStyle/>
          <a:p>
            <a:pPr algn="ctr"/>
            <a:r>
              <a:rPr lang="en-GB" sz="900" b="1" dirty="0"/>
              <a:t>Kinesis Steam</a:t>
            </a:r>
          </a:p>
        </p:txBody>
      </p:sp>
      <p:pic>
        <p:nvPicPr>
          <p:cNvPr id="31" name="Graphic 30" descr="User network">
            <a:extLst>
              <a:ext uri="{FF2B5EF4-FFF2-40B4-BE49-F238E27FC236}">
                <a16:creationId xmlns:a16="http://schemas.microsoft.com/office/drawing/2014/main" id="{E1AE6C1A-BEF3-4780-A5D1-D09B2CD0866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21559" y="1032689"/>
            <a:ext cx="516156" cy="516156"/>
          </a:xfrm>
          <a:prstGeom prst="rect">
            <a:avLst/>
          </a:prstGeom>
        </p:spPr>
      </p:pic>
      <p:sp>
        <p:nvSpPr>
          <p:cNvPr id="32" name="TextBox 31">
            <a:extLst>
              <a:ext uri="{FF2B5EF4-FFF2-40B4-BE49-F238E27FC236}">
                <a16:creationId xmlns:a16="http://schemas.microsoft.com/office/drawing/2014/main" id="{B0C68390-E578-422E-BC01-C485EFB98E02}"/>
              </a:ext>
            </a:extLst>
          </p:cNvPr>
          <p:cNvSpPr txBox="1"/>
          <p:nvPr/>
        </p:nvSpPr>
        <p:spPr>
          <a:xfrm>
            <a:off x="2373491" y="1562809"/>
            <a:ext cx="412292" cy="230832"/>
          </a:xfrm>
          <a:prstGeom prst="rect">
            <a:avLst/>
          </a:prstGeom>
          <a:noFill/>
        </p:spPr>
        <p:txBody>
          <a:bodyPr wrap="none" rtlCol="0">
            <a:spAutoFit/>
          </a:bodyPr>
          <a:lstStyle/>
          <a:p>
            <a:pPr algn="ctr"/>
            <a:r>
              <a:rPr lang="en-GB" sz="900" b="1" dirty="0"/>
              <a:t>CRM</a:t>
            </a:r>
          </a:p>
        </p:txBody>
      </p:sp>
      <p:cxnSp>
        <p:nvCxnSpPr>
          <p:cNvPr id="33" name="Elbow Connector 53">
            <a:extLst>
              <a:ext uri="{FF2B5EF4-FFF2-40B4-BE49-F238E27FC236}">
                <a16:creationId xmlns:a16="http://schemas.microsoft.com/office/drawing/2014/main" id="{FF3F83AC-3ECD-4D96-9C30-06DB76A00A5D}"/>
              </a:ext>
            </a:extLst>
          </p:cNvPr>
          <p:cNvCxnSpPr>
            <a:cxnSpLocks/>
            <a:stCxn id="31" idx="3"/>
            <a:endCxn id="4098" idx="1"/>
          </p:cNvCxnSpPr>
          <p:nvPr/>
        </p:nvCxnSpPr>
        <p:spPr>
          <a:xfrm>
            <a:off x="2837715" y="1290767"/>
            <a:ext cx="1324448" cy="1914405"/>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4098" name="Picture 2" descr="Image result for segment io icon">
            <a:extLst>
              <a:ext uri="{FF2B5EF4-FFF2-40B4-BE49-F238E27FC236}">
                <a16:creationId xmlns:a16="http://schemas.microsoft.com/office/drawing/2014/main" id="{2720FCF2-27E9-46D9-8037-B467ECCE8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2163" y="2671772"/>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Elbow Connector 53">
            <a:extLst>
              <a:ext uri="{FF2B5EF4-FFF2-40B4-BE49-F238E27FC236}">
                <a16:creationId xmlns:a16="http://schemas.microsoft.com/office/drawing/2014/main" id="{FAF3B05A-63FC-4AD0-BE44-B115F35EAC65}"/>
              </a:ext>
            </a:extLst>
          </p:cNvPr>
          <p:cNvCxnSpPr>
            <a:cxnSpLocks/>
            <a:stCxn id="8" idx="3"/>
            <a:endCxn id="4098" idx="1"/>
          </p:cNvCxnSpPr>
          <p:nvPr/>
        </p:nvCxnSpPr>
        <p:spPr>
          <a:xfrm>
            <a:off x="2814587" y="2220054"/>
            <a:ext cx="1347576" cy="985118"/>
          </a:xfrm>
          <a:prstGeom prst="bentConnector3">
            <a:avLst>
              <a:gd name="adj1" fmla="val 51414"/>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4100" name="Picture 4" descr="Image result for mailchimp">
            <a:extLst>
              <a:ext uri="{FF2B5EF4-FFF2-40B4-BE49-F238E27FC236}">
                <a16:creationId xmlns:a16="http://schemas.microsoft.com/office/drawing/2014/main" id="{15C1BBF9-825C-4701-B3DC-8B38CEB5A2D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9244" y="3955340"/>
            <a:ext cx="620787" cy="620787"/>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5B3619B3-ABB6-45C0-883E-28F6B541CD16}"/>
              </a:ext>
            </a:extLst>
          </p:cNvPr>
          <p:cNvSpPr txBox="1"/>
          <p:nvPr/>
        </p:nvSpPr>
        <p:spPr>
          <a:xfrm>
            <a:off x="2230824" y="4674712"/>
            <a:ext cx="697627" cy="230832"/>
          </a:xfrm>
          <a:prstGeom prst="rect">
            <a:avLst/>
          </a:prstGeom>
          <a:noFill/>
        </p:spPr>
        <p:txBody>
          <a:bodyPr wrap="none" rtlCol="0">
            <a:spAutoFit/>
          </a:bodyPr>
          <a:lstStyle/>
          <a:p>
            <a:pPr algn="ctr"/>
            <a:r>
              <a:rPr lang="en-GB" sz="900" b="1" dirty="0"/>
              <a:t>Mailchimp</a:t>
            </a:r>
          </a:p>
        </p:txBody>
      </p:sp>
      <p:sp>
        <p:nvSpPr>
          <p:cNvPr id="39" name="Thought Bubble: Cloud 38">
            <a:extLst>
              <a:ext uri="{FF2B5EF4-FFF2-40B4-BE49-F238E27FC236}">
                <a16:creationId xmlns:a16="http://schemas.microsoft.com/office/drawing/2014/main" id="{A5FAD033-46D4-4AC4-9158-D4110B4D1A7A}"/>
              </a:ext>
            </a:extLst>
          </p:cNvPr>
          <p:cNvSpPr/>
          <p:nvPr/>
        </p:nvSpPr>
        <p:spPr>
          <a:xfrm>
            <a:off x="2266342" y="5366871"/>
            <a:ext cx="626590" cy="38257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Others</a:t>
            </a:r>
          </a:p>
        </p:txBody>
      </p:sp>
      <p:sp>
        <p:nvSpPr>
          <p:cNvPr id="71" name="TextBox 70">
            <a:extLst>
              <a:ext uri="{FF2B5EF4-FFF2-40B4-BE49-F238E27FC236}">
                <a16:creationId xmlns:a16="http://schemas.microsoft.com/office/drawing/2014/main" id="{E38C6533-35E0-4880-A0CA-3F9F359B30BA}"/>
              </a:ext>
            </a:extLst>
          </p:cNvPr>
          <p:cNvSpPr txBox="1"/>
          <p:nvPr/>
        </p:nvSpPr>
        <p:spPr>
          <a:xfrm flipH="1">
            <a:off x="3386366" y="3739260"/>
            <a:ext cx="2607522" cy="369332"/>
          </a:xfrm>
          <a:prstGeom prst="rect">
            <a:avLst/>
          </a:prstGeom>
          <a:noFill/>
        </p:spPr>
        <p:txBody>
          <a:bodyPr wrap="square" rtlCol="0">
            <a:spAutoFit/>
          </a:bodyPr>
          <a:lstStyle/>
          <a:p>
            <a:pPr algn="ctr"/>
            <a:r>
              <a:rPr lang="en-GB" sz="900" b="1" dirty="0"/>
              <a:t>Segment IO</a:t>
            </a:r>
          </a:p>
          <a:p>
            <a:pPr algn="ctr"/>
            <a:r>
              <a:rPr lang="en-GB" sz="900" b="1" dirty="0"/>
              <a:t>(Collector Hub)</a:t>
            </a:r>
          </a:p>
        </p:txBody>
      </p:sp>
      <p:cxnSp>
        <p:nvCxnSpPr>
          <p:cNvPr id="78" name="Elbow Connector 53">
            <a:extLst>
              <a:ext uri="{FF2B5EF4-FFF2-40B4-BE49-F238E27FC236}">
                <a16:creationId xmlns:a16="http://schemas.microsoft.com/office/drawing/2014/main" id="{CE65342E-D93F-4B59-A4AA-B78E36255ACB}"/>
              </a:ext>
            </a:extLst>
          </p:cNvPr>
          <p:cNvCxnSpPr>
            <a:cxnSpLocks/>
            <a:stCxn id="4098" idx="3"/>
            <a:endCxn id="10" idx="1"/>
          </p:cNvCxnSpPr>
          <p:nvPr/>
        </p:nvCxnSpPr>
        <p:spPr>
          <a:xfrm>
            <a:off x="5228963" y="3205172"/>
            <a:ext cx="1968628" cy="206817"/>
          </a:xfrm>
          <a:prstGeom prst="bentConnector3">
            <a:avLst>
              <a:gd name="adj1" fmla="val 44273"/>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Elbow Connector 53">
            <a:extLst>
              <a:ext uri="{FF2B5EF4-FFF2-40B4-BE49-F238E27FC236}">
                <a16:creationId xmlns:a16="http://schemas.microsoft.com/office/drawing/2014/main" id="{BE2F303F-3187-4FD0-B3EB-5A6B9CD44E43}"/>
              </a:ext>
            </a:extLst>
          </p:cNvPr>
          <p:cNvCxnSpPr>
            <a:cxnSpLocks/>
            <a:stCxn id="10" idx="3"/>
          </p:cNvCxnSpPr>
          <p:nvPr/>
        </p:nvCxnSpPr>
        <p:spPr>
          <a:xfrm flipV="1">
            <a:off x="7676002" y="3411988"/>
            <a:ext cx="934598" cy="1"/>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114" name="TextBox 4113">
            <a:extLst>
              <a:ext uri="{FF2B5EF4-FFF2-40B4-BE49-F238E27FC236}">
                <a16:creationId xmlns:a16="http://schemas.microsoft.com/office/drawing/2014/main" id="{C27EDEAE-AE5E-44C8-9232-9F4CC6C51E8A}"/>
              </a:ext>
            </a:extLst>
          </p:cNvPr>
          <p:cNvSpPr txBox="1"/>
          <p:nvPr/>
        </p:nvSpPr>
        <p:spPr>
          <a:xfrm>
            <a:off x="8104340" y="3005211"/>
            <a:ext cx="2034468" cy="369332"/>
          </a:xfrm>
          <a:prstGeom prst="rect">
            <a:avLst/>
          </a:prstGeom>
          <a:noFill/>
        </p:spPr>
        <p:txBody>
          <a:bodyPr wrap="none" rtlCol="0">
            <a:spAutoFit/>
          </a:bodyPr>
          <a:lstStyle/>
          <a:p>
            <a:r>
              <a:rPr lang="en-GB" dirty="0"/>
              <a:t>Other AWS Services</a:t>
            </a:r>
          </a:p>
        </p:txBody>
      </p:sp>
      <p:cxnSp>
        <p:nvCxnSpPr>
          <p:cNvPr id="88" name="Elbow Connector 53">
            <a:extLst>
              <a:ext uri="{FF2B5EF4-FFF2-40B4-BE49-F238E27FC236}">
                <a16:creationId xmlns:a16="http://schemas.microsoft.com/office/drawing/2014/main" id="{56224C3E-741C-4F5A-A2D2-8157C5B44AD4}"/>
              </a:ext>
            </a:extLst>
          </p:cNvPr>
          <p:cNvCxnSpPr>
            <a:cxnSpLocks/>
            <a:stCxn id="7" idx="3"/>
            <a:endCxn id="4098" idx="1"/>
          </p:cNvCxnSpPr>
          <p:nvPr/>
        </p:nvCxnSpPr>
        <p:spPr>
          <a:xfrm flipV="1">
            <a:off x="2838082" y="3205172"/>
            <a:ext cx="1324081" cy="9525"/>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1" name="Elbow Connector 53">
            <a:extLst>
              <a:ext uri="{FF2B5EF4-FFF2-40B4-BE49-F238E27FC236}">
                <a16:creationId xmlns:a16="http://schemas.microsoft.com/office/drawing/2014/main" id="{F2AB4DB0-D67C-4575-89AA-34C34D7B5A7F}"/>
              </a:ext>
            </a:extLst>
          </p:cNvPr>
          <p:cNvCxnSpPr>
            <a:cxnSpLocks/>
            <a:stCxn id="4100" idx="3"/>
            <a:endCxn id="4098" idx="1"/>
          </p:cNvCxnSpPr>
          <p:nvPr/>
        </p:nvCxnSpPr>
        <p:spPr>
          <a:xfrm flipV="1">
            <a:off x="2890031" y="3205172"/>
            <a:ext cx="1272132" cy="1060562"/>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4" name="Elbow Connector 53">
            <a:extLst>
              <a:ext uri="{FF2B5EF4-FFF2-40B4-BE49-F238E27FC236}">
                <a16:creationId xmlns:a16="http://schemas.microsoft.com/office/drawing/2014/main" id="{2843FBF1-F916-4B6E-AD0C-B2854C915D66}"/>
              </a:ext>
            </a:extLst>
          </p:cNvPr>
          <p:cNvCxnSpPr>
            <a:cxnSpLocks/>
            <a:stCxn id="39" idx="2"/>
            <a:endCxn id="4098" idx="1"/>
          </p:cNvCxnSpPr>
          <p:nvPr/>
        </p:nvCxnSpPr>
        <p:spPr>
          <a:xfrm flipV="1">
            <a:off x="2892410" y="3205172"/>
            <a:ext cx="1269753" cy="2352987"/>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7" name="Elbow Connector 53">
            <a:extLst>
              <a:ext uri="{FF2B5EF4-FFF2-40B4-BE49-F238E27FC236}">
                <a16:creationId xmlns:a16="http://schemas.microsoft.com/office/drawing/2014/main" id="{2FD19A8E-D3D9-4BC8-AEF4-0E2308FB09DC}"/>
              </a:ext>
            </a:extLst>
          </p:cNvPr>
          <p:cNvCxnSpPr>
            <a:cxnSpLocks/>
          </p:cNvCxnSpPr>
          <p:nvPr/>
        </p:nvCxnSpPr>
        <p:spPr>
          <a:xfrm>
            <a:off x="5228963" y="3214697"/>
            <a:ext cx="1739710" cy="1690847"/>
          </a:xfrm>
          <a:prstGeom prst="bentConnector3">
            <a:avLst>
              <a:gd name="adj1" fmla="val 50000"/>
            </a:avLst>
          </a:prstGeom>
          <a:ln w="1905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125" name="Left Brace 4124">
            <a:extLst>
              <a:ext uri="{FF2B5EF4-FFF2-40B4-BE49-F238E27FC236}">
                <a16:creationId xmlns:a16="http://schemas.microsoft.com/office/drawing/2014/main" id="{6663FC8A-5BEE-49E6-AA61-411B1B8BCA35}"/>
              </a:ext>
            </a:extLst>
          </p:cNvPr>
          <p:cNvSpPr/>
          <p:nvPr/>
        </p:nvSpPr>
        <p:spPr>
          <a:xfrm>
            <a:off x="7021584" y="4414528"/>
            <a:ext cx="295133" cy="9820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1" name="TextBox 100">
            <a:extLst>
              <a:ext uri="{FF2B5EF4-FFF2-40B4-BE49-F238E27FC236}">
                <a16:creationId xmlns:a16="http://schemas.microsoft.com/office/drawing/2014/main" id="{7AB1B42E-7D5D-4F26-A109-8884E0A49CC7}"/>
              </a:ext>
            </a:extLst>
          </p:cNvPr>
          <p:cNvSpPr txBox="1"/>
          <p:nvPr/>
        </p:nvSpPr>
        <p:spPr>
          <a:xfrm>
            <a:off x="7301979" y="4646757"/>
            <a:ext cx="1573379" cy="369332"/>
          </a:xfrm>
          <a:prstGeom prst="rect">
            <a:avLst/>
          </a:prstGeom>
          <a:noFill/>
        </p:spPr>
        <p:txBody>
          <a:bodyPr wrap="none" rtlCol="0">
            <a:spAutoFit/>
          </a:bodyPr>
          <a:lstStyle/>
          <a:p>
            <a:r>
              <a:rPr lang="en-GB" dirty="0"/>
              <a:t>100s of targets</a:t>
            </a:r>
          </a:p>
        </p:txBody>
      </p:sp>
    </p:spTree>
    <p:extLst>
      <p:ext uri="{BB962C8B-B14F-4D97-AF65-F5344CB8AC3E}">
        <p14:creationId xmlns:p14="http://schemas.microsoft.com/office/powerpoint/2010/main" val="2922732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2809</Words>
  <Application>Microsoft Office PowerPoint</Application>
  <PresentationFormat>Widescreen</PresentationFormat>
  <Paragraphs>391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Automated Content Recommendation and Personalization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Content Recommendation and Personalization</dc:title>
  <dc:creator>Gopi Krishnamurthy</dc:creator>
  <cp:lastModifiedBy>Gopi Krishnamurthy</cp:lastModifiedBy>
  <cp:revision>145</cp:revision>
  <dcterms:created xsi:type="dcterms:W3CDTF">2019-06-21T10:03:06Z</dcterms:created>
  <dcterms:modified xsi:type="dcterms:W3CDTF">2019-06-23T14:59:41Z</dcterms:modified>
</cp:coreProperties>
</file>