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B47E0-12BA-48F1-BBD2-16BB178E72B4}"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47E0-12BA-48F1-BBD2-16BB178E72B4}"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47E0-12BA-48F1-BBD2-16BB178E72B4}"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47E0-12BA-48F1-BBD2-16BB178E72B4}"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B47E0-12BA-48F1-BBD2-16BB178E72B4}"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B47E0-12BA-48F1-BBD2-16BB178E72B4}"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B47E0-12BA-48F1-BBD2-16BB178E72B4}" type="datetimeFigureOut">
              <a:rPr lang="en-US" smtClean="0"/>
              <a:pPr/>
              <a:t>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B47E0-12BA-48F1-BBD2-16BB178E72B4}" type="datetimeFigureOut">
              <a:rPr lang="en-US" smtClean="0"/>
              <a:pPr/>
              <a:t>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B47E0-12BA-48F1-BBD2-16BB178E72B4}" type="datetimeFigureOut">
              <a:rPr lang="en-US" smtClean="0"/>
              <a:pPr/>
              <a:t>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47E0-12BA-48F1-BBD2-16BB178E72B4}"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47E0-12BA-48F1-BBD2-16BB178E72B4}"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5C69C-9909-47F4-9C73-9787D756AC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B47E0-12BA-48F1-BBD2-16BB178E72B4}" type="datetimeFigureOut">
              <a:rPr lang="en-US" smtClean="0"/>
              <a:pPr/>
              <a:t>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5C69C-9909-47F4-9C73-9787D756AC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Capstone Project 4</a:t>
            </a:r>
            <a:br>
              <a:rPr lang="en-IN" dirty="0" smtClean="0">
                <a:solidFill>
                  <a:srgbClr val="FF0000"/>
                </a:solidFill>
              </a:rPr>
            </a:br>
            <a:r>
              <a:rPr lang="en-IN" dirty="0" smtClean="0">
                <a:solidFill>
                  <a:srgbClr val="FF0000"/>
                </a:solidFill>
              </a:rPr>
              <a:t>Unsupervised Learning</a:t>
            </a:r>
            <a:endParaRPr lang="en-US" dirty="0">
              <a:solidFill>
                <a:srgbClr val="FF0000"/>
              </a:solidFill>
            </a:endParaRPr>
          </a:p>
        </p:txBody>
      </p:sp>
      <p:sp>
        <p:nvSpPr>
          <p:cNvPr id="3" name="Subtitle 2"/>
          <p:cNvSpPr>
            <a:spLocks noGrp="1"/>
          </p:cNvSpPr>
          <p:nvPr>
            <p:ph type="subTitle" idx="1"/>
          </p:nvPr>
        </p:nvSpPr>
        <p:spPr/>
        <p:txBody>
          <a:bodyPr/>
          <a:lstStyle/>
          <a:p>
            <a:r>
              <a:rPr lang="en-IN" dirty="0" smtClean="0"/>
              <a:t>Customer Segmentation</a:t>
            </a:r>
          </a:p>
          <a:p>
            <a:r>
              <a:rPr lang="en-IN" dirty="0" smtClean="0"/>
              <a:t>By</a:t>
            </a:r>
          </a:p>
          <a:p>
            <a:r>
              <a:rPr lang="en-IN" dirty="0" smtClean="0"/>
              <a:t>Gottipati Gopichand and </a:t>
            </a:r>
            <a:r>
              <a:rPr lang="en-IN" dirty="0" err="1" smtClean="0"/>
              <a:t>Thurab</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2286016" cy="642942"/>
          </a:xfrm>
        </p:spPr>
        <p:txBody>
          <a:bodyPr>
            <a:normAutofit/>
          </a:bodyPr>
          <a:lstStyle/>
          <a:p>
            <a:r>
              <a:rPr lang="en-US" sz="2800" dirty="0" smtClean="0">
                <a:solidFill>
                  <a:srgbClr val="FF0000"/>
                </a:solidFill>
              </a:rPr>
              <a:t>Step4:</a:t>
            </a:r>
            <a:endParaRPr lang="en-US" sz="2800" dirty="0">
              <a:solidFill>
                <a:srgbClr val="FF0000"/>
              </a:solidFill>
            </a:endParaRPr>
          </a:p>
        </p:txBody>
      </p:sp>
      <p:pic>
        <p:nvPicPr>
          <p:cNvPr id="4" name="Content Placeholder 3" descr="image3.png"/>
          <p:cNvPicPr>
            <a:picLocks noGrp="1" noChangeAspect="1"/>
          </p:cNvPicPr>
          <p:nvPr>
            <p:ph idx="1"/>
          </p:nvPr>
        </p:nvPicPr>
        <p:blipFill>
          <a:blip r:embed="rId2"/>
          <a:stretch>
            <a:fillRect/>
          </a:stretch>
        </p:blipFill>
        <p:spPr>
          <a:xfrm>
            <a:off x="428596" y="785794"/>
            <a:ext cx="6475925" cy="4525963"/>
          </a:xfrm>
        </p:spPr>
      </p:pic>
      <p:sp>
        <p:nvSpPr>
          <p:cNvPr id="5" name="TextBox 4"/>
          <p:cNvSpPr txBox="1"/>
          <p:nvPr/>
        </p:nvSpPr>
        <p:spPr>
          <a:xfrm>
            <a:off x="0" y="5643578"/>
            <a:ext cx="9429783" cy="923330"/>
          </a:xfrm>
          <a:prstGeom prst="rect">
            <a:avLst/>
          </a:prstGeom>
          <a:noFill/>
        </p:spPr>
        <p:txBody>
          <a:bodyPr wrap="square" rtlCol="0">
            <a:spAutoFit/>
          </a:bodyPr>
          <a:lstStyle/>
          <a:p>
            <a:pPr algn="just"/>
            <a:r>
              <a:rPr lang="en-US" dirty="0" smtClean="0"/>
              <a:t>For observing the top products we have visualized the top products from there we can understand</a:t>
            </a:r>
          </a:p>
          <a:p>
            <a:pPr algn="just"/>
            <a:r>
              <a:rPr lang="en-US" dirty="0" smtClean="0"/>
              <a:t>Easily that white hanging heart t-light holder is most purchased product by the customers and </a:t>
            </a:r>
          </a:p>
          <a:p>
            <a:pPr algn="just"/>
            <a:r>
              <a:rPr lang="en-US" dirty="0" smtClean="0"/>
              <a:t>Regency cakes 3tier is the second most purchased product.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36" y="-142900"/>
            <a:ext cx="2928958" cy="785818"/>
          </a:xfrm>
        </p:spPr>
        <p:txBody>
          <a:bodyPr>
            <a:normAutofit/>
          </a:bodyPr>
          <a:lstStyle/>
          <a:p>
            <a:r>
              <a:rPr lang="en-US" sz="2800" dirty="0" smtClean="0">
                <a:solidFill>
                  <a:srgbClr val="FF0000"/>
                </a:solidFill>
              </a:rPr>
              <a:t>Step5:</a:t>
            </a:r>
            <a:r>
              <a:rPr lang="en-US" sz="3600" dirty="0" smtClean="0">
                <a:solidFill>
                  <a:srgbClr val="FF0000"/>
                </a:solidFill>
              </a:rPr>
              <a:t> </a:t>
            </a:r>
            <a:endParaRPr lang="en-US" sz="3600" dirty="0">
              <a:solidFill>
                <a:srgbClr val="FF0000"/>
              </a:solidFill>
            </a:endParaRPr>
          </a:p>
        </p:txBody>
      </p:sp>
      <p:pic>
        <p:nvPicPr>
          <p:cNvPr id="4" name="Content Placeholder 3" descr="image4.png"/>
          <p:cNvPicPr>
            <a:picLocks noGrp="1" noChangeAspect="1"/>
          </p:cNvPicPr>
          <p:nvPr>
            <p:ph idx="1"/>
          </p:nvPr>
        </p:nvPicPr>
        <p:blipFill>
          <a:blip r:embed="rId2"/>
          <a:stretch>
            <a:fillRect/>
          </a:stretch>
        </p:blipFill>
        <p:spPr>
          <a:xfrm>
            <a:off x="1071538" y="714356"/>
            <a:ext cx="4679560" cy="4525963"/>
          </a:xfrm>
        </p:spPr>
      </p:pic>
      <p:sp>
        <p:nvSpPr>
          <p:cNvPr id="5" name="TextBox 4"/>
          <p:cNvSpPr txBox="1"/>
          <p:nvPr/>
        </p:nvSpPr>
        <p:spPr>
          <a:xfrm>
            <a:off x="0" y="5643578"/>
            <a:ext cx="9176999" cy="646331"/>
          </a:xfrm>
          <a:prstGeom prst="rect">
            <a:avLst/>
          </a:prstGeom>
          <a:noFill/>
        </p:spPr>
        <p:txBody>
          <a:bodyPr wrap="none" rtlCol="0">
            <a:spAutoFit/>
          </a:bodyPr>
          <a:lstStyle/>
          <a:p>
            <a:r>
              <a:rPr lang="en-US" dirty="0" smtClean="0"/>
              <a:t>We can observe that there are more number of customers purchasing the products on Thursday</a:t>
            </a:r>
          </a:p>
          <a:p>
            <a:r>
              <a:rPr lang="en-US" dirty="0" smtClean="0"/>
              <a:t>and Wednesday is the second most popular purchased day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2000264" cy="714380"/>
          </a:xfrm>
        </p:spPr>
        <p:txBody>
          <a:bodyPr>
            <a:normAutofit/>
          </a:bodyPr>
          <a:lstStyle/>
          <a:p>
            <a:r>
              <a:rPr lang="en-US" sz="2800" dirty="0" smtClean="0">
                <a:solidFill>
                  <a:srgbClr val="FF0000"/>
                </a:solidFill>
              </a:rPr>
              <a:t>Step6:</a:t>
            </a:r>
            <a:endParaRPr lang="en-US" sz="2800" dirty="0">
              <a:solidFill>
                <a:srgbClr val="FF0000"/>
              </a:solidFill>
            </a:endParaRPr>
          </a:p>
        </p:txBody>
      </p:sp>
      <p:pic>
        <p:nvPicPr>
          <p:cNvPr id="8" name="Content Placeholder 7" descr="image5.png"/>
          <p:cNvPicPr>
            <a:picLocks noGrp="1" noChangeAspect="1"/>
          </p:cNvPicPr>
          <p:nvPr>
            <p:ph idx="1"/>
          </p:nvPr>
        </p:nvPicPr>
        <p:blipFill>
          <a:blip r:embed="rId2"/>
          <a:stretch>
            <a:fillRect/>
          </a:stretch>
        </p:blipFill>
        <p:spPr>
          <a:xfrm>
            <a:off x="1785918" y="857232"/>
            <a:ext cx="4936481" cy="4525963"/>
          </a:xfrm>
        </p:spPr>
      </p:pic>
      <p:sp>
        <p:nvSpPr>
          <p:cNvPr id="9" name="TextBox 8"/>
          <p:cNvSpPr txBox="1"/>
          <p:nvPr/>
        </p:nvSpPr>
        <p:spPr>
          <a:xfrm>
            <a:off x="0" y="5500702"/>
            <a:ext cx="8858312" cy="1200329"/>
          </a:xfrm>
          <a:prstGeom prst="rect">
            <a:avLst/>
          </a:prstGeom>
          <a:noFill/>
        </p:spPr>
        <p:txBody>
          <a:bodyPr wrap="square" rtlCol="0">
            <a:spAutoFit/>
          </a:bodyPr>
          <a:lstStyle/>
          <a:p>
            <a:pPr algn="just"/>
            <a:r>
              <a:rPr lang="en-US" dirty="0" smtClean="0"/>
              <a:t>From the above obtained plot based on month we can observe that more number of sales are happening on November month means. we can also assume that more sales are happening because every customer is purchasing the required products for the festival before only to make arrangements.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36" y="0"/>
            <a:ext cx="2786082" cy="785818"/>
          </a:xfrm>
        </p:spPr>
        <p:txBody>
          <a:bodyPr>
            <a:normAutofit/>
          </a:bodyPr>
          <a:lstStyle/>
          <a:p>
            <a:r>
              <a:rPr lang="en-US" sz="2800" dirty="0" smtClean="0">
                <a:solidFill>
                  <a:srgbClr val="FF0000"/>
                </a:solidFill>
              </a:rPr>
              <a:t>Step7:</a:t>
            </a:r>
            <a:endParaRPr lang="en-US" sz="2800" dirty="0">
              <a:solidFill>
                <a:srgbClr val="FF0000"/>
              </a:solidFill>
            </a:endParaRPr>
          </a:p>
        </p:txBody>
      </p:sp>
      <p:pic>
        <p:nvPicPr>
          <p:cNvPr id="10" name="Content Placeholder 9" descr="image7.png"/>
          <p:cNvPicPr>
            <a:picLocks noGrp="1" noChangeAspect="1"/>
          </p:cNvPicPr>
          <p:nvPr>
            <p:ph idx="1"/>
          </p:nvPr>
        </p:nvPicPr>
        <p:blipFill>
          <a:blip r:embed="rId2"/>
          <a:stretch>
            <a:fillRect/>
          </a:stretch>
        </p:blipFill>
        <p:spPr>
          <a:xfrm>
            <a:off x="0" y="857232"/>
            <a:ext cx="3929057" cy="4525963"/>
          </a:xfrm>
        </p:spPr>
      </p:pic>
      <p:pic>
        <p:nvPicPr>
          <p:cNvPr id="11" name="Picture 10" descr="image8.png"/>
          <p:cNvPicPr>
            <a:picLocks noChangeAspect="1"/>
          </p:cNvPicPr>
          <p:nvPr/>
        </p:nvPicPr>
        <p:blipFill>
          <a:blip r:embed="rId3"/>
          <a:stretch>
            <a:fillRect/>
          </a:stretch>
        </p:blipFill>
        <p:spPr>
          <a:xfrm>
            <a:off x="4929190" y="857232"/>
            <a:ext cx="3571900" cy="4429156"/>
          </a:xfrm>
          <a:prstGeom prst="rect">
            <a:avLst/>
          </a:prstGeom>
        </p:spPr>
      </p:pic>
      <p:sp>
        <p:nvSpPr>
          <p:cNvPr id="12" name="TextBox 11"/>
          <p:cNvSpPr txBox="1"/>
          <p:nvPr/>
        </p:nvSpPr>
        <p:spPr>
          <a:xfrm>
            <a:off x="0" y="5380672"/>
            <a:ext cx="9436173" cy="1477328"/>
          </a:xfrm>
          <a:prstGeom prst="rect">
            <a:avLst/>
          </a:prstGeom>
          <a:noFill/>
        </p:spPr>
        <p:txBody>
          <a:bodyPr wrap="none" rtlCol="0">
            <a:spAutoFit/>
          </a:bodyPr>
          <a:lstStyle/>
          <a:p>
            <a:r>
              <a:rPr lang="en-US" dirty="0" err="1" smtClean="0"/>
              <a:t>Recency</a:t>
            </a:r>
            <a:r>
              <a:rPr lang="en-US" dirty="0" smtClean="0"/>
              <a:t>(Most recent purchase by customer.)- Calculate the number of days between present date </a:t>
            </a:r>
          </a:p>
          <a:p>
            <a:r>
              <a:rPr lang="en-US" dirty="0" smtClean="0"/>
              <a:t>and date of last purchase each customer.</a:t>
            </a:r>
          </a:p>
          <a:p>
            <a:r>
              <a:rPr lang="en-US" dirty="0" smtClean="0"/>
              <a:t>Frequency(How many times the customer purchased.)- Calculate the number of orders for each </a:t>
            </a:r>
          </a:p>
          <a:p>
            <a:r>
              <a:rPr lang="en-US" dirty="0" smtClean="0"/>
              <a:t>customer.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1785950" cy="500066"/>
          </a:xfrm>
        </p:spPr>
        <p:txBody>
          <a:bodyPr>
            <a:noAutofit/>
          </a:bodyPr>
          <a:lstStyle/>
          <a:p>
            <a:r>
              <a:rPr lang="en-US" sz="2800" dirty="0" smtClean="0">
                <a:solidFill>
                  <a:srgbClr val="FF0000"/>
                </a:solidFill>
              </a:rPr>
              <a:t>Step8:</a:t>
            </a:r>
            <a:endParaRPr lang="en-US" sz="2800" dirty="0">
              <a:solidFill>
                <a:srgbClr val="FF0000"/>
              </a:solidFill>
            </a:endParaRPr>
          </a:p>
        </p:txBody>
      </p:sp>
      <p:pic>
        <p:nvPicPr>
          <p:cNvPr id="4" name="Content Placeholder 3" descr="image9.png"/>
          <p:cNvPicPr>
            <a:picLocks noGrp="1" noChangeAspect="1"/>
          </p:cNvPicPr>
          <p:nvPr>
            <p:ph idx="1"/>
          </p:nvPr>
        </p:nvPicPr>
        <p:blipFill>
          <a:blip r:embed="rId2"/>
          <a:stretch>
            <a:fillRect/>
          </a:stretch>
        </p:blipFill>
        <p:spPr>
          <a:xfrm>
            <a:off x="1785918" y="642918"/>
            <a:ext cx="5025306" cy="4525963"/>
          </a:xfrm>
        </p:spPr>
      </p:pic>
      <p:sp>
        <p:nvSpPr>
          <p:cNvPr id="5" name="TextBox 4"/>
          <p:cNvSpPr txBox="1"/>
          <p:nvPr/>
        </p:nvSpPr>
        <p:spPr>
          <a:xfrm>
            <a:off x="142844" y="5103674"/>
            <a:ext cx="9094734" cy="2031325"/>
          </a:xfrm>
          <a:prstGeom prst="rect">
            <a:avLst/>
          </a:prstGeom>
          <a:noFill/>
        </p:spPr>
        <p:txBody>
          <a:bodyPr wrap="none" rtlCol="0">
            <a:spAutoFit/>
          </a:bodyPr>
          <a:lstStyle/>
          <a:p>
            <a:r>
              <a:rPr lang="en-US" dirty="0" smtClean="0"/>
              <a:t>Monetary(How much revenue generated through the customer.)- Calculate sum of purchase </a:t>
            </a:r>
          </a:p>
          <a:p>
            <a:r>
              <a:rPr lang="en-US" dirty="0" smtClean="0"/>
              <a:t>price for each customer</a:t>
            </a:r>
          </a:p>
          <a:p>
            <a:endParaRPr lang="en-US" dirty="0" smtClean="0"/>
          </a:p>
          <a:p>
            <a:pPr algn="just"/>
            <a:r>
              <a:rPr lang="en-US" dirty="0" smtClean="0"/>
              <a:t>By the RFM plots we can observe that there is more stripe present in them. For making them </a:t>
            </a:r>
          </a:p>
          <a:p>
            <a:pPr algn="just"/>
            <a:r>
              <a:rPr lang="en-US" dirty="0" smtClean="0"/>
              <a:t>and understanding them in easy manner we would standardize the graphs so that the plots will</a:t>
            </a:r>
          </a:p>
          <a:p>
            <a:pPr algn="just"/>
            <a:r>
              <a:rPr lang="en-US" dirty="0" smtClean="0"/>
              <a:t>Be clear and we can get clear idea on the values.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8" y="0"/>
            <a:ext cx="2071702" cy="785818"/>
          </a:xfrm>
        </p:spPr>
        <p:txBody>
          <a:bodyPr>
            <a:normAutofit/>
          </a:bodyPr>
          <a:lstStyle/>
          <a:p>
            <a:r>
              <a:rPr lang="en-US" sz="2800" dirty="0" smtClean="0">
                <a:solidFill>
                  <a:srgbClr val="FF0000"/>
                </a:solidFill>
              </a:rPr>
              <a:t>Step9:</a:t>
            </a:r>
            <a:endParaRPr lang="en-US" sz="2800" dirty="0">
              <a:solidFill>
                <a:srgbClr val="FF0000"/>
              </a:solidFill>
            </a:endParaRPr>
          </a:p>
        </p:txBody>
      </p:sp>
      <p:pic>
        <p:nvPicPr>
          <p:cNvPr id="4" name="Content Placeholder 3" descr="image10.png"/>
          <p:cNvPicPr>
            <a:picLocks noGrp="1" noChangeAspect="1"/>
          </p:cNvPicPr>
          <p:nvPr>
            <p:ph idx="1"/>
          </p:nvPr>
        </p:nvPicPr>
        <p:blipFill>
          <a:blip r:embed="rId2"/>
          <a:stretch>
            <a:fillRect/>
          </a:stretch>
        </p:blipFill>
        <p:spPr>
          <a:xfrm>
            <a:off x="428596" y="785795"/>
            <a:ext cx="3929090" cy="4071966"/>
          </a:xfrm>
        </p:spPr>
      </p:pic>
      <p:pic>
        <p:nvPicPr>
          <p:cNvPr id="5" name="Picture 4" descr="image11.png"/>
          <p:cNvPicPr>
            <a:picLocks noChangeAspect="1"/>
          </p:cNvPicPr>
          <p:nvPr/>
        </p:nvPicPr>
        <p:blipFill>
          <a:blip r:embed="rId3"/>
          <a:stretch>
            <a:fillRect/>
          </a:stretch>
        </p:blipFill>
        <p:spPr>
          <a:xfrm>
            <a:off x="4214810" y="785794"/>
            <a:ext cx="4762203" cy="4071966"/>
          </a:xfrm>
          <a:prstGeom prst="rect">
            <a:avLst/>
          </a:prstGeom>
        </p:spPr>
      </p:pic>
      <p:sp>
        <p:nvSpPr>
          <p:cNvPr id="6" name="TextBox 5"/>
          <p:cNvSpPr txBox="1"/>
          <p:nvPr/>
        </p:nvSpPr>
        <p:spPr>
          <a:xfrm>
            <a:off x="285720" y="5357826"/>
            <a:ext cx="8637108" cy="923330"/>
          </a:xfrm>
          <a:prstGeom prst="rect">
            <a:avLst/>
          </a:prstGeom>
          <a:noFill/>
        </p:spPr>
        <p:txBody>
          <a:bodyPr wrap="none" rtlCol="0">
            <a:spAutoFit/>
          </a:bodyPr>
          <a:lstStyle/>
          <a:p>
            <a:r>
              <a:rPr lang="en-US" dirty="0" smtClean="0"/>
              <a:t>From the above obtained plots we can observe that the plots are standardized so that the </a:t>
            </a:r>
          </a:p>
          <a:p>
            <a:r>
              <a:rPr lang="en-US" dirty="0" smtClean="0"/>
              <a:t>values have been reduced and the plots are beautifully standardized by these we can get</a:t>
            </a:r>
          </a:p>
          <a:p>
            <a:r>
              <a:rPr lang="en-US" dirty="0" smtClean="0"/>
              <a:t>clear idea on the values.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36" y="0"/>
            <a:ext cx="2928958" cy="857256"/>
          </a:xfrm>
        </p:spPr>
        <p:txBody>
          <a:bodyPr>
            <a:normAutofit/>
          </a:bodyPr>
          <a:lstStyle/>
          <a:p>
            <a:r>
              <a:rPr lang="en-US" sz="2800" dirty="0" smtClean="0">
                <a:solidFill>
                  <a:srgbClr val="FF0000"/>
                </a:solidFill>
              </a:rPr>
              <a:t>Step10:</a:t>
            </a:r>
            <a:endParaRPr lang="en-US" sz="2800" dirty="0">
              <a:solidFill>
                <a:srgbClr val="FF0000"/>
              </a:solidFill>
            </a:endParaRPr>
          </a:p>
        </p:txBody>
      </p:sp>
      <p:pic>
        <p:nvPicPr>
          <p:cNvPr id="4" name="Content Placeholder 3" descr="image12.png"/>
          <p:cNvPicPr>
            <a:picLocks noGrp="1" noChangeAspect="1"/>
          </p:cNvPicPr>
          <p:nvPr>
            <p:ph idx="1"/>
          </p:nvPr>
        </p:nvPicPr>
        <p:blipFill>
          <a:blip r:embed="rId2"/>
          <a:stretch>
            <a:fillRect/>
          </a:stretch>
        </p:blipFill>
        <p:spPr>
          <a:xfrm>
            <a:off x="1571604" y="642918"/>
            <a:ext cx="4759698" cy="4525963"/>
          </a:xfrm>
        </p:spPr>
      </p:pic>
      <p:sp>
        <p:nvSpPr>
          <p:cNvPr id="5" name="TextBox 4"/>
          <p:cNvSpPr txBox="1"/>
          <p:nvPr/>
        </p:nvSpPr>
        <p:spPr>
          <a:xfrm>
            <a:off x="357158" y="5715016"/>
            <a:ext cx="8945398" cy="646331"/>
          </a:xfrm>
          <a:prstGeom prst="rect">
            <a:avLst/>
          </a:prstGeom>
          <a:noFill/>
        </p:spPr>
        <p:txBody>
          <a:bodyPr wrap="none" rtlCol="0">
            <a:spAutoFit/>
          </a:bodyPr>
          <a:lstStyle/>
          <a:p>
            <a:r>
              <a:rPr lang="en-US" dirty="0" smtClean="0"/>
              <a:t>The above plotted graph we can easily observe that the values has been reduced and plotted </a:t>
            </a:r>
          </a:p>
          <a:p>
            <a:r>
              <a:rPr lang="en-US" dirty="0" smtClean="0"/>
              <a:t>Clearly.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36" y="0"/>
            <a:ext cx="3357586" cy="846158"/>
          </a:xfrm>
        </p:spPr>
        <p:txBody>
          <a:bodyPr/>
          <a:lstStyle/>
          <a:p>
            <a:r>
              <a:rPr lang="en-US" sz="2800" dirty="0" smtClean="0">
                <a:solidFill>
                  <a:srgbClr val="FF0000"/>
                </a:solidFill>
              </a:rPr>
              <a:t>Step11:</a:t>
            </a:r>
            <a:endParaRPr lang="en-US" sz="2800" dirty="0">
              <a:solidFill>
                <a:srgbClr val="FF0000"/>
              </a:solidFill>
            </a:endParaRPr>
          </a:p>
        </p:txBody>
      </p:sp>
      <p:pic>
        <p:nvPicPr>
          <p:cNvPr id="4" name="Content Placeholder 3" descr="image13.png"/>
          <p:cNvPicPr>
            <a:picLocks noGrp="1" noChangeAspect="1"/>
          </p:cNvPicPr>
          <p:nvPr>
            <p:ph idx="1"/>
          </p:nvPr>
        </p:nvPicPr>
        <p:blipFill>
          <a:blip r:embed="rId2"/>
          <a:stretch>
            <a:fillRect/>
          </a:stretch>
        </p:blipFill>
        <p:spPr>
          <a:xfrm>
            <a:off x="1714480" y="785794"/>
            <a:ext cx="4505073" cy="3971940"/>
          </a:xfrm>
        </p:spPr>
      </p:pic>
      <p:sp>
        <p:nvSpPr>
          <p:cNvPr id="5" name="TextBox 4"/>
          <p:cNvSpPr txBox="1"/>
          <p:nvPr/>
        </p:nvSpPr>
        <p:spPr>
          <a:xfrm>
            <a:off x="214282" y="5500702"/>
            <a:ext cx="8643998" cy="646331"/>
          </a:xfrm>
          <a:prstGeom prst="rect">
            <a:avLst/>
          </a:prstGeom>
          <a:noFill/>
        </p:spPr>
        <p:txBody>
          <a:bodyPr wrap="square" rtlCol="0">
            <a:spAutoFit/>
          </a:bodyPr>
          <a:lstStyle/>
          <a:p>
            <a:r>
              <a:rPr lang="en-US" dirty="0" smtClean="0"/>
              <a:t>From the above plotted elbow method graph we can get idea on number clusters. From the graph we can observe that 4 clusters would be perfect.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60" y="0"/>
            <a:ext cx="2571768" cy="785818"/>
          </a:xfrm>
        </p:spPr>
        <p:txBody>
          <a:bodyPr>
            <a:normAutofit/>
          </a:bodyPr>
          <a:lstStyle/>
          <a:p>
            <a:r>
              <a:rPr lang="en-US" sz="2800" dirty="0" smtClean="0">
                <a:solidFill>
                  <a:srgbClr val="FF0000"/>
                </a:solidFill>
              </a:rPr>
              <a:t>Step12:</a:t>
            </a:r>
            <a:endParaRPr lang="en-US" sz="2800" dirty="0">
              <a:solidFill>
                <a:srgbClr val="FF0000"/>
              </a:solidFill>
            </a:endParaRPr>
          </a:p>
        </p:txBody>
      </p:sp>
      <p:pic>
        <p:nvPicPr>
          <p:cNvPr id="4" name="Content Placeholder 3" descr="image14.png"/>
          <p:cNvPicPr>
            <a:picLocks noGrp="1" noChangeAspect="1"/>
          </p:cNvPicPr>
          <p:nvPr>
            <p:ph idx="1"/>
          </p:nvPr>
        </p:nvPicPr>
        <p:blipFill>
          <a:blip r:embed="rId2"/>
          <a:stretch>
            <a:fillRect/>
          </a:stretch>
        </p:blipFill>
        <p:spPr>
          <a:xfrm>
            <a:off x="1357290" y="642918"/>
            <a:ext cx="4556648" cy="4525963"/>
          </a:xfrm>
        </p:spPr>
      </p:pic>
      <p:sp>
        <p:nvSpPr>
          <p:cNvPr id="5" name="TextBox 4"/>
          <p:cNvSpPr txBox="1"/>
          <p:nvPr/>
        </p:nvSpPr>
        <p:spPr>
          <a:xfrm>
            <a:off x="142844" y="5786454"/>
            <a:ext cx="9169690" cy="646331"/>
          </a:xfrm>
          <a:prstGeom prst="rect">
            <a:avLst/>
          </a:prstGeom>
          <a:noFill/>
        </p:spPr>
        <p:txBody>
          <a:bodyPr wrap="none" rtlCol="0">
            <a:spAutoFit/>
          </a:bodyPr>
          <a:lstStyle/>
          <a:p>
            <a:r>
              <a:rPr lang="en-US" dirty="0" smtClean="0"/>
              <a:t>The above clustering we can get clear idea on where the customers fall based on the data about</a:t>
            </a:r>
          </a:p>
          <a:p>
            <a:r>
              <a:rPr lang="en-US" dirty="0" smtClean="0"/>
              <a:t> the customers.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857752" cy="868346"/>
          </a:xfrm>
        </p:spPr>
        <p:txBody>
          <a:bodyPr>
            <a:normAutofit/>
          </a:bodyPr>
          <a:lstStyle/>
          <a:p>
            <a:r>
              <a:rPr lang="en-US" sz="3600" dirty="0" smtClean="0">
                <a:solidFill>
                  <a:srgbClr val="FF0000"/>
                </a:solidFill>
              </a:rPr>
              <a:t>Summary of the project:</a:t>
            </a:r>
            <a:endParaRPr lang="en-US" sz="3600"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pPr>
              <a:buNone/>
            </a:pPr>
            <a:r>
              <a:rPr lang="en-US" dirty="0" smtClean="0"/>
              <a:t>We would summarize the project with following points:</a:t>
            </a:r>
            <a:br>
              <a:rPr lang="en-US" dirty="0" smtClean="0"/>
            </a:br>
            <a:r>
              <a:rPr lang="en-US" dirty="0" smtClean="0"/>
              <a:t>1.From the given data we can observe that there are more number of null's present in data which means there are almost 25% fraud purchases happened from the data.</a:t>
            </a:r>
            <a:br>
              <a:rPr lang="en-US" dirty="0" smtClean="0"/>
            </a:br>
            <a:r>
              <a:rPr lang="en-US" dirty="0" smtClean="0"/>
              <a:t>2.Based on country we can observe that there are more number of customers from UK it gives us clear idea that data is more concentrated on UK.</a:t>
            </a:r>
            <a:br>
              <a:rPr lang="en-US" dirty="0" smtClean="0"/>
            </a:br>
            <a:r>
              <a:rPr lang="en-US" dirty="0" smtClean="0"/>
              <a:t>3.Suggested Market Strategies for the customer metrics</a:t>
            </a:r>
            <a:br>
              <a:rPr lang="en-US" dirty="0" smtClean="0"/>
            </a:br>
            <a:r>
              <a:rPr lang="en-US" dirty="0" smtClean="0"/>
              <a:t>Best customers: Introduce new products to them and create a strong bond</a:t>
            </a:r>
          </a:p>
          <a:p>
            <a:pPr>
              <a:buNone/>
            </a:pPr>
            <a:r>
              <a:rPr lang="en-US" dirty="0" smtClean="0"/>
              <a:t>       Aggressive Spenders: introduce costly products to them</a:t>
            </a:r>
          </a:p>
          <a:p>
            <a:pPr>
              <a:buNone/>
            </a:pPr>
            <a:r>
              <a:rPr lang="en-US" dirty="0" smtClean="0"/>
              <a:t>       Almost Lost customers: introduce discounts or price incentives to them</a:t>
            </a:r>
          </a:p>
          <a:p>
            <a:pPr>
              <a:buNone/>
            </a:pPr>
            <a:r>
              <a:rPr lang="en-US" dirty="0" smtClean="0"/>
              <a:t>       Lost customers: don't spend much about them.</a:t>
            </a:r>
            <a:br>
              <a:rPr lang="en-US" dirty="0" smtClean="0"/>
            </a:br>
            <a:r>
              <a:rPr lang="en-US" dirty="0" smtClean="0"/>
              <a:t>4.The four different types of customers are clustered based on there purchases. so that companies can easily identify where the customer is falling on by that they would make necessary business plans to improve the customers.</a:t>
            </a:r>
          </a:p>
          <a:p>
            <a:pPr>
              <a:buNone/>
            </a:pPr>
            <a:endParaRPr lang="en-US" dirty="0" smtClean="0"/>
          </a:p>
          <a:p>
            <a:pPr>
              <a:buNone/>
            </a:pPr>
            <a:r>
              <a:rPr lang="en-US" dirty="0" smtClean="0"/>
              <a: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Let’s Find Interesting Insights From Customer Segmentation</a:t>
            </a:r>
            <a:endParaRPr lang="en-US" dirty="0">
              <a:solidFill>
                <a:srgbClr val="FF0000"/>
              </a:solidFill>
            </a:endParaRPr>
          </a:p>
        </p:txBody>
      </p:sp>
      <p:pic>
        <p:nvPicPr>
          <p:cNvPr id="4" name="Content Placeholder 3" descr="customer-market-segmentation-695913.png"/>
          <p:cNvPicPr>
            <a:picLocks noGrp="1" noChangeAspect="1"/>
          </p:cNvPicPr>
          <p:nvPr>
            <p:ph idx="1"/>
          </p:nvPr>
        </p:nvPicPr>
        <p:blipFill>
          <a:blip r:embed="rId2"/>
          <a:stretch>
            <a:fillRect/>
          </a:stretch>
        </p:blipFill>
        <p:spPr>
          <a:xfrm>
            <a:off x="4714876" y="2071678"/>
            <a:ext cx="4762500" cy="2390775"/>
          </a:xfrm>
        </p:spPr>
      </p:pic>
      <p:sp>
        <p:nvSpPr>
          <p:cNvPr id="5" name="TextBox 4"/>
          <p:cNvSpPr txBox="1"/>
          <p:nvPr/>
        </p:nvSpPr>
        <p:spPr>
          <a:xfrm>
            <a:off x="1071538" y="2000240"/>
            <a:ext cx="35719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itchFamily="34" charset="0"/>
              <a:buChar char="•"/>
            </a:pPr>
            <a:r>
              <a:rPr lang="en-IN" b="1" dirty="0" smtClean="0">
                <a:solidFill>
                  <a:schemeClr val="accent5">
                    <a:lumMod val="50000"/>
                  </a:schemeClr>
                </a:solidFill>
              </a:rPr>
              <a:t>Defining problem statement</a:t>
            </a:r>
          </a:p>
          <a:p>
            <a:pPr marL="342900" indent="-342900">
              <a:buFont typeface="Arial" pitchFamily="34" charset="0"/>
              <a:buChar char="•"/>
            </a:pPr>
            <a:r>
              <a:rPr lang="en-IN" b="1" dirty="0" smtClean="0">
                <a:solidFill>
                  <a:schemeClr val="accent5">
                    <a:lumMod val="50000"/>
                  </a:schemeClr>
                </a:solidFill>
              </a:rPr>
              <a:t>Cleaning the data</a:t>
            </a:r>
          </a:p>
          <a:p>
            <a:pPr marL="342900" indent="-342900">
              <a:buFont typeface="Arial" pitchFamily="34" charset="0"/>
              <a:buChar char="•"/>
            </a:pPr>
            <a:r>
              <a:rPr lang="en-IN" b="1" dirty="0" smtClean="0">
                <a:solidFill>
                  <a:schemeClr val="accent5">
                    <a:lumMod val="50000"/>
                  </a:schemeClr>
                </a:solidFill>
              </a:rPr>
              <a:t>Deep dive into EDA</a:t>
            </a:r>
          </a:p>
          <a:p>
            <a:pPr marL="342900" indent="-342900">
              <a:buFont typeface="Arial" pitchFamily="34" charset="0"/>
              <a:buChar char="•"/>
            </a:pPr>
            <a:r>
              <a:rPr lang="en-IN" b="1" dirty="0" smtClean="0">
                <a:solidFill>
                  <a:schemeClr val="accent5">
                    <a:lumMod val="50000"/>
                  </a:schemeClr>
                </a:solidFill>
              </a:rPr>
              <a:t>Grouping important data and visualizing</a:t>
            </a:r>
          </a:p>
          <a:p>
            <a:pPr marL="342900" indent="-342900">
              <a:buFont typeface="Arial" pitchFamily="34" charset="0"/>
              <a:buChar char="•"/>
            </a:pPr>
            <a:r>
              <a:rPr lang="en-IN" b="1" dirty="0" smtClean="0">
                <a:solidFill>
                  <a:schemeClr val="accent5">
                    <a:lumMod val="50000"/>
                  </a:schemeClr>
                </a:solidFill>
              </a:rPr>
              <a:t>RFM Analysis</a:t>
            </a:r>
          </a:p>
          <a:p>
            <a:pPr marL="342900" indent="-342900">
              <a:buFont typeface="Arial" pitchFamily="34" charset="0"/>
              <a:buChar char="•"/>
            </a:pPr>
            <a:r>
              <a:rPr lang="en-IN" b="1" dirty="0" smtClean="0">
                <a:solidFill>
                  <a:schemeClr val="accent5">
                    <a:lumMod val="50000"/>
                  </a:schemeClr>
                </a:solidFill>
              </a:rPr>
              <a:t>Clustering Analysis</a:t>
            </a:r>
          </a:p>
          <a:p>
            <a:pPr marL="342900" indent="-342900">
              <a:buFont typeface="Arial" pitchFamily="34" charset="0"/>
              <a:buChar char="•"/>
            </a:pPr>
            <a:r>
              <a:rPr lang="en-IN" b="1" dirty="0" smtClean="0">
                <a:solidFill>
                  <a:schemeClr val="accent5">
                    <a:lumMod val="50000"/>
                  </a:schemeClr>
                </a:solidFill>
              </a:rPr>
              <a:t>Conclusion</a:t>
            </a:r>
            <a:endParaRPr lang="en-GB" b="1" dirty="0" smtClean="0">
              <a:solidFill>
                <a:schemeClr val="accent5">
                  <a:lumMod val="50000"/>
                </a:schemeClr>
              </a:solidFill>
            </a:endParaRPr>
          </a:p>
          <a:p>
            <a:pPr>
              <a:buFont typeface="Arial"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Why Customer segmentation?</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algn="just"/>
            <a:r>
              <a:rPr lang="en-US" dirty="0" smtClean="0"/>
              <a:t>Customer segmentation is popular because it helps you market and sell more effectively. This is because you can develop a better understanding of your customers’ needs and desires.</a:t>
            </a:r>
          </a:p>
          <a:p>
            <a:pPr algn="just"/>
            <a:r>
              <a:rPr lang="en-US" dirty="0" smtClean="0"/>
              <a:t>The business impact of doing this is even more important, and effective customer segmentation will help you to increase customer lifetime value. This means they will stay longer, and spend more.</a:t>
            </a:r>
          </a:p>
          <a:p>
            <a:pPr algn="just"/>
            <a:r>
              <a:rPr lang="en-US" dirty="0" smtClean="0"/>
              <a:t>By better understanding the customer, and therefore being able to target them more effectively, you can drive greater loyalty. Instead of customers visiting </a:t>
            </a:r>
            <a:r>
              <a:rPr lang="en-US" dirty="0" err="1" smtClean="0"/>
              <a:t>Kiehl’s</a:t>
            </a:r>
            <a:r>
              <a:rPr lang="en-US" dirty="0" smtClean="0"/>
              <a:t> two times a year to get skincare products (with a big basket size), segmentation can give you insights that will help you get customers returning 5x a year with smaller basket sizes. Although each basket is smaller, you’ve increased customer loyalty because they are interacting with the business more frequently.</a:t>
            </a:r>
          </a:p>
          <a:p>
            <a:pPr algn="just"/>
            <a:r>
              <a:rPr lang="en-US" dirty="0" smtClean="0"/>
              <a:t>Little and often is disproportionately more effective than a one-off. It is a more predictive indicator of behavior too, which will help inform business decisions. Not only that it will improve loyalty but it will increase the value of the customer, meaning the lifetime value of the customer will increase.</a:t>
            </a:r>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142844" y="142852"/>
            <a:ext cx="8229600" cy="6572296"/>
          </a:xfrm>
        </p:spPr>
        <p:txBody>
          <a:bodyPr>
            <a:normAutofit lnSpcReduction="10000"/>
          </a:bodyPr>
          <a:lstStyle/>
          <a:p>
            <a:pPr>
              <a:buNone/>
            </a:pPr>
            <a:r>
              <a:rPr lang="en-US" b="1" dirty="0" smtClean="0">
                <a:solidFill>
                  <a:srgbClr val="FF0000"/>
                </a:solidFill>
              </a:rPr>
              <a:t>Problem Statement:-</a:t>
            </a:r>
          </a:p>
          <a:p>
            <a:pPr algn="just">
              <a:buNone/>
            </a:pPr>
            <a:r>
              <a:rPr lang="en-US" sz="1800" dirty="0" smtClean="0"/>
              <a:t>         </a:t>
            </a:r>
            <a:r>
              <a:rPr lang="en-US" sz="2400" dirty="0" smtClean="0"/>
              <a:t>In this project, your task is to identify major customer segments on a transnational data set which contains all the transactions occurring between 01/12/2010 and 09/12/2011 for a UK-based and registered non-store online retail. The company mainly sells unique all occasion gifts Many customers of the company are wholesalers.</a:t>
            </a:r>
          </a:p>
          <a:p>
            <a:pPr algn="just">
              <a:buNone/>
            </a:pPr>
            <a:endParaRPr lang="en-US" sz="2400" dirty="0" smtClean="0"/>
          </a:p>
          <a:p>
            <a:pPr algn="just">
              <a:buNone/>
            </a:pPr>
            <a:r>
              <a:rPr lang="en-US" sz="2400" dirty="0" smtClean="0"/>
              <a:t>     This dataset consists of 541909 different types of customers data with 8 different columns present in it by using these dataset we will answer the following questions like:</a:t>
            </a:r>
          </a:p>
          <a:p>
            <a:pPr>
              <a:buNone/>
            </a:pPr>
            <a:r>
              <a:rPr lang="en-US" sz="2400" dirty="0" smtClean="0"/>
              <a:t>     </a:t>
            </a:r>
          </a:p>
          <a:p>
            <a:pPr>
              <a:buNone/>
            </a:pPr>
            <a:r>
              <a:rPr lang="en-US" sz="2400" dirty="0" smtClean="0"/>
              <a:t>      1)How many types of customers present?</a:t>
            </a:r>
          </a:p>
          <a:p>
            <a:pPr>
              <a:buNone/>
            </a:pPr>
            <a:r>
              <a:rPr lang="en-US" sz="2400" dirty="0" smtClean="0"/>
              <a:t>      2)Which type of customers need to be concentrated ?</a:t>
            </a:r>
          </a:p>
          <a:p>
            <a:pPr>
              <a:buNone/>
            </a:pPr>
            <a:r>
              <a:rPr lang="en-US" sz="2400" dirty="0" smtClean="0"/>
              <a:t>      3)How to decrease the loss and increase the profit?</a:t>
            </a:r>
          </a:p>
          <a:p>
            <a:pPr>
              <a:buNone/>
            </a:pPr>
            <a:r>
              <a:rPr lang="en-US" sz="2400" dirty="0" smtClean="0"/>
              <a:t>      </a:t>
            </a:r>
          </a:p>
          <a:p>
            <a:pPr>
              <a:buNone/>
            </a:pPr>
            <a:endParaRPr lang="en-US" sz="1800" dirty="0" smtClean="0"/>
          </a:p>
          <a:p>
            <a:pPr>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rPr>
              <a:t>Data Description</a:t>
            </a:r>
            <a:endParaRPr lang="en-US" sz="4000"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a:buNone/>
            </a:pPr>
            <a:r>
              <a:rPr lang="en-US" sz="3800" b="1" dirty="0" smtClean="0"/>
              <a:t>Attribute Information:</a:t>
            </a:r>
            <a:endParaRPr lang="en-US" sz="3800" dirty="0" smtClean="0"/>
          </a:p>
          <a:p>
            <a:r>
              <a:rPr lang="en-US" dirty="0" smtClean="0"/>
              <a:t>Invoice No: Invoice number. Nominal, a 6-digit integral number uniquely assigned to each transaction. If this code starts with letter 'c', it indicates a cancellation.</a:t>
            </a:r>
          </a:p>
          <a:p>
            <a:r>
              <a:rPr lang="en-US" dirty="0" smtClean="0"/>
              <a:t>Stock Code: Product (item) code. Nominal, a 5-digit integral number uniquely assigned to each distinct product.</a:t>
            </a:r>
          </a:p>
          <a:p>
            <a:r>
              <a:rPr lang="en-US" dirty="0" smtClean="0"/>
              <a:t>Description: Product (item) name. Nominal.</a:t>
            </a:r>
          </a:p>
          <a:p>
            <a:r>
              <a:rPr lang="en-US" dirty="0" smtClean="0"/>
              <a:t>Quantity: The quantities of each product (item) per transaction. Numeric.</a:t>
            </a:r>
          </a:p>
          <a:p>
            <a:r>
              <a:rPr lang="en-US" dirty="0" smtClean="0"/>
              <a:t>Invoice Date: </a:t>
            </a:r>
            <a:r>
              <a:rPr lang="en-US" dirty="0" err="1" smtClean="0"/>
              <a:t>Invice</a:t>
            </a:r>
            <a:r>
              <a:rPr lang="en-US" dirty="0" smtClean="0"/>
              <a:t> Date and time. Numeric, the day and time when each transaction was generated.</a:t>
            </a:r>
          </a:p>
          <a:p>
            <a:r>
              <a:rPr lang="en-US" dirty="0" smtClean="0"/>
              <a:t>Unit Price: Unit price. Numeric, Product price per unit in sterling.</a:t>
            </a:r>
          </a:p>
          <a:p>
            <a:r>
              <a:rPr lang="en-US" dirty="0" smtClean="0"/>
              <a:t>Customer ID: Customer number. Nominal, a 5-digit integral number uniquely assigned to each customer.</a:t>
            </a:r>
          </a:p>
          <a:p>
            <a:r>
              <a:rPr lang="en-US" dirty="0" smtClean="0"/>
              <a:t>Country: Country name. Nominal, the name of the country where each customer resides.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Steps for deep dive-in EDA</a:t>
            </a:r>
            <a:endParaRPr lang="en-US" sz="40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solidFill>
                  <a:schemeClr val="accent5">
                    <a:lumMod val="50000"/>
                  </a:schemeClr>
                </a:solidFill>
                <a:latin typeface="Times New Roman" panose="02020603050405020304" pitchFamily="18" charset="0"/>
                <a:cs typeface="Times New Roman" panose="02020603050405020304" pitchFamily="18" charset="0"/>
              </a:rPr>
              <a:t>Data processing- Initially loading the data and analyzing and observing the values, usability checking.</a:t>
            </a:r>
          </a:p>
          <a:p>
            <a:r>
              <a:rPr lang="en-US" dirty="0" smtClean="0">
                <a:solidFill>
                  <a:schemeClr val="accent5">
                    <a:lumMod val="50000"/>
                  </a:schemeClr>
                </a:solidFill>
                <a:latin typeface="Times New Roman" panose="02020603050405020304" pitchFamily="18" charset="0"/>
                <a:cs typeface="Times New Roman" panose="02020603050405020304" pitchFamily="18" charset="0"/>
              </a:rPr>
              <a:t>Data Cleaning – Cleaning the data and organizing, removing the null and </a:t>
            </a:r>
            <a:r>
              <a:rPr lang="en-US" dirty="0" err="1" smtClean="0">
                <a:solidFill>
                  <a:schemeClr val="accent5">
                    <a:lumMod val="50000"/>
                  </a:schemeClr>
                </a:solidFill>
                <a:latin typeface="Times New Roman" panose="02020603050405020304" pitchFamily="18" charset="0"/>
                <a:cs typeface="Times New Roman" panose="02020603050405020304" pitchFamily="18" charset="0"/>
              </a:rPr>
              <a:t>NaN</a:t>
            </a:r>
            <a:r>
              <a:rPr lang="en-US" dirty="0" smtClean="0">
                <a:solidFill>
                  <a:schemeClr val="accent5">
                    <a:lumMod val="50000"/>
                  </a:schemeClr>
                </a:solidFill>
                <a:latin typeface="Times New Roman" panose="02020603050405020304" pitchFamily="18" charset="0"/>
                <a:cs typeface="Times New Roman" panose="02020603050405020304" pitchFamily="18" charset="0"/>
              </a:rPr>
              <a:t> values and making the dataset more usable.</a:t>
            </a:r>
          </a:p>
          <a:p>
            <a:r>
              <a:rPr lang="en-US" dirty="0" smtClean="0">
                <a:solidFill>
                  <a:schemeClr val="accent5">
                    <a:lumMod val="50000"/>
                  </a:schemeClr>
                </a:solidFill>
                <a:latin typeface="Times New Roman" panose="02020603050405020304" pitchFamily="18" charset="0"/>
                <a:cs typeface="Times New Roman" panose="02020603050405020304" pitchFamily="18" charset="0"/>
              </a:rPr>
              <a:t>Grouping Data – Data is to be grouped in order to sort and categorize the set, which helps in further understanding.</a:t>
            </a:r>
          </a:p>
          <a:p>
            <a:r>
              <a:rPr lang="en-US" dirty="0" smtClean="0">
                <a:solidFill>
                  <a:schemeClr val="accent5">
                    <a:lumMod val="50000"/>
                  </a:schemeClr>
                </a:solidFill>
                <a:latin typeface="Times New Roman" panose="02020603050405020304" pitchFamily="18" charset="0"/>
                <a:cs typeface="Times New Roman" panose="02020603050405020304" pitchFamily="18" charset="0"/>
              </a:rPr>
              <a:t>Attributes- Understanding the attributes of the columns and treating them accordingly for a easier visualization.</a:t>
            </a:r>
          </a:p>
          <a:p>
            <a:r>
              <a:rPr lang="en-US" dirty="0" smtClean="0">
                <a:solidFill>
                  <a:schemeClr val="accent5">
                    <a:lumMod val="50000"/>
                  </a:schemeClr>
                </a:solidFill>
                <a:latin typeface="Times New Roman" panose="02020603050405020304" pitchFamily="18" charset="0"/>
                <a:cs typeface="Times New Roman" panose="02020603050405020304" pitchFamily="18" charset="0"/>
              </a:rPr>
              <a:t>Visualize – Visualizing the dataset to get the maximum and minimum values.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2000264" cy="785818"/>
          </a:xfrm>
        </p:spPr>
        <p:txBody>
          <a:bodyPr>
            <a:normAutofit/>
          </a:bodyPr>
          <a:lstStyle/>
          <a:p>
            <a:r>
              <a:rPr lang="en-IN" sz="2800" dirty="0" smtClean="0">
                <a:solidFill>
                  <a:srgbClr val="FF0000"/>
                </a:solidFill>
              </a:rPr>
              <a:t>Step1:</a:t>
            </a:r>
            <a:endParaRPr lang="en-US" sz="2800"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285852" y="1071546"/>
            <a:ext cx="4643470" cy="2500330"/>
          </a:xfrm>
          <a:prstGeom prst="rect">
            <a:avLst/>
          </a:prstGeom>
          <a:noFill/>
          <a:ln w="9525">
            <a:noFill/>
            <a:miter lim="800000"/>
            <a:headEnd/>
            <a:tailEnd/>
          </a:ln>
          <a:effectLst/>
        </p:spPr>
      </p:pic>
      <p:sp>
        <p:nvSpPr>
          <p:cNvPr id="7" name="TextBox 6"/>
          <p:cNvSpPr txBox="1"/>
          <p:nvPr/>
        </p:nvSpPr>
        <p:spPr>
          <a:xfrm>
            <a:off x="142844" y="4071942"/>
            <a:ext cx="8858312" cy="1477328"/>
          </a:xfrm>
          <a:prstGeom prst="rect">
            <a:avLst/>
          </a:prstGeom>
          <a:noFill/>
        </p:spPr>
        <p:txBody>
          <a:bodyPr wrap="square" rtlCol="0">
            <a:spAutoFit/>
          </a:bodyPr>
          <a:lstStyle/>
          <a:p>
            <a:pPr algn="just">
              <a:buFont typeface="Arial" pitchFamily="34" charset="0"/>
              <a:buChar char="•"/>
            </a:pPr>
            <a:r>
              <a:rPr lang="en-IN" dirty="0" smtClean="0"/>
              <a:t> From the above dataset we can observe that there are negative values present in our        dataset</a:t>
            </a:r>
            <a:r>
              <a:rPr lang="en-US" dirty="0" smtClean="0"/>
              <a:t> for preventing noise present in dataset. We would remove them permanently.</a:t>
            </a:r>
          </a:p>
          <a:p>
            <a:pPr algn="just">
              <a:buFont typeface="Arial" pitchFamily="34" charset="0"/>
              <a:buChar char="•"/>
            </a:pPr>
            <a:r>
              <a:rPr lang="en-IN" dirty="0" smtClean="0"/>
              <a:t> There are more than 25% null values present in customer id which means we can assume that fraud type of transactions happened in our dataset so for eradicating the noise in our dataset we would remove them.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36" y="0"/>
            <a:ext cx="2857520" cy="642918"/>
          </a:xfrm>
        </p:spPr>
        <p:txBody>
          <a:bodyPr>
            <a:normAutofit/>
          </a:bodyPr>
          <a:lstStyle/>
          <a:p>
            <a:r>
              <a:rPr lang="en-IN" sz="2800" dirty="0" smtClean="0">
                <a:solidFill>
                  <a:srgbClr val="FF0000"/>
                </a:solidFill>
              </a:rPr>
              <a:t>Step2:</a:t>
            </a:r>
            <a:r>
              <a:rPr lang="en-IN" sz="3600" dirty="0" smtClean="0">
                <a:solidFill>
                  <a:srgbClr val="FF0000"/>
                </a:solidFill>
              </a:rPr>
              <a:t> </a:t>
            </a:r>
            <a:endParaRPr lang="en-US" sz="3600" dirty="0">
              <a:solidFill>
                <a:srgbClr val="FF0000"/>
              </a:solidFill>
            </a:endParaRPr>
          </a:p>
        </p:txBody>
      </p:sp>
      <p:pic>
        <p:nvPicPr>
          <p:cNvPr id="4" name="Content Placeholder 3" descr="image1.png"/>
          <p:cNvPicPr>
            <a:picLocks noGrp="1" noChangeAspect="1"/>
          </p:cNvPicPr>
          <p:nvPr>
            <p:ph idx="1"/>
          </p:nvPr>
        </p:nvPicPr>
        <p:blipFill>
          <a:blip r:embed="rId2"/>
          <a:stretch>
            <a:fillRect/>
          </a:stretch>
        </p:blipFill>
        <p:spPr>
          <a:xfrm>
            <a:off x="785786" y="785794"/>
            <a:ext cx="4837123" cy="4071966"/>
          </a:xfrm>
        </p:spPr>
      </p:pic>
      <p:sp>
        <p:nvSpPr>
          <p:cNvPr id="5" name="TextBox 4"/>
          <p:cNvSpPr txBox="1"/>
          <p:nvPr/>
        </p:nvSpPr>
        <p:spPr>
          <a:xfrm>
            <a:off x="142844" y="5214950"/>
            <a:ext cx="8858312" cy="923330"/>
          </a:xfrm>
          <a:prstGeom prst="rect">
            <a:avLst/>
          </a:prstGeom>
          <a:noFill/>
        </p:spPr>
        <p:txBody>
          <a:bodyPr wrap="square" rtlCol="0">
            <a:spAutoFit/>
          </a:bodyPr>
          <a:lstStyle/>
          <a:p>
            <a:pPr algn="just"/>
            <a:r>
              <a:rPr lang="en-IN" dirty="0" smtClean="0"/>
              <a:t>There are more number of outliers present in our quantity column. More number of outliers are present when the value of quantity is above 10000 . we would remove the columns where my quantity column is having the value above 10000.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071702" cy="571504"/>
          </a:xfrm>
        </p:spPr>
        <p:txBody>
          <a:bodyPr>
            <a:normAutofit fontScale="90000"/>
          </a:bodyPr>
          <a:lstStyle/>
          <a:p>
            <a:r>
              <a:rPr lang="en-US" sz="2800" dirty="0" smtClean="0">
                <a:solidFill>
                  <a:srgbClr val="FF0000"/>
                </a:solidFill>
              </a:rPr>
              <a:t>Step3:</a:t>
            </a:r>
            <a:r>
              <a:rPr lang="en-US" sz="3600" dirty="0" smtClean="0">
                <a:solidFill>
                  <a:srgbClr val="FF0000"/>
                </a:solidFill>
              </a:rPr>
              <a:t> </a:t>
            </a:r>
            <a:endParaRPr lang="en-US" sz="3600" dirty="0">
              <a:solidFill>
                <a:srgbClr val="FF0000"/>
              </a:solidFill>
            </a:endParaRPr>
          </a:p>
        </p:txBody>
      </p:sp>
      <p:pic>
        <p:nvPicPr>
          <p:cNvPr id="6" name="Content Placeholder 5" descr="image2.png"/>
          <p:cNvPicPr>
            <a:picLocks noGrp="1" noChangeAspect="1"/>
          </p:cNvPicPr>
          <p:nvPr>
            <p:ph idx="1"/>
          </p:nvPr>
        </p:nvPicPr>
        <p:blipFill>
          <a:blip r:embed="rId2"/>
          <a:stretch>
            <a:fillRect/>
          </a:stretch>
        </p:blipFill>
        <p:spPr>
          <a:xfrm>
            <a:off x="1571604" y="785794"/>
            <a:ext cx="5466754" cy="4525963"/>
          </a:xfrm>
        </p:spPr>
      </p:pic>
      <p:sp>
        <p:nvSpPr>
          <p:cNvPr id="7" name="TextBox 6"/>
          <p:cNvSpPr txBox="1"/>
          <p:nvPr/>
        </p:nvSpPr>
        <p:spPr>
          <a:xfrm>
            <a:off x="0" y="5715016"/>
            <a:ext cx="9621224" cy="1200329"/>
          </a:xfrm>
          <a:prstGeom prst="rect">
            <a:avLst/>
          </a:prstGeom>
          <a:noFill/>
        </p:spPr>
        <p:txBody>
          <a:bodyPr wrap="none" rtlCol="0">
            <a:spAutoFit/>
          </a:bodyPr>
          <a:lstStyle/>
          <a:p>
            <a:pPr algn="just"/>
            <a:r>
              <a:rPr lang="en-US" dirty="0" smtClean="0"/>
              <a:t>From the above obtained visualization  we can observe that there are more number of customers</a:t>
            </a:r>
          </a:p>
          <a:p>
            <a:pPr algn="just"/>
            <a:r>
              <a:rPr lang="en-US" dirty="0" smtClean="0"/>
              <a:t>From United kingdom compared to all other countries where as Germany is the second popular </a:t>
            </a:r>
          </a:p>
          <a:p>
            <a:pPr algn="just"/>
            <a:r>
              <a:rPr lang="en-US" dirty="0" smtClean="0"/>
              <a:t>country.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960</Words>
  <Application>Microsoft Office PowerPoint</Application>
  <PresentationFormat>On-screen Show (4:3)</PresentationFormat>
  <Paragraphs>92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Capstone Project 4 Unsupervised Learning</vt:lpstr>
      <vt:lpstr>Let’s Find Interesting Insights From Customer Segmentation</vt:lpstr>
      <vt:lpstr>Why Customer segmentation?</vt:lpstr>
      <vt:lpstr>  </vt:lpstr>
      <vt:lpstr>Data Description</vt:lpstr>
      <vt:lpstr>Steps for deep dive-in EDA</vt:lpstr>
      <vt:lpstr>Step1:</vt:lpstr>
      <vt:lpstr>Step2: </vt:lpstr>
      <vt:lpstr>Step3: </vt:lpstr>
      <vt:lpstr>Step4:</vt:lpstr>
      <vt:lpstr>Step5: </vt:lpstr>
      <vt:lpstr>Step6:</vt:lpstr>
      <vt:lpstr>Step7:</vt:lpstr>
      <vt:lpstr>Step8:</vt:lpstr>
      <vt:lpstr>Step9:</vt:lpstr>
      <vt:lpstr>Step10:</vt:lpstr>
      <vt:lpstr>Step11:</vt:lpstr>
      <vt:lpstr>Step12:</vt:lpstr>
      <vt:lpstr>Summary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4 Unsupervised Learning</dc:title>
  <dc:creator>gottipati gopichand</dc:creator>
  <cp:lastModifiedBy>gottipati gopichand</cp:lastModifiedBy>
  <cp:revision>42</cp:revision>
  <dcterms:created xsi:type="dcterms:W3CDTF">2022-02-01T12:56:00Z</dcterms:created>
  <dcterms:modified xsi:type="dcterms:W3CDTF">2022-02-05T11:27:14Z</dcterms:modified>
</cp:coreProperties>
</file>