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69" r:id="rId16"/>
    <p:sldId id="270" r:id="rId17"/>
    <p:sldId id="271" r:id="rId18"/>
  </p:sldIdLst>
  <p:sldSz cx="9144000" cy="6858000" type="screen4x3"/>
  <p:notesSz cx="6858000" cy="9144000"/>
  <p:embeddedFontLst>
    <p:embeddedFont>
      <p:font typeface="Calibri" panose="020F0502020204030204" pitchFamily="34"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29"/>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83d651613e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g283d651613e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83d651613e_0_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g283d651613e_0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83d651613e_0_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g283d651613e_0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7392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 name="Google Shape;83;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1" name="Google Shape;31;p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5"/>
        <p:cNvGrpSpPr/>
        <p:nvPr/>
      </p:nvGrpSpPr>
      <p:grpSpPr>
        <a:xfrm>
          <a:off x="0" y="0"/>
          <a:ext cx="0" cy="0"/>
          <a:chOff x="0" y="0"/>
          <a:chExt cx="0" cy="0"/>
        </a:xfrm>
      </p:grpSpPr>
      <p:sp>
        <p:nvSpPr>
          <p:cNvPr id="36" name="Google Shape;36;p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38" name="Google Shape;3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44" name="Google Shape;44;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2" name="Google Shape;52;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3" name="Google Shape;53;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3" name="Google Shape;63;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4" name="Google Shape;64;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0"/>
          <p:cNvSpPr>
            <a:spLocks noGrp="1"/>
          </p:cNvSpPr>
          <p:nvPr>
            <p:ph type="pic" idx="2"/>
          </p:nvPr>
        </p:nvSpPr>
        <p:spPr>
          <a:xfrm>
            <a:off x="1792288" y="612775"/>
            <a:ext cx="5486400" cy="4114800"/>
          </a:xfrm>
          <a:prstGeom prst="rect">
            <a:avLst/>
          </a:prstGeom>
          <a:noFill/>
          <a:ln>
            <a:noFill/>
          </a:ln>
        </p:spPr>
      </p:sp>
      <p:sp>
        <p:nvSpPr>
          <p:cNvPr id="70" name="Google Shape;70;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1" name="Google Shape;71;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
          <p:cNvSpPr/>
          <p:nvPr/>
        </p:nvSpPr>
        <p:spPr>
          <a:xfrm>
            <a:off x="298940" y="177143"/>
            <a:ext cx="8610600" cy="6553200"/>
          </a:xfrm>
          <a:prstGeom prst="rect">
            <a:avLst/>
          </a:prstGeom>
          <a:no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16" name="Google Shape;16;p1"/>
          <p:cNvCxnSpPr/>
          <p:nvPr/>
        </p:nvCxnSpPr>
        <p:spPr>
          <a:xfrm>
            <a:off x="298940" y="1219200"/>
            <a:ext cx="8610600" cy="1588"/>
          </a:xfrm>
          <a:prstGeom prst="straightConnector1">
            <a:avLst/>
          </a:prstGeom>
          <a:noFill/>
          <a:ln w="25400" cap="flat" cmpd="sng">
            <a:solidFill>
              <a:schemeClr val="dk2"/>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www.canva.com/"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hyperlink" Target="https://www.linkedin.com/" TargetMode="External"/><Relationship Id="rId4" Type="http://schemas.openxmlformats.org/officeDocument/2006/relationships/hyperlink" Target="https://zety.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3"/>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Arial"/>
              <a:buNone/>
            </a:pPr>
            <a:r>
              <a:rPr lang="en-US">
                <a:latin typeface="Arial"/>
                <a:ea typeface="Arial"/>
                <a:cs typeface="Arial"/>
                <a:sym typeface="Arial"/>
              </a:rPr>
              <a:t> </a:t>
            </a:r>
            <a:endParaRPr/>
          </a:p>
        </p:txBody>
      </p:sp>
      <p:sp>
        <p:nvSpPr>
          <p:cNvPr id="91" name="Google Shape;91;p13"/>
          <p:cNvSpPr txBox="1">
            <a:spLocks noGrp="1"/>
          </p:cNvSpPr>
          <p:nvPr>
            <p:ph type="body" idx="1"/>
          </p:nvPr>
        </p:nvSpPr>
        <p:spPr>
          <a:xfrm>
            <a:off x="457200" y="5294275"/>
            <a:ext cx="7772400" cy="8841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400"/>
              </a:spcBef>
              <a:spcAft>
                <a:spcPts val="0"/>
              </a:spcAft>
              <a:buClr>
                <a:schemeClr val="dk1"/>
              </a:buClr>
              <a:buSzPts val="650"/>
              <a:buNone/>
            </a:pPr>
            <a:r>
              <a:rPr lang="en-US" sz="2250">
                <a:latin typeface="Arial"/>
                <a:ea typeface="Arial"/>
                <a:cs typeface="Arial"/>
                <a:sym typeface="Arial"/>
              </a:rPr>
              <a:t>Guided by :</a:t>
            </a:r>
            <a:r>
              <a:rPr lang="en-US" sz="2640"/>
              <a:t> Dr. Minu Susan Jacob</a:t>
            </a:r>
            <a:endParaRPr sz="4740"/>
          </a:p>
        </p:txBody>
      </p:sp>
      <p:sp>
        <p:nvSpPr>
          <p:cNvPr id="92" name="Google Shape;92;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b="1"/>
              <a:t>Department of CSE</a:t>
            </a:r>
            <a:endParaRPr/>
          </a:p>
        </p:txBody>
      </p:sp>
      <p:sp>
        <p:nvSpPr>
          <p:cNvPr id="93" name="Google Shape;93;p13"/>
          <p:cNvSpPr/>
          <p:nvPr/>
        </p:nvSpPr>
        <p:spPr>
          <a:xfrm>
            <a:off x="2243325" y="2087575"/>
            <a:ext cx="4556700" cy="646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chemeClr val="dk1"/>
                </a:solidFill>
                <a:latin typeface="Calibri"/>
                <a:ea typeface="Calibri"/>
                <a:cs typeface="Calibri"/>
                <a:sym typeface="Calibri"/>
              </a:rPr>
              <a:t>ONLINE CV BUILDER</a:t>
            </a:r>
            <a:endParaRPr/>
          </a:p>
        </p:txBody>
      </p:sp>
      <p:sp>
        <p:nvSpPr>
          <p:cNvPr id="94" name="Google Shape;94;p13"/>
          <p:cNvSpPr/>
          <p:nvPr/>
        </p:nvSpPr>
        <p:spPr>
          <a:xfrm>
            <a:off x="457200" y="3048000"/>
            <a:ext cx="8458200" cy="18348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000">
                <a:solidFill>
                  <a:schemeClr val="dk1"/>
                </a:solidFill>
              </a:rPr>
              <a:t>J.Gopichand</a:t>
            </a:r>
            <a:endParaRPr/>
          </a:p>
          <a:p>
            <a:pPr marL="0" marR="0" lvl="0" indent="0" algn="l" rtl="0">
              <a:lnSpc>
                <a:spcPct val="150000"/>
              </a:lnSpc>
              <a:spcBef>
                <a:spcPts val="0"/>
              </a:spcBef>
              <a:spcAft>
                <a:spcPts val="0"/>
              </a:spcAft>
              <a:buNone/>
            </a:pPr>
            <a:r>
              <a:rPr lang="en-US" sz="2000">
                <a:solidFill>
                  <a:schemeClr val="dk1"/>
                </a:solidFill>
              </a:rPr>
              <a:t>41611070</a:t>
            </a:r>
            <a:endParaRPr sz="20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r>
              <a:rPr lang="en-US" sz="2000" b="0" i="0" u="none" strike="noStrike" cap="none">
                <a:solidFill>
                  <a:schemeClr val="dk1"/>
                </a:solidFill>
                <a:latin typeface="Arial"/>
                <a:ea typeface="Arial"/>
                <a:cs typeface="Arial"/>
                <a:sym typeface="Arial"/>
              </a:rPr>
              <a:t>CSE WITH SPECIALIZATION IN ARTIFICIAL INTELLIGENCE</a:t>
            </a:r>
            <a:r>
              <a:rPr lang="en-US" sz="2000">
                <a:solidFill>
                  <a:schemeClr val="dk1"/>
                </a:solidFill>
              </a:rPr>
              <a:t> AND MACHINE LEARNING</a:t>
            </a:r>
            <a:r>
              <a:rPr lang="en-US" sz="2000" b="0" i="0" u="none" strike="noStrike" cap="none">
                <a:solidFill>
                  <a:schemeClr val="dk1"/>
                </a:solidFill>
                <a:latin typeface="Arial"/>
                <a:ea typeface="Arial"/>
                <a:cs typeface="Arial"/>
                <a:sym typeface="Arial"/>
              </a:rPr>
              <a:t> </a:t>
            </a:r>
            <a:endParaRPr/>
          </a:p>
        </p:txBody>
      </p:sp>
      <p:pic>
        <p:nvPicPr>
          <p:cNvPr id="95" name="Google Shape;95;p13" descr="new letter head July30_2020.png"/>
          <p:cNvPicPr preferRelativeResize="0"/>
          <p:nvPr/>
        </p:nvPicPr>
        <p:blipFill rotWithShape="1">
          <a:blip r:embed="rId3">
            <a:alphaModFix/>
          </a:blip>
          <a:srcRect/>
          <a:stretch/>
        </p:blipFill>
        <p:spPr>
          <a:xfrm>
            <a:off x="228600" y="1"/>
            <a:ext cx="8686800" cy="1905000"/>
          </a:xfrm>
          <a:prstGeom prst="rect">
            <a:avLst/>
          </a:prstGeom>
          <a:noFill/>
          <a:ln>
            <a:noFill/>
          </a:ln>
        </p:spPr>
      </p:pic>
      <p:sp>
        <p:nvSpPr>
          <p:cNvPr id="96" name="Google Shape;96;p13"/>
          <p:cNvSpPr/>
          <p:nvPr/>
        </p:nvSpPr>
        <p:spPr>
          <a:xfrm>
            <a:off x="0" y="-184666"/>
            <a:ext cx="184731" cy="369332"/>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7" name="Google Shape;97;p13"/>
          <p:cNvSpPr/>
          <p:nvPr/>
        </p:nvSpPr>
        <p:spPr>
          <a:xfrm>
            <a:off x="152400" y="-32266"/>
            <a:ext cx="184731" cy="369332"/>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0" lvl="0" indent="0" algn="just" rtl="0">
              <a:lnSpc>
                <a:spcPct val="115000"/>
              </a:lnSpc>
              <a:spcBef>
                <a:spcPts val="0"/>
              </a:spcBef>
              <a:spcAft>
                <a:spcPts val="0"/>
              </a:spcAft>
              <a:buClr>
                <a:schemeClr val="dk1"/>
              </a:buClr>
              <a:buSzPts val="1100"/>
              <a:buFont typeface="Arial"/>
              <a:buNone/>
            </a:pPr>
            <a:r>
              <a:rPr lang="en-US" sz="2100" dirty="0">
                <a:solidFill>
                  <a:srgbClr val="374151"/>
                </a:solidFill>
                <a:highlight>
                  <a:srgbClr val="F7F7F8"/>
                </a:highlight>
                <a:latin typeface="Roboto"/>
                <a:ea typeface="Roboto"/>
                <a:cs typeface="Roboto"/>
                <a:sym typeface="Roboto"/>
              </a:rPr>
              <a:t>Real-Time Preview and Editing:</a:t>
            </a:r>
            <a:endParaRPr sz="2100" dirty="0">
              <a:solidFill>
                <a:srgbClr val="374151"/>
              </a:solidFill>
              <a:highlight>
                <a:srgbClr val="F7F7F8"/>
              </a:highlight>
              <a:latin typeface="Roboto"/>
              <a:ea typeface="Roboto"/>
              <a:cs typeface="Roboto"/>
              <a:sym typeface="Roboto"/>
            </a:endParaRPr>
          </a:p>
          <a:p>
            <a:pPr marL="457200" lvl="0" indent="-361950" algn="just" rtl="0">
              <a:lnSpc>
                <a:spcPct val="115000"/>
              </a:lnSpc>
              <a:spcBef>
                <a:spcPts val="0"/>
              </a:spcBef>
              <a:spcAft>
                <a:spcPts val="0"/>
              </a:spcAft>
              <a:buClr>
                <a:srgbClr val="374151"/>
              </a:buClr>
              <a:buSzPts val="2100"/>
              <a:buFont typeface="Roboto"/>
              <a:buChar char="●"/>
            </a:pPr>
            <a:r>
              <a:rPr lang="en-US" sz="2100" dirty="0">
                <a:solidFill>
                  <a:srgbClr val="374151"/>
                </a:solidFill>
                <a:highlight>
                  <a:srgbClr val="F7F7F8"/>
                </a:highlight>
                <a:latin typeface="Roboto"/>
                <a:ea typeface="Roboto"/>
                <a:cs typeface="Roboto"/>
                <a:sym typeface="Roboto"/>
              </a:rPr>
              <a:t>Develop a real-time preview feature that displays the CV as users enter their details and make template customizations.</a:t>
            </a:r>
            <a:endParaRPr sz="2100" dirty="0">
              <a:solidFill>
                <a:srgbClr val="374151"/>
              </a:solidFill>
              <a:highlight>
                <a:srgbClr val="F7F7F8"/>
              </a:highlight>
              <a:latin typeface="Roboto"/>
              <a:ea typeface="Roboto"/>
              <a:cs typeface="Roboto"/>
              <a:sym typeface="Roboto"/>
            </a:endParaRPr>
          </a:p>
          <a:p>
            <a:pPr marL="457200" lvl="0" indent="-361950" algn="just" rtl="0">
              <a:lnSpc>
                <a:spcPct val="115000"/>
              </a:lnSpc>
              <a:spcBef>
                <a:spcPts val="0"/>
              </a:spcBef>
              <a:spcAft>
                <a:spcPts val="0"/>
              </a:spcAft>
              <a:buClr>
                <a:srgbClr val="374151"/>
              </a:buClr>
              <a:buSzPts val="2100"/>
              <a:buFont typeface="Roboto"/>
              <a:buChar char="●"/>
            </a:pPr>
            <a:r>
              <a:rPr lang="en-US" sz="2100" dirty="0">
                <a:solidFill>
                  <a:srgbClr val="374151"/>
                </a:solidFill>
                <a:highlight>
                  <a:srgbClr val="F7F7F8"/>
                </a:highlight>
                <a:latin typeface="Roboto"/>
                <a:ea typeface="Roboto"/>
                <a:cs typeface="Roboto"/>
                <a:sym typeface="Roboto"/>
              </a:rPr>
              <a:t>Enable users to edit and update their CV content within the platform.</a:t>
            </a:r>
            <a:endParaRPr sz="2100" dirty="0">
              <a:solidFill>
                <a:srgbClr val="374151"/>
              </a:solidFill>
              <a:highlight>
                <a:srgbClr val="F7F7F8"/>
              </a:highlight>
              <a:latin typeface="Roboto"/>
              <a:ea typeface="Roboto"/>
              <a:cs typeface="Roboto"/>
              <a:sym typeface="Roboto"/>
            </a:endParaRPr>
          </a:p>
          <a:p>
            <a:pPr marL="0" lvl="0" indent="0" algn="just" rtl="0">
              <a:lnSpc>
                <a:spcPct val="115000"/>
              </a:lnSpc>
              <a:spcBef>
                <a:spcPts val="0"/>
              </a:spcBef>
              <a:spcAft>
                <a:spcPts val="0"/>
              </a:spcAft>
              <a:buNone/>
            </a:pPr>
            <a:endParaRPr sz="2100" dirty="0">
              <a:solidFill>
                <a:srgbClr val="374151"/>
              </a:solidFill>
              <a:highlight>
                <a:srgbClr val="F7F7F8"/>
              </a:highlight>
              <a:latin typeface="Roboto"/>
              <a:ea typeface="Roboto"/>
              <a:cs typeface="Roboto"/>
              <a:sym typeface="Roboto"/>
            </a:endParaRPr>
          </a:p>
          <a:p>
            <a:pPr marL="0" lvl="0" indent="0" algn="just" rtl="0">
              <a:lnSpc>
                <a:spcPct val="115000"/>
              </a:lnSpc>
              <a:spcBef>
                <a:spcPts val="0"/>
              </a:spcBef>
              <a:spcAft>
                <a:spcPts val="0"/>
              </a:spcAft>
              <a:buClr>
                <a:schemeClr val="dk1"/>
              </a:buClr>
              <a:buSzPts val="1100"/>
              <a:buFont typeface="Arial"/>
              <a:buNone/>
            </a:pPr>
            <a:r>
              <a:rPr lang="en-US" sz="2100" dirty="0">
                <a:solidFill>
                  <a:srgbClr val="374151"/>
                </a:solidFill>
                <a:highlight>
                  <a:srgbClr val="F7F7F8"/>
                </a:highlight>
                <a:latin typeface="Roboto"/>
                <a:ea typeface="Roboto"/>
                <a:cs typeface="Roboto"/>
                <a:sym typeface="Roboto"/>
              </a:rPr>
              <a:t>Export and Download Functionality:</a:t>
            </a:r>
            <a:endParaRPr sz="2100" dirty="0">
              <a:solidFill>
                <a:srgbClr val="374151"/>
              </a:solidFill>
              <a:highlight>
                <a:srgbClr val="F7F7F8"/>
              </a:highlight>
              <a:latin typeface="Roboto"/>
              <a:ea typeface="Roboto"/>
              <a:cs typeface="Roboto"/>
              <a:sym typeface="Roboto"/>
            </a:endParaRPr>
          </a:p>
          <a:p>
            <a:pPr marL="457200" lvl="0" indent="-361950" algn="just" rtl="0">
              <a:lnSpc>
                <a:spcPct val="115000"/>
              </a:lnSpc>
              <a:spcBef>
                <a:spcPts val="0"/>
              </a:spcBef>
              <a:spcAft>
                <a:spcPts val="0"/>
              </a:spcAft>
              <a:buClr>
                <a:srgbClr val="374151"/>
              </a:buClr>
              <a:buSzPts val="2100"/>
              <a:buFont typeface="Roboto"/>
              <a:buChar char="●"/>
            </a:pPr>
            <a:r>
              <a:rPr lang="en-US" sz="2100" dirty="0">
                <a:solidFill>
                  <a:srgbClr val="374151"/>
                </a:solidFill>
                <a:highlight>
                  <a:srgbClr val="F7F7F8"/>
                </a:highlight>
                <a:latin typeface="Roboto"/>
                <a:ea typeface="Roboto"/>
                <a:cs typeface="Roboto"/>
                <a:sym typeface="Roboto"/>
              </a:rPr>
              <a:t>Implement options for users to export their completed CVs in different formats (e.g., PDF, Word).</a:t>
            </a:r>
            <a:endParaRPr sz="2100" dirty="0">
              <a:solidFill>
                <a:srgbClr val="374151"/>
              </a:solidFill>
              <a:highlight>
                <a:srgbClr val="F7F7F8"/>
              </a:highlight>
              <a:latin typeface="Roboto"/>
              <a:ea typeface="Roboto"/>
              <a:cs typeface="Roboto"/>
              <a:sym typeface="Roboto"/>
            </a:endParaRPr>
          </a:p>
          <a:p>
            <a:pPr marL="457200" lvl="0" indent="-361950" algn="just" rtl="0">
              <a:lnSpc>
                <a:spcPct val="115000"/>
              </a:lnSpc>
              <a:spcBef>
                <a:spcPts val="0"/>
              </a:spcBef>
              <a:spcAft>
                <a:spcPts val="0"/>
              </a:spcAft>
              <a:buClr>
                <a:srgbClr val="374151"/>
              </a:buClr>
              <a:buSzPts val="2100"/>
              <a:buFont typeface="Roboto"/>
              <a:buChar char="●"/>
            </a:pPr>
            <a:r>
              <a:rPr lang="en-US" sz="2100" dirty="0">
                <a:solidFill>
                  <a:srgbClr val="374151"/>
                </a:solidFill>
                <a:highlight>
                  <a:srgbClr val="F7F7F8"/>
                </a:highlight>
                <a:latin typeface="Roboto"/>
                <a:ea typeface="Roboto"/>
                <a:cs typeface="Roboto"/>
                <a:sym typeface="Roboto"/>
              </a:rPr>
              <a:t>Include a "Download" and "Print" feature for users to save or print their CVs directly from the platform.</a:t>
            </a:r>
            <a:endParaRPr sz="2100" dirty="0">
              <a:solidFill>
                <a:srgbClr val="374151"/>
              </a:solidFill>
              <a:highlight>
                <a:srgbClr val="F7F7F8"/>
              </a:highlight>
              <a:latin typeface="Roboto"/>
              <a:ea typeface="Roboto"/>
              <a:cs typeface="Roboto"/>
              <a:sym typeface="Roboto"/>
            </a:endParaRPr>
          </a:p>
          <a:p>
            <a:pPr marL="0" lvl="0" indent="0" algn="just" rtl="0">
              <a:lnSpc>
                <a:spcPct val="115000"/>
              </a:lnSpc>
              <a:spcBef>
                <a:spcPts val="0"/>
              </a:spcBef>
              <a:spcAft>
                <a:spcPts val="0"/>
              </a:spcAft>
              <a:buNone/>
            </a:pPr>
            <a:endParaRPr sz="2100" dirty="0">
              <a:solidFill>
                <a:srgbClr val="374151"/>
              </a:solidFill>
              <a:highlight>
                <a:srgbClr val="F7F7F8"/>
              </a:highlight>
              <a:latin typeface="Roboto"/>
              <a:ea typeface="Roboto"/>
              <a:cs typeface="Roboto"/>
              <a:sym typeface="Roboto"/>
            </a:endParaRPr>
          </a:p>
        </p:txBody>
      </p:sp>
      <p:sp>
        <p:nvSpPr>
          <p:cNvPr id="183" name="Google Shape;183;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25 September 2023</a:t>
            </a:r>
            <a:endParaRPr/>
          </a:p>
        </p:txBody>
      </p:sp>
      <p:sp>
        <p:nvSpPr>
          <p:cNvPr id="184" name="Google Shape;184;p2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endParaRPr/>
          </a:p>
        </p:txBody>
      </p:sp>
      <p:sp>
        <p:nvSpPr>
          <p:cNvPr id="185" name="Google Shape;185;p2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186" name="Google Shape;186;p22"/>
          <p:cNvSpPr txBox="1">
            <a:spLocks noGrp="1"/>
          </p:cNvSpPr>
          <p:nvPr>
            <p:ph type="title"/>
          </p:nvPr>
        </p:nvSpPr>
        <p:spPr>
          <a:xfrm>
            <a:off x="381000" y="457200"/>
            <a:ext cx="8229600" cy="6555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C00000"/>
              </a:buClr>
              <a:buSzPct val="100000"/>
              <a:buFont typeface="Arial"/>
              <a:buNone/>
            </a:pPr>
            <a:r>
              <a:rPr lang="en-US">
                <a:solidFill>
                  <a:srgbClr val="C00000"/>
                </a:solidFill>
                <a:latin typeface="Arial"/>
                <a:ea typeface="Arial"/>
                <a:cs typeface="Arial"/>
                <a:sym typeface="Arial"/>
              </a:rPr>
              <a:t>Project Implementation</a:t>
            </a:r>
            <a:endParaRPr>
              <a:solidFill>
                <a:srgbClr val="C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3"/>
          <p:cNvSpPr txBox="1">
            <a:spLocks noGrp="1"/>
          </p:cNvSpPr>
          <p:nvPr>
            <p:ph type="title"/>
          </p:nvPr>
        </p:nvSpPr>
        <p:spPr>
          <a:xfrm>
            <a:off x="298940" y="228600"/>
            <a:ext cx="8229600" cy="10668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C00000"/>
              </a:buClr>
              <a:buSzPct val="100000"/>
              <a:buFont typeface="Calibri"/>
              <a:buNone/>
            </a:pPr>
            <a:r>
              <a:rPr lang="en-US">
                <a:solidFill>
                  <a:srgbClr val="C00000"/>
                </a:solidFill>
              </a:rPr>
              <a:t>Software &amp; Hardware Requirements</a:t>
            </a:r>
            <a:endParaRPr/>
          </a:p>
        </p:txBody>
      </p:sp>
      <p:sp>
        <p:nvSpPr>
          <p:cNvPr id="192" name="Google Shape;192;p23"/>
          <p:cNvSpPr txBox="1">
            <a:spLocks noGrp="1"/>
          </p:cNvSpPr>
          <p:nvPr>
            <p:ph type="body" idx="1"/>
          </p:nvPr>
        </p:nvSpPr>
        <p:spPr>
          <a:xfrm>
            <a:off x="457200" y="1443908"/>
            <a:ext cx="8229600" cy="4763934"/>
          </a:xfrm>
          <a:prstGeom prst="rect">
            <a:avLst/>
          </a:prstGeom>
          <a:noFill/>
          <a:ln>
            <a:noFill/>
          </a:ln>
        </p:spPr>
        <p:txBody>
          <a:bodyPr spcFirstLastPara="1" wrap="square" lIns="91425" tIns="45700" rIns="91425" bIns="45700" anchor="t" anchorCtr="0">
            <a:normAutofit fontScale="85000" lnSpcReduction="10000"/>
          </a:bodyPr>
          <a:lstStyle/>
          <a:p>
            <a:pPr marL="114300" lvl="0" indent="0" algn="just" rtl="0">
              <a:lnSpc>
                <a:spcPct val="150000"/>
              </a:lnSpc>
              <a:spcBef>
                <a:spcPts val="0"/>
              </a:spcBef>
              <a:spcAft>
                <a:spcPts val="0"/>
              </a:spcAft>
              <a:buClr>
                <a:schemeClr val="dk1"/>
              </a:buClr>
              <a:buSzPct val="100000"/>
              <a:buNone/>
            </a:pPr>
            <a:r>
              <a:rPr lang="en-US" sz="2000" b="1" dirty="0">
                <a:latin typeface="Arial"/>
                <a:ea typeface="Arial"/>
                <a:cs typeface="Arial"/>
                <a:sym typeface="Arial"/>
              </a:rPr>
              <a:t>Software Requirements &amp; Hardware Requirements</a:t>
            </a:r>
            <a:endParaRPr dirty="0"/>
          </a:p>
          <a:p>
            <a:pPr marL="342900" lvl="0" indent="-333375" algn="just" rtl="0">
              <a:lnSpc>
                <a:spcPct val="150000"/>
              </a:lnSpc>
              <a:spcBef>
                <a:spcPts val="400"/>
              </a:spcBef>
              <a:spcAft>
                <a:spcPts val="0"/>
              </a:spcAft>
              <a:buClr>
                <a:schemeClr val="dk1"/>
              </a:buClr>
              <a:buSzPct val="100000"/>
              <a:buChar char="•"/>
            </a:pPr>
            <a:r>
              <a:rPr lang="en-US" sz="2000" dirty="0">
                <a:latin typeface="Arial"/>
                <a:ea typeface="Arial"/>
                <a:cs typeface="Arial"/>
                <a:sym typeface="Arial"/>
              </a:rPr>
              <a:t>PROCESSOR : Intel Core i3 or a better processor</a:t>
            </a:r>
            <a:endParaRPr sz="2000" dirty="0">
              <a:latin typeface="Arial"/>
              <a:ea typeface="Arial"/>
              <a:cs typeface="Arial"/>
              <a:sym typeface="Arial"/>
            </a:endParaRPr>
          </a:p>
          <a:p>
            <a:pPr marL="342900" lvl="0" indent="-333375" algn="just" rtl="0">
              <a:lnSpc>
                <a:spcPct val="150000"/>
              </a:lnSpc>
              <a:spcBef>
                <a:spcPts val="1000"/>
              </a:spcBef>
              <a:spcAft>
                <a:spcPts val="0"/>
              </a:spcAft>
              <a:buClr>
                <a:schemeClr val="dk1"/>
              </a:buClr>
              <a:buSzPct val="100000"/>
              <a:buChar char="•"/>
            </a:pPr>
            <a:r>
              <a:rPr lang="en-US" sz="2000" dirty="0">
                <a:latin typeface="Arial"/>
                <a:ea typeface="Arial"/>
                <a:cs typeface="Arial"/>
                <a:sym typeface="Arial"/>
              </a:rPr>
              <a:t>OPERATING SYSTEM  : Windows 8, Windows 10, MAC OS, Linux.</a:t>
            </a:r>
            <a:endParaRPr sz="2000" dirty="0">
              <a:latin typeface="Arial"/>
              <a:ea typeface="Arial"/>
              <a:cs typeface="Arial"/>
              <a:sym typeface="Arial"/>
            </a:endParaRPr>
          </a:p>
          <a:p>
            <a:pPr marL="342900" lvl="0" indent="-333375" algn="just" rtl="0">
              <a:lnSpc>
                <a:spcPct val="150000"/>
              </a:lnSpc>
              <a:spcBef>
                <a:spcPts val="1000"/>
              </a:spcBef>
              <a:spcAft>
                <a:spcPts val="0"/>
              </a:spcAft>
              <a:buClr>
                <a:schemeClr val="dk1"/>
              </a:buClr>
              <a:buSzPct val="100000"/>
              <a:buChar char="•"/>
            </a:pPr>
            <a:r>
              <a:rPr lang="en-US" sz="2000" dirty="0">
                <a:latin typeface="Arial"/>
                <a:ea typeface="Arial"/>
                <a:cs typeface="Arial"/>
                <a:sym typeface="Arial"/>
              </a:rPr>
              <a:t>MEMORY :  4 GB RAM or higher</a:t>
            </a:r>
            <a:endParaRPr sz="2000" dirty="0">
              <a:latin typeface="Arial"/>
              <a:ea typeface="Arial"/>
              <a:cs typeface="Arial"/>
              <a:sym typeface="Arial"/>
            </a:endParaRPr>
          </a:p>
          <a:p>
            <a:pPr marL="342900" lvl="0" indent="-333375" algn="just" rtl="0">
              <a:lnSpc>
                <a:spcPct val="150000"/>
              </a:lnSpc>
              <a:spcBef>
                <a:spcPts val="1000"/>
              </a:spcBef>
              <a:spcAft>
                <a:spcPts val="0"/>
              </a:spcAft>
              <a:buClr>
                <a:schemeClr val="dk1"/>
              </a:buClr>
              <a:buSzPct val="100000"/>
              <a:buChar char="•"/>
            </a:pPr>
            <a:r>
              <a:rPr lang="en-US" sz="2000" dirty="0">
                <a:latin typeface="Arial"/>
                <a:ea typeface="Arial"/>
                <a:cs typeface="Arial"/>
                <a:sym typeface="Arial"/>
              </a:rPr>
              <a:t>HARD DISK SPACE : Minimum 32 GB or higher</a:t>
            </a:r>
            <a:endParaRPr sz="2000" dirty="0">
              <a:latin typeface="Arial"/>
              <a:ea typeface="Arial"/>
              <a:cs typeface="Arial"/>
              <a:sym typeface="Arial"/>
            </a:endParaRPr>
          </a:p>
          <a:p>
            <a:pPr marL="342900" lvl="0" indent="-333375" algn="just" rtl="0">
              <a:lnSpc>
                <a:spcPct val="150000"/>
              </a:lnSpc>
              <a:spcBef>
                <a:spcPts val="1000"/>
              </a:spcBef>
              <a:spcAft>
                <a:spcPts val="0"/>
              </a:spcAft>
              <a:buClr>
                <a:schemeClr val="dk1"/>
              </a:buClr>
              <a:buSzPct val="100000"/>
              <a:buChar char="•"/>
            </a:pPr>
            <a:r>
              <a:rPr lang="en-US" sz="2000" dirty="0">
                <a:latin typeface="Arial"/>
                <a:ea typeface="Arial"/>
                <a:cs typeface="Arial"/>
                <a:sym typeface="Arial"/>
              </a:rPr>
              <a:t>GRAPHICS CARD  : Integrated Graphics card or a better one</a:t>
            </a:r>
            <a:endParaRPr sz="2000" dirty="0">
              <a:latin typeface="Arial"/>
              <a:ea typeface="Arial"/>
              <a:cs typeface="Arial"/>
              <a:sym typeface="Arial"/>
            </a:endParaRPr>
          </a:p>
          <a:p>
            <a:pPr marL="342900" lvl="0" indent="-333375" algn="just" rtl="0">
              <a:lnSpc>
                <a:spcPct val="150000"/>
              </a:lnSpc>
              <a:spcBef>
                <a:spcPts val="1000"/>
              </a:spcBef>
              <a:spcAft>
                <a:spcPts val="0"/>
              </a:spcAft>
              <a:buClr>
                <a:schemeClr val="dk1"/>
              </a:buClr>
              <a:buSzPct val="100000"/>
              <a:buChar char="•"/>
            </a:pPr>
            <a:r>
              <a:rPr lang="en-US" sz="2000" dirty="0">
                <a:latin typeface="Arial"/>
                <a:ea typeface="Arial"/>
                <a:cs typeface="Arial"/>
                <a:sym typeface="Arial"/>
              </a:rPr>
              <a:t>INTERNET : Must have a good internet connection.</a:t>
            </a:r>
            <a:endParaRPr sz="2000" dirty="0">
              <a:latin typeface="Arial"/>
              <a:ea typeface="Arial"/>
              <a:cs typeface="Arial"/>
              <a:sym typeface="Arial"/>
            </a:endParaRPr>
          </a:p>
          <a:p>
            <a:pPr marL="342900" lvl="0" indent="-333375" algn="just" rtl="0">
              <a:lnSpc>
                <a:spcPct val="150000"/>
              </a:lnSpc>
              <a:spcBef>
                <a:spcPts val="1000"/>
              </a:spcBef>
              <a:spcAft>
                <a:spcPts val="0"/>
              </a:spcAft>
              <a:buSzPct val="100000"/>
              <a:buFont typeface="Arial"/>
              <a:buChar char="•"/>
            </a:pPr>
            <a:r>
              <a:rPr lang="en-US" sz="2000" dirty="0">
                <a:latin typeface="Arial"/>
                <a:ea typeface="Arial"/>
                <a:cs typeface="Arial"/>
                <a:sym typeface="Arial"/>
              </a:rPr>
              <a:t>TEXT EDITOR : Notepad, Visual Studio </a:t>
            </a:r>
            <a:r>
              <a:rPr lang="en-US" sz="2000" dirty="0" err="1">
                <a:latin typeface="Arial"/>
                <a:ea typeface="Arial"/>
                <a:cs typeface="Arial"/>
                <a:sym typeface="Arial"/>
              </a:rPr>
              <a:t>etc</a:t>
            </a:r>
            <a:endParaRPr sz="2000" dirty="0">
              <a:latin typeface="Arial"/>
              <a:ea typeface="Arial"/>
              <a:cs typeface="Arial"/>
              <a:sym typeface="Arial"/>
            </a:endParaRPr>
          </a:p>
          <a:p>
            <a:pPr marL="342900" lvl="0" indent="-333375" algn="just" rtl="0">
              <a:lnSpc>
                <a:spcPct val="150000"/>
              </a:lnSpc>
              <a:spcBef>
                <a:spcPts val="1000"/>
              </a:spcBef>
              <a:spcAft>
                <a:spcPts val="0"/>
              </a:spcAft>
              <a:buSzPct val="100000"/>
              <a:buFont typeface="Arial"/>
              <a:buChar char="•"/>
            </a:pPr>
            <a:r>
              <a:rPr lang="en-US" sz="2000" dirty="0">
                <a:latin typeface="Arial"/>
                <a:ea typeface="Arial"/>
                <a:cs typeface="Arial"/>
                <a:sym typeface="Arial"/>
              </a:rPr>
              <a:t>WEB BROWSER : Google Chrome, Mozilla Firefox, and Microsoft Edge.</a:t>
            </a:r>
            <a:endParaRPr sz="2400" b="1" dirty="0">
              <a:latin typeface="Arial"/>
              <a:ea typeface="Arial"/>
              <a:cs typeface="Arial"/>
              <a:sym typeface="Arial"/>
            </a:endParaRPr>
          </a:p>
        </p:txBody>
      </p:sp>
      <p:sp>
        <p:nvSpPr>
          <p:cNvPr id="193" name="Google Shape;193;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25 September 2023</a:t>
            </a:r>
            <a:endParaRPr/>
          </a:p>
        </p:txBody>
      </p:sp>
      <p:sp>
        <p:nvSpPr>
          <p:cNvPr id="194" name="Google Shape;194;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endParaRPr/>
          </a:p>
        </p:txBody>
      </p:sp>
      <p:sp>
        <p:nvSpPr>
          <p:cNvPr id="195" name="Google Shape;195;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444795" y="136525"/>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4400"/>
              <a:buFont typeface="Calibri"/>
              <a:buNone/>
            </a:pPr>
            <a:r>
              <a:rPr lang="en-US">
                <a:solidFill>
                  <a:srgbClr val="C00000"/>
                </a:solidFill>
              </a:rPr>
              <a:t>Results and discussion</a:t>
            </a:r>
            <a:endParaRPr/>
          </a:p>
        </p:txBody>
      </p:sp>
      <p:sp>
        <p:nvSpPr>
          <p:cNvPr id="201" name="Google Shape;201;p24"/>
          <p:cNvSpPr txBox="1">
            <a:spLocks noGrp="1"/>
          </p:cNvSpPr>
          <p:nvPr>
            <p:ph type="body" idx="1"/>
          </p:nvPr>
        </p:nvSpPr>
        <p:spPr>
          <a:xfrm>
            <a:off x="457200" y="1600198"/>
            <a:ext cx="8382000" cy="4654200"/>
          </a:xfrm>
          <a:prstGeom prst="rect">
            <a:avLst/>
          </a:prstGeom>
          <a:noFill/>
          <a:ln>
            <a:noFill/>
          </a:ln>
        </p:spPr>
        <p:txBody>
          <a:bodyPr spcFirstLastPara="1" wrap="square" lIns="91425" tIns="45700" rIns="91425" bIns="45700" anchor="t" anchorCtr="0">
            <a:noAutofit/>
          </a:bodyPr>
          <a:lstStyle/>
          <a:p>
            <a:pPr marL="0" lvl="0" indent="0" algn="just" rtl="0">
              <a:lnSpc>
                <a:spcPct val="160000"/>
              </a:lnSpc>
              <a:spcBef>
                <a:spcPts val="1400"/>
              </a:spcBef>
              <a:spcAft>
                <a:spcPts val="0"/>
              </a:spcAft>
              <a:buNone/>
            </a:pPr>
            <a:r>
              <a:rPr lang="en-US" sz="2700" b="1" dirty="0">
                <a:highlight>
                  <a:srgbClr val="F7F7F8"/>
                </a:highlight>
                <a:latin typeface="Roboto"/>
                <a:ea typeface="Roboto"/>
                <a:cs typeface="Roboto"/>
                <a:sym typeface="Roboto"/>
              </a:rPr>
              <a:t>User Adoption and Engagement</a:t>
            </a:r>
            <a:endParaRPr sz="2700" b="1" dirty="0">
              <a:highlight>
                <a:srgbClr val="F7F7F8"/>
              </a:highlight>
              <a:latin typeface="Roboto"/>
              <a:ea typeface="Roboto"/>
              <a:cs typeface="Roboto"/>
              <a:sym typeface="Roboto"/>
            </a:endParaRPr>
          </a:p>
          <a:p>
            <a:pPr marL="457200" lvl="0" indent="-374650" algn="just" rtl="0">
              <a:lnSpc>
                <a:spcPct val="115000"/>
              </a:lnSpc>
              <a:spcBef>
                <a:spcPts val="400"/>
              </a:spcBef>
              <a:spcAft>
                <a:spcPts val="0"/>
              </a:spcAft>
              <a:buSzPts val="2300"/>
              <a:buFont typeface="Roboto"/>
              <a:buChar char="●"/>
            </a:pPr>
            <a:r>
              <a:rPr lang="en-US" sz="2300" dirty="0">
                <a:solidFill>
                  <a:srgbClr val="374151"/>
                </a:solidFill>
                <a:highlight>
                  <a:srgbClr val="F7F7F8"/>
                </a:highlight>
                <a:latin typeface="Roboto"/>
                <a:ea typeface="Roboto"/>
                <a:cs typeface="Roboto"/>
                <a:sym typeface="Roboto"/>
              </a:rPr>
              <a:t>The launch of the Online CV Builder has been met with enthusiastic adoption among our target users, including job seekers, students, and professionals. The platform has witnessed consistent growth in user registrations and CV creations since its inception. Key user engagement metrics, such as the number of CVs created and the time spent on the platform, have shown promising results.</a:t>
            </a:r>
            <a:endParaRPr sz="2300" dirty="0">
              <a:highlight>
                <a:srgbClr val="F7F7F8"/>
              </a:highlight>
              <a:latin typeface="Roboto"/>
              <a:ea typeface="Roboto"/>
              <a:cs typeface="Roboto"/>
              <a:sym typeface="Roboto"/>
            </a:endParaRPr>
          </a:p>
        </p:txBody>
      </p:sp>
      <p:sp>
        <p:nvSpPr>
          <p:cNvPr id="202" name="Google Shape;202;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25 September 2023</a:t>
            </a:r>
            <a:endParaRPr/>
          </a:p>
        </p:txBody>
      </p:sp>
      <p:sp>
        <p:nvSpPr>
          <p:cNvPr id="203" name="Google Shape;203;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endParaRPr/>
          </a:p>
        </p:txBody>
      </p:sp>
      <p:sp>
        <p:nvSpPr>
          <p:cNvPr id="204" name="Google Shape;204;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05" name="Google Shape;205;p24"/>
          <p:cNvSpPr txBox="1"/>
          <p:nvPr/>
        </p:nvSpPr>
        <p:spPr>
          <a:xfrm>
            <a:off x="457200" y="136525"/>
            <a:ext cx="8229600" cy="1143000"/>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Clr>
                <a:srgbClr val="C00000"/>
              </a:buClr>
              <a:buSzPts val="4400"/>
              <a:buFont typeface="Calibri"/>
              <a:buNone/>
            </a:pPr>
            <a:r>
              <a:rPr lang="en-US" sz="4400">
                <a:solidFill>
                  <a:srgbClr val="C00000"/>
                </a:solidFill>
                <a:latin typeface="Calibri"/>
                <a:ea typeface="Calibri"/>
                <a:cs typeface="Calibri"/>
                <a:sym typeface="Calibri"/>
              </a:rPr>
              <a:t>Results and discussion</a:t>
            </a:r>
            <a:endParaRPr sz="44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5"/>
          <p:cNvSpPr txBox="1">
            <a:spLocks noGrp="1"/>
          </p:cNvSpPr>
          <p:nvPr>
            <p:ph type="title"/>
          </p:nvPr>
        </p:nvSpPr>
        <p:spPr>
          <a:xfrm>
            <a:off x="444795" y="136525"/>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4400"/>
              <a:buFont typeface="Calibri"/>
              <a:buNone/>
            </a:pPr>
            <a:r>
              <a:rPr lang="en-US">
                <a:solidFill>
                  <a:srgbClr val="C00000"/>
                </a:solidFill>
              </a:rPr>
              <a:t>Results and discussion</a:t>
            </a:r>
            <a:endParaRPr/>
          </a:p>
        </p:txBody>
      </p:sp>
      <p:sp>
        <p:nvSpPr>
          <p:cNvPr id="211" name="Google Shape;211;p25"/>
          <p:cNvSpPr txBox="1">
            <a:spLocks noGrp="1"/>
          </p:cNvSpPr>
          <p:nvPr>
            <p:ph type="body" idx="1"/>
          </p:nvPr>
        </p:nvSpPr>
        <p:spPr>
          <a:xfrm>
            <a:off x="457200" y="1600198"/>
            <a:ext cx="8382000" cy="4654200"/>
          </a:xfrm>
          <a:prstGeom prst="rect">
            <a:avLst/>
          </a:prstGeom>
          <a:noFill/>
          <a:ln>
            <a:noFill/>
          </a:ln>
        </p:spPr>
        <p:txBody>
          <a:bodyPr spcFirstLastPara="1" wrap="square" lIns="91425" tIns="45700" rIns="91425" bIns="45700" anchor="t" anchorCtr="0">
            <a:noAutofit/>
          </a:bodyPr>
          <a:lstStyle/>
          <a:p>
            <a:pPr marL="0" lvl="0" indent="0" algn="just" rtl="0">
              <a:lnSpc>
                <a:spcPct val="160000"/>
              </a:lnSpc>
              <a:spcBef>
                <a:spcPts val="1400"/>
              </a:spcBef>
              <a:spcAft>
                <a:spcPts val="0"/>
              </a:spcAft>
              <a:buNone/>
            </a:pPr>
            <a:r>
              <a:rPr lang="en-US" sz="2700" b="1" dirty="0">
                <a:highlight>
                  <a:srgbClr val="F7F7F8"/>
                </a:highlight>
                <a:latin typeface="Roboto"/>
                <a:ea typeface="Roboto"/>
                <a:cs typeface="Roboto"/>
                <a:sym typeface="Roboto"/>
              </a:rPr>
              <a:t>User Feedback and Satisfaction</a:t>
            </a:r>
            <a:endParaRPr sz="2700" b="1" dirty="0">
              <a:highlight>
                <a:srgbClr val="F7F7F8"/>
              </a:highlight>
              <a:latin typeface="Roboto"/>
              <a:ea typeface="Roboto"/>
              <a:cs typeface="Roboto"/>
              <a:sym typeface="Roboto"/>
            </a:endParaRPr>
          </a:p>
          <a:p>
            <a:pPr marL="457200" lvl="0" indent="-368300" algn="just" rtl="0">
              <a:lnSpc>
                <a:spcPct val="115000"/>
              </a:lnSpc>
              <a:spcBef>
                <a:spcPts val="1400"/>
              </a:spcBef>
              <a:spcAft>
                <a:spcPts val="0"/>
              </a:spcAft>
              <a:buSzPts val="2200"/>
              <a:buFont typeface="Roboto"/>
              <a:buChar char="●"/>
            </a:pPr>
            <a:r>
              <a:rPr lang="en-US" sz="2200" dirty="0">
                <a:highlight>
                  <a:srgbClr val="F7F7F8"/>
                </a:highlight>
                <a:latin typeface="Roboto"/>
                <a:ea typeface="Roboto"/>
                <a:cs typeface="Roboto"/>
                <a:sym typeface="Roboto"/>
              </a:rPr>
              <a:t>User feedback has played a pivotal role in shaping the Online CV Builder's evolution. Through surveys, user interviews, and direct feedback channels, we have gathered valuable insights into the platform's strengths and areas for improvement. The feedback has been overwhelmingly positive regarding the user-friendly interface, template variety, and real-time preview feature.</a:t>
            </a:r>
            <a:endParaRPr sz="2200" dirty="0">
              <a:highlight>
                <a:srgbClr val="F7F7F8"/>
              </a:highlight>
              <a:latin typeface="Roboto"/>
              <a:ea typeface="Roboto"/>
              <a:cs typeface="Roboto"/>
              <a:sym typeface="Roboto"/>
            </a:endParaRPr>
          </a:p>
        </p:txBody>
      </p:sp>
      <p:sp>
        <p:nvSpPr>
          <p:cNvPr id="212" name="Google Shape;212;p2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25 September 2023</a:t>
            </a:r>
            <a:endParaRPr/>
          </a:p>
        </p:txBody>
      </p:sp>
      <p:sp>
        <p:nvSpPr>
          <p:cNvPr id="213" name="Google Shape;213;p2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endParaRPr/>
          </a:p>
        </p:txBody>
      </p:sp>
      <p:sp>
        <p:nvSpPr>
          <p:cNvPr id="214" name="Google Shape;214;p2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15" name="Google Shape;215;p25"/>
          <p:cNvSpPr txBox="1"/>
          <p:nvPr/>
        </p:nvSpPr>
        <p:spPr>
          <a:xfrm>
            <a:off x="457200" y="136525"/>
            <a:ext cx="8229600" cy="1143000"/>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Clr>
                <a:srgbClr val="C00000"/>
              </a:buClr>
              <a:buSzPts val="4400"/>
              <a:buFont typeface="Calibri"/>
              <a:buNone/>
            </a:pPr>
            <a:r>
              <a:rPr lang="en-US" sz="4400">
                <a:solidFill>
                  <a:srgbClr val="C00000"/>
                </a:solidFill>
                <a:latin typeface="Calibri"/>
                <a:ea typeface="Calibri"/>
                <a:cs typeface="Calibri"/>
                <a:sym typeface="Calibri"/>
              </a:rPr>
              <a:t>Results and discussion</a:t>
            </a:r>
            <a:endParaRPr sz="44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5"/>
          <p:cNvSpPr txBox="1">
            <a:spLocks noGrp="1"/>
          </p:cNvSpPr>
          <p:nvPr>
            <p:ph type="title"/>
          </p:nvPr>
        </p:nvSpPr>
        <p:spPr>
          <a:xfrm>
            <a:off x="444795" y="136525"/>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4400"/>
              <a:buFont typeface="Calibri"/>
              <a:buNone/>
            </a:pPr>
            <a:r>
              <a:rPr lang="en-US" dirty="0">
                <a:solidFill>
                  <a:srgbClr val="C00000"/>
                </a:solidFill>
              </a:rPr>
              <a:t>Conclusion</a:t>
            </a:r>
            <a:endParaRPr dirty="0"/>
          </a:p>
        </p:txBody>
      </p:sp>
      <p:sp>
        <p:nvSpPr>
          <p:cNvPr id="211" name="Google Shape;211;p25"/>
          <p:cNvSpPr txBox="1">
            <a:spLocks noGrp="1"/>
          </p:cNvSpPr>
          <p:nvPr>
            <p:ph type="body" idx="1"/>
          </p:nvPr>
        </p:nvSpPr>
        <p:spPr>
          <a:xfrm>
            <a:off x="457200" y="1600198"/>
            <a:ext cx="8382000" cy="4654200"/>
          </a:xfrm>
          <a:prstGeom prst="rect">
            <a:avLst/>
          </a:prstGeom>
          <a:noFill/>
          <a:ln>
            <a:noFill/>
          </a:ln>
        </p:spPr>
        <p:txBody>
          <a:bodyPr spcFirstLastPara="1" wrap="square" lIns="91425" tIns="45700" rIns="91425" bIns="45700" anchor="t" anchorCtr="0">
            <a:noAutofit/>
          </a:bodyPr>
          <a:lstStyle/>
          <a:p>
            <a:pPr marL="0" lvl="0" indent="0" algn="just" rtl="0">
              <a:lnSpc>
                <a:spcPct val="160000"/>
              </a:lnSpc>
              <a:spcBef>
                <a:spcPts val="1400"/>
              </a:spcBef>
              <a:spcAft>
                <a:spcPts val="0"/>
              </a:spcAft>
              <a:buNone/>
            </a:pPr>
            <a:r>
              <a:rPr lang="en-GB" sz="2200" dirty="0">
                <a:highlight>
                  <a:srgbClr val="F7F7F8"/>
                </a:highlight>
                <a:latin typeface="Roboto"/>
                <a:ea typeface="Roboto"/>
                <a:cs typeface="Roboto"/>
                <a:sym typeface="Roboto"/>
              </a:rPr>
              <a:t>In conclusion, the online CV builder project is a valuable tool that can help job seekers of all levels of experience create professional-looking CVs quickly and easily. The project provides a variety of features, including templates, formatting options, resume writing tips, and export options, to help job seekers create CVs that are tailored to their specific needs and goals.</a:t>
            </a:r>
            <a:endParaRPr sz="2200" dirty="0">
              <a:highlight>
                <a:srgbClr val="F7F7F8"/>
              </a:highlight>
              <a:latin typeface="Roboto"/>
              <a:ea typeface="Roboto"/>
              <a:cs typeface="Roboto"/>
              <a:sym typeface="Roboto"/>
            </a:endParaRPr>
          </a:p>
        </p:txBody>
      </p:sp>
      <p:sp>
        <p:nvSpPr>
          <p:cNvPr id="212" name="Google Shape;212;p2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25 September 2023</a:t>
            </a:r>
            <a:endParaRPr/>
          </a:p>
        </p:txBody>
      </p:sp>
      <p:sp>
        <p:nvSpPr>
          <p:cNvPr id="213" name="Google Shape;213;p2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endParaRPr/>
          </a:p>
        </p:txBody>
      </p:sp>
      <p:sp>
        <p:nvSpPr>
          <p:cNvPr id="214" name="Google Shape;214;p2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3915657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6"/>
          <p:cNvSpPr txBox="1">
            <a:spLocks noGrp="1"/>
          </p:cNvSpPr>
          <p:nvPr>
            <p:ph type="title"/>
          </p:nvPr>
        </p:nvSpPr>
        <p:spPr>
          <a:xfrm>
            <a:off x="304800" y="187990"/>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4400"/>
              <a:buFont typeface="Calibri"/>
              <a:buNone/>
            </a:pPr>
            <a:r>
              <a:rPr lang="en-US">
                <a:solidFill>
                  <a:srgbClr val="C00000"/>
                </a:solidFill>
              </a:rPr>
              <a:t>Application - Snapshots</a:t>
            </a:r>
            <a:endParaRPr/>
          </a:p>
        </p:txBody>
      </p:sp>
      <p:sp>
        <p:nvSpPr>
          <p:cNvPr id="221" name="Google Shape;221;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25 September 2023</a:t>
            </a:r>
            <a:endParaRPr/>
          </a:p>
        </p:txBody>
      </p:sp>
      <p:sp>
        <p:nvSpPr>
          <p:cNvPr id="222" name="Google Shape;222;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endParaRPr/>
          </a:p>
        </p:txBody>
      </p:sp>
      <p:sp>
        <p:nvSpPr>
          <p:cNvPr id="223" name="Google Shape;223;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pic>
        <p:nvPicPr>
          <p:cNvPr id="224" name="Google Shape;224;p26"/>
          <p:cNvPicPr preferRelativeResize="0"/>
          <p:nvPr/>
        </p:nvPicPr>
        <p:blipFill>
          <a:blip r:embed="rId3">
            <a:alphaModFix/>
          </a:blip>
          <a:stretch>
            <a:fillRect/>
          </a:stretch>
        </p:blipFill>
        <p:spPr>
          <a:xfrm>
            <a:off x="566925" y="1483400"/>
            <a:ext cx="8229599" cy="4115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25 September 2023</a:t>
            </a:r>
            <a:endParaRPr/>
          </a:p>
        </p:txBody>
      </p:sp>
      <p:sp>
        <p:nvSpPr>
          <p:cNvPr id="230" name="Google Shape;230;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endParaRPr/>
          </a:p>
        </p:txBody>
      </p:sp>
      <p:sp>
        <p:nvSpPr>
          <p:cNvPr id="231" name="Google Shape;231;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32" name="Google Shape;232;p27"/>
          <p:cNvSpPr txBox="1">
            <a:spLocks noGrp="1"/>
          </p:cNvSpPr>
          <p:nvPr>
            <p:ph type="title"/>
          </p:nvPr>
        </p:nvSpPr>
        <p:spPr>
          <a:xfrm>
            <a:off x="304800" y="187990"/>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4400"/>
              <a:buFont typeface="Calibri"/>
              <a:buNone/>
            </a:pPr>
            <a:r>
              <a:rPr lang="en-US">
                <a:solidFill>
                  <a:srgbClr val="C00000"/>
                </a:solidFill>
              </a:rPr>
              <a:t>Application - Snapshots</a:t>
            </a:r>
            <a:endParaRPr/>
          </a:p>
        </p:txBody>
      </p:sp>
      <p:pic>
        <p:nvPicPr>
          <p:cNvPr id="233" name="Google Shape;233;p27"/>
          <p:cNvPicPr preferRelativeResize="0"/>
          <p:nvPr/>
        </p:nvPicPr>
        <p:blipFill>
          <a:blip r:embed="rId3">
            <a:alphaModFix/>
          </a:blip>
          <a:stretch>
            <a:fillRect/>
          </a:stretch>
        </p:blipFill>
        <p:spPr>
          <a:xfrm>
            <a:off x="2554262" y="1483390"/>
            <a:ext cx="3730672" cy="472055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8"/>
          <p:cNvSpPr txBox="1">
            <a:spLocks noGrp="1"/>
          </p:cNvSpPr>
          <p:nvPr>
            <p:ph type="title"/>
          </p:nvPr>
        </p:nvSpPr>
        <p:spPr>
          <a:xfrm>
            <a:off x="304800" y="160337"/>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4400"/>
              <a:buFont typeface="Calibri"/>
              <a:buNone/>
            </a:pPr>
            <a:r>
              <a:rPr lang="en-US">
                <a:solidFill>
                  <a:srgbClr val="C00000"/>
                </a:solidFill>
              </a:rPr>
              <a:t>References</a:t>
            </a:r>
            <a:endParaRPr/>
          </a:p>
        </p:txBody>
      </p:sp>
      <p:sp>
        <p:nvSpPr>
          <p:cNvPr id="239" name="Google Shape;239;p28"/>
          <p:cNvSpPr txBox="1">
            <a:spLocks noGrp="1"/>
          </p:cNvSpPr>
          <p:nvPr>
            <p:ph type="body" idx="1"/>
          </p:nvPr>
        </p:nvSpPr>
        <p:spPr>
          <a:xfrm>
            <a:off x="457200" y="1319286"/>
            <a:ext cx="8229600" cy="5562600"/>
          </a:xfrm>
          <a:prstGeom prst="rect">
            <a:avLst/>
          </a:prstGeom>
          <a:noFill/>
          <a:ln>
            <a:noFill/>
          </a:ln>
        </p:spPr>
        <p:txBody>
          <a:bodyPr spcFirstLastPara="1" wrap="square" lIns="91425" tIns="45700" rIns="91425" bIns="45700" anchor="t" anchorCtr="0">
            <a:noAutofit/>
          </a:bodyPr>
          <a:lstStyle/>
          <a:p>
            <a:pPr marL="114300" lvl="0" indent="0" algn="just" rtl="0">
              <a:spcBef>
                <a:spcPts val="360"/>
              </a:spcBef>
              <a:spcAft>
                <a:spcPts val="0"/>
              </a:spcAft>
              <a:buSzPts val="1800"/>
              <a:buNone/>
            </a:pPr>
            <a:r>
              <a:rPr lang="en-US" sz="1800" b="1" dirty="0"/>
              <a:t>Canva: </a:t>
            </a:r>
            <a:r>
              <a:rPr lang="en-US" sz="1800" dirty="0"/>
              <a:t>Canva is a versatile design platform that includes a selection of free and paid resume templates. It offers a drag-and-drop interface and allows for extensive customization, making it suitable for both beginners and professionals.</a:t>
            </a:r>
            <a:endParaRPr sz="1800" dirty="0"/>
          </a:p>
          <a:p>
            <a:pPr lvl="0" indent="0" algn="just" rtl="0">
              <a:spcBef>
                <a:spcPts val="360"/>
              </a:spcBef>
              <a:spcAft>
                <a:spcPts val="0"/>
              </a:spcAft>
              <a:buNone/>
            </a:pPr>
            <a:r>
              <a:rPr lang="en-US" sz="1800" dirty="0"/>
              <a:t>Website: </a:t>
            </a:r>
            <a:r>
              <a:rPr lang="en-US" sz="1800" u="sng" dirty="0">
                <a:solidFill>
                  <a:schemeClr val="hlink"/>
                </a:solidFill>
                <a:hlinkClick r:id="rId3"/>
              </a:rPr>
              <a:t>https://www.canva.com/</a:t>
            </a:r>
            <a:endParaRPr sz="1800" dirty="0"/>
          </a:p>
          <a:p>
            <a:pPr marL="114300" lvl="0" indent="0" algn="just" rtl="0">
              <a:spcBef>
                <a:spcPts val="360"/>
              </a:spcBef>
              <a:spcAft>
                <a:spcPts val="0"/>
              </a:spcAft>
              <a:buSzPts val="1800"/>
              <a:buNone/>
            </a:pPr>
            <a:endParaRPr lang="en-US" sz="1800" dirty="0"/>
          </a:p>
          <a:p>
            <a:pPr marL="114300" lvl="0" indent="0" algn="just" rtl="0">
              <a:spcBef>
                <a:spcPts val="360"/>
              </a:spcBef>
              <a:spcAft>
                <a:spcPts val="0"/>
              </a:spcAft>
              <a:buSzPts val="1800"/>
              <a:buNone/>
            </a:pPr>
            <a:r>
              <a:rPr lang="en-US" sz="1800" b="1" dirty="0" err="1"/>
              <a:t>Zety</a:t>
            </a:r>
            <a:r>
              <a:rPr lang="en-US" sz="1800" b="1" dirty="0"/>
              <a:t> (formerly known as </a:t>
            </a:r>
            <a:r>
              <a:rPr lang="en-US" sz="1800" b="1" dirty="0" err="1"/>
              <a:t>Novoresume</a:t>
            </a:r>
            <a:r>
              <a:rPr lang="en-US" sz="1800" b="1" dirty="0"/>
              <a:t>): </a:t>
            </a:r>
            <a:r>
              <a:rPr lang="en-US" sz="1800" dirty="0" err="1"/>
              <a:t>Zety</a:t>
            </a:r>
            <a:r>
              <a:rPr lang="en-US" sz="1800" dirty="0"/>
              <a:t> offers a user-friendly interface with a wide range of customizable templates and an intuitive CV-building process. It provides options for creating both resumes and cover letters.</a:t>
            </a:r>
            <a:endParaRPr lang="en-IN" sz="1800" dirty="0"/>
          </a:p>
          <a:p>
            <a:pPr lvl="0" indent="0" algn="just" rtl="0">
              <a:spcBef>
                <a:spcPts val="360"/>
              </a:spcBef>
              <a:spcAft>
                <a:spcPts val="0"/>
              </a:spcAft>
              <a:buNone/>
            </a:pPr>
            <a:r>
              <a:rPr lang="en-IN" sz="1800" dirty="0"/>
              <a:t>Website: </a:t>
            </a:r>
            <a:r>
              <a:rPr lang="en-IN" sz="1800" u="sng" dirty="0">
                <a:solidFill>
                  <a:schemeClr val="hlink"/>
                </a:solidFill>
                <a:hlinkClick r:id="rId4"/>
              </a:rPr>
              <a:t>https://zety.com/</a:t>
            </a:r>
            <a:endParaRPr lang="en-GB" sz="1800" dirty="0"/>
          </a:p>
          <a:p>
            <a:pPr lvl="0" indent="0" algn="just" rtl="0">
              <a:spcBef>
                <a:spcPts val="360"/>
              </a:spcBef>
              <a:spcAft>
                <a:spcPts val="0"/>
              </a:spcAft>
              <a:buNone/>
            </a:pPr>
            <a:endParaRPr lang="en-IN" sz="1800" dirty="0"/>
          </a:p>
          <a:p>
            <a:pPr marL="114300" lvl="0" indent="0" algn="just" rtl="0">
              <a:spcBef>
                <a:spcPts val="360"/>
              </a:spcBef>
              <a:spcAft>
                <a:spcPts val="0"/>
              </a:spcAft>
              <a:buSzPts val="1800"/>
              <a:buNone/>
            </a:pPr>
            <a:r>
              <a:rPr lang="en-GB" sz="1800" b="1" dirty="0"/>
              <a:t>LinkedIn: </a:t>
            </a:r>
            <a:r>
              <a:rPr lang="en-GB" sz="1800" dirty="0"/>
              <a:t>If you have a LinkedIn profile, you can use the LinkedIn Resume Builder to convert your profile information into a professional resume. It's a convenient way to ensure your resume is up-to-date and reflects your LinkedIn experience.</a:t>
            </a:r>
          </a:p>
          <a:p>
            <a:pPr lvl="0" indent="0" algn="just" rtl="0">
              <a:spcBef>
                <a:spcPts val="360"/>
              </a:spcBef>
              <a:spcAft>
                <a:spcPts val="0"/>
              </a:spcAft>
              <a:buNone/>
            </a:pPr>
            <a:r>
              <a:rPr lang="en-US" sz="1800" dirty="0"/>
              <a:t>Website: </a:t>
            </a:r>
            <a:r>
              <a:rPr lang="en-US" sz="1800" u="sng" dirty="0">
                <a:solidFill>
                  <a:schemeClr val="hlink"/>
                </a:solidFill>
                <a:hlinkClick r:id="rId5"/>
              </a:rPr>
              <a:t>https://www.linkedin.com/</a:t>
            </a:r>
            <a:endParaRPr sz="1800" dirty="0"/>
          </a:p>
          <a:p>
            <a:pPr marL="457200" lvl="0" indent="0" algn="just" rtl="0">
              <a:spcBef>
                <a:spcPts val="360"/>
              </a:spcBef>
              <a:spcAft>
                <a:spcPts val="0"/>
              </a:spcAft>
              <a:buNone/>
            </a:pPr>
            <a:endParaRPr sz="1800" dirty="0"/>
          </a:p>
        </p:txBody>
      </p:sp>
      <p:sp>
        <p:nvSpPr>
          <p:cNvPr id="240" name="Google Shape;240;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25 September 2023</a:t>
            </a:r>
            <a:endParaRPr/>
          </a:p>
        </p:txBody>
      </p:sp>
      <p:sp>
        <p:nvSpPr>
          <p:cNvPr id="241" name="Google Shape;241;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endParaRPr/>
          </a:p>
        </p:txBody>
      </p:sp>
      <p:sp>
        <p:nvSpPr>
          <p:cNvPr id="242" name="Google Shape;242;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4400"/>
              <a:buFont typeface="Arial"/>
              <a:buNone/>
            </a:pPr>
            <a:r>
              <a:rPr lang="en-US">
                <a:solidFill>
                  <a:srgbClr val="C00000"/>
                </a:solidFill>
                <a:latin typeface="Arial"/>
                <a:ea typeface="Arial"/>
                <a:cs typeface="Arial"/>
                <a:sym typeface="Arial"/>
              </a:rPr>
              <a:t>Presentation Outline</a:t>
            </a:r>
            <a:endParaRPr/>
          </a:p>
        </p:txBody>
      </p:sp>
      <p:sp>
        <p:nvSpPr>
          <p:cNvPr id="103" name="Google Shape;103;p14"/>
          <p:cNvSpPr txBox="1">
            <a:spLocks noGrp="1"/>
          </p:cNvSpPr>
          <p:nvPr>
            <p:ph type="body" idx="1"/>
          </p:nvPr>
        </p:nvSpPr>
        <p:spPr>
          <a:xfrm>
            <a:off x="6096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a:latin typeface="Arial"/>
                <a:ea typeface="Arial"/>
                <a:cs typeface="Arial"/>
                <a:sym typeface="Arial"/>
              </a:rPr>
              <a:t>Course Certificate</a:t>
            </a:r>
            <a:endParaRPr/>
          </a:p>
          <a:p>
            <a:pPr marL="342900" lvl="0" indent="-342900" algn="l" rtl="0">
              <a:spcBef>
                <a:spcPts val="480"/>
              </a:spcBef>
              <a:spcAft>
                <a:spcPts val="0"/>
              </a:spcAft>
              <a:buClr>
                <a:schemeClr val="dk1"/>
              </a:buClr>
              <a:buSzPts val="2400"/>
              <a:buChar char="•"/>
            </a:pPr>
            <a:r>
              <a:rPr lang="en-US" sz="2400">
                <a:latin typeface="Arial"/>
                <a:ea typeface="Arial"/>
                <a:cs typeface="Arial"/>
                <a:sym typeface="Arial"/>
              </a:rPr>
              <a:t>Introduction</a:t>
            </a:r>
            <a:endParaRPr/>
          </a:p>
          <a:p>
            <a:pPr marL="342900" lvl="0" indent="-342900" algn="l" rtl="0">
              <a:spcBef>
                <a:spcPts val="480"/>
              </a:spcBef>
              <a:spcAft>
                <a:spcPts val="0"/>
              </a:spcAft>
              <a:buClr>
                <a:schemeClr val="dk1"/>
              </a:buClr>
              <a:buSzPts val="2400"/>
              <a:buChar char="•"/>
            </a:pPr>
            <a:r>
              <a:rPr lang="en-US" sz="2400">
                <a:latin typeface="Arial"/>
                <a:ea typeface="Arial"/>
                <a:cs typeface="Arial"/>
                <a:sym typeface="Arial"/>
              </a:rPr>
              <a:t>Objectives</a:t>
            </a:r>
            <a:endParaRPr/>
          </a:p>
          <a:p>
            <a:pPr marL="342900" lvl="0" indent="-342900" algn="l" rtl="0">
              <a:spcBef>
                <a:spcPts val="480"/>
              </a:spcBef>
              <a:spcAft>
                <a:spcPts val="0"/>
              </a:spcAft>
              <a:buClr>
                <a:schemeClr val="dk1"/>
              </a:buClr>
              <a:buSzPts val="2400"/>
              <a:buChar char="•"/>
            </a:pPr>
            <a:r>
              <a:rPr lang="en-US" sz="2400">
                <a:latin typeface="Arial"/>
                <a:ea typeface="Arial"/>
                <a:cs typeface="Arial"/>
                <a:sym typeface="Arial"/>
              </a:rPr>
              <a:t>System Architecture / Ideation Map</a:t>
            </a:r>
            <a:endParaRPr/>
          </a:p>
          <a:p>
            <a:pPr marL="342900" lvl="0" indent="-342900" algn="l" rtl="0">
              <a:spcBef>
                <a:spcPts val="480"/>
              </a:spcBef>
              <a:spcAft>
                <a:spcPts val="0"/>
              </a:spcAft>
              <a:buClr>
                <a:schemeClr val="dk1"/>
              </a:buClr>
              <a:buSzPts val="2400"/>
              <a:buChar char="•"/>
            </a:pPr>
            <a:r>
              <a:rPr lang="en-US" sz="2400">
                <a:latin typeface="Arial"/>
                <a:ea typeface="Arial"/>
                <a:cs typeface="Arial"/>
                <a:sym typeface="Arial"/>
              </a:rPr>
              <a:t>Module Implementation</a:t>
            </a:r>
            <a:endParaRPr/>
          </a:p>
          <a:p>
            <a:pPr marL="342900" lvl="0" indent="-342900" algn="l" rtl="0">
              <a:spcBef>
                <a:spcPts val="480"/>
              </a:spcBef>
              <a:spcAft>
                <a:spcPts val="0"/>
              </a:spcAft>
              <a:buClr>
                <a:schemeClr val="dk1"/>
              </a:buClr>
              <a:buSzPts val="2400"/>
              <a:buChar char="•"/>
            </a:pPr>
            <a:r>
              <a:rPr lang="en-US" sz="2400">
                <a:latin typeface="Arial"/>
                <a:ea typeface="Arial"/>
                <a:cs typeface="Arial"/>
                <a:sym typeface="Arial"/>
              </a:rPr>
              <a:t>Results and Discussions</a:t>
            </a:r>
            <a:endParaRPr/>
          </a:p>
          <a:p>
            <a:pPr marL="342900" lvl="0" indent="-342900" algn="l" rtl="0">
              <a:spcBef>
                <a:spcPts val="480"/>
              </a:spcBef>
              <a:spcAft>
                <a:spcPts val="0"/>
              </a:spcAft>
              <a:buClr>
                <a:schemeClr val="dk1"/>
              </a:buClr>
              <a:buSzPts val="2400"/>
              <a:buChar char="•"/>
            </a:pPr>
            <a:r>
              <a:rPr lang="en-US" sz="2400">
                <a:latin typeface="Arial"/>
                <a:ea typeface="Arial"/>
                <a:cs typeface="Arial"/>
                <a:sym typeface="Arial"/>
              </a:rPr>
              <a:t>Conclusion </a:t>
            </a:r>
            <a:endParaRPr sz="2400">
              <a:latin typeface="Arial"/>
              <a:ea typeface="Arial"/>
              <a:cs typeface="Arial"/>
              <a:sym typeface="Arial"/>
            </a:endParaRPr>
          </a:p>
          <a:p>
            <a:pPr marL="342900" lvl="0" indent="-342900" algn="l" rtl="0">
              <a:spcBef>
                <a:spcPts val="480"/>
              </a:spcBef>
              <a:spcAft>
                <a:spcPts val="0"/>
              </a:spcAft>
              <a:buClr>
                <a:schemeClr val="dk1"/>
              </a:buClr>
              <a:buSzPts val="2400"/>
              <a:buChar char="•"/>
            </a:pPr>
            <a:r>
              <a:rPr lang="en-US" sz="2400">
                <a:latin typeface="Arial"/>
                <a:ea typeface="Arial"/>
                <a:cs typeface="Arial"/>
                <a:sym typeface="Arial"/>
              </a:rPr>
              <a:t>References</a:t>
            </a:r>
            <a:endParaRPr/>
          </a:p>
          <a:p>
            <a:pPr marL="342900" lvl="0" indent="-139700" algn="l" rtl="0">
              <a:spcBef>
                <a:spcPts val="640"/>
              </a:spcBef>
              <a:spcAft>
                <a:spcPts val="0"/>
              </a:spcAft>
              <a:buClr>
                <a:schemeClr val="dk1"/>
              </a:buClr>
              <a:buSzPts val="3200"/>
              <a:buNone/>
            </a:pPr>
            <a:endParaRPr/>
          </a:p>
        </p:txBody>
      </p:sp>
      <p:sp>
        <p:nvSpPr>
          <p:cNvPr id="104" name="Google Shape;104;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25 September 2023</a:t>
            </a:r>
            <a:endParaRPr/>
          </a:p>
        </p:txBody>
      </p:sp>
      <p:sp>
        <p:nvSpPr>
          <p:cNvPr id="105" name="Google Shape;105;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endParaRPr/>
          </a:p>
        </p:txBody>
      </p:sp>
      <p:sp>
        <p:nvSpPr>
          <p:cNvPr id="106" name="Google Shape;106;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p:nvPr/>
        </p:nvSpPr>
        <p:spPr>
          <a:xfrm>
            <a:off x="533400" y="381000"/>
            <a:ext cx="8229600" cy="655638"/>
          </a:xfrm>
          <a:prstGeom prst="rect">
            <a:avLst/>
          </a:prstGeom>
          <a:noFill/>
          <a:ln>
            <a:noFill/>
          </a:ln>
        </p:spPr>
        <p:txBody>
          <a:bodyPr spcFirstLastPara="1" wrap="square" lIns="91425" tIns="45700" rIns="91425" bIns="45700" anchor="ctr" anchorCtr="0">
            <a:normAutofit fontScale="92500" lnSpcReduction="10000"/>
          </a:bodyPr>
          <a:lstStyle/>
          <a:p>
            <a:pPr marL="0" marR="0" lvl="0" indent="0" algn="l" rtl="0">
              <a:spcBef>
                <a:spcPts val="0"/>
              </a:spcBef>
              <a:spcAft>
                <a:spcPts val="0"/>
              </a:spcAft>
              <a:buClr>
                <a:srgbClr val="C00000"/>
              </a:buClr>
              <a:buSzPct val="100000"/>
              <a:buFont typeface="Arial"/>
              <a:buNone/>
            </a:pPr>
            <a:r>
              <a:rPr lang="en-US" sz="4400" dirty="0">
                <a:solidFill>
                  <a:srgbClr val="C00000"/>
                </a:solidFill>
              </a:rPr>
              <a:t>I</a:t>
            </a:r>
            <a:r>
              <a:rPr lang="en-US" sz="4400" b="0" i="0" u="none" strike="noStrike" cap="none" dirty="0">
                <a:solidFill>
                  <a:srgbClr val="C00000"/>
                </a:solidFill>
                <a:latin typeface="Arial"/>
                <a:ea typeface="Arial"/>
                <a:cs typeface="Arial"/>
                <a:sym typeface="Arial"/>
              </a:rPr>
              <a:t>nternship Proof</a:t>
            </a:r>
            <a:endParaRPr dirty="0"/>
          </a:p>
        </p:txBody>
      </p:sp>
      <p:sp>
        <p:nvSpPr>
          <p:cNvPr id="113" name="Google Shape;113;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25 September 2023</a:t>
            </a:r>
            <a:endParaRPr/>
          </a:p>
        </p:txBody>
      </p:sp>
      <p:sp>
        <p:nvSpPr>
          <p:cNvPr id="114" name="Google Shape;114;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endParaRPr/>
          </a:p>
        </p:txBody>
      </p:sp>
      <p:sp>
        <p:nvSpPr>
          <p:cNvPr id="115" name="Google Shape;115;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16" name="Google Shape;116;p15"/>
          <p:cNvSpPr txBox="1"/>
          <p:nvPr/>
        </p:nvSpPr>
        <p:spPr>
          <a:xfrm>
            <a:off x="3200400" y="3200400"/>
            <a:ext cx="2743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A77B557B-E413-4B8C-C5B2-D12530B0EC52}"/>
              </a:ext>
            </a:extLst>
          </p:cNvPr>
          <p:cNvPicPr>
            <a:picLocks noChangeAspect="1"/>
          </p:cNvPicPr>
          <p:nvPr/>
        </p:nvPicPr>
        <p:blipFill>
          <a:blip r:embed="rId3"/>
          <a:stretch>
            <a:fillRect/>
          </a:stretch>
        </p:blipFill>
        <p:spPr>
          <a:xfrm>
            <a:off x="2333882" y="1332065"/>
            <a:ext cx="4476236" cy="50242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4100"/>
              <a:buFont typeface="Arial"/>
              <a:buNone/>
            </a:pPr>
            <a:r>
              <a:rPr lang="en-US" sz="4100" dirty="0">
                <a:solidFill>
                  <a:srgbClr val="C00000"/>
                </a:solidFill>
                <a:latin typeface="Arial"/>
                <a:ea typeface="Arial"/>
                <a:cs typeface="Arial"/>
                <a:sym typeface="Arial"/>
              </a:rPr>
              <a:t>Introduction</a:t>
            </a:r>
            <a:endParaRPr dirty="0">
              <a:solidFill>
                <a:srgbClr val="C00000"/>
              </a:solidFill>
            </a:endParaRPr>
          </a:p>
        </p:txBody>
      </p:sp>
      <p:sp>
        <p:nvSpPr>
          <p:cNvPr id="123" name="Google Shape;123;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0" algn="just" rtl="0">
              <a:lnSpc>
                <a:spcPct val="90000"/>
              </a:lnSpc>
              <a:spcBef>
                <a:spcPts val="0"/>
              </a:spcBef>
              <a:spcAft>
                <a:spcPts val="0"/>
              </a:spcAft>
              <a:buNone/>
            </a:pPr>
            <a:r>
              <a:rPr lang="en-US" sz="2370" dirty="0">
                <a:latin typeface="Arial"/>
                <a:ea typeface="Arial"/>
                <a:cs typeface="Arial"/>
                <a:sym typeface="Arial"/>
              </a:rPr>
              <a:t>It is an application that simplifies the task of creating a resume for individuals. The system is flexible to be used and reduces the need of thinking and designing an appropriate resume according to qualifications. The system is developed to provide an easy means for creating a professional looking resume. Individuals just have to fill up a form that specifies questions from all required fields such as personal questions, educational, qualities, interest, skills and so on. The answers provided by the users are stored and the system automatically generates a well structured resume. Users have option to create resume in any format and file.</a:t>
            </a:r>
            <a:endParaRPr sz="3700" dirty="0"/>
          </a:p>
        </p:txBody>
      </p:sp>
      <p:sp>
        <p:nvSpPr>
          <p:cNvPr id="124" name="Google Shape;124;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25 September 2023</a:t>
            </a:r>
            <a:endParaRPr/>
          </a:p>
        </p:txBody>
      </p:sp>
      <p:sp>
        <p:nvSpPr>
          <p:cNvPr id="125" name="Google Shape;125;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endParaRPr/>
          </a:p>
        </p:txBody>
      </p:sp>
      <p:sp>
        <p:nvSpPr>
          <p:cNvPr id="126" name="Google Shape;126;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27" name="Google Shape;127;p16"/>
          <p:cNvSpPr/>
          <p:nvPr/>
        </p:nvSpPr>
        <p:spPr>
          <a:xfrm>
            <a:off x="0" y="-184666"/>
            <a:ext cx="184731" cy="369332"/>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298940" y="208051"/>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4400"/>
              <a:buFont typeface="Calibri"/>
              <a:buNone/>
            </a:pPr>
            <a:r>
              <a:rPr lang="en-US" dirty="0">
                <a:solidFill>
                  <a:srgbClr val="C00000"/>
                </a:solidFill>
              </a:rPr>
              <a:t>Objectives</a:t>
            </a:r>
            <a:endParaRPr dirty="0"/>
          </a:p>
        </p:txBody>
      </p:sp>
      <p:sp>
        <p:nvSpPr>
          <p:cNvPr id="133" name="Google Shape;133;p17"/>
          <p:cNvSpPr txBox="1">
            <a:spLocks noGrp="1"/>
          </p:cNvSpPr>
          <p:nvPr>
            <p:ph type="body" idx="1"/>
          </p:nvPr>
        </p:nvSpPr>
        <p:spPr>
          <a:xfrm>
            <a:off x="457200" y="1844050"/>
            <a:ext cx="8229600" cy="4182000"/>
          </a:xfrm>
          <a:prstGeom prst="rect">
            <a:avLst/>
          </a:prstGeom>
          <a:noFill/>
          <a:ln>
            <a:noFill/>
          </a:ln>
        </p:spPr>
        <p:txBody>
          <a:bodyPr spcFirstLastPara="1" wrap="square" lIns="91425" tIns="45700" rIns="91425" bIns="45700" anchor="t" anchorCtr="0">
            <a:normAutofit/>
          </a:bodyPr>
          <a:lstStyle/>
          <a:p>
            <a:pPr marL="342900" lvl="0" indent="-393700" algn="just" rtl="0">
              <a:spcBef>
                <a:spcPts val="0"/>
              </a:spcBef>
              <a:spcAft>
                <a:spcPts val="0"/>
              </a:spcAft>
              <a:buSzPts val="2600"/>
              <a:buFont typeface="Roboto"/>
              <a:buChar char="•"/>
            </a:pPr>
            <a:r>
              <a:rPr lang="en-US" sz="2600" dirty="0">
                <a:latin typeface="Roboto"/>
                <a:ea typeface="Roboto"/>
                <a:cs typeface="Roboto"/>
                <a:sym typeface="Roboto"/>
              </a:rPr>
              <a:t>Simplify Resume Creation</a:t>
            </a:r>
            <a:endParaRPr sz="2600" dirty="0">
              <a:latin typeface="Roboto"/>
              <a:ea typeface="Roboto"/>
              <a:cs typeface="Roboto"/>
              <a:sym typeface="Roboto"/>
            </a:endParaRPr>
          </a:p>
          <a:p>
            <a:pPr marL="342900" lvl="0" indent="-393700" algn="just" rtl="0">
              <a:spcBef>
                <a:spcPts val="0"/>
              </a:spcBef>
              <a:spcAft>
                <a:spcPts val="0"/>
              </a:spcAft>
              <a:buSzPts val="2600"/>
              <a:buFont typeface="Roboto"/>
              <a:buChar char="•"/>
            </a:pPr>
            <a:r>
              <a:rPr lang="en-US" sz="2600" dirty="0">
                <a:latin typeface="Roboto"/>
                <a:ea typeface="Roboto"/>
                <a:cs typeface="Roboto"/>
                <a:sym typeface="Roboto"/>
              </a:rPr>
              <a:t>User-Friendly Interface</a:t>
            </a:r>
            <a:endParaRPr sz="2600" dirty="0">
              <a:latin typeface="Roboto"/>
              <a:ea typeface="Roboto"/>
              <a:cs typeface="Roboto"/>
              <a:sym typeface="Roboto"/>
            </a:endParaRPr>
          </a:p>
          <a:p>
            <a:pPr marL="342900" lvl="0" indent="-393700" algn="just" rtl="0">
              <a:spcBef>
                <a:spcPts val="0"/>
              </a:spcBef>
              <a:spcAft>
                <a:spcPts val="0"/>
              </a:spcAft>
              <a:buSzPts val="2600"/>
              <a:buFont typeface="Roboto"/>
              <a:buChar char="•"/>
            </a:pPr>
            <a:r>
              <a:rPr lang="en-US" sz="2600" dirty="0">
                <a:latin typeface="Roboto"/>
                <a:ea typeface="Roboto"/>
                <a:cs typeface="Roboto"/>
                <a:sym typeface="Roboto"/>
              </a:rPr>
              <a:t>Customization</a:t>
            </a:r>
            <a:endParaRPr sz="2600" dirty="0">
              <a:latin typeface="Roboto"/>
              <a:ea typeface="Roboto"/>
              <a:cs typeface="Roboto"/>
              <a:sym typeface="Roboto"/>
            </a:endParaRPr>
          </a:p>
          <a:p>
            <a:pPr marL="342900" lvl="0" indent="-393700" algn="just" rtl="0">
              <a:spcBef>
                <a:spcPts val="0"/>
              </a:spcBef>
              <a:spcAft>
                <a:spcPts val="0"/>
              </a:spcAft>
              <a:buSzPts val="2600"/>
              <a:buFont typeface="Roboto"/>
              <a:buChar char="•"/>
            </a:pPr>
            <a:r>
              <a:rPr lang="en-US" sz="2600" dirty="0">
                <a:latin typeface="Roboto"/>
                <a:ea typeface="Roboto"/>
                <a:cs typeface="Roboto"/>
                <a:sym typeface="Roboto"/>
              </a:rPr>
              <a:t>Real-Time Preview</a:t>
            </a:r>
            <a:endParaRPr sz="2600" dirty="0">
              <a:latin typeface="Roboto"/>
              <a:ea typeface="Roboto"/>
              <a:cs typeface="Roboto"/>
              <a:sym typeface="Roboto"/>
            </a:endParaRPr>
          </a:p>
          <a:p>
            <a:pPr marL="342900" lvl="0" indent="-393700" algn="just" rtl="0">
              <a:spcBef>
                <a:spcPts val="0"/>
              </a:spcBef>
              <a:spcAft>
                <a:spcPts val="0"/>
              </a:spcAft>
              <a:buSzPts val="2600"/>
              <a:buFont typeface="Roboto"/>
              <a:buChar char="•"/>
            </a:pPr>
            <a:r>
              <a:rPr lang="en-US" sz="2600" dirty="0">
                <a:latin typeface="Roboto"/>
                <a:ea typeface="Roboto"/>
                <a:cs typeface="Roboto"/>
                <a:sym typeface="Roboto"/>
              </a:rPr>
              <a:t>Printing and Downloading</a:t>
            </a:r>
            <a:endParaRPr sz="2600" dirty="0">
              <a:latin typeface="Roboto"/>
              <a:ea typeface="Roboto"/>
              <a:cs typeface="Roboto"/>
              <a:sym typeface="Roboto"/>
            </a:endParaRPr>
          </a:p>
          <a:p>
            <a:pPr marL="342900" lvl="0" indent="-393700" algn="just" rtl="0">
              <a:spcBef>
                <a:spcPts val="0"/>
              </a:spcBef>
              <a:spcAft>
                <a:spcPts val="0"/>
              </a:spcAft>
              <a:buSzPts val="2600"/>
              <a:buFont typeface="Roboto"/>
              <a:buChar char="•"/>
            </a:pPr>
            <a:r>
              <a:rPr lang="en-US" sz="2600" dirty="0">
                <a:latin typeface="Roboto"/>
                <a:ea typeface="Roboto"/>
                <a:cs typeface="Roboto"/>
                <a:sym typeface="Roboto"/>
              </a:rPr>
              <a:t>Accessibility</a:t>
            </a:r>
            <a:endParaRPr sz="2600" dirty="0">
              <a:latin typeface="Roboto"/>
              <a:ea typeface="Roboto"/>
              <a:cs typeface="Roboto"/>
              <a:sym typeface="Roboto"/>
            </a:endParaRPr>
          </a:p>
          <a:p>
            <a:pPr marL="342900" lvl="0" indent="-393700" algn="just" rtl="0">
              <a:spcBef>
                <a:spcPts val="0"/>
              </a:spcBef>
              <a:spcAft>
                <a:spcPts val="0"/>
              </a:spcAft>
              <a:buSzPts val="2600"/>
              <a:buFont typeface="Roboto"/>
              <a:buChar char="•"/>
            </a:pPr>
            <a:r>
              <a:rPr lang="en-US" sz="2600" dirty="0">
                <a:latin typeface="Roboto"/>
                <a:ea typeface="Roboto"/>
                <a:cs typeface="Roboto"/>
                <a:sym typeface="Roboto"/>
              </a:rPr>
              <a:t>The webpage will auto-generate a nice and properly formatted Resume from the information filled up in a form.</a:t>
            </a:r>
            <a:endParaRPr sz="3300" dirty="0"/>
          </a:p>
        </p:txBody>
      </p:sp>
      <p:sp>
        <p:nvSpPr>
          <p:cNvPr id="134" name="Google Shape;134;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25 September 2023</a:t>
            </a:r>
            <a:endParaRPr/>
          </a:p>
        </p:txBody>
      </p:sp>
      <p:sp>
        <p:nvSpPr>
          <p:cNvPr id="135" name="Google Shape;135;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endParaRPr/>
          </a:p>
        </p:txBody>
      </p:sp>
      <p:sp>
        <p:nvSpPr>
          <p:cNvPr id="136" name="Google Shape;136;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8"/>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4400"/>
              <a:buFont typeface="Arial"/>
              <a:buNone/>
            </a:pPr>
            <a:r>
              <a:rPr lang="en-US">
                <a:solidFill>
                  <a:srgbClr val="C00000"/>
                </a:solidFill>
                <a:latin typeface="Arial"/>
                <a:ea typeface="Arial"/>
                <a:cs typeface="Arial"/>
                <a:sym typeface="Arial"/>
              </a:rPr>
              <a:t> System Architecture</a:t>
            </a:r>
            <a:endParaRPr>
              <a:solidFill>
                <a:srgbClr val="C00000"/>
              </a:solidFill>
            </a:endParaRPr>
          </a:p>
        </p:txBody>
      </p:sp>
      <p:sp>
        <p:nvSpPr>
          <p:cNvPr id="143" name="Google Shape;143;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25 September 2023</a:t>
            </a:r>
            <a:endParaRPr/>
          </a:p>
        </p:txBody>
      </p:sp>
      <p:sp>
        <p:nvSpPr>
          <p:cNvPr id="144" name="Google Shape;144;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endParaRPr/>
          </a:p>
        </p:txBody>
      </p:sp>
      <p:sp>
        <p:nvSpPr>
          <p:cNvPr id="145" name="Google Shape;145;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46" name="Google Shape;146;p18"/>
          <p:cNvSpPr txBox="1">
            <a:spLocks noGrp="1"/>
          </p:cNvSpPr>
          <p:nvPr>
            <p:ph type="body" idx="4294967295"/>
          </p:nvPr>
        </p:nvSpPr>
        <p:spPr>
          <a:xfrm>
            <a:off x="0" y="5367338"/>
            <a:ext cx="5486400" cy="8048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a:t>        </a:t>
            </a:r>
            <a:r>
              <a:rPr lang="en-US" sz="2400"/>
              <a:t>Architecture of Online CV Builder</a:t>
            </a:r>
            <a:endParaRPr/>
          </a:p>
        </p:txBody>
      </p:sp>
      <p:sp>
        <p:nvSpPr>
          <p:cNvPr id="147" name="Google Shape;147;p18"/>
          <p:cNvSpPr txBox="1"/>
          <p:nvPr/>
        </p:nvSpPr>
        <p:spPr>
          <a:xfrm>
            <a:off x="2286000" y="3246902"/>
            <a:ext cx="4572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48" name="Google Shape;148;p18"/>
          <p:cNvPicPr preferRelativeResize="0"/>
          <p:nvPr/>
        </p:nvPicPr>
        <p:blipFill>
          <a:blip r:embed="rId3">
            <a:alphaModFix/>
          </a:blip>
          <a:stretch>
            <a:fillRect/>
          </a:stretch>
        </p:blipFill>
        <p:spPr>
          <a:xfrm>
            <a:off x="886975" y="1469125"/>
            <a:ext cx="7543800" cy="3992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4400"/>
              <a:buFont typeface="Calibri"/>
              <a:buNone/>
            </a:pPr>
            <a:r>
              <a:rPr lang="en-US">
                <a:solidFill>
                  <a:srgbClr val="C00000"/>
                </a:solidFill>
              </a:rPr>
              <a:t>Module Implementation</a:t>
            </a:r>
            <a:endParaRPr/>
          </a:p>
        </p:txBody>
      </p:sp>
      <p:sp>
        <p:nvSpPr>
          <p:cNvPr id="154" name="Google Shape;154;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Main dart</a:t>
            </a:r>
            <a:endParaRPr/>
          </a:p>
          <a:p>
            <a:pPr marL="342900" lvl="0" indent="-139700" algn="l" rtl="0">
              <a:spcBef>
                <a:spcPts val="640"/>
              </a:spcBef>
              <a:spcAft>
                <a:spcPts val="0"/>
              </a:spcAft>
              <a:buClr>
                <a:schemeClr val="dk1"/>
              </a:buClr>
              <a:buSzPts val="3200"/>
              <a:buNone/>
            </a:pPr>
            <a:endParaRPr/>
          </a:p>
        </p:txBody>
      </p:sp>
      <p:sp>
        <p:nvSpPr>
          <p:cNvPr id="155" name="Google Shape;155;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25 September 2023</a:t>
            </a:r>
            <a:endParaRPr/>
          </a:p>
        </p:txBody>
      </p:sp>
      <p:sp>
        <p:nvSpPr>
          <p:cNvPr id="156" name="Google Shape;156;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endParaRPr/>
          </a:p>
        </p:txBody>
      </p:sp>
      <p:sp>
        <p:nvSpPr>
          <p:cNvPr id="157" name="Google Shape;157;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58" name="Google Shape;158;p19"/>
          <p:cNvSpPr/>
          <p:nvPr/>
        </p:nvSpPr>
        <p:spPr>
          <a:xfrm>
            <a:off x="4419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59" name="Google Shape;159;p19"/>
          <p:cNvPicPr preferRelativeResize="0"/>
          <p:nvPr/>
        </p:nvPicPr>
        <p:blipFill>
          <a:blip r:embed="rId3">
            <a:alphaModFix/>
          </a:blip>
          <a:stretch>
            <a:fillRect/>
          </a:stretch>
        </p:blipFill>
        <p:spPr>
          <a:xfrm>
            <a:off x="975350" y="2228550"/>
            <a:ext cx="7193300" cy="38976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25 September 2023</a:t>
            </a:r>
            <a:endParaRPr/>
          </a:p>
        </p:txBody>
      </p:sp>
      <p:sp>
        <p:nvSpPr>
          <p:cNvPr id="165" name="Google Shape;165;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endParaRPr/>
          </a:p>
        </p:txBody>
      </p:sp>
      <p:sp>
        <p:nvSpPr>
          <p:cNvPr id="166" name="Google Shape;166;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67" name="Google Shape;167;p20"/>
          <p:cNvSpPr txBox="1">
            <a:spLocks noGrp="1"/>
          </p:cNvSpPr>
          <p:nvPr>
            <p:ph type="title"/>
          </p:nvPr>
        </p:nvSpPr>
        <p:spPr>
          <a:xfrm>
            <a:off x="381000" y="457200"/>
            <a:ext cx="8229600" cy="65563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C00000"/>
              </a:buClr>
              <a:buSzPct val="100000"/>
              <a:buFont typeface="Arial"/>
              <a:buNone/>
            </a:pPr>
            <a:r>
              <a:rPr lang="en-US">
                <a:solidFill>
                  <a:srgbClr val="C00000"/>
                </a:solidFill>
                <a:latin typeface="Arial"/>
                <a:ea typeface="Arial"/>
                <a:cs typeface="Arial"/>
                <a:sym typeface="Arial"/>
              </a:rPr>
              <a:t>Project Implementation</a:t>
            </a:r>
            <a:endParaRPr>
              <a:solidFill>
                <a:srgbClr val="C00000"/>
              </a:solidFill>
            </a:endParaRPr>
          </a:p>
        </p:txBody>
      </p:sp>
      <p:sp>
        <p:nvSpPr>
          <p:cNvPr id="168" name="Google Shape;168;p20"/>
          <p:cNvSpPr txBox="1">
            <a:spLocks noGrp="1"/>
          </p:cNvSpPr>
          <p:nvPr>
            <p:ph type="body" idx="1"/>
          </p:nvPr>
        </p:nvSpPr>
        <p:spPr>
          <a:xfrm>
            <a:off x="457200" y="1600200"/>
            <a:ext cx="8305800" cy="4800600"/>
          </a:xfrm>
          <a:prstGeom prst="rect">
            <a:avLst/>
          </a:prstGeom>
          <a:noFill/>
          <a:ln>
            <a:noFill/>
          </a:ln>
        </p:spPr>
        <p:txBody>
          <a:bodyPr spcFirstLastPara="1" wrap="square" lIns="91425" tIns="45700" rIns="91425" bIns="45700" anchor="t" anchorCtr="0">
            <a:normAutofit/>
          </a:bodyPr>
          <a:lstStyle/>
          <a:p>
            <a:pPr marL="0" lvl="0" indent="0" algn="just" rtl="0">
              <a:lnSpc>
                <a:spcPct val="115000"/>
              </a:lnSpc>
              <a:spcBef>
                <a:spcPts val="0"/>
              </a:spcBef>
              <a:spcAft>
                <a:spcPts val="0"/>
              </a:spcAft>
              <a:buClr>
                <a:schemeClr val="dk1"/>
              </a:buClr>
              <a:buSzPts val="1100"/>
              <a:buFont typeface="Arial"/>
              <a:buNone/>
            </a:pPr>
            <a:r>
              <a:rPr lang="en-US" sz="2100" dirty="0">
                <a:solidFill>
                  <a:srgbClr val="374151"/>
                </a:solidFill>
                <a:highlight>
                  <a:srgbClr val="F7F7F8"/>
                </a:highlight>
                <a:latin typeface="Roboto"/>
                <a:ea typeface="Roboto"/>
                <a:cs typeface="Roboto"/>
                <a:sym typeface="Roboto"/>
              </a:rPr>
              <a:t>Project Planning and Analysis:</a:t>
            </a:r>
            <a:endParaRPr sz="2100" dirty="0">
              <a:solidFill>
                <a:srgbClr val="374151"/>
              </a:solidFill>
              <a:highlight>
                <a:srgbClr val="F7F7F8"/>
              </a:highlight>
              <a:latin typeface="Roboto"/>
              <a:ea typeface="Roboto"/>
              <a:cs typeface="Roboto"/>
              <a:sym typeface="Roboto"/>
            </a:endParaRPr>
          </a:p>
          <a:p>
            <a:pPr marL="457200" lvl="0" indent="-361950" algn="just" rtl="0">
              <a:lnSpc>
                <a:spcPct val="115000"/>
              </a:lnSpc>
              <a:spcBef>
                <a:spcPts val="0"/>
              </a:spcBef>
              <a:spcAft>
                <a:spcPts val="0"/>
              </a:spcAft>
              <a:buClr>
                <a:srgbClr val="374151"/>
              </a:buClr>
              <a:buSzPts val="2100"/>
              <a:buFont typeface="Roboto"/>
              <a:buChar char="●"/>
            </a:pPr>
            <a:r>
              <a:rPr lang="en-US" sz="2100" dirty="0">
                <a:solidFill>
                  <a:srgbClr val="374151"/>
                </a:solidFill>
                <a:highlight>
                  <a:srgbClr val="F7F7F8"/>
                </a:highlight>
                <a:latin typeface="Roboto"/>
                <a:ea typeface="Roboto"/>
                <a:cs typeface="Roboto"/>
                <a:sym typeface="Roboto"/>
              </a:rPr>
              <a:t>Define the project scope, objectives, and requirements.</a:t>
            </a:r>
            <a:endParaRPr sz="2100" dirty="0">
              <a:solidFill>
                <a:srgbClr val="374151"/>
              </a:solidFill>
              <a:highlight>
                <a:srgbClr val="F7F7F8"/>
              </a:highlight>
              <a:latin typeface="Roboto"/>
              <a:ea typeface="Roboto"/>
              <a:cs typeface="Roboto"/>
              <a:sym typeface="Roboto"/>
            </a:endParaRPr>
          </a:p>
          <a:p>
            <a:pPr marL="457200" lvl="0" indent="-361950" algn="just" rtl="0">
              <a:lnSpc>
                <a:spcPct val="115000"/>
              </a:lnSpc>
              <a:spcBef>
                <a:spcPts val="0"/>
              </a:spcBef>
              <a:spcAft>
                <a:spcPts val="0"/>
              </a:spcAft>
              <a:buClr>
                <a:srgbClr val="374151"/>
              </a:buClr>
              <a:buSzPts val="2100"/>
              <a:buFont typeface="Roboto"/>
              <a:buChar char="●"/>
            </a:pPr>
            <a:r>
              <a:rPr lang="en-US" sz="2100" dirty="0">
                <a:solidFill>
                  <a:srgbClr val="374151"/>
                </a:solidFill>
                <a:highlight>
                  <a:srgbClr val="F7F7F8"/>
                </a:highlight>
                <a:latin typeface="Roboto"/>
                <a:ea typeface="Roboto"/>
                <a:cs typeface="Roboto"/>
                <a:sym typeface="Roboto"/>
              </a:rPr>
              <a:t>Conduct market research and competitor analysis to understand user needs and industry standards.</a:t>
            </a:r>
            <a:endParaRPr sz="2100" dirty="0">
              <a:solidFill>
                <a:srgbClr val="374151"/>
              </a:solidFill>
              <a:highlight>
                <a:srgbClr val="F7F7F8"/>
              </a:highlight>
              <a:latin typeface="Roboto"/>
              <a:ea typeface="Roboto"/>
              <a:cs typeface="Roboto"/>
              <a:sym typeface="Roboto"/>
            </a:endParaRPr>
          </a:p>
          <a:p>
            <a:pPr marL="0" lvl="0" indent="0" algn="just" rtl="0">
              <a:lnSpc>
                <a:spcPct val="115000"/>
              </a:lnSpc>
              <a:spcBef>
                <a:spcPts val="0"/>
              </a:spcBef>
              <a:spcAft>
                <a:spcPts val="0"/>
              </a:spcAft>
              <a:buNone/>
            </a:pPr>
            <a:endParaRPr sz="2100" dirty="0">
              <a:solidFill>
                <a:srgbClr val="374151"/>
              </a:solidFill>
              <a:highlight>
                <a:srgbClr val="F7F7F8"/>
              </a:highlight>
              <a:latin typeface="Roboto"/>
              <a:ea typeface="Roboto"/>
              <a:cs typeface="Roboto"/>
              <a:sym typeface="Roboto"/>
            </a:endParaRPr>
          </a:p>
          <a:p>
            <a:pPr marL="0" lvl="0" indent="0" algn="just" rtl="0">
              <a:lnSpc>
                <a:spcPct val="115000"/>
              </a:lnSpc>
              <a:spcBef>
                <a:spcPts val="0"/>
              </a:spcBef>
              <a:spcAft>
                <a:spcPts val="0"/>
              </a:spcAft>
              <a:buNone/>
            </a:pPr>
            <a:r>
              <a:rPr lang="en-US" sz="2100" dirty="0">
                <a:solidFill>
                  <a:srgbClr val="374151"/>
                </a:solidFill>
                <a:highlight>
                  <a:srgbClr val="F7F7F8"/>
                </a:highlight>
                <a:latin typeface="Roboto"/>
                <a:ea typeface="Roboto"/>
                <a:cs typeface="Roboto"/>
                <a:sym typeface="Roboto"/>
              </a:rPr>
              <a:t>Design User Interface (UI) and User Experience (UX):</a:t>
            </a:r>
            <a:endParaRPr sz="2100" dirty="0">
              <a:solidFill>
                <a:srgbClr val="374151"/>
              </a:solidFill>
              <a:highlight>
                <a:srgbClr val="F7F7F8"/>
              </a:highlight>
              <a:latin typeface="Roboto"/>
              <a:ea typeface="Roboto"/>
              <a:cs typeface="Roboto"/>
              <a:sym typeface="Roboto"/>
            </a:endParaRPr>
          </a:p>
          <a:p>
            <a:pPr marL="457200" lvl="0" indent="-361950" algn="just" rtl="0">
              <a:lnSpc>
                <a:spcPct val="115000"/>
              </a:lnSpc>
              <a:spcBef>
                <a:spcPts val="0"/>
              </a:spcBef>
              <a:spcAft>
                <a:spcPts val="0"/>
              </a:spcAft>
              <a:buClr>
                <a:srgbClr val="374151"/>
              </a:buClr>
              <a:buSzPts val="2100"/>
              <a:buFont typeface="Roboto"/>
              <a:buChar char="●"/>
            </a:pPr>
            <a:r>
              <a:rPr lang="en-US" sz="2100" dirty="0">
                <a:solidFill>
                  <a:srgbClr val="374151"/>
                </a:solidFill>
                <a:highlight>
                  <a:srgbClr val="F7F7F8"/>
                </a:highlight>
                <a:latin typeface="Roboto"/>
                <a:ea typeface="Roboto"/>
                <a:cs typeface="Roboto"/>
                <a:sym typeface="Roboto"/>
              </a:rPr>
              <a:t>Design the user interface (UI) for the CV builder, including the layout, fields, and templates.</a:t>
            </a:r>
            <a:endParaRPr sz="2100" dirty="0">
              <a:solidFill>
                <a:srgbClr val="374151"/>
              </a:solidFill>
              <a:highlight>
                <a:srgbClr val="F7F7F8"/>
              </a:highlight>
              <a:latin typeface="Roboto"/>
              <a:ea typeface="Roboto"/>
              <a:cs typeface="Roboto"/>
              <a:sym typeface="Roboto"/>
            </a:endParaRPr>
          </a:p>
          <a:p>
            <a:pPr marL="457200" lvl="0" indent="-361950" algn="just" rtl="0">
              <a:lnSpc>
                <a:spcPct val="115000"/>
              </a:lnSpc>
              <a:spcBef>
                <a:spcPts val="0"/>
              </a:spcBef>
              <a:spcAft>
                <a:spcPts val="0"/>
              </a:spcAft>
              <a:buClr>
                <a:srgbClr val="374151"/>
              </a:buClr>
              <a:buSzPts val="2100"/>
              <a:buFont typeface="Roboto"/>
              <a:buChar char="●"/>
            </a:pPr>
            <a:r>
              <a:rPr lang="en-US" sz="2100" dirty="0">
                <a:solidFill>
                  <a:srgbClr val="374151"/>
                </a:solidFill>
                <a:highlight>
                  <a:srgbClr val="F7F7F8"/>
                </a:highlight>
                <a:latin typeface="Roboto"/>
                <a:ea typeface="Roboto"/>
                <a:cs typeface="Roboto"/>
                <a:sym typeface="Roboto"/>
              </a:rPr>
              <a:t>Focus on creating a user-friendly and intuitive user experience (UX) to ensure ease of navigation and data entry.</a:t>
            </a:r>
            <a:endParaRPr sz="2100" dirty="0">
              <a:solidFill>
                <a:srgbClr val="374151"/>
              </a:solidFill>
              <a:highlight>
                <a:srgbClr val="F7F7F8"/>
              </a:highlight>
              <a:latin typeface="Roboto"/>
              <a:ea typeface="Roboto"/>
              <a:cs typeface="Roboto"/>
              <a:sym typeface="Roboto"/>
            </a:endParaRPr>
          </a:p>
          <a:p>
            <a:pPr marL="0" lvl="0" indent="0" algn="just" rtl="0">
              <a:lnSpc>
                <a:spcPct val="115000"/>
              </a:lnSpc>
              <a:spcBef>
                <a:spcPts val="0"/>
              </a:spcBef>
              <a:spcAft>
                <a:spcPts val="0"/>
              </a:spcAft>
              <a:buNone/>
            </a:pPr>
            <a:endParaRPr sz="2100" dirty="0">
              <a:solidFill>
                <a:srgbClr val="374151"/>
              </a:solidFill>
              <a:highlight>
                <a:srgbClr val="F7F7F8"/>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just" rtl="0">
              <a:lnSpc>
                <a:spcPct val="115000"/>
              </a:lnSpc>
              <a:spcBef>
                <a:spcPts val="0"/>
              </a:spcBef>
              <a:spcAft>
                <a:spcPts val="0"/>
              </a:spcAft>
              <a:buClr>
                <a:schemeClr val="dk1"/>
              </a:buClr>
              <a:buSzPts val="1100"/>
              <a:buFont typeface="Arial"/>
              <a:buNone/>
            </a:pPr>
            <a:r>
              <a:rPr lang="en-US" sz="2100" dirty="0">
                <a:solidFill>
                  <a:srgbClr val="374151"/>
                </a:solidFill>
                <a:highlight>
                  <a:srgbClr val="F7F7F8"/>
                </a:highlight>
                <a:latin typeface="Roboto"/>
                <a:ea typeface="Roboto"/>
                <a:cs typeface="Roboto"/>
                <a:sym typeface="Roboto"/>
              </a:rPr>
              <a:t>Frontend Development:</a:t>
            </a:r>
            <a:endParaRPr sz="2100" dirty="0">
              <a:solidFill>
                <a:srgbClr val="374151"/>
              </a:solidFill>
              <a:highlight>
                <a:srgbClr val="F7F7F8"/>
              </a:highlight>
              <a:latin typeface="Roboto"/>
              <a:ea typeface="Roboto"/>
              <a:cs typeface="Roboto"/>
              <a:sym typeface="Roboto"/>
            </a:endParaRPr>
          </a:p>
          <a:p>
            <a:pPr marL="457200" lvl="0" indent="-361950" algn="just" rtl="0">
              <a:lnSpc>
                <a:spcPct val="115000"/>
              </a:lnSpc>
              <a:spcBef>
                <a:spcPts val="0"/>
              </a:spcBef>
              <a:spcAft>
                <a:spcPts val="0"/>
              </a:spcAft>
              <a:buClr>
                <a:srgbClr val="374151"/>
              </a:buClr>
              <a:buSzPts val="2100"/>
              <a:buFont typeface="Roboto"/>
              <a:buChar char="●"/>
            </a:pPr>
            <a:r>
              <a:rPr lang="en-US" sz="2100" dirty="0">
                <a:solidFill>
                  <a:srgbClr val="374151"/>
                </a:solidFill>
                <a:highlight>
                  <a:srgbClr val="F7F7F8"/>
                </a:highlight>
                <a:latin typeface="Roboto"/>
                <a:ea typeface="Roboto"/>
                <a:cs typeface="Roboto"/>
                <a:sym typeface="Roboto"/>
              </a:rPr>
              <a:t>Build the frontend of the website, including the user registration/login system and the CV creation interface.</a:t>
            </a:r>
            <a:endParaRPr sz="2100" dirty="0">
              <a:solidFill>
                <a:srgbClr val="374151"/>
              </a:solidFill>
              <a:highlight>
                <a:srgbClr val="F7F7F8"/>
              </a:highlight>
              <a:latin typeface="Roboto"/>
              <a:ea typeface="Roboto"/>
              <a:cs typeface="Roboto"/>
              <a:sym typeface="Roboto"/>
            </a:endParaRPr>
          </a:p>
          <a:p>
            <a:pPr marL="457200" lvl="0" indent="-361950" algn="just" rtl="0">
              <a:lnSpc>
                <a:spcPct val="115000"/>
              </a:lnSpc>
              <a:spcBef>
                <a:spcPts val="0"/>
              </a:spcBef>
              <a:spcAft>
                <a:spcPts val="0"/>
              </a:spcAft>
              <a:buClr>
                <a:srgbClr val="374151"/>
              </a:buClr>
              <a:buSzPts val="2100"/>
              <a:buFont typeface="Roboto"/>
              <a:buChar char="●"/>
            </a:pPr>
            <a:r>
              <a:rPr lang="en-US" sz="2100" dirty="0">
                <a:solidFill>
                  <a:srgbClr val="374151"/>
                </a:solidFill>
                <a:highlight>
                  <a:srgbClr val="F7F7F8"/>
                </a:highlight>
                <a:latin typeface="Roboto"/>
                <a:ea typeface="Roboto"/>
                <a:cs typeface="Roboto"/>
                <a:sym typeface="Roboto"/>
              </a:rPr>
              <a:t>Implement responsive design to ensure compatibility with various devices and screen sizes.</a:t>
            </a:r>
            <a:endParaRPr sz="2100" dirty="0">
              <a:solidFill>
                <a:srgbClr val="374151"/>
              </a:solidFill>
              <a:highlight>
                <a:srgbClr val="F7F7F8"/>
              </a:highlight>
              <a:latin typeface="Roboto"/>
              <a:ea typeface="Roboto"/>
              <a:cs typeface="Roboto"/>
              <a:sym typeface="Roboto"/>
            </a:endParaRPr>
          </a:p>
          <a:p>
            <a:pPr marL="0" lvl="0" indent="0" algn="just" rtl="0">
              <a:lnSpc>
                <a:spcPct val="115000"/>
              </a:lnSpc>
              <a:spcBef>
                <a:spcPts val="0"/>
              </a:spcBef>
              <a:spcAft>
                <a:spcPts val="0"/>
              </a:spcAft>
              <a:buNone/>
            </a:pPr>
            <a:endParaRPr sz="2100" dirty="0">
              <a:solidFill>
                <a:srgbClr val="374151"/>
              </a:solidFill>
              <a:highlight>
                <a:srgbClr val="F7F7F8"/>
              </a:highlight>
              <a:latin typeface="Roboto"/>
              <a:ea typeface="Roboto"/>
              <a:cs typeface="Roboto"/>
              <a:sym typeface="Roboto"/>
            </a:endParaRPr>
          </a:p>
          <a:p>
            <a:pPr marL="0" lvl="0" indent="0" algn="just" rtl="0">
              <a:lnSpc>
                <a:spcPct val="115000"/>
              </a:lnSpc>
              <a:spcBef>
                <a:spcPts val="0"/>
              </a:spcBef>
              <a:spcAft>
                <a:spcPts val="0"/>
              </a:spcAft>
              <a:buClr>
                <a:schemeClr val="dk1"/>
              </a:buClr>
              <a:buSzPts val="1100"/>
              <a:buFont typeface="Arial"/>
              <a:buNone/>
            </a:pPr>
            <a:r>
              <a:rPr lang="en-US" sz="2100" dirty="0">
                <a:solidFill>
                  <a:srgbClr val="374151"/>
                </a:solidFill>
                <a:highlight>
                  <a:srgbClr val="F7F7F8"/>
                </a:highlight>
                <a:latin typeface="Roboto"/>
                <a:ea typeface="Roboto"/>
                <a:cs typeface="Roboto"/>
                <a:sym typeface="Roboto"/>
              </a:rPr>
              <a:t>CV Template Customization:</a:t>
            </a:r>
            <a:endParaRPr sz="2100" dirty="0">
              <a:solidFill>
                <a:srgbClr val="374151"/>
              </a:solidFill>
              <a:highlight>
                <a:srgbClr val="F7F7F8"/>
              </a:highlight>
              <a:latin typeface="Roboto"/>
              <a:ea typeface="Roboto"/>
              <a:cs typeface="Roboto"/>
              <a:sym typeface="Roboto"/>
            </a:endParaRPr>
          </a:p>
          <a:p>
            <a:pPr marL="457200" lvl="0" indent="-361950" algn="just" rtl="0">
              <a:lnSpc>
                <a:spcPct val="115000"/>
              </a:lnSpc>
              <a:spcBef>
                <a:spcPts val="0"/>
              </a:spcBef>
              <a:spcAft>
                <a:spcPts val="0"/>
              </a:spcAft>
              <a:buClr>
                <a:srgbClr val="374151"/>
              </a:buClr>
              <a:buSzPts val="2100"/>
              <a:buFont typeface="Roboto"/>
              <a:buChar char="●"/>
            </a:pPr>
            <a:r>
              <a:rPr lang="en-US" sz="2100" dirty="0">
                <a:solidFill>
                  <a:srgbClr val="374151"/>
                </a:solidFill>
                <a:highlight>
                  <a:srgbClr val="F7F7F8"/>
                </a:highlight>
                <a:latin typeface="Roboto"/>
                <a:ea typeface="Roboto"/>
                <a:cs typeface="Roboto"/>
                <a:sym typeface="Roboto"/>
              </a:rPr>
              <a:t>Create a selection of CV templates for users to choose from.</a:t>
            </a:r>
            <a:endParaRPr sz="2100" dirty="0">
              <a:solidFill>
                <a:srgbClr val="374151"/>
              </a:solidFill>
              <a:highlight>
                <a:srgbClr val="F7F7F8"/>
              </a:highlight>
              <a:latin typeface="Roboto"/>
              <a:ea typeface="Roboto"/>
              <a:cs typeface="Roboto"/>
              <a:sym typeface="Roboto"/>
            </a:endParaRPr>
          </a:p>
          <a:p>
            <a:pPr marL="457200" lvl="0" indent="-361950" algn="just" rtl="0">
              <a:lnSpc>
                <a:spcPct val="115000"/>
              </a:lnSpc>
              <a:spcBef>
                <a:spcPts val="0"/>
              </a:spcBef>
              <a:spcAft>
                <a:spcPts val="0"/>
              </a:spcAft>
              <a:buClr>
                <a:srgbClr val="374151"/>
              </a:buClr>
              <a:buSzPts val="2100"/>
              <a:buFont typeface="Roboto"/>
              <a:buChar char="●"/>
            </a:pPr>
            <a:r>
              <a:rPr lang="en-US" sz="2100" dirty="0">
                <a:solidFill>
                  <a:srgbClr val="374151"/>
                </a:solidFill>
                <a:highlight>
                  <a:srgbClr val="F7F7F8"/>
                </a:highlight>
                <a:latin typeface="Roboto"/>
                <a:ea typeface="Roboto"/>
                <a:cs typeface="Roboto"/>
                <a:sym typeface="Roboto"/>
              </a:rPr>
              <a:t>Implement features for customizing template colors and styles to allow users to personalize their CVs.</a:t>
            </a:r>
            <a:endParaRPr sz="2100" dirty="0">
              <a:solidFill>
                <a:srgbClr val="374151"/>
              </a:solidFill>
              <a:highlight>
                <a:srgbClr val="F7F7F8"/>
              </a:highlight>
              <a:latin typeface="Roboto"/>
              <a:ea typeface="Roboto"/>
              <a:cs typeface="Roboto"/>
              <a:sym typeface="Roboto"/>
            </a:endParaRPr>
          </a:p>
          <a:p>
            <a:pPr marL="0" lvl="0" indent="0" algn="just" rtl="0">
              <a:lnSpc>
                <a:spcPct val="115000"/>
              </a:lnSpc>
              <a:spcBef>
                <a:spcPts val="0"/>
              </a:spcBef>
              <a:spcAft>
                <a:spcPts val="0"/>
              </a:spcAft>
              <a:buNone/>
            </a:pPr>
            <a:endParaRPr sz="2100" dirty="0">
              <a:solidFill>
                <a:srgbClr val="374151"/>
              </a:solidFill>
              <a:highlight>
                <a:srgbClr val="F7F7F8"/>
              </a:highlight>
              <a:latin typeface="Roboto"/>
              <a:ea typeface="Roboto"/>
              <a:cs typeface="Roboto"/>
              <a:sym typeface="Roboto"/>
            </a:endParaRPr>
          </a:p>
        </p:txBody>
      </p:sp>
      <p:sp>
        <p:nvSpPr>
          <p:cNvPr id="174" name="Google Shape;174;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25 September 2023</a:t>
            </a:r>
            <a:endParaRPr/>
          </a:p>
        </p:txBody>
      </p:sp>
      <p:sp>
        <p:nvSpPr>
          <p:cNvPr id="175" name="Google Shape;175;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endParaRPr/>
          </a:p>
        </p:txBody>
      </p:sp>
      <p:sp>
        <p:nvSpPr>
          <p:cNvPr id="176" name="Google Shape;176;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177" name="Google Shape;177;p21"/>
          <p:cNvSpPr txBox="1">
            <a:spLocks noGrp="1"/>
          </p:cNvSpPr>
          <p:nvPr>
            <p:ph type="title"/>
          </p:nvPr>
        </p:nvSpPr>
        <p:spPr>
          <a:xfrm>
            <a:off x="381000" y="457200"/>
            <a:ext cx="8229600" cy="65563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C00000"/>
              </a:buClr>
              <a:buSzPct val="100000"/>
              <a:buFont typeface="Arial"/>
              <a:buNone/>
            </a:pPr>
            <a:r>
              <a:rPr lang="en-US">
                <a:solidFill>
                  <a:srgbClr val="C00000"/>
                </a:solidFill>
                <a:latin typeface="Arial"/>
                <a:ea typeface="Arial"/>
                <a:cs typeface="Arial"/>
                <a:sym typeface="Arial"/>
              </a:rPr>
              <a:t>Project Implementation</a:t>
            </a:r>
            <a:endParaRPr>
              <a:solidFill>
                <a:srgbClr val="C00000"/>
              </a:solidFill>
            </a:endParaRPr>
          </a:p>
        </p:txBody>
      </p:sp>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1019</Words>
  <Application>Microsoft Office PowerPoint</Application>
  <PresentationFormat>On-screen Show (4:3)</PresentationFormat>
  <Paragraphs>135</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Roboto</vt:lpstr>
      <vt:lpstr>Custom Design</vt:lpstr>
      <vt:lpstr> </vt:lpstr>
      <vt:lpstr>Presentation Outline</vt:lpstr>
      <vt:lpstr>PowerPoint Presentation</vt:lpstr>
      <vt:lpstr>Introduction</vt:lpstr>
      <vt:lpstr>Objectives</vt:lpstr>
      <vt:lpstr> System Architecture</vt:lpstr>
      <vt:lpstr>Module Implementation</vt:lpstr>
      <vt:lpstr>Project Implementation</vt:lpstr>
      <vt:lpstr>Project Implementation</vt:lpstr>
      <vt:lpstr>Project Implementation</vt:lpstr>
      <vt:lpstr>Software &amp; Hardware Requirements</vt:lpstr>
      <vt:lpstr>Results and discussion</vt:lpstr>
      <vt:lpstr>Results and discussion</vt:lpstr>
      <vt:lpstr>Conclusion</vt:lpstr>
      <vt:lpstr>Application - Snapshots</vt:lpstr>
      <vt:lpstr>Application - Snapshots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cp:lastModifiedBy>GOPI CHAND</cp:lastModifiedBy>
  <cp:revision>8</cp:revision>
  <dcterms:modified xsi:type="dcterms:W3CDTF">2023-10-04T04:48:03Z</dcterms:modified>
</cp:coreProperties>
</file>