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80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rgbClr val="3BBF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rgbClr val="3BBF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rgbClr val="3BBF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6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1375" y="1456944"/>
            <a:ext cx="9375775" cy="4860290"/>
          </a:xfrm>
          <a:custGeom>
            <a:avLst/>
            <a:gdLst/>
            <a:ahLst/>
            <a:cxnLst/>
            <a:rect l="l" t="t" r="r" b="b"/>
            <a:pathLst>
              <a:path w="9375775" h="4860290">
                <a:moveTo>
                  <a:pt x="9375647" y="4860036"/>
                </a:moveTo>
                <a:lnTo>
                  <a:pt x="0" y="4860036"/>
                </a:lnTo>
                <a:lnTo>
                  <a:pt x="0" y="0"/>
                </a:lnTo>
                <a:lnTo>
                  <a:pt x="9375647" y="0"/>
                </a:lnTo>
                <a:lnTo>
                  <a:pt x="9375647" y="4860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1895" y="2102358"/>
            <a:ext cx="8682355" cy="0"/>
          </a:xfrm>
          <a:custGeom>
            <a:avLst/>
            <a:gdLst/>
            <a:ahLst/>
            <a:cxnLst/>
            <a:rect l="l" t="t" r="r" b="b"/>
            <a:pathLst>
              <a:path w="8682355">
                <a:moveTo>
                  <a:pt x="0" y="0"/>
                </a:moveTo>
                <a:lnTo>
                  <a:pt x="8682228" y="0"/>
                </a:lnTo>
              </a:path>
            </a:pathLst>
          </a:custGeom>
          <a:ln w="10668">
            <a:solidFill>
              <a:srgbClr val="CFCD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4294" y="1579942"/>
            <a:ext cx="4649810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1">
                <a:solidFill>
                  <a:srgbClr val="3BBFE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617" y="2756488"/>
            <a:ext cx="8563165" cy="199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49" y="3516950"/>
            <a:ext cx="8122284" cy="8864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870585" marR="5080" indent="-858519">
              <a:lnSpc>
                <a:spcPts val="3200"/>
              </a:lnSpc>
              <a:spcBef>
                <a:spcPts val="515"/>
              </a:spcBef>
            </a:pPr>
            <a:r>
              <a:rPr sz="2950" b="1" spc="120" dirty="0">
                <a:latin typeface="Times New Roman"/>
                <a:cs typeface="Times New Roman"/>
              </a:rPr>
              <a:t>EXERCISE</a:t>
            </a:r>
            <a:r>
              <a:rPr sz="2950" b="1" spc="210" dirty="0">
                <a:latin typeface="Times New Roman"/>
                <a:cs typeface="Times New Roman"/>
              </a:rPr>
              <a:t> </a:t>
            </a:r>
            <a:r>
              <a:rPr sz="2950" b="1" spc="110" dirty="0">
                <a:latin typeface="Times New Roman"/>
                <a:cs typeface="Times New Roman"/>
              </a:rPr>
              <a:t>RECOMMENDATION</a:t>
            </a:r>
            <a:r>
              <a:rPr sz="2950" b="1" spc="200" dirty="0">
                <a:latin typeface="Times New Roman"/>
                <a:cs typeface="Times New Roman"/>
              </a:rPr>
              <a:t> </a:t>
            </a:r>
            <a:r>
              <a:rPr sz="2950" b="1" spc="114" dirty="0">
                <a:latin typeface="Times New Roman"/>
                <a:cs typeface="Times New Roman"/>
              </a:rPr>
              <a:t>METHOD </a:t>
            </a:r>
            <a:r>
              <a:rPr sz="2950" b="1" spc="-720" dirty="0">
                <a:latin typeface="Times New Roman"/>
                <a:cs typeface="Times New Roman"/>
              </a:rPr>
              <a:t> </a:t>
            </a:r>
            <a:r>
              <a:rPr sz="2950" b="1" spc="105" dirty="0">
                <a:latin typeface="Times New Roman"/>
                <a:cs typeface="Times New Roman"/>
              </a:rPr>
              <a:t>BASED</a:t>
            </a:r>
            <a:r>
              <a:rPr sz="2950" b="1" spc="260" dirty="0">
                <a:latin typeface="Times New Roman"/>
                <a:cs typeface="Times New Roman"/>
              </a:rPr>
              <a:t> </a:t>
            </a:r>
            <a:r>
              <a:rPr sz="2950" b="1" spc="80" dirty="0">
                <a:latin typeface="Times New Roman"/>
                <a:cs typeface="Times New Roman"/>
              </a:rPr>
              <a:t>ON</a:t>
            </a:r>
            <a:r>
              <a:rPr sz="2950" b="1" spc="235" dirty="0">
                <a:latin typeface="Times New Roman"/>
                <a:cs typeface="Times New Roman"/>
              </a:rPr>
              <a:t> </a:t>
            </a:r>
            <a:r>
              <a:rPr sz="2950" b="1" spc="114" dirty="0">
                <a:latin typeface="Times New Roman"/>
                <a:cs typeface="Times New Roman"/>
              </a:rPr>
              <a:t>MACHINE</a:t>
            </a:r>
            <a:r>
              <a:rPr sz="2950" b="1" spc="220" dirty="0">
                <a:latin typeface="Times New Roman"/>
                <a:cs typeface="Times New Roman"/>
              </a:rPr>
              <a:t> </a:t>
            </a:r>
            <a:r>
              <a:rPr sz="2950" b="1" spc="114" dirty="0">
                <a:latin typeface="Times New Roman"/>
                <a:cs typeface="Times New Roman"/>
              </a:rPr>
              <a:t>LEARNING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312163"/>
            <a:ext cx="9982200" cy="943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486" y="1569238"/>
            <a:ext cx="447357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2870" algn="l"/>
              </a:tabLst>
            </a:pPr>
            <a:r>
              <a:rPr spc="320" dirty="0">
                <a:solidFill>
                  <a:srgbClr val="0070BF"/>
                </a:solidFill>
              </a:rPr>
              <a:t>P</a:t>
            </a:r>
            <a:r>
              <a:rPr spc="380" dirty="0">
                <a:solidFill>
                  <a:srgbClr val="0070BF"/>
                </a:solidFill>
              </a:rPr>
              <a:t>R</a:t>
            </a:r>
            <a:r>
              <a:rPr spc="45" dirty="0">
                <a:solidFill>
                  <a:srgbClr val="0070BF"/>
                </a:solidFill>
              </a:rPr>
              <a:t>O</a:t>
            </a:r>
            <a:r>
              <a:rPr spc="320" dirty="0">
                <a:solidFill>
                  <a:srgbClr val="0070BF"/>
                </a:solidFill>
              </a:rPr>
              <a:t>P</a:t>
            </a:r>
            <a:r>
              <a:rPr spc="15" dirty="0">
                <a:solidFill>
                  <a:srgbClr val="0070BF"/>
                </a:solidFill>
              </a:rPr>
              <a:t>O</a:t>
            </a:r>
            <a:r>
              <a:rPr spc="-85" dirty="0">
                <a:solidFill>
                  <a:srgbClr val="0070BF"/>
                </a:solidFill>
              </a:rPr>
              <a:t>S</a:t>
            </a:r>
            <a:r>
              <a:rPr spc="190" dirty="0">
                <a:solidFill>
                  <a:srgbClr val="0070BF"/>
                </a:solidFill>
              </a:rPr>
              <a:t>E</a:t>
            </a:r>
            <a:r>
              <a:rPr spc="430" dirty="0">
                <a:solidFill>
                  <a:srgbClr val="0070BF"/>
                </a:solidFill>
              </a:rPr>
              <a:t>D</a:t>
            </a:r>
            <a:r>
              <a:rPr dirty="0">
                <a:solidFill>
                  <a:srgbClr val="0070BF"/>
                </a:solidFill>
              </a:rPr>
              <a:t>	</a:t>
            </a:r>
            <a:r>
              <a:rPr spc="-55" dirty="0">
                <a:solidFill>
                  <a:srgbClr val="0070BF"/>
                </a:solidFill>
              </a:rPr>
              <a:t>S</a:t>
            </a:r>
            <a:r>
              <a:rPr spc="395" dirty="0">
                <a:solidFill>
                  <a:srgbClr val="0070BF"/>
                </a:solidFill>
              </a:rPr>
              <a:t>Y</a:t>
            </a:r>
            <a:r>
              <a:rPr spc="-55" dirty="0">
                <a:solidFill>
                  <a:srgbClr val="0070BF"/>
                </a:solidFill>
              </a:rPr>
              <a:t>S</a:t>
            </a:r>
            <a:r>
              <a:rPr spc="204" dirty="0">
                <a:solidFill>
                  <a:srgbClr val="0070BF"/>
                </a:solidFill>
              </a:rPr>
              <a:t>T</a:t>
            </a:r>
            <a:r>
              <a:rPr spc="190" dirty="0">
                <a:solidFill>
                  <a:srgbClr val="0070BF"/>
                </a:solidFill>
              </a:rPr>
              <a:t>E</a:t>
            </a:r>
            <a:r>
              <a:rPr spc="400" dirty="0">
                <a:solidFill>
                  <a:srgbClr val="0070BF"/>
                </a:solidFill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33" y="2463812"/>
            <a:ext cx="8519795" cy="263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known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as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part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information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filtering</a:t>
            </a:r>
            <a:r>
              <a:rPr sz="1650" spc="28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650" spc="60" dirty="0">
                <a:latin typeface="Times New Roman"/>
                <a:cs typeface="Times New Roman"/>
              </a:rPr>
              <a:t>It</a:t>
            </a:r>
            <a:r>
              <a:rPr sz="1650" spc="21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helps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users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seek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prediction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rating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or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preference.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49700"/>
              </a:lnSpc>
              <a:spcBef>
                <a:spcPts val="1245"/>
              </a:spcBef>
              <a:buFont typeface="Arial MT"/>
              <a:buChar char="•"/>
              <a:tabLst>
                <a:tab pos="201930" algn="l"/>
                <a:tab pos="640715" algn="l"/>
              </a:tabLst>
            </a:pPr>
            <a:r>
              <a:rPr sz="1650" spc="-10" dirty="0">
                <a:latin typeface="Times New Roman"/>
                <a:cs typeface="Times New Roman"/>
              </a:rPr>
              <a:t>We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use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machine</a:t>
            </a:r>
            <a:r>
              <a:rPr sz="1650" spc="28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algorithms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on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activity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data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build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predictive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module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in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	</a:t>
            </a:r>
            <a:r>
              <a:rPr sz="1650" spc="80" dirty="0">
                <a:latin typeface="Times New Roman"/>
                <a:cs typeface="Times New Roman"/>
              </a:rPr>
              <a:t>BTL</a:t>
            </a:r>
            <a:r>
              <a:rPr sz="1650" spc="19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that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classify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user’s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activity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in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their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workout.</a:t>
            </a:r>
            <a:endParaRPr sz="1650">
              <a:latin typeface="Times New Roman"/>
              <a:cs typeface="Times New Roman"/>
            </a:endParaRPr>
          </a:p>
          <a:p>
            <a:pPr marL="201295" marR="560070" indent="-189230">
              <a:lnSpc>
                <a:spcPct val="150300"/>
              </a:lnSpc>
              <a:spcBef>
                <a:spcPts val="124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65" dirty="0">
                <a:latin typeface="Times New Roman"/>
                <a:cs typeface="Times New Roman"/>
              </a:rPr>
              <a:t>we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also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build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TA</a:t>
            </a:r>
            <a:r>
              <a:rPr sz="1650" spc="15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with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Soar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architecture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and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machine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algorithm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reflect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prediction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BTL.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32" y="1616389"/>
            <a:ext cx="6776084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45" dirty="0">
                <a:solidFill>
                  <a:srgbClr val="08B608"/>
                </a:solidFill>
                <a:latin typeface="Times New Roman"/>
                <a:cs typeface="Times New Roman"/>
              </a:rPr>
              <a:t>ADVANTAGES</a:t>
            </a:r>
            <a:r>
              <a:rPr sz="2650" i="0" spc="254" dirty="0">
                <a:solidFill>
                  <a:srgbClr val="08B608"/>
                </a:solidFill>
                <a:latin typeface="Times New Roman"/>
                <a:cs typeface="Times New Roman"/>
              </a:rPr>
              <a:t> </a:t>
            </a:r>
            <a:r>
              <a:rPr sz="2650" i="0" spc="45" dirty="0">
                <a:solidFill>
                  <a:srgbClr val="08B608"/>
                </a:solidFill>
                <a:latin typeface="Times New Roman"/>
                <a:cs typeface="Times New Roman"/>
              </a:rPr>
              <a:t>OF</a:t>
            </a:r>
            <a:r>
              <a:rPr sz="2650" i="0" spc="110" dirty="0">
                <a:solidFill>
                  <a:srgbClr val="08B608"/>
                </a:solidFill>
                <a:latin typeface="Times New Roman"/>
                <a:cs typeface="Times New Roman"/>
              </a:rPr>
              <a:t> </a:t>
            </a:r>
            <a:r>
              <a:rPr sz="2650" i="0" spc="95" dirty="0">
                <a:solidFill>
                  <a:srgbClr val="08B608"/>
                </a:solidFill>
                <a:latin typeface="Times New Roman"/>
                <a:cs typeface="Times New Roman"/>
              </a:rPr>
              <a:t>PROPOSED</a:t>
            </a:r>
            <a:r>
              <a:rPr sz="2650" i="0" spc="265" dirty="0">
                <a:solidFill>
                  <a:srgbClr val="08B608"/>
                </a:solidFill>
                <a:latin typeface="Times New Roman"/>
                <a:cs typeface="Times New Roman"/>
              </a:rPr>
              <a:t> </a:t>
            </a:r>
            <a:r>
              <a:rPr sz="2650" i="0" spc="90" dirty="0">
                <a:solidFill>
                  <a:srgbClr val="08B608"/>
                </a:solidFill>
                <a:latin typeface="Times New Roman"/>
                <a:cs typeface="Times New Roman"/>
              </a:rPr>
              <a:t>SYSTEM: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33" y="2411296"/>
            <a:ext cx="8488045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776605" indent="-189230">
              <a:lnSpc>
                <a:spcPct val="149700"/>
              </a:lnSpc>
              <a:spcBef>
                <a:spcPts val="10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Times New Roman"/>
                <a:cs typeface="Times New Roman"/>
              </a:rPr>
              <a:t>FAS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is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designed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support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users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doing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exercise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with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fitness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assistance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equipment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(FAE).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1650" spc="60" dirty="0">
                <a:latin typeface="Times New Roman"/>
                <a:cs typeface="Times New Roman"/>
              </a:rPr>
              <a:t>It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support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lifting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weight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exercise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instead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traditional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method.</a:t>
            </a:r>
            <a:endParaRPr sz="1650">
              <a:latin typeface="Times New Roman"/>
              <a:cs typeface="Times New Roman"/>
            </a:endParaRPr>
          </a:p>
          <a:p>
            <a:pPr marL="201295" marR="502284" indent="-189230">
              <a:lnSpc>
                <a:spcPct val="150300"/>
              </a:lnSpc>
              <a:spcBef>
                <a:spcPts val="122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proposed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in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Times New Roman"/>
                <a:cs typeface="Times New Roman"/>
              </a:rPr>
              <a:t>FAS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combined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with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artificial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intelligence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(AI),which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plays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role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as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professional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trainer.</a:t>
            </a:r>
            <a:endParaRPr sz="1650">
              <a:latin typeface="Times New Roman"/>
              <a:cs typeface="Times New Roman"/>
            </a:endParaRPr>
          </a:p>
          <a:p>
            <a:pPr marL="201295" marR="248920" indent="-189230">
              <a:lnSpc>
                <a:spcPct val="149700"/>
              </a:lnSpc>
              <a:spcBef>
                <a:spcPts val="124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110" dirty="0">
                <a:latin typeface="Times New Roman"/>
                <a:cs typeface="Times New Roman"/>
              </a:rPr>
              <a:t>Professional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trainer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will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give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training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instructions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of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workout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users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based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on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predictability.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70" y="1569238"/>
            <a:ext cx="573849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77389" algn="l"/>
              </a:tabLst>
            </a:pPr>
            <a:r>
              <a:rPr spc="175" dirty="0"/>
              <a:t>SYSTEM	</a:t>
            </a:r>
            <a:r>
              <a:rPr spc="29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2097024"/>
            <a:ext cx="8054339" cy="41315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088" y="1587509"/>
            <a:ext cx="23425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20" dirty="0">
                <a:solidFill>
                  <a:srgbClr val="0C6785"/>
                </a:solidFill>
              </a:rPr>
              <a:t>M</a:t>
            </a:r>
            <a:r>
              <a:rPr spc="45" dirty="0">
                <a:solidFill>
                  <a:srgbClr val="0C6785"/>
                </a:solidFill>
              </a:rPr>
              <a:t>O</a:t>
            </a:r>
            <a:r>
              <a:rPr spc="540" dirty="0">
                <a:solidFill>
                  <a:srgbClr val="0C6785"/>
                </a:solidFill>
              </a:rPr>
              <a:t>D</a:t>
            </a:r>
            <a:r>
              <a:rPr spc="570" dirty="0">
                <a:solidFill>
                  <a:srgbClr val="0C6785"/>
                </a:solidFill>
              </a:rPr>
              <a:t>U</a:t>
            </a:r>
            <a:r>
              <a:rPr spc="85" dirty="0">
                <a:solidFill>
                  <a:srgbClr val="0C6785"/>
                </a:solidFill>
              </a:rPr>
              <a:t>L</a:t>
            </a:r>
            <a:r>
              <a:rPr spc="190" dirty="0">
                <a:solidFill>
                  <a:srgbClr val="0C6785"/>
                </a:solidFill>
              </a:rPr>
              <a:t>E</a:t>
            </a:r>
            <a:r>
              <a:rPr spc="-200" dirty="0">
                <a:solidFill>
                  <a:srgbClr val="0C6785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3201" y="2731509"/>
            <a:ext cx="1303655" cy="160909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b="1" spc="30" dirty="0">
                <a:solidFill>
                  <a:srgbClr val="8C0C2A"/>
                </a:solidFill>
                <a:latin typeface="Times New Roman"/>
                <a:cs typeface="Times New Roman"/>
              </a:rPr>
              <a:t>FAS</a:t>
            </a:r>
            <a:endParaRPr sz="23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b="1" spc="95" dirty="0">
                <a:solidFill>
                  <a:srgbClr val="8C0C2A"/>
                </a:solidFill>
                <a:latin typeface="Times New Roman"/>
                <a:cs typeface="Times New Roman"/>
              </a:rPr>
              <a:t>USER</a:t>
            </a:r>
            <a:endParaRPr sz="23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b="1" spc="120" dirty="0">
                <a:solidFill>
                  <a:srgbClr val="8C0C2A"/>
                </a:solidFill>
                <a:latin typeface="Times New Roman"/>
                <a:cs typeface="Times New Roman"/>
              </a:rPr>
              <a:t>AD</a:t>
            </a:r>
            <a:r>
              <a:rPr sz="2300" b="1" spc="145" dirty="0">
                <a:solidFill>
                  <a:srgbClr val="8C0C2A"/>
                </a:solidFill>
                <a:latin typeface="Times New Roman"/>
                <a:cs typeface="Times New Roman"/>
              </a:rPr>
              <a:t>M</a:t>
            </a:r>
            <a:r>
              <a:rPr sz="2300" b="1" spc="120" dirty="0">
                <a:solidFill>
                  <a:srgbClr val="8C0C2A"/>
                </a:solidFill>
                <a:latin typeface="Times New Roman"/>
                <a:cs typeface="Times New Roman"/>
              </a:rPr>
              <a:t>I</a:t>
            </a:r>
            <a:r>
              <a:rPr sz="2300" b="1" spc="10" dirty="0">
                <a:solidFill>
                  <a:srgbClr val="8C0C2A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817" y="1619499"/>
            <a:ext cx="79121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-95" dirty="0">
                <a:solidFill>
                  <a:srgbClr val="ED466E"/>
                </a:solidFill>
                <a:latin typeface="Times New Roman"/>
                <a:cs typeface="Times New Roman"/>
              </a:rPr>
              <a:t>F</a:t>
            </a:r>
            <a:r>
              <a:rPr sz="2650" i="0" spc="114" dirty="0">
                <a:solidFill>
                  <a:srgbClr val="ED466E"/>
                </a:solidFill>
                <a:latin typeface="Times New Roman"/>
                <a:cs typeface="Times New Roman"/>
              </a:rPr>
              <a:t>A</a:t>
            </a:r>
            <a:r>
              <a:rPr sz="2650" i="0" spc="105" dirty="0">
                <a:solidFill>
                  <a:srgbClr val="ED466E"/>
                </a:solidFill>
                <a:latin typeface="Times New Roman"/>
                <a:cs typeface="Times New Roman"/>
              </a:rPr>
              <a:t>S</a:t>
            </a:r>
            <a:r>
              <a:rPr sz="2650" i="0" spc="-5" dirty="0">
                <a:solidFill>
                  <a:srgbClr val="ED466E"/>
                </a:solidFill>
                <a:latin typeface="Times New Roman"/>
                <a:cs typeface="Times New Roman"/>
              </a:rPr>
              <a:t>: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33" y="2803619"/>
            <a:ext cx="8540750" cy="172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Times New Roman"/>
                <a:cs typeface="Times New Roman"/>
              </a:rPr>
              <a:t>FAS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is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designed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support</a:t>
            </a:r>
            <a:r>
              <a:rPr sz="1650" spc="22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users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doing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exercise.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sz="1650" spc="65" dirty="0">
                <a:latin typeface="Times New Roman"/>
                <a:cs typeface="Times New Roman"/>
              </a:rPr>
              <a:t>In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FAS,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proposed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is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added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predict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appropriate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suggestions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users.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49700"/>
              </a:lnSpc>
              <a:spcBef>
                <a:spcPts val="125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100" dirty="0">
                <a:latin typeface="Times New Roman"/>
                <a:cs typeface="Times New Roman"/>
              </a:rPr>
              <a:t>Machine</a:t>
            </a:r>
            <a:r>
              <a:rPr sz="1650" spc="49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</a:t>
            </a:r>
            <a:r>
              <a:rPr sz="1650" spc="50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algorithms</a:t>
            </a:r>
            <a:r>
              <a:rPr sz="1650" spc="51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help</a:t>
            </a:r>
            <a:r>
              <a:rPr sz="1650" spc="50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50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improve</a:t>
            </a:r>
            <a:r>
              <a:rPr sz="1650" spc="509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49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ability</a:t>
            </a:r>
            <a:r>
              <a:rPr sz="1650" spc="50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49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learning,</a:t>
            </a:r>
            <a:r>
              <a:rPr sz="1650" spc="51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identifying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acquiring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knowledge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from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real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work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out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data.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32" y="1616389"/>
            <a:ext cx="10928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114" dirty="0">
                <a:solidFill>
                  <a:srgbClr val="ED466E"/>
                </a:solidFill>
                <a:latin typeface="Times New Roman"/>
                <a:cs typeface="Times New Roman"/>
              </a:rPr>
              <a:t>U</a:t>
            </a:r>
            <a:r>
              <a:rPr sz="2650" i="0" spc="105" dirty="0">
                <a:solidFill>
                  <a:srgbClr val="ED466E"/>
                </a:solidFill>
                <a:latin typeface="Times New Roman"/>
                <a:cs typeface="Times New Roman"/>
              </a:rPr>
              <a:t>S</a:t>
            </a:r>
            <a:r>
              <a:rPr sz="2650" i="0" spc="100" dirty="0">
                <a:solidFill>
                  <a:srgbClr val="ED466E"/>
                </a:solidFill>
                <a:latin typeface="Times New Roman"/>
                <a:cs typeface="Times New Roman"/>
              </a:rPr>
              <a:t>E</a:t>
            </a:r>
            <a:r>
              <a:rPr sz="2650" i="0" spc="114" dirty="0">
                <a:solidFill>
                  <a:srgbClr val="ED466E"/>
                </a:solidFill>
                <a:latin typeface="Times New Roman"/>
                <a:cs typeface="Times New Roman"/>
              </a:rPr>
              <a:t>R</a:t>
            </a:r>
            <a:r>
              <a:rPr sz="2650" i="0" spc="-5" dirty="0">
                <a:solidFill>
                  <a:srgbClr val="ED466E"/>
                </a:solidFill>
                <a:latin typeface="Times New Roman"/>
                <a:cs typeface="Times New Roman"/>
              </a:rPr>
              <a:t>: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27" y="2433202"/>
            <a:ext cx="8530590" cy="305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188595" indent="-189230">
              <a:lnSpc>
                <a:spcPct val="1523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95" dirty="0">
                <a:latin typeface="Times New Roman"/>
                <a:cs typeface="Times New Roman"/>
              </a:rPr>
              <a:t>The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Times New Roman"/>
                <a:cs typeface="Times New Roman"/>
              </a:rPr>
              <a:t>RS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is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known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65" dirty="0">
                <a:latin typeface="Times New Roman"/>
                <a:cs typeface="Times New Roman"/>
              </a:rPr>
              <a:t>as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part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of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information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filtering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system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which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helps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users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seek</a:t>
            </a:r>
            <a:r>
              <a:rPr sz="1950" spc="28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prediction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of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rating.</a:t>
            </a:r>
            <a:endParaRPr sz="19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52300"/>
              </a:lnSpc>
              <a:spcBef>
                <a:spcPts val="123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20" dirty="0">
                <a:latin typeface="Times New Roman"/>
                <a:cs typeface="Times New Roman"/>
              </a:rPr>
              <a:t>A</a:t>
            </a:r>
            <a:r>
              <a:rPr sz="1950" spc="14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fitness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assistant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framework</a:t>
            </a:r>
            <a:r>
              <a:rPr sz="1950" spc="30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is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developed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smartly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track</a:t>
            </a:r>
            <a:r>
              <a:rPr sz="1950" spc="28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and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identify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user’s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activity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based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on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contextual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20" dirty="0">
                <a:latin typeface="Times New Roman"/>
                <a:cs typeface="Times New Roman"/>
              </a:rPr>
              <a:t>interpretation.</a:t>
            </a:r>
            <a:endParaRPr sz="1950">
              <a:latin typeface="Times New Roman"/>
              <a:cs typeface="Times New Roman"/>
            </a:endParaRPr>
          </a:p>
          <a:p>
            <a:pPr marL="201295" marR="482600" indent="-189230">
              <a:lnSpc>
                <a:spcPct val="152300"/>
              </a:lnSpc>
              <a:spcBef>
                <a:spcPts val="123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65" dirty="0">
                <a:latin typeface="Times New Roman"/>
                <a:cs typeface="Times New Roman"/>
              </a:rPr>
              <a:t>In</a:t>
            </a:r>
            <a:r>
              <a:rPr sz="1950" spc="7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the </a:t>
            </a:r>
            <a:r>
              <a:rPr sz="1950" spc="114" dirty="0">
                <a:latin typeface="Times New Roman"/>
                <a:cs typeface="Times New Roman"/>
              </a:rPr>
              <a:t>proposed </a:t>
            </a:r>
            <a:r>
              <a:rPr sz="1950" spc="90" dirty="0">
                <a:latin typeface="Times New Roman"/>
                <a:cs typeface="Times New Roman"/>
              </a:rPr>
              <a:t>RS,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we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use </a:t>
            </a:r>
            <a:r>
              <a:rPr sz="1950" spc="110" dirty="0">
                <a:latin typeface="Times New Roman"/>
                <a:cs typeface="Times New Roman"/>
              </a:rPr>
              <a:t>machine </a:t>
            </a:r>
            <a:r>
              <a:rPr sz="1950" spc="114" dirty="0">
                <a:latin typeface="Times New Roman"/>
                <a:cs typeface="Times New Roman"/>
              </a:rPr>
              <a:t>learning algorithms </a:t>
            </a:r>
            <a:r>
              <a:rPr sz="1950" spc="80" dirty="0">
                <a:latin typeface="Times New Roman"/>
                <a:cs typeface="Times New Roman"/>
              </a:rPr>
              <a:t>on </a:t>
            </a:r>
            <a:r>
              <a:rPr sz="1950" spc="114" dirty="0">
                <a:latin typeface="Times New Roman"/>
                <a:cs typeface="Times New Roman"/>
              </a:rPr>
              <a:t>activity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data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build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a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predictive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module</a:t>
            </a:r>
            <a:r>
              <a:rPr sz="1950" spc="27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in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basic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training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layer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(BTL).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32" y="1616389"/>
            <a:ext cx="138811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114" dirty="0">
                <a:solidFill>
                  <a:srgbClr val="ED466E"/>
                </a:solidFill>
                <a:latin typeface="Times New Roman"/>
                <a:cs typeface="Times New Roman"/>
              </a:rPr>
              <a:t>AD</a:t>
            </a:r>
            <a:r>
              <a:rPr sz="2650" i="0" spc="110" dirty="0">
                <a:solidFill>
                  <a:srgbClr val="ED466E"/>
                </a:solidFill>
                <a:latin typeface="Times New Roman"/>
                <a:cs typeface="Times New Roman"/>
              </a:rPr>
              <a:t>M</a:t>
            </a:r>
            <a:r>
              <a:rPr sz="2650" i="0" spc="100" dirty="0">
                <a:solidFill>
                  <a:srgbClr val="ED466E"/>
                </a:solidFill>
                <a:latin typeface="Times New Roman"/>
                <a:cs typeface="Times New Roman"/>
              </a:rPr>
              <a:t>I</a:t>
            </a:r>
            <a:r>
              <a:rPr sz="2650" i="0" spc="114" dirty="0">
                <a:solidFill>
                  <a:srgbClr val="ED466E"/>
                </a:solidFill>
                <a:latin typeface="Times New Roman"/>
                <a:cs typeface="Times New Roman"/>
              </a:rPr>
              <a:t>N</a:t>
            </a:r>
            <a:r>
              <a:rPr sz="2650" i="0" spc="-5" dirty="0">
                <a:solidFill>
                  <a:srgbClr val="ED466E"/>
                </a:solidFill>
                <a:latin typeface="Times New Roman"/>
                <a:cs typeface="Times New Roman"/>
              </a:rPr>
              <a:t>: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27" y="2425590"/>
            <a:ext cx="8268970" cy="305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142240" indent="-189230">
              <a:lnSpc>
                <a:spcPct val="1523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95" dirty="0">
                <a:latin typeface="Times New Roman"/>
                <a:cs typeface="Times New Roman"/>
              </a:rPr>
              <a:t>The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aim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of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admin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is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approve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users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and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entire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data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must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be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gathered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admin.</a:t>
            </a:r>
            <a:endParaRPr sz="1950">
              <a:latin typeface="Times New Roman"/>
              <a:cs typeface="Times New Roman"/>
            </a:endParaRPr>
          </a:p>
          <a:p>
            <a:pPr marL="201295" marR="69850" indent="-189230">
              <a:lnSpc>
                <a:spcPct val="152300"/>
              </a:lnSpc>
              <a:spcBef>
                <a:spcPts val="1235"/>
              </a:spcBef>
              <a:buFont typeface="Arial MT"/>
              <a:buChar char="•"/>
              <a:tabLst>
                <a:tab pos="201930" algn="l"/>
                <a:tab pos="3128010" algn="l"/>
              </a:tabLst>
            </a:pPr>
            <a:r>
              <a:rPr sz="1950" spc="105" dirty="0">
                <a:latin typeface="Times New Roman"/>
                <a:cs typeface="Times New Roman"/>
              </a:rPr>
              <a:t>Admin</a:t>
            </a:r>
            <a:r>
              <a:rPr sz="1950" spc="28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maintain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the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all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registered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user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information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and</a:t>
            </a:r>
            <a:r>
              <a:rPr sz="1950" spc="265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admin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should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maintain</a:t>
            </a:r>
            <a:r>
              <a:rPr sz="1950" spc="29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the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users</a:t>
            </a:r>
            <a:r>
              <a:rPr sz="1950" spc="275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daily	status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reports.</a:t>
            </a:r>
            <a:endParaRPr sz="19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52300"/>
              </a:lnSpc>
              <a:spcBef>
                <a:spcPts val="123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95" dirty="0">
                <a:latin typeface="Times New Roman"/>
                <a:cs typeface="Times New Roman"/>
              </a:rPr>
              <a:t>The </a:t>
            </a:r>
            <a:r>
              <a:rPr sz="1950" spc="114" dirty="0">
                <a:latin typeface="Times New Roman"/>
                <a:cs typeface="Times New Roman"/>
              </a:rPr>
              <a:t>purpose </a:t>
            </a:r>
            <a:r>
              <a:rPr sz="1950" spc="70" dirty="0">
                <a:latin typeface="Times New Roman"/>
                <a:cs typeface="Times New Roman"/>
              </a:rPr>
              <a:t>of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this </a:t>
            </a:r>
            <a:r>
              <a:rPr sz="1950" spc="70" dirty="0">
                <a:latin typeface="Times New Roman"/>
                <a:cs typeface="Times New Roman"/>
              </a:rPr>
              <a:t>is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design </a:t>
            </a:r>
            <a:r>
              <a:rPr sz="1950" spc="90" dirty="0">
                <a:latin typeface="Times New Roman"/>
                <a:cs typeface="Times New Roman"/>
              </a:rPr>
              <a:t>the </a:t>
            </a:r>
            <a:r>
              <a:rPr sz="1950" spc="70" dirty="0">
                <a:latin typeface="Times New Roman"/>
                <a:cs typeface="Times New Roman"/>
              </a:rPr>
              <a:t>RS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that </a:t>
            </a:r>
            <a:r>
              <a:rPr sz="1950" spc="95" dirty="0">
                <a:latin typeface="Times New Roman"/>
                <a:cs typeface="Times New Roman"/>
              </a:rPr>
              <a:t>will </a:t>
            </a:r>
            <a:r>
              <a:rPr sz="1950" spc="114" dirty="0">
                <a:latin typeface="Times New Roman"/>
                <a:cs typeface="Times New Roman"/>
              </a:rPr>
              <a:t>suggest </a:t>
            </a:r>
            <a:r>
              <a:rPr sz="1950" spc="120" dirty="0">
                <a:latin typeface="Times New Roman"/>
                <a:cs typeface="Times New Roman"/>
              </a:rPr>
              <a:t>personalized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workout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to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the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05" dirty="0">
                <a:latin typeface="Times New Roman"/>
                <a:cs typeface="Times New Roman"/>
              </a:rPr>
              <a:t>users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and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predict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the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plan</a:t>
            </a:r>
            <a:r>
              <a:rPr sz="1950" spc="270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for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doing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exercise</a:t>
            </a:r>
            <a:r>
              <a:rPr sz="1950" spc="28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in</a:t>
            </a:r>
            <a:r>
              <a:rPr sz="1950" spc="250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future.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5323" y="1069848"/>
              <a:ext cx="6323075" cy="190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731767"/>
              <a:ext cx="6330696" cy="2984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1597" y="3131161"/>
            <a:ext cx="7350759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spc="245" dirty="0">
                <a:solidFill>
                  <a:srgbClr val="FF3399"/>
                </a:solidFill>
              </a:rPr>
              <a:t>SYSTEM</a:t>
            </a:r>
            <a:r>
              <a:rPr sz="5900" spc="640" dirty="0">
                <a:solidFill>
                  <a:srgbClr val="FF3399"/>
                </a:solidFill>
              </a:rPr>
              <a:t> </a:t>
            </a:r>
            <a:r>
              <a:rPr sz="5900" spc="365" dirty="0">
                <a:solidFill>
                  <a:srgbClr val="FF3399"/>
                </a:solidFill>
              </a:rPr>
              <a:t>DESIGN</a:t>
            </a:r>
            <a:endParaRPr sz="5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1576" y="1689568"/>
            <a:ext cx="43237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4405" algn="l"/>
                <a:tab pos="2141220" algn="l"/>
              </a:tabLst>
            </a:pPr>
            <a:r>
              <a:rPr sz="2650" spc="155" dirty="0"/>
              <a:t>USE	</a:t>
            </a:r>
            <a:r>
              <a:rPr sz="2650" spc="170" dirty="0"/>
              <a:t>CASE	</a:t>
            </a:r>
            <a:r>
              <a:rPr sz="2650" spc="375" dirty="0"/>
              <a:t>DIAGRAM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60" y="2482596"/>
            <a:ext cx="5448300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948" y="1535679"/>
            <a:ext cx="35693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0015" algn="l"/>
              </a:tabLst>
            </a:pPr>
            <a:r>
              <a:rPr sz="2650" spc="100" dirty="0"/>
              <a:t>CLASS	</a:t>
            </a:r>
            <a:r>
              <a:rPr sz="2650" spc="370" dirty="0"/>
              <a:t>DIAGRAM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72" y="2220467"/>
            <a:ext cx="6836663" cy="38343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6252" y="2953944"/>
            <a:ext cx="1974850" cy="4725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000" b="1" spc="-5" dirty="0" smtClean="0">
                <a:solidFill>
                  <a:srgbClr val="0F85AC"/>
                </a:solidFill>
                <a:latin typeface="Times New Roman"/>
                <a:cs typeface="Times New Roman"/>
              </a:rPr>
              <a:t>MR .V.B.CHARI</a:t>
            </a:r>
            <a:endParaRPr sz="100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spcBef>
                <a:spcPts val="590"/>
              </a:spcBef>
            </a:pPr>
            <a:r>
              <a:rPr lang="en-US" sz="1000" b="1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2971800"/>
            <a:ext cx="2357120" cy="145437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CHINNAPOGU GOPI</a:t>
            </a:r>
          </a:p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THOTA LAKSHMI CHARAN</a:t>
            </a:r>
          </a:p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KOTCHIRI KARTHIK</a:t>
            </a:r>
          </a:p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KASHIM SAIDA</a:t>
            </a:r>
          </a:p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SRINIVAS KUMAR</a:t>
            </a:r>
          </a:p>
          <a:p>
            <a:pPr marL="33655" marR="154305" indent="-21590">
              <a:lnSpc>
                <a:spcPct val="148000"/>
              </a:lnSpc>
              <a:spcBef>
                <a:spcPts val="1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CHIRANJIVI</a:t>
            </a:r>
            <a:endParaRPr sz="100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6075" y="2953944"/>
            <a:ext cx="931544" cy="170367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22333-CM-011</a:t>
            </a:r>
          </a:p>
          <a:p>
            <a:pPr marL="12700"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22333-CM-062</a:t>
            </a:r>
          </a:p>
          <a:p>
            <a:pPr marL="12700"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22333-CM-032</a:t>
            </a:r>
          </a:p>
          <a:p>
            <a:pPr marL="12700"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22333-CM-054</a:t>
            </a:r>
          </a:p>
          <a:p>
            <a:pPr marL="12700"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22333-CM-012</a:t>
            </a:r>
          </a:p>
          <a:p>
            <a:pPr marL="12700">
              <a:spcBef>
                <a:spcPts val="685"/>
              </a:spcBef>
            </a:pP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22333-CM-042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00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9230" y="2410414"/>
            <a:ext cx="18802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45" dirty="0">
                <a:solidFill>
                  <a:srgbClr val="001F60"/>
                </a:solidFill>
              </a:rPr>
              <a:t>G</a:t>
            </a:r>
            <a:r>
              <a:rPr sz="1950" spc="450" dirty="0">
                <a:solidFill>
                  <a:srgbClr val="001F60"/>
                </a:solidFill>
              </a:rPr>
              <a:t>U</a:t>
            </a:r>
            <a:r>
              <a:rPr sz="1950" spc="150" dirty="0">
                <a:solidFill>
                  <a:srgbClr val="001F60"/>
                </a:solidFill>
              </a:rPr>
              <a:t>I</a:t>
            </a:r>
            <a:r>
              <a:rPr sz="1950" spc="405" dirty="0">
                <a:solidFill>
                  <a:srgbClr val="001F60"/>
                </a:solidFill>
              </a:rPr>
              <a:t>D</a:t>
            </a:r>
            <a:r>
              <a:rPr sz="1950" spc="595" dirty="0">
                <a:solidFill>
                  <a:srgbClr val="001F60"/>
                </a:solidFill>
              </a:rPr>
              <a:t>A</a:t>
            </a:r>
            <a:r>
              <a:rPr sz="1950" spc="535" dirty="0">
                <a:solidFill>
                  <a:srgbClr val="001F60"/>
                </a:solidFill>
              </a:rPr>
              <a:t>N</a:t>
            </a:r>
            <a:r>
              <a:rPr sz="1950" spc="85" dirty="0">
                <a:solidFill>
                  <a:srgbClr val="001F60"/>
                </a:solidFill>
              </a:rPr>
              <a:t>C</a:t>
            </a:r>
            <a:r>
              <a:rPr sz="1950" spc="150" dirty="0">
                <a:solidFill>
                  <a:srgbClr val="001F60"/>
                </a:solidFill>
              </a:rPr>
              <a:t>E</a:t>
            </a:r>
            <a:r>
              <a:rPr sz="1950" spc="-175" dirty="0">
                <a:solidFill>
                  <a:srgbClr val="001F60"/>
                </a:solidFill>
              </a:rPr>
              <a:t>:</a:t>
            </a:r>
            <a:endParaRPr sz="1950"/>
          </a:p>
        </p:txBody>
      </p:sp>
      <p:sp>
        <p:nvSpPr>
          <p:cNvPr id="6" name="object 6"/>
          <p:cNvSpPr txBox="1"/>
          <p:nvPr/>
        </p:nvSpPr>
        <p:spPr>
          <a:xfrm>
            <a:off x="4929667" y="2410414"/>
            <a:ext cx="28708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i="1" spc="190" dirty="0">
                <a:solidFill>
                  <a:srgbClr val="CA9721"/>
                </a:solidFill>
                <a:latin typeface="Georgia"/>
                <a:cs typeface="Georgia"/>
              </a:rPr>
              <a:t>COLLABORATORS</a:t>
            </a:r>
            <a:r>
              <a:rPr sz="1950" b="1" spc="190" dirty="0">
                <a:solidFill>
                  <a:srgbClr val="CA9721"/>
                </a:solidFill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947" y="1595107"/>
            <a:ext cx="45313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9500" algn="l"/>
              </a:tabLst>
            </a:pPr>
            <a:r>
              <a:rPr sz="2650" spc="170" dirty="0"/>
              <a:t>SEQUENCE	</a:t>
            </a:r>
            <a:r>
              <a:rPr sz="2650" spc="375" dirty="0"/>
              <a:t>DIAGRAM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76" y="2258567"/>
            <a:ext cx="8891015" cy="38953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68" y="1595107"/>
            <a:ext cx="43573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78050" algn="l"/>
              </a:tabLst>
            </a:pPr>
            <a:r>
              <a:rPr sz="2650" spc="254" dirty="0"/>
              <a:t>ACTIVITY	</a:t>
            </a:r>
            <a:r>
              <a:rPr sz="2650" spc="370" dirty="0"/>
              <a:t>DIAGRAM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688" y="2220467"/>
            <a:ext cx="4341875" cy="3933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" y="1728216"/>
            <a:ext cx="8795003" cy="43007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888" y="3262460"/>
            <a:ext cx="580136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81200" algn="l"/>
              </a:tabLst>
            </a:pPr>
            <a:r>
              <a:rPr spc="180" dirty="0">
                <a:solidFill>
                  <a:srgbClr val="000000"/>
                </a:solidFill>
              </a:rPr>
              <a:t>SYSTEM	</a:t>
            </a:r>
            <a:r>
              <a:rPr spc="265" dirty="0">
                <a:solidFill>
                  <a:srgbClr val="000000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038" y="1689568"/>
            <a:ext cx="623189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4955" algn="l"/>
              </a:tabLst>
            </a:pPr>
            <a:r>
              <a:rPr sz="2650" spc="395" dirty="0"/>
              <a:t>HARDWARE	</a:t>
            </a:r>
            <a:r>
              <a:rPr sz="2650" spc="225" dirty="0"/>
              <a:t>REQUIREMENTS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4103311" y="2937765"/>
            <a:ext cx="27825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980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14" dirty="0">
                <a:latin typeface="Times New Roman"/>
                <a:cs typeface="Times New Roman"/>
              </a:rPr>
              <a:t>Pentium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IV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2.4</a:t>
            </a:r>
            <a:r>
              <a:rPr sz="1950" spc="245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GHz.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6506" y="3751568"/>
            <a:ext cx="11645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6710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70" dirty="0">
                <a:latin typeface="Times New Roman"/>
                <a:cs typeface="Times New Roman"/>
              </a:rPr>
              <a:t>40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90" dirty="0">
                <a:latin typeface="Times New Roman"/>
                <a:cs typeface="Times New Roman"/>
              </a:rPr>
              <a:t>GB.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02" y="2937765"/>
            <a:ext cx="1510665" cy="2165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950" b="1" spc="114" dirty="0">
                <a:latin typeface="Times New Roman"/>
                <a:cs typeface="Times New Roman"/>
              </a:rPr>
              <a:t>System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8920" indent="-236854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950" b="1" spc="100" dirty="0">
                <a:latin typeface="Times New Roman"/>
                <a:cs typeface="Times New Roman"/>
              </a:rPr>
              <a:t>Hard</a:t>
            </a:r>
            <a:r>
              <a:rPr sz="1950" b="1" spc="200" dirty="0">
                <a:latin typeface="Times New Roman"/>
                <a:cs typeface="Times New Roman"/>
              </a:rPr>
              <a:t> </a:t>
            </a:r>
            <a:r>
              <a:rPr sz="1950" b="1" spc="100" dirty="0">
                <a:latin typeface="Times New Roman"/>
                <a:cs typeface="Times New Roman"/>
              </a:rPr>
              <a:t>Disk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1950" b="1" spc="100" dirty="0">
                <a:latin typeface="Times New Roman"/>
                <a:cs typeface="Times New Roman"/>
              </a:rPr>
              <a:t>Ram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3640" y="4775698"/>
            <a:ext cx="12274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6710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95" dirty="0">
                <a:latin typeface="Times New Roman"/>
                <a:cs typeface="Times New Roman"/>
              </a:rPr>
              <a:t>512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Mb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366" y="1649950"/>
            <a:ext cx="58934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76500" algn="l"/>
              </a:tabLst>
            </a:pPr>
            <a:r>
              <a:rPr sz="2650" spc="-70" dirty="0">
                <a:solidFill>
                  <a:srgbClr val="CA9721"/>
                </a:solidFill>
              </a:rPr>
              <a:t>S</a:t>
            </a:r>
            <a:r>
              <a:rPr sz="2650" spc="15" dirty="0">
                <a:solidFill>
                  <a:srgbClr val="CA9721"/>
                </a:solidFill>
              </a:rPr>
              <a:t>O</a:t>
            </a:r>
            <a:r>
              <a:rPr sz="2650" spc="380" dirty="0">
                <a:solidFill>
                  <a:srgbClr val="CA9721"/>
                </a:solidFill>
              </a:rPr>
              <a:t>F</a:t>
            </a:r>
            <a:r>
              <a:rPr sz="2650" spc="215" dirty="0">
                <a:solidFill>
                  <a:srgbClr val="CA9721"/>
                </a:solidFill>
              </a:rPr>
              <a:t>T</a:t>
            </a:r>
            <a:r>
              <a:rPr sz="2650" spc="175" dirty="0">
                <a:solidFill>
                  <a:srgbClr val="CA9721"/>
                </a:solidFill>
              </a:rPr>
              <a:t>W</a:t>
            </a:r>
            <a:r>
              <a:rPr sz="2650" spc="705" dirty="0">
                <a:solidFill>
                  <a:srgbClr val="CA9721"/>
                </a:solidFill>
              </a:rPr>
              <a:t>A</a:t>
            </a:r>
            <a:r>
              <a:rPr sz="2650" spc="310" dirty="0">
                <a:solidFill>
                  <a:srgbClr val="CA9721"/>
                </a:solidFill>
              </a:rPr>
              <a:t>R</a:t>
            </a:r>
            <a:r>
              <a:rPr sz="2650" spc="30" dirty="0">
                <a:solidFill>
                  <a:srgbClr val="CA9721"/>
                </a:solidFill>
              </a:rPr>
              <a:t>E</a:t>
            </a:r>
            <a:r>
              <a:rPr sz="2650" dirty="0">
                <a:solidFill>
                  <a:srgbClr val="CA9721"/>
                </a:solidFill>
              </a:rPr>
              <a:t>	</a:t>
            </a:r>
            <a:r>
              <a:rPr sz="2650" spc="340" dirty="0">
                <a:solidFill>
                  <a:srgbClr val="CA9721"/>
                </a:solidFill>
              </a:rPr>
              <a:t>R</a:t>
            </a:r>
            <a:r>
              <a:rPr sz="2650" spc="145" dirty="0">
                <a:solidFill>
                  <a:srgbClr val="CA9721"/>
                </a:solidFill>
              </a:rPr>
              <a:t>E</a:t>
            </a:r>
            <a:r>
              <a:rPr sz="2650" spc="-90" dirty="0">
                <a:solidFill>
                  <a:srgbClr val="CA9721"/>
                </a:solidFill>
              </a:rPr>
              <a:t>Q</a:t>
            </a:r>
            <a:r>
              <a:rPr sz="2650" spc="505" dirty="0">
                <a:solidFill>
                  <a:srgbClr val="CA9721"/>
                </a:solidFill>
              </a:rPr>
              <a:t>U</a:t>
            </a:r>
            <a:r>
              <a:rPr sz="2650" spc="120" dirty="0">
                <a:solidFill>
                  <a:srgbClr val="CA9721"/>
                </a:solidFill>
              </a:rPr>
              <a:t>I</a:t>
            </a:r>
            <a:r>
              <a:rPr sz="2650" spc="340" dirty="0">
                <a:solidFill>
                  <a:srgbClr val="CA9721"/>
                </a:solidFill>
              </a:rPr>
              <a:t>R</a:t>
            </a:r>
            <a:r>
              <a:rPr sz="2650" spc="145" dirty="0">
                <a:solidFill>
                  <a:srgbClr val="CA9721"/>
                </a:solidFill>
              </a:rPr>
              <a:t>E</a:t>
            </a:r>
            <a:r>
              <a:rPr sz="2650" spc="455" dirty="0">
                <a:solidFill>
                  <a:srgbClr val="CA9721"/>
                </a:solidFill>
              </a:rPr>
              <a:t>M</a:t>
            </a:r>
            <a:r>
              <a:rPr sz="2650" spc="145" dirty="0">
                <a:solidFill>
                  <a:srgbClr val="CA9721"/>
                </a:solidFill>
              </a:rPr>
              <a:t>E</a:t>
            </a:r>
            <a:r>
              <a:rPr sz="2650" spc="625" dirty="0">
                <a:solidFill>
                  <a:srgbClr val="CA9721"/>
                </a:solidFill>
              </a:rPr>
              <a:t>N</a:t>
            </a:r>
            <a:r>
              <a:rPr sz="2650" spc="215" dirty="0">
                <a:solidFill>
                  <a:srgbClr val="CA9721"/>
                </a:solidFill>
              </a:rPr>
              <a:t>T</a:t>
            </a:r>
            <a:r>
              <a:rPr sz="2650" spc="-200" dirty="0">
                <a:solidFill>
                  <a:srgbClr val="CA9721"/>
                </a:solidFill>
              </a:rPr>
              <a:t>S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033035" y="2889020"/>
            <a:ext cx="27851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980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05" dirty="0">
                <a:latin typeface="Times New Roman"/>
                <a:cs typeface="Times New Roman"/>
              </a:rPr>
              <a:t>Windows</a:t>
            </a:r>
            <a:r>
              <a:rPr sz="1950" spc="24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7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Times New Roman"/>
                <a:cs typeface="Times New Roman"/>
              </a:rPr>
              <a:t>Ultimate.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3664" y="3446822"/>
            <a:ext cx="1230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345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40" dirty="0">
                <a:latin typeface="Times New Roman"/>
                <a:cs typeface="Times New Roman"/>
              </a:rPr>
              <a:t>P</a:t>
            </a:r>
            <a:r>
              <a:rPr sz="1950" spc="130" dirty="0">
                <a:latin typeface="Times New Roman"/>
                <a:cs typeface="Times New Roman"/>
              </a:rPr>
              <a:t>y</a:t>
            </a:r>
            <a:r>
              <a:rPr sz="1950" spc="125" dirty="0">
                <a:latin typeface="Times New Roman"/>
                <a:cs typeface="Times New Roman"/>
              </a:rPr>
              <a:t>t</a:t>
            </a:r>
            <a:r>
              <a:rPr sz="1950" spc="130" dirty="0">
                <a:latin typeface="Times New Roman"/>
                <a:cs typeface="Times New Roman"/>
              </a:rPr>
              <a:t>ho</a:t>
            </a:r>
            <a:r>
              <a:rPr sz="1950" spc="150" dirty="0">
                <a:latin typeface="Times New Roman"/>
                <a:cs typeface="Times New Roman"/>
              </a:rPr>
              <a:t>n</a:t>
            </a:r>
            <a:r>
              <a:rPr sz="1950" spc="5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3664" y="4003027"/>
            <a:ext cx="11779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345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30" dirty="0">
                <a:latin typeface="Times New Roman"/>
                <a:cs typeface="Times New Roman"/>
              </a:rPr>
              <a:t>D</a:t>
            </a:r>
            <a:r>
              <a:rPr sz="1950" spc="125" dirty="0">
                <a:latin typeface="Times New Roman"/>
                <a:cs typeface="Times New Roman"/>
              </a:rPr>
              <a:t>j</a:t>
            </a:r>
            <a:r>
              <a:rPr sz="1950" spc="120" dirty="0">
                <a:latin typeface="Times New Roman"/>
                <a:cs typeface="Times New Roman"/>
              </a:rPr>
              <a:t>a</a:t>
            </a:r>
            <a:r>
              <a:rPr sz="1950" spc="150" dirty="0">
                <a:latin typeface="Times New Roman"/>
                <a:cs typeface="Times New Roman"/>
              </a:rPr>
              <a:t>n</a:t>
            </a:r>
            <a:r>
              <a:rPr sz="1950" spc="130" dirty="0">
                <a:latin typeface="Times New Roman"/>
                <a:cs typeface="Times New Roman"/>
              </a:rPr>
              <a:t>g</a:t>
            </a:r>
            <a:r>
              <a:rPr sz="1950" spc="15" dirty="0">
                <a:latin typeface="Times New Roman"/>
                <a:cs typeface="Times New Roman"/>
              </a:rPr>
              <a:t>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664" y="4560828"/>
            <a:ext cx="30137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345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00" dirty="0">
                <a:latin typeface="Times New Roman"/>
                <a:cs typeface="Times New Roman"/>
              </a:rPr>
              <a:t>Html,</a:t>
            </a:r>
            <a:r>
              <a:rPr sz="1950" spc="254" dirty="0">
                <a:latin typeface="Times New Roman"/>
                <a:cs typeface="Times New Roman"/>
              </a:rPr>
              <a:t> </a:t>
            </a:r>
            <a:r>
              <a:rPr sz="1950" spc="100" dirty="0">
                <a:latin typeface="Times New Roman"/>
                <a:cs typeface="Times New Roman"/>
              </a:rPr>
              <a:t>CSS,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120" dirty="0">
                <a:latin typeface="Times New Roman"/>
                <a:cs typeface="Times New Roman"/>
              </a:rPr>
              <a:t>JavaScript.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5602" y="2889020"/>
            <a:ext cx="2434590" cy="25571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95910" algn="l"/>
                <a:tab pos="296545" algn="l"/>
              </a:tabLst>
            </a:pPr>
            <a:r>
              <a:rPr sz="1950" b="1" spc="120" dirty="0">
                <a:latin typeface="Times New Roman"/>
                <a:cs typeface="Times New Roman"/>
              </a:rPr>
              <a:t>Operating</a:t>
            </a:r>
            <a:r>
              <a:rPr sz="1950" b="1" spc="200" dirty="0">
                <a:latin typeface="Times New Roman"/>
                <a:cs typeface="Times New Roman"/>
              </a:rPr>
              <a:t> </a:t>
            </a:r>
            <a:r>
              <a:rPr sz="1950" b="1" spc="110" dirty="0">
                <a:latin typeface="Times New Roman"/>
                <a:cs typeface="Times New Roman"/>
              </a:rPr>
              <a:t>system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920" indent="-23685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950" b="1" spc="110" dirty="0">
                <a:latin typeface="Times New Roman"/>
                <a:cs typeface="Times New Roman"/>
              </a:rPr>
              <a:t>Coding</a:t>
            </a:r>
            <a:r>
              <a:rPr sz="1950" b="1" spc="225" dirty="0">
                <a:latin typeface="Times New Roman"/>
                <a:cs typeface="Times New Roman"/>
              </a:rPr>
              <a:t> </a:t>
            </a:r>
            <a:r>
              <a:rPr sz="1950" b="1" spc="120" dirty="0">
                <a:latin typeface="Times New Roman"/>
                <a:cs typeface="Times New Roman"/>
              </a:rPr>
              <a:t>Language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950" b="1" spc="60" dirty="0">
                <a:latin typeface="Times New Roman"/>
                <a:cs typeface="Times New Roman"/>
              </a:rPr>
              <a:t>Web</a:t>
            </a:r>
            <a:r>
              <a:rPr sz="1950" b="1" spc="204" dirty="0">
                <a:latin typeface="Times New Roman"/>
                <a:cs typeface="Times New Roman"/>
              </a:rPr>
              <a:t> </a:t>
            </a:r>
            <a:r>
              <a:rPr sz="1950" b="1" spc="120" dirty="0">
                <a:latin typeface="Times New Roman"/>
                <a:cs typeface="Times New Roman"/>
              </a:rPr>
              <a:t>Framework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950" b="1" spc="114" dirty="0">
                <a:latin typeface="Times New Roman"/>
                <a:cs typeface="Times New Roman"/>
              </a:rPr>
              <a:t>Designing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920" indent="-236854">
              <a:lnSpc>
                <a:spcPct val="100000"/>
              </a:lnSpc>
              <a:buFont typeface="Arial MT"/>
              <a:buChar char="•"/>
              <a:tabLst>
                <a:tab pos="248285" algn="l"/>
                <a:tab pos="249554" algn="l"/>
              </a:tabLst>
            </a:pPr>
            <a:r>
              <a:rPr sz="1950" b="1" spc="100" dirty="0">
                <a:latin typeface="Times New Roman"/>
                <a:cs typeface="Times New Roman"/>
              </a:rPr>
              <a:t>Data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100" dirty="0">
                <a:latin typeface="Times New Roman"/>
                <a:cs typeface="Times New Roman"/>
              </a:rPr>
              <a:t>Base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664" y="5118629"/>
            <a:ext cx="13233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7345" algn="l"/>
              </a:tabLst>
            </a:pPr>
            <a:r>
              <a:rPr sz="1950" b="1" spc="10" dirty="0">
                <a:latin typeface="Times New Roman"/>
                <a:cs typeface="Times New Roman"/>
              </a:rPr>
              <a:t>:	</a:t>
            </a:r>
            <a:r>
              <a:rPr sz="1950" spc="145" dirty="0">
                <a:latin typeface="Times New Roman"/>
                <a:cs typeface="Times New Roman"/>
              </a:rPr>
              <a:t>M</a:t>
            </a:r>
            <a:r>
              <a:rPr sz="1950" spc="130" dirty="0">
                <a:latin typeface="Times New Roman"/>
                <a:cs typeface="Times New Roman"/>
              </a:rPr>
              <a:t>y</a:t>
            </a:r>
            <a:r>
              <a:rPr sz="1950" spc="140" dirty="0">
                <a:latin typeface="Times New Roman"/>
                <a:cs typeface="Times New Roman"/>
              </a:rPr>
              <a:t>S</a:t>
            </a:r>
            <a:r>
              <a:rPr sz="1950" spc="130" dirty="0">
                <a:latin typeface="Times New Roman"/>
                <a:cs typeface="Times New Roman"/>
              </a:rPr>
              <a:t>QL</a:t>
            </a:r>
            <a:r>
              <a:rPr sz="1950" spc="5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"/>
              </a:spcBef>
              <a:tabLst>
                <a:tab pos="3350895" algn="l"/>
              </a:tabLst>
            </a:pPr>
            <a:r>
              <a:rPr spc="795" dirty="0"/>
              <a:t>A</a:t>
            </a:r>
            <a:r>
              <a:rPr spc="85" dirty="0"/>
              <a:t>L</a:t>
            </a:r>
            <a:r>
              <a:rPr spc="25" dirty="0"/>
              <a:t>G</a:t>
            </a:r>
            <a:r>
              <a:rPr spc="15" dirty="0"/>
              <a:t>O</a:t>
            </a:r>
            <a:r>
              <a:rPr spc="380" dirty="0"/>
              <a:t>R</a:t>
            </a:r>
            <a:r>
              <a:rPr spc="120" dirty="0"/>
              <a:t>I</a:t>
            </a:r>
            <a:r>
              <a:rPr spc="235" dirty="0"/>
              <a:t>T</a:t>
            </a:r>
            <a:r>
              <a:rPr spc="484" dirty="0"/>
              <a:t>H</a:t>
            </a:r>
            <a:r>
              <a:rPr spc="520" dirty="0"/>
              <a:t>M</a:t>
            </a:r>
            <a:r>
              <a:rPr spc="-200" dirty="0"/>
              <a:t>S</a:t>
            </a:r>
            <a:r>
              <a:rPr dirty="0"/>
              <a:t>	</a:t>
            </a:r>
            <a:r>
              <a:rPr spc="570" dirty="0"/>
              <a:t>U</a:t>
            </a:r>
            <a:r>
              <a:rPr spc="-55" dirty="0"/>
              <a:t>S</a:t>
            </a:r>
            <a:r>
              <a:rPr spc="190" dirty="0"/>
              <a:t>E</a:t>
            </a:r>
            <a:r>
              <a:rPr spc="43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8643" y="2730508"/>
            <a:ext cx="4970145" cy="2164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23545" indent="-4114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1950" b="1" spc="114" dirty="0">
                <a:solidFill>
                  <a:srgbClr val="D41341"/>
                </a:solidFill>
                <a:latin typeface="Times New Roman"/>
                <a:cs typeface="Times New Roman"/>
              </a:rPr>
              <a:t>ARTIFICIAL</a:t>
            </a:r>
            <a:r>
              <a:rPr sz="1950" b="1" spc="165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14" dirty="0">
                <a:solidFill>
                  <a:srgbClr val="D41341"/>
                </a:solidFill>
                <a:latin typeface="Times New Roman"/>
                <a:cs typeface="Times New Roman"/>
              </a:rPr>
              <a:t>NEURAL</a:t>
            </a:r>
            <a:r>
              <a:rPr sz="1950" b="1" spc="170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D41341"/>
                </a:solidFill>
                <a:latin typeface="Times New Roman"/>
                <a:cs typeface="Times New Roman"/>
              </a:rPr>
              <a:t>NETWORKS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41341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41341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37515" indent="-425450">
              <a:lnSpc>
                <a:spcPct val="100000"/>
              </a:lnSpc>
              <a:buFont typeface="Arial MT"/>
              <a:buChar char="•"/>
              <a:tabLst>
                <a:tab pos="437515" algn="l"/>
                <a:tab pos="438150" algn="l"/>
              </a:tabLst>
            </a:pPr>
            <a:r>
              <a:rPr sz="1950" b="1" spc="114" dirty="0">
                <a:solidFill>
                  <a:srgbClr val="D41341"/>
                </a:solidFill>
                <a:latin typeface="Times New Roman"/>
                <a:cs typeface="Times New Roman"/>
              </a:rPr>
              <a:t>LOGISTIC</a:t>
            </a:r>
            <a:r>
              <a:rPr sz="1950" b="1" spc="275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D41341"/>
                </a:solidFill>
                <a:latin typeface="Times New Roman"/>
                <a:cs typeface="Times New Roman"/>
              </a:rPr>
              <a:t>REGRESSION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41341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41341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37515" indent="-425450">
              <a:lnSpc>
                <a:spcPct val="100000"/>
              </a:lnSpc>
              <a:buFont typeface="Arial MT"/>
              <a:buChar char="•"/>
              <a:tabLst>
                <a:tab pos="437515" algn="l"/>
                <a:tab pos="438150" algn="l"/>
              </a:tabLst>
            </a:pPr>
            <a:r>
              <a:rPr sz="1950" b="1" spc="125" dirty="0">
                <a:solidFill>
                  <a:srgbClr val="D41341"/>
                </a:solidFill>
                <a:latin typeface="Times New Roman"/>
                <a:cs typeface="Times New Roman"/>
              </a:rPr>
              <a:t>REINFORCEMENT</a:t>
            </a:r>
            <a:r>
              <a:rPr sz="1950" b="1" spc="240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D41341"/>
                </a:solidFill>
                <a:latin typeface="Times New Roman"/>
                <a:cs typeface="Times New Roman"/>
              </a:rPr>
              <a:t>LEARNING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90" y="1675928"/>
            <a:ext cx="7004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0" spc="130" dirty="0">
                <a:solidFill>
                  <a:srgbClr val="D41341"/>
                </a:solidFill>
                <a:latin typeface="Times New Roman"/>
                <a:cs typeface="Times New Roman"/>
              </a:rPr>
              <a:t>AN</a:t>
            </a:r>
            <a:r>
              <a:rPr sz="1950" i="0" spc="150" dirty="0">
                <a:solidFill>
                  <a:srgbClr val="D41341"/>
                </a:solidFill>
                <a:latin typeface="Times New Roman"/>
                <a:cs typeface="Times New Roman"/>
              </a:rPr>
              <a:t>N</a:t>
            </a:r>
            <a:r>
              <a:rPr sz="1950" i="0" spc="10" dirty="0">
                <a:solidFill>
                  <a:srgbClr val="D41341"/>
                </a:solidFill>
                <a:latin typeface="Times New Roman"/>
                <a:cs typeface="Times New Roman"/>
              </a:rPr>
              <a:t>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32" y="2096603"/>
            <a:ext cx="8540750" cy="808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marR="5080" indent="-189230" algn="just">
              <a:lnSpc>
                <a:spcPct val="131900"/>
              </a:lnSpc>
              <a:spcBef>
                <a:spcPts val="90"/>
              </a:spcBef>
              <a:buClr>
                <a:srgbClr val="212121"/>
              </a:buClr>
              <a:buFont typeface="Arial MT"/>
              <a:buChar char="•"/>
              <a:tabLst>
                <a:tab pos="250825" algn="l"/>
              </a:tabLst>
            </a:pPr>
            <a:r>
              <a:rPr dirty="0"/>
              <a:t>	</a:t>
            </a:r>
            <a:r>
              <a:rPr sz="1300" spc="90" dirty="0">
                <a:solidFill>
                  <a:srgbClr val="212121"/>
                </a:solidFill>
                <a:latin typeface="Times New Roman"/>
                <a:cs typeface="Times New Roman"/>
              </a:rPr>
              <a:t>ANN 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30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12121"/>
                </a:solidFill>
                <a:latin typeface="Times New Roman"/>
                <a:cs typeface="Times New Roman"/>
              </a:rPr>
              <a:t>generally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used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cases where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what </a:t>
            </a:r>
            <a:r>
              <a:rPr sz="1300" spc="90" dirty="0">
                <a:solidFill>
                  <a:srgbClr val="212121"/>
                </a:solidFill>
                <a:latin typeface="Times New Roman"/>
                <a:cs typeface="Times New Roman"/>
              </a:rPr>
              <a:t>has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happened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past 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is 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repeated </a:t>
            </a:r>
            <a:r>
              <a:rPr sz="1300" spc="110" dirty="0">
                <a:solidFill>
                  <a:srgbClr val="212121"/>
                </a:solidFill>
                <a:latin typeface="Times New Roman"/>
                <a:cs typeface="Times New Roman"/>
              </a:rPr>
              <a:t>almost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exactly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in  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same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way.</a:t>
            </a:r>
            <a:r>
              <a:rPr sz="1300" spc="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12121"/>
                </a:solidFill>
                <a:latin typeface="Times New Roman"/>
                <a:cs typeface="Times New Roman"/>
              </a:rPr>
              <a:t>I t</a:t>
            </a:r>
            <a:r>
              <a:rPr sz="13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kind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of  </a:t>
            </a:r>
            <a:r>
              <a:rPr sz="1300" spc="110" dirty="0">
                <a:solidFill>
                  <a:srgbClr val="212121"/>
                </a:solidFill>
                <a:latin typeface="Times New Roman"/>
                <a:cs typeface="Times New Roman"/>
              </a:rPr>
              <a:t>machine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learning technique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which  </a:t>
            </a:r>
            <a:r>
              <a:rPr sz="1300" spc="80" dirty="0">
                <a:solidFill>
                  <a:srgbClr val="212121"/>
                </a:solidFill>
                <a:latin typeface="Times New Roman"/>
                <a:cs typeface="Times New Roman"/>
              </a:rPr>
              <a:t>has 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enormous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memory.  </a:t>
            </a:r>
            <a:r>
              <a:rPr sz="1300" spc="5" dirty="0">
                <a:solidFill>
                  <a:srgbClr val="212121"/>
                </a:solidFill>
                <a:latin typeface="Times New Roman"/>
                <a:cs typeface="Times New Roman"/>
              </a:rPr>
              <a:t>i t  </a:t>
            </a:r>
            <a:r>
              <a:rPr sz="1300" spc="90" dirty="0">
                <a:solidFill>
                  <a:srgbClr val="212121"/>
                </a:solidFill>
                <a:latin typeface="Times New Roman"/>
                <a:cs typeface="Times New Roman"/>
              </a:rPr>
              <a:t>can 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handle  </a:t>
            </a:r>
            <a:r>
              <a:rPr sz="1300" spc="95" dirty="0">
                <a:solidFill>
                  <a:srgbClr val="212121"/>
                </a:solidFill>
                <a:latin typeface="Times New Roman"/>
                <a:cs typeface="Times New Roman"/>
              </a:rPr>
              <a:t>much </a:t>
            </a:r>
            <a:r>
              <a:rPr sz="1300" spc="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1300" spc="3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variability</a:t>
            </a:r>
            <a:r>
              <a:rPr sz="1300" spc="2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300" spc="2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12121"/>
                </a:solidFill>
                <a:latin typeface="Times New Roman"/>
                <a:cs typeface="Times New Roman"/>
              </a:rPr>
              <a:t>compared</a:t>
            </a:r>
            <a:r>
              <a:rPr sz="1300" spc="2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300" spc="2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traditional</a:t>
            </a:r>
            <a:r>
              <a:rPr sz="1300" spc="2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12121"/>
                </a:solidFill>
                <a:latin typeface="Times New Roman"/>
                <a:cs typeface="Times New Roman"/>
              </a:rPr>
              <a:t>models.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77" y="3112983"/>
            <a:ext cx="348932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10" dirty="0">
                <a:solidFill>
                  <a:srgbClr val="D41341"/>
                </a:solidFill>
                <a:latin typeface="Times New Roman"/>
                <a:cs typeface="Times New Roman"/>
              </a:rPr>
              <a:t>LOGISTIC</a:t>
            </a:r>
            <a:r>
              <a:rPr sz="2050" b="1" spc="215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2050" b="1" spc="114" dirty="0">
                <a:solidFill>
                  <a:srgbClr val="D41341"/>
                </a:solidFill>
                <a:latin typeface="Times New Roman"/>
                <a:cs typeface="Times New Roman"/>
              </a:rPr>
              <a:t>REGRESSION: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432" y="3603727"/>
            <a:ext cx="8542020" cy="808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marR="5080" indent="-189230" algn="just">
              <a:lnSpc>
                <a:spcPct val="131900"/>
              </a:lnSpc>
              <a:spcBef>
                <a:spcPts val="90"/>
              </a:spcBef>
              <a:buFont typeface="Arial MT"/>
              <a:buChar char="•"/>
              <a:tabLst>
                <a:tab pos="201930" algn="l"/>
              </a:tabLst>
            </a:pPr>
            <a:r>
              <a:rPr sz="1300" spc="110" dirty="0">
                <a:solidFill>
                  <a:srgbClr val="263138"/>
                </a:solidFill>
                <a:latin typeface="Times New Roman"/>
                <a:cs typeface="Times New Roman"/>
              </a:rPr>
              <a:t>Logistic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regression </a:t>
            </a:r>
            <a:r>
              <a:rPr sz="1300" spc="65" dirty="0">
                <a:solidFill>
                  <a:srgbClr val="263138"/>
                </a:solidFill>
                <a:latin typeface="Times New Roman"/>
                <a:cs typeface="Times New Roman"/>
              </a:rPr>
              <a:t>is </a:t>
            </a:r>
            <a:r>
              <a:rPr sz="1300" spc="120" dirty="0">
                <a:solidFill>
                  <a:srgbClr val="263138"/>
                </a:solidFill>
                <a:latin typeface="Times New Roman"/>
                <a:cs typeface="Times New Roman"/>
              </a:rPr>
              <a:t>basically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supervised </a:t>
            </a:r>
            <a:r>
              <a:rPr sz="1300" spc="120" dirty="0">
                <a:solidFill>
                  <a:srgbClr val="263138"/>
                </a:solidFill>
                <a:latin typeface="Times New Roman"/>
                <a:cs typeface="Times New Roman"/>
              </a:rPr>
              <a:t>classification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algorithm</a:t>
            </a:r>
            <a:r>
              <a:rPr sz="1300" spc="114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r>
              <a:rPr sz="1300" spc="1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I t</a:t>
            </a:r>
            <a:r>
              <a:rPr sz="1300" spc="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3138"/>
                </a:solidFill>
                <a:latin typeface="Times New Roman"/>
                <a:cs typeface="Times New Roman"/>
              </a:rPr>
              <a:t>is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a 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regression </a:t>
            </a:r>
            <a:r>
              <a:rPr sz="1300" spc="105" dirty="0">
                <a:solidFill>
                  <a:srgbClr val="263138"/>
                </a:solidFill>
                <a:latin typeface="Times New Roman"/>
                <a:cs typeface="Times New Roman"/>
              </a:rPr>
              <a:t>model. </a:t>
            </a:r>
            <a:r>
              <a:rPr sz="1300" spc="9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300" spc="9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3138"/>
                </a:solidFill>
                <a:latin typeface="Times New Roman"/>
                <a:cs typeface="Times New Roman"/>
              </a:rPr>
              <a:t>model builds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a</a:t>
            </a:r>
            <a:r>
              <a:rPr sz="1300" spc="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regression </a:t>
            </a:r>
            <a:r>
              <a:rPr sz="1300" spc="100" dirty="0">
                <a:solidFill>
                  <a:srgbClr val="263138"/>
                </a:solidFill>
                <a:latin typeface="Times New Roman"/>
                <a:cs typeface="Times New Roman"/>
              </a:rPr>
              <a:t>model </a:t>
            </a:r>
            <a:r>
              <a:rPr sz="1300" spc="70" dirty="0">
                <a:solidFill>
                  <a:srgbClr val="263138"/>
                </a:solidFill>
                <a:latin typeface="Times New Roman"/>
                <a:cs typeface="Times New Roman"/>
              </a:rPr>
              <a:t>to  </a:t>
            </a:r>
            <a:r>
              <a:rPr sz="1300" spc="110" dirty="0">
                <a:solidFill>
                  <a:srgbClr val="263138"/>
                </a:solidFill>
                <a:latin typeface="Times New Roman"/>
                <a:cs typeface="Times New Roman"/>
              </a:rPr>
              <a:t>predict </a:t>
            </a:r>
            <a:r>
              <a:rPr sz="1300" spc="85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300" spc="120" dirty="0">
                <a:solidFill>
                  <a:srgbClr val="263138"/>
                </a:solidFill>
                <a:latin typeface="Times New Roman"/>
                <a:cs typeface="Times New Roman"/>
              </a:rPr>
              <a:t>probability </a:t>
            </a:r>
            <a:r>
              <a:rPr sz="1300" spc="100" dirty="0">
                <a:solidFill>
                  <a:srgbClr val="263138"/>
                </a:solidFill>
                <a:latin typeface="Times New Roman"/>
                <a:cs typeface="Times New Roman"/>
              </a:rPr>
              <a:t>that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a  </a:t>
            </a:r>
            <a:r>
              <a:rPr sz="1300" spc="105" dirty="0">
                <a:solidFill>
                  <a:srgbClr val="263138"/>
                </a:solidFill>
                <a:latin typeface="Times New Roman"/>
                <a:cs typeface="Times New Roman"/>
              </a:rPr>
              <a:t>given </a:t>
            </a:r>
            <a:r>
              <a:rPr sz="1300" spc="95" dirty="0">
                <a:solidFill>
                  <a:srgbClr val="263138"/>
                </a:solidFill>
                <a:latin typeface="Times New Roman"/>
                <a:cs typeface="Times New Roman"/>
              </a:rPr>
              <a:t>data </a:t>
            </a:r>
            <a:r>
              <a:rPr sz="1300" spc="110" dirty="0">
                <a:solidFill>
                  <a:srgbClr val="263138"/>
                </a:solidFill>
                <a:latin typeface="Times New Roman"/>
                <a:cs typeface="Times New Roman"/>
              </a:rPr>
              <a:t>entry </a:t>
            </a:r>
            <a:r>
              <a:rPr sz="1300" spc="114" dirty="0">
                <a:solidFill>
                  <a:srgbClr val="263138"/>
                </a:solidFill>
                <a:latin typeface="Times New Roman"/>
                <a:cs typeface="Times New Roman"/>
              </a:rPr>
              <a:t>belongs </a:t>
            </a:r>
            <a:r>
              <a:rPr sz="1300" spc="65" dirty="0">
                <a:solidFill>
                  <a:srgbClr val="263138"/>
                </a:solidFill>
                <a:latin typeface="Times New Roman"/>
                <a:cs typeface="Times New Roman"/>
              </a:rPr>
              <a:t>to  </a:t>
            </a:r>
            <a:r>
              <a:rPr sz="1300" spc="90" dirty="0">
                <a:solidFill>
                  <a:srgbClr val="263138"/>
                </a:solidFill>
                <a:latin typeface="Times New Roman"/>
                <a:cs typeface="Times New Roman"/>
              </a:rPr>
              <a:t>the </a:t>
            </a:r>
            <a:r>
              <a:rPr sz="1300" spc="9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3138"/>
                </a:solidFill>
                <a:latin typeface="Times New Roman"/>
                <a:cs typeface="Times New Roman"/>
              </a:rPr>
              <a:t>category</a:t>
            </a:r>
            <a:r>
              <a:rPr sz="1300" spc="26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3138"/>
                </a:solidFill>
                <a:latin typeface="Times New Roman"/>
                <a:cs typeface="Times New Roman"/>
              </a:rPr>
              <a:t>numbered</a:t>
            </a:r>
            <a:r>
              <a:rPr sz="1300" spc="30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3138"/>
                </a:solidFill>
                <a:latin typeface="Times New Roman"/>
                <a:cs typeface="Times New Roman"/>
              </a:rPr>
              <a:t>as</a:t>
            </a:r>
            <a:r>
              <a:rPr sz="1300" spc="27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263138"/>
                </a:solidFill>
                <a:latin typeface="Times New Roman"/>
                <a:cs typeface="Times New Roman"/>
              </a:rPr>
              <a:t>“</a:t>
            </a:r>
            <a:r>
              <a:rPr sz="1300" spc="-215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10" dirty="0">
                <a:solidFill>
                  <a:srgbClr val="263138"/>
                </a:solidFill>
                <a:latin typeface="Times New Roman"/>
                <a:cs typeface="Times New Roman"/>
              </a:rPr>
              <a:t>1</a:t>
            </a:r>
            <a:r>
              <a:rPr sz="1300" spc="-210" dirty="0">
                <a:solidFill>
                  <a:srgbClr val="263138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3138"/>
                </a:solidFill>
                <a:latin typeface="Times New Roman"/>
                <a:cs typeface="Times New Roman"/>
              </a:rPr>
              <a:t>”.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27" y="4618658"/>
            <a:ext cx="59556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D41341"/>
                </a:solidFill>
                <a:latin typeface="Times New Roman"/>
                <a:cs typeface="Times New Roman"/>
              </a:rPr>
              <a:t>REINFORCEMENT</a:t>
            </a:r>
            <a:r>
              <a:rPr sz="1950" b="1" spc="254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D41341"/>
                </a:solidFill>
                <a:latin typeface="Times New Roman"/>
                <a:cs typeface="Times New Roman"/>
              </a:rPr>
              <a:t>LEARNING</a:t>
            </a:r>
            <a:r>
              <a:rPr sz="1950" b="1" spc="195" dirty="0">
                <a:solidFill>
                  <a:srgbClr val="D41341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D41341"/>
                </a:solidFill>
                <a:latin typeface="Times New Roman"/>
                <a:cs typeface="Times New Roman"/>
              </a:rPr>
              <a:t>ALGORITHM: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432" y="5092701"/>
            <a:ext cx="854138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 algn="just">
              <a:lnSpc>
                <a:spcPct val="132000"/>
              </a:lnSpc>
              <a:spcBef>
                <a:spcPts val="100"/>
              </a:spcBef>
              <a:buFont typeface="Arial MT"/>
              <a:buChar char="•"/>
              <a:tabLst>
                <a:tab pos="201930" algn="l"/>
              </a:tabLst>
            </a:pP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Reinforcement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learning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5" dirty="0">
                <a:solidFill>
                  <a:srgbClr val="1F2121"/>
                </a:solidFill>
                <a:latin typeface="Times New Roman"/>
                <a:cs typeface="Times New Roman"/>
              </a:rPr>
              <a:t>( </a:t>
            </a:r>
            <a:r>
              <a:rPr sz="1300" spc="85" dirty="0">
                <a:solidFill>
                  <a:srgbClr val="1F2121"/>
                </a:solidFill>
                <a:latin typeface="Times New Roman"/>
                <a:cs typeface="Times New Roman"/>
              </a:rPr>
              <a:t>RL)  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is  an  </a:t>
            </a:r>
            <a:r>
              <a:rPr sz="1300" spc="100" dirty="0">
                <a:solidFill>
                  <a:srgbClr val="1F2121"/>
                </a:solidFill>
                <a:latin typeface="Times New Roman"/>
                <a:cs typeface="Times New Roman"/>
              </a:rPr>
              <a:t>area  </a:t>
            </a:r>
            <a:r>
              <a:rPr sz="1300" spc="65" dirty="0">
                <a:solidFill>
                  <a:srgbClr val="1F2121"/>
                </a:solidFill>
                <a:latin typeface="Times New Roman"/>
                <a:cs typeface="Times New Roman"/>
              </a:rPr>
              <a:t>of 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machine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learning concerned </a:t>
            </a:r>
            <a:r>
              <a:rPr sz="1300" spc="100" dirty="0">
                <a:solidFill>
                  <a:srgbClr val="1F2121"/>
                </a:solidFill>
                <a:latin typeface="Times New Roman"/>
                <a:cs typeface="Times New Roman"/>
              </a:rPr>
              <a:t>with  </a:t>
            </a:r>
            <a:r>
              <a:rPr sz="1300" spc="90" dirty="0">
                <a:solidFill>
                  <a:srgbClr val="1F2121"/>
                </a:solidFill>
                <a:latin typeface="Times New Roman"/>
                <a:cs typeface="Times New Roman"/>
              </a:rPr>
              <a:t>how 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intelligent </a:t>
            </a:r>
            <a:r>
              <a:rPr sz="1300" spc="105" dirty="0">
                <a:solidFill>
                  <a:srgbClr val="1F2121"/>
                </a:solidFill>
                <a:latin typeface="Times New Roman"/>
                <a:cs typeface="Times New Roman"/>
              </a:rPr>
              <a:t>agents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1F2121"/>
                </a:solidFill>
                <a:latin typeface="Times New Roman"/>
                <a:cs typeface="Times New Roman"/>
              </a:rPr>
              <a:t>to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1F2121"/>
                </a:solidFill>
                <a:latin typeface="Times New Roman"/>
                <a:cs typeface="Times New Roman"/>
              </a:rPr>
              <a:t>take</a:t>
            </a:r>
            <a:r>
              <a:rPr sz="1300" spc="10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actions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in</a:t>
            </a:r>
            <a:r>
              <a:rPr sz="1300" spc="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1F2121"/>
                </a:solidFill>
                <a:latin typeface="Times New Roman"/>
                <a:cs typeface="Times New Roman"/>
              </a:rPr>
              <a:t>an</a:t>
            </a:r>
            <a:r>
              <a:rPr sz="1300" spc="6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environment</a:t>
            </a:r>
            <a:r>
              <a:rPr sz="1300" spc="1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in</a:t>
            </a:r>
            <a:r>
              <a:rPr sz="1300" spc="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1F2121"/>
                </a:solidFill>
                <a:latin typeface="Times New Roman"/>
                <a:cs typeface="Times New Roman"/>
              </a:rPr>
              <a:t>order</a:t>
            </a:r>
            <a:r>
              <a:rPr sz="1300" spc="10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to</a:t>
            </a:r>
            <a:r>
              <a:rPr sz="1300" spc="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maximize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1F2121"/>
                </a:solidFill>
                <a:latin typeface="Times New Roman"/>
                <a:cs typeface="Times New Roman"/>
              </a:rPr>
              <a:t>the 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notion  </a:t>
            </a:r>
            <a:r>
              <a:rPr sz="1300" spc="65" dirty="0">
                <a:solidFill>
                  <a:srgbClr val="1F2121"/>
                </a:solidFill>
                <a:latin typeface="Times New Roman"/>
                <a:cs typeface="Times New Roman"/>
              </a:rPr>
              <a:t>of</a:t>
            </a:r>
            <a:r>
              <a:rPr sz="1300" spc="459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cumulative 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reward.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Reinforcement</a:t>
            </a:r>
            <a:r>
              <a:rPr sz="1300" spc="1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learning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300" spc="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1F2121"/>
                </a:solidFill>
                <a:latin typeface="Times New Roman"/>
                <a:cs typeface="Times New Roman"/>
              </a:rPr>
              <a:t>one</a:t>
            </a:r>
            <a:r>
              <a:rPr sz="1300" spc="9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1F2121"/>
                </a:solidFill>
                <a:latin typeface="Times New Roman"/>
                <a:cs typeface="Times New Roman"/>
              </a:rPr>
              <a:t>of</a:t>
            </a:r>
            <a:r>
              <a:rPr sz="1300" spc="7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1F2121"/>
                </a:solidFill>
                <a:latin typeface="Times New Roman"/>
                <a:cs typeface="Times New Roman"/>
              </a:rPr>
              <a:t>three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1F2121"/>
                </a:solidFill>
                <a:latin typeface="Times New Roman"/>
                <a:cs typeface="Times New Roman"/>
              </a:rPr>
              <a:t>basic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 machine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 learning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 paradigms, 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alongside  supervised </a:t>
            </a:r>
            <a:r>
              <a:rPr sz="1300" spc="1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learning</a:t>
            </a:r>
            <a:r>
              <a:rPr sz="1300" spc="26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1F2121"/>
                </a:solidFill>
                <a:latin typeface="Times New Roman"/>
                <a:cs typeface="Times New Roman"/>
              </a:rPr>
              <a:t>and</a:t>
            </a:r>
            <a:r>
              <a:rPr sz="1300" spc="254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1F2121"/>
                </a:solidFill>
                <a:latin typeface="Times New Roman"/>
                <a:cs typeface="Times New Roman"/>
              </a:rPr>
              <a:t>unsupervised</a:t>
            </a:r>
            <a:r>
              <a:rPr sz="1300" spc="28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1F2121"/>
                </a:solidFill>
                <a:latin typeface="Times New Roman"/>
                <a:cs typeface="Times New Roman"/>
              </a:rPr>
              <a:t>learning.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488" y="1569238"/>
            <a:ext cx="306832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0" dirty="0">
                <a:solidFill>
                  <a:srgbClr val="D60093"/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33" y="2492114"/>
            <a:ext cx="8279765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409575" indent="-189230">
              <a:lnSpc>
                <a:spcPct val="149700"/>
              </a:lnSpc>
              <a:spcBef>
                <a:spcPts val="10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65" dirty="0">
                <a:latin typeface="Times New Roman"/>
                <a:cs typeface="Times New Roman"/>
              </a:rPr>
              <a:t>In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this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,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we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proposed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fitness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assistance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novel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method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fitness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workout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recommendation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with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artificial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intelligence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algorithms.</a:t>
            </a:r>
            <a:endParaRPr sz="1650">
              <a:latin typeface="Times New Roman"/>
              <a:cs typeface="Times New Roman"/>
            </a:endParaRPr>
          </a:p>
          <a:p>
            <a:pPr marL="201295" marR="195580" indent="-189230">
              <a:lnSpc>
                <a:spcPct val="149700"/>
              </a:lnSpc>
              <a:spcBef>
                <a:spcPts val="124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-10" dirty="0">
                <a:latin typeface="Times New Roman"/>
                <a:cs typeface="Times New Roman"/>
              </a:rPr>
              <a:t>We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developed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with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several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machine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algorithms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predict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train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data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give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suggestion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fitness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workout.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 algn="just">
              <a:lnSpc>
                <a:spcPct val="150000"/>
              </a:lnSpc>
              <a:spcBef>
                <a:spcPts val="124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 </a:t>
            </a:r>
            <a:r>
              <a:rPr sz="1650" spc="85" dirty="0">
                <a:latin typeface="Times New Roman"/>
                <a:cs typeface="Times New Roman"/>
              </a:rPr>
              <a:t>ANN with </a:t>
            </a:r>
            <a:r>
              <a:rPr sz="1650" spc="55" dirty="0">
                <a:latin typeface="Times New Roman"/>
                <a:cs typeface="Times New Roman"/>
              </a:rPr>
              <a:t>LR </a:t>
            </a:r>
            <a:r>
              <a:rPr sz="1650" spc="100" dirty="0">
                <a:latin typeface="Times New Roman"/>
                <a:cs typeface="Times New Roman"/>
              </a:rPr>
              <a:t>implements </a:t>
            </a:r>
            <a:r>
              <a:rPr sz="1650" spc="75" dirty="0">
                <a:latin typeface="Times New Roman"/>
                <a:cs typeface="Times New Roman"/>
              </a:rPr>
              <a:t>the </a:t>
            </a:r>
            <a:r>
              <a:rPr sz="1650" spc="105" dirty="0">
                <a:latin typeface="Times New Roman"/>
                <a:cs typeface="Times New Roman"/>
              </a:rPr>
              <a:t>prediction </a:t>
            </a:r>
            <a:r>
              <a:rPr sz="1650" spc="65" dirty="0">
                <a:latin typeface="Times New Roman"/>
                <a:cs typeface="Times New Roman"/>
              </a:rPr>
              <a:t>of </a:t>
            </a:r>
            <a:r>
              <a:rPr sz="1650" spc="100" dirty="0">
                <a:latin typeface="Times New Roman"/>
                <a:cs typeface="Times New Roman"/>
              </a:rPr>
              <a:t>workout parameters </a:t>
            </a:r>
            <a:r>
              <a:rPr sz="1650" spc="85" dirty="0">
                <a:latin typeface="Times New Roman"/>
                <a:cs typeface="Times New Roman"/>
              </a:rPr>
              <a:t>with </a:t>
            </a:r>
            <a:r>
              <a:rPr sz="1650" spc="75" dirty="0">
                <a:latin typeface="Times New Roman"/>
                <a:cs typeface="Times New Roman"/>
              </a:rPr>
              <a:t>the </a:t>
            </a:r>
            <a:r>
              <a:rPr sz="1650" spc="90" dirty="0">
                <a:latin typeface="Times New Roman"/>
                <a:cs typeface="Times New Roman"/>
              </a:rPr>
              <a:t>best </a:t>
            </a:r>
            <a:r>
              <a:rPr sz="1650" spc="9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accuracy.</a:t>
            </a:r>
            <a:r>
              <a:rPr sz="1650" spc="9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The </a:t>
            </a:r>
            <a:r>
              <a:rPr sz="1650" spc="105" dirty="0">
                <a:latin typeface="Times New Roman"/>
                <a:cs typeface="Times New Roman"/>
              </a:rPr>
              <a:t>proposed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6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expected </a:t>
            </a:r>
            <a:r>
              <a:rPr sz="1650" spc="55" dirty="0">
                <a:latin typeface="Times New Roman"/>
                <a:cs typeface="Times New Roman"/>
              </a:rPr>
              <a:t>to  </a:t>
            </a:r>
            <a:r>
              <a:rPr sz="1650" spc="85" dirty="0">
                <a:latin typeface="Times New Roman"/>
                <a:cs typeface="Times New Roman"/>
              </a:rPr>
              <a:t>give </a:t>
            </a:r>
            <a:r>
              <a:rPr sz="1650" spc="95" dirty="0">
                <a:latin typeface="Times New Roman"/>
                <a:cs typeface="Times New Roman"/>
              </a:rPr>
              <a:t>better </a:t>
            </a:r>
            <a:r>
              <a:rPr sz="1650" spc="105" dirty="0">
                <a:latin typeface="Times New Roman"/>
                <a:cs typeface="Times New Roman"/>
              </a:rPr>
              <a:t>recommendation </a:t>
            </a:r>
            <a:r>
              <a:rPr sz="1650" spc="75" dirty="0">
                <a:latin typeface="Times New Roman"/>
                <a:cs typeface="Times New Roman"/>
              </a:rPr>
              <a:t>for  </a:t>
            </a:r>
            <a:r>
              <a:rPr sz="1650" spc="90" dirty="0">
                <a:latin typeface="Times New Roman"/>
                <a:cs typeface="Times New Roman"/>
              </a:rPr>
              <a:t>user </a:t>
            </a:r>
            <a:r>
              <a:rPr sz="1650" spc="55" dirty="0">
                <a:latin typeface="Times New Roman"/>
                <a:cs typeface="Times New Roman"/>
              </a:rPr>
              <a:t>to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do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exercise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171" y="1604302"/>
            <a:ext cx="35731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51380" algn="l"/>
              </a:tabLst>
            </a:pPr>
            <a:r>
              <a:rPr spc="425" dirty="0">
                <a:solidFill>
                  <a:srgbClr val="00AF50"/>
                </a:solidFill>
              </a:rPr>
              <a:t>F</a:t>
            </a:r>
            <a:r>
              <a:rPr spc="570" dirty="0">
                <a:solidFill>
                  <a:srgbClr val="00AF50"/>
                </a:solidFill>
              </a:rPr>
              <a:t>U</a:t>
            </a:r>
            <a:r>
              <a:rPr spc="235" dirty="0">
                <a:solidFill>
                  <a:srgbClr val="00AF50"/>
                </a:solidFill>
              </a:rPr>
              <a:t>T</a:t>
            </a:r>
            <a:r>
              <a:rPr spc="540" dirty="0">
                <a:solidFill>
                  <a:srgbClr val="00AF50"/>
                </a:solidFill>
              </a:rPr>
              <a:t>U</a:t>
            </a:r>
            <a:r>
              <a:rPr spc="380" dirty="0">
                <a:solidFill>
                  <a:srgbClr val="00AF50"/>
                </a:solidFill>
              </a:rPr>
              <a:t>R</a:t>
            </a:r>
            <a:r>
              <a:rPr spc="60" dirty="0">
                <a:solidFill>
                  <a:srgbClr val="00AF50"/>
                </a:solidFill>
              </a:rPr>
              <a:t>E</a:t>
            </a:r>
            <a:r>
              <a:rPr dirty="0">
                <a:solidFill>
                  <a:srgbClr val="00AF50"/>
                </a:solidFill>
              </a:rPr>
              <a:t>	</a:t>
            </a:r>
            <a:r>
              <a:rPr spc="-55" dirty="0">
                <a:solidFill>
                  <a:srgbClr val="00AF50"/>
                </a:solidFill>
              </a:rPr>
              <a:t>S</a:t>
            </a:r>
            <a:r>
              <a:rPr spc="55" dirty="0">
                <a:solidFill>
                  <a:srgbClr val="00AF50"/>
                </a:solidFill>
              </a:rPr>
              <a:t>C</a:t>
            </a:r>
            <a:r>
              <a:rPr spc="15" dirty="0">
                <a:solidFill>
                  <a:srgbClr val="00AF50"/>
                </a:solidFill>
              </a:rPr>
              <a:t>O</a:t>
            </a:r>
            <a:r>
              <a:rPr spc="320" dirty="0">
                <a:solidFill>
                  <a:srgbClr val="00AF50"/>
                </a:solidFill>
              </a:rPr>
              <a:t>P</a:t>
            </a:r>
            <a:r>
              <a:rPr spc="60" dirty="0">
                <a:solidFill>
                  <a:srgbClr val="00AF50"/>
                </a:solidFill>
              </a:rPr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6540" marR="5080" indent="-236854">
              <a:lnSpc>
                <a:spcPct val="152300"/>
              </a:lnSpc>
              <a:spcBef>
                <a:spcPts val="90"/>
              </a:spcBef>
              <a:buFont typeface="Arial MT"/>
              <a:buChar char="•"/>
              <a:tabLst>
                <a:tab pos="255904" algn="l"/>
                <a:tab pos="257175" algn="l"/>
                <a:tab pos="683895" algn="l"/>
                <a:tab pos="1496060" algn="l"/>
                <a:tab pos="2195195" algn="l"/>
                <a:tab pos="2552065" algn="l"/>
                <a:tab pos="3097530" algn="l"/>
                <a:tab pos="3899535" algn="l"/>
                <a:tab pos="4342130" algn="l"/>
                <a:tab pos="4956175" algn="l"/>
                <a:tab pos="5300345" algn="l"/>
                <a:tab pos="6039485" algn="l"/>
                <a:tab pos="6442075" algn="l"/>
                <a:tab pos="7747000" algn="l"/>
                <a:tab pos="8220075" algn="l"/>
              </a:tabLst>
            </a:pPr>
            <a:r>
              <a:rPr spc="150" dirty="0"/>
              <a:t>A</a:t>
            </a:r>
            <a:r>
              <a:rPr spc="10" dirty="0"/>
              <a:t>s</a:t>
            </a:r>
            <a:r>
              <a:rPr dirty="0"/>
              <a:t>	</a:t>
            </a:r>
            <a:r>
              <a:rPr spc="140" dirty="0"/>
              <a:t>f</a:t>
            </a:r>
            <a:r>
              <a:rPr spc="130" dirty="0"/>
              <a:t>u</a:t>
            </a:r>
            <a:r>
              <a:rPr spc="125" dirty="0"/>
              <a:t>t</a:t>
            </a:r>
            <a:r>
              <a:rPr spc="130" dirty="0"/>
              <a:t>u</a:t>
            </a:r>
            <a:r>
              <a:rPr spc="140" dirty="0"/>
              <a:t>r</a:t>
            </a:r>
            <a:r>
              <a:rPr spc="10" dirty="0"/>
              <a:t>e</a:t>
            </a:r>
            <a:r>
              <a:rPr dirty="0"/>
              <a:t>	</a:t>
            </a:r>
            <a:r>
              <a:rPr spc="150" dirty="0"/>
              <a:t>w</a:t>
            </a:r>
            <a:r>
              <a:rPr spc="130" dirty="0"/>
              <a:t>o</a:t>
            </a:r>
            <a:r>
              <a:rPr spc="140" dirty="0"/>
              <a:t>r</a:t>
            </a:r>
            <a:r>
              <a:rPr spc="15" dirty="0"/>
              <a:t>k</a:t>
            </a:r>
            <a:r>
              <a:rPr dirty="0"/>
              <a:t>	</a:t>
            </a:r>
            <a:r>
              <a:rPr spc="130" dirty="0"/>
              <a:t>o</a:t>
            </a:r>
            <a:r>
              <a:rPr spc="10" dirty="0"/>
              <a:t>f</a:t>
            </a:r>
            <a:r>
              <a:rPr dirty="0"/>
              <a:t>	</a:t>
            </a:r>
            <a:r>
              <a:rPr spc="125" dirty="0"/>
              <a:t>t</a:t>
            </a:r>
            <a:r>
              <a:rPr spc="150" dirty="0"/>
              <a:t>h</a:t>
            </a:r>
            <a:r>
              <a:rPr spc="125" dirty="0"/>
              <a:t>i</a:t>
            </a:r>
            <a:r>
              <a:rPr spc="10" dirty="0"/>
              <a:t>s</a:t>
            </a:r>
            <a:r>
              <a:rPr dirty="0"/>
              <a:t>	</a:t>
            </a:r>
            <a:r>
              <a:rPr spc="130" dirty="0"/>
              <a:t>stu</a:t>
            </a:r>
            <a:r>
              <a:rPr spc="150" dirty="0"/>
              <a:t>d</a:t>
            </a:r>
            <a:r>
              <a:rPr spc="-5" dirty="0"/>
              <a:t>y</a:t>
            </a:r>
            <a:r>
              <a:rPr spc="5" dirty="0"/>
              <a:t>,</a:t>
            </a:r>
            <a:r>
              <a:rPr dirty="0"/>
              <a:t>	</a:t>
            </a:r>
            <a:r>
              <a:rPr spc="150" dirty="0"/>
              <a:t>w</a:t>
            </a:r>
            <a:r>
              <a:rPr spc="10" dirty="0"/>
              <a:t>e</a:t>
            </a:r>
            <a:r>
              <a:rPr dirty="0"/>
              <a:t>	</a:t>
            </a:r>
            <a:r>
              <a:rPr spc="130" dirty="0"/>
              <a:t>p</a:t>
            </a:r>
            <a:r>
              <a:rPr spc="125" dirty="0"/>
              <a:t>l</a:t>
            </a:r>
            <a:r>
              <a:rPr spc="140" dirty="0"/>
              <a:t>a</a:t>
            </a:r>
            <a:r>
              <a:rPr spc="15" dirty="0"/>
              <a:t>n</a:t>
            </a:r>
            <a:r>
              <a:rPr dirty="0"/>
              <a:t>	</a:t>
            </a:r>
            <a:r>
              <a:rPr spc="125" dirty="0"/>
              <a:t>t</a:t>
            </a:r>
            <a:r>
              <a:rPr spc="15" dirty="0"/>
              <a:t>o</a:t>
            </a:r>
            <a:r>
              <a:rPr dirty="0"/>
              <a:t>	</a:t>
            </a:r>
            <a:r>
              <a:rPr spc="120" dirty="0"/>
              <a:t>f</a:t>
            </a:r>
            <a:r>
              <a:rPr spc="150" dirty="0"/>
              <a:t>o</a:t>
            </a:r>
            <a:r>
              <a:rPr spc="120" dirty="0"/>
              <a:t>c</a:t>
            </a:r>
            <a:r>
              <a:rPr spc="130" dirty="0"/>
              <a:t>u</a:t>
            </a:r>
            <a:r>
              <a:rPr spc="10" dirty="0"/>
              <a:t>s</a:t>
            </a:r>
            <a:r>
              <a:rPr dirty="0"/>
              <a:t>	</a:t>
            </a:r>
            <a:r>
              <a:rPr spc="150" dirty="0"/>
              <a:t>o</a:t>
            </a:r>
            <a:r>
              <a:rPr spc="15" dirty="0"/>
              <a:t>n</a:t>
            </a:r>
            <a:r>
              <a:rPr dirty="0"/>
              <a:t>	</a:t>
            </a:r>
            <a:r>
              <a:rPr spc="145" dirty="0"/>
              <a:t>i</a:t>
            </a:r>
            <a:r>
              <a:rPr spc="100" dirty="0"/>
              <a:t>m</a:t>
            </a:r>
            <a:r>
              <a:rPr spc="130" dirty="0"/>
              <a:t>p</a:t>
            </a:r>
            <a:r>
              <a:rPr spc="140" dirty="0"/>
              <a:t>r</a:t>
            </a:r>
            <a:r>
              <a:rPr spc="130" dirty="0"/>
              <a:t>ov</a:t>
            </a:r>
            <a:r>
              <a:rPr spc="125" dirty="0"/>
              <a:t>i</a:t>
            </a:r>
            <a:r>
              <a:rPr spc="150" dirty="0"/>
              <a:t>n</a:t>
            </a:r>
            <a:r>
              <a:rPr spc="15" dirty="0"/>
              <a:t>g</a:t>
            </a:r>
            <a:r>
              <a:rPr dirty="0"/>
              <a:t>	</a:t>
            </a:r>
            <a:r>
              <a:rPr spc="125" dirty="0"/>
              <a:t>t</a:t>
            </a:r>
            <a:r>
              <a:rPr spc="150" dirty="0"/>
              <a:t>h</a:t>
            </a:r>
            <a:r>
              <a:rPr spc="10" dirty="0"/>
              <a:t>e</a:t>
            </a:r>
            <a:r>
              <a:rPr dirty="0"/>
              <a:t>	</a:t>
            </a:r>
            <a:r>
              <a:rPr spc="-30" dirty="0"/>
              <a:t>T</a:t>
            </a:r>
            <a:r>
              <a:rPr spc="10" dirty="0"/>
              <a:t>A  </a:t>
            </a:r>
            <a:r>
              <a:rPr spc="105" dirty="0"/>
              <a:t>module</a:t>
            </a:r>
            <a:r>
              <a:rPr spc="270" dirty="0"/>
              <a:t> </a:t>
            </a:r>
            <a:r>
              <a:rPr spc="70" dirty="0"/>
              <a:t>in</a:t>
            </a:r>
            <a:r>
              <a:rPr spc="260" dirty="0"/>
              <a:t> </a:t>
            </a:r>
            <a:r>
              <a:rPr spc="90" dirty="0"/>
              <a:t>the</a:t>
            </a:r>
            <a:r>
              <a:rPr spc="235" dirty="0"/>
              <a:t> </a:t>
            </a:r>
            <a:r>
              <a:rPr spc="114" dirty="0"/>
              <a:t>proposed</a:t>
            </a:r>
            <a:r>
              <a:rPr spc="265" dirty="0"/>
              <a:t> </a:t>
            </a:r>
            <a:r>
              <a:rPr spc="95" dirty="0"/>
              <a:t>RS.</a:t>
            </a:r>
          </a:p>
          <a:p>
            <a:pPr marL="256540" marR="20320" indent="-236854">
              <a:lnSpc>
                <a:spcPct val="152300"/>
              </a:lnSpc>
              <a:spcBef>
                <a:spcPts val="1240"/>
              </a:spcBef>
              <a:buFont typeface="Arial MT"/>
              <a:buChar char="•"/>
              <a:tabLst>
                <a:tab pos="255904" algn="l"/>
                <a:tab pos="257175" algn="l"/>
                <a:tab pos="734060" algn="l"/>
                <a:tab pos="1332230" algn="l"/>
                <a:tab pos="1747520" algn="l"/>
                <a:tab pos="3067685" algn="l"/>
                <a:tab pos="3439795" algn="l"/>
                <a:tab pos="4281805" algn="l"/>
                <a:tab pos="5006340" algn="l"/>
                <a:tab pos="5491480" algn="l"/>
                <a:tab pos="6826884" algn="l"/>
                <a:tab pos="7256780" algn="l"/>
                <a:tab pos="8322945" algn="l"/>
              </a:tabLst>
            </a:pPr>
            <a:r>
              <a:rPr spc="-30" dirty="0"/>
              <a:t>T</a:t>
            </a:r>
            <a:r>
              <a:rPr spc="20" dirty="0"/>
              <a:t>A</a:t>
            </a:r>
            <a:r>
              <a:rPr dirty="0"/>
              <a:t>	</a:t>
            </a:r>
            <a:r>
              <a:rPr spc="130" dirty="0"/>
              <a:t>w</a:t>
            </a:r>
            <a:r>
              <a:rPr spc="125" dirty="0"/>
              <a:t>il</a:t>
            </a:r>
            <a:r>
              <a:rPr spc="5" dirty="0"/>
              <a:t>l</a:t>
            </a:r>
            <a:r>
              <a:rPr dirty="0"/>
              <a:t>	</a:t>
            </a:r>
            <a:r>
              <a:rPr spc="150" dirty="0"/>
              <a:t>b</a:t>
            </a:r>
            <a:r>
              <a:rPr spc="10" dirty="0"/>
              <a:t>e</a:t>
            </a:r>
            <a:r>
              <a:rPr dirty="0"/>
              <a:t>	</a:t>
            </a:r>
            <a:r>
              <a:rPr spc="150" dirty="0"/>
              <a:t>d</a:t>
            </a:r>
            <a:r>
              <a:rPr spc="120" dirty="0"/>
              <a:t>e</a:t>
            </a:r>
            <a:r>
              <a:rPr spc="130" dirty="0"/>
              <a:t>v</a:t>
            </a:r>
            <a:r>
              <a:rPr spc="140" dirty="0"/>
              <a:t>e</a:t>
            </a:r>
            <a:r>
              <a:rPr spc="125" dirty="0"/>
              <a:t>l</a:t>
            </a:r>
            <a:r>
              <a:rPr spc="130" dirty="0"/>
              <a:t>op</a:t>
            </a:r>
            <a:r>
              <a:rPr spc="140" dirty="0"/>
              <a:t>e</a:t>
            </a:r>
            <a:r>
              <a:rPr spc="15" dirty="0"/>
              <a:t>d</a:t>
            </a:r>
            <a:r>
              <a:rPr dirty="0"/>
              <a:t>	</a:t>
            </a:r>
            <a:r>
              <a:rPr spc="125" dirty="0"/>
              <a:t>i</a:t>
            </a:r>
            <a:r>
              <a:rPr spc="15" dirty="0"/>
              <a:t>n</a:t>
            </a:r>
            <a:r>
              <a:rPr dirty="0"/>
              <a:t>	</a:t>
            </a:r>
            <a:r>
              <a:rPr spc="120" dirty="0"/>
              <a:t>f</a:t>
            </a:r>
            <a:r>
              <a:rPr spc="150" dirty="0"/>
              <a:t>u</a:t>
            </a:r>
            <a:r>
              <a:rPr spc="125" dirty="0"/>
              <a:t>t</a:t>
            </a:r>
            <a:r>
              <a:rPr spc="130" dirty="0"/>
              <a:t>u</a:t>
            </a:r>
            <a:r>
              <a:rPr spc="140" dirty="0"/>
              <a:t>r</a:t>
            </a:r>
            <a:r>
              <a:rPr spc="10" dirty="0"/>
              <a:t>e</a:t>
            </a:r>
            <a:r>
              <a:rPr dirty="0"/>
              <a:t>	</a:t>
            </a:r>
            <a:r>
              <a:rPr spc="130" dirty="0"/>
              <a:t>wo</a:t>
            </a:r>
            <a:r>
              <a:rPr spc="140" dirty="0"/>
              <a:t>r</a:t>
            </a:r>
            <a:r>
              <a:rPr spc="15" dirty="0"/>
              <a:t>k</a:t>
            </a:r>
            <a:r>
              <a:rPr dirty="0"/>
              <a:t>	</a:t>
            </a:r>
            <a:r>
              <a:rPr spc="120" dirty="0"/>
              <a:t>f</a:t>
            </a:r>
            <a:r>
              <a:rPr spc="150" dirty="0"/>
              <a:t>o</a:t>
            </a:r>
            <a:r>
              <a:rPr spc="10" dirty="0"/>
              <a:t>r</a:t>
            </a:r>
            <a:r>
              <a:rPr dirty="0"/>
              <a:t>	</a:t>
            </a:r>
            <a:r>
              <a:rPr spc="145" dirty="0"/>
              <a:t>i</a:t>
            </a:r>
            <a:r>
              <a:rPr spc="120" dirty="0"/>
              <a:t>m</a:t>
            </a:r>
            <a:r>
              <a:rPr spc="130" dirty="0"/>
              <a:t>p</a:t>
            </a:r>
            <a:r>
              <a:rPr spc="140" dirty="0"/>
              <a:t>r</a:t>
            </a:r>
            <a:r>
              <a:rPr spc="150" dirty="0"/>
              <a:t>o</a:t>
            </a:r>
            <a:r>
              <a:rPr spc="130" dirty="0"/>
              <a:t>v</a:t>
            </a:r>
            <a:r>
              <a:rPr spc="125" dirty="0"/>
              <a:t>i</a:t>
            </a:r>
            <a:r>
              <a:rPr spc="130" dirty="0"/>
              <a:t>n</a:t>
            </a:r>
            <a:r>
              <a:rPr spc="15" dirty="0"/>
              <a:t>g</a:t>
            </a:r>
            <a:r>
              <a:rPr dirty="0"/>
              <a:t>	</a:t>
            </a:r>
            <a:r>
              <a:rPr spc="125" dirty="0"/>
              <a:t>it</a:t>
            </a:r>
            <a:r>
              <a:rPr spc="10" dirty="0"/>
              <a:t>s</a:t>
            </a:r>
            <a:r>
              <a:rPr dirty="0"/>
              <a:t>	</a:t>
            </a:r>
            <a:r>
              <a:rPr spc="140" dirty="0"/>
              <a:t>f</a:t>
            </a:r>
            <a:r>
              <a:rPr spc="120" dirty="0"/>
              <a:t>ea</a:t>
            </a:r>
            <a:r>
              <a:rPr spc="145" dirty="0"/>
              <a:t>t</a:t>
            </a:r>
            <a:r>
              <a:rPr spc="130" dirty="0"/>
              <a:t>u</a:t>
            </a:r>
            <a:r>
              <a:rPr spc="140" dirty="0"/>
              <a:t>r</a:t>
            </a:r>
            <a:r>
              <a:rPr spc="120" dirty="0"/>
              <a:t>e</a:t>
            </a:r>
            <a:r>
              <a:rPr spc="10" dirty="0"/>
              <a:t>s</a:t>
            </a:r>
            <a:r>
              <a:rPr dirty="0"/>
              <a:t>	</a:t>
            </a:r>
            <a:r>
              <a:rPr spc="125" dirty="0"/>
              <a:t>t</a:t>
            </a:r>
            <a:r>
              <a:rPr spc="10" dirty="0"/>
              <a:t>o  </a:t>
            </a:r>
            <a:r>
              <a:rPr spc="114" dirty="0"/>
              <a:t>calculate</a:t>
            </a:r>
            <a:r>
              <a:rPr spc="270" dirty="0"/>
              <a:t> </a:t>
            </a:r>
            <a:r>
              <a:rPr spc="90" dirty="0"/>
              <a:t>the</a:t>
            </a:r>
            <a:r>
              <a:rPr spc="229" dirty="0"/>
              <a:t> </a:t>
            </a:r>
            <a:r>
              <a:rPr spc="114" dirty="0"/>
              <a:t>epsilon</a:t>
            </a:r>
            <a:r>
              <a:rPr spc="265" dirty="0"/>
              <a:t> </a:t>
            </a:r>
            <a:r>
              <a:rPr spc="110" dirty="0"/>
              <a:t>value.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220" y="1569238"/>
            <a:ext cx="31026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50" dirty="0">
                <a:solidFill>
                  <a:srgbClr val="CA9721"/>
                </a:solidFill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27" y="2622337"/>
            <a:ext cx="8541385" cy="246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9230">
              <a:lnSpc>
                <a:spcPct val="101499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  <a:tab pos="1244600" algn="l"/>
                <a:tab pos="1750060" algn="l"/>
                <a:tab pos="2391410" algn="l"/>
                <a:tab pos="3223895" algn="l"/>
                <a:tab pos="3816985" algn="l"/>
                <a:tab pos="4179570" algn="l"/>
                <a:tab pos="5954395" algn="l"/>
                <a:tab pos="7111365" algn="l"/>
                <a:tab pos="7375525" algn="l"/>
                <a:tab pos="8300720" algn="l"/>
              </a:tabLst>
            </a:pPr>
            <a:r>
              <a:rPr sz="195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ow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95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d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th</a:t>
            </a:r>
            <a:r>
              <a:rPr sz="195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95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g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er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950" b="1" spc="10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95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95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f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8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950" b="1" spc="15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95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me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nde</a:t>
            </a:r>
            <a:r>
              <a:rPr sz="195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t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950" b="1" spc="155" dirty="0">
                <a:solidFill>
                  <a:srgbClr val="333333"/>
                </a:solidFill>
                <a:latin typeface="Times New Roman"/>
                <a:cs typeface="Times New Roman"/>
              </a:rPr>
              <a:t>m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95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: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30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r>
              <a:rPr sz="1950" b="1" spc="14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</a:t>
            </a:r>
            <a:r>
              <a:rPr sz="195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95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950" b="1" spc="15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95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f  </a:t>
            </a:r>
            <a:r>
              <a:rPr sz="1950" b="1" spc="9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950" b="1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state-of-the-art</a:t>
            </a:r>
            <a:r>
              <a:rPr sz="1950" b="1" spc="3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and	</a:t>
            </a:r>
            <a:r>
              <a:rPr sz="1950" b="1" spc="114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950" b="1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extensions.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b="1" spc="100" dirty="0">
                <a:solidFill>
                  <a:srgbClr val="333333"/>
                </a:solidFill>
                <a:latin typeface="Times New Roman"/>
                <a:cs typeface="Times New Roman"/>
              </a:rPr>
              <a:t>ANALYTICS</a:t>
            </a:r>
            <a:r>
              <a:rPr sz="1950" b="1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950" b="1" spc="70" dirty="0">
                <a:solidFill>
                  <a:srgbClr val="333333"/>
                </a:solidFill>
                <a:latin typeface="Times New Roman"/>
                <a:cs typeface="Times New Roman"/>
              </a:rPr>
              <a:t>VIDYA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19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WIKIPEDIA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895" y="2102358"/>
              <a:ext cx="8682355" cy="0"/>
            </a:xfrm>
            <a:custGeom>
              <a:avLst/>
              <a:gdLst/>
              <a:ahLst/>
              <a:cxnLst/>
              <a:rect l="l" t="t" r="r" b="b"/>
              <a:pathLst>
                <a:path w="8682355">
                  <a:moveTo>
                    <a:pt x="0" y="0"/>
                  </a:moveTo>
                  <a:lnTo>
                    <a:pt x="8682228" y="0"/>
                  </a:lnTo>
                </a:path>
              </a:pathLst>
            </a:custGeom>
            <a:ln w="10668">
              <a:solidFill>
                <a:srgbClr val="CFCDC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3420" y="2478024"/>
            <a:ext cx="4006850" cy="3839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100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10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95" dirty="0">
                <a:latin typeface="Times New Roman"/>
                <a:cs typeface="Times New Roman"/>
              </a:rPr>
              <a:t>LITERATURE</a:t>
            </a:r>
            <a:r>
              <a:rPr sz="1400" b="1" spc="254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SURVEY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95" dirty="0">
                <a:latin typeface="Times New Roman"/>
                <a:cs typeface="Times New Roman"/>
              </a:rPr>
              <a:t>SYSTEM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spc="8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95" dirty="0">
                <a:latin typeface="Times New Roman"/>
                <a:cs typeface="Times New Roman"/>
              </a:rPr>
              <a:t>SYSTEM</a:t>
            </a:r>
            <a:r>
              <a:rPr sz="1400" b="1" spc="170" dirty="0">
                <a:latin typeface="Times New Roman"/>
                <a:cs typeface="Times New Roman"/>
              </a:rPr>
              <a:t> </a:t>
            </a:r>
            <a:r>
              <a:rPr sz="1400" b="1" spc="105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100" dirty="0">
                <a:latin typeface="Times New Roman"/>
                <a:cs typeface="Times New Roman"/>
              </a:rPr>
              <a:t>MODULES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661035" indent="-236854">
              <a:lnSpc>
                <a:spcPct val="100000"/>
              </a:lnSpc>
              <a:buFont typeface="Arial MT"/>
              <a:buChar char="•"/>
              <a:tabLst>
                <a:tab pos="661035" algn="l"/>
                <a:tab pos="661670" algn="l"/>
              </a:tabLst>
            </a:pPr>
            <a:r>
              <a:rPr sz="1400" b="1" spc="95" dirty="0">
                <a:latin typeface="Times New Roman"/>
                <a:cs typeface="Times New Roman"/>
              </a:rPr>
              <a:t>SYSTEM</a:t>
            </a:r>
            <a:r>
              <a:rPr sz="1400" b="1" spc="235" dirty="0">
                <a:latin typeface="Times New Roman"/>
                <a:cs typeface="Times New Roman"/>
              </a:rPr>
              <a:t> </a:t>
            </a:r>
            <a:r>
              <a:rPr sz="1400" b="1" spc="100" dirty="0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9965" y="1569238"/>
            <a:ext cx="25088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>
                <a:solidFill>
                  <a:srgbClr val="0F85AC"/>
                </a:solidFill>
              </a:rPr>
              <a:t>C</a:t>
            </a:r>
            <a:r>
              <a:rPr spc="45" dirty="0">
                <a:solidFill>
                  <a:srgbClr val="0F85AC"/>
                </a:solidFill>
              </a:rPr>
              <a:t>O</a:t>
            </a:r>
            <a:r>
              <a:rPr spc="730" dirty="0">
                <a:solidFill>
                  <a:srgbClr val="0F85AC"/>
                </a:solidFill>
              </a:rPr>
              <a:t>N</a:t>
            </a:r>
            <a:r>
              <a:rPr spc="235" dirty="0">
                <a:solidFill>
                  <a:srgbClr val="0F85AC"/>
                </a:solidFill>
              </a:rPr>
              <a:t>T</a:t>
            </a:r>
            <a:r>
              <a:rPr spc="190" dirty="0">
                <a:solidFill>
                  <a:srgbClr val="0F85AC"/>
                </a:solidFill>
              </a:rPr>
              <a:t>E</a:t>
            </a:r>
            <a:r>
              <a:rPr spc="700" dirty="0">
                <a:solidFill>
                  <a:srgbClr val="0F85AC"/>
                </a:solidFill>
              </a:rPr>
              <a:t>N</a:t>
            </a:r>
            <a:r>
              <a:rPr spc="235" dirty="0">
                <a:solidFill>
                  <a:srgbClr val="0F85AC"/>
                </a:solidFill>
              </a:rPr>
              <a:t>T</a:t>
            </a:r>
            <a:r>
              <a:rPr spc="-200" dirty="0">
                <a:solidFill>
                  <a:srgbClr val="0F85AC"/>
                </a:solidFill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907" y="2478024"/>
            <a:ext cx="4008120" cy="3839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05" dirty="0">
                <a:latin typeface="Times New Roman"/>
                <a:cs typeface="Times New Roman"/>
              </a:rPr>
              <a:t>SYSTEM</a:t>
            </a:r>
            <a:r>
              <a:rPr sz="1300" b="1" spc="245" dirty="0">
                <a:latin typeface="Times New Roman"/>
                <a:cs typeface="Times New Roman"/>
              </a:rPr>
              <a:t> </a:t>
            </a:r>
            <a:r>
              <a:rPr sz="1300" b="1" spc="114" dirty="0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14" dirty="0">
                <a:latin typeface="Times New Roman"/>
                <a:cs typeface="Times New Roman"/>
              </a:rPr>
              <a:t>SCREENSHOTS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14" dirty="0">
                <a:latin typeface="Times New Roman"/>
                <a:cs typeface="Times New Roman"/>
              </a:rPr>
              <a:t>ALGORITHMS</a:t>
            </a:r>
            <a:r>
              <a:rPr sz="1300" b="1" spc="250" dirty="0">
                <a:latin typeface="Times New Roman"/>
                <a:cs typeface="Times New Roman"/>
              </a:rPr>
              <a:t> </a:t>
            </a:r>
            <a:r>
              <a:rPr sz="1300" b="1" spc="95" dirty="0">
                <a:latin typeface="Times New Roman"/>
                <a:cs typeface="Times New Roman"/>
              </a:rPr>
              <a:t>USED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14" dirty="0">
                <a:latin typeface="Times New Roman"/>
                <a:cs typeface="Times New Roman"/>
              </a:rPr>
              <a:t>CONCLUSION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05" dirty="0">
                <a:latin typeface="Times New Roman"/>
                <a:cs typeface="Times New Roman"/>
              </a:rPr>
              <a:t>FUTURE</a:t>
            </a:r>
            <a:r>
              <a:rPr sz="1300" b="1" spc="225" dirty="0">
                <a:latin typeface="Times New Roman"/>
                <a:cs typeface="Times New Roman"/>
              </a:rPr>
              <a:t> </a:t>
            </a:r>
            <a:r>
              <a:rPr sz="1300" b="1" spc="105" dirty="0">
                <a:latin typeface="Times New Roman"/>
                <a:cs typeface="Times New Roman"/>
              </a:rPr>
              <a:t>SCOPE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566420" indent="-189230">
              <a:lnSpc>
                <a:spcPct val="100000"/>
              </a:lnSpc>
              <a:buFont typeface="Arial MT"/>
              <a:buChar char="•"/>
              <a:tabLst>
                <a:tab pos="566420" algn="l"/>
                <a:tab pos="567055" algn="l"/>
              </a:tabLst>
            </a:pPr>
            <a:r>
              <a:rPr sz="1300" b="1" spc="110" dirty="0">
                <a:latin typeface="Times New Roman"/>
                <a:cs typeface="Times New Roman"/>
              </a:rPr>
              <a:t>REFERENCES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690" y="1563148"/>
            <a:ext cx="252222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10" dirty="0">
                <a:solidFill>
                  <a:srgbClr val="D60093"/>
                </a:solid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33" y="2606409"/>
            <a:ext cx="8307070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17170" indent="-189230">
              <a:lnSpc>
                <a:spcPct val="149700"/>
              </a:lnSpc>
              <a:spcBef>
                <a:spcPts val="10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60" dirty="0">
                <a:latin typeface="Times New Roman"/>
                <a:cs typeface="Times New Roman"/>
              </a:rPr>
              <a:t>It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proposes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recommender</a:t>
            </a:r>
            <a:r>
              <a:rPr sz="1650" spc="28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(RS)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support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fitness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assistance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70" dirty="0">
                <a:latin typeface="Times New Roman"/>
                <a:cs typeface="Times New Roman"/>
              </a:rPr>
              <a:t>(FAS)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with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artificial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intelligence.</a:t>
            </a:r>
            <a:endParaRPr sz="1650">
              <a:latin typeface="Times New Roman"/>
              <a:cs typeface="Times New Roman"/>
            </a:endParaRPr>
          </a:p>
          <a:p>
            <a:pPr marL="201295" marR="498475" indent="-189230">
              <a:lnSpc>
                <a:spcPct val="149700"/>
              </a:lnSpc>
              <a:spcBef>
                <a:spcPts val="1245"/>
              </a:spcBef>
              <a:buFont typeface="Arial MT"/>
              <a:buChar char="•"/>
              <a:tabLst>
                <a:tab pos="201930" algn="l"/>
                <a:tab pos="7465695" algn="l"/>
              </a:tabLst>
            </a:pPr>
            <a:r>
              <a:rPr sz="1650" spc="110" dirty="0">
                <a:latin typeface="Times New Roman"/>
                <a:cs typeface="Times New Roman"/>
              </a:rPr>
              <a:t>T</a:t>
            </a:r>
            <a:r>
              <a:rPr sz="1650" spc="114" dirty="0">
                <a:latin typeface="Times New Roman"/>
                <a:cs typeface="Times New Roman"/>
              </a:rPr>
              <a:t>h</a:t>
            </a:r>
            <a:r>
              <a:rPr sz="1650" dirty="0">
                <a:latin typeface="Times New Roman"/>
                <a:cs typeface="Times New Roman"/>
              </a:rPr>
              <a:t>e 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spc="125" dirty="0">
                <a:latin typeface="Times New Roman"/>
                <a:cs typeface="Times New Roman"/>
              </a:rPr>
              <a:t>a</a:t>
            </a:r>
            <a:r>
              <a:rPr sz="1650" spc="100" dirty="0">
                <a:latin typeface="Times New Roman"/>
                <a:cs typeface="Times New Roman"/>
              </a:rPr>
              <a:t>i</a:t>
            </a:r>
            <a:r>
              <a:rPr sz="1650" dirty="0">
                <a:latin typeface="Times New Roman"/>
                <a:cs typeface="Times New Roman"/>
              </a:rPr>
              <a:t>m 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o</a:t>
            </a:r>
            <a:r>
              <a:rPr sz="1650" dirty="0">
                <a:latin typeface="Times New Roman"/>
                <a:cs typeface="Times New Roman"/>
              </a:rPr>
              <a:t>f </a:t>
            </a:r>
            <a:r>
              <a:rPr sz="1650" spc="-18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thi</a:t>
            </a:r>
            <a:r>
              <a:rPr sz="1650" dirty="0">
                <a:latin typeface="Times New Roman"/>
                <a:cs typeface="Times New Roman"/>
              </a:rPr>
              <a:t>s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i</a:t>
            </a:r>
            <a:r>
              <a:rPr sz="1650" dirty="0">
                <a:latin typeface="Times New Roman"/>
                <a:cs typeface="Times New Roman"/>
              </a:rPr>
              <a:t>s </a:t>
            </a:r>
            <a:r>
              <a:rPr sz="1650" spc="-18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o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d</a:t>
            </a:r>
            <a:r>
              <a:rPr sz="1650" spc="125" dirty="0">
                <a:latin typeface="Times New Roman"/>
                <a:cs typeface="Times New Roman"/>
              </a:rPr>
              <a:t>e</a:t>
            </a:r>
            <a:r>
              <a:rPr sz="1650" spc="114" dirty="0">
                <a:latin typeface="Times New Roman"/>
                <a:cs typeface="Times New Roman"/>
              </a:rPr>
              <a:t>v</a:t>
            </a:r>
            <a:r>
              <a:rPr sz="1650" spc="105" dirty="0">
                <a:latin typeface="Times New Roman"/>
                <a:cs typeface="Times New Roman"/>
              </a:rPr>
              <a:t>e</a:t>
            </a:r>
            <a:r>
              <a:rPr sz="1650" spc="114" dirty="0">
                <a:latin typeface="Times New Roman"/>
                <a:cs typeface="Times New Roman"/>
              </a:rPr>
              <a:t>lo</a:t>
            </a:r>
            <a:r>
              <a:rPr sz="1650" dirty="0">
                <a:latin typeface="Times New Roman"/>
                <a:cs typeface="Times New Roman"/>
              </a:rPr>
              <a:t>p 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n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20" dirty="0">
                <a:latin typeface="Times New Roman"/>
                <a:cs typeface="Times New Roman"/>
              </a:rPr>
              <a:t>R</a:t>
            </a:r>
            <a:r>
              <a:rPr sz="1650" dirty="0">
                <a:latin typeface="Times New Roman"/>
                <a:cs typeface="Times New Roman"/>
              </a:rPr>
              <a:t>S 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th</a:t>
            </a:r>
            <a:r>
              <a:rPr sz="1650" spc="10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t 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h</a:t>
            </a:r>
            <a:r>
              <a:rPr sz="1650" spc="10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s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25" dirty="0">
                <a:latin typeface="Times New Roman"/>
                <a:cs typeface="Times New Roman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n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</a:t>
            </a:r>
            <a:r>
              <a:rPr sz="1650" spc="114" dirty="0">
                <a:latin typeface="Times New Roman"/>
                <a:cs typeface="Times New Roman"/>
              </a:rPr>
              <a:t>bili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y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t</a:t>
            </a:r>
            <a:r>
              <a:rPr sz="1650" dirty="0">
                <a:latin typeface="Times New Roman"/>
                <a:cs typeface="Times New Roman"/>
              </a:rPr>
              <a:t>o 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l</a:t>
            </a:r>
            <a:r>
              <a:rPr sz="1650" spc="105" dirty="0">
                <a:latin typeface="Times New Roman"/>
                <a:cs typeface="Times New Roman"/>
              </a:rPr>
              <a:t>e</a:t>
            </a:r>
            <a:r>
              <a:rPr sz="1650" spc="125" dirty="0">
                <a:latin typeface="Times New Roman"/>
                <a:cs typeface="Times New Roman"/>
              </a:rPr>
              <a:t>a</a:t>
            </a:r>
            <a:r>
              <a:rPr sz="1650" spc="110" dirty="0">
                <a:latin typeface="Times New Roman"/>
                <a:cs typeface="Times New Roman"/>
              </a:rPr>
              <a:t>r</a:t>
            </a:r>
            <a:r>
              <a:rPr sz="1650" spc="114" dirty="0">
                <a:latin typeface="Times New Roman"/>
                <a:cs typeface="Times New Roman"/>
              </a:rPr>
              <a:t>n</a:t>
            </a:r>
            <a:r>
              <a:rPr sz="1650" dirty="0">
                <a:latin typeface="Times New Roman"/>
                <a:cs typeface="Times New Roman"/>
              </a:rPr>
              <a:t>, 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</a:t>
            </a:r>
            <a:r>
              <a:rPr sz="1650" spc="114" dirty="0">
                <a:latin typeface="Times New Roman"/>
                <a:cs typeface="Times New Roman"/>
              </a:rPr>
              <a:t>n</a:t>
            </a:r>
            <a:r>
              <a:rPr sz="1650" spc="125" dirty="0">
                <a:latin typeface="Times New Roman"/>
                <a:cs typeface="Times New Roman"/>
              </a:rPr>
              <a:t>a</a:t>
            </a:r>
            <a:r>
              <a:rPr sz="1650" spc="114" dirty="0">
                <a:latin typeface="Times New Roman"/>
                <a:cs typeface="Times New Roman"/>
              </a:rPr>
              <a:t>l</a:t>
            </a:r>
            <a:r>
              <a:rPr sz="1650" spc="80" dirty="0">
                <a:latin typeface="Times New Roman"/>
                <a:cs typeface="Times New Roman"/>
              </a:rPr>
              <a:t>y</a:t>
            </a:r>
            <a:r>
              <a:rPr sz="1650" spc="125" dirty="0">
                <a:latin typeface="Times New Roman"/>
                <a:cs typeface="Times New Roman"/>
              </a:rPr>
              <a:t>z</a:t>
            </a:r>
            <a:r>
              <a:rPr sz="1650" spc="105" dirty="0">
                <a:latin typeface="Times New Roman"/>
                <a:cs typeface="Times New Roman"/>
              </a:rPr>
              <a:t>e</a:t>
            </a:r>
            <a:r>
              <a:rPr sz="1650" dirty="0">
                <a:latin typeface="Times New Roman"/>
                <a:cs typeface="Times New Roman"/>
              </a:rPr>
              <a:t>,	</a:t>
            </a:r>
            <a:r>
              <a:rPr sz="1650" spc="125" dirty="0">
                <a:latin typeface="Times New Roman"/>
                <a:cs typeface="Times New Roman"/>
              </a:rPr>
              <a:t>a</a:t>
            </a:r>
            <a:r>
              <a:rPr sz="1650" spc="114" dirty="0">
                <a:latin typeface="Times New Roman"/>
                <a:cs typeface="Times New Roman"/>
              </a:rPr>
              <a:t>n</a:t>
            </a:r>
            <a:r>
              <a:rPr sz="1650" dirty="0">
                <a:latin typeface="Times New Roman"/>
                <a:cs typeface="Times New Roman"/>
              </a:rPr>
              <a:t>d  </a:t>
            </a:r>
            <a:r>
              <a:rPr sz="1650" spc="100" dirty="0">
                <a:latin typeface="Times New Roman"/>
                <a:cs typeface="Times New Roman"/>
              </a:rPr>
              <a:t>predict.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85" dirty="0">
                <a:latin typeface="Times New Roman"/>
                <a:cs typeface="Times New Roman"/>
              </a:rPr>
              <a:t>This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makes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suggestions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as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well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as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communicate</a:t>
            </a:r>
            <a:r>
              <a:rPr sz="1650" spc="300" dirty="0">
                <a:latin typeface="Times New Roman"/>
                <a:cs typeface="Times New Roman"/>
              </a:rPr>
              <a:t> </a:t>
            </a:r>
            <a:r>
              <a:rPr sz="1650" spc="50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human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through</a:t>
            </a:r>
            <a:r>
              <a:rPr sz="1650" spc="16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AI.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49700"/>
              </a:lnSpc>
              <a:spcBef>
                <a:spcPts val="124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100" dirty="0">
                <a:latin typeface="Times New Roman"/>
                <a:cs typeface="Times New Roman"/>
              </a:rPr>
              <a:t>Artificial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Neural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Network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Logistic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Regression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have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been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employed</a:t>
            </a:r>
            <a:r>
              <a:rPr sz="1650" spc="29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predict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workouts.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4384" y="1563148"/>
            <a:ext cx="37788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5" dirty="0">
                <a:solidFill>
                  <a:srgbClr val="876416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33" y="2341363"/>
            <a:ext cx="8490585" cy="313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385445" indent="-189230">
              <a:lnSpc>
                <a:spcPct val="1497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RS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known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as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part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information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filtering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which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helps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users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seek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prediction..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49700"/>
              </a:lnSpc>
              <a:spcBef>
                <a:spcPts val="125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65" dirty="0">
                <a:latin typeface="Times New Roman"/>
                <a:cs typeface="Times New Roman"/>
              </a:rPr>
              <a:t>we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use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machine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algorithms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on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activity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data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build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predictive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module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in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basic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training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layer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(BTL).</a:t>
            </a:r>
            <a:endParaRPr sz="1650">
              <a:latin typeface="Times New Roman"/>
              <a:cs typeface="Times New Roman"/>
            </a:endParaRPr>
          </a:p>
          <a:p>
            <a:pPr marL="201295" marR="307340" indent="-189230">
              <a:lnSpc>
                <a:spcPct val="149700"/>
              </a:lnSpc>
              <a:spcBef>
                <a:spcPts val="1250"/>
              </a:spcBef>
              <a:buFont typeface="Arial MT"/>
              <a:buChar char="•"/>
              <a:tabLst>
                <a:tab pos="201930" algn="l"/>
              </a:tabLst>
            </a:pPr>
            <a:r>
              <a:rPr sz="1650" spc="65" dirty="0">
                <a:latin typeface="Times New Roman"/>
                <a:cs typeface="Times New Roman"/>
              </a:rPr>
              <a:t>we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also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build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trainer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agent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(TA)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with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Soar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architecture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machine</a:t>
            </a:r>
            <a:r>
              <a:rPr sz="1650" spc="28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learning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algorithm.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1650" spc="25" dirty="0">
                <a:latin typeface="Verdana"/>
                <a:cs typeface="Verdana"/>
              </a:rPr>
              <a:t>TA</a:t>
            </a:r>
            <a:r>
              <a:rPr sz="1650" spc="215" dirty="0">
                <a:latin typeface="Verdana"/>
                <a:cs typeface="Verdana"/>
              </a:rPr>
              <a:t> </a:t>
            </a:r>
            <a:r>
              <a:rPr sz="1650" spc="50" dirty="0">
                <a:latin typeface="Verdana"/>
                <a:cs typeface="Verdana"/>
              </a:rPr>
              <a:t>can</a:t>
            </a:r>
            <a:r>
              <a:rPr sz="1650" spc="225" dirty="0">
                <a:latin typeface="Verdana"/>
                <a:cs typeface="Verdana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reflect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prediction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BTL</a:t>
            </a:r>
            <a:r>
              <a:rPr sz="1650" spc="1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for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suggesting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several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workouts.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455" y="1563148"/>
            <a:ext cx="516509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28975" algn="l"/>
              </a:tabLst>
            </a:pPr>
            <a:r>
              <a:rPr spc="305" dirty="0">
                <a:solidFill>
                  <a:srgbClr val="91CF50"/>
                </a:solidFill>
              </a:rPr>
              <a:t>LITERATURE	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85" y="2263745"/>
            <a:ext cx="8542655" cy="366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20" marR="201930" indent="-236220">
              <a:lnSpc>
                <a:spcPct val="118000"/>
              </a:lnSpc>
              <a:spcBef>
                <a:spcPts val="9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45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Toward</a:t>
            </a:r>
            <a:r>
              <a:rPr sz="1450" b="1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9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50" b="1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00" dirty="0">
                <a:solidFill>
                  <a:srgbClr val="333333"/>
                </a:solidFill>
                <a:latin typeface="Times New Roman"/>
                <a:cs typeface="Times New Roman"/>
              </a:rPr>
              <a:t>next</a:t>
            </a:r>
            <a:r>
              <a:rPr sz="145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generation</a:t>
            </a:r>
            <a:r>
              <a:rPr sz="1450" b="1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b="1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recommender</a:t>
            </a:r>
            <a:r>
              <a:rPr sz="1450" b="1" spc="2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14" dirty="0">
                <a:solidFill>
                  <a:srgbClr val="333333"/>
                </a:solidFill>
                <a:latin typeface="Times New Roman"/>
                <a:cs typeface="Times New Roman"/>
              </a:rPr>
              <a:t>systems:</a:t>
            </a:r>
            <a:r>
              <a:rPr sz="145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50" b="1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14" dirty="0">
                <a:solidFill>
                  <a:srgbClr val="333333"/>
                </a:solidFill>
                <a:latin typeface="Times New Roman"/>
                <a:cs typeface="Times New Roman"/>
              </a:rPr>
              <a:t>survey</a:t>
            </a:r>
            <a:r>
              <a:rPr sz="145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b="1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50" b="1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state-of-the-art </a:t>
            </a:r>
            <a:r>
              <a:rPr sz="1450" b="1" spc="-3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9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50" b="1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14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450" b="1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extensions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buClr>
                <a:srgbClr val="333333"/>
              </a:buClr>
              <a:buFont typeface="Arial MT"/>
              <a:buChar char="•"/>
              <a:tabLst>
                <a:tab pos="300355" algn="l"/>
                <a:tab pos="300990" algn="l"/>
                <a:tab pos="1547495" algn="l"/>
              </a:tabLst>
            </a:pPr>
            <a:r>
              <a:rPr sz="1450" b="1" spc="130" dirty="0">
                <a:latin typeface="Times New Roman"/>
                <a:cs typeface="Times New Roman"/>
              </a:rPr>
              <a:t>AUTHORS:	</a:t>
            </a:r>
            <a:r>
              <a:rPr sz="1450" b="1" spc="75" dirty="0">
                <a:latin typeface="Times New Roman"/>
                <a:cs typeface="Times New Roman"/>
              </a:rPr>
              <a:t>G.</a:t>
            </a:r>
            <a:r>
              <a:rPr sz="1450" b="1" spc="155" dirty="0">
                <a:latin typeface="Times New Roman"/>
                <a:cs typeface="Times New Roman"/>
              </a:rPr>
              <a:t> </a:t>
            </a:r>
            <a:r>
              <a:rPr sz="1450" b="1" spc="120" dirty="0">
                <a:latin typeface="Times New Roman"/>
                <a:cs typeface="Times New Roman"/>
              </a:rPr>
              <a:t>Adomavicius,</a:t>
            </a:r>
            <a:r>
              <a:rPr sz="1450" b="1" spc="200" dirty="0">
                <a:latin typeface="Times New Roman"/>
                <a:cs typeface="Times New Roman"/>
              </a:rPr>
              <a:t> </a:t>
            </a:r>
            <a:r>
              <a:rPr sz="1450" b="1" spc="75" dirty="0">
                <a:latin typeface="Times New Roman"/>
                <a:cs typeface="Times New Roman"/>
              </a:rPr>
              <a:t>A.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8920" marR="5080" indent="-236220" algn="just">
              <a:lnSpc>
                <a:spcPct val="117800"/>
              </a:lnSpc>
              <a:buFont typeface="Arial MT"/>
              <a:buChar char="•"/>
              <a:tabLst>
                <a:tab pos="248920" algn="l"/>
              </a:tabLst>
            </a:pPr>
            <a:r>
              <a:rPr sz="1450" spc="65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presents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overview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field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recommender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systems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describes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current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generation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methods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that </a:t>
            </a:r>
            <a:r>
              <a:rPr sz="1450" spc="90" dirty="0">
                <a:solidFill>
                  <a:srgbClr val="333333"/>
                </a:solidFill>
                <a:latin typeface="Times New Roman"/>
                <a:cs typeface="Times New Roman"/>
              </a:rPr>
              <a:t>are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usually classified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into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following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three 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main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categories: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content-based, collaborative,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hybrid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approaches.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It 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describes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limitations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 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methods 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and 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discusses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possible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extensions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that can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improve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 capabilities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make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recommender </a:t>
            </a:r>
            <a:r>
              <a:rPr sz="1450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systems applicable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145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even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broader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range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8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applications.  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These 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extensions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include,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among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others, </a:t>
            </a:r>
            <a:r>
              <a:rPr sz="1450" spc="80" dirty="0">
                <a:solidFill>
                  <a:srgbClr val="333333"/>
                </a:solidFill>
                <a:latin typeface="Times New Roman"/>
                <a:cs typeface="Times New Roman"/>
              </a:rPr>
              <a:t>an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improvement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understanding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users </a:t>
            </a:r>
            <a:r>
              <a:rPr sz="1450" spc="90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450" spc="110" dirty="0">
                <a:solidFill>
                  <a:srgbClr val="333333"/>
                </a:solidFill>
                <a:latin typeface="Times New Roman"/>
                <a:cs typeface="Times New Roman"/>
              </a:rPr>
              <a:t>items,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incorporation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1450" spc="8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450" spc="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contextual information </a:t>
            </a:r>
            <a:r>
              <a:rPr sz="1450" spc="95" dirty="0">
                <a:solidFill>
                  <a:srgbClr val="333333"/>
                </a:solidFill>
                <a:latin typeface="Times New Roman"/>
                <a:cs typeface="Times New Roman"/>
              </a:rPr>
              <a:t>into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85" dirty="0">
                <a:solidFill>
                  <a:srgbClr val="333333"/>
                </a:solidFill>
                <a:latin typeface="Times New Roman"/>
                <a:cs typeface="Times New Roman"/>
              </a:rPr>
              <a:t>the 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process, support </a:t>
            </a:r>
            <a:r>
              <a:rPr sz="1450" spc="90" dirty="0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multicriteria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ratings, </a:t>
            </a:r>
            <a:r>
              <a:rPr sz="145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9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5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50" spc="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provision</a:t>
            </a:r>
            <a:r>
              <a:rPr sz="145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145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flexible,</a:t>
            </a:r>
            <a:r>
              <a:rPr sz="145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0" dirty="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sz="1450" spc="2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14" dirty="0">
                <a:solidFill>
                  <a:srgbClr val="333333"/>
                </a:solidFill>
                <a:latin typeface="Times New Roman"/>
                <a:cs typeface="Times New Roman"/>
              </a:rPr>
              <a:t>intrusive</a:t>
            </a:r>
            <a:r>
              <a:rPr sz="145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05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145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50" spc="2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50" spc="125" dirty="0">
                <a:solidFill>
                  <a:srgbClr val="333333"/>
                </a:solidFill>
                <a:latin typeface="Times New Roman"/>
                <a:cs typeface="Times New Roman"/>
              </a:rPr>
              <a:t>recommendations.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334" y="1538788"/>
            <a:ext cx="440245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81200" algn="l"/>
              </a:tabLst>
            </a:pPr>
            <a:r>
              <a:rPr spc="180" dirty="0">
                <a:solidFill>
                  <a:srgbClr val="036B50"/>
                </a:solidFill>
              </a:rPr>
              <a:t>SYSTEM	</a:t>
            </a:r>
            <a:r>
              <a:rPr spc="330" dirty="0">
                <a:solidFill>
                  <a:srgbClr val="036B50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7522" y="3286796"/>
            <a:ext cx="3445510" cy="1064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34645" algn="l"/>
              </a:tabLst>
            </a:pPr>
            <a:r>
              <a:rPr sz="2300" b="1" spc="114" dirty="0">
                <a:latin typeface="Times New Roman"/>
                <a:cs typeface="Times New Roman"/>
              </a:rPr>
              <a:t>EXISTING</a:t>
            </a:r>
            <a:r>
              <a:rPr sz="2300" b="1" spc="130" dirty="0">
                <a:latin typeface="Times New Roman"/>
                <a:cs typeface="Times New Roman"/>
              </a:rPr>
              <a:t> </a:t>
            </a:r>
            <a:r>
              <a:rPr sz="2300" b="1" spc="105" dirty="0">
                <a:latin typeface="Times New Roman"/>
                <a:cs typeface="Times New Roman"/>
              </a:rPr>
              <a:t>SYSTEM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Font typeface="Wingdings"/>
              <a:buChar char=""/>
              <a:tabLst>
                <a:tab pos="334645" algn="l"/>
              </a:tabLst>
            </a:pPr>
            <a:r>
              <a:rPr sz="2300" b="1" spc="110" dirty="0">
                <a:latin typeface="Times New Roman"/>
                <a:cs typeface="Times New Roman"/>
              </a:rPr>
              <a:t>PROPOSED</a:t>
            </a:r>
            <a:r>
              <a:rPr sz="2300" b="1" spc="195" dirty="0">
                <a:latin typeface="Times New Roman"/>
                <a:cs typeface="Times New Roman"/>
              </a:rPr>
              <a:t> </a:t>
            </a:r>
            <a:r>
              <a:rPr sz="2300" b="1" spc="105" dirty="0">
                <a:latin typeface="Times New Roman"/>
                <a:cs typeface="Times New Roman"/>
              </a:rPr>
              <a:t>SYSTEM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227" y="1563148"/>
            <a:ext cx="41789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52040" algn="l"/>
              </a:tabLst>
            </a:pPr>
            <a:r>
              <a:rPr spc="190" dirty="0">
                <a:solidFill>
                  <a:srgbClr val="CA9721"/>
                </a:solidFill>
              </a:rPr>
              <a:t>E</a:t>
            </a:r>
            <a:r>
              <a:rPr spc="40" dirty="0">
                <a:solidFill>
                  <a:srgbClr val="CA9721"/>
                </a:solidFill>
              </a:rPr>
              <a:t>X</a:t>
            </a:r>
            <a:r>
              <a:rPr spc="120" dirty="0">
                <a:solidFill>
                  <a:srgbClr val="CA9721"/>
                </a:solidFill>
              </a:rPr>
              <a:t>I</a:t>
            </a:r>
            <a:r>
              <a:rPr spc="-55" dirty="0">
                <a:solidFill>
                  <a:srgbClr val="CA9721"/>
                </a:solidFill>
              </a:rPr>
              <a:t>S</a:t>
            </a:r>
            <a:r>
              <a:rPr spc="204" dirty="0">
                <a:solidFill>
                  <a:srgbClr val="CA9721"/>
                </a:solidFill>
              </a:rPr>
              <a:t>T</a:t>
            </a:r>
            <a:r>
              <a:rPr spc="150" dirty="0">
                <a:solidFill>
                  <a:srgbClr val="CA9721"/>
                </a:solidFill>
              </a:rPr>
              <a:t>I</a:t>
            </a:r>
            <a:r>
              <a:rPr spc="730" dirty="0">
                <a:solidFill>
                  <a:srgbClr val="CA9721"/>
                </a:solidFill>
              </a:rPr>
              <a:t>N</a:t>
            </a:r>
            <a:r>
              <a:rPr spc="-125" dirty="0">
                <a:solidFill>
                  <a:srgbClr val="CA9721"/>
                </a:solidFill>
              </a:rPr>
              <a:t>G</a:t>
            </a:r>
            <a:r>
              <a:rPr dirty="0">
                <a:solidFill>
                  <a:srgbClr val="CA9721"/>
                </a:solidFill>
              </a:rPr>
              <a:t>	</a:t>
            </a:r>
            <a:r>
              <a:rPr spc="-85" dirty="0">
                <a:solidFill>
                  <a:srgbClr val="CA9721"/>
                </a:solidFill>
              </a:rPr>
              <a:t>S</a:t>
            </a:r>
            <a:r>
              <a:rPr spc="425" dirty="0">
                <a:solidFill>
                  <a:srgbClr val="CA9721"/>
                </a:solidFill>
              </a:rPr>
              <a:t>Y</a:t>
            </a:r>
            <a:r>
              <a:rPr spc="-85" dirty="0">
                <a:solidFill>
                  <a:srgbClr val="CA9721"/>
                </a:solidFill>
              </a:rPr>
              <a:t>S</a:t>
            </a:r>
            <a:r>
              <a:rPr spc="235" dirty="0">
                <a:solidFill>
                  <a:srgbClr val="CA9721"/>
                </a:solidFill>
              </a:rPr>
              <a:t>T</a:t>
            </a:r>
            <a:r>
              <a:rPr spc="160" dirty="0">
                <a:solidFill>
                  <a:srgbClr val="CA9721"/>
                </a:solidFill>
              </a:rPr>
              <a:t>E</a:t>
            </a:r>
            <a:r>
              <a:rPr spc="400" dirty="0">
                <a:solidFill>
                  <a:srgbClr val="CA9721"/>
                </a:solidFill>
              </a:rPr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433" y="2294022"/>
            <a:ext cx="8543925" cy="342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29700"/>
              </a:lnSpc>
              <a:spcBef>
                <a:spcPts val="95"/>
              </a:spcBef>
              <a:buFont typeface="Arial MT"/>
              <a:buChar char="•"/>
              <a:tabLst>
                <a:tab pos="154940" algn="l"/>
              </a:tabLst>
            </a:pPr>
            <a:r>
              <a:rPr sz="1650" spc="65" dirty="0">
                <a:latin typeface="Times New Roman"/>
                <a:cs typeface="Times New Roman"/>
              </a:rPr>
              <a:t>In</a:t>
            </a:r>
            <a:r>
              <a:rPr sz="1650" spc="50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52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existing</a:t>
            </a:r>
            <a:r>
              <a:rPr sz="1650" spc="52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recommender</a:t>
            </a:r>
            <a:r>
              <a:rPr sz="1650" spc="52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systems</a:t>
            </a:r>
            <a:r>
              <a:rPr sz="1650" spc="52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and</a:t>
            </a:r>
            <a:r>
              <a:rPr sz="1650" spc="509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describes</a:t>
            </a:r>
            <a:r>
              <a:rPr sz="1650" spc="52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recommendation</a:t>
            </a:r>
            <a:r>
              <a:rPr sz="1650" spc="52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methods</a:t>
            </a:r>
            <a:r>
              <a:rPr sz="1650" spc="52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that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are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usually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classified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into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following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three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main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categories: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337185" indent="-325120">
              <a:lnSpc>
                <a:spcPct val="100000"/>
              </a:lnSpc>
              <a:buFont typeface="Wingdings"/>
              <a:buChar char=""/>
              <a:tabLst>
                <a:tab pos="337185" algn="l"/>
                <a:tab pos="337820" algn="l"/>
              </a:tabLst>
            </a:pPr>
            <a:r>
              <a:rPr sz="1650" spc="105" dirty="0">
                <a:latin typeface="Times New Roman"/>
                <a:cs typeface="Times New Roman"/>
              </a:rPr>
              <a:t>content-Based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37185" indent="-325120">
              <a:lnSpc>
                <a:spcPct val="100000"/>
              </a:lnSpc>
              <a:buFont typeface="Wingdings"/>
              <a:buChar char=""/>
              <a:tabLst>
                <a:tab pos="337185" algn="l"/>
                <a:tab pos="337820" algn="l"/>
              </a:tabLst>
            </a:pPr>
            <a:r>
              <a:rPr sz="1650" spc="105" dirty="0">
                <a:latin typeface="Times New Roman"/>
                <a:cs typeface="Times New Roman"/>
              </a:rPr>
              <a:t>Collaborative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337185" indent="-325120">
              <a:lnSpc>
                <a:spcPct val="100000"/>
              </a:lnSpc>
              <a:buFont typeface="Wingdings"/>
              <a:buChar char=""/>
              <a:tabLst>
                <a:tab pos="337185" algn="l"/>
                <a:tab pos="337820" algn="l"/>
              </a:tabLst>
            </a:pPr>
            <a:r>
              <a:rPr sz="1650" spc="95" dirty="0">
                <a:latin typeface="Times New Roman"/>
                <a:cs typeface="Times New Roman"/>
              </a:rPr>
              <a:t>Hybrid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recommendation</a:t>
            </a:r>
            <a:r>
              <a:rPr sz="1650" spc="29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approaches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54305" indent="-142240">
              <a:lnSpc>
                <a:spcPct val="100000"/>
              </a:lnSpc>
              <a:buFont typeface="Arial MT"/>
              <a:buChar char="•"/>
              <a:tabLst>
                <a:tab pos="154940" algn="l"/>
              </a:tabLst>
            </a:pPr>
            <a:r>
              <a:rPr sz="1650" spc="105" dirty="0">
                <a:latin typeface="Times New Roman"/>
                <a:cs typeface="Times New Roman"/>
              </a:rPr>
              <a:t>Recommender</a:t>
            </a:r>
            <a:r>
              <a:rPr sz="1650" spc="28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systems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applicable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to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an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even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broader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range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applications.</a:t>
            </a:r>
            <a:endParaRPr sz="1650">
              <a:latin typeface="Times New Roman"/>
              <a:cs typeface="Times New Roman"/>
            </a:endParaRPr>
          </a:p>
          <a:p>
            <a:pPr marL="154305" marR="8255" indent="-142240">
              <a:lnSpc>
                <a:spcPct val="129700"/>
              </a:lnSpc>
              <a:spcBef>
                <a:spcPts val="1250"/>
              </a:spcBef>
              <a:buFont typeface="Arial MT"/>
              <a:buChar char="•"/>
              <a:tabLst>
                <a:tab pos="219710" algn="l"/>
                <a:tab pos="220345" algn="l"/>
              </a:tabLst>
            </a:pPr>
            <a:r>
              <a:rPr dirty="0"/>
              <a:t>	</a:t>
            </a:r>
            <a:r>
              <a:rPr sz="1650" spc="95" dirty="0">
                <a:latin typeface="Times New Roman"/>
                <a:cs typeface="Times New Roman"/>
              </a:rPr>
              <a:t>These</a:t>
            </a:r>
            <a:r>
              <a:rPr sz="1650" spc="100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extensions include,an improvement  </a:t>
            </a:r>
            <a:r>
              <a:rPr sz="1650" spc="60" dirty="0">
                <a:latin typeface="Times New Roman"/>
                <a:cs typeface="Times New Roman"/>
              </a:rPr>
              <a:t>of  </a:t>
            </a:r>
            <a:r>
              <a:rPr sz="1650" spc="110" dirty="0">
                <a:latin typeface="Times New Roman"/>
                <a:cs typeface="Times New Roman"/>
              </a:rPr>
              <a:t>understanding </a:t>
            </a:r>
            <a:r>
              <a:rPr sz="1650" spc="60" dirty="0">
                <a:latin typeface="Times New Roman"/>
                <a:cs typeface="Times New Roman"/>
              </a:rPr>
              <a:t>of  </a:t>
            </a:r>
            <a:r>
              <a:rPr sz="1650" spc="95" dirty="0">
                <a:latin typeface="Times New Roman"/>
                <a:cs typeface="Times New Roman"/>
              </a:rPr>
              <a:t>users  </a:t>
            </a:r>
            <a:r>
              <a:rPr sz="1650" spc="80" dirty="0">
                <a:latin typeface="Times New Roman"/>
                <a:cs typeface="Times New Roman"/>
              </a:rPr>
              <a:t>and  </a:t>
            </a:r>
            <a:r>
              <a:rPr sz="1650" spc="100" dirty="0">
                <a:latin typeface="Times New Roman"/>
                <a:cs typeface="Times New Roman"/>
              </a:rPr>
              <a:t>items,and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it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is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more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flexible.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9600" y="6200673"/>
            <a:ext cx="32213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54940" algn="l"/>
              </a:tabLst>
            </a:pP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hybrid</a:t>
            </a:r>
            <a:r>
              <a:rPr sz="16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r>
              <a:rPr sz="165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FFFFFF"/>
                </a:solidFill>
                <a:latin typeface="Times New Roman"/>
                <a:cs typeface="Times New Roman"/>
              </a:rPr>
              <a:t>approaches.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6"/>
            <a:ext cx="10058400" cy="5659120"/>
            <a:chOff x="0" y="1057656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6"/>
              <a:ext cx="10058400" cy="5658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1375" y="1456944"/>
              <a:ext cx="9375775" cy="4860290"/>
            </a:xfrm>
            <a:custGeom>
              <a:avLst/>
              <a:gdLst/>
              <a:ahLst/>
              <a:cxnLst/>
              <a:rect l="l" t="t" r="r" b="b"/>
              <a:pathLst>
                <a:path w="9375775" h="4860290">
                  <a:moveTo>
                    <a:pt x="9375647" y="4860036"/>
                  </a:moveTo>
                  <a:lnTo>
                    <a:pt x="0" y="4860036"/>
                  </a:lnTo>
                  <a:lnTo>
                    <a:pt x="0" y="0"/>
                  </a:lnTo>
                  <a:lnTo>
                    <a:pt x="9375647" y="0"/>
                  </a:lnTo>
                  <a:lnTo>
                    <a:pt x="9375647" y="48600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9195" y="1736880"/>
            <a:ext cx="870775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94420" algn="l"/>
              </a:tabLst>
            </a:pPr>
            <a:r>
              <a:rPr sz="2650" b="0" i="0" u="dash" spc="-65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0" u="dash" spc="60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DISADVANTAGES</a:t>
            </a:r>
            <a:r>
              <a:rPr sz="2650" i="0" u="dash" spc="290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0" u="dash" spc="45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50" i="0" u="dash" spc="120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0" u="dash" spc="95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EXISTING</a:t>
            </a:r>
            <a:r>
              <a:rPr sz="2650" i="0" u="dash" spc="260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i="0" u="dash" spc="95" dirty="0">
                <a:solidFill>
                  <a:srgbClr val="FF0000"/>
                </a:solidFill>
                <a:uFill>
                  <a:solidFill>
                    <a:srgbClr val="CFCDCD"/>
                  </a:solidFill>
                </a:uFill>
                <a:latin typeface="Times New Roman"/>
                <a:cs typeface="Times New Roman"/>
              </a:rPr>
              <a:t>SYSTEM:	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33" y="2875298"/>
            <a:ext cx="8535670" cy="210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sz="1650" spc="85" dirty="0">
                <a:latin typeface="Times New Roman"/>
                <a:cs typeface="Times New Roman"/>
              </a:rPr>
              <a:t>Each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element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60" dirty="0">
                <a:latin typeface="Times New Roman"/>
                <a:cs typeface="Times New Roman"/>
              </a:rPr>
              <a:t>of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user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space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can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be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defined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with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profile.</a:t>
            </a:r>
            <a:endParaRPr sz="1650">
              <a:latin typeface="Times New Roman"/>
              <a:cs typeface="Times New Roman"/>
            </a:endParaRPr>
          </a:p>
          <a:p>
            <a:pPr marL="248285" marR="151130" indent="-236220">
              <a:lnSpc>
                <a:spcPct val="150300"/>
              </a:lnSpc>
              <a:spcBef>
                <a:spcPts val="1225"/>
              </a:spcBef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/>
              <a:t>	</a:t>
            </a:r>
            <a:r>
              <a:rPr sz="1650" spc="100" dirty="0">
                <a:latin typeface="Times New Roman"/>
                <a:cs typeface="Times New Roman"/>
              </a:rPr>
              <a:t>Profile</a:t>
            </a:r>
            <a:r>
              <a:rPr sz="1650" spc="26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includes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various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user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characteristics,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such</a:t>
            </a:r>
            <a:r>
              <a:rPr sz="1650" spc="254" dirty="0">
                <a:latin typeface="Times New Roman"/>
                <a:cs typeface="Times New Roman"/>
              </a:rPr>
              <a:t> </a:t>
            </a:r>
            <a:r>
              <a:rPr sz="1650" spc="65" dirty="0">
                <a:latin typeface="Times New Roman"/>
                <a:cs typeface="Times New Roman"/>
              </a:rPr>
              <a:t>as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age,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gender,</a:t>
            </a:r>
            <a:r>
              <a:rPr sz="1650" spc="27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income,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marital </a:t>
            </a:r>
            <a:r>
              <a:rPr sz="1650" spc="-39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status,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etc.</a:t>
            </a:r>
            <a:endParaRPr sz="1650">
              <a:latin typeface="Times New Roman"/>
              <a:cs typeface="Times New Roman"/>
            </a:endParaRPr>
          </a:p>
          <a:p>
            <a:pPr marL="201295" marR="5080" indent="-189230">
              <a:lnSpc>
                <a:spcPct val="150300"/>
              </a:lnSpc>
              <a:spcBef>
                <a:spcPts val="1220"/>
              </a:spcBef>
              <a:buFont typeface="Arial MT"/>
              <a:buChar char="•"/>
              <a:tabLst>
                <a:tab pos="269875" algn="l"/>
                <a:tab pos="270510" algn="l"/>
              </a:tabLst>
            </a:pPr>
            <a:r>
              <a:rPr dirty="0"/>
              <a:t>	</a:t>
            </a:r>
            <a:r>
              <a:rPr sz="1650" spc="65" dirty="0">
                <a:latin typeface="Times New Roman"/>
                <a:cs typeface="Times New Roman"/>
              </a:rPr>
              <a:t>In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simplest</a:t>
            </a:r>
            <a:r>
              <a:rPr sz="1650" spc="23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case,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the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profile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75" dirty="0">
                <a:latin typeface="Times New Roman"/>
                <a:cs typeface="Times New Roman"/>
              </a:rPr>
              <a:t>can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contain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only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Times New Roman"/>
                <a:cs typeface="Times New Roman"/>
              </a:rPr>
              <a:t>single</a:t>
            </a:r>
            <a:r>
              <a:rPr sz="1650" spc="245" dirty="0">
                <a:latin typeface="Times New Roman"/>
                <a:cs typeface="Times New Roman"/>
              </a:rPr>
              <a:t> </a:t>
            </a:r>
            <a:r>
              <a:rPr sz="1650" spc="105" dirty="0">
                <a:latin typeface="Times New Roman"/>
                <a:cs typeface="Times New Roman"/>
              </a:rPr>
              <a:t>(unique)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100" dirty="0">
                <a:latin typeface="Times New Roman"/>
                <a:cs typeface="Times New Roman"/>
              </a:rPr>
              <a:t>element,</a:t>
            </a:r>
            <a:r>
              <a:rPr sz="1650" spc="26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such</a:t>
            </a:r>
            <a:r>
              <a:rPr sz="1650" spc="250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as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User</a:t>
            </a:r>
            <a:r>
              <a:rPr sz="1650" spc="225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Times New Roman"/>
                <a:cs typeface="Times New Roman"/>
              </a:rPr>
              <a:t>ID.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744</Words>
  <Application>Microsoft Office PowerPoint</Application>
  <PresentationFormat>Custom</PresentationFormat>
  <Paragraphs>172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GUIDANCE:</vt:lpstr>
      <vt:lpstr>CONTENTS</vt:lpstr>
      <vt:lpstr>ABSTRACT</vt:lpstr>
      <vt:lpstr>INTRODUCTION</vt:lpstr>
      <vt:lpstr>LITERATURE SURVEY</vt:lpstr>
      <vt:lpstr>SYSTEM ANALYSIS</vt:lpstr>
      <vt:lpstr>EXISTING SYSTEM</vt:lpstr>
      <vt:lpstr> DISADVANTAGES OF EXISTING SYSTEM: </vt:lpstr>
      <vt:lpstr>PROPOSED SYSTEM</vt:lpstr>
      <vt:lpstr>ADVANTAGES OF PROPOSED SYSTEM:</vt:lpstr>
      <vt:lpstr>SYSTEM ARCHITECTURE</vt:lpstr>
      <vt:lpstr>MODULES</vt:lpstr>
      <vt:lpstr>FAS:</vt:lpstr>
      <vt:lpstr>USER:</vt:lpstr>
      <vt:lpstr>ADMIN:</vt:lpstr>
      <vt:lpstr>SYSTEM DESIGN</vt:lpstr>
      <vt:lpstr>USE CASE DIAGRAM</vt:lpstr>
      <vt:lpstr>CLASS DIAGRAM</vt:lpstr>
      <vt:lpstr>SEQUENCE DIAGRAM</vt:lpstr>
      <vt:lpstr>ACTIVITY DIAGRAM</vt:lpstr>
      <vt:lpstr>SYSTEM REQUIREMENTS</vt:lpstr>
      <vt:lpstr>HARDWARE REQUIREMENTS</vt:lpstr>
      <vt:lpstr>SOFTWARE REQUIREMENTS</vt:lpstr>
      <vt:lpstr>ALGORITHMS USED</vt:lpstr>
      <vt:lpstr>ANN: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FINAL_PPT[2]  -</dc:title>
  <dc:creator>ediganarendra</dc:creator>
  <cp:lastModifiedBy>user</cp:lastModifiedBy>
  <cp:revision>1</cp:revision>
  <dcterms:created xsi:type="dcterms:W3CDTF">2024-08-23T14:35:41Z</dcterms:created>
  <dcterms:modified xsi:type="dcterms:W3CDTF">2024-08-23T14:41:41Z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LastSaved">
    <vt:filetime>2024-08-23T00:00:00Z</vt:filetime>
  </property>
</Properties>
</file>