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4" r:id="rId9"/>
    <p:sldId id="260" r:id="rId10"/>
    <p:sldId id="265" r:id="rId11"/>
    <p:sldId id="266" r:id="rId12"/>
    <p:sldId id="277" r:id="rId13"/>
    <p:sldId id="278" r:id="rId14"/>
    <p:sldId id="279" r:id="rId15"/>
    <p:sldId id="280" r:id="rId16"/>
    <p:sldId id="267" r:id="rId17"/>
    <p:sldId id="270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281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shu\Desktop\Assignments\CS%20605\Project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shu\Desktop\Assignments\CS%20605\Project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shu\Desktop\Assignments\CS%20605\Project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shu\Desktop\Assignments\CS%20605\Project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shu\Desktop\Assignments\CS%20605\Project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shu\Desktop\Assignments\CS%20605\Project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shu\Desktop\Assignments\CS%20605\Project\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K vs SSE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sse!$A$1</c:f>
              <c:strCache>
                <c:ptCount val="1"/>
                <c:pt idx="0">
                  <c:v>K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sse!$A$2:$A$11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83-49FB-873C-B3E7FF0E80EB}"/>
            </c:ext>
          </c:extLst>
        </c:ser>
        <c:ser>
          <c:idx val="1"/>
          <c:order val="1"/>
          <c:tx>
            <c:strRef>
              <c:f>sse!$B$1</c:f>
              <c:strCache>
                <c:ptCount val="1"/>
                <c:pt idx="0">
                  <c:v>Sum of Squared Errors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sse!$B$2:$B$11</c:f>
              <c:numCache>
                <c:formatCode>General</c:formatCode>
                <c:ptCount val="10"/>
                <c:pt idx="0">
                  <c:v>4900.6440890000003</c:v>
                </c:pt>
                <c:pt idx="1">
                  <c:v>3911.6819890000002</c:v>
                </c:pt>
                <c:pt idx="2">
                  <c:v>3688.023447</c:v>
                </c:pt>
                <c:pt idx="3">
                  <c:v>3385.8841809999999</c:v>
                </c:pt>
                <c:pt idx="4">
                  <c:v>3272.8748000000001</c:v>
                </c:pt>
                <c:pt idx="5">
                  <c:v>3189.465737</c:v>
                </c:pt>
                <c:pt idx="6">
                  <c:v>3013.4736979999998</c:v>
                </c:pt>
                <c:pt idx="7">
                  <c:v>2925.52907</c:v>
                </c:pt>
                <c:pt idx="8">
                  <c:v>2809.5364639999998</c:v>
                </c:pt>
                <c:pt idx="9">
                  <c:v>2727.848618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83-49FB-873C-B3E7FF0E8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988704"/>
        <c:axId val="443989032"/>
      </c:lineChart>
      <c:catAx>
        <c:axId val="4439887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989032"/>
        <c:crosses val="autoZero"/>
        <c:auto val="1"/>
        <c:lblAlgn val="ctr"/>
        <c:lblOffset val="100"/>
        <c:noMultiLvlLbl val="0"/>
      </c:catAx>
      <c:valAx>
        <c:axId val="44398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98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serial!$C$10</c:f>
              <c:strCache>
                <c:ptCount val="1"/>
                <c:pt idx="0">
                  <c:v>Time elapsed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A213019E-0352-4DA9-8020-E105EF474B99}" type="YVALUE">
                      <a:rPr lang="en-US" b="1"/>
                      <a:pPr/>
                      <a:t>[Y VALUE]</a:t>
                    </a:fld>
                    <a:endParaRPr lang="en-GB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33F-4BEF-9999-3A07F6DC392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EC2E92A-8046-4510-B1EA-A0FEC3649520}" type="YVALUE">
                      <a:rPr lang="en-US" b="1"/>
                      <a:pPr/>
                      <a:t>[Y VALUE]</a:t>
                    </a:fld>
                    <a:endParaRPr lang="en-GB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33F-4BEF-9999-3A07F6DC392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EB25566-D7AD-40C0-BF24-7007FA7B3CF5}" type="YVALUE">
                      <a:rPr lang="en-US" b="1"/>
                      <a:pPr/>
                      <a:t>[Y VALUE]</a:t>
                    </a:fld>
                    <a:endParaRPr lang="en-GB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33F-4BEF-9999-3A07F6DC39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serial!$B$11:$B$13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serial!$C$11:$C$13</c:f>
              <c:numCache>
                <c:formatCode>0.000000</c:formatCode>
                <c:ptCount val="3"/>
                <c:pt idx="0">
                  <c:v>0.35834310000000003</c:v>
                </c:pt>
                <c:pt idx="1">
                  <c:v>6.1055950000000001</c:v>
                </c:pt>
                <c:pt idx="2">
                  <c:v>47.315089999999998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33F-4BEF-9999-3A07F6DC392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1880032"/>
        <c:axId val="611881016"/>
      </c:scatterChart>
      <c:valAx>
        <c:axId val="61188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" panose="020B0604020104020204" pitchFamily="34" charset="0"/>
                    <a:ea typeface="+mn-ea"/>
                    <a:cs typeface="+mn-cs"/>
                  </a:defRPr>
                </a:pPr>
                <a:r>
                  <a:rPr lang="en-GB"/>
                  <a:t>Datapoints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endParaRPr lang="en-US"/>
          </a:p>
        </c:txPr>
        <c:crossAx val="611881016"/>
        <c:crosses val="autoZero"/>
        <c:crossBetween val="midCat"/>
      </c:valAx>
      <c:valAx>
        <c:axId val="6118810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badi" panose="020B0604020104020204" pitchFamily="34" charset="0"/>
                    <a:ea typeface="+mn-ea"/>
                    <a:cs typeface="+mn-cs"/>
                  </a:defRPr>
                </a:pPr>
                <a:r>
                  <a:rPr lang="en-GB"/>
                  <a:t>Time (in 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00" sourceLinked="1"/>
        <c:majorTickMark val="none"/>
        <c:minorTickMark val="none"/>
        <c:tickLblPos val="nextTo"/>
        <c:crossAx val="611880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badi" panose="020B06040201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pthread!$C$1:$C$2</c:f>
              <c:strCache>
                <c:ptCount val="2"/>
                <c:pt idx="0">
                  <c:v>No. of Threads</c:v>
                </c:pt>
                <c:pt idx="1">
                  <c:v>2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pthread!$B$3:$B$5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pthread!$C$3:$C$5</c:f>
              <c:numCache>
                <c:formatCode>0.000000</c:formatCode>
                <c:ptCount val="3"/>
                <c:pt idx="0">
                  <c:v>0.36227110000000001</c:v>
                </c:pt>
                <c:pt idx="1">
                  <c:v>5.3023949999999997</c:v>
                </c:pt>
                <c:pt idx="2">
                  <c:v>22.797149999999998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597-4534-AEBF-89E080C15D34}"/>
            </c:ext>
          </c:extLst>
        </c:ser>
        <c:ser>
          <c:idx val="1"/>
          <c:order val="1"/>
          <c:tx>
            <c:strRef>
              <c:f>pthread!$D$1:$D$2</c:f>
              <c:strCache>
                <c:ptCount val="2"/>
                <c:pt idx="0">
                  <c:v>No. of Threads</c:v>
                </c:pt>
                <c:pt idx="1">
                  <c:v>4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pthread!$B$3:$B$5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pthread!$D$3:$D$5</c:f>
              <c:numCache>
                <c:formatCode>0.000000</c:formatCode>
                <c:ptCount val="3"/>
                <c:pt idx="0">
                  <c:v>0.23598379999999999</c:v>
                </c:pt>
                <c:pt idx="1">
                  <c:v>3.9350830000000001</c:v>
                </c:pt>
                <c:pt idx="2">
                  <c:v>16.971879999999999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597-4534-AEBF-89E080C15D34}"/>
            </c:ext>
          </c:extLst>
        </c:ser>
        <c:ser>
          <c:idx val="2"/>
          <c:order val="2"/>
          <c:tx>
            <c:strRef>
              <c:f>pthread!$E$1:$E$2</c:f>
              <c:strCache>
                <c:ptCount val="2"/>
                <c:pt idx="0">
                  <c:v>No. of Threads</c:v>
                </c:pt>
                <c:pt idx="1">
                  <c:v>8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pthread!$B$3:$B$5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pthread!$E$3:$E$5</c:f>
              <c:numCache>
                <c:formatCode>0.000000</c:formatCode>
                <c:ptCount val="3"/>
                <c:pt idx="0">
                  <c:v>0.2175879</c:v>
                </c:pt>
                <c:pt idx="1">
                  <c:v>3.2677109999999998</c:v>
                </c:pt>
                <c:pt idx="2">
                  <c:v>11.99418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597-4534-AEBF-89E080C15D34}"/>
            </c:ext>
          </c:extLst>
        </c:ser>
        <c:ser>
          <c:idx val="3"/>
          <c:order val="3"/>
          <c:tx>
            <c:strRef>
              <c:f>pthread!$F$1:$F$2</c:f>
              <c:strCache>
                <c:ptCount val="2"/>
                <c:pt idx="0">
                  <c:v>No. of Threads</c:v>
                </c:pt>
                <c:pt idx="1">
                  <c:v>10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pthread!$B$3:$B$5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pthread!$F$3:$F$5</c:f>
              <c:numCache>
                <c:formatCode>0.000000</c:formatCode>
                <c:ptCount val="3"/>
                <c:pt idx="0">
                  <c:v>0.21480299999999999</c:v>
                </c:pt>
                <c:pt idx="1">
                  <c:v>2.8577910000000002</c:v>
                </c:pt>
                <c:pt idx="2">
                  <c:v>11.788930000000001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597-4534-AEBF-89E080C15D3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6422368"/>
        <c:axId val="616424664"/>
      </c:scatterChart>
      <c:valAx>
        <c:axId val="616422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No.</a:t>
                </a:r>
                <a:r>
                  <a:rPr lang="en-GB" b="1" baseline="0"/>
                  <a:t> of Datapoints (log base 10)</a:t>
                </a:r>
                <a:endParaRPr lang="en-GB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424664"/>
        <c:crosses val="autoZero"/>
        <c:crossBetween val="midCat"/>
      </c:valAx>
      <c:valAx>
        <c:axId val="6164246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Time</a:t>
                </a:r>
                <a:r>
                  <a:rPr lang="en-GB" b="1" baseline="0"/>
                  <a:t> (in seconds)</a:t>
                </a:r>
                <a:endParaRPr lang="en-GB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00" sourceLinked="1"/>
        <c:majorTickMark val="none"/>
        <c:minorTickMark val="none"/>
        <c:tickLblPos val="nextTo"/>
        <c:crossAx val="616422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86928435366763E-2"/>
          <c:y val="0"/>
          <c:w val="0.96397400023657298"/>
          <c:h val="0.8719557764087436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openmp!$C$1:$C$2</c:f>
              <c:strCache>
                <c:ptCount val="2"/>
                <c:pt idx="0">
                  <c:v>No. of Threads</c:v>
                </c:pt>
                <c:pt idx="1">
                  <c:v>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openmp!$B$3:$B$5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openmp!$C$3:$C$5</c:f>
              <c:numCache>
                <c:formatCode>0.000000</c:formatCode>
                <c:ptCount val="3"/>
                <c:pt idx="0">
                  <c:v>0.2314348</c:v>
                </c:pt>
                <c:pt idx="1">
                  <c:v>1.9303619999999999</c:v>
                </c:pt>
                <c:pt idx="2">
                  <c:v>21.277539999999998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0F6-4861-859F-2BCA1049E05C}"/>
            </c:ext>
          </c:extLst>
        </c:ser>
        <c:ser>
          <c:idx val="1"/>
          <c:order val="1"/>
          <c:tx>
            <c:strRef>
              <c:f>openmp!$D$1:$D$2</c:f>
              <c:strCache>
                <c:ptCount val="2"/>
                <c:pt idx="0">
                  <c:v>No. of Threads</c:v>
                </c:pt>
                <c:pt idx="1">
                  <c:v>4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openmp!$B$3:$B$5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openmp!$D$3:$D$5</c:f>
              <c:numCache>
                <c:formatCode>0.000000</c:formatCode>
                <c:ptCount val="3"/>
                <c:pt idx="0">
                  <c:v>0.18915799999999999</c:v>
                </c:pt>
                <c:pt idx="1">
                  <c:v>1.5691470000000001</c:v>
                </c:pt>
                <c:pt idx="2">
                  <c:v>15.97537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0F6-4861-859F-2BCA1049E05C}"/>
            </c:ext>
          </c:extLst>
        </c:ser>
        <c:ser>
          <c:idx val="2"/>
          <c:order val="2"/>
          <c:tx>
            <c:strRef>
              <c:f>openmp!$E$1:$E$2</c:f>
              <c:strCache>
                <c:ptCount val="2"/>
                <c:pt idx="0">
                  <c:v>No. of Threads</c:v>
                </c:pt>
                <c:pt idx="1">
                  <c:v>8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openmp!$B$3:$B$5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openmp!$E$3:$E$5</c:f>
              <c:numCache>
                <c:formatCode>0.000000</c:formatCode>
                <c:ptCount val="3"/>
                <c:pt idx="0">
                  <c:v>0.1848738</c:v>
                </c:pt>
                <c:pt idx="1">
                  <c:v>1.667151</c:v>
                </c:pt>
                <c:pt idx="2">
                  <c:v>15.94759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0F6-4861-859F-2BCA1049E05C}"/>
            </c:ext>
          </c:extLst>
        </c:ser>
        <c:ser>
          <c:idx val="3"/>
          <c:order val="3"/>
          <c:tx>
            <c:strRef>
              <c:f>openmp!$F$1:$F$2</c:f>
              <c:strCache>
                <c:ptCount val="2"/>
                <c:pt idx="0">
                  <c:v>No. of Threads</c:v>
                </c:pt>
                <c:pt idx="1">
                  <c:v>10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openmp!$B$3:$B$5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openmp!$F$3:$F$5</c:f>
              <c:numCache>
                <c:formatCode>0.000000</c:formatCode>
                <c:ptCount val="3"/>
                <c:pt idx="0">
                  <c:v>0.17355080000000001</c:v>
                </c:pt>
                <c:pt idx="1">
                  <c:v>1.6462680000000001</c:v>
                </c:pt>
                <c:pt idx="2">
                  <c:v>16.425689999999999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0F6-4861-859F-2BCA1049E05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35592192"/>
        <c:axId val="635590224"/>
      </c:scatterChart>
      <c:valAx>
        <c:axId val="63559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</a:t>
                </a:r>
                <a:r>
                  <a:rPr lang="en-GB" baseline="0"/>
                  <a:t>. of datapoints (log base 10)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590224"/>
        <c:crosses val="autoZero"/>
        <c:crossBetween val="midCat"/>
      </c:valAx>
      <c:valAx>
        <c:axId val="6355902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  <a:r>
                  <a:rPr lang="en-GB" baseline="0"/>
                  <a:t> (in seconds)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00" sourceLinked="1"/>
        <c:majorTickMark val="none"/>
        <c:minorTickMark val="none"/>
        <c:tickLblPos val="nextTo"/>
        <c:crossAx val="635592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'serial parallel'!$C$2</c:f>
              <c:strCache>
                <c:ptCount val="1"/>
                <c:pt idx="0">
                  <c:v>Serial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'serial parallel'!$B$3:$B$5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'serial parallel'!$C$3:$C$5</c:f>
              <c:numCache>
                <c:formatCode>0.000000</c:formatCode>
                <c:ptCount val="3"/>
                <c:pt idx="0">
                  <c:v>0.35834310000000003</c:v>
                </c:pt>
                <c:pt idx="1">
                  <c:v>6.1055950000000001</c:v>
                </c:pt>
                <c:pt idx="2">
                  <c:v>47.315089999999998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5AD-49C9-8BDE-21E6DE2C66A7}"/>
            </c:ext>
          </c:extLst>
        </c:ser>
        <c:ser>
          <c:idx val="1"/>
          <c:order val="1"/>
          <c:tx>
            <c:strRef>
              <c:f>'serial parallel'!$D$2</c:f>
              <c:strCache>
                <c:ptCount val="1"/>
                <c:pt idx="0">
                  <c:v>Parallel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'serial parallel'!$B$3:$B$5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'serial parallel'!$D$3:$D$5</c:f>
              <c:numCache>
                <c:formatCode>0.000000</c:formatCode>
                <c:ptCount val="3"/>
                <c:pt idx="0">
                  <c:v>0.2314348</c:v>
                </c:pt>
                <c:pt idx="1">
                  <c:v>1.9303619999999999</c:v>
                </c:pt>
                <c:pt idx="2">
                  <c:v>21.277539999999998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5AD-49C9-8BDE-21E6DE2C66A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278892208"/>
        <c:axId val="278889912"/>
      </c:scatterChart>
      <c:valAx>
        <c:axId val="278892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No. of</a:t>
                </a:r>
                <a:r>
                  <a:rPr lang="en-GB" b="1" baseline="0"/>
                  <a:t> datapoints (log base 10)</a:t>
                </a:r>
                <a:endParaRPr lang="en-GB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889912"/>
        <c:crosses val="autoZero"/>
        <c:crossBetween val="midCat"/>
      </c:valAx>
      <c:valAx>
        <c:axId val="2788899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Time</a:t>
                </a:r>
                <a:r>
                  <a:rPr lang="en-GB" b="1" baseline="0"/>
                  <a:t> (in seconds)</a:t>
                </a:r>
                <a:endParaRPr lang="en-GB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00" sourceLinked="1"/>
        <c:majorTickMark val="none"/>
        <c:minorTickMark val="none"/>
        <c:tickLblPos val="nextTo"/>
        <c:crossAx val="278892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thread</a:t>
            </a:r>
            <a:r>
              <a:rPr lang="en-GB" baseline="0"/>
              <a:t> count = 4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'pt vs omp'!$C$1:$C$2</c:f>
              <c:strCache>
                <c:ptCount val="2"/>
                <c:pt idx="0">
                  <c:v>(in seconds)</c:v>
                </c:pt>
                <c:pt idx="1">
                  <c:v>Pthread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'pt vs omp'!$B$3:$B$5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'pt vs omp'!$C$3:$C$5</c:f>
              <c:numCache>
                <c:formatCode>0.000000</c:formatCode>
                <c:ptCount val="3"/>
                <c:pt idx="0">
                  <c:v>0.23598379999999999</c:v>
                </c:pt>
                <c:pt idx="1">
                  <c:v>3.9350830000000001</c:v>
                </c:pt>
                <c:pt idx="2">
                  <c:v>16.971879999999999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F34-4D6D-A677-ED9AE2115995}"/>
            </c:ext>
          </c:extLst>
        </c:ser>
        <c:ser>
          <c:idx val="1"/>
          <c:order val="1"/>
          <c:tx>
            <c:strRef>
              <c:f>'pt vs omp'!$D$1:$D$2</c:f>
              <c:strCache>
                <c:ptCount val="2"/>
                <c:pt idx="0">
                  <c:v>(in seconds)</c:v>
                </c:pt>
                <c:pt idx="1">
                  <c:v>OpenMp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'pt vs omp'!$B$3:$B$5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'pt vs omp'!$D$3:$D$5</c:f>
              <c:numCache>
                <c:formatCode>0.000000</c:formatCode>
                <c:ptCount val="3"/>
                <c:pt idx="0">
                  <c:v>0.18915799999999999</c:v>
                </c:pt>
                <c:pt idx="1">
                  <c:v>1.5691470000000001</c:v>
                </c:pt>
                <c:pt idx="2">
                  <c:v>15.97537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F34-4D6D-A677-ED9AE211599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6569440"/>
        <c:axId val="616561568"/>
      </c:scatterChart>
      <c:valAx>
        <c:axId val="616569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No.</a:t>
                </a:r>
                <a:r>
                  <a:rPr lang="en-GB" baseline="0"/>
                  <a:t> of datapoints (log base 10)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561568"/>
        <c:crosses val="autoZero"/>
        <c:crossBetween val="midCat"/>
      </c:valAx>
      <c:valAx>
        <c:axId val="6165615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  <a:r>
                  <a:rPr lang="en-GB" baseline="0"/>
                  <a:t> (in seconds)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00" sourceLinked="1"/>
        <c:majorTickMark val="none"/>
        <c:minorTickMark val="none"/>
        <c:tickLblPos val="nextTo"/>
        <c:crossAx val="616569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thread</a:t>
            </a:r>
            <a:r>
              <a:rPr lang="en-GB" baseline="0"/>
              <a:t> count = 10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Sheet7!$C$1:$C$2</c:f>
              <c:strCache>
                <c:ptCount val="2"/>
                <c:pt idx="0">
                  <c:v>(in seconds)</c:v>
                </c:pt>
                <c:pt idx="1">
                  <c:v>Pthread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Sheet7!$B$3:$B$5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Sheet7!$C$3:$C$5</c:f>
              <c:numCache>
                <c:formatCode>0.000000</c:formatCode>
                <c:ptCount val="3"/>
                <c:pt idx="0">
                  <c:v>0.21480299999999999</c:v>
                </c:pt>
                <c:pt idx="1">
                  <c:v>2.8577910000000002</c:v>
                </c:pt>
                <c:pt idx="2">
                  <c:v>11.788930000000001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111-41EE-AC3F-DFDF22200A98}"/>
            </c:ext>
          </c:extLst>
        </c:ser>
        <c:ser>
          <c:idx val="1"/>
          <c:order val="1"/>
          <c:tx>
            <c:strRef>
              <c:f>Sheet7!$D$1:$D$2</c:f>
              <c:strCache>
                <c:ptCount val="2"/>
                <c:pt idx="0">
                  <c:v>(in seconds)</c:v>
                </c:pt>
                <c:pt idx="1">
                  <c:v>OpenMp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Sheet7!$B$3:$B$5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xVal>
          <c:yVal>
            <c:numRef>
              <c:f>Sheet7!$D$3:$D$5</c:f>
              <c:numCache>
                <c:formatCode>0.000000</c:formatCode>
                <c:ptCount val="3"/>
                <c:pt idx="0">
                  <c:v>0.17355080000000001</c:v>
                </c:pt>
                <c:pt idx="1">
                  <c:v>1.6462680000000001</c:v>
                </c:pt>
                <c:pt idx="2">
                  <c:v>16.425689999999999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111-41EE-AC3F-DFDF22200A9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22882496"/>
        <c:axId val="322880856"/>
      </c:scatterChart>
      <c:valAx>
        <c:axId val="322882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No.</a:t>
                </a:r>
                <a:r>
                  <a:rPr lang="en-GB" baseline="0"/>
                  <a:t> of Datapoints (log base 10)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880856"/>
        <c:crosses val="autoZero"/>
        <c:crossBetween val="midCat"/>
      </c:valAx>
      <c:valAx>
        <c:axId val="3228808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  <a:r>
                  <a:rPr lang="en-GB" baseline="0"/>
                  <a:t> (in seconds)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00" sourceLinked="1"/>
        <c:majorTickMark val="none"/>
        <c:minorTickMark val="none"/>
        <c:tickLblPos val="nextTo"/>
        <c:crossAx val="322882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D1EE-AD5A-4880-AA05-6534669E1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629" y="1692898"/>
            <a:ext cx="9370676" cy="1555572"/>
          </a:xfrm>
        </p:spPr>
        <p:txBody>
          <a:bodyPr>
            <a:normAutofit fontScale="90000"/>
          </a:bodyPr>
          <a:lstStyle/>
          <a:p>
            <a:r>
              <a:rPr lang="en-GB" dirty="0"/>
              <a:t>Parallelization of K-Means Clustering Algorithm</a:t>
            </a:r>
            <a:br>
              <a:rPr lang="en-GB" dirty="0"/>
            </a:br>
            <a:r>
              <a:rPr lang="en-GB" sz="4800" dirty="0">
                <a:latin typeface="Abadi" panose="020B0604020104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38E1-2475-4636-970C-26DB69AE4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986794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Gopinath Dayalan</a:t>
            </a:r>
          </a:p>
          <a:p>
            <a:r>
              <a:rPr lang="en-GB" dirty="0">
                <a:latin typeface="Abadi" panose="020B0604020104020204" pitchFamily="34" charset="0"/>
              </a:rPr>
              <a:t>COMP 605 Scientific Computing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59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FCFF41-04C7-4543-BA5F-773E53281286}"/>
              </a:ext>
            </a:extLst>
          </p:cNvPr>
          <p:cNvSpPr txBox="1">
            <a:spLocks/>
          </p:cNvSpPr>
          <p:nvPr/>
        </p:nvSpPr>
        <p:spPr>
          <a:xfrm>
            <a:off x="0" y="1883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Parallel Algorithm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17213A4-0DB3-4F71-A29D-CA02BA635636}"/>
              </a:ext>
            </a:extLst>
          </p:cNvPr>
          <p:cNvSpPr txBox="1">
            <a:spLocks/>
          </p:cNvSpPr>
          <p:nvPr/>
        </p:nvSpPr>
        <p:spPr>
          <a:xfrm>
            <a:off x="1534644" y="16854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Node 0 randomly chooses k datapoints</a:t>
            </a:r>
          </a:p>
          <a:p>
            <a:r>
              <a:rPr lang="en-US" dirty="0">
                <a:latin typeface="Abadi" panose="020B0604020104020204" pitchFamily="34" charset="0"/>
              </a:rPr>
              <a:t>Each thread is assigned with N/Threads datapoints</a:t>
            </a:r>
          </a:p>
          <a:p>
            <a:r>
              <a:rPr lang="en-US" dirty="0">
                <a:latin typeface="Abadi" panose="020B0604020104020204" pitchFamily="34" charset="0"/>
              </a:rPr>
              <a:t>Thread calculates the membership for each point</a:t>
            </a:r>
          </a:p>
          <a:p>
            <a:r>
              <a:rPr lang="en-US" dirty="0">
                <a:latin typeface="Abadi" panose="020B0604020104020204" pitchFamily="34" charset="0"/>
              </a:rPr>
              <a:t>Combine the result and calculate mean for each cluster</a:t>
            </a:r>
          </a:p>
          <a:p>
            <a:r>
              <a:rPr lang="en-US" dirty="0">
                <a:latin typeface="Abadi" panose="020B0604020104020204" pitchFamily="34" charset="0"/>
              </a:rPr>
              <a:t>Stop when the diff(old centroid, new centroid) &lt; threshold</a:t>
            </a:r>
          </a:p>
          <a:p>
            <a:r>
              <a:rPr lang="en-US" dirty="0">
                <a:latin typeface="Abadi" panose="020B0604020104020204" pitchFamily="34" charset="0"/>
              </a:rPr>
              <a:t>Follow Similar step for SSE </a:t>
            </a:r>
          </a:p>
        </p:txBody>
      </p:sp>
    </p:spTree>
    <p:extLst>
      <p:ext uri="{BB962C8B-B14F-4D97-AF65-F5344CB8AC3E}">
        <p14:creationId xmlns:p14="http://schemas.microsoft.com/office/powerpoint/2010/main" val="245268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ABD40-E5C3-4970-8AAF-6A87DEEBB187}"/>
              </a:ext>
            </a:extLst>
          </p:cNvPr>
          <p:cNvSpPr txBox="1">
            <a:spLocks/>
          </p:cNvSpPr>
          <p:nvPr/>
        </p:nvSpPr>
        <p:spPr>
          <a:xfrm>
            <a:off x="0" y="1883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Race Conditions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C947CCC-2D51-4038-B9C4-E3407B7440B5}"/>
              </a:ext>
            </a:extLst>
          </p:cNvPr>
          <p:cNvSpPr txBox="1">
            <a:spLocks/>
          </p:cNvSpPr>
          <p:nvPr/>
        </p:nvSpPr>
        <p:spPr>
          <a:xfrm>
            <a:off x="1534644" y="16854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SSE calculation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Using mutex in pthread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Using reduction(+:</a:t>
            </a:r>
            <a:r>
              <a:rPr lang="en-US" dirty="0" err="1">
                <a:latin typeface="Abadi" panose="020B0604020104020204" pitchFamily="34" charset="0"/>
              </a:rPr>
              <a:t>sse</a:t>
            </a:r>
            <a:r>
              <a:rPr lang="en-US" dirty="0">
                <a:latin typeface="Abadi" panose="020B0604020104020204" pitchFamily="34" charset="0"/>
              </a:rPr>
              <a:t>) in OpenMP</a:t>
            </a: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37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ABD40-E5C3-4970-8AAF-6A87DEEBB187}"/>
              </a:ext>
            </a:extLst>
          </p:cNvPr>
          <p:cNvSpPr txBox="1">
            <a:spLocks/>
          </p:cNvSpPr>
          <p:nvPr/>
        </p:nvSpPr>
        <p:spPr>
          <a:xfrm>
            <a:off x="0" y="1883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Code Snippet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38BDC-CD04-40B3-BEDB-A640DAF38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41" y="1413164"/>
            <a:ext cx="9247119" cy="43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5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ABD40-E5C3-4970-8AAF-6A87DEEBB187}"/>
              </a:ext>
            </a:extLst>
          </p:cNvPr>
          <p:cNvSpPr txBox="1">
            <a:spLocks/>
          </p:cNvSpPr>
          <p:nvPr/>
        </p:nvSpPr>
        <p:spPr>
          <a:xfrm>
            <a:off x="0" y="1883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Code Snippet(P-thread)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C98751-E658-4004-829E-6C04B573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34" y="1581587"/>
            <a:ext cx="4810125" cy="3829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940DD-54FD-4439-B5C4-AD8A89B2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291" y="1876425"/>
            <a:ext cx="5591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ABD40-E5C3-4970-8AAF-6A87DEEBB187}"/>
              </a:ext>
            </a:extLst>
          </p:cNvPr>
          <p:cNvSpPr txBox="1">
            <a:spLocks/>
          </p:cNvSpPr>
          <p:nvPr/>
        </p:nvSpPr>
        <p:spPr>
          <a:xfrm>
            <a:off x="0" y="1883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Code Snippet(OpenMP)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899B8-5724-41B0-8F64-83498424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766887"/>
            <a:ext cx="79438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ABD40-E5C3-4970-8AAF-6A87DEEBB187}"/>
              </a:ext>
            </a:extLst>
          </p:cNvPr>
          <p:cNvSpPr txBox="1">
            <a:spLocks/>
          </p:cNvSpPr>
          <p:nvPr/>
        </p:nvSpPr>
        <p:spPr>
          <a:xfrm>
            <a:off x="0" y="1883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Code Snippet(OpenMP)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11372A-0611-4F02-9C08-55ED723F0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119312"/>
            <a:ext cx="69913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2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ABD40-E5C3-4970-8AAF-6A87DEEBB187}"/>
              </a:ext>
            </a:extLst>
          </p:cNvPr>
          <p:cNvSpPr txBox="1">
            <a:spLocks/>
          </p:cNvSpPr>
          <p:nvPr/>
        </p:nvSpPr>
        <p:spPr>
          <a:xfrm>
            <a:off x="0" y="1883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Evaluation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C947CCC-2D51-4038-B9C4-E3407B7440B5}"/>
              </a:ext>
            </a:extLst>
          </p:cNvPr>
          <p:cNvSpPr txBox="1">
            <a:spLocks/>
          </p:cNvSpPr>
          <p:nvPr/>
        </p:nvSpPr>
        <p:spPr>
          <a:xfrm>
            <a:off x="1534644" y="16854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9A8A21F-1CA3-4C37-9B1D-67BC47E11F06}"/>
              </a:ext>
            </a:extLst>
          </p:cNvPr>
          <p:cNvSpPr txBox="1">
            <a:spLocks/>
          </p:cNvSpPr>
          <p:nvPr/>
        </p:nvSpPr>
        <p:spPr>
          <a:xfrm>
            <a:off x="1687044" y="18378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Datapoints of 1000x12, 10000x12, 100000x12</a:t>
            </a:r>
          </a:p>
          <a:p>
            <a:r>
              <a:rPr lang="en-US" dirty="0">
                <a:latin typeface="Abadi" panose="020B0604020104020204" pitchFamily="34" charset="0"/>
              </a:rPr>
              <a:t>Execute with serial code</a:t>
            </a:r>
          </a:p>
          <a:p>
            <a:r>
              <a:rPr lang="en-US" dirty="0">
                <a:latin typeface="Abadi" panose="020B0604020104020204" pitchFamily="34" charset="0"/>
              </a:rPr>
              <a:t>Execute with pthread (thread 2, 4, 8 &amp; 10)</a:t>
            </a:r>
          </a:p>
          <a:p>
            <a:r>
              <a:rPr lang="en-US" dirty="0">
                <a:latin typeface="Abadi" panose="020B0604020104020204" pitchFamily="34" charset="0"/>
              </a:rPr>
              <a:t>Execute with OpenMP (thread 2,4, 8 &amp; 10)</a:t>
            </a:r>
          </a:p>
          <a:p>
            <a:r>
              <a:rPr lang="en-US" dirty="0">
                <a:latin typeface="Abadi" panose="020B0604020104020204" pitchFamily="34" charset="0"/>
              </a:rPr>
              <a:t>Compare the results</a:t>
            </a: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27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ABD40-E5C3-4970-8AAF-6A87DEEBB187}"/>
              </a:ext>
            </a:extLst>
          </p:cNvPr>
          <p:cNvSpPr txBox="1">
            <a:spLocks/>
          </p:cNvSpPr>
          <p:nvPr/>
        </p:nvSpPr>
        <p:spPr>
          <a:xfrm>
            <a:off x="0" y="1883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Evaluation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C947CCC-2D51-4038-B9C4-E3407B7440B5}"/>
              </a:ext>
            </a:extLst>
          </p:cNvPr>
          <p:cNvSpPr txBox="1">
            <a:spLocks/>
          </p:cNvSpPr>
          <p:nvPr/>
        </p:nvSpPr>
        <p:spPr>
          <a:xfrm>
            <a:off x="1534644" y="16854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9A8A21F-1CA3-4C37-9B1D-67BC47E11F06}"/>
              </a:ext>
            </a:extLst>
          </p:cNvPr>
          <p:cNvSpPr txBox="1">
            <a:spLocks/>
          </p:cNvSpPr>
          <p:nvPr/>
        </p:nvSpPr>
        <p:spPr>
          <a:xfrm>
            <a:off x="1687044" y="18378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Time calculation: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From clustering to SSE for K range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Data load time ignored</a:t>
            </a: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9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ABD40-E5C3-4970-8AAF-6A87DEEBB187}"/>
              </a:ext>
            </a:extLst>
          </p:cNvPr>
          <p:cNvSpPr txBox="1">
            <a:spLocks/>
          </p:cNvSpPr>
          <p:nvPr/>
        </p:nvSpPr>
        <p:spPr>
          <a:xfrm>
            <a:off x="0" y="1883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Approach 2: Choose the range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C947CCC-2D51-4038-B9C4-E3407B7440B5}"/>
              </a:ext>
            </a:extLst>
          </p:cNvPr>
          <p:cNvSpPr txBox="1">
            <a:spLocks/>
          </p:cNvSpPr>
          <p:nvPr/>
        </p:nvSpPr>
        <p:spPr>
          <a:xfrm>
            <a:off x="1534644" y="16854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9A8A21F-1CA3-4C37-9B1D-67BC47E11F06}"/>
              </a:ext>
            </a:extLst>
          </p:cNvPr>
          <p:cNvSpPr txBox="1">
            <a:spLocks/>
          </p:cNvSpPr>
          <p:nvPr/>
        </p:nvSpPr>
        <p:spPr>
          <a:xfrm>
            <a:off x="1687044" y="18378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3819A1-2CAC-4AD7-ACB2-ABB6EDC15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04352"/>
              </p:ext>
            </p:extLst>
          </p:nvPr>
        </p:nvGraphicFramePr>
        <p:xfrm>
          <a:off x="3810000" y="1809538"/>
          <a:ext cx="4572000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028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ABD40-E5C3-4970-8AAF-6A87DEEBB187}"/>
              </a:ext>
            </a:extLst>
          </p:cNvPr>
          <p:cNvSpPr txBox="1">
            <a:spLocks/>
          </p:cNvSpPr>
          <p:nvPr/>
        </p:nvSpPr>
        <p:spPr>
          <a:xfrm>
            <a:off x="0" y="1883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Result : Serial Code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C947CCC-2D51-4038-B9C4-E3407B7440B5}"/>
              </a:ext>
            </a:extLst>
          </p:cNvPr>
          <p:cNvSpPr txBox="1">
            <a:spLocks/>
          </p:cNvSpPr>
          <p:nvPr/>
        </p:nvSpPr>
        <p:spPr>
          <a:xfrm>
            <a:off x="1534644" y="16854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9A8A21F-1CA3-4C37-9B1D-67BC47E11F06}"/>
              </a:ext>
            </a:extLst>
          </p:cNvPr>
          <p:cNvSpPr txBox="1">
            <a:spLocks/>
          </p:cNvSpPr>
          <p:nvPr/>
        </p:nvSpPr>
        <p:spPr>
          <a:xfrm>
            <a:off x="1687044" y="18378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B19B88-2036-4607-9596-2EDC3602D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070561"/>
              </p:ext>
            </p:extLst>
          </p:nvPr>
        </p:nvGraphicFramePr>
        <p:xfrm>
          <a:off x="5498807" y="1666875"/>
          <a:ext cx="5886450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852BBC-1CD4-413B-80C4-4B6963FDC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62975"/>
              </p:ext>
            </p:extLst>
          </p:nvPr>
        </p:nvGraphicFramePr>
        <p:xfrm>
          <a:off x="1500915" y="2952750"/>
          <a:ext cx="3556000" cy="952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116603">
                  <a:extLst>
                    <a:ext uri="{9D8B030D-6E8A-4147-A177-3AD203B41FA5}">
                      <a16:colId xmlns:a16="http://schemas.microsoft.com/office/drawing/2014/main" val="1281372241"/>
                    </a:ext>
                  </a:extLst>
                </a:gridCol>
                <a:gridCol w="716809">
                  <a:extLst>
                    <a:ext uri="{9D8B030D-6E8A-4147-A177-3AD203B41FA5}">
                      <a16:colId xmlns:a16="http://schemas.microsoft.com/office/drawing/2014/main" val="4046962903"/>
                    </a:ext>
                  </a:extLst>
                </a:gridCol>
                <a:gridCol w="1722588">
                  <a:extLst>
                    <a:ext uri="{9D8B030D-6E8A-4147-A177-3AD203B41FA5}">
                      <a16:colId xmlns:a16="http://schemas.microsoft.com/office/drawing/2014/main" val="3439284057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  <a:latin typeface="Abadi" panose="020B0604020104020204" pitchFamily="34" charset="0"/>
                        </a:rPr>
                        <a:t>            (in seconds)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736916"/>
                  </a:ext>
                </a:extLst>
              </a:tr>
              <a:tr h="2381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Abadi" panose="020B0604020104020204" pitchFamily="34" charset="0"/>
                        </a:rPr>
                        <a:t>No. of Datapoints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  <a:latin typeface="Abadi" panose="020B0604020104020204" pitchFamily="34" charset="0"/>
                        </a:rPr>
                        <a:t>1000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  <a:latin typeface="Abadi" panose="020B0604020104020204" pitchFamily="34" charset="0"/>
                        </a:rPr>
                        <a:t>0.358343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225212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Abadi" panose="020B0604020104020204" pitchFamily="34" charset="0"/>
                        </a:rPr>
                        <a:t>10000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  <a:latin typeface="Abadi" panose="020B0604020104020204" pitchFamily="34" charset="0"/>
                        </a:rPr>
                        <a:t>6.105595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445146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  <a:latin typeface="Abadi" panose="020B0604020104020204" pitchFamily="34" charset="0"/>
                        </a:rPr>
                        <a:t>100000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  <a:latin typeface="Abadi" panose="020B0604020104020204" pitchFamily="34" charset="0"/>
                        </a:rPr>
                        <a:t>47.315090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241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12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EF07-F289-4112-A657-B0694A26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098"/>
            <a:ext cx="10018713" cy="1752599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118A-B699-4C00-8269-BB0CAAC10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0D9649-1168-4384-AC73-622ED5A391D8}"/>
              </a:ext>
            </a:extLst>
          </p:cNvPr>
          <p:cNvSpPr txBox="1">
            <a:spLocks/>
          </p:cNvSpPr>
          <p:nvPr/>
        </p:nvSpPr>
        <p:spPr>
          <a:xfrm>
            <a:off x="3297382" y="1750500"/>
            <a:ext cx="5680363" cy="3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dirty="0">
                <a:ln w="3175" cmpd="sng">
                  <a:noFill/>
                </a:ln>
                <a:latin typeface="Abadi" panose="020B0604020104020204" pitchFamily="34" charset="0"/>
                <a:ea typeface="+mj-ea"/>
                <a:cs typeface="+mj-cs"/>
              </a:rPr>
              <a:t>Introduction</a:t>
            </a:r>
          </a:p>
          <a:p>
            <a:r>
              <a:rPr lang="en-US" sz="4300" dirty="0">
                <a:ln w="3175" cmpd="sng">
                  <a:noFill/>
                </a:ln>
                <a:latin typeface="Abadi" panose="020B0604020104020204" pitchFamily="34" charset="0"/>
                <a:ea typeface="+mj-ea"/>
                <a:cs typeface="+mj-cs"/>
              </a:rPr>
              <a:t>K-Means</a:t>
            </a:r>
          </a:p>
          <a:p>
            <a:r>
              <a:rPr lang="en-US" sz="4300" dirty="0">
                <a:ln w="3175" cmpd="sng">
                  <a:noFill/>
                </a:ln>
                <a:latin typeface="Abadi" panose="020B0604020104020204" pitchFamily="34" charset="0"/>
                <a:ea typeface="+mj-ea"/>
                <a:cs typeface="+mj-cs"/>
              </a:rPr>
              <a:t>Goal</a:t>
            </a:r>
          </a:p>
          <a:p>
            <a:r>
              <a:rPr lang="en-US" sz="4300" dirty="0">
                <a:ln w="3175" cmpd="sng">
                  <a:noFill/>
                </a:ln>
                <a:latin typeface="Abadi" panose="020B0604020104020204" pitchFamily="34" charset="0"/>
                <a:ea typeface="+mj-ea"/>
                <a:cs typeface="+mj-cs"/>
              </a:rPr>
              <a:t>Algorithm</a:t>
            </a:r>
          </a:p>
          <a:p>
            <a:r>
              <a:rPr lang="en-US" sz="4300" dirty="0">
                <a:ln w="3175" cmpd="sng">
                  <a:noFill/>
                </a:ln>
                <a:latin typeface="Abadi" panose="020B0604020104020204" pitchFamily="34" charset="0"/>
                <a:ea typeface="+mj-ea"/>
                <a:cs typeface="+mj-cs"/>
              </a:rPr>
              <a:t>Evaluation</a:t>
            </a:r>
          </a:p>
          <a:p>
            <a:r>
              <a:rPr lang="en-US" sz="4300" dirty="0">
                <a:ln w="3175" cmpd="sng">
                  <a:noFill/>
                </a:ln>
                <a:latin typeface="Abadi" panose="020B0604020104020204" pitchFamily="34" charset="0"/>
                <a:ea typeface="+mj-ea"/>
                <a:cs typeface="+mj-cs"/>
              </a:rPr>
              <a:t>Result</a:t>
            </a:r>
          </a:p>
          <a:p>
            <a:r>
              <a:rPr lang="en-US" sz="4300" dirty="0">
                <a:ln w="3175" cmpd="sng">
                  <a:noFill/>
                </a:ln>
                <a:latin typeface="Abadi" panose="020B0604020104020204" pitchFamily="34" charset="0"/>
                <a:ea typeface="+mj-ea"/>
                <a:cs typeface="+mj-cs"/>
              </a:rPr>
              <a:t>Inference</a:t>
            </a:r>
          </a:p>
          <a:p>
            <a:r>
              <a:rPr lang="en-US" sz="4300" dirty="0">
                <a:ln w="3175" cmpd="sng">
                  <a:noFill/>
                </a:ln>
                <a:latin typeface="Abadi" panose="020B0604020104020204" pitchFamily="34" charset="0"/>
                <a:ea typeface="+mj-ea"/>
                <a:cs typeface="+mj-cs"/>
              </a:rPr>
              <a:t>Future Scope</a:t>
            </a:r>
          </a:p>
          <a:p>
            <a:endParaRPr lang="en-US" sz="4300" dirty="0">
              <a:ln w="3175" cmpd="sng">
                <a:noFill/>
              </a:ln>
              <a:latin typeface="Abadi" panose="020B0604020104020204" pitchFamily="34" charset="0"/>
              <a:ea typeface="+mj-ea"/>
              <a:cs typeface="+mj-cs"/>
            </a:endParaRP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9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ABD40-E5C3-4970-8AAF-6A87DEEBB187}"/>
              </a:ext>
            </a:extLst>
          </p:cNvPr>
          <p:cNvSpPr txBox="1">
            <a:spLocks/>
          </p:cNvSpPr>
          <p:nvPr/>
        </p:nvSpPr>
        <p:spPr>
          <a:xfrm>
            <a:off x="0" y="1883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Result : P-thread 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C947CCC-2D51-4038-B9C4-E3407B7440B5}"/>
              </a:ext>
            </a:extLst>
          </p:cNvPr>
          <p:cNvSpPr txBox="1">
            <a:spLocks/>
          </p:cNvSpPr>
          <p:nvPr/>
        </p:nvSpPr>
        <p:spPr>
          <a:xfrm>
            <a:off x="1534644" y="16854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19DEE8-AA73-4657-B68A-6F0028FCA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67382"/>
              </p:ext>
            </p:extLst>
          </p:nvPr>
        </p:nvGraphicFramePr>
        <p:xfrm>
          <a:off x="1209964" y="2558473"/>
          <a:ext cx="4562784" cy="17526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790320">
                  <a:extLst>
                    <a:ext uri="{9D8B030D-6E8A-4147-A177-3AD203B41FA5}">
                      <a16:colId xmlns:a16="http://schemas.microsoft.com/office/drawing/2014/main" val="3351683588"/>
                    </a:ext>
                  </a:extLst>
                </a:gridCol>
                <a:gridCol w="578516">
                  <a:extLst>
                    <a:ext uri="{9D8B030D-6E8A-4147-A177-3AD203B41FA5}">
                      <a16:colId xmlns:a16="http://schemas.microsoft.com/office/drawing/2014/main" val="2533791770"/>
                    </a:ext>
                  </a:extLst>
                </a:gridCol>
                <a:gridCol w="798487">
                  <a:extLst>
                    <a:ext uri="{9D8B030D-6E8A-4147-A177-3AD203B41FA5}">
                      <a16:colId xmlns:a16="http://schemas.microsoft.com/office/drawing/2014/main" val="3677106447"/>
                    </a:ext>
                  </a:extLst>
                </a:gridCol>
                <a:gridCol w="798487">
                  <a:extLst>
                    <a:ext uri="{9D8B030D-6E8A-4147-A177-3AD203B41FA5}">
                      <a16:colId xmlns:a16="http://schemas.microsoft.com/office/drawing/2014/main" val="1994614699"/>
                    </a:ext>
                  </a:extLst>
                </a:gridCol>
                <a:gridCol w="798487">
                  <a:extLst>
                    <a:ext uri="{9D8B030D-6E8A-4147-A177-3AD203B41FA5}">
                      <a16:colId xmlns:a16="http://schemas.microsoft.com/office/drawing/2014/main" val="3318899482"/>
                    </a:ext>
                  </a:extLst>
                </a:gridCol>
                <a:gridCol w="798487">
                  <a:extLst>
                    <a:ext uri="{9D8B030D-6E8A-4147-A177-3AD203B41FA5}">
                      <a16:colId xmlns:a16="http://schemas.microsoft.com/office/drawing/2014/main" val="3762606378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No. of Threads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8277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9519428"/>
                  </a:ext>
                </a:extLst>
              </a:tr>
              <a:tr h="35052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No. of Datapoints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1000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0.362271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0.235984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0.217588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0.214803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745730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10000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5.302395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3.935083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3.267711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2.857791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984435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100000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22.797150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16.971880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11.994180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11.788930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1202128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0BF3A6A-0E45-4874-8E83-5810E6052D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395607"/>
              </p:ext>
            </p:extLst>
          </p:nvPr>
        </p:nvGraphicFramePr>
        <p:xfrm>
          <a:off x="6169890" y="1574005"/>
          <a:ext cx="6015979" cy="4965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0248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ABD40-E5C3-4970-8AAF-6A87DEEBB187}"/>
              </a:ext>
            </a:extLst>
          </p:cNvPr>
          <p:cNvSpPr txBox="1">
            <a:spLocks/>
          </p:cNvSpPr>
          <p:nvPr/>
        </p:nvSpPr>
        <p:spPr>
          <a:xfrm>
            <a:off x="0" y="1883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Result : OpenMP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C947CCC-2D51-4038-B9C4-E3407B7440B5}"/>
              </a:ext>
            </a:extLst>
          </p:cNvPr>
          <p:cNvSpPr txBox="1">
            <a:spLocks/>
          </p:cNvSpPr>
          <p:nvPr/>
        </p:nvSpPr>
        <p:spPr>
          <a:xfrm>
            <a:off x="1534644" y="16854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238017-8C7F-4DAA-9644-8024B643A0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636198"/>
              </p:ext>
            </p:extLst>
          </p:nvPr>
        </p:nvGraphicFramePr>
        <p:xfrm>
          <a:off x="6289964" y="1754483"/>
          <a:ext cx="5800435" cy="4867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2347BD-2C3F-4829-8F70-44B6F98D2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14721"/>
              </p:ext>
            </p:extLst>
          </p:nvPr>
        </p:nvGraphicFramePr>
        <p:xfrm>
          <a:off x="1237673" y="2613891"/>
          <a:ext cx="4664365" cy="167178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753573">
                  <a:extLst>
                    <a:ext uri="{9D8B030D-6E8A-4147-A177-3AD203B41FA5}">
                      <a16:colId xmlns:a16="http://schemas.microsoft.com/office/drawing/2014/main" val="4276231098"/>
                    </a:ext>
                  </a:extLst>
                </a:gridCol>
                <a:gridCol w="636640">
                  <a:extLst>
                    <a:ext uri="{9D8B030D-6E8A-4147-A177-3AD203B41FA5}">
                      <a16:colId xmlns:a16="http://schemas.microsoft.com/office/drawing/2014/main" val="1295668341"/>
                    </a:ext>
                  </a:extLst>
                </a:gridCol>
                <a:gridCol w="818538">
                  <a:extLst>
                    <a:ext uri="{9D8B030D-6E8A-4147-A177-3AD203B41FA5}">
                      <a16:colId xmlns:a16="http://schemas.microsoft.com/office/drawing/2014/main" val="3769355018"/>
                    </a:ext>
                  </a:extLst>
                </a:gridCol>
                <a:gridCol w="818538">
                  <a:extLst>
                    <a:ext uri="{9D8B030D-6E8A-4147-A177-3AD203B41FA5}">
                      <a16:colId xmlns:a16="http://schemas.microsoft.com/office/drawing/2014/main" val="1006166998"/>
                    </a:ext>
                  </a:extLst>
                </a:gridCol>
                <a:gridCol w="818538">
                  <a:extLst>
                    <a:ext uri="{9D8B030D-6E8A-4147-A177-3AD203B41FA5}">
                      <a16:colId xmlns:a16="http://schemas.microsoft.com/office/drawing/2014/main" val="4189214475"/>
                    </a:ext>
                  </a:extLst>
                </a:gridCol>
                <a:gridCol w="818538">
                  <a:extLst>
                    <a:ext uri="{9D8B030D-6E8A-4147-A177-3AD203B41FA5}">
                      <a16:colId xmlns:a16="http://schemas.microsoft.com/office/drawing/2014/main" val="2352628359"/>
                    </a:ext>
                  </a:extLst>
                </a:gridCol>
              </a:tblGrid>
              <a:tr h="334356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No. of Threads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3735"/>
                  </a:ext>
                </a:extLst>
              </a:tr>
              <a:tr h="334356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464312"/>
                  </a:ext>
                </a:extLst>
              </a:tr>
              <a:tr h="33435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No. of Datapoints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1000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0.231435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0.189158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0.184874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0.173551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1421529"/>
                  </a:ext>
                </a:extLst>
              </a:tr>
              <a:tr h="33435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10000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1.930362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1.569147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1.667151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1.646268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2802154"/>
                  </a:ext>
                </a:extLst>
              </a:tr>
              <a:tr h="33435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100000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21.277540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  <a:latin typeface="Abadi" panose="020B0604020104020204" pitchFamily="34" charset="0"/>
                        </a:rPr>
                        <a:t>15.975370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15.947590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  <a:latin typeface="Abadi" panose="020B0604020104020204" pitchFamily="34" charset="0"/>
                        </a:rPr>
                        <a:t>16.425690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7796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986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ABD40-E5C3-4970-8AAF-6A87DEEBB187}"/>
              </a:ext>
            </a:extLst>
          </p:cNvPr>
          <p:cNvSpPr txBox="1">
            <a:spLocks/>
          </p:cNvSpPr>
          <p:nvPr/>
        </p:nvSpPr>
        <p:spPr>
          <a:xfrm>
            <a:off x="0" y="1883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Result : Serial vs Parallel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C947CCC-2D51-4038-B9C4-E3407B7440B5}"/>
              </a:ext>
            </a:extLst>
          </p:cNvPr>
          <p:cNvSpPr txBox="1">
            <a:spLocks/>
          </p:cNvSpPr>
          <p:nvPr/>
        </p:nvSpPr>
        <p:spPr>
          <a:xfrm>
            <a:off x="1534644" y="16854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0070B34-2A92-4432-BD86-ACA0D2C79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35740"/>
              </p:ext>
            </p:extLst>
          </p:nvPr>
        </p:nvGraphicFramePr>
        <p:xfrm>
          <a:off x="3177309" y="1685486"/>
          <a:ext cx="6539345" cy="4428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2964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ABD40-E5C3-4970-8AAF-6A87DEEBB187}"/>
              </a:ext>
            </a:extLst>
          </p:cNvPr>
          <p:cNvSpPr txBox="1">
            <a:spLocks/>
          </p:cNvSpPr>
          <p:nvPr/>
        </p:nvSpPr>
        <p:spPr>
          <a:xfrm>
            <a:off x="0" y="1883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Result : P-thread vs OpenMP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C947CCC-2D51-4038-B9C4-E3407B7440B5}"/>
              </a:ext>
            </a:extLst>
          </p:cNvPr>
          <p:cNvSpPr txBox="1">
            <a:spLocks/>
          </p:cNvSpPr>
          <p:nvPr/>
        </p:nvSpPr>
        <p:spPr>
          <a:xfrm>
            <a:off x="1534644" y="16854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0A1237-15F1-4721-9E39-9E04047BF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132632"/>
              </p:ext>
            </p:extLst>
          </p:nvPr>
        </p:nvGraphicFramePr>
        <p:xfrm>
          <a:off x="1534644" y="1607127"/>
          <a:ext cx="4773792" cy="4239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B92AF17-EF5C-4BFB-9171-5036A9F66B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122550"/>
              </p:ext>
            </p:extLst>
          </p:nvPr>
        </p:nvGraphicFramePr>
        <p:xfrm>
          <a:off x="6633133" y="1607127"/>
          <a:ext cx="4773792" cy="4239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39749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ABD40-E5C3-4970-8AAF-6A87DEEBB187}"/>
              </a:ext>
            </a:extLst>
          </p:cNvPr>
          <p:cNvSpPr txBox="1">
            <a:spLocks/>
          </p:cNvSpPr>
          <p:nvPr/>
        </p:nvSpPr>
        <p:spPr>
          <a:xfrm>
            <a:off x="0" y="1883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Result &amp; Inference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C947CCC-2D51-4038-B9C4-E3407B7440B5}"/>
              </a:ext>
            </a:extLst>
          </p:cNvPr>
          <p:cNvSpPr txBox="1">
            <a:spLocks/>
          </p:cNvSpPr>
          <p:nvPr/>
        </p:nvSpPr>
        <p:spPr>
          <a:xfrm>
            <a:off x="1534644" y="16854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9A8A21F-1CA3-4C37-9B1D-67BC47E11F06}"/>
              </a:ext>
            </a:extLst>
          </p:cNvPr>
          <p:cNvSpPr txBox="1">
            <a:spLocks/>
          </p:cNvSpPr>
          <p:nvPr/>
        </p:nvSpPr>
        <p:spPr>
          <a:xfrm>
            <a:off x="1687044" y="18378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4E2DF7A-70C5-4398-A189-0720882AF471}"/>
              </a:ext>
            </a:extLst>
          </p:cNvPr>
          <p:cNvSpPr txBox="1">
            <a:spLocks/>
          </p:cNvSpPr>
          <p:nvPr/>
        </p:nvSpPr>
        <p:spPr>
          <a:xfrm>
            <a:off x="1839444" y="1990286"/>
            <a:ext cx="10018713" cy="433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Abadi" panose="020B0604020104020204" pitchFamily="34" charset="0"/>
              </a:rPr>
              <a:t>Parallel Algorithm always better than serial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Time increases as k increases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Results are average of 5 rounds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Performance of OpenMP is better when dataset and thread count is low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Performance of P-thread is better when dataset and thread count is high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Resultant centroid might differ at every instance, since they are initialized randomly</a:t>
            </a: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5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ABD40-E5C3-4970-8AAF-6A87DEEBB187}"/>
              </a:ext>
            </a:extLst>
          </p:cNvPr>
          <p:cNvSpPr txBox="1">
            <a:spLocks/>
          </p:cNvSpPr>
          <p:nvPr/>
        </p:nvSpPr>
        <p:spPr>
          <a:xfrm>
            <a:off x="0" y="1883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Future Scope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C947CCC-2D51-4038-B9C4-E3407B7440B5}"/>
              </a:ext>
            </a:extLst>
          </p:cNvPr>
          <p:cNvSpPr txBox="1">
            <a:spLocks/>
          </p:cNvSpPr>
          <p:nvPr/>
        </p:nvSpPr>
        <p:spPr>
          <a:xfrm>
            <a:off x="1534644" y="16854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9A8A21F-1CA3-4C37-9B1D-67BC47E11F06}"/>
              </a:ext>
            </a:extLst>
          </p:cNvPr>
          <p:cNvSpPr txBox="1">
            <a:spLocks/>
          </p:cNvSpPr>
          <p:nvPr/>
        </p:nvSpPr>
        <p:spPr>
          <a:xfrm>
            <a:off x="1687044" y="18378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4E2DF7A-70C5-4398-A189-0720882AF471}"/>
              </a:ext>
            </a:extLst>
          </p:cNvPr>
          <p:cNvSpPr txBox="1">
            <a:spLocks/>
          </p:cNvSpPr>
          <p:nvPr/>
        </p:nvSpPr>
        <p:spPr>
          <a:xfrm>
            <a:off x="1839444" y="1990286"/>
            <a:ext cx="10018713" cy="4336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Abadi" panose="020B0604020104020204" pitchFamily="34" charset="0"/>
              </a:rPr>
              <a:t>Better approach to initialize the values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Implement using CUDA</a:t>
            </a: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06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ABD40-E5C3-4970-8AAF-6A87DEEBB187}"/>
              </a:ext>
            </a:extLst>
          </p:cNvPr>
          <p:cNvSpPr txBox="1">
            <a:spLocks/>
          </p:cNvSpPr>
          <p:nvPr/>
        </p:nvSpPr>
        <p:spPr>
          <a:xfrm>
            <a:off x="0" y="2023632"/>
            <a:ext cx="12191999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Thank You!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C947CCC-2D51-4038-B9C4-E3407B7440B5}"/>
              </a:ext>
            </a:extLst>
          </p:cNvPr>
          <p:cNvSpPr txBox="1">
            <a:spLocks/>
          </p:cNvSpPr>
          <p:nvPr/>
        </p:nvSpPr>
        <p:spPr>
          <a:xfrm>
            <a:off x="1534644" y="16854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9A8A21F-1CA3-4C37-9B1D-67BC47E11F06}"/>
              </a:ext>
            </a:extLst>
          </p:cNvPr>
          <p:cNvSpPr txBox="1">
            <a:spLocks/>
          </p:cNvSpPr>
          <p:nvPr/>
        </p:nvSpPr>
        <p:spPr>
          <a:xfrm>
            <a:off x="1687044" y="183788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9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6898-CD84-41F4-B324-DE0B6797D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200" y="1442205"/>
            <a:ext cx="10018713" cy="3124201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>
                <a:ln w="3175" cmpd="sng">
                  <a:noFill/>
                </a:ln>
                <a:latin typeface="Abadi" panose="020B0604020104020204" pitchFamily="34" charset="0"/>
                <a:ea typeface="+mj-ea"/>
                <a:cs typeface="+mj-cs"/>
              </a:rPr>
              <a:t>Clustering refers to grouping data points together based on some similarities.</a:t>
            </a:r>
          </a:p>
          <a:p>
            <a:pPr lvl="1"/>
            <a:r>
              <a:rPr lang="en-US" sz="4300" b="1" u="sng" dirty="0">
                <a:ln w="3175" cmpd="sng">
                  <a:noFill/>
                </a:ln>
                <a:latin typeface="Abadi" panose="020B0604020104020204" pitchFamily="34" charset="0"/>
                <a:ea typeface="+mj-ea"/>
                <a:cs typeface="+mj-cs"/>
              </a:rPr>
              <a:t>K-Means</a:t>
            </a:r>
          </a:p>
          <a:p>
            <a:pPr lvl="1"/>
            <a:r>
              <a:rPr lang="en-US" sz="4300" dirty="0">
                <a:ln w="3175" cmpd="sng">
                  <a:noFill/>
                </a:ln>
                <a:latin typeface="Abadi" panose="020B0604020104020204" pitchFamily="34" charset="0"/>
                <a:ea typeface="+mj-ea"/>
                <a:cs typeface="+mj-cs"/>
              </a:rPr>
              <a:t>Mean-Shift</a:t>
            </a:r>
          </a:p>
          <a:p>
            <a:pPr lvl="1"/>
            <a:r>
              <a:rPr lang="en-US" sz="4300" dirty="0">
                <a:ln w="3175" cmpd="sng">
                  <a:noFill/>
                </a:ln>
                <a:latin typeface="Abadi" panose="020B0604020104020204" pitchFamily="34" charset="0"/>
                <a:ea typeface="+mj-ea"/>
                <a:cs typeface="+mj-cs"/>
              </a:rPr>
              <a:t>DBSCAN</a:t>
            </a:r>
          </a:p>
          <a:p>
            <a:pPr lvl="1"/>
            <a:r>
              <a:rPr lang="en-US" sz="4300" dirty="0">
                <a:ln w="3175" cmpd="sng">
                  <a:noFill/>
                </a:ln>
                <a:latin typeface="Abadi" panose="020B0604020104020204" pitchFamily="34" charset="0"/>
                <a:ea typeface="+mj-ea"/>
                <a:cs typeface="+mj-cs"/>
              </a:rPr>
              <a:t>EM</a:t>
            </a:r>
          </a:p>
          <a:p>
            <a:pPr lvl="1"/>
            <a:r>
              <a:rPr lang="en-US" sz="4300" dirty="0">
                <a:ln w="3175" cmpd="sng">
                  <a:noFill/>
                </a:ln>
                <a:latin typeface="Abadi" panose="020B0604020104020204" pitchFamily="34" charset="0"/>
                <a:ea typeface="+mj-ea"/>
                <a:cs typeface="+mj-cs"/>
              </a:rPr>
              <a:t>Hierarchical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DEE28B-C26D-4898-A7A8-8AE6E095CBE3}"/>
              </a:ext>
            </a:extLst>
          </p:cNvPr>
          <p:cNvSpPr txBox="1">
            <a:spLocks/>
          </p:cNvSpPr>
          <p:nvPr/>
        </p:nvSpPr>
        <p:spPr>
          <a:xfrm>
            <a:off x="1484311" y="-209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87275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B17C-8006-4F15-8A52-B73C35CAE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087"/>
            <a:ext cx="10018713" cy="3124201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Unsupervised machine learning algorithm</a:t>
            </a:r>
          </a:p>
          <a:p>
            <a:r>
              <a:rPr lang="en-GB" dirty="0">
                <a:latin typeface="Abadi" panose="020B0604020104020204" pitchFamily="34" charset="0"/>
              </a:rPr>
              <a:t>Divides the dataset into k clusters </a:t>
            </a:r>
          </a:p>
          <a:p>
            <a:r>
              <a:rPr lang="en-GB" dirty="0">
                <a:latin typeface="Abadi" panose="020B0604020104020204" pitchFamily="34" charset="0"/>
              </a:rPr>
              <a:t>Based on distance of each datapoint from the centroid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3DD912-85F6-4400-90BF-33741E08F897}"/>
              </a:ext>
            </a:extLst>
          </p:cNvPr>
          <p:cNvSpPr txBox="1">
            <a:spLocks/>
          </p:cNvSpPr>
          <p:nvPr/>
        </p:nvSpPr>
        <p:spPr>
          <a:xfrm>
            <a:off x="1484311" y="-209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Abadi" panose="020B0604020104020204" pitchFamily="34" charset="0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275744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BF66-3756-4D38-91E4-9295682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828799"/>
          </a:xfrm>
        </p:spPr>
        <p:txBody>
          <a:bodyPr>
            <a:normAutofit/>
          </a:bodyPr>
          <a:lstStyle/>
          <a:p>
            <a:r>
              <a:rPr lang="en-GB" dirty="0">
                <a:latin typeface="Abadi" panose="020B0604020104020204" pitchFamily="34" charset="0"/>
              </a:rPr>
              <a:t>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B17C-8006-4F15-8A52-B73C35CAE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61237"/>
            <a:ext cx="6855356" cy="3793067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Abadi" panose="020B0604020104020204" pitchFamily="34" charset="0"/>
              </a:rPr>
              <a:t>Input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K value</a:t>
            </a:r>
          </a:p>
          <a:p>
            <a:pPr lvl="2"/>
            <a:r>
              <a:rPr lang="en-GB" dirty="0">
                <a:latin typeface="Abadi" panose="020B0604020104020204" pitchFamily="34" charset="0"/>
              </a:rPr>
              <a:t>Approach 1: Assign value for K</a:t>
            </a:r>
          </a:p>
          <a:p>
            <a:pPr lvl="2"/>
            <a:r>
              <a:rPr lang="en-GB" dirty="0">
                <a:latin typeface="Abadi" panose="020B0604020104020204" pitchFamily="34" charset="0"/>
              </a:rPr>
              <a:t>Approach 2: Choose a range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Dataset for clustering </a:t>
            </a:r>
          </a:p>
          <a:p>
            <a:pPr lvl="2"/>
            <a:r>
              <a:rPr lang="en-GB" dirty="0">
                <a:latin typeface="Abadi" panose="020B0604020104020204" pitchFamily="34" charset="0"/>
              </a:rPr>
              <a:t>Credit Card Transaction</a:t>
            </a:r>
          </a:p>
          <a:p>
            <a:r>
              <a:rPr lang="en-GB" dirty="0">
                <a:latin typeface="Abadi" panose="020B0604020104020204" pitchFamily="34" charset="0"/>
              </a:rPr>
              <a:t>Output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Centroid of K clusters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SSE for each cluster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K subsets of dataset and their respective centroid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FB0BC-26A5-44FA-B5F8-402D2CB25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908" y="2361638"/>
            <a:ext cx="5068116" cy="192588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3034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BF66-3756-4D38-91E4-9295682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3"/>
            <a:ext cx="12191999" cy="1752599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How it works? – Sequential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B17C-8006-4F15-8A52-B73C35CAE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087"/>
            <a:ext cx="10018713" cy="3124201"/>
          </a:xfrm>
        </p:spPr>
        <p:txBody>
          <a:bodyPr/>
          <a:lstStyle/>
          <a:p>
            <a:pPr lvl="0"/>
            <a:r>
              <a:rPr lang="en-GB" dirty="0">
                <a:latin typeface="Abadi" panose="020B0604020104020204" pitchFamily="34" charset="0"/>
              </a:rPr>
              <a:t>Get K &amp; Dataset</a:t>
            </a:r>
          </a:p>
          <a:p>
            <a:pPr lvl="0"/>
            <a:r>
              <a:rPr lang="en-GB" dirty="0">
                <a:latin typeface="Abadi" panose="020B0604020104020204" pitchFamily="34" charset="0"/>
              </a:rPr>
              <a:t>Randomly select k samples or datapoints from the given dataset</a:t>
            </a:r>
          </a:p>
          <a:p>
            <a:pPr lvl="0"/>
            <a:r>
              <a:rPr lang="en-GB" dirty="0">
                <a:latin typeface="Abadi" panose="020B0604020104020204" pitchFamily="34" charset="0"/>
              </a:rPr>
              <a:t>For each point, find the centroid closer and add to it</a:t>
            </a:r>
          </a:p>
          <a:p>
            <a:pPr lvl="0"/>
            <a:r>
              <a:rPr lang="en-GB" dirty="0">
                <a:latin typeface="Abadi" panose="020B0604020104020204" pitchFamily="34" charset="0"/>
              </a:rPr>
              <a:t>Calculate the centroid of the cluster</a:t>
            </a:r>
          </a:p>
          <a:p>
            <a:pPr lvl="0"/>
            <a:r>
              <a:rPr lang="en-GB" dirty="0">
                <a:latin typeface="Abadi" panose="020B0604020104020204" pitchFamily="34" charset="0"/>
              </a:rPr>
              <a:t>Repeat step 3,4,5 until the centroid remain constant</a:t>
            </a:r>
          </a:p>
          <a:p>
            <a:pPr lvl="0"/>
            <a:r>
              <a:rPr lang="en-GB">
                <a:latin typeface="Abadi" panose="020B0604020104020204" pitchFamily="34" charset="0"/>
              </a:rPr>
              <a:t>Compute </a:t>
            </a:r>
            <a:r>
              <a:rPr lang="en-GB" dirty="0">
                <a:latin typeface="Abadi" panose="020B0604020104020204" pitchFamily="34" charset="0"/>
              </a:rPr>
              <a:t>SSE (Sum of Squared Errors)</a:t>
            </a:r>
          </a:p>
        </p:txBody>
      </p:sp>
    </p:spTree>
    <p:extLst>
      <p:ext uri="{BB962C8B-B14F-4D97-AF65-F5344CB8AC3E}">
        <p14:creationId xmlns:p14="http://schemas.microsoft.com/office/powerpoint/2010/main" val="177731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17EFF5-E3E1-4809-850F-0A3804878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117" y="1933155"/>
            <a:ext cx="2606174" cy="1637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3C38F9-E5FD-4227-8C19-81609A5F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938" y="1933155"/>
            <a:ext cx="2501532" cy="1637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87965-263B-4E9F-9FDD-F6CA652FF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117" y="1933155"/>
            <a:ext cx="2571770" cy="1637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2E8A66-C22B-49EA-B28C-6445212D4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304" y="4172573"/>
            <a:ext cx="2606174" cy="2049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E0EE0A-A0B5-4F75-B85A-6688CD9A20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2797" y="4170272"/>
            <a:ext cx="2501532" cy="204962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0D32609-C9C1-47B4-8342-FAC0AF1A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3"/>
            <a:ext cx="12191999" cy="1752599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5357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E472E-7DE6-4EFA-9835-6B40AD602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44" y="1685486"/>
            <a:ext cx="10018713" cy="3591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badi" panose="020B0604020104020204" pitchFamily="34" charset="0"/>
              </a:rPr>
              <a:t>Time complexity : </a:t>
            </a:r>
            <a:r>
              <a:rPr lang="en-US" altLang="en-US" dirty="0">
                <a:latin typeface="Abadi" panose="020B0604020104020204" pitchFamily="34" charset="0"/>
              </a:rPr>
              <a:t>O( n * K * I * d )</a:t>
            </a:r>
          </a:p>
          <a:p>
            <a:pPr marL="0" indent="0">
              <a:buNone/>
            </a:pPr>
            <a:r>
              <a:rPr lang="en-US" altLang="en-US" dirty="0">
                <a:latin typeface="Abadi" panose="020B0604020104020204" pitchFamily="34" charset="0"/>
              </a:rPr>
              <a:t>n = number of points			</a:t>
            </a:r>
            <a:r>
              <a:rPr lang="en-US" altLang="en-US" i="1" dirty="0">
                <a:latin typeface="Abadi" panose="020B0604020104020204" pitchFamily="34" charset="0"/>
              </a:rPr>
              <a:t>~ 10,000</a:t>
            </a:r>
          </a:p>
          <a:p>
            <a:pPr marL="0" indent="0">
              <a:buNone/>
            </a:pPr>
            <a:r>
              <a:rPr lang="en-US" altLang="en-US" dirty="0">
                <a:latin typeface="Abadi" panose="020B0604020104020204" pitchFamily="34" charset="0"/>
              </a:rPr>
              <a:t>K = number of clusters			</a:t>
            </a:r>
            <a:r>
              <a:rPr lang="en-US" altLang="en-US" i="1" dirty="0">
                <a:latin typeface="Abadi" panose="020B0604020104020204" pitchFamily="34" charset="0"/>
              </a:rPr>
              <a:t>Lets say 10</a:t>
            </a:r>
          </a:p>
          <a:p>
            <a:pPr marL="0" indent="0">
              <a:buNone/>
            </a:pPr>
            <a:r>
              <a:rPr lang="en-US" altLang="en-US" dirty="0">
                <a:latin typeface="Abadi" panose="020B0604020104020204" pitchFamily="34" charset="0"/>
              </a:rPr>
              <a:t>I = number of iterations			</a:t>
            </a:r>
            <a:r>
              <a:rPr lang="en-US" altLang="en-US" i="1" dirty="0">
                <a:latin typeface="Abadi" panose="020B0604020104020204" pitchFamily="34" charset="0"/>
              </a:rPr>
              <a:t>Assume its 10</a:t>
            </a:r>
          </a:p>
          <a:p>
            <a:pPr marL="0" indent="0">
              <a:buNone/>
            </a:pPr>
            <a:r>
              <a:rPr lang="en-US" altLang="en-US" dirty="0">
                <a:latin typeface="Abadi" panose="020B0604020104020204" pitchFamily="34" charset="0"/>
              </a:rPr>
              <a:t>d = number of attributes		</a:t>
            </a:r>
            <a:r>
              <a:rPr lang="en-US" altLang="en-US" i="1" dirty="0">
                <a:latin typeface="Abadi" panose="020B0604020104020204" pitchFamily="34" charset="0"/>
              </a:rPr>
              <a:t>dimension = 12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Approx</a:t>
            </a:r>
            <a:r>
              <a:rPr lang="en-US" dirty="0">
                <a:latin typeface="Abadi" panose="020B0604020104020204" pitchFamily="34" charset="0"/>
              </a:rPr>
              <a:t> ~ 12 Million calculations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91D9C9-4C69-4225-B2E3-D284D9B5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3"/>
            <a:ext cx="12191999" cy="1752599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Downside</a:t>
            </a:r>
          </a:p>
        </p:txBody>
      </p:sp>
    </p:spTree>
    <p:extLst>
      <p:ext uri="{BB962C8B-B14F-4D97-AF65-F5344CB8AC3E}">
        <p14:creationId xmlns:p14="http://schemas.microsoft.com/office/powerpoint/2010/main" val="411731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uster.jpg (400Ã300)">
            <a:extLst>
              <a:ext uri="{FF2B5EF4-FFF2-40B4-BE49-F238E27FC236}">
                <a16:creationId xmlns:a16="http://schemas.microsoft.com/office/drawing/2014/main" id="{E0517CC3-C5E5-458D-BB05-F3A87C4E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044" y="1998133"/>
            <a:ext cx="3984980" cy="2988735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BB070C-9078-483E-8020-D3158BB5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3"/>
            <a:ext cx="12191999" cy="1752599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Goal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6773E49-449D-43A8-834E-6407E14A1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44" y="1685486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Parallelize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badi" panose="020B0604020104020204" pitchFamily="34" charset="0"/>
              </a:rPr>
              <a:t>Datapoints to a centroids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badi" panose="020B0604020104020204" pitchFamily="34" charset="0"/>
              </a:rPr>
              <a:t>SSE Computation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Using pthread &amp; OpenMP</a:t>
            </a:r>
          </a:p>
        </p:txBody>
      </p:sp>
    </p:spTree>
    <p:extLst>
      <p:ext uri="{BB962C8B-B14F-4D97-AF65-F5344CB8AC3E}">
        <p14:creationId xmlns:p14="http://schemas.microsoft.com/office/powerpoint/2010/main" val="2395266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583</Words>
  <Application>Microsoft Office PowerPoint</Application>
  <PresentationFormat>Widescreen</PresentationFormat>
  <Paragraphs>174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Abadi</vt:lpstr>
      <vt:lpstr>Arial</vt:lpstr>
      <vt:lpstr>Corbel</vt:lpstr>
      <vt:lpstr>Wingdings</vt:lpstr>
      <vt:lpstr>Parallax</vt:lpstr>
      <vt:lpstr>Parallelization of K-Means Clustering Algorithm  </vt:lpstr>
      <vt:lpstr>Contents</vt:lpstr>
      <vt:lpstr>PowerPoint Presentation</vt:lpstr>
      <vt:lpstr>PowerPoint Presentation</vt:lpstr>
      <vt:lpstr>I/O</vt:lpstr>
      <vt:lpstr>How it works? – Sequential Algorithm</vt:lpstr>
      <vt:lpstr>Example</vt:lpstr>
      <vt:lpstr>Downside</vt:lpstr>
      <vt:lpstr>Goal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K-means Clustering </dc:title>
  <dc:creator>Gopinath</dc:creator>
  <cp:lastModifiedBy>AiSHu G</cp:lastModifiedBy>
  <cp:revision>29</cp:revision>
  <dcterms:created xsi:type="dcterms:W3CDTF">2019-03-26T20:13:43Z</dcterms:created>
  <dcterms:modified xsi:type="dcterms:W3CDTF">2019-05-13T04:32:13Z</dcterms:modified>
</cp:coreProperties>
</file>