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0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b="0" strike="noStrike" kern="1200" spc="-1">
                <a:solidFill>
                  <a:srgbClr val="FFFFFF"/>
                </a:solidFill>
                <a:latin typeface="+mj-lt"/>
                <a:ea typeface="+mj-ea"/>
                <a:cs typeface="+mj-cs"/>
              </a:rPr>
              <a:t>IBM Data Science</a:t>
            </a:r>
          </a:p>
        </p:txBody>
      </p:sp>
      <p:sp>
        <p:nvSpPr>
          <p:cNvPr id="7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buFont typeface="Arial" panose="020B0604020202020204" pitchFamily="34" charset="0"/>
              <a:buChar char="•"/>
            </a:pPr>
            <a:endParaRPr lang="en-US" sz="2100" b="1" strike="noStrike" spc="-1">
              <a:solidFill>
                <a:srgbClr val="000000"/>
              </a:solidFill>
            </a:endParaRPr>
          </a:p>
          <a:p>
            <a:pPr indent="-228600">
              <a:lnSpc>
                <a:spcPct val="90000"/>
              </a:lnSpc>
              <a:buFont typeface="Arial" panose="020B0604020202020204" pitchFamily="34" charset="0"/>
              <a:buChar char="•"/>
            </a:pPr>
            <a:endParaRPr lang="en-US" sz="2100" b="0" strike="noStrike" spc="-1">
              <a:solidFill>
                <a:srgbClr val="000000"/>
              </a:solidFill>
            </a:endParaRPr>
          </a:p>
          <a:p>
            <a:pPr indent="-228600">
              <a:lnSpc>
                <a:spcPct val="90000"/>
              </a:lnSpc>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306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103">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4"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a:solidFill>
                  <a:srgbClr val="FFFFFF"/>
                </a:solidFill>
                <a:latin typeface="+mj-lt"/>
                <a:ea typeface="+mj-ea"/>
                <a:cs typeface="+mj-cs"/>
              </a:rPr>
              <a:t>8. </a:t>
            </a:r>
            <a:r>
              <a:rPr lang="en-US" sz="3700" b="1" strike="noStrike" kern="1200" spc="-1">
                <a:solidFill>
                  <a:srgbClr val="FFFFFF"/>
                </a:solidFill>
                <a:latin typeface="+mj-lt"/>
                <a:ea typeface="+mj-ea"/>
                <a:cs typeface="+mj-cs"/>
              </a:rPr>
              <a:t>Machine Learning with Python</a:t>
            </a:r>
            <a:endParaRPr lang="en-US" sz="3700" b="0" strike="noStrike" kern="1200" spc="-1">
              <a:solidFill>
                <a:srgbClr val="FFFFFF"/>
              </a:solidFill>
              <a:latin typeface="+mj-lt"/>
              <a:ea typeface="+mj-ea"/>
              <a:cs typeface="+mj-cs"/>
            </a:endParaRPr>
          </a:p>
        </p:txBody>
      </p:sp>
      <p:sp>
        <p:nvSpPr>
          <p:cNvPr id="95"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some of machine learning topics like supervised and unsupervised learning, classification, clustering and some Python libraries like Sci-kit learn and Scipy.</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Picture 105">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strike="noStrike" kern="1200" spc="-1">
                <a:solidFill>
                  <a:srgbClr val="FFFFFF"/>
                </a:solidFill>
                <a:latin typeface="+mj-lt"/>
                <a:ea typeface="+mj-ea"/>
                <a:cs typeface="+mj-cs"/>
              </a:rPr>
              <a:t>9. Applied Data Science Capstone</a:t>
            </a:r>
            <a:endParaRPr lang="en-US" sz="4100" b="0" strike="noStrike" kern="1200" spc="-1">
              <a:solidFill>
                <a:srgbClr val="FFFFFF"/>
              </a:solidFill>
              <a:latin typeface="+mj-lt"/>
              <a:ea typeface="+mj-ea"/>
              <a:cs typeface="+mj-cs"/>
            </a:endParaRPr>
          </a:p>
        </p:txBody>
      </p:sp>
      <p:sp>
        <p:nvSpPr>
          <p:cNvPr id="9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FourSquare API ( It is a restful API to retrieve the data about venues in different neighborhoods around the world and   I have applied this learnings to complete my Capstone Project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2">
            <a:extLst>
              <a:ext uri="{FF2B5EF4-FFF2-40B4-BE49-F238E27FC236}">
                <a16:creationId xmlns:a16="http://schemas.microsoft.com/office/drawing/2014/main" xmlns="" id="{559AE206-7EBA-4D33-8BC9-9D8158553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98" name="TextShape 1"/>
          <p:cNvSpPr txBox="1"/>
          <p:nvPr/>
        </p:nvSpPr>
        <p:spPr>
          <a:xfrm>
            <a:off x="628650" y="4555055"/>
            <a:ext cx="5174047" cy="1723125"/>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5600" b="0" strike="noStrike" kern="1200" spc="-1">
                <a:solidFill>
                  <a:schemeClr val="tx1"/>
                </a:solidFill>
                <a:latin typeface="+mj-lt"/>
                <a:ea typeface="+mj-ea"/>
                <a:cs typeface="+mj-cs"/>
              </a:rPr>
              <a:t>Capstone Project</a:t>
            </a:r>
          </a:p>
        </p:txBody>
      </p:sp>
      <p:sp>
        <p:nvSpPr>
          <p:cNvPr id="110" name="Oval 104">
            <a:extLst>
              <a:ext uri="{FF2B5EF4-FFF2-40B4-BE49-F238E27FC236}">
                <a16:creationId xmlns:a16="http://schemas.microsoft.com/office/drawing/2014/main" xmlns="" id="{6437D937-A7F1-4011-92B4-328E5BE1B1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7" name="Oval 106">
            <a:extLst>
              <a:ext uri="{FF2B5EF4-FFF2-40B4-BE49-F238E27FC236}">
                <a16:creationId xmlns:a16="http://schemas.microsoft.com/office/drawing/2014/main" xmlns="" id="{B672F332-AF08-46C6-94F0-77684310D7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9" name="Oval 108">
            <a:extLst>
              <a:ext uri="{FF2B5EF4-FFF2-40B4-BE49-F238E27FC236}">
                <a16:creationId xmlns:a16="http://schemas.microsoft.com/office/drawing/2014/main" xmlns="" id="{34244EF8-D73A-40E1-BE73-D46E6B4B04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11" name="Freeform: Shape 110">
            <a:extLst>
              <a:ext uri="{FF2B5EF4-FFF2-40B4-BE49-F238E27FC236}">
                <a16:creationId xmlns:a16="http://schemas.microsoft.com/office/drawing/2014/main" xmlns="" id="{AB84D7E8-4ECB-42D7-ADBF-01689B0F24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113" name="Straight Connector 112">
            <a:extLst>
              <a:ext uri="{FF2B5EF4-FFF2-40B4-BE49-F238E27FC236}">
                <a16:creationId xmlns:a16="http://schemas.microsoft.com/office/drawing/2014/main" xmlns="" id="{9E8E38ED-369A-44C2-B635-0BED0E48A6E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Background</a:t>
            </a:r>
            <a:endParaRPr lang="en-US" sz="2900" b="0" strike="noStrike" spc="-1">
              <a:latin typeface="Arial"/>
            </a:endParaRPr>
          </a:p>
        </p:txBody>
      </p:sp>
      <p:sp>
        <p:nvSpPr>
          <p:cNvPr id="103" name="CustomShape 5"/>
          <p:cNvSpPr/>
          <p:nvPr/>
        </p:nvSpPr>
        <p:spPr>
          <a:xfrm>
            <a:off x="389916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241"/>
              </a:spcBef>
            </a:pPr>
            <a:r>
              <a:rPr lang="en-US" sz="1200" b="0" strike="noStrike" spc="-1">
                <a:solidFill>
                  <a:srgbClr val="000000"/>
                </a:solidFill>
                <a:latin typeface="Aria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1200" b="0" strike="noStrike" spc="-1">
              <a:latin typeface="Arial"/>
            </a:endParaRPr>
          </a:p>
        </p:txBody>
      </p:sp>
      <p:sp>
        <p:nvSpPr>
          <p:cNvPr id="104" name="CustomShape 6"/>
          <p:cNvSpPr/>
          <p:nvPr/>
        </p:nvSpPr>
        <p:spPr>
          <a:xfrm>
            <a:off x="6346080" y="114300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endParaRPr lang="en-US" sz="1800" b="0" strike="noStrike" spc="-1">
              <a:latin typeface="Arial"/>
            </a:endParaRPr>
          </a:p>
          <a:p>
            <a:pPr>
              <a:lnSpc>
                <a:spcPct val="90000"/>
              </a:lnSpc>
              <a:spcAft>
                <a:spcPts val="601"/>
              </a:spcAft>
            </a:pPr>
            <a:r>
              <a:rPr lang="en-US" sz="1200" b="0" strike="noStrike" spc="-1">
                <a:solidFill>
                  <a:srgbClr val="000000"/>
                </a:solidFill>
                <a:latin typeface="Arial"/>
                <a:ea typeface="DejaVu Sans"/>
              </a:rPr>
              <a:t>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endParaRPr lang="en-US" sz="1200" b="0" strike="noStrike" spc="-1">
              <a:latin typeface="Arial"/>
            </a:endParaRPr>
          </a:p>
          <a:p>
            <a:pPr>
              <a:lnSpc>
                <a:spcPct val="90000"/>
              </a:lnSpc>
              <a:spcAft>
                <a:spcPts val="601"/>
              </a:spcAft>
            </a:pP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6"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7"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8"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Introduction</a:t>
            </a:r>
            <a:endParaRPr lang="en-US" sz="2900" b="0" strike="noStrike" spc="-1">
              <a:latin typeface="Arial"/>
            </a:endParaRPr>
          </a:p>
        </p:txBody>
      </p:sp>
      <p:sp>
        <p:nvSpPr>
          <p:cNvPr id="109" name="CustomShape 5"/>
          <p:cNvSpPr/>
          <p:nvPr/>
        </p:nvSpPr>
        <p:spPr>
          <a:xfrm>
            <a:off x="349452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340"/>
              </a:spcBef>
            </a:pPr>
            <a:r>
              <a:rPr lang="en-US" sz="1700" b="0" strike="noStrike" spc="-1">
                <a:solidFill>
                  <a:srgbClr val="000000"/>
                </a:solidFill>
                <a:latin typeface="Arial"/>
              </a:rPr>
              <a:t>With it's diverse culture , comes diverse food items. There are many restaurants in New York City, each belonging each belonging to different categories like Chinese , Indian , French etc. So as part of this project , we will list and visualize all major parts of New York City that has great Indian restaurants.</a:t>
            </a:r>
            <a:endParaRPr lang="en-US" sz="1700" b="0" strike="noStrike" spc="-1">
              <a:latin typeface="Arial"/>
            </a:endParaRPr>
          </a:p>
        </p:txBody>
      </p:sp>
      <p:sp>
        <p:nvSpPr>
          <p:cNvPr id="110" name="CustomShape 6"/>
          <p:cNvSpPr/>
          <p:nvPr/>
        </p:nvSpPr>
        <p:spPr>
          <a:xfrm>
            <a:off x="6248520" y="1412640"/>
            <a:ext cx="228420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r>
              <a:rPr lang="en-US" sz="2000" b="0" strike="noStrike" spc="-1">
                <a:solidFill>
                  <a:srgbClr val="000000"/>
                </a:solidFill>
                <a:latin typeface="Arial"/>
                <a:ea typeface="DejaVu Sans"/>
              </a:rPr>
              <a:t>Queries that can be answered using this project?</a:t>
            </a:r>
            <a:endParaRPr lang="en-US" sz="2000" b="0" strike="noStrike" spc="-1">
              <a:latin typeface="Arial"/>
            </a:endParaRPr>
          </a:p>
          <a:p>
            <a:pPr>
              <a:lnSpc>
                <a:spcPct val="90000"/>
              </a:lnSpc>
              <a:spcAft>
                <a:spcPts val="601"/>
              </a:spcAft>
            </a:pPr>
            <a:endParaRPr lang="en-US" sz="20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What is best location in New York City for Indian Cuisine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areas have potential Indian Restaurant Market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all areas lack Indian Restaurants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is the best place to stay if I prefer Indian Cuisine ?</a:t>
            </a:r>
            <a:endParaRPr lang="en-US" sz="1400" b="0" strike="noStrike" spc="-1">
              <a:latin typeface="Arial"/>
            </a:endParaRPr>
          </a:p>
          <a:p>
            <a:pPr>
              <a:lnSpc>
                <a:spcPct val="9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Data to be used </a:t>
            </a:r>
            <a:endParaRPr lang="en-US" sz="4400" b="0" strike="noStrike" spc="-1">
              <a:latin typeface="Arial"/>
            </a:endParaRPr>
          </a:p>
        </p:txBody>
      </p:sp>
      <p:sp>
        <p:nvSpPr>
          <p:cNvPr id="113"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14" name="Group 4"/>
          <p:cNvGrpSpPr/>
          <p:nvPr/>
        </p:nvGrpSpPr>
        <p:grpSpPr>
          <a:xfrm>
            <a:off x="4094640" y="830520"/>
            <a:ext cx="4566600" cy="5208840"/>
            <a:chOff x="4094640" y="830520"/>
            <a:chExt cx="4566600" cy="5208840"/>
          </a:xfrm>
        </p:grpSpPr>
        <p:sp>
          <p:nvSpPr>
            <p:cNvPr id="115" name="CustomShape 5"/>
            <p:cNvSpPr/>
            <p:nvPr/>
          </p:nvSpPr>
          <p:spPr>
            <a:xfrm>
              <a:off x="4094640" y="830520"/>
              <a:ext cx="4566600" cy="15436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1. Data source : </a:t>
              </a:r>
              <a:r>
                <a:rPr lang="en-US" sz="1500" b="0" u="sng" strike="noStrike" spc="-1">
                  <a:solidFill>
                    <a:srgbClr val="0000FF"/>
                  </a:solidFill>
                  <a:uFillTx/>
                  <a:latin typeface="Arial"/>
                  <a:ea typeface="DejaVu Sans"/>
                  <a:hlinkClick r:id="rId2"/>
                </a:rPr>
                <a:t>https://cocl.us/new_york_dataset</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his data set contains the required information. And we will use this data set to explore various neighborhoods of new york city. Indian restaurants in each neighborhood of New York city. </a:t>
              </a:r>
              <a:endParaRPr lang="en-US" sz="1500" b="0" strike="noStrike" spc="-1">
                <a:latin typeface="Arial"/>
              </a:endParaRPr>
            </a:p>
          </p:txBody>
        </p:sp>
        <p:sp>
          <p:nvSpPr>
            <p:cNvPr id="116" name="CustomShape 6"/>
            <p:cNvSpPr/>
            <p:nvPr/>
          </p:nvSpPr>
          <p:spPr>
            <a:xfrm>
              <a:off x="4094640" y="2656800"/>
              <a:ext cx="4566600" cy="154368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2. Data source : Foursquare API</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API we will get all the venues in each neighborhood. We can filter these venues to get only Indian Restaurants.</a:t>
              </a:r>
              <a:endParaRPr lang="en-US" sz="1500" b="0" strike="noStrike" spc="-1">
                <a:latin typeface="Arial"/>
              </a:endParaRPr>
            </a:p>
          </p:txBody>
        </p:sp>
        <p:sp>
          <p:nvSpPr>
            <p:cNvPr id="117" name="CustomShape 7"/>
            <p:cNvSpPr/>
            <p:nvPr/>
          </p:nvSpPr>
          <p:spPr>
            <a:xfrm>
              <a:off x="4094640" y="4495680"/>
              <a:ext cx="4566600" cy="154368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3. Data source : </a:t>
              </a:r>
              <a:r>
                <a:rPr lang="en-US" sz="1500" b="0" u="sng" strike="noStrike" spc="-1">
                  <a:solidFill>
                    <a:srgbClr val="0000FF"/>
                  </a:solidFill>
                  <a:uFillTx/>
                  <a:latin typeface="Arial"/>
                  <a:ea typeface="DejaVu Sans"/>
                  <a:hlinkClick r:id="rId3"/>
                </a:rPr>
                <a:t>https://data.cityofnewyork.us/City-Government/Borough-Boundaries/tqmj-j8zm</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geo space data we will get the New York Borough boundaries that will help us to visualize choropleth map.</a:t>
              </a:r>
              <a:endParaRPr lang="en-US" sz="1500" b="0" strike="noStrike" spc="-1">
                <a:latin typeface="Arial"/>
              </a:endParaRPr>
            </a:p>
          </p:txBody>
        </p:sp>
      </p:grpSp>
      <p:grpSp>
        <p:nvGrpSpPr>
          <p:cNvPr id="118"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100" b="0" strike="noStrike" spc="-1">
                <a:solidFill>
                  <a:srgbClr val="FFFFFF"/>
                </a:solidFill>
                <a:latin typeface="Arial"/>
              </a:rPr>
              <a:t>Approach</a:t>
            </a:r>
            <a:endParaRPr lang="en-US" sz="4100" b="0" strike="noStrike" spc="-1">
              <a:latin typeface="Arial"/>
            </a:endParaRPr>
          </a:p>
        </p:txBody>
      </p:sp>
      <p:sp>
        <p:nvSpPr>
          <p:cNvPr id="12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22" name="Group 4"/>
          <p:cNvGrpSpPr/>
          <p:nvPr/>
        </p:nvGrpSpPr>
        <p:grpSpPr>
          <a:xfrm>
            <a:off x="4023360" y="1097280"/>
            <a:ext cx="4637880" cy="4571640"/>
            <a:chOff x="4023360" y="1097280"/>
            <a:chExt cx="4637880" cy="4571640"/>
          </a:xfrm>
        </p:grpSpPr>
        <p:sp>
          <p:nvSpPr>
            <p:cNvPr id="123" name="CustomShape 5"/>
            <p:cNvSpPr/>
            <p:nvPr/>
          </p:nvSpPr>
          <p:spPr>
            <a:xfrm>
              <a:off x="4094640" y="1097280"/>
              <a:ext cx="4566600" cy="69444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Collect the New York city data from https://cocl.us/new_york_dataset</a:t>
              </a:r>
              <a:endParaRPr lang="en-US" sz="1800" b="0" strike="noStrike" spc="-1">
                <a:latin typeface="Arial"/>
              </a:endParaRPr>
            </a:p>
          </p:txBody>
        </p:sp>
        <p:sp>
          <p:nvSpPr>
            <p:cNvPr id="124" name="CustomShape 6"/>
            <p:cNvSpPr/>
            <p:nvPr/>
          </p:nvSpPr>
          <p:spPr>
            <a:xfrm>
              <a:off x="4094640" y="2011680"/>
              <a:ext cx="4566600" cy="694440"/>
            </a:xfrm>
            <a:prstGeom prst="roundRect">
              <a:avLst>
                <a:gd name="adj" fmla="val 16667"/>
              </a:avLst>
            </a:prstGeom>
            <a:solidFill>
              <a:schemeClr val="accent5">
                <a:hueOff val="-1986775"/>
                <a:satOff val="7962"/>
                <a:lumOff val="1726"/>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FourSquare API we will find all venues for each neighborhood.</a:t>
              </a:r>
              <a:endParaRPr lang="en-US" sz="1800" b="0" strike="noStrike" spc="-1">
                <a:latin typeface="Arial"/>
              </a:endParaRPr>
            </a:p>
          </p:txBody>
        </p:sp>
        <p:sp>
          <p:nvSpPr>
            <p:cNvPr id="125" name="CustomShape 7"/>
            <p:cNvSpPr/>
            <p:nvPr/>
          </p:nvSpPr>
          <p:spPr>
            <a:xfrm>
              <a:off x="4023360" y="2962800"/>
              <a:ext cx="4566600" cy="694440"/>
            </a:xfrm>
            <a:prstGeom prst="roundRect">
              <a:avLst>
                <a:gd name="adj" fmla="val 16667"/>
              </a:avLst>
            </a:prstGeom>
            <a:solidFill>
              <a:schemeClr val="accent5">
                <a:hueOff val="-3973551"/>
                <a:satOff val="15924"/>
                <a:lumOff val="345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Filter out all venues that are Indian Restaurants.</a:t>
              </a:r>
              <a:endParaRPr lang="en-US" sz="1800" b="0" strike="noStrike" spc="-1">
                <a:latin typeface="Arial"/>
              </a:endParaRPr>
            </a:p>
          </p:txBody>
        </p:sp>
        <p:sp>
          <p:nvSpPr>
            <p:cNvPr id="126" name="CustomShape 8"/>
            <p:cNvSpPr/>
            <p:nvPr/>
          </p:nvSpPr>
          <p:spPr>
            <a:xfrm>
              <a:off x="4023360" y="3931920"/>
              <a:ext cx="4566600" cy="694440"/>
            </a:xfrm>
            <a:prstGeom prst="roundRect">
              <a:avLst>
                <a:gd name="adj" fmla="val 16667"/>
              </a:avLst>
            </a:prstGeom>
            <a:solidFill>
              <a:schemeClr val="accent5">
                <a:hueOff val="-5960326"/>
                <a:satOff val="23887"/>
                <a:lumOff val="517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Find rating , tips and like count for each Indian Restaurants using FourSquare API.</a:t>
              </a:r>
              <a:endParaRPr lang="en-US" sz="1800" b="0" strike="noStrike" spc="-1">
                <a:latin typeface="Arial"/>
              </a:endParaRPr>
            </a:p>
          </p:txBody>
        </p:sp>
        <p:sp>
          <p:nvSpPr>
            <p:cNvPr id="127" name="CustomShape 9"/>
            <p:cNvSpPr/>
            <p:nvPr/>
          </p:nvSpPr>
          <p:spPr>
            <a:xfrm>
              <a:off x="4023360" y="4974480"/>
              <a:ext cx="4566600" cy="694440"/>
            </a:xfrm>
            <a:prstGeom prst="roundRect">
              <a:avLst>
                <a:gd name="adj" fmla="val 16667"/>
              </a:avLst>
            </a:prstGeom>
            <a:solidFill>
              <a:schemeClr val="accent5">
                <a:hueOff val="-7947101"/>
                <a:satOff val="31849"/>
                <a:lumOff val="6902"/>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rating for each restaurant , we will sort that data.</a:t>
              </a:r>
              <a:endParaRPr lang="en-US" sz="1800" b="0" strike="noStrike" spc="-1">
                <a:latin typeface="Arial"/>
              </a:endParaRPr>
            </a:p>
          </p:txBody>
        </p:sp>
      </p:grpSp>
      <p:grpSp>
        <p:nvGrpSpPr>
          <p:cNvPr id="128" name="Group 10"/>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Libraries to be used</a:t>
            </a:r>
            <a:endParaRPr lang="en-US" sz="4400" b="0" strike="noStrike" spc="-1">
              <a:latin typeface="Arial"/>
            </a:endParaRPr>
          </a:p>
        </p:txBody>
      </p:sp>
      <p:sp>
        <p:nvSpPr>
          <p:cNvPr id="13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32" name="Group 4"/>
          <p:cNvGrpSpPr/>
          <p:nvPr/>
        </p:nvGrpSpPr>
        <p:grpSpPr>
          <a:xfrm>
            <a:off x="4094640" y="1064520"/>
            <a:ext cx="4591800" cy="4787280"/>
            <a:chOff x="4094640" y="1064520"/>
            <a:chExt cx="4591800" cy="4787280"/>
          </a:xfrm>
        </p:grpSpPr>
        <p:sp>
          <p:nvSpPr>
            <p:cNvPr id="133" name="CustomShape 5"/>
            <p:cNvSpPr/>
            <p:nvPr/>
          </p:nvSpPr>
          <p:spPr>
            <a:xfrm>
              <a:off x="4094640" y="1064520"/>
              <a:ext cx="4566600" cy="11188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pandas and numpy for handling data.</a:t>
              </a:r>
              <a:endParaRPr lang="en-US" sz="2900" b="0" strike="noStrike" spc="-1">
                <a:latin typeface="Arial"/>
              </a:endParaRPr>
            </a:p>
          </p:txBody>
        </p:sp>
        <p:sp>
          <p:nvSpPr>
            <p:cNvPr id="134" name="CustomShape 6"/>
            <p:cNvSpPr/>
            <p:nvPr/>
          </p:nvSpPr>
          <p:spPr>
            <a:xfrm>
              <a:off x="4094640" y="2834640"/>
              <a:ext cx="4566600" cy="1118880"/>
            </a:xfrm>
            <a:prstGeom prst="roundRect">
              <a:avLst>
                <a:gd name="adj" fmla="val 16667"/>
              </a:avLst>
            </a:prstGeom>
            <a:solidFill>
              <a:schemeClr val="accent2">
                <a:hueOff val="1560506"/>
                <a:satOff val="-1946"/>
                <a:lumOff val="45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request module for using FourSquare API.</a:t>
              </a:r>
              <a:endParaRPr lang="en-US" sz="2900" b="0" strike="noStrike" spc="-1">
                <a:latin typeface="Arial"/>
              </a:endParaRPr>
            </a:p>
          </p:txBody>
        </p:sp>
        <p:sp>
          <p:nvSpPr>
            <p:cNvPr id="135" name="CustomShape 7"/>
            <p:cNvSpPr/>
            <p:nvPr/>
          </p:nvSpPr>
          <p:spPr>
            <a:xfrm>
              <a:off x="4119840" y="4732920"/>
              <a:ext cx="4566600" cy="1118880"/>
            </a:xfrm>
            <a:prstGeom prst="roundRect">
              <a:avLst>
                <a:gd name="adj" fmla="val 16667"/>
              </a:avLst>
            </a:prstGeom>
            <a:solidFill>
              <a:schemeClr val="accent2">
                <a:hueOff val="3121013"/>
                <a:satOff val="-3893"/>
                <a:lumOff val="915"/>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geopy to get co-ordinates of City of New York.</a:t>
              </a:r>
              <a:endParaRPr lang="en-US" sz="2900" b="0" strike="noStrike" spc="-1">
                <a:latin typeface="Arial"/>
              </a:endParaRPr>
            </a:p>
          </p:txBody>
        </p:sp>
      </p:grpSp>
      <p:grpSp>
        <p:nvGrpSpPr>
          <p:cNvPr id="136"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CustomShape 1"/>
          <p:cNvSpPr/>
          <p:nvPr/>
        </p:nvSpPr>
        <p:spPr>
          <a:xfrm>
            <a:off x="0" y="0"/>
            <a:ext cx="3489840" cy="6857280"/>
          </a:xfrm>
          <a:prstGeom prst="rect">
            <a:avLst/>
          </a:prstGeom>
          <a:solidFill>
            <a:srgbClr val="3F3F3F"/>
          </a:solidFill>
          <a:ln>
            <a:noFill/>
          </a:ln>
        </p:spPr>
        <p:style>
          <a:lnRef idx="0">
            <a:scrgbClr r="0" g="0" b="0"/>
          </a:lnRef>
          <a:fillRef idx="0">
            <a:scrgbClr r="0" g="0" b="0"/>
          </a:fillRef>
          <a:effectRef idx="0">
            <a:scrgbClr r="0" g="0" b="0"/>
          </a:effectRef>
          <a:fontRef idx="minor"/>
        </p:style>
      </p:sp>
      <p:sp>
        <p:nvSpPr>
          <p:cNvPr id="138" name="CustomShape 2"/>
          <p:cNvSpPr/>
          <p:nvPr/>
        </p:nvSpPr>
        <p:spPr>
          <a:xfrm>
            <a:off x="482760" y="623520"/>
            <a:ext cx="2522160" cy="1606320"/>
          </a:xfrm>
          <a:prstGeom prst="rect">
            <a:avLst/>
          </a:prstGeom>
          <a:noFill/>
          <a:ln w="1908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400" b="0" strike="noStrike" spc="-1">
                <a:solidFill>
                  <a:srgbClr val="FFFFFF"/>
                </a:solidFill>
                <a:latin typeface="Arial"/>
              </a:rPr>
              <a:t>Step 1 </a:t>
            </a:r>
            <a:endParaRPr lang="en-US" sz="2400" b="0" strike="noStrike" spc="-1">
              <a:latin typeface="Arial"/>
            </a:endParaRPr>
          </a:p>
        </p:txBody>
      </p:sp>
      <p:sp>
        <p:nvSpPr>
          <p:cNvPr id="139" name="CustomShape 3"/>
          <p:cNvSpPr/>
          <p:nvPr/>
        </p:nvSpPr>
        <p:spPr>
          <a:xfrm>
            <a:off x="482760" y="2638080"/>
            <a:ext cx="2522160" cy="34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Load data from  </a:t>
            </a:r>
            <a:r>
              <a:rPr lang="en-US" sz="1700" b="0" u="sng" strike="noStrike" spc="-1">
                <a:solidFill>
                  <a:srgbClr val="0000FF"/>
                </a:solidFill>
                <a:uFillTx/>
                <a:latin typeface="Arial"/>
                <a:ea typeface="DejaVu Sans"/>
                <a:hlinkClick r:id="rId2"/>
              </a:rPr>
              <a:t>https://cocl.us/new_york_dataset</a:t>
            </a:r>
            <a:r>
              <a:rPr lang="en-US" sz="1700" b="0" strike="noStrike" spc="-1">
                <a:solidFill>
                  <a:srgbClr val="FFFFFF"/>
                </a:solidFill>
                <a:latin typeface="Arial"/>
                <a:ea typeface="DejaVu Sans"/>
              </a:rPr>
              <a:t> </a:t>
            </a:r>
            <a:endParaRPr lang="en-US" sz="1700" b="0" strike="noStrike" spc="-1">
              <a:latin typeface="Arial"/>
            </a:endParaRPr>
          </a:p>
          <a:p>
            <a:pPr marL="57240">
              <a:lnSpc>
                <a:spcPct val="90000"/>
              </a:lnSpc>
              <a:spcAft>
                <a:spcPts val="601"/>
              </a:spcAft>
            </a:pPr>
            <a:r>
              <a:rPr lang="en-US" sz="1700" b="0" strike="noStrike" spc="-1">
                <a:solidFill>
                  <a:srgbClr val="FFFFFF"/>
                </a:solidFill>
                <a:latin typeface="Arial"/>
                <a:ea typeface="DejaVu Sans"/>
              </a:rPr>
              <a:t>   in pandas Dataframe.</a:t>
            </a:r>
            <a:endParaRPr lang="en-US" sz="1700" b="0" strike="noStrike" spc="-1">
              <a:latin typeface="Arial"/>
            </a:endParaRPr>
          </a:p>
          <a:p>
            <a:pPr marL="57240">
              <a:lnSpc>
                <a:spcPct val="90000"/>
              </a:lnSpc>
              <a:spcAft>
                <a:spcPts val="601"/>
              </a:spcAft>
            </a:pPr>
            <a:endParaRPr lang="en-US" sz="1700" b="0" strike="noStrike" spc="-1">
              <a:latin typeface="Arial"/>
            </a:endParaRPr>
          </a:p>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Getting Latitude and Longitude for each address geopy library.</a:t>
            </a:r>
            <a:endParaRPr lang="en-US" sz="1700" b="0" strike="noStrike" spc="-1">
              <a:latin typeface="Arial"/>
            </a:endParaRPr>
          </a:p>
          <a:p>
            <a:pPr>
              <a:lnSpc>
                <a:spcPct val="90000"/>
              </a:lnSpc>
              <a:spcAft>
                <a:spcPts val="601"/>
              </a:spcAft>
            </a:pPr>
            <a:endParaRPr lang="en-US" sz="1700" b="0" strike="noStrike" spc="-1">
              <a:latin typeface="Arial"/>
            </a:endParaRPr>
          </a:p>
          <a:p>
            <a:pPr>
              <a:lnSpc>
                <a:spcPct val="90000"/>
              </a:lnSpc>
              <a:spcAft>
                <a:spcPts val="601"/>
              </a:spcAft>
            </a:pPr>
            <a:endParaRPr lang="en-US" sz="1700" b="0" strike="noStrike" spc="-1">
              <a:latin typeface="Arial"/>
            </a:endParaRPr>
          </a:p>
        </p:txBody>
      </p:sp>
      <p:pic>
        <p:nvPicPr>
          <p:cNvPr id="140" name="Content Placeholder 4"/>
          <p:cNvPicPr/>
          <p:nvPr/>
        </p:nvPicPr>
        <p:blipFill>
          <a:blip r:embed="rId3"/>
          <a:stretch/>
        </p:blipFill>
        <p:spPr>
          <a:xfrm>
            <a:off x="3973320" y="2188440"/>
            <a:ext cx="4687200" cy="2319840"/>
          </a:xfrm>
          <a:prstGeom prst="rect">
            <a:avLst/>
          </a:prstGeom>
          <a:ln>
            <a:noFill/>
          </a:ln>
        </p:spPr>
      </p:pic>
      <p:sp>
        <p:nvSpPr>
          <p:cNvPr id="141" name="CustomShape 4"/>
          <p:cNvSpPr/>
          <p:nvPr/>
        </p:nvSpPr>
        <p:spPr>
          <a:xfrm>
            <a:off x="3973320" y="4572000"/>
            <a:ext cx="7466760" cy="11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601"/>
              </a:spcAft>
            </a:pPr>
            <a:r>
              <a:rPr lang="en-US" sz="1400" b="0" strike="noStrike" spc="-1">
                <a:solidFill>
                  <a:srgbClr val="000000"/>
                </a:solidFill>
                <a:latin typeface="Arial"/>
                <a:ea typeface="DejaVu Sans"/>
              </a:rPr>
              <a:t>As result – </a:t>
            </a:r>
            <a:endParaRPr lang="en-US" sz="1400" b="0" strike="noStrike" spc="-1">
              <a:latin typeface="Arial"/>
            </a:endParaRPr>
          </a:p>
          <a:p>
            <a:pPr>
              <a:lnSpc>
                <a:spcPct val="100000"/>
              </a:lnSpc>
              <a:spcAft>
                <a:spcPts val="601"/>
              </a:spcAft>
            </a:pPr>
            <a:r>
              <a:rPr lang="en-US" sz="1400" b="0" strike="noStrike" spc="-1">
                <a:solidFill>
                  <a:srgbClr val="000000"/>
                </a:solidFill>
                <a:latin typeface="Arial"/>
                <a:ea typeface="DejaVu Sans"/>
              </a:rPr>
              <a:t>We have 306 rows like this.</a:t>
            </a:r>
            <a:endParaRPr lang="en-US" sz="1400" b="0" strike="noStrike" spc="-1">
              <a:latin typeface="Arial"/>
            </a:endParaRPr>
          </a:p>
          <a:p>
            <a:pPr>
              <a:lnSpc>
                <a:spcPct val="100000"/>
              </a:lnSpc>
              <a:spcAft>
                <a:spcPts val="601"/>
              </a:spcAft>
            </a:pPr>
            <a:endParaRPr lang="en-US" sz="1400" b="0" strike="noStrike" spc="-1">
              <a:latin typeface="Arial"/>
            </a:endParaRPr>
          </a:p>
          <a:p>
            <a:pPr>
              <a:lnSpc>
                <a:spcPct val="10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 name="CustomShape 1"/>
          <p:cNvSpPr/>
          <p:nvPr/>
        </p:nvSpPr>
        <p:spPr>
          <a:xfrm>
            <a:off x="5123880" y="5346720"/>
            <a:ext cx="4019400" cy="1510560"/>
          </a:xfrm>
          <a:custGeom>
            <a:avLst/>
            <a:gdLst/>
            <a:ahLst/>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0" y="5346720"/>
            <a:ext cx="5509080" cy="1510560"/>
          </a:xfrm>
          <a:custGeom>
            <a:avLst/>
            <a:gdLst/>
            <a:ahLst/>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712440" y="5529960"/>
            <a:ext cx="426960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700" b="0" strike="noStrike" spc="-1">
                <a:solidFill>
                  <a:srgbClr val="303030"/>
                </a:solidFill>
                <a:latin typeface="Arial"/>
              </a:rPr>
              <a:t>Number of neighborhoods in each Borough</a:t>
            </a:r>
            <a:endParaRPr lang="en-US" sz="2700" b="0" strike="noStrike" spc="-1">
              <a:latin typeface="Arial"/>
            </a:endParaRPr>
          </a:p>
        </p:txBody>
      </p:sp>
      <p:pic>
        <p:nvPicPr>
          <p:cNvPr id="145" name="Content Placeholder 4"/>
          <p:cNvPicPr/>
          <p:nvPr/>
        </p:nvPicPr>
        <p:blipFill>
          <a:blip r:embed="rId2"/>
          <a:stretch/>
        </p:blipFill>
        <p:spPr>
          <a:xfrm>
            <a:off x="1600200" y="1046520"/>
            <a:ext cx="5700960" cy="3819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85">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8"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a:solidFill>
                  <a:srgbClr val="FFFFFF"/>
                </a:solidFill>
                <a:latin typeface="+mj-lt"/>
                <a:ea typeface="+mj-ea"/>
                <a:cs typeface="+mj-cs"/>
              </a:rPr>
              <a:t>There are 9 courses in this certification</a:t>
            </a:r>
          </a:p>
        </p:txBody>
      </p:sp>
      <p:sp>
        <p:nvSpPr>
          <p:cNvPr id="79" name="TextShape 2"/>
          <p:cNvSpPr txBox="1"/>
          <p:nvPr/>
        </p:nvSpPr>
        <p:spPr>
          <a:xfrm>
            <a:off x="4567930" y="801866"/>
            <a:ext cx="3979563" cy="5230634"/>
          </a:xfrm>
          <a:prstGeom prst="rect">
            <a:avLst/>
          </a:prstGeom>
        </p:spPr>
        <p:txBody>
          <a:bodyPr vert="horz" lIns="91440" tIns="45720" rIns="91440" bIns="45720" rtlCol="0" anchor="ctr">
            <a:normAutofit/>
          </a:bodyPr>
          <a:lstStyle/>
          <a:p>
            <a:pPr marL="432000" indent="-228600">
              <a:lnSpc>
                <a:spcPct val="90000"/>
              </a:lnSpc>
              <a:spcBef>
                <a:spcPts val="1417"/>
              </a:spcBef>
              <a:buClr>
                <a:srgbClr val="000000"/>
              </a:buClr>
              <a:buSzPct val="45000"/>
              <a:buFont typeface="Arial" panose="020B0604020202020204" pitchFamily="34" charset="0"/>
              <a:buChar char="•"/>
            </a:pPr>
            <a:endParaRPr lang="en-US" b="0" strike="noStrike" spc="-1">
              <a:solidFill>
                <a:srgbClr val="000000"/>
              </a:solidFill>
            </a:endParaRP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1. What is Data Science ?</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2. Open Source tools for Data Science </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3. Data Science Methodology</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4. Python for Data Science and AI</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5. Databases and SQL for Data Science</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6. Data Analysis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7. Data visualization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8. Machine Learning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9. Applied Data Science Capstone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47"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48"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pic>
        <p:nvPicPr>
          <p:cNvPr id="149" name="Picture 7"/>
          <p:cNvPicPr/>
          <p:nvPr/>
        </p:nvPicPr>
        <p:blipFill>
          <a:blip r:embed="rId2"/>
          <a:stretch/>
        </p:blipFill>
        <p:spPr>
          <a:xfrm>
            <a:off x="3496680" y="1710720"/>
            <a:ext cx="5177160" cy="3313080"/>
          </a:xfrm>
          <a:prstGeom prst="rect">
            <a:avLst/>
          </a:prstGeom>
          <a:ln>
            <a:noFill/>
          </a:ln>
        </p:spPr>
      </p:pic>
      <p:sp>
        <p:nvSpPr>
          <p:cNvPr id="150"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Queens has maximum number of Restaurants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52"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53"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sp>
        <p:nvSpPr>
          <p:cNvPr id="154"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Floral Park has maximum number of Restaurants</a:t>
            </a:r>
            <a:endParaRPr lang="en-US" sz="1800" b="0" strike="noStrike" spc="-1">
              <a:latin typeface="Arial"/>
            </a:endParaRPr>
          </a:p>
        </p:txBody>
      </p:sp>
      <p:pic>
        <p:nvPicPr>
          <p:cNvPr id="155" name="Picture 3"/>
          <p:cNvPicPr/>
          <p:nvPr/>
        </p:nvPicPr>
        <p:blipFill>
          <a:blip r:embed="rId2"/>
          <a:stretch/>
        </p:blipFill>
        <p:spPr>
          <a:xfrm>
            <a:off x="3352680" y="1259640"/>
            <a:ext cx="4876200" cy="3450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CustomShape 1"/>
          <p:cNvSpPr/>
          <p:nvPr/>
        </p:nvSpPr>
        <p:spPr>
          <a:xfrm>
            <a:off x="283680" y="343440"/>
            <a:ext cx="8578440" cy="1843560"/>
          </a:xfrm>
          <a:prstGeom prst="rect">
            <a:avLst/>
          </a:prstGeom>
          <a:solidFill>
            <a:srgbClr val="404040"/>
          </a:solidFill>
          <a:ln w="127080">
            <a:solidFill>
              <a:srgbClr val="404040"/>
            </a:solidFill>
            <a:round/>
          </a:ln>
        </p:spPr>
        <p:style>
          <a:lnRef idx="2">
            <a:schemeClr val="accent1">
              <a:shade val="50000"/>
            </a:schemeClr>
          </a:lnRef>
          <a:fillRef idx="1">
            <a:schemeClr val="accent1"/>
          </a:fillRef>
          <a:effectRef idx="0">
            <a:schemeClr val="accent1"/>
          </a:effectRef>
          <a:fontRef idx="minor"/>
        </p:style>
      </p:sp>
      <p:sp>
        <p:nvSpPr>
          <p:cNvPr id="157" name="CustomShape 2"/>
          <p:cNvSpPr/>
          <p:nvPr/>
        </p:nvSpPr>
        <p:spPr>
          <a:xfrm>
            <a:off x="394560" y="466560"/>
            <a:ext cx="8354160" cy="92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300" b="0" strike="noStrike" spc="-1">
                <a:solidFill>
                  <a:srgbClr val="FFFFFF"/>
                </a:solidFill>
                <a:latin typeface="Arial"/>
              </a:rPr>
              <a:t>List of Restaurants in Floral Park</a:t>
            </a:r>
            <a:endParaRPr lang="en-US" sz="4300" b="0" strike="noStrike" spc="-1">
              <a:latin typeface="Arial"/>
            </a:endParaRPr>
          </a:p>
        </p:txBody>
      </p:sp>
      <p:sp>
        <p:nvSpPr>
          <p:cNvPr id="158" name="Line 3"/>
          <p:cNvSpPr/>
          <p:nvPr/>
        </p:nvSpPr>
        <p:spPr>
          <a:xfrm>
            <a:off x="1657080" y="1448280"/>
            <a:ext cx="5829480" cy="360"/>
          </a:xfrm>
          <a:prstGeom prst="line">
            <a:avLst/>
          </a:prstGeom>
          <a:ln w="22320">
            <a:solidFill>
              <a:srgbClr val="D9D9D9"/>
            </a:solidFill>
            <a:round/>
          </a:ln>
        </p:spPr>
        <p:style>
          <a:lnRef idx="1">
            <a:schemeClr val="accent1"/>
          </a:lnRef>
          <a:fillRef idx="0">
            <a:schemeClr val="accent1"/>
          </a:fillRef>
          <a:effectRef idx="0">
            <a:schemeClr val="accent1"/>
          </a:effectRef>
          <a:fontRef idx="minor"/>
        </p:style>
      </p:sp>
      <p:pic>
        <p:nvPicPr>
          <p:cNvPr id="159" name="Content Placeholder 4"/>
          <p:cNvPicPr/>
          <p:nvPr/>
        </p:nvPicPr>
        <p:blipFill>
          <a:blip r:embed="rId2"/>
          <a:stretch/>
        </p:blipFill>
        <p:spPr>
          <a:xfrm>
            <a:off x="797760" y="2509920"/>
            <a:ext cx="7506720" cy="3997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CustomShape 1"/>
          <p:cNvSpPr/>
          <p:nvPr/>
        </p:nvSpPr>
        <p:spPr>
          <a:xfrm>
            <a:off x="0" y="651600"/>
            <a:ext cx="9143280" cy="73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628560" y="672840"/>
            <a:ext cx="7886160" cy="7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2800" b="0" strike="noStrike" spc="-1">
                <a:solidFill>
                  <a:srgbClr val="FFFFFF"/>
                </a:solidFill>
                <a:latin typeface="Arial"/>
              </a:rPr>
              <a:t>Step 3</a:t>
            </a:r>
            <a:endParaRPr lang="en-US" sz="2800" b="0" strike="noStrike" spc="-1">
              <a:latin typeface="Arial"/>
            </a:endParaRPr>
          </a:p>
        </p:txBody>
      </p:sp>
      <p:sp>
        <p:nvSpPr>
          <p:cNvPr id="162" name="CustomShape 3"/>
          <p:cNvSpPr/>
          <p:nvPr/>
        </p:nvSpPr>
        <p:spPr>
          <a:xfrm>
            <a:off x="1071720" y="1597320"/>
            <a:ext cx="7000200" cy="86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ctr">
              <a:lnSpc>
                <a:spcPct val="100000"/>
              </a:lnSpc>
              <a:spcBef>
                <a:spcPts val="281"/>
              </a:spcBef>
              <a:buClr>
                <a:srgbClr val="000000"/>
              </a:buClr>
              <a:buFont typeface="Arial"/>
              <a:buChar char="•"/>
            </a:pPr>
            <a:r>
              <a:rPr lang="en-US" sz="1400" b="0" strike="noStrike" spc="-1">
                <a:solidFill>
                  <a:srgbClr val="000000"/>
                </a:solidFill>
                <a:latin typeface="Arial"/>
              </a:rPr>
              <a:t>Get likes, ratings, tips on each of Indian Restaurant using FourSquare API</a:t>
            </a:r>
            <a:endParaRPr lang="en-US" sz="1400" b="0" strike="noStrike" spc="-1">
              <a:latin typeface="Arial"/>
            </a:endParaRPr>
          </a:p>
          <a:p>
            <a:pPr algn="ctr">
              <a:lnSpc>
                <a:spcPct val="100000"/>
              </a:lnSpc>
              <a:spcBef>
                <a:spcPts val="281"/>
              </a:spcBef>
            </a:pPr>
            <a:endParaRPr lang="en-US" sz="1400" b="0" strike="noStrike" spc="-1">
              <a:latin typeface="Arial"/>
            </a:endParaRPr>
          </a:p>
        </p:txBody>
      </p:sp>
      <p:pic>
        <p:nvPicPr>
          <p:cNvPr id="163" name="Picture 4"/>
          <p:cNvPicPr/>
          <p:nvPr/>
        </p:nvPicPr>
        <p:blipFill>
          <a:blip r:embed="rId2"/>
          <a:stretch/>
        </p:blipFill>
        <p:spPr>
          <a:xfrm>
            <a:off x="628560" y="3206880"/>
            <a:ext cx="7886160" cy="2030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66" name="CustomShape 3"/>
          <p:cNvSpPr/>
          <p:nvPr/>
        </p:nvSpPr>
        <p:spPr>
          <a:xfrm>
            <a:off x="3524760" y="533520"/>
            <a:ext cx="51357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with maximum like </a:t>
            </a:r>
            <a:endParaRPr lang="en-US" sz="2400" b="0" strike="noStrike" spc="-1">
              <a:latin typeface="Arial"/>
            </a:endParaRPr>
          </a:p>
          <a:p>
            <a:pPr>
              <a:lnSpc>
                <a:spcPct val="100000"/>
              </a:lnSpc>
              <a:spcBef>
                <a:spcPts val="479"/>
              </a:spcBef>
            </a:pPr>
            <a:endParaRPr lang="en-US" sz="2400" b="0" strike="noStrike" spc="-1">
              <a:latin typeface="Arial"/>
            </a:endParaRPr>
          </a:p>
        </p:txBody>
      </p:sp>
      <p:pic>
        <p:nvPicPr>
          <p:cNvPr id="167" name="Picture 4"/>
          <p:cNvPicPr/>
          <p:nvPr/>
        </p:nvPicPr>
        <p:blipFill>
          <a:blip r:embed="rId2"/>
          <a:stretch/>
        </p:blipFill>
        <p:spPr>
          <a:xfrm>
            <a:off x="3281400" y="2514600"/>
            <a:ext cx="5634720" cy="1971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70" name="CustomShape 3"/>
          <p:cNvSpPr/>
          <p:nvPr/>
        </p:nvSpPr>
        <p:spPr>
          <a:xfrm>
            <a:off x="3318480" y="640080"/>
            <a:ext cx="54435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having maximum Rating </a:t>
            </a:r>
            <a:endParaRPr lang="en-US" sz="2400" b="0" strike="noStrike" spc="-1">
              <a:latin typeface="Arial"/>
            </a:endParaRPr>
          </a:p>
          <a:p>
            <a:pPr>
              <a:lnSpc>
                <a:spcPct val="100000"/>
              </a:lnSpc>
              <a:spcBef>
                <a:spcPts val="360"/>
              </a:spcBef>
            </a:pPr>
            <a:endParaRPr lang="en-US" sz="2400" b="0" strike="noStrike" spc="-1">
              <a:latin typeface="Arial"/>
            </a:endParaRPr>
          </a:p>
        </p:txBody>
      </p:sp>
      <p:pic>
        <p:nvPicPr>
          <p:cNvPr id="171" name="Picture 5"/>
          <p:cNvPicPr/>
          <p:nvPr/>
        </p:nvPicPr>
        <p:blipFill>
          <a:blip r:embed="rId2"/>
          <a:stretch/>
        </p:blipFill>
        <p:spPr>
          <a:xfrm>
            <a:off x="3295080" y="2504880"/>
            <a:ext cx="5781960" cy="2066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CustomShape 1"/>
          <p:cNvSpPr/>
          <p:nvPr/>
        </p:nvSpPr>
        <p:spPr>
          <a:xfrm>
            <a:off x="363240" y="470880"/>
            <a:ext cx="3285000" cy="589140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73" name="CustomShape 2"/>
          <p:cNvSpPr/>
          <p:nvPr/>
        </p:nvSpPr>
        <p:spPr>
          <a:xfrm>
            <a:off x="647280" y="1011960"/>
            <a:ext cx="2561400" cy="479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3700" b="0" strike="noStrike" spc="-1">
                <a:solidFill>
                  <a:srgbClr val="FFFFFF"/>
                </a:solidFill>
                <a:latin typeface="Arial"/>
              </a:rPr>
              <a:t>Conclusion</a:t>
            </a:r>
            <a:endParaRPr lang="en-US" sz="3700" b="0" strike="noStrike" spc="-1">
              <a:latin typeface="Arial"/>
            </a:endParaRPr>
          </a:p>
        </p:txBody>
      </p:sp>
      <p:grpSp>
        <p:nvGrpSpPr>
          <p:cNvPr id="174" name="Group 3"/>
          <p:cNvGrpSpPr/>
          <p:nvPr/>
        </p:nvGrpSpPr>
        <p:grpSpPr>
          <a:xfrm>
            <a:off x="3895560" y="970920"/>
            <a:ext cx="4884480" cy="4884480"/>
            <a:chOff x="3895560" y="970920"/>
            <a:chExt cx="4884480" cy="4884480"/>
          </a:xfrm>
        </p:grpSpPr>
        <p:sp>
          <p:nvSpPr>
            <p:cNvPr id="175" name="CustomShape 4"/>
            <p:cNvSpPr/>
            <p:nvPr/>
          </p:nvSpPr>
          <p:spPr>
            <a:xfrm>
              <a:off x="3895560" y="970920"/>
              <a:ext cx="4884480" cy="4884480"/>
            </a:xfrm>
            <a:prstGeom prst="diamond">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sp>
        <p:sp>
          <p:nvSpPr>
            <p:cNvPr id="176" name="CustomShape 5"/>
            <p:cNvSpPr/>
            <p:nvPr/>
          </p:nvSpPr>
          <p:spPr>
            <a:xfrm>
              <a:off x="4359960" y="1434960"/>
              <a:ext cx="1904400" cy="190440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Astoria(Queens), Blissville(Queens), Civic Center(Manhattan) are some of the best neighborhoods for indian cuisine.</a:t>
              </a:r>
              <a:endParaRPr lang="en-US" sz="1500" b="0" strike="noStrike" spc="-1">
                <a:latin typeface="Arial"/>
              </a:endParaRPr>
            </a:p>
          </p:txBody>
        </p:sp>
        <p:sp>
          <p:nvSpPr>
            <p:cNvPr id="177" name="CustomShape 6"/>
            <p:cNvSpPr/>
            <p:nvPr/>
          </p:nvSpPr>
          <p:spPr>
            <a:xfrm>
              <a:off x="6411600" y="1434960"/>
              <a:ext cx="1904400" cy="190440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have potential Indian Resturant Market</a:t>
              </a:r>
              <a:endParaRPr lang="en-US" sz="1500" b="0" strike="noStrike" spc="-1">
                <a:latin typeface="Arial"/>
              </a:endParaRPr>
            </a:p>
          </p:txBody>
        </p:sp>
        <p:sp>
          <p:nvSpPr>
            <p:cNvPr id="178" name="CustomShape 7"/>
            <p:cNvSpPr/>
            <p:nvPr/>
          </p:nvSpPr>
          <p:spPr>
            <a:xfrm>
              <a:off x="4359960" y="3486960"/>
              <a:ext cx="1904400" cy="190440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Staten Island ranks last in average rating of Indian Restaurants.</a:t>
              </a:r>
              <a:endParaRPr lang="en-US" sz="1500" b="0" strike="noStrike" spc="-1">
                <a:latin typeface="Arial"/>
              </a:endParaRPr>
            </a:p>
          </p:txBody>
        </p:sp>
        <p:sp>
          <p:nvSpPr>
            <p:cNvPr id="179" name="CustomShape 8"/>
            <p:cNvSpPr/>
            <p:nvPr/>
          </p:nvSpPr>
          <p:spPr>
            <a:xfrm>
              <a:off x="6411600" y="3486960"/>
              <a:ext cx="1904400" cy="190440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is the best place to stay if you prefer Indian Cuisine.</a:t>
              </a:r>
              <a:endParaRPr lang="en-US" sz="1500" b="0" strike="noStrike" spc="-1">
                <a:latin typeface="Arial"/>
              </a:endParaRPr>
            </a:p>
          </p:txBody>
        </p:sp>
      </p:grpSp>
      <p:grpSp>
        <p:nvGrpSpPr>
          <p:cNvPr id="180" name="Group 9"/>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 name="CustomShape 1"/>
          <p:cNvSpPr/>
          <p:nvPr/>
        </p:nvSpPr>
        <p:spPr>
          <a:xfrm>
            <a:off x="0" y="0"/>
            <a:ext cx="4567320" cy="6857280"/>
          </a:xfrm>
          <a:prstGeom prst="rect">
            <a:avLst/>
          </a:prstGeom>
          <a:gradFill rotWithShape="0">
            <a:gsLst>
              <a:gs pos="0">
                <a:srgbClr val="CC3A18"/>
              </a:gs>
              <a:gs pos="25000">
                <a:srgbClr val="CC3A1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82" name="Picture 9"/>
          <p:cNvPicPr/>
          <p:nvPr/>
        </p:nvPicPr>
        <p:blipFill>
          <a:blip r:embed="rId2"/>
          <a:stretch/>
        </p:blipFill>
        <p:spPr>
          <a:xfrm>
            <a:off x="0" y="0"/>
            <a:ext cx="9143280" cy="6857280"/>
          </a:xfrm>
          <a:prstGeom prst="rect">
            <a:avLst/>
          </a:prstGeom>
          <a:ln>
            <a:noFill/>
          </a:ln>
        </p:spPr>
      </p:pic>
      <p:sp>
        <p:nvSpPr>
          <p:cNvPr id="183" name="CustomShape 2"/>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Limitation	</a:t>
            </a:r>
            <a:endParaRPr lang="en-US" sz="4400" b="0" strike="noStrike" spc="-1">
              <a:latin typeface="Arial"/>
            </a:endParaRPr>
          </a:p>
        </p:txBody>
      </p:sp>
      <p:sp>
        <p:nvSpPr>
          <p:cNvPr id="184" name="CustomShape 3"/>
          <p:cNvSpPr/>
          <p:nvPr/>
        </p:nvSpPr>
        <p:spPr>
          <a:xfrm>
            <a:off x="4267080" y="801720"/>
            <a:ext cx="427968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Bef>
                <a:spcPts val="420"/>
              </a:spcBef>
            </a:pPr>
            <a:endParaRPr lang="en-US" sz="1800" b="0" strike="noStrike" spc="-1">
              <a:latin typeface="Arial"/>
            </a:endParaRPr>
          </a:p>
          <a:p>
            <a:pPr>
              <a:lnSpc>
                <a:spcPct val="100000"/>
              </a:lnSpc>
              <a:spcBef>
                <a:spcPts val="420"/>
              </a:spcBef>
            </a:pPr>
            <a:r>
              <a:rPr lang="en-US" sz="2100" b="0" strike="noStrike" spc="-1">
                <a:solidFill>
                  <a:srgbClr val="E46C0A"/>
                </a:solidFill>
                <a:latin typeface="Arial"/>
              </a:rPr>
              <a:t>The accuracy of data depends purely depends on the data provided by FourSquare</a:t>
            </a:r>
            <a:endParaRPr lang="en-US" sz="2100" b="0" strike="noStrike" spc="-1">
              <a:latin typeface="Arial"/>
            </a:endParaRPr>
          </a:p>
          <a:p>
            <a:pPr>
              <a:lnSpc>
                <a:spcPct val="100000"/>
              </a:lnSpc>
              <a:spcBef>
                <a:spcPts val="420"/>
              </a:spcBef>
            </a:pP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CustomShape 1"/>
          <p:cNvSpPr/>
          <p:nvPr/>
        </p:nvSpPr>
        <p:spPr>
          <a:xfrm>
            <a:off x="356760" y="0"/>
            <a:ext cx="8182080" cy="6857280"/>
          </a:xfrm>
          <a:prstGeom prst="rect">
            <a:avLst/>
          </a:prstGeom>
          <a:gradFill rotWithShape="0">
            <a:gsLst>
              <a:gs pos="0">
                <a:srgbClr val="009ED8"/>
              </a:gs>
              <a:gs pos="25000">
                <a:srgbClr val="009ED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sp>
        <p:nvSpPr>
          <p:cNvPr id="186" name="CustomShape 2"/>
          <p:cNvSpPr/>
          <p:nvPr/>
        </p:nvSpPr>
        <p:spPr>
          <a:xfrm>
            <a:off x="2284200" y="4074840"/>
            <a:ext cx="457812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r>
              <a:rPr lang="en-US" sz="2400" b="0" strike="noStrike" spc="-1">
                <a:solidFill>
                  <a:srgbClr val="FFFFFF"/>
                </a:solidFill>
                <a:latin typeface="Arial"/>
                <a:ea typeface="DejaVu Sans"/>
              </a:rPr>
              <a:t>Any queries ?</a:t>
            </a:r>
            <a:endParaRPr lang="en-US" sz="2400" b="0" strike="noStrike" spc="-1">
              <a:latin typeface="Arial"/>
            </a:endParaRPr>
          </a:p>
        </p:txBody>
      </p:sp>
      <p:pic>
        <p:nvPicPr>
          <p:cNvPr id="187" name="Picture 15"/>
          <p:cNvPicPr/>
          <p:nvPr/>
        </p:nvPicPr>
        <p:blipFill>
          <a:blip r:embed="rId2"/>
          <a:stretch/>
        </p:blipFill>
        <p:spPr>
          <a:xfrm>
            <a:off x="0" y="0"/>
            <a:ext cx="9143280" cy="6857280"/>
          </a:xfrm>
          <a:prstGeom prst="rect">
            <a:avLst/>
          </a:prstGeom>
          <a:ln>
            <a:noFill/>
          </a:ln>
        </p:spPr>
      </p:pic>
      <p:sp>
        <p:nvSpPr>
          <p:cNvPr id="188" name="CustomShape 3"/>
          <p:cNvSpPr/>
          <p:nvPr/>
        </p:nvSpPr>
        <p:spPr>
          <a:xfrm>
            <a:off x="2284200" y="2043720"/>
            <a:ext cx="4578120" cy="203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6000" b="0" strike="noStrike" spc="-1">
                <a:solidFill>
                  <a:srgbClr val="FFFFFF"/>
                </a:solidFill>
                <a:latin typeface="Arial"/>
              </a:rPr>
              <a:t>Thank you</a:t>
            </a:r>
            <a:endParaRPr lang="en-US" sz="6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0"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a:solidFill>
                  <a:srgbClr val="FFFFFF"/>
                </a:solidFill>
                <a:latin typeface="+mj-lt"/>
                <a:ea typeface="+mj-ea"/>
                <a:cs typeface="+mj-cs"/>
              </a:rPr>
              <a:t>1. What is  Data Science?</a:t>
            </a:r>
          </a:p>
        </p:txBody>
      </p:sp>
      <p:sp>
        <p:nvSpPr>
          <p:cNvPr id="81"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100" b="0" strike="noStrike" spc="-1">
              <a:solidFill>
                <a:srgbClr val="000000"/>
              </a:solidFill>
            </a:endParaRPr>
          </a:p>
          <a:p>
            <a:pPr indent="-228600">
              <a:lnSpc>
                <a:spcPct val="90000"/>
              </a:lnSpc>
              <a:spcAft>
                <a:spcPts val="600"/>
              </a:spcAft>
              <a:buFont typeface="Arial" panose="020B0604020202020204" pitchFamily="34" charset="0"/>
              <a:buChar char="•"/>
            </a:pPr>
            <a:r>
              <a:rPr lang="en-US" sz="2100" b="0" strike="noStrike" spc="-1">
                <a:solidFill>
                  <a:srgbClr val="000000"/>
                </a:solidFill>
              </a:rPr>
              <a:t>Data science is the art of uncovering the insights and trends that are hiding behind data. It's when you translate data into a story. So use storytelling to generate insight. And with these insights, you can make strategic choices for a company or an institution.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Picture 100">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2"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dirty="0">
                <a:solidFill>
                  <a:srgbClr val="FFFFFF"/>
                </a:solidFill>
                <a:latin typeface="+mj-lt"/>
                <a:ea typeface="+mj-ea"/>
                <a:cs typeface="+mj-cs"/>
              </a:rPr>
              <a:t>2. Open Source tools for Data Science </a:t>
            </a:r>
          </a:p>
        </p:txBody>
      </p:sp>
      <p:sp>
        <p:nvSpPr>
          <p:cNvPr id="83"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dirty="0">
                <a:solidFill>
                  <a:srgbClr val="000000"/>
                </a:solidFill>
              </a:rPr>
              <a:t>In this course, I have learned about various open source tools for Data Science.</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Skill Network Labs</a:t>
            </a:r>
          </a:p>
          <a:p>
            <a:pPr indent="-228600">
              <a:lnSpc>
                <a:spcPct val="90000"/>
              </a:lnSpc>
              <a:spcAft>
                <a:spcPts val="600"/>
              </a:spcAft>
              <a:buFont typeface="Arial" panose="020B0604020202020204" pitchFamily="34" charset="0"/>
              <a:buChar char="•"/>
            </a:pPr>
            <a:r>
              <a:rPr lang="en-US" sz="2100" b="0" strike="noStrike" spc="-1">
                <a:solidFill>
                  <a:srgbClr val="000000"/>
                </a:solidFill>
              </a:rPr>
              <a:t>Jupyter</a:t>
            </a:r>
            <a:r>
              <a:rPr lang="en-US" sz="2100" b="0" strike="noStrike" spc="-1" dirty="0">
                <a:solidFill>
                  <a:srgbClr val="000000"/>
                </a:solidFill>
              </a:rPr>
              <a:t> Notebooks</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Apache Zeppelin Notebooks</a:t>
            </a:r>
          </a:p>
          <a:p>
            <a:pPr indent="-228600">
              <a:lnSpc>
                <a:spcPct val="90000"/>
              </a:lnSpc>
              <a:spcAft>
                <a:spcPts val="600"/>
              </a:spcAft>
              <a:buFont typeface="Arial" panose="020B0604020202020204" pitchFamily="34" charset="0"/>
              <a:buChar char="•"/>
            </a:pPr>
            <a:r>
              <a:rPr lang="en-US" sz="2100" b="0" strike="noStrike" spc="-1">
                <a:solidFill>
                  <a:srgbClr val="000000"/>
                </a:solidFill>
              </a:rPr>
              <a:t>Rstudio</a:t>
            </a:r>
            <a:r>
              <a:rPr lang="en-US" sz="2100" b="0" strike="noStrike" spc="-1" dirty="0">
                <a:solidFill>
                  <a:srgbClr val="000000"/>
                </a:solidFill>
              </a:rPr>
              <a:t> IDE</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IBM Watson studio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93">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4"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dirty="0">
                <a:solidFill>
                  <a:srgbClr val="FFFFFF"/>
                </a:solidFill>
                <a:latin typeface="+mj-lt"/>
                <a:ea typeface="+mj-ea"/>
                <a:cs typeface="+mj-cs"/>
              </a:rPr>
              <a:t>3. Data Science Methodology</a:t>
            </a:r>
          </a:p>
        </p:txBody>
      </p:sp>
      <p:sp>
        <p:nvSpPr>
          <p:cNvPr id="85"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the major steps involved in tackling a data science problem. - The major steps involved in practicing data science, from forming a concrete business or research problem, to collecting and analyzing data, to building a model, and understanding the feedback after model deployment. - How data scientists think!.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trike="noStrike" kern="1200" spc="-1">
                <a:solidFill>
                  <a:srgbClr val="FFFFFF"/>
                </a:solidFill>
                <a:latin typeface="+mj-lt"/>
                <a:ea typeface="+mj-ea"/>
                <a:cs typeface="+mj-cs"/>
              </a:rPr>
              <a:t>4. Python for Data Science and AI</a:t>
            </a:r>
            <a:endParaRPr lang="en-US" sz="4400" b="0" strike="noStrike" kern="1200" spc="-1">
              <a:solidFill>
                <a:srgbClr val="FFFFFF"/>
              </a:solidFill>
              <a:latin typeface="+mj-lt"/>
              <a:ea typeface="+mj-ea"/>
              <a:cs typeface="+mj-cs"/>
            </a:endParaRPr>
          </a:p>
        </p:txBody>
      </p:sp>
      <p:sp>
        <p:nvSpPr>
          <p:cNvPr id="8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Python Basics like types, expressions, variables, string operations, lists, tuples, sets, dictionaries, Loops, objects and classes, file handling, pandas and numpy.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8"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strike="noStrike" kern="1200" spc="-1" dirty="0">
                <a:solidFill>
                  <a:srgbClr val="FFFFFF"/>
                </a:solidFill>
                <a:latin typeface="+mj-lt"/>
                <a:ea typeface="+mj-ea"/>
                <a:cs typeface="+mj-cs"/>
              </a:rPr>
              <a:t>5. Databases and SQL for Data Science</a:t>
            </a:r>
            <a:endParaRPr lang="en-US" sz="3700" b="0" strike="noStrike" kern="1200" spc="-1" dirty="0">
              <a:solidFill>
                <a:srgbClr val="FFFFFF"/>
              </a:solidFill>
              <a:latin typeface="+mj-lt"/>
              <a:ea typeface="+mj-ea"/>
              <a:cs typeface="+mj-cs"/>
            </a:endParaRPr>
          </a:p>
        </p:txBody>
      </p:sp>
      <p:sp>
        <p:nvSpPr>
          <p:cNvPr id="89"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0" strike="noStrike" spc="-1">
                <a:solidFill>
                  <a:srgbClr val="000000"/>
                </a:solidFill>
              </a:rPr>
              <a:t>In this course, I have learned about relational database concepts  that helps to apply foundational knowledge of the SQL language, performing SQL access in a data science environment. The emphasis in this course is on hands-on and practical learning. I have also created some database instances in the cloud. I have done series of hands-on labs, practice building and running SQL queries in this lab. I have  also learned how we can access databases from Jupyter notebooks using SQL and Python.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0"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trike="noStrike" kern="1200" spc="-1">
                <a:solidFill>
                  <a:srgbClr val="FFFFFF"/>
                </a:solidFill>
                <a:latin typeface="+mj-lt"/>
                <a:ea typeface="+mj-ea"/>
                <a:cs typeface="+mj-cs"/>
              </a:rPr>
              <a:t>6. Data Analysis with Python</a:t>
            </a:r>
            <a:endParaRPr lang="en-US" sz="4400" b="0" strike="noStrike" kern="1200" spc="-1">
              <a:solidFill>
                <a:srgbClr val="FFFFFF"/>
              </a:solidFill>
              <a:latin typeface="+mj-lt"/>
              <a:ea typeface="+mj-ea"/>
              <a:cs typeface="+mj-cs"/>
            </a:endParaRPr>
          </a:p>
        </p:txBody>
      </p:sp>
      <p:sp>
        <p:nvSpPr>
          <p:cNvPr id="91"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Importing Datasets, Cleaning the Data , Data frame manipulation, Summarizing the Data. It includes following parts: Data Analysis libraries, use of Pandas, Numpy and Scipy libraries to work with a sample dataset. I have used this library to load, manipulate, analyze, and visualize cool datasets.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Picture 101">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2"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a:solidFill>
                  <a:srgbClr val="FFFFFF"/>
                </a:solidFill>
                <a:latin typeface="+mj-lt"/>
                <a:ea typeface="+mj-ea"/>
                <a:cs typeface="+mj-cs"/>
              </a:rPr>
              <a:t>7. Data visualization with  Python</a:t>
            </a:r>
          </a:p>
        </p:txBody>
      </p:sp>
      <p:sp>
        <p:nvSpPr>
          <p:cNvPr id="93"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This course was all about several data visualization libraries in Python like Matplotlib, Seaborn, and Folium and how we can tell a compelling story by visualizing the data and findings from the data</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1279</Words>
  <Application>Microsoft Office PowerPoint</Application>
  <PresentationFormat>On-screen Show (4:3)</PresentationFormat>
  <Paragraphs>108</Paragraphs>
  <Slides>28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Calibri</vt:lpstr>
      <vt:lpstr>DejaVu Sans</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Chawla, Mahima</dc:creator>
  <cp:lastModifiedBy>Gopi</cp:lastModifiedBy>
  <cp:revision>1</cp:revision>
  <dcterms:created xsi:type="dcterms:W3CDTF">2019-10-05T02:54:49Z</dcterms:created>
  <dcterms:modified xsi:type="dcterms:W3CDTF">2020-11-23T12:33:38Z</dcterms:modified>
</cp:coreProperties>
</file>