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87743" y="56056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38544" y="623808"/>
            <a:ext cx="4432935" cy="922019"/>
          </a:xfrm>
          <a:custGeom>
            <a:avLst/>
            <a:gdLst/>
            <a:ahLst/>
            <a:cxnLst/>
            <a:rect l="l" t="t" r="r" b="b"/>
            <a:pathLst>
              <a:path w="4432935" h="922019">
                <a:moveTo>
                  <a:pt x="4432566" y="0"/>
                </a:moveTo>
                <a:lnTo>
                  <a:pt x="0" y="0"/>
                </a:lnTo>
                <a:lnTo>
                  <a:pt x="0" y="921591"/>
                </a:lnTo>
                <a:lnTo>
                  <a:pt x="4432566" y="921591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87743" y="604972"/>
            <a:ext cx="4432935" cy="889635"/>
          </a:xfrm>
          <a:custGeom>
            <a:avLst/>
            <a:gdLst/>
            <a:ahLst/>
            <a:cxnLst/>
            <a:rect l="l" t="t" r="r" b="b"/>
            <a:pathLst>
              <a:path w="4432935" h="889635">
                <a:moveTo>
                  <a:pt x="4432566" y="0"/>
                </a:moveTo>
                <a:lnTo>
                  <a:pt x="0" y="0"/>
                </a:lnTo>
                <a:lnTo>
                  <a:pt x="0" y="838827"/>
                </a:lnTo>
                <a:lnTo>
                  <a:pt x="4008" y="858552"/>
                </a:lnTo>
                <a:lnTo>
                  <a:pt x="14922" y="874705"/>
                </a:lnTo>
                <a:lnTo>
                  <a:pt x="31075" y="885619"/>
                </a:lnTo>
                <a:lnTo>
                  <a:pt x="50800" y="889627"/>
                </a:lnTo>
                <a:lnTo>
                  <a:pt x="4381765" y="889627"/>
                </a:lnTo>
                <a:lnTo>
                  <a:pt x="4401490" y="885619"/>
                </a:lnTo>
                <a:lnTo>
                  <a:pt x="4417643" y="874705"/>
                </a:lnTo>
                <a:lnTo>
                  <a:pt x="4428558" y="858552"/>
                </a:lnTo>
                <a:lnTo>
                  <a:pt x="4432566" y="838827"/>
                </a:lnTo>
                <a:lnTo>
                  <a:pt x="44325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043" y="663140"/>
            <a:ext cx="3868013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737" y="916951"/>
            <a:ext cx="4346625" cy="164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0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" Target="slide10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" Target="slide10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slide10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slide10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slide" Target="slide10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slide" Target="slide10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" Target="slide10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slide" Target="slide10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slide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algn="ctr" marL="9525" marR="5080" indent="1270">
              <a:lnSpc>
                <a:spcPct val="106700"/>
              </a:lnSpc>
              <a:spcBef>
                <a:spcPts val="20"/>
              </a:spcBef>
            </a:pPr>
            <a:r>
              <a:rPr dirty="0" spc="-95"/>
              <a:t>Business</a:t>
            </a:r>
            <a:r>
              <a:rPr dirty="0" spc="-90"/>
              <a:t> </a:t>
            </a:r>
            <a:r>
              <a:rPr dirty="0" spc="-25"/>
              <a:t>Contract </a:t>
            </a:r>
            <a:r>
              <a:rPr dirty="0" spc="-35"/>
              <a:t>Validation </a:t>
            </a:r>
            <a:r>
              <a:rPr dirty="0"/>
              <a:t>- </a:t>
            </a:r>
            <a:r>
              <a:rPr dirty="0" spc="-50"/>
              <a:t>To</a:t>
            </a:r>
            <a:r>
              <a:rPr dirty="0" spc="-45"/>
              <a:t> </a:t>
            </a:r>
            <a:r>
              <a:rPr dirty="0" spc="-65"/>
              <a:t>classify</a:t>
            </a:r>
            <a:r>
              <a:rPr dirty="0" spc="-60"/>
              <a:t> </a:t>
            </a:r>
            <a:r>
              <a:rPr dirty="0" spc="-30"/>
              <a:t>content </a:t>
            </a:r>
            <a:r>
              <a:rPr dirty="0" spc="-25"/>
              <a:t> </a:t>
            </a:r>
            <a:r>
              <a:rPr dirty="0" spc="-10"/>
              <a:t>within</a:t>
            </a:r>
            <a:r>
              <a:rPr dirty="0" spc="95"/>
              <a:t> </a:t>
            </a:r>
            <a:r>
              <a:rPr dirty="0" spc="-35"/>
              <a:t>the</a:t>
            </a:r>
            <a:r>
              <a:rPr dirty="0" spc="95"/>
              <a:t> </a:t>
            </a:r>
            <a:r>
              <a:rPr dirty="0" spc="-20"/>
              <a:t>contract</a:t>
            </a:r>
            <a:r>
              <a:rPr dirty="0" spc="95"/>
              <a:t> </a:t>
            </a:r>
            <a:r>
              <a:rPr dirty="0" spc="-90"/>
              <a:t>clauses,</a:t>
            </a:r>
            <a:r>
              <a:rPr dirty="0" spc="100"/>
              <a:t> </a:t>
            </a:r>
            <a:r>
              <a:rPr dirty="0" spc="20"/>
              <a:t>to</a:t>
            </a:r>
            <a:r>
              <a:rPr dirty="0" spc="95"/>
              <a:t> </a:t>
            </a:r>
            <a:r>
              <a:rPr dirty="0" spc="-60"/>
              <a:t>determine</a:t>
            </a:r>
            <a:r>
              <a:rPr dirty="0" spc="95"/>
              <a:t> </a:t>
            </a:r>
            <a:r>
              <a:rPr dirty="0" spc="-55"/>
              <a:t>deviations </a:t>
            </a:r>
            <a:r>
              <a:rPr dirty="0" spc="-355"/>
              <a:t> </a:t>
            </a:r>
            <a:r>
              <a:rPr dirty="0" spc="-25"/>
              <a:t>from</a:t>
            </a:r>
            <a:r>
              <a:rPr dirty="0" spc="90"/>
              <a:t> </a:t>
            </a:r>
            <a:r>
              <a:rPr dirty="0" spc="-40"/>
              <a:t>template</a:t>
            </a:r>
            <a:r>
              <a:rPr dirty="0" spc="95"/>
              <a:t> </a:t>
            </a:r>
            <a:r>
              <a:rPr dirty="0" spc="-75"/>
              <a:t>and</a:t>
            </a:r>
            <a:r>
              <a:rPr dirty="0" spc="95"/>
              <a:t> </a:t>
            </a:r>
            <a:r>
              <a:rPr dirty="0" spc="-20"/>
              <a:t>highlight</a:t>
            </a:r>
            <a:r>
              <a:rPr dirty="0" spc="90"/>
              <a:t> </a:t>
            </a:r>
            <a:r>
              <a:rPr dirty="0" spc="-40"/>
              <a:t>them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342" y="1704694"/>
            <a:ext cx="4061460" cy="9804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065" marR="5080">
              <a:lnSpc>
                <a:spcPct val="102600"/>
              </a:lnSpc>
              <a:spcBef>
                <a:spcPts val="55"/>
              </a:spcBef>
            </a:pPr>
            <a:r>
              <a:rPr dirty="0" sz="1100" spc="-70">
                <a:latin typeface="Microsoft Sans Serif"/>
                <a:cs typeface="Microsoft Sans Serif"/>
              </a:rPr>
              <a:t>Gopika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Panicker,Jumana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Jouhar,Aiswarya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Arun,Parvathy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S,Bhagya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Suresh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Kumar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Microsoft Sans Serif"/>
                <a:cs typeface="Microsoft Sans Serif"/>
              </a:rPr>
              <a:t>Saintgits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Group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Institutions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-35">
                <a:latin typeface="Microsoft Sans Serif"/>
                <a:cs typeface="Microsoft Sans Serif"/>
              </a:rPr>
              <a:t>July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15,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2024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22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00404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83845" marR="81280">
              <a:lnSpc>
                <a:spcPct val="102600"/>
              </a:lnSpc>
              <a:spcBef>
                <a:spcPts val="55"/>
              </a:spcBef>
            </a:pPr>
            <a:r>
              <a:rPr dirty="0" spc="-40"/>
              <a:t>The</a:t>
            </a:r>
            <a:r>
              <a:rPr dirty="0" spc="75"/>
              <a:t> </a:t>
            </a:r>
            <a:r>
              <a:rPr dirty="0" spc="-30"/>
              <a:t>validation</a:t>
            </a:r>
            <a:r>
              <a:rPr dirty="0" spc="80"/>
              <a:t> </a:t>
            </a:r>
            <a:r>
              <a:rPr dirty="0" spc="-20"/>
              <a:t>of</a:t>
            </a:r>
            <a:r>
              <a:rPr dirty="0" spc="80"/>
              <a:t> </a:t>
            </a:r>
            <a:r>
              <a:rPr dirty="0" spc="-85"/>
              <a:t>business</a:t>
            </a:r>
            <a:r>
              <a:rPr dirty="0" spc="75"/>
              <a:t> </a:t>
            </a:r>
            <a:r>
              <a:rPr dirty="0" spc="-35"/>
              <a:t>contracts</a:t>
            </a:r>
            <a:r>
              <a:rPr dirty="0" spc="80"/>
              <a:t> </a:t>
            </a:r>
            <a:r>
              <a:rPr dirty="0" spc="-65"/>
              <a:t>is</a:t>
            </a:r>
            <a:r>
              <a:rPr dirty="0" spc="80"/>
              <a:t> </a:t>
            </a:r>
            <a:r>
              <a:rPr dirty="0" spc="-90"/>
              <a:t>a</a:t>
            </a:r>
            <a:r>
              <a:rPr dirty="0" spc="75"/>
              <a:t> </a:t>
            </a:r>
            <a:r>
              <a:rPr dirty="0" spc="-15"/>
              <a:t>critical</a:t>
            </a:r>
            <a:r>
              <a:rPr dirty="0" spc="80"/>
              <a:t> </a:t>
            </a:r>
            <a:r>
              <a:rPr dirty="0" spc="-85"/>
              <a:t>process</a:t>
            </a:r>
            <a:r>
              <a:rPr dirty="0" spc="80"/>
              <a:t> </a:t>
            </a:r>
            <a:r>
              <a:rPr dirty="0" spc="5"/>
              <a:t>that</a:t>
            </a:r>
            <a:r>
              <a:rPr dirty="0" spc="75"/>
              <a:t> </a:t>
            </a:r>
            <a:r>
              <a:rPr dirty="0" spc="-90"/>
              <a:t>ensures </a:t>
            </a:r>
            <a:r>
              <a:rPr dirty="0" spc="-275"/>
              <a:t> </a:t>
            </a:r>
            <a:r>
              <a:rPr dirty="0" spc="-55"/>
              <a:t>legal</a:t>
            </a:r>
            <a:r>
              <a:rPr dirty="0" spc="-50"/>
              <a:t> compliance,</a:t>
            </a:r>
            <a:r>
              <a:rPr dirty="0" spc="-45"/>
              <a:t> </a:t>
            </a:r>
            <a:r>
              <a:rPr dirty="0" spc="-30"/>
              <a:t>mitigates </a:t>
            </a:r>
            <a:r>
              <a:rPr dirty="0" spc="-50"/>
              <a:t>risks,</a:t>
            </a:r>
            <a:r>
              <a:rPr dirty="0" spc="-45"/>
              <a:t> </a:t>
            </a:r>
            <a:r>
              <a:rPr dirty="0" spc="-65"/>
              <a:t>and</a:t>
            </a:r>
            <a:r>
              <a:rPr dirty="0" spc="-60"/>
              <a:t> </a:t>
            </a:r>
            <a:r>
              <a:rPr dirty="0" spc="-40"/>
              <a:t>maintains </a:t>
            </a:r>
            <a:r>
              <a:rPr dirty="0" spc="-60"/>
              <a:t>consistency</a:t>
            </a:r>
            <a:r>
              <a:rPr dirty="0" spc="-55"/>
              <a:t> </a:t>
            </a:r>
            <a:r>
              <a:rPr dirty="0" spc="-80"/>
              <a:t>across </a:t>
            </a:r>
            <a:r>
              <a:rPr dirty="0" spc="-75"/>
              <a:t> </a:t>
            </a:r>
            <a:r>
              <a:rPr dirty="0" spc="-30"/>
              <a:t>contractual</a:t>
            </a:r>
            <a:r>
              <a:rPr dirty="0" spc="65"/>
              <a:t> </a:t>
            </a:r>
            <a:r>
              <a:rPr dirty="0" spc="-70"/>
              <a:t>agreements</a:t>
            </a:r>
          </a:p>
          <a:p>
            <a:pPr marL="283845" marR="349885">
              <a:lnSpc>
                <a:spcPct val="102600"/>
              </a:lnSpc>
              <a:spcBef>
                <a:spcPts val="300"/>
              </a:spcBef>
            </a:pPr>
            <a:r>
              <a:rPr dirty="0" spc="-40"/>
              <a:t>The</a:t>
            </a:r>
            <a:r>
              <a:rPr dirty="0" spc="-35"/>
              <a:t> </a:t>
            </a:r>
            <a:r>
              <a:rPr dirty="0" spc="-105"/>
              <a:t>use</a:t>
            </a:r>
            <a:r>
              <a:rPr dirty="0" spc="-100"/>
              <a:t> </a:t>
            </a:r>
            <a:r>
              <a:rPr dirty="0" spc="-20"/>
              <a:t>of </a:t>
            </a:r>
            <a:r>
              <a:rPr dirty="0" spc="-70"/>
              <a:t>comprehensive</a:t>
            </a:r>
            <a:r>
              <a:rPr dirty="0" spc="-65"/>
              <a:t> </a:t>
            </a:r>
            <a:r>
              <a:rPr dirty="0" spc="-45"/>
              <a:t>evaluation</a:t>
            </a:r>
            <a:r>
              <a:rPr dirty="0" spc="-40"/>
              <a:t> metrics</a:t>
            </a:r>
            <a:r>
              <a:rPr dirty="0" spc="-35"/>
              <a:t> </a:t>
            </a:r>
            <a:r>
              <a:rPr dirty="0" spc="-75"/>
              <a:t>such</a:t>
            </a:r>
            <a:r>
              <a:rPr dirty="0" spc="-70"/>
              <a:t> </a:t>
            </a:r>
            <a:r>
              <a:rPr dirty="0" spc="-114"/>
              <a:t>as</a:t>
            </a:r>
            <a:r>
              <a:rPr dirty="0" spc="-110"/>
              <a:t> </a:t>
            </a:r>
            <a:r>
              <a:rPr dirty="0" spc="-65"/>
              <a:t>accuracy, </a:t>
            </a:r>
            <a:r>
              <a:rPr dirty="0" spc="-280"/>
              <a:t> </a:t>
            </a:r>
            <a:r>
              <a:rPr dirty="0" spc="-50"/>
              <a:t>precision, </a:t>
            </a:r>
            <a:r>
              <a:rPr dirty="0" spc="-40"/>
              <a:t>recall, </a:t>
            </a:r>
            <a:r>
              <a:rPr dirty="0" spc="-65"/>
              <a:t>and</a:t>
            </a:r>
            <a:r>
              <a:rPr dirty="0" spc="-60"/>
              <a:t> </a:t>
            </a:r>
            <a:r>
              <a:rPr dirty="0" spc="-80"/>
              <a:t>mean</a:t>
            </a:r>
            <a:r>
              <a:rPr dirty="0" spc="-75"/>
              <a:t> </a:t>
            </a:r>
            <a:r>
              <a:rPr dirty="0" spc="-80"/>
              <a:t>average</a:t>
            </a:r>
            <a:r>
              <a:rPr dirty="0" spc="-75"/>
              <a:t> </a:t>
            </a:r>
            <a:r>
              <a:rPr dirty="0" spc="-60"/>
              <a:t>precision</a:t>
            </a:r>
            <a:r>
              <a:rPr dirty="0" spc="-55"/>
              <a:t> </a:t>
            </a:r>
            <a:r>
              <a:rPr dirty="0"/>
              <a:t>(mAP) </a:t>
            </a:r>
            <a:r>
              <a:rPr dirty="0" spc="-90"/>
              <a:t>ensures</a:t>
            </a:r>
            <a:r>
              <a:rPr dirty="0" spc="-85"/>
              <a:t> </a:t>
            </a:r>
            <a:r>
              <a:rPr dirty="0" spc="-30"/>
              <a:t>the </a:t>
            </a:r>
            <a:r>
              <a:rPr dirty="0" spc="-280"/>
              <a:t> </a:t>
            </a:r>
            <a:r>
              <a:rPr dirty="0" spc="-20"/>
              <a:t>reliability</a:t>
            </a:r>
            <a:r>
              <a:rPr dirty="0" spc="65"/>
              <a:t> </a:t>
            </a:r>
            <a:r>
              <a:rPr dirty="0" spc="-65"/>
              <a:t>and</a:t>
            </a:r>
            <a:r>
              <a:rPr dirty="0" spc="70"/>
              <a:t> </a:t>
            </a:r>
            <a:r>
              <a:rPr dirty="0" spc="-55"/>
              <a:t>performance</a:t>
            </a:r>
            <a:r>
              <a:rPr dirty="0" spc="70"/>
              <a:t> </a:t>
            </a:r>
            <a:r>
              <a:rPr dirty="0" spc="-20"/>
              <a:t>of</a:t>
            </a:r>
            <a:r>
              <a:rPr dirty="0" spc="70"/>
              <a:t> </a:t>
            </a:r>
            <a:r>
              <a:rPr dirty="0" spc="-30"/>
              <a:t>the</a:t>
            </a:r>
            <a:r>
              <a:rPr dirty="0" spc="70"/>
              <a:t> </a:t>
            </a:r>
            <a:r>
              <a:rPr dirty="0" spc="-30"/>
              <a:t>validation</a:t>
            </a:r>
            <a:r>
              <a:rPr dirty="0" spc="70"/>
              <a:t> </a:t>
            </a:r>
            <a:r>
              <a:rPr dirty="0" spc="-60"/>
              <a:t>system.</a:t>
            </a:r>
          </a:p>
          <a:p>
            <a:pPr marL="283845" marR="5080">
              <a:lnSpc>
                <a:spcPct val="102600"/>
              </a:lnSpc>
              <a:spcBef>
                <a:spcPts val="300"/>
              </a:spcBef>
            </a:pPr>
            <a:r>
              <a:rPr dirty="0" spc="-30"/>
              <a:t>By </a:t>
            </a:r>
            <a:r>
              <a:rPr dirty="0" spc="-45"/>
              <a:t>combining</a:t>
            </a:r>
            <a:r>
              <a:rPr dirty="0" spc="-40"/>
              <a:t> </a:t>
            </a:r>
            <a:r>
              <a:rPr dirty="0" spc="-70"/>
              <a:t>these</a:t>
            </a:r>
            <a:r>
              <a:rPr dirty="0" spc="150"/>
              <a:t> </a:t>
            </a:r>
            <a:r>
              <a:rPr dirty="0" spc="-75"/>
              <a:t>approaches</a:t>
            </a:r>
            <a:r>
              <a:rPr dirty="0" spc="140"/>
              <a:t> </a:t>
            </a:r>
            <a:r>
              <a:rPr dirty="0" spc="-65"/>
              <a:t>and</a:t>
            </a:r>
            <a:r>
              <a:rPr dirty="0" spc="165"/>
              <a:t> </a:t>
            </a:r>
            <a:r>
              <a:rPr dirty="0" spc="-40"/>
              <a:t>continuously </a:t>
            </a:r>
            <a:r>
              <a:rPr dirty="0" spc="-35"/>
              <a:t>refining </a:t>
            </a:r>
            <a:r>
              <a:rPr dirty="0" spc="-30"/>
              <a:t>the </a:t>
            </a:r>
            <a:r>
              <a:rPr dirty="0" spc="-25"/>
              <a:t> </a:t>
            </a:r>
            <a:r>
              <a:rPr dirty="0" spc="-30"/>
              <a:t>validation </a:t>
            </a:r>
            <a:r>
              <a:rPr dirty="0" spc="-85"/>
              <a:t>process</a:t>
            </a:r>
            <a:r>
              <a:rPr dirty="0" spc="-80"/>
              <a:t> </a:t>
            </a:r>
            <a:r>
              <a:rPr dirty="0" spc="-90"/>
              <a:t>based</a:t>
            </a:r>
            <a:r>
              <a:rPr dirty="0" spc="-85"/>
              <a:t> </a:t>
            </a:r>
            <a:r>
              <a:rPr dirty="0" spc="-60"/>
              <a:t>on</a:t>
            </a:r>
            <a:r>
              <a:rPr dirty="0" spc="-55"/>
              <a:t> </a:t>
            </a:r>
            <a:r>
              <a:rPr dirty="0" spc="-65"/>
              <a:t>feedback</a:t>
            </a:r>
            <a:r>
              <a:rPr dirty="0" spc="-60"/>
              <a:t> </a:t>
            </a:r>
            <a:r>
              <a:rPr dirty="0" spc="-65"/>
              <a:t>and</a:t>
            </a:r>
            <a:r>
              <a:rPr dirty="0" spc="-60"/>
              <a:t> </a:t>
            </a:r>
            <a:r>
              <a:rPr dirty="0" spc="-80"/>
              <a:t>new</a:t>
            </a:r>
            <a:r>
              <a:rPr dirty="0" spc="-75"/>
              <a:t> </a:t>
            </a:r>
            <a:r>
              <a:rPr dirty="0" spc="-30"/>
              <a:t>data, </a:t>
            </a:r>
            <a:r>
              <a:rPr dirty="0" spc="-50"/>
              <a:t>organizations </a:t>
            </a:r>
            <a:r>
              <a:rPr dirty="0" spc="-70"/>
              <a:t>can </a:t>
            </a:r>
            <a:r>
              <a:rPr dirty="0" spc="-285"/>
              <a:t> </a:t>
            </a:r>
            <a:r>
              <a:rPr dirty="0" spc="-30"/>
              <a:t>significantly</a:t>
            </a:r>
            <a:r>
              <a:rPr dirty="0" spc="70"/>
              <a:t> </a:t>
            </a:r>
            <a:r>
              <a:rPr dirty="0" spc="-80"/>
              <a:t>enhance</a:t>
            </a:r>
            <a:r>
              <a:rPr dirty="0" spc="70"/>
              <a:t> </a:t>
            </a:r>
            <a:r>
              <a:rPr dirty="0" spc="-15"/>
              <a:t>their</a:t>
            </a:r>
            <a:r>
              <a:rPr dirty="0" spc="75"/>
              <a:t> </a:t>
            </a:r>
            <a:r>
              <a:rPr dirty="0" spc="-20"/>
              <a:t>contract</a:t>
            </a:r>
            <a:r>
              <a:rPr dirty="0" spc="70"/>
              <a:t> </a:t>
            </a:r>
            <a:r>
              <a:rPr dirty="0" spc="-65"/>
              <a:t>management</a:t>
            </a:r>
            <a:r>
              <a:rPr dirty="0" spc="75"/>
              <a:t> </a:t>
            </a:r>
            <a:r>
              <a:rPr dirty="0" spc="-40"/>
              <a:t>capabilities.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5459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108771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340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Intr</a:t>
            </a:r>
            <a:r>
              <a:rPr dirty="0" spc="30"/>
              <a:t>o</a:t>
            </a:r>
            <a:r>
              <a:rPr dirty="0" spc="-30"/>
              <a:t>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3807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4653" rIns="0" bIns="0" rtlCol="0" vert="horz">
            <a:spAutoFit/>
          </a:bodyPr>
          <a:lstStyle/>
          <a:p>
            <a:pPr marL="283845" marR="123189">
              <a:lnSpc>
                <a:spcPct val="102600"/>
              </a:lnSpc>
              <a:spcBef>
                <a:spcPts val="55"/>
              </a:spcBef>
            </a:pPr>
            <a:r>
              <a:rPr dirty="0" spc="-80"/>
              <a:t>Process</a:t>
            </a:r>
            <a:r>
              <a:rPr dirty="0" spc="-75"/>
              <a:t> </a:t>
            </a:r>
            <a:r>
              <a:rPr dirty="0" spc="-50"/>
              <a:t>Overview:</a:t>
            </a:r>
            <a:r>
              <a:rPr dirty="0" spc="-45"/>
              <a:t> </a:t>
            </a:r>
            <a:r>
              <a:rPr dirty="0" spc="-75"/>
              <a:t>Review</a:t>
            </a:r>
            <a:r>
              <a:rPr dirty="0" spc="-70"/>
              <a:t> </a:t>
            </a:r>
            <a:r>
              <a:rPr dirty="0" spc="-65"/>
              <a:t>and</a:t>
            </a:r>
            <a:r>
              <a:rPr dirty="0" spc="-60"/>
              <a:t> </a:t>
            </a:r>
            <a:r>
              <a:rPr dirty="0" spc="-70"/>
              <a:t>analyze</a:t>
            </a:r>
            <a:r>
              <a:rPr dirty="0" spc="-65"/>
              <a:t> </a:t>
            </a:r>
            <a:r>
              <a:rPr dirty="0" spc="-20"/>
              <a:t>contract </a:t>
            </a:r>
            <a:r>
              <a:rPr dirty="0" spc="-75"/>
              <a:t>clauses,</a:t>
            </a:r>
            <a:r>
              <a:rPr dirty="0" spc="-70"/>
              <a:t> </a:t>
            </a:r>
            <a:r>
              <a:rPr dirty="0" spc="-55"/>
              <a:t>classify </a:t>
            </a:r>
            <a:r>
              <a:rPr dirty="0" spc="-50"/>
              <a:t> </a:t>
            </a:r>
            <a:r>
              <a:rPr dirty="0" spc="-30"/>
              <a:t>content</a:t>
            </a:r>
            <a:r>
              <a:rPr dirty="0" spc="80"/>
              <a:t> </a:t>
            </a:r>
            <a:r>
              <a:rPr dirty="0" spc="-10"/>
              <a:t>within</a:t>
            </a:r>
            <a:r>
              <a:rPr dirty="0" spc="80"/>
              <a:t> </a:t>
            </a:r>
            <a:r>
              <a:rPr dirty="0" spc="-85"/>
              <a:t>each</a:t>
            </a:r>
            <a:r>
              <a:rPr dirty="0" spc="85"/>
              <a:t> </a:t>
            </a:r>
            <a:r>
              <a:rPr dirty="0" spc="-70"/>
              <a:t>clause,</a:t>
            </a:r>
            <a:r>
              <a:rPr dirty="0" spc="80"/>
              <a:t> </a:t>
            </a:r>
            <a:r>
              <a:rPr dirty="0" spc="-65"/>
              <a:t>and</a:t>
            </a:r>
            <a:r>
              <a:rPr dirty="0" spc="80"/>
              <a:t> </a:t>
            </a:r>
            <a:r>
              <a:rPr dirty="0" spc="-20"/>
              <a:t>identify</a:t>
            </a:r>
            <a:r>
              <a:rPr dirty="0" spc="85"/>
              <a:t> </a:t>
            </a:r>
            <a:r>
              <a:rPr dirty="0" spc="-50"/>
              <a:t>deviations</a:t>
            </a:r>
            <a:r>
              <a:rPr dirty="0" spc="80"/>
              <a:t> </a:t>
            </a:r>
            <a:r>
              <a:rPr dirty="0" spc="-25"/>
              <a:t>from</a:t>
            </a:r>
            <a:r>
              <a:rPr dirty="0" spc="80"/>
              <a:t> </a:t>
            </a:r>
            <a:r>
              <a:rPr dirty="0" spc="-60"/>
              <a:t>established </a:t>
            </a:r>
            <a:r>
              <a:rPr dirty="0" spc="-275"/>
              <a:t> </a:t>
            </a:r>
            <a:r>
              <a:rPr dirty="0" spc="-20"/>
              <a:t>contract</a:t>
            </a:r>
            <a:r>
              <a:rPr dirty="0" spc="65"/>
              <a:t> </a:t>
            </a:r>
            <a:r>
              <a:rPr dirty="0" spc="-40"/>
              <a:t>templates.</a:t>
            </a:r>
          </a:p>
          <a:p>
            <a:pPr marL="283845" marR="133350">
              <a:lnSpc>
                <a:spcPct val="102600"/>
              </a:lnSpc>
              <a:spcBef>
                <a:spcPts val="300"/>
              </a:spcBef>
            </a:pPr>
            <a:r>
              <a:rPr dirty="0" spc="-45"/>
              <a:t>Objectives:</a:t>
            </a:r>
            <a:r>
              <a:rPr dirty="0" spc="200"/>
              <a:t> </a:t>
            </a:r>
            <a:r>
              <a:rPr dirty="0" spc="-75"/>
              <a:t>Ensure</a:t>
            </a:r>
            <a:r>
              <a:rPr dirty="0" spc="75"/>
              <a:t> </a:t>
            </a:r>
            <a:r>
              <a:rPr dirty="0" spc="-80"/>
              <a:t>adherence</a:t>
            </a:r>
            <a:r>
              <a:rPr dirty="0" spc="75"/>
              <a:t> </a:t>
            </a:r>
            <a:r>
              <a:rPr dirty="0" spc="10"/>
              <a:t>to</a:t>
            </a:r>
            <a:r>
              <a:rPr dirty="0" spc="80"/>
              <a:t> </a:t>
            </a:r>
            <a:r>
              <a:rPr dirty="0" spc="-60"/>
              <a:t>predefined</a:t>
            </a:r>
            <a:r>
              <a:rPr dirty="0" spc="75"/>
              <a:t> </a:t>
            </a:r>
            <a:r>
              <a:rPr dirty="0" spc="-60"/>
              <a:t>standards</a:t>
            </a:r>
            <a:r>
              <a:rPr dirty="0" spc="75"/>
              <a:t> </a:t>
            </a:r>
            <a:r>
              <a:rPr dirty="0" spc="-65"/>
              <a:t>and</a:t>
            </a:r>
            <a:r>
              <a:rPr dirty="0" spc="80"/>
              <a:t> </a:t>
            </a:r>
            <a:r>
              <a:rPr dirty="0" spc="-20"/>
              <a:t>highlight </a:t>
            </a:r>
            <a:r>
              <a:rPr dirty="0" spc="-280"/>
              <a:t> </a:t>
            </a:r>
            <a:r>
              <a:rPr dirty="0" spc="-40"/>
              <a:t>variations</a:t>
            </a:r>
            <a:r>
              <a:rPr dirty="0" spc="70"/>
              <a:t> </a:t>
            </a:r>
            <a:r>
              <a:rPr dirty="0" spc="-70"/>
              <a:t>needing</a:t>
            </a:r>
            <a:r>
              <a:rPr dirty="0" spc="70"/>
              <a:t> </a:t>
            </a:r>
            <a:r>
              <a:rPr dirty="0" spc="-15"/>
              <a:t>attention</a:t>
            </a:r>
            <a:r>
              <a:rPr dirty="0" spc="70"/>
              <a:t> </a:t>
            </a:r>
            <a:r>
              <a:rPr dirty="0" spc="-50"/>
              <a:t>or</a:t>
            </a:r>
            <a:r>
              <a:rPr dirty="0" spc="70"/>
              <a:t> </a:t>
            </a:r>
            <a:r>
              <a:rPr dirty="0" spc="-30"/>
              <a:t>negotiation.</a:t>
            </a:r>
          </a:p>
          <a:p>
            <a:pPr marL="283845" marR="5080">
              <a:lnSpc>
                <a:spcPct val="102699"/>
              </a:lnSpc>
              <a:spcBef>
                <a:spcPts val="300"/>
              </a:spcBef>
            </a:pPr>
            <a:r>
              <a:rPr dirty="0" spc="-40"/>
              <a:t>Benefits:</a:t>
            </a:r>
            <a:r>
              <a:rPr dirty="0" spc="210"/>
              <a:t> </a:t>
            </a:r>
            <a:r>
              <a:rPr dirty="0" spc="-10"/>
              <a:t>Mitigate</a:t>
            </a:r>
            <a:r>
              <a:rPr dirty="0" spc="80"/>
              <a:t> </a:t>
            </a:r>
            <a:r>
              <a:rPr dirty="0" spc="-55"/>
              <a:t>risks</a:t>
            </a:r>
            <a:r>
              <a:rPr dirty="0" spc="85"/>
              <a:t> </a:t>
            </a:r>
            <a:r>
              <a:rPr dirty="0" spc="-65"/>
              <a:t>associated</a:t>
            </a:r>
            <a:r>
              <a:rPr dirty="0" spc="85"/>
              <a:t> </a:t>
            </a:r>
            <a:r>
              <a:rPr dirty="0" spc="-5"/>
              <a:t>with</a:t>
            </a:r>
            <a:r>
              <a:rPr dirty="0" spc="80"/>
              <a:t> </a:t>
            </a:r>
            <a:r>
              <a:rPr dirty="0" spc="-55"/>
              <a:t>non-compliance</a:t>
            </a:r>
            <a:r>
              <a:rPr dirty="0" spc="85"/>
              <a:t> </a:t>
            </a:r>
            <a:r>
              <a:rPr dirty="0" spc="-65"/>
              <a:t>and</a:t>
            </a:r>
            <a:r>
              <a:rPr dirty="0" spc="85"/>
              <a:t> </a:t>
            </a:r>
            <a:r>
              <a:rPr dirty="0" spc="-30"/>
              <a:t>maintain </a:t>
            </a:r>
            <a:r>
              <a:rPr dirty="0" spc="-280"/>
              <a:t> </a:t>
            </a:r>
            <a:r>
              <a:rPr dirty="0" spc="-60"/>
              <a:t>consistency</a:t>
            </a:r>
            <a:r>
              <a:rPr dirty="0" spc="70"/>
              <a:t> </a:t>
            </a:r>
            <a:r>
              <a:rPr dirty="0" spc="-85"/>
              <a:t>across</a:t>
            </a:r>
            <a:r>
              <a:rPr dirty="0" spc="70"/>
              <a:t> </a:t>
            </a:r>
            <a:r>
              <a:rPr dirty="0" spc="-30"/>
              <a:t>contractual</a:t>
            </a:r>
            <a:r>
              <a:rPr dirty="0" spc="70"/>
              <a:t> </a:t>
            </a:r>
            <a:r>
              <a:rPr dirty="0" spc="-65"/>
              <a:t>agreements.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9224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74354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78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5"/>
              <a:t>Business</a:t>
            </a:r>
            <a:r>
              <a:rPr dirty="0" spc="85"/>
              <a:t> </a:t>
            </a:r>
            <a:r>
              <a:rPr dirty="0" spc="-25"/>
              <a:t>Contract</a:t>
            </a:r>
            <a:r>
              <a:rPr dirty="0" spc="85"/>
              <a:t> </a:t>
            </a:r>
            <a:r>
              <a:rPr dirty="0" spc="-35"/>
              <a:t>Validation</a:t>
            </a:r>
            <a:r>
              <a:rPr dirty="0" spc="90"/>
              <a:t> </a:t>
            </a:r>
            <a:r>
              <a:rPr dirty="0" spc="-80"/>
              <a:t>Approaches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639721"/>
            <a:ext cx="114214" cy="1142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929" y="62680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58862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162532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462147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17" y="1449214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681289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984946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2284561"/>
            <a:ext cx="114214" cy="1142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1917" y="227162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503703"/>
            <a:ext cx="52590" cy="52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807360"/>
            <a:ext cx="52590" cy="5259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560526"/>
            <a:ext cx="4080510" cy="249237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40">
                <a:latin typeface="Microsoft Sans Serif"/>
                <a:cs typeface="Microsoft Sans Serif"/>
              </a:rPr>
              <a:t>Manual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Review</a:t>
            </a:r>
            <a:endParaRPr sz="1100">
              <a:latin typeface="Microsoft Sans Serif"/>
              <a:cs typeface="Microsoft Sans Serif"/>
            </a:endParaRPr>
          </a:p>
          <a:p>
            <a:pPr marL="289560" marR="78105">
              <a:lnSpc>
                <a:spcPct val="100000"/>
              </a:lnSpc>
              <a:spcBef>
                <a:spcPts val="175"/>
              </a:spcBef>
            </a:pPr>
            <a:r>
              <a:rPr dirty="0" sz="1000" spc="-75">
                <a:latin typeface="Microsoft Sans Serif"/>
                <a:cs typeface="Microsoft Sans Serif"/>
              </a:rPr>
              <a:t>Engage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legal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professionals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meticulously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review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each</a:t>
            </a:r>
            <a:r>
              <a:rPr dirty="0" sz="1000" spc="8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contract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clause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compliance,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accuracy,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adherence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standards.</a:t>
            </a:r>
            <a:endParaRPr sz="1000">
              <a:latin typeface="Microsoft Sans Serif"/>
              <a:cs typeface="Microsoft Sans Serif"/>
            </a:endParaRPr>
          </a:p>
          <a:p>
            <a:pPr marL="289560" marR="123825">
              <a:lnSpc>
                <a:spcPts val="1200"/>
              </a:lnSpc>
              <a:spcBef>
                <a:spcPts val="35"/>
              </a:spcBef>
            </a:pPr>
            <a:r>
              <a:rPr dirty="0" sz="1000" spc="-90">
                <a:latin typeface="Microsoft Sans Serif"/>
                <a:cs typeface="Microsoft Sans Serif"/>
              </a:rPr>
              <a:t>Use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predefined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checklists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ensure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all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critical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aspects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contract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are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covered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meet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necessary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requirements.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30">
                <a:latin typeface="Microsoft Sans Serif"/>
                <a:cs typeface="Microsoft Sans Serif"/>
              </a:rPr>
              <a:t>Automated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Tools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Software</a:t>
            </a:r>
            <a:endParaRPr sz="1100">
              <a:latin typeface="Microsoft Sans Serif"/>
              <a:cs typeface="Microsoft Sans Serif"/>
            </a:endParaRPr>
          </a:p>
          <a:p>
            <a:pPr marL="289560" marR="49530">
              <a:lnSpc>
                <a:spcPct val="100000"/>
              </a:lnSpc>
              <a:spcBef>
                <a:spcPts val="170"/>
              </a:spcBef>
            </a:pPr>
            <a:r>
              <a:rPr dirty="0" sz="1000" spc="-50">
                <a:latin typeface="Microsoft Sans Serif"/>
                <a:cs typeface="Microsoft Sans Serif"/>
              </a:rPr>
              <a:t>Deploy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specialized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software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that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00">
                <a:latin typeface="Microsoft Sans Serif"/>
                <a:cs typeface="Microsoft Sans Serif"/>
              </a:rPr>
              <a:t>uses</a:t>
            </a:r>
            <a:r>
              <a:rPr dirty="0" sz="1000" spc="-9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algorithms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review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analyze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contract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clauses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compliance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consistency.</a:t>
            </a:r>
            <a:endParaRPr sz="1000">
              <a:latin typeface="Microsoft Sans Serif"/>
              <a:cs typeface="Microsoft Sans Serif"/>
            </a:endParaRPr>
          </a:p>
          <a:p>
            <a:pPr marL="289560" marR="135255">
              <a:lnSpc>
                <a:spcPts val="1200"/>
              </a:lnSpc>
              <a:spcBef>
                <a:spcPts val="35"/>
              </a:spcBef>
            </a:pPr>
            <a:r>
              <a:rPr dirty="0" sz="1000" spc="-35">
                <a:latin typeface="Microsoft Sans Serif"/>
                <a:cs typeface="Microsoft Sans Serif"/>
              </a:rPr>
              <a:t>Implement</a:t>
            </a:r>
            <a:r>
              <a:rPr dirty="0" sz="1000" spc="-3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NLP </a:t>
            </a:r>
            <a:r>
              <a:rPr dirty="0" sz="1000" spc="-60">
                <a:latin typeface="Microsoft Sans Serif"/>
                <a:cs typeface="Microsoft Sans Serif"/>
              </a:rPr>
              <a:t>models</a:t>
            </a:r>
            <a:r>
              <a:rPr dirty="0" sz="1000" spc="-5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25">
                <a:latin typeface="Microsoft Sans Serif"/>
                <a:cs typeface="Microsoft Sans Serif"/>
              </a:rPr>
              <a:t>automatically </a:t>
            </a:r>
            <a:r>
              <a:rPr dirty="0" sz="1000" spc="-20">
                <a:latin typeface="Microsoft Sans Serif"/>
                <a:cs typeface="Microsoft Sans Serif"/>
              </a:rPr>
              <a:t>extract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-50">
                <a:latin typeface="Microsoft Sans Serif"/>
                <a:cs typeface="Microsoft Sans Serif"/>
              </a:rPr>
              <a:t> classify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clauses,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detect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anomalies,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flag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potential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issues.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35">
                <a:latin typeface="Microsoft Sans Serif"/>
                <a:cs typeface="Microsoft Sans Serif"/>
              </a:rPr>
              <a:t>Hybrid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Approach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Microsoft Sans Serif"/>
                <a:cs typeface="Microsoft Sans Serif"/>
              </a:rPr>
              <a:t>Integrate </a:t>
            </a:r>
            <a:r>
              <a:rPr dirty="0" sz="1000" spc="-50">
                <a:latin typeface="Microsoft Sans Serif"/>
                <a:cs typeface="Microsoft Sans Serif"/>
              </a:rPr>
              <a:t>manual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review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85">
                <a:latin typeface="Microsoft Sans Serif"/>
                <a:cs typeface="Microsoft Sans Serif"/>
              </a:rPr>
              <a:t>processes</a:t>
            </a:r>
            <a:r>
              <a:rPr dirty="0" sz="1000" spc="-80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with </a:t>
            </a:r>
            <a:r>
              <a:rPr dirty="0" sz="1000" spc="-35">
                <a:latin typeface="Microsoft Sans Serif"/>
                <a:cs typeface="Microsoft Sans Serif"/>
              </a:rPr>
              <a:t>automated </a:t>
            </a:r>
            <a:r>
              <a:rPr dirty="0" sz="1000" spc="-25">
                <a:latin typeface="Microsoft Sans Serif"/>
                <a:cs typeface="Microsoft Sans Serif"/>
              </a:rPr>
              <a:t>tools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65">
                <a:latin typeface="Microsoft Sans Serif"/>
                <a:cs typeface="Microsoft Sans Serif"/>
              </a:rPr>
              <a:t>leverage</a:t>
            </a:r>
            <a:r>
              <a:rPr dirty="0" sz="1000" spc="-6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strengths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both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approaches.</a:t>
            </a:r>
            <a:endParaRPr sz="1000">
              <a:latin typeface="Microsoft Sans Serif"/>
              <a:cs typeface="Microsoft Sans Serif"/>
            </a:endParaRPr>
          </a:p>
          <a:p>
            <a:pPr marL="289560" marR="134620">
              <a:lnSpc>
                <a:spcPts val="1200"/>
              </a:lnSpc>
              <a:spcBef>
                <a:spcPts val="30"/>
              </a:spcBef>
            </a:pPr>
            <a:r>
              <a:rPr dirty="0" sz="1000" spc="-90">
                <a:latin typeface="Microsoft Sans Serif"/>
                <a:cs typeface="Microsoft Sans Serif"/>
              </a:rPr>
              <a:t>Use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automated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tools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initial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validation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manual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review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final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checks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balances.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00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Machine</a:t>
            </a:r>
            <a:r>
              <a:rPr dirty="0" spc="100"/>
              <a:t> </a:t>
            </a:r>
            <a:r>
              <a:rPr dirty="0" spc="-65"/>
              <a:t>Learning</a:t>
            </a:r>
            <a:r>
              <a:rPr dirty="0" spc="100"/>
              <a:t> </a:t>
            </a:r>
            <a:r>
              <a:rPr dirty="0" spc="-25"/>
              <a:t>for</a:t>
            </a:r>
            <a:r>
              <a:rPr dirty="0" spc="100"/>
              <a:t> </a:t>
            </a:r>
            <a:r>
              <a:rPr dirty="0" spc="-95"/>
              <a:t>Business</a:t>
            </a:r>
            <a:r>
              <a:rPr dirty="0" spc="100"/>
              <a:t> </a:t>
            </a:r>
            <a:r>
              <a:rPr dirty="0" spc="-30"/>
              <a:t>Contract</a:t>
            </a:r>
            <a:r>
              <a:rPr dirty="0" spc="105"/>
              <a:t> </a:t>
            </a:r>
            <a:r>
              <a:rPr dirty="0" spc="-35"/>
              <a:t>Validation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780170"/>
            <a:ext cx="114214" cy="1142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929" y="76723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99312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454797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906241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17" y="189332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125383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580881"/>
            <a:ext cx="52590" cy="525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700963"/>
            <a:ext cx="4027804" cy="21253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25">
                <a:latin typeface="Microsoft Sans Serif"/>
                <a:cs typeface="Microsoft Sans Serif"/>
              </a:rPr>
              <a:t>Natural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Language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Processing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(NLP)</a:t>
            </a:r>
            <a:endParaRPr sz="1100">
              <a:latin typeface="Microsoft Sans Serif"/>
              <a:cs typeface="Microsoft Sans Serif"/>
            </a:endParaRPr>
          </a:p>
          <a:p>
            <a:pPr marL="289560" marR="76835">
              <a:lnSpc>
                <a:spcPct val="100000"/>
              </a:lnSpc>
              <a:spcBef>
                <a:spcPts val="175"/>
              </a:spcBef>
            </a:pPr>
            <a:r>
              <a:rPr dirty="0" sz="1000" spc="-90">
                <a:latin typeface="Microsoft Sans Serif"/>
                <a:cs typeface="Microsoft Sans Serif"/>
              </a:rPr>
              <a:t>Use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Named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Entity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Recognition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(NER)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models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identify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extract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key</a:t>
            </a:r>
            <a:r>
              <a:rPr dirty="0" sz="1000" spc="-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entities </a:t>
            </a:r>
            <a:r>
              <a:rPr dirty="0" sz="1000" spc="-70">
                <a:latin typeface="Microsoft Sans Serif"/>
                <a:cs typeface="Microsoft Sans Serif"/>
              </a:rPr>
              <a:t>such</a:t>
            </a:r>
            <a:r>
              <a:rPr dirty="0" sz="1000" spc="-65">
                <a:latin typeface="Microsoft Sans Serif"/>
                <a:cs typeface="Microsoft Sans Serif"/>
              </a:rPr>
              <a:t> </a:t>
            </a:r>
            <a:r>
              <a:rPr dirty="0" sz="1000" spc="-100">
                <a:latin typeface="Microsoft Sans Serif"/>
                <a:cs typeface="Microsoft Sans Serif"/>
              </a:rPr>
              <a:t>as</a:t>
            </a:r>
            <a:r>
              <a:rPr dirty="0" sz="1000" spc="-9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parties, </a:t>
            </a:r>
            <a:r>
              <a:rPr dirty="0" sz="1000" spc="-50">
                <a:latin typeface="Microsoft Sans Serif"/>
                <a:cs typeface="Microsoft Sans Serif"/>
              </a:rPr>
              <a:t>dates,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and</a:t>
            </a:r>
            <a:r>
              <a:rPr dirty="0" sz="1000" spc="-5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monetary </a:t>
            </a:r>
            <a:r>
              <a:rPr dirty="0" sz="1000" spc="-45">
                <a:latin typeface="Microsoft Sans Serif"/>
                <a:cs typeface="Microsoft Sans Serif"/>
              </a:rPr>
              <a:t>amounts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from 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contracts,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enhancing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understanding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key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elements.</a:t>
            </a:r>
            <a:endParaRPr sz="1000">
              <a:latin typeface="Microsoft Sans Serif"/>
              <a:cs typeface="Microsoft Sans Serif"/>
            </a:endParaRPr>
          </a:p>
          <a:p>
            <a:pPr algn="just" marL="289560" marR="5080">
              <a:lnSpc>
                <a:spcPts val="1200"/>
              </a:lnSpc>
              <a:spcBef>
                <a:spcPts val="30"/>
              </a:spcBef>
            </a:pPr>
            <a:r>
              <a:rPr dirty="0" sz="1000" spc="-25">
                <a:latin typeface="Microsoft Sans Serif"/>
                <a:cs typeface="Microsoft Sans Serif"/>
              </a:rPr>
              <a:t>Apply </a:t>
            </a:r>
            <a:r>
              <a:rPr dirty="0" sz="1000">
                <a:latin typeface="Microsoft Sans Serif"/>
                <a:cs typeface="Microsoft Sans Serif"/>
              </a:rPr>
              <a:t>text </a:t>
            </a:r>
            <a:r>
              <a:rPr dirty="0" sz="1000" spc="-35">
                <a:latin typeface="Microsoft Sans Serif"/>
                <a:cs typeface="Microsoft Sans Serif"/>
              </a:rPr>
              <a:t>classification </a:t>
            </a:r>
            <a:r>
              <a:rPr dirty="0" sz="1000" spc="-50">
                <a:latin typeface="Microsoft Sans Serif"/>
                <a:cs typeface="Microsoft Sans Serif"/>
              </a:rPr>
              <a:t>techniques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50">
                <a:latin typeface="Microsoft Sans Serif"/>
                <a:cs typeface="Microsoft Sans Serif"/>
              </a:rPr>
              <a:t>categorize </a:t>
            </a:r>
            <a:r>
              <a:rPr dirty="0" sz="1000" spc="-20">
                <a:latin typeface="Microsoft Sans Serif"/>
                <a:cs typeface="Microsoft Sans Serif"/>
              </a:rPr>
              <a:t>contract </a:t>
            </a:r>
            <a:r>
              <a:rPr dirty="0" sz="1000" spc="-75">
                <a:latin typeface="Microsoft Sans Serif"/>
                <a:cs typeface="Microsoft Sans Serif"/>
              </a:rPr>
              <a:t>clauses </a:t>
            </a:r>
            <a:r>
              <a:rPr dirty="0" sz="1000" spc="-5">
                <a:latin typeface="Microsoft Sans Serif"/>
                <a:cs typeface="Microsoft Sans Serif"/>
              </a:rPr>
              <a:t>into </a:t>
            </a:r>
            <a:r>
              <a:rPr dirty="0" sz="100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predefined</a:t>
            </a:r>
            <a:r>
              <a:rPr dirty="0" sz="1000" spc="-50">
                <a:latin typeface="Microsoft Sans Serif"/>
                <a:cs typeface="Microsoft Sans Serif"/>
              </a:rPr>
              <a:t> categories,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aiding </a:t>
            </a:r>
            <a:r>
              <a:rPr dirty="0" sz="1000" spc="-20">
                <a:latin typeface="Microsoft Sans Serif"/>
                <a:cs typeface="Microsoft Sans Serif"/>
              </a:rPr>
              <a:t>in </a:t>
            </a:r>
            <a:r>
              <a:rPr dirty="0" sz="1000" spc="-25">
                <a:latin typeface="Microsoft Sans Serif"/>
                <a:cs typeface="Microsoft Sans Serif"/>
              </a:rPr>
              <a:t>the </a:t>
            </a:r>
            <a:r>
              <a:rPr dirty="0" sz="1000" spc="-40">
                <a:latin typeface="Microsoft Sans Serif"/>
                <a:cs typeface="Microsoft Sans Serif"/>
              </a:rPr>
              <a:t>systematic </a:t>
            </a:r>
            <a:r>
              <a:rPr dirty="0" sz="1000" spc="-35">
                <a:latin typeface="Microsoft Sans Serif"/>
                <a:cs typeface="Microsoft Sans Serif"/>
              </a:rPr>
              <a:t>organization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15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review 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contract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content.</a:t>
            </a:r>
            <a:endParaRPr sz="10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145"/>
              </a:spcBef>
            </a:pPr>
            <a:r>
              <a:rPr dirty="0" sz="1100" spc="-70">
                <a:latin typeface="Microsoft Sans Serif"/>
                <a:cs typeface="Microsoft Sans Serif"/>
              </a:rPr>
              <a:t>Supervised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Learning</a:t>
            </a:r>
            <a:endParaRPr sz="1100">
              <a:latin typeface="Microsoft Sans Serif"/>
              <a:cs typeface="Microsoft Sans Serif"/>
            </a:endParaRPr>
          </a:p>
          <a:p>
            <a:pPr marL="289560" marR="78740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latin typeface="Microsoft Sans Serif"/>
                <a:cs typeface="Microsoft Sans Serif"/>
              </a:rPr>
              <a:t>Train </a:t>
            </a:r>
            <a:r>
              <a:rPr dirty="0" sz="1000" spc="-60">
                <a:latin typeface="Microsoft Sans Serif"/>
                <a:cs typeface="Microsoft Sans Serif"/>
              </a:rPr>
              <a:t>models</a:t>
            </a:r>
            <a:r>
              <a:rPr dirty="0" sz="1000" spc="-5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such</a:t>
            </a:r>
            <a:r>
              <a:rPr dirty="0" sz="1000" spc="-65">
                <a:latin typeface="Microsoft Sans Serif"/>
                <a:cs typeface="Microsoft Sans Serif"/>
              </a:rPr>
              <a:t> </a:t>
            </a:r>
            <a:r>
              <a:rPr dirty="0" sz="1000" spc="-100">
                <a:latin typeface="Microsoft Sans Serif"/>
                <a:cs typeface="Microsoft Sans Serif"/>
              </a:rPr>
              <a:t>as</a:t>
            </a:r>
            <a:r>
              <a:rPr dirty="0" sz="1000" spc="-9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logistic </a:t>
            </a:r>
            <a:r>
              <a:rPr dirty="0" sz="1000" spc="-55">
                <a:latin typeface="Microsoft Sans Serif"/>
                <a:cs typeface="Microsoft Sans Serif"/>
              </a:rPr>
              <a:t>regression,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decision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trees,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or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neural 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networks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classify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contract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clauses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into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predefined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categories,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using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labeled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datasets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training.</a:t>
            </a:r>
            <a:endParaRPr sz="1000">
              <a:latin typeface="Microsoft Sans Serif"/>
              <a:cs typeface="Microsoft Sans Serif"/>
            </a:endParaRPr>
          </a:p>
          <a:p>
            <a:pPr marL="289560" marR="73660">
              <a:lnSpc>
                <a:spcPts val="1200"/>
              </a:lnSpc>
              <a:spcBef>
                <a:spcPts val="25"/>
              </a:spcBef>
            </a:pPr>
            <a:r>
              <a:rPr dirty="0" sz="1000" spc="-90">
                <a:latin typeface="Microsoft Sans Serif"/>
                <a:cs typeface="Microsoft Sans Serif"/>
              </a:rPr>
              <a:t>Use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regression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models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predict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numerical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values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related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contract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terms,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such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100">
                <a:latin typeface="Microsoft Sans Serif"/>
                <a:cs typeface="Microsoft Sans Serif"/>
              </a:rPr>
              <a:t>as</a:t>
            </a:r>
            <a:r>
              <a:rPr dirty="0" sz="1000" spc="-9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financial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metrics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or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duration,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based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on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historical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data.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925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Meth</a:t>
            </a:r>
            <a:r>
              <a:rPr dirty="0" spc="10"/>
              <a:t>o</a:t>
            </a:r>
            <a:r>
              <a:rPr dirty="0" spc="-60"/>
              <a:t>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594458"/>
            <a:ext cx="114214" cy="1142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929" y="58152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13600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872370"/>
            <a:ext cx="114214" cy="1142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1917" y="185943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2091512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515251"/>
            <a:ext cx="4048760" cy="258064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40">
                <a:latin typeface="Microsoft Sans Serif"/>
                <a:cs typeface="Microsoft Sans Serif"/>
              </a:rPr>
              <a:t>Document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Processing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Tokenization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latin typeface="Microsoft Sans Serif"/>
                <a:cs typeface="Microsoft Sans Serif"/>
              </a:rPr>
              <a:t>This </a:t>
            </a:r>
            <a:r>
              <a:rPr dirty="0" sz="1000" spc="-50">
                <a:latin typeface="Microsoft Sans Serif"/>
                <a:cs typeface="Microsoft Sans Serif"/>
              </a:rPr>
              <a:t>step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involves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reading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processing</a:t>
            </a:r>
            <a:r>
              <a:rPr dirty="0" sz="1000" spc="-5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 </a:t>
            </a:r>
            <a:r>
              <a:rPr dirty="0" sz="1000" spc="-20">
                <a:latin typeface="Microsoft Sans Serif"/>
                <a:cs typeface="Microsoft Sans Serif"/>
              </a:rPr>
              <a:t>contract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template 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documents,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which</a:t>
            </a:r>
            <a:r>
              <a:rPr dirty="0" sz="1000" spc="-3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can</a:t>
            </a:r>
            <a:r>
              <a:rPr dirty="0" sz="1000" spc="-6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be</a:t>
            </a:r>
            <a:r>
              <a:rPr dirty="0" sz="1000" spc="-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in </a:t>
            </a:r>
            <a:r>
              <a:rPr dirty="0" sz="1000" spc="-55">
                <a:latin typeface="Microsoft Sans Serif"/>
                <a:cs typeface="Microsoft Sans Serif"/>
              </a:rPr>
              <a:t>various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formats</a:t>
            </a:r>
            <a:r>
              <a:rPr dirty="0" sz="1000" spc="-3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such</a:t>
            </a:r>
            <a:r>
              <a:rPr dirty="0" sz="1000" spc="-65">
                <a:latin typeface="Microsoft Sans Serif"/>
                <a:cs typeface="Microsoft Sans Serif"/>
              </a:rPr>
              <a:t> </a:t>
            </a:r>
            <a:r>
              <a:rPr dirty="0" sz="1000" spc="-100">
                <a:latin typeface="Microsoft Sans Serif"/>
                <a:cs typeface="Microsoft Sans Serif"/>
              </a:rPr>
              <a:t>as</a:t>
            </a:r>
            <a:r>
              <a:rPr dirty="0" sz="1000" spc="-95">
                <a:latin typeface="Microsoft Sans Serif"/>
                <a:cs typeface="Microsoft Sans Serif"/>
              </a:rPr>
              <a:t> </a:t>
            </a:r>
            <a:r>
              <a:rPr dirty="0" sz="1000" spc="30">
                <a:latin typeface="Microsoft Sans Serif"/>
                <a:cs typeface="Microsoft Sans Serif"/>
              </a:rPr>
              <a:t>TXT, </a:t>
            </a:r>
            <a:r>
              <a:rPr dirty="0" sz="1000" spc="-30">
                <a:latin typeface="Microsoft Sans Serif"/>
                <a:cs typeface="Microsoft Sans Serif"/>
              </a:rPr>
              <a:t>DOCX, </a:t>
            </a:r>
            <a:r>
              <a:rPr dirty="0" sz="1000" spc="-45">
                <a:latin typeface="Microsoft Sans Serif"/>
                <a:cs typeface="Microsoft Sans Serif"/>
              </a:rPr>
              <a:t>or 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PDF.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The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content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these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documents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then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tokenized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into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words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comparison.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Tokenization</a:t>
            </a:r>
            <a:r>
              <a:rPr dirty="0" sz="1000" spc="-3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involves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extracting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words</a:t>
            </a:r>
            <a:r>
              <a:rPr dirty="0" sz="1000" spc="-6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from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text, </a:t>
            </a:r>
            <a:r>
              <a:rPr dirty="0" sz="1000" spc="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converting</a:t>
            </a:r>
            <a:r>
              <a:rPr dirty="0" sz="1000" spc="-30">
                <a:latin typeface="Microsoft Sans Serif"/>
                <a:cs typeface="Microsoft Sans Serif"/>
              </a:rPr>
              <a:t> them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65">
                <a:latin typeface="Microsoft Sans Serif"/>
                <a:cs typeface="Microsoft Sans Serif"/>
              </a:rPr>
              <a:t>lowercase,</a:t>
            </a:r>
            <a:r>
              <a:rPr dirty="0" sz="1000" spc="-6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storing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them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in </a:t>
            </a:r>
            <a:r>
              <a:rPr dirty="0" sz="1000" spc="-80">
                <a:latin typeface="Microsoft Sans Serif"/>
                <a:cs typeface="Microsoft Sans Serif"/>
              </a:rPr>
              <a:t>a</a:t>
            </a:r>
            <a:r>
              <a:rPr dirty="0" sz="1000" spc="-7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set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 </a:t>
            </a:r>
            <a:r>
              <a:rPr dirty="0" sz="1000" spc="-90">
                <a:latin typeface="Microsoft Sans Serif"/>
                <a:cs typeface="Microsoft Sans Serif"/>
              </a:rPr>
              <a:t>easy </a:t>
            </a:r>
            <a:r>
              <a:rPr dirty="0" sz="1000" spc="-8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comparison.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This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step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ensures</a:t>
            </a:r>
            <a:r>
              <a:rPr dirty="0" sz="1000" spc="-7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that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text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ready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 </a:t>
            </a:r>
            <a:r>
              <a:rPr dirty="0" sz="1000" spc="-60">
                <a:latin typeface="Microsoft Sans Serif"/>
                <a:cs typeface="Microsoft Sans Serif"/>
              </a:rPr>
              <a:t>subsequent </a:t>
            </a:r>
            <a:r>
              <a:rPr dirty="0" sz="1000" spc="-5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analysis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comparison.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-35">
                <a:latin typeface="Microsoft Sans Serif"/>
                <a:cs typeface="Microsoft Sans Serif"/>
              </a:rPr>
              <a:t>Deviation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Highlighting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Clause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Extraction</a:t>
            </a:r>
            <a:endParaRPr sz="1100">
              <a:latin typeface="Microsoft Sans Serif"/>
              <a:cs typeface="Microsoft Sans Serif"/>
            </a:endParaRPr>
          </a:p>
          <a:p>
            <a:pPr marL="289560" marR="5969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Microsoft Sans Serif"/>
                <a:cs typeface="Microsoft Sans Serif"/>
              </a:rPr>
              <a:t>The </a:t>
            </a:r>
            <a:r>
              <a:rPr dirty="0" sz="1000" spc="-35">
                <a:latin typeface="Microsoft Sans Serif"/>
                <a:cs typeface="Microsoft Sans Serif"/>
              </a:rPr>
              <a:t>primary </a:t>
            </a:r>
            <a:r>
              <a:rPr dirty="0" sz="1000" spc="-40">
                <a:latin typeface="Microsoft Sans Serif"/>
                <a:cs typeface="Microsoft Sans Serif"/>
              </a:rPr>
              <a:t>aim</a:t>
            </a:r>
            <a:r>
              <a:rPr dirty="0" sz="1000" spc="-3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15">
                <a:latin typeface="Microsoft Sans Serif"/>
                <a:cs typeface="Microsoft Sans Serif"/>
              </a:rPr>
              <a:t>identify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highlight </a:t>
            </a:r>
            <a:r>
              <a:rPr dirty="0" sz="1000" spc="-40">
                <a:latin typeface="Microsoft Sans Serif"/>
                <a:cs typeface="Microsoft Sans Serif"/>
              </a:rPr>
              <a:t>deviations</a:t>
            </a:r>
            <a:r>
              <a:rPr dirty="0" sz="1000" spc="-3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between</a:t>
            </a:r>
            <a:r>
              <a:rPr dirty="0" sz="1000" spc="-6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 </a:t>
            </a:r>
            <a:r>
              <a:rPr dirty="0" sz="1000" spc="-20">
                <a:latin typeface="Microsoft Sans Serif"/>
                <a:cs typeface="Microsoft Sans Serif"/>
              </a:rPr>
              <a:t> contract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template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20">
                <a:latin typeface="Microsoft Sans Serif"/>
                <a:cs typeface="Microsoft Sans Serif"/>
              </a:rPr>
              <a:t>extract </a:t>
            </a:r>
            <a:r>
              <a:rPr dirty="0" sz="1000" spc="-45">
                <a:latin typeface="Microsoft Sans Serif"/>
                <a:cs typeface="Microsoft Sans Serif"/>
              </a:rPr>
              <a:t>specific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clauses</a:t>
            </a:r>
            <a:r>
              <a:rPr dirty="0" sz="1000" spc="-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from </a:t>
            </a:r>
            <a:r>
              <a:rPr dirty="0" sz="1000" spc="-25">
                <a:latin typeface="Microsoft Sans Serif"/>
                <a:cs typeface="Microsoft Sans Serif"/>
              </a:rPr>
              <a:t>the 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contract.</a:t>
            </a:r>
            <a:r>
              <a:rPr dirty="0" sz="1000" spc="17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comparison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step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involves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checking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each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tokenized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word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in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-20">
                <a:latin typeface="Microsoft Sans Serif"/>
                <a:cs typeface="Microsoft Sans Serif"/>
              </a:rPr>
              <a:t> contract </a:t>
            </a:r>
            <a:r>
              <a:rPr dirty="0" sz="1000" spc="-45">
                <a:latin typeface="Microsoft Sans Serif"/>
                <a:cs typeface="Microsoft Sans Serif"/>
              </a:rPr>
              <a:t>against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template.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Words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that </a:t>
            </a:r>
            <a:r>
              <a:rPr dirty="0" sz="1000" spc="-55">
                <a:latin typeface="Microsoft Sans Serif"/>
                <a:cs typeface="Microsoft Sans Serif"/>
              </a:rPr>
              <a:t>do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not </a:t>
            </a:r>
            <a:r>
              <a:rPr dirty="0" sz="1000" spc="-30">
                <a:latin typeface="Microsoft Sans Serif"/>
                <a:cs typeface="Microsoft Sans Serif"/>
              </a:rPr>
              <a:t>match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are </a:t>
            </a:r>
            <a:r>
              <a:rPr dirty="0" sz="1000" spc="-7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highlighted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35">
                <a:latin typeface="Microsoft Sans Serif"/>
                <a:cs typeface="Microsoft Sans Serif"/>
              </a:rPr>
              <a:t>indicate</a:t>
            </a:r>
            <a:r>
              <a:rPr dirty="0" sz="1000" spc="-3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deviations.</a:t>
            </a:r>
            <a:r>
              <a:rPr dirty="0" sz="1000" spc="-3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Additionally,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-20">
                <a:latin typeface="Microsoft Sans Serif"/>
                <a:cs typeface="Microsoft Sans Serif"/>
              </a:rPr>
              <a:t> contract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text </a:t>
            </a:r>
            <a:r>
              <a:rPr dirty="0" sz="1000" spc="-55">
                <a:latin typeface="Microsoft Sans Serif"/>
                <a:cs typeface="Microsoft Sans Serif"/>
              </a:rPr>
              <a:t>is 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analyzed</a:t>
            </a:r>
            <a:r>
              <a:rPr dirty="0" sz="1000" spc="-5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20">
                <a:latin typeface="Microsoft Sans Serif"/>
                <a:cs typeface="Microsoft Sans Serif"/>
              </a:rPr>
              <a:t>extract </a:t>
            </a:r>
            <a:r>
              <a:rPr dirty="0" sz="1000" spc="-45">
                <a:latin typeface="Microsoft Sans Serif"/>
                <a:cs typeface="Microsoft Sans Serif"/>
              </a:rPr>
              <a:t>specific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clauses</a:t>
            </a:r>
            <a:r>
              <a:rPr dirty="0" sz="1000" spc="-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like </a:t>
            </a:r>
            <a:r>
              <a:rPr dirty="0" sz="1000" spc="-50">
                <a:latin typeface="Microsoft Sans Serif"/>
                <a:cs typeface="Microsoft Sans Serif"/>
              </a:rPr>
              <a:t>agreement,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confidentiality, </a:t>
            </a:r>
            <a:r>
              <a:rPr dirty="0" sz="1000" spc="-20">
                <a:latin typeface="Microsoft Sans Serif"/>
                <a:cs typeface="Microsoft Sans Serif"/>
              </a:rPr>
              <a:t> termination,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etc.,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allowing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detailed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examination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each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clause.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66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812085"/>
            <a:ext cx="114214" cy="1142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929" y="79915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031227"/>
            <a:ext cx="52590" cy="5259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49540" y="1083818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0" y="0"/>
                </a:moveTo>
                <a:lnTo>
                  <a:pt x="3985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95920" y="1083818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0" y="0"/>
                </a:moveTo>
                <a:lnTo>
                  <a:pt x="3985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482671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1917" y="146973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701812"/>
            <a:ext cx="52590" cy="5259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517141" y="1754403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0" y="0"/>
                </a:moveTo>
                <a:lnTo>
                  <a:pt x="3985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72258" y="1754403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0" y="0"/>
                </a:moveTo>
                <a:lnTo>
                  <a:pt x="3985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17953" y="1906231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0" y="0"/>
                </a:moveTo>
                <a:lnTo>
                  <a:pt x="3985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2153256"/>
            <a:ext cx="114214" cy="11421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51917" y="214032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2372398"/>
            <a:ext cx="52590" cy="5259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548409" y="2424988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0" y="0"/>
                </a:moveTo>
                <a:lnTo>
                  <a:pt x="3985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52938" y="2576817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85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2932" y="732878"/>
            <a:ext cx="4079240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60">
                <a:latin typeface="Microsoft Sans Serif"/>
                <a:cs typeface="Microsoft Sans Serif"/>
              </a:rPr>
              <a:t>Custom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125">
                <a:latin typeface="Microsoft Sans Serif"/>
                <a:cs typeface="Microsoft Sans Serif"/>
              </a:rPr>
              <a:t>CSS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Styling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Microsoft Sans Serif"/>
                <a:cs typeface="Microsoft Sans Serif"/>
              </a:rPr>
              <a:t>The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114">
                <a:latin typeface="Calibri"/>
                <a:cs typeface="Calibri"/>
              </a:rPr>
              <a:t>set</a:t>
            </a:r>
            <a:r>
              <a:rPr dirty="0" sz="1000" spc="15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custom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css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function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sets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custom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styles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ensure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a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clean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user-friendly</a:t>
            </a:r>
            <a:r>
              <a:rPr dirty="0" sz="1000" spc="-3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interface, including </a:t>
            </a:r>
            <a:r>
              <a:rPr dirty="0" sz="1000" spc="-45">
                <a:latin typeface="Microsoft Sans Serif"/>
                <a:cs typeface="Microsoft Sans Serif"/>
              </a:rPr>
              <a:t>background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colors,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font </a:t>
            </a:r>
            <a:r>
              <a:rPr dirty="0" sz="1000" spc="-45">
                <a:latin typeface="Microsoft Sans Serif"/>
                <a:cs typeface="Microsoft Sans Serif"/>
              </a:rPr>
              <a:t>colors,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 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button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styles.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40">
                <a:latin typeface="Microsoft Sans Serif"/>
                <a:cs typeface="Microsoft Sans Serif"/>
              </a:rPr>
              <a:t>Document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Reading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Tokenization</a:t>
            </a:r>
            <a:endParaRPr sz="1100">
              <a:latin typeface="Microsoft Sans Serif"/>
              <a:cs typeface="Microsoft Sans Serif"/>
            </a:endParaRPr>
          </a:p>
          <a:p>
            <a:pPr algn="just" marL="289560" marR="370840">
              <a:lnSpc>
                <a:spcPct val="100000"/>
              </a:lnSpc>
              <a:spcBef>
                <a:spcPts val="175"/>
              </a:spcBef>
            </a:pPr>
            <a:r>
              <a:rPr dirty="0" sz="1000" spc="-40">
                <a:latin typeface="Microsoft Sans Serif"/>
                <a:cs typeface="Microsoft Sans Serif"/>
              </a:rPr>
              <a:t>Functions </a:t>
            </a:r>
            <a:r>
              <a:rPr dirty="0" sz="1000" spc="60">
                <a:latin typeface="Calibri"/>
                <a:cs typeface="Calibri"/>
              </a:rPr>
              <a:t>read </a:t>
            </a:r>
            <a:r>
              <a:rPr dirty="0" sz="1000" spc="45">
                <a:latin typeface="Calibri"/>
                <a:cs typeface="Calibri"/>
              </a:rPr>
              <a:t>docx </a:t>
            </a:r>
            <a:r>
              <a:rPr dirty="0" sz="1000" spc="-55">
                <a:latin typeface="Microsoft Sans Serif"/>
                <a:cs typeface="Microsoft Sans Serif"/>
              </a:rPr>
              <a:t>and </a:t>
            </a:r>
            <a:r>
              <a:rPr dirty="0" sz="1000" spc="60">
                <a:latin typeface="Calibri"/>
                <a:cs typeface="Calibri"/>
              </a:rPr>
              <a:t>read </a:t>
            </a:r>
            <a:r>
              <a:rPr dirty="0" sz="1000" spc="70">
                <a:latin typeface="Calibri"/>
                <a:cs typeface="Calibri"/>
              </a:rPr>
              <a:t>pdf </a:t>
            </a:r>
            <a:r>
              <a:rPr dirty="0" sz="1000" spc="-60">
                <a:latin typeface="Microsoft Sans Serif"/>
                <a:cs typeface="Microsoft Sans Serif"/>
              </a:rPr>
              <a:t>read </a:t>
            </a:r>
            <a:r>
              <a:rPr dirty="0" sz="1000" spc="-35">
                <a:latin typeface="Microsoft Sans Serif"/>
                <a:cs typeface="Microsoft Sans Serif"/>
              </a:rPr>
              <a:t>DOCX </a:t>
            </a:r>
            <a:r>
              <a:rPr dirty="0" sz="1000" spc="-60">
                <a:latin typeface="Microsoft Sans Serif"/>
                <a:cs typeface="Microsoft Sans Serif"/>
              </a:rPr>
              <a:t>and </a:t>
            </a:r>
            <a:r>
              <a:rPr dirty="0" sz="1000" spc="-30">
                <a:latin typeface="Microsoft Sans Serif"/>
                <a:cs typeface="Microsoft Sans Serif"/>
              </a:rPr>
              <a:t>PDF </a:t>
            </a:r>
            <a:r>
              <a:rPr dirty="0" sz="1000" spc="-35">
                <a:latin typeface="Microsoft Sans Serif"/>
                <a:cs typeface="Microsoft Sans Serif"/>
              </a:rPr>
              <a:t>files, </a:t>
            </a:r>
            <a:r>
              <a:rPr dirty="0" sz="1000" spc="-3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respectively, </a:t>
            </a:r>
            <a:r>
              <a:rPr dirty="0" sz="1000" spc="-40">
                <a:latin typeface="Microsoft Sans Serif"/>
                <a:cs typeface="Microsoft Sans Serif"/>
              </a:rPr>
              <a:t>while </a:t>
            </a:r>
            <a:r>
              <a:rPr dirty="0" sz="1000" spc="90">
                <a:latin typeface="Calibri"/>
                <a:cs typeface="Calibri"/>
              </a:rPr>
              <a:t>tokenize </a:t>
            </a:r>
            <a:r>
              <a:rPr dirty="0" sz="1000" spc="120">
                <a:latin typeface="Calibri"/>
                <a:cs typeface="Calibri"/>
              </a:rPr>
              <a:t>text </a:t>
            </a:r>
            <a:r>
              <a:rPr dirty="0" sz="1000" spc="-30">
                <a:latin typeface="Microsoft Sans Serif"/>
                <a:cs typeface="Microsoft Sans Serif"/>
              </a:rPr>
              <a:t>extracts </a:t>
            </a:r>
            <a:r>
              <a:rPr dirty="0" sz="1000" spc="-65">
                <a:latin typeface="Microsoft Sans Serif"/>
                <a:cs typeface="Microsoft Sans Serif"/>
              </a:rPr>
              <a:t>words </a:t>
            </a:r>
            <a:r>
              <a:rPr dirty="0" sz="1000" spc="-20">
                <a:latin typeface="Microsoft Sans Serif"/>
                <a:cs typeface="Microsoft Sans Serif"/>
              </a:rPr>
              <a:t>from </a:t>
            </a:r>
            <a:r>
              <a:rPr dirty="0" sz="1000" spc="-25">
                <a:latin typeface="Microsoft Sans Serif"/>
                <a:cs typeface="Microsoft Sans Serif"/>
              </a:rPr>
              <a:t>the </a:t>
            </a:r>
            <a:r>
              <a:rPr dirty="0" sz="1000">
                <a:latin typeface="Microsoft Sans Serif"/>
                <a:cs typeface="Microsoft Sans Serif"/>
              </a:rPr>
              <a:t>text, </a:t>
            </a:r>
            <a:r>
              <a:rPr dirty="0" sz="1000" spc="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converting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them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lowercase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easy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comparison.</a:t>
            </a:r>
            <a:endParaRPr sz="10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35">
                <a:latin typeface="Microsoft Sans Serif"/>
                <a:cs typeface="Microsoft Sans Serif"/>
              </a:rPr>
              <a:t>Deviation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Highlighting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Clause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Extraction</a:t>
            </a:r>
            <a:endParaRPr sz="1100">
              <a:latin typeface="Microsoft Sans Serif"/>
              <a:cs typeface="Microsoft Sans Serif"/>
            </a:endParaRPr>
          </a:p>
          <a:p>
            <a:pPr marL="289560" marR="58419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Microsoft Sans Serif"/>
                <a:cs typeface="Microsoft Sans Serif"/>
              </a:rPr>
              <a:t>The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 spc="125">
                <a:latin typeface="Calibri"/>
                <a:cs typeface="Calibri"/>
              </a:rPr>
              <a:t>highlight </a:t>
            </a:r>
            <a:r>
              <a:rPr dirty="0" sz="1000" spc="105">
                <a:latin typeface="Calibri"/>
                <a:cs typeface="Calibri"/>
              </a:rPr>
              <a:t>differences </a:t>
            </a:r>
            <a:r>
              <a:rPr dirty="0" sz="1000" spc="-20">
                <a:latin typeface="Microsoft Sans Serif"/>
                <a:cs typeface="Microsoft Sans Serif"/>
              </a:rPr>
              <a:t>function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highlights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words</a:t>
            </a:r>
            <a:r>
              <a:rPr dirty="0" sz="1000" spc="13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in</a:t>
            </a:r>
            <a:r>
              <a:rPr dirty="0" sz="1000" spc="22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 </a:t>
            </a:r>
            <a:r>
              <a:rPr dirty="0" sz="1000" spc="-20">
                <a:latin typeface="Microsoft Sans Serif"/>
                <a:cs typeface="Microsoft Sans Serif"/>
              </a:rPr>
              <a:t> contract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that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do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not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match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template,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114">
                <a:latin typeface="Calibri"/>
                <a:cs typeface="Calibri"/>
              </a:rPr>
              <a:t>extract</a:t>
            </a:r>
            <a:r>
              <a:rPr dirty="0" sz="1000" spc="145"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clauses 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function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identifies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extracts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specific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clauses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from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contract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text.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969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Process</a:t>
            </a:r>
            <a:r>
              <a:rPr dirty="0" spc="15"/>
              <a:t> </a:t>
            </a:r>
            <a:r>
              <a:rPr dirty="0" spc="-60"/>
              <a:t>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4837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64920"/>
            <a:ext cx="4080510" cy="22745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81330">
              <a:lnSpc>
                <a:spcPct val="102600"/>
              </a:lnSpc>
              <a:spcBef>
                <a:spcPts val="55"/>
              </a:spcBef>
            </a:pPr>
            <a:r>
              <a:rPr dirty="0" sz="1100" spc="-25" b="1">
                <a:latin typeface="Arial"/>
                <a:cs typeface="Arial"/>
              </a:rPr>
              <a:t>Document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Upload:</a:t>
            </a:r>
            <a:r>
              <a:rPr dirty="0" sz="1100" spc="170" b="1">
                <a:latin typeface="Arial"/>
                <a:cs typeface="Arial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Users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upload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contract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template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documents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various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formats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(txt,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docx,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pdf).</a:t>
            </a:r>
            <a:endParaRPr sz="1100">
              <a:latin typeface="Microsoft Sans Serif"/>
              <a:cs typeface="Microsoft Sans Serif"/>
            </a:endParaRPr>
          </a:p>
          <a:p>
            <a:pPr marL="12700" marR="122555">
              <a:lnSpc>
                <a:spcPct val="102600"/>
              </a:lnSpc>
              <a:spcBef>
                <a:spcPts val="300"/>
              </a:spcBef>
            </a:pPr>
            <a:r>
              <a:rPr dirty="0" sz="1100" spc="-25" b="1">
                <a:latin typeface="Arial"/>
                <a:cs typeface="Arial"/>
              </a:rPr>
              <a:t>Highlight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Deviations:</a:t>
            </a:r>
            <a:r>
              <a:rPr dirty="0" sz="1100" spc="190" b="1">
                <a:latin typeface="Arial"/>
                <a:cs typeface="Arial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Highlights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differences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between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uploaded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contract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template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texts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color-coded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annotations.</a:t>
            </a:r>
            <a:endParaRPr sz="1100">
              <a:latin typeface="Microsoft Sans Serif"/>
              <a:cs typeface="Microsoft Sans Serif"/>
            </a:endParaRPr>
          </a:p>
          <a:p>
            <a:pPr marL="12700" marR="79375">
              <a:lnSpc>
                <a:spcPct val="102600"/>
              </a:lnSpc>
              <a:spcBef>
                <a:spcPts val="300"/>
              </a:spcBef>
            </a:pPr>
            <a:r>
              <a:rPr dirty="0" sz="1100" spc="-15" b="1">
                <a:latin typeface="Arial"/>
                <a:cs typeface="Arial"/>
              </a:rPr>
              <a:t>Extract </a:t>
            </a:r>
            <a:r>
              <a:rPr dirty="0" sz="1100" spc="-75" b="1">
                <a:latin typeface="Arial"/>
                <a:cs typeface="Arial"/>
              </a:rPr>
              <a:t>Clauses: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Automatically </a:t>
            </a:r>
            <a:r>
              <a:rPr dirty="0" sz="1100" spc="-35">
                <a:latin typeface="Microsoft Sans Serif"/>
                <a:cs typeface="Microsoft Sans Serif"/>
              </a:rPr>
              <a:t>extracts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specific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clauses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(e.g.,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agreement,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confidentiality)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contract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text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easy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reference.</a:t>
            </a:r>
            <a:endParaRPr sz="1100">
              <a:latin typeface="Microsoft Sans Serif"/>
              <a:cs typeface="Microsoft Sans Serif"/>
            </a:endParaRPr>
          </a:p>
          <a:p>
            <a:pPr marL="12700" marR="480695">
              <a:lnSpc>
                <a:spcPct val="102699"/>
              </a:lnSpc>
              <a:spcBef>
                <a:spcPts val="295"/>
              </a:spcBef>
            </a:pPr>
            <a:r>
              <a:rPr dirty="0" sz="1100" spc="-50" b="1">
                <a:latin typeface="Arial"/>
                <a:cs typeface="Arial"/>
              </a:rPr>
              <a:t>Custom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CSS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Styling:</a:t>
            </a:r>
            <a:r>
              <a:rPr dirty="0" sz="1100" spc="180" b="1">
                <a:latin typeface="Arial"/>
                <a:cs typeface="Arial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Implements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custom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25">
                <a:latin typeface="Microsoft Sans Serif"/>
                <a:cs typeface="Microsoft Sans Serif"/>
              </a:rPr>
              <a:t>CSS</a:t>
            </a:r>
            <a:r>
              <a:rPr dirty="0" sz="1100" spc="-9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visually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appealing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consistent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user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interface.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20" b="1">
                <a:latin typeface="Arial"/>
                <a:cs typeface="Arial"/>
              </a:rPr>
              <a:t>Interactive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Navigation:</a:t>
            </a:r>
            <a:r>
              <a:rPr dirty="0" sz="1100" spc="170" b="1">
                <a:latin typeface="Arial"/>
                <a:cs typeface="Arial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Provides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top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menu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navigating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between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home,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highlighted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deviations,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extracted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clauses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views.</a:t>
            </a:r>
            <a:endParaRPr sz="1100">
              <a:latin typeface="Microsoft Sans Serif"/>
              <a:cs typeface="Microsoft Sans Serif"/>
            </a:endParaRPr>
          </a:p>
          <a:p>
            <a:pPr marL="12700" marR="5715">
              <a:lnSpc>
                <a:spcPct val="102600"/>
              </a:lnSpc>
              <a:spcBef>
                <a:spcPts val="300"/>
              </a:spcBef>
            </a:pPr>
            <a:r>
              <a:rPr dirty="0" sz="1100" spc="-25" b="1">
                <a:latin typeface="Arial"/>
                <a:cs typeface="Arial"/>
              </a:rPr>
              <a:t>Document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Parsing:</a:t>
            </a:r>
            <a:r>
              <a:rPr dirty="0" sz="1100" spc="170" b="1">
                <a:latin typeface="Arial"/>
                <a:cs typeface="Arial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Utilizes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libraries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like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Calibri"/>
                <a:cs typeface="Calibri"/>
              </a:rPr>
              <a:t>python-docx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Calibri"/>
                <a:cs typeface="Calibri"/>
              </a:rPr>
              <a:t>PyMuPDF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25">
                <a:latin typeface="Calibri"/>
                <a:cs typeface="Calibri"/>
              </a:rPr>
              <a:t>(fitz)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parse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read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text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uploaded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documents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seamlessly.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3047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12582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94687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276792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658897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6262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FFFFFF"/>
                </a:solidFill>
                <a:latin typeface="Microsoft Sans Serif"/>
                <a:cs typeface="Microsoft Sans Serif"/>
              </a:rPr>
              <a:t>Architecture</a:t>
            </a:r>
            <a:r>
              <a:rPr dirty="0" sz="14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Microsoft Sans Serif"/>
                <a:cs typeface="Microsoft Sans Serif"/>
              </a:rPr>
              <a:t>Diagram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270" y="785740"/>
            <a:ext cx="2165529" cy="19274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815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5"/>
              <a:t>Team</a:t>
            </a:r>
            <a:r>
              <a:rPr dirty="0" spc="75"/>
              <a:t> </a:t>
            </a:r>
            <a:r>
              <a:rPr dirty="0" spc="-90"/>
              <a:t>members</a:t>
            </a:r>
            <a:r>
              <a:rPr dirty="0" spc="75"/>
              <a:t> </a:t>
            </a:r>
            <a:r>
              <a:rPr dirty="0" spc="-75"/>
              <a:t>and</a:t>
            </a:r>
            <a:r>
              <a:rPr dirty="0" spc="75"/>
              <a:t> </a:t>
            </a:r>
            <a:r>
              <a:rPr dirty="0" spc="-25"/>
              <a:t>Contribution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15225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6941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8948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543657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677974"/>
            <a:ext cx="4319270" cy="2146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0" b="1">
                <a:latin typeface="Arial"/>
                <a:cs typeface="Arial"/>
              </a:rPr>
              <a:t>Coding: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Microsoft Sans Serif"/>
                <a:cs typeface="Microsoft Sans Serif"/>
              </a:rPr>
              <a:t>Responsibilities:</a:t>
            </a:r>
            <a:r>
              <a:rPr dirty="0" sz="1100" spc="-40">
                <a:latin typeface="Microsoft Sans Serif"/>
                <a:cs typeface="Microsoft Sans Serif"/>
              </a:rPr>
              <a:t> Implementing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Streamlit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application,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including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UI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development,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backend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logic, </a:t>
            </a:r>
            <a:r>
              <a:rPr dirty="0" sz="1100" spc="-45">
                <a:latin typeface="Microsoft Sans Serif"/>
                <a:cs typeface="Microsoft Sans Serif"/>
              </a:rPr>
              <a:t>document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parsing,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integration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frameworks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like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python-docx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PyMuPDF.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75">
                <a:latin typeface="Microsoft Sans Serif"/>
                <a:cs typeface="Microsoft Sans Serif"/>
              </a:rPr>
              <a:t>Team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Members: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Jumana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Jouhar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Aiswarya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Arun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5" b="1">
                <a:latin typeface="Arial"/>
                <a:cs typeface="Arial"/>
              </a:rPr>
              <a:t>Documentation:</a:t>
            </a:r>
            <a:endParaRPr sz="1100">
              <a:latin typeface="Arial"/>
              <a:cs typeface="Arial"/>
            </a:endParaRPr>
          </a:p>
          <a:p>
            <a:pPr marL="289560" marR="158115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Microsoft Sans Serif"/>
                <a:cs typeface="Microsoft Sans Serif"/>
              </a:rPr>
              <a:t>Responsibilities:</a:t>
            </a:r>
            <a:r>
              <a:rPr dirty="0" sz="1100" spc="-45">
                <a:latin typeface="Microsoft Sans Serif"/>
                <a:cs typeface="Microsoft Sans Serif"/>
              </a:rPr>
              <a:t> Creating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documentation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Streamlit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application,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including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user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guides,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technical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specifications,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any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necessary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API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documentation.</a:t>
            </a:r>
            <a:endParaRPr sz="1100">
              <a:latin typeface="Microsoft Sans Serif"/>
              <a:cs typeface="Microsoft Sans Serif"/>
            </a:endParaRPr>
          </a:p>
          <a:p>
            <a:pPr marL="289560" marR="48260">
              <a:lnSpc>
                <a:spcPct val="102699"/>
              </a:lnSpc>
              <a:spcBef>
                <a:spcPts val="300"/>
              </a:spcBef>
            </a:pPr>
            <a:r>
              <a:rPr dirty="0" sz="1100" spc="-75">
                <a:latin typeface="Microsoft Sans Serif"/>
                <a:cs typeface="Microsoft Sans Serif"/>
              </a:rPr>
              <a:t>Team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Members: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Gopika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Panicker,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Parvathy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30">
                <a:latin typeface="Microsoft Sans Serif"/>
                <a:cs typeface="Microsoft Sans Serif"/>
              </a:rPr>
              <a:t>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Bhagya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Suresh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Kumar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43498" y="3364484"/>
            <a:ext cx="17780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ntent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-12700" y="3351784"/>
            <a:ext cx="30689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Gopika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Panicker,Jumana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</a:rPr>
              <a:t>Jouhar,Aiswarya</a:t>
            </a:r>
            <a:r>
              <a:rPr dirty="0" sz="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Business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Contract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Validation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-</a:t>
            </a:r>
            <a:r>
              <a:rPr dirty="0" sz="600" spc="6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classify</a:t>
            </a:r>
            <a:r>
              <a:rPr dirty="0" sz="600" spc="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co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5819" y="3351784"/>
            <a:ext cx="4800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July</a:t>
            </a: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15,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2024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3846" y="3351784"/>
            <a:ext cx="3175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fld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Gopika M Panicker,Jumana Jouhar,Aiswarya Arun,Parvathy S,Bhagya Suresh Kumar</dc:creator>
  <dc:title>Business Contract Validation - To classify content within the contract clauses, to determine deviations from template and highlight them</dc:title>
  <dcterms:created xsi:type="dcterms:W3CDTF">2024-07-15T09:35:23Z</dcterms:created>
  <dcterms:modified xsi:type="dcterms:W3CDTF">2024-07-15T09:35:23Z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2024-07-15T00:00:00Z</vt:filetime>
  </property>
</Properties>
</file>