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64" r:id="rId2"/>
    <p:sldId id="257" r:id="rId3"/>
    <p:sldId id="261" r:id="rId4"/>
    <p:sldId id="291" r:id="rId5"/>
    <p:sldId id="262" r:id="rId6"/>
    <p:sldId id="267" r:id="rId7"/>
    <p:sldId id="263" r:id="rId8"/>
    <p:sldId id="266" r:id="rId9"/>
    <p:sldId id="293" r:id="rId10"/>
    <p:sldId id="292" r:id="rId11"/>
    <p:sldId id="268" r:id="rId12"/>
    <p:sldId id="269" r:id="rId13"/>
    <p:sldId id="270" r:id="rId14"/>
    <p:sldId id="271" r:id="rId15"/>
    <p:sldId id="272" r:id="rId16"/>
    <p:sldId id="273" r:id="rId17"/>
    <p:sldId id="274" r:id="rId18"/>
    <p:sldId id="275" r:id="rId19"/>
    <p:sldId id="276" r:id="rId20"/>
    <p:sldId id="278" r:id="rId21"/>
    <p:sldId id="280" r:id="rId22"/>
    <p:sldId id="282" r:id="rId23"/>
    <p:sldId id="281"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34B24-2D6C-418E-85BB-E7234D187617}"/>
              </a:ext>
            </a:extLst>
          </p:cNvPr>
          <p:cNvSpPr txBox="1"/>
          <p:nvPr/>
        </p:nvSpPr>
        <p:spPr>
          <a:xfrm>
            <a:off x="792609" y="4926451"/>
            <a:ext cx="9516863"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JULAKANTI GOPI</a:t>
            </a:r>
          </a:p>
          <a:p>
            <a:r>
              <a:rPr lang="en-US" sz="2000" dirty="0">
                <a:latin typeface="Times New Roman" panose="02020603050405020304" pitchFamily="18" charset="0"/>
                <a:cs typeface="Times New Roman" panose="02020603050405020304" pitchFamily="18" charset="0"/>
              </a:rPr>
              <a:t>jgopi1999@gmail.com</a:t>
            </a:r>
          </a:p>
        </p:txBody>
      </p:sp>
      <p:sp>
        <p:nvSpPr>
          <p:cNvPr id="3" name="TextBox 2">
            <a:extLst>
              <a:ext uri="{FF2B5EF4-FFF2-40B4-BE49-F238E27FC236}">
                <a16:creationId xmlns:a16="http://schemas.microsoft.com/office/drawing/2014/main" id="{8FA9FACE-CDA7-4B90-9E60-1DF216AD2055}"/>
              </a:ext>
            </a:extLst>
          </p:cNvPr>
          <p:cNvSpPr txBox="1"/>
          <p:nvPr/>
        </p:nvSpPr>
        <p:spPr>
          <a:xfrm>
            <a:off x="4033837" y="4225136"/>
            <a:ext cx="4124325" cy="400110"/>
          </a:xfrm>
          <a:prstGeom prst="rect">
            <a:avLst/>
          </a:prstGeom>
          <a:noFill/>
        </p:spPr>
        <p:txBody>
          <a:bodyPr wrap="square" rtlCol="0">
            <a:spAutoFit/>
          </a:bodyPr>
          <a:lstStyle/>
          <a:p>
            <a:pPr algn="ctr"/>
            <a:endParaRPr lang="en-US"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2E7F0437-2E4B-4D0D-AECE-5CD3C4E50333}"/>
              </a:ext>
            </a:extLst>
          </p:cNvPr>
          <p:cNvSpPr>
            <a:spLocks noGrp="1"/>
          </p:cNvSpPr>
          <p:nvPr>
            <p:ph type="title"/>
          </p:nvPr>
        </p:nvSpPr>
        <p:spPr>
          <a:xfrm>
            <a:off x="581192" y="702156"/>
            <a:ext cx="11029616" cy="2103188"/>
          </a:xfrm>
        </p:spPr>
        <p:txBody>
          <a:bodyPr/>
          <a:lstStyle/>
          <a:p>
            <a:r>
              <a:rPr lang="en-US" dirty="0"/>
              <a:t>							</a:t>
            </a:r>
            <a:r>
              <a:rPr lang="en-US" dirty="0">
                <a:solidFill>
                  <a:srgbClr val="FF0000"/>
                </a:solidFill>
              </a:rPr>
              <a:t>TCS</a:t>
            </a:r>
            <a:r>
              <a:rPr lang="en-US" dirty="0"/>
              <a:t> </a:t>
            </a:r>
            <a:r>
              <a:rPr lang="en-US" dirty="0">
                <a:solidFill>
                  <a:srgbClr val="FF0000"/>
                </a:solidFill>
              </a:rPr>
              <a:t>INFRAMIND</a:t>
            </a:r>
            <a:endParaRPr lang="en-IN" dirty="0">
              <a:solidFill>
                <a:srgbClr val="FF0000"/>
              </a:solidFill>
            </a:endParaRPr>
          </a:p>
        </p:txBody>
      </p:sp>
      <p:sp>
        <p:nvSpPr>
          <p:cNvPr id="5" name="Content Placeholder 4">
            <a:extLst>
              <a:ext uri="{FF2B5EF4-FFF2-40B4-BE49-F238E27FC236}">
                <a16:creationId xmlns:a16="http://schemas.microsoft.com/office/drawing/2014/main" id="{F8DEC36B-9F45-4E19-B2D4-DF99B90FA378}"/>
              </a:ext>
            </a:extLst>
          </p:cNvPr>
          <p:cNvSpPr>
            <a:spLocks noGrp="1"/>
          </p:cNvSpPr>
          <p:nvPr>
            <p:ph idx="1"/>
          </p:nvPr>
        </p:nvSpPr>
        <p:spPr>
          <a:xfrm>
            <a:off x="510171" y="3923931"/>
            <a:ext cx="11029615" cy="2396970"/>
          </a:xfrm>
        </p:spPr>
        <p:txBody>
          <a:bodyPr/>
          <a:lstStyle/>
          <a:p>
            <a:endParaRPr lang="en-IN" dirty="0"/>
          </a:p>
        </p:txBody>
      </p:sp>
    </p:spTree>
    <p:extLst>
      <p:ext uri="{BB962C8B-B14F-4D97-AF65-F5344CB8AC3E}">
        <p14:creationId xmlns:p14="http://schemas.microsoft.com/office/powerpoint/2010/main" val="71856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IO"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074816" y="1858408"/>
            <a:ext cx="7948750" cy="4999592"/>
          </a:xfrm>
          <a:prstGeom prst="rect">
            <a:avLst/>
          </a:prstGeom>
          <a:noFill/>
          <a:ln>
            <a:noFill/>
          </a:ln>
        </p:spPr>
      </p:pic>
    </p:spTree>
    <p:extLst>
      <p:ext uri="{BB962C8B-B14F-4D97-AF65-F5344CB8AC3E}">
        <p14:creationId xmlns:p14="http://schemas.microsoft.com/office/powerpoint/2010/main" val="9430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54648" y="1889760"/>
            <a:ext cx="9134974" cy="4968240"/>
          </a:xfrm>
          <a:prstGeom prst="rect">
            <a:avLst/>
          </a:prstGeom>
          <a:noFill/>
          <a:ln>
            <a:noFill/>
          </a:ln>
        </p:spPr>
      </p:pic>
    </p:spTree>
    <p:extLst>
      <p:ext uri="{BB962C8B-B14F-4D97-AF65-F5344CB8AC3E}">
        <p14:creationId xmlns:p14="http://schemas.microsoft.com/office/powerpoint/2010/main" val="176382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43594" y="2595154"/>
            <a:ext cx="8140337" cy="4180116"/>
          </a:xfrm>
          <a:prstGeom prst="rect">
            <a:avLst/>
          </a:prstGeom>
          <a:noFill/>
          <a:ln>
            <a:noFill/>
          </a:ln>
        </p:spPr>
      </p:pic>
      <p:sp>
        <p:nvSpPr>
          <p:cNvPr id="5" name="Content Placeholder 2"/>
          <p:cNvSpPr>
            <a:spLocks noGrp="1"/>
          </p:cNvSpPr>
          <p:nvPr>
            <p:ph idx="1"/>
          </p:nvPr>
        </p:nvSpPr>
        <p:spPr>
          <a:xfrm>
            <a:off x="221398" y="148724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t>
            </a:r>
            <a:r>
              <a:rPr lang="en-US" sz="1800" dirty="0" err="1">
                <a:latin typeface="Times New Roman" panose="02020603050405020304" pitchFamily="18" charset="0"/>
                <a:ea typeface="Times New Roman" panose="02020603050405020304" pitchFamily="18" charset="0"/>
              </a:rPr>
              <a:t>Annal</a:t>
            </a:r>
            <a:r>
              <a:rPr lang="en-US" sz="1800" dirty="0">
                <a:latin typeface="Times New Roman" panose="02020603050405020304" pitchFamily="18" charset="0"/>
                <a:ea typeface="Times New Roman" panose="02020603050405020304" pitchFamily="18" charset="0"/>
              </a:rPr>
              <a:t>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spTree>
    <p:extLst>
      <p:ext uri="{BB962C8B-B14F-4D97-AF65-F5344CB8AC3E}">
        <p14:creationId xmlns:p14="http://schemas.microsoft.com/office/powerpoint/2010/main" val="14584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r>
              <a:rPr lang="en-US" sz="1800" dirty="0"/>
              <a:t>For the Spending score, the maximum and minimum are 99 and 1, while the </a:t>
            </a:r>
            <a:r>
              <a:rPr lang="en-US" sz="1800" dirty="0" err="1"/>
              <a:t>histplot</a:t>
            </a:r>
            <a:r>
              <a:rPr lang="en-US" sz="1800" dirty="0"/>
              <a:t> indicated that the highest number of customers have the spending score ranging from 40 to 60.</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42721" y="1410789"/>
            <a:ext cx="8006671" cy="5447211"/>
          </a:xfrm>
          <a:prstGeom prst="rect">
            <a:avLst/>
          </a:prstGeom>
          <a:noFill/>
          <a:ln>
            <a:noFill/>
          </a:ln>
        </p:spPr>
      </p:pic>
    </p:spTree>
    <p:extLst>
      <p:ext uri="{BB962C8B-B14F-4D97-AF65-F5344CB8AC3E}">
        <p14:creationId xmlns:p14="http://schemas.microsoft.com/office/powerpoint/2010/main" val="11213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5882" y="1933303"/>
            <a:ext cx="8410302" cy="4924697"/>
          </a:xfrm>
          <a:prstGeom prst="rect">
            <a:avLst/>
          </a:prstGeom>
          <a:noFill/>
          <a:ln>
            <a:noFill/>
          </a:ln>
        </p:spPr>
      </p:pic>
    </p:spTree>
    <p:extLst>
      <p:ext uri="{BB962C8B-B14F-4D97-AF65-F5344CB8AC3E}">
        <p14:creationId xmlns:p14="http://schemas.microsoft.com/office/powerpoint/2010/main" val="292988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71749" y="1933302"/>
            <a:ext cx="8264433" cy="4924697"/>
          </a:xfrm>
          <a:prstGeom prst="rect">
            <a:avLst/>
          </a:prstGeom>
          <a:noFill/>
          <a:ln>
            <a:noFill/>
          </a:ln>
        </p:spPr>
      </p:pic>
    </p:spTree>
    <p:extLst>
      <p:ext uri="{BB962C8B-B14F-4D97-AF65-F5344CB8AC3E}">
        <p14:creationId xmlns:p14="http://schemas.microsoft.com/office/powerpoint/2010/main" val="125479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VR  AGE  ANALYSIS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628503"/>
            <a:ext cx="8691154" cy="5229497"/>
          </a:xfrm>
          <a:prstGeom prst="rect">
            <a:avLst/>
          </a:prstGeom>
          <a:noFill/>
          <a:ln>
            <a:noFill/>
          </a:ln>
        </p:spPr>
      </p:pic>
    </p:spTree>
    <p:extLst>
      <p:ext uri="{BB962C8B-B14F-4D97-AF65-F5344CB8AC3E}">
        <p14:creationId xmlns:p14="http://schemas.microsoft.com/office/powerpoint/2010/main" val="260239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5218" y="1628503"/>
            <a:ext cx="8680268" cy="5229497"/>
          </a:xfrm>
          <a:prstGeom prst="rect">
            <a:avLst/>
          </a:prstGeom>
          <a:noFill/>
          <a:ln>
            <a:noFill/>
          </a:ln>
        </p:spPr>
      </p:pic>
    </p:spTree>
    <p:extLst>
      <p:ext uri="{BB962C8B-B14F-4D97-AF65-F5344CB8AC3E}">
        <p14:creationId xmlns:p14="http://schemas.microsoft.com/office/powerpoint/2010/main" val="36363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spcAft>
                <a:spcPts val="0"/>
              </a:spcAft>
            </a:pPr>
            <a:r>
              <a:rPr lang="en-US" b="1" dirty="0">
                <a:latin typeface="Times New Roman" panose="02020603050405020304" pitchFamily="18" charset="0"/>
                <a:ea typeface="Times New Roman" panose="02020603050405020304" pitchFamily="18" charset="0"/>
              </a:rPr>
              <a:t>Customer Segmentation </a:t>
            </a: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ubtitle 3"/>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3" y="1183985"/>
            <a:ext cx="2620298"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3515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extLst>
      <p:ext uri="{BB962C8B-B14F-4D97-AF65-F5344CB8AC3E}">
        <p14:creationId xmlns:p14="http://schemas.microsoft.com/office/powerpoint/2010/main" val="20541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5593" y="2029097"/>
            <a:ext cx="8615059" cy="4828903"/>
          </a:xfrm>
          <a:prstGeom prst="rect">
            <a:avLst/>
          </a:prstGeom>
          <a:noFill/>
          <a:ln>
            <a:noFill/>
          </a:ln>
        </p:spPr>
      </p:pic>
    </p:spTree>
    <p:extLst>
      <p:ext uri="{BB962C8B-B14F-4D97-AF65-F5344CB8AC3E}">
        <p14:creationId xmlns:p14="http://schemas.microsoft.com/office/powerpoint/2010/main" val="4039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2"/>
          <a:stretch>
            <a:fillRect/>
          </a:stretch>
        </p:blipFill>
        <p:spPr>
          <a:xfrm>
            <a:off x="1473925" y="1890877"/>
            <a:ext cx="8628018" cy="4967124"/>
          </a:xfrm>
          <a:prstGeom prst="rect">
            <a:avLst/>
          </a:prstGeom>
        </p:spPr>
      </p:pic>
    </p:spTree>
    <p:extLst>
      <p:ext uri="{BB962C8B-B14F-4D97-AF65-F5344CB8AC3E}">
        <p14:creationId xmlns:p14="http://schemas.microsoft.com/office/powerpoint/2010/main" val="101673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213463" y="1593669"/>
            <a:ext cx="8842465" cy="5098869"/>
          </a:xfrm>
          <a:prstGeom prst="rect">
            <a:avLst/>
          </a:prstGeom>
        </p:spPr>
      </p:pic>
    </p:spTree>
    <p:extLst>
      <p:ext uri="{BB962C8B-B14F-4D97-AF65-F5344CB8AC3E}">
        <p14:creationId xmlns:p14="http://schemas.microsoft.com/office/powerpoint/2010/main" val="122831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extLst>
      <p:ext uri="{BB962C8B-B14F-4D97-AF65-F5344CB8AC3E}">
        <p14:creationId xmlns:p14="http://schemas.microsoft.com/office/powerpoint/2010/main" val="147915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5932820"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11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6" y="717423"/>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9182FBBD-2E76-4DBC-A8BC-5C8658CBF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I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4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734-B3FE-4FE8-B3F2-434FA5A06D53}"/>
              </a:ext>
            </a:extLst>
          </p:cNvPr>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IO" dirty="0"/>
          </a:p>
        </p:txBody>
      </p:sp>
      <p:sp>
        <p:nvSpPr>
          <p:cNvPr id="3" name="Content Placeholder 2">
            <a:extLst>
              <a:ext uri="{FF2B5EF4-FFF2-40B4-BE49-F238E27FC236}">
                <a16:creationId xmlns:a16="http://schemas.microsoft.com/office/drawing/2014/main" id="{53B25C41-F3D1-4765-80C2-879157493DAC}"/>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given by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Exposys</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Data Labs.</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en-I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424438" y="1544475"/>
            <a:ext cx="10374191" cy="2574680"/>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stretch>
            <a:fillRect/>
          </a:stretch>
        </p:blipFill>
        <p:spPr>
          <a:xfrm>
            <a:off x="10149024" y="2194561"/>
            <a:ext cx="2042976" cy="487678"/>
          </a:xfrm>
          <a:prstGeom prst="rect">
            <a:avLst/>
          </a:prstGeom>
        </p:spPr>
      </p:pic>
      <p:pic>
        <p:nvPicPr>
          <p:cNvPr id="6" name="Picture 5"/>
          <p:cNvPicPr>
            <a:picLocks noChangeAspect="1"/>
          </p:cNvPicPr>
          <p:nvPr/>
        </p:nvPicPr>
        <p:blipFill rotWithShape="1">
          <a:blip r:embed="rId3"/>
          <a:srcRect l="10778" b="-3279"/>
          <a:stretch/>
        </p:blipFill>
        <p:spPr>
          <a:xfrm>
            <a:off x="10223862" y="3575326"/>
            <a:ext cx="1968137" cy="543827"/>
          </a:xfrm>
          <a:prstGeom prst="rect">
            <a:avLst/>
          </a:prstGeom>
        </p:spPr>
      </p:pic>
    </p:spTree>
    <p:extLst>
      <p:ext uri="{BB962C8B-B14F-4D97-AF65-F5344CB8AC3E}">
        <p14:creationId xmlns:p14="http://schemas.microsoft.com/office/powerpoint/2010/main" val="41880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687977" y="55623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10149024" y="5852161"/>
            <a:ext cx="2042976" cy="487678"/>
          </a:xfrm>
          <a:prstGeom prst="rect">
            <a:avLst/>
          </a:prstGeom>
        </p:spPr>
      </p:pic>
    </p:spTree>
    <p:extLst>
      <p:ext uri="{BB962C8B-B14F-4D97-AF65-F5344CB8AC3E}">
        <p14:creationId xmlns:p14="http://schemas.microsoft.com/office/powerpoint/2010/main" val="125957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037" t="60127" r="10093" b="-41"/>
          <a:stretch/>
        </p:blipFill>
        <p:spPr>
          <a:xfrm>
            <a:off x="0" y="1018903"/>
            <a:ext cx="7942217" cy="430179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942217" y="1349828"/>
            <a:ext cx="4249783" cy="3866371"/>
          </a:xfrm>
          <a:prstGeom prst="rect">
            <a:avLst/>
          </a:prstGeom>
          <a:noFill/>
          <a:ln>
            <a:noFill/>
          </a:ln>
        </p:spPr>
      </p:pic>
    </p:spTree>
    <p:extLst>
      <p:ext uri="{BB962C8B-B14F-4D97-AF65-F5344CB8AC3E}">
        <p14:creationId xmlns:p14="http://schemas.microsoft.com/office/powerpoint/2010/main" val="16746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r>
              <a:rPr lang="en-US" sz="1800" dirty="0"/>
              <a:t>To find the best customer,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algorithm. </a:t>
            </a:r>
            <a:endParaRPr lang="en-IN" sz="1800"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19455678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1069</Words>
  <Application>Microsoft Office PowerPoint</Application>
  <PresentationFormat>Widescreen</PresentationFormat>
  <Paragraphs>78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Franklin Gothic Book</vt:lpstr>
      <vt:lpstr>Franklin Gothic Demi</vt:lpstr>
      <vt:lpstr>Times New Roman</vt:lpstr>
      <vt:lpstr>Wingdings 2</vt:lpstr>
      <vt:lpstr>DividendVTI</vt:lpstr>
      <vt:lpstr>       TCS INFRAMIND</vt:lpstr>
      <vt:lpstr>Customer Segmentation  (using K-Means) </vt:lpstr>
      <vt:lpstr>What is Customer segmentation?</vt:lpstr>
      <vt:lpstr>Dataset Description:  </vt:lpstr>
      <vt:lpstr>PowerPoint Presentation</vt:lpstr>
      <vt:lpstr>PowerPoint Presentation</vt:lpstr>
      <vt:lpstr>PowerPoint Presentation</vt:lpstr>
      <vt:lpstr>PowerPoint Presentation</vt:lpstr>
      <vt:lpstr>PURPOSE</vt:lpstr>
      <vt:lpstr>OBJECTIVE</vt:lpstr>
      <vt:lpstr>PowerPoint Presentation</vt:lpstr>
      <vt:lpstr>PowerPoint Presentation</vt:lpstr>
      <vt:lpstr>PowerPoint Presentation</vt:lpstr>
      <vt:lpstr>Annual Income and Spending Score Analysis: </vt:lpstr>
      <vt:lpstr>PowerPoint Presentation</vt:lpstr>
      <vt:lpstr>CHARACTERISTIC  RELATIONS </vt:lpstr>
      <vt:lpstr>PowerPoint Presentation</vt:lpstr>
      <vt:lpstr>PowerPoint Presentation</vt:lpstr>
      <vt:lpstr>PowerPoint Presentation</vt:lpstr>
      <vt:lpstr>WHAT  IS CLUSTERING ?</vt:lpstr>
      <vt:lpstr>Building  the  k-means  model</vt:lpstr>
      <vt:lpstr>The  elbow  method</vt:lpstr>
      <vt:lpstr>PowerPoint Presentation</vt:lpstr>
      <vt:lpstr>Cluster analysis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2021-01-28T20:16:16Z</dcterms:created>
  <dcterms:modified xsi:type="dcterms:W3CDTF">2021-02-22T11:01:08Z</dcterms:modified>
</cp:coreProperties>
</file>