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2" d="100"/>
          <a:sy n="62" d="100"/>
        </p:scale>
        <p:origin x="804" y="4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OPIKA R" userId="7ec325d28beb0e9e" providerId="LiveId" clId="{AED39A2C-EA2D-4837-8B06-9F44DE9A0B79}"/>
    <pc:docChg chg="undo redo custSel addSld modSld">
      <pc:chgData name="GOPIKA R" userId="7ec325d28beb0e9e" providerId="LiveId" clId="{AED39A2C-EA2D-4837-8B06-9F44DE9A0B79}" dt="2024-05-06T17:15:45.719" v="41" actId="1076"/>
      <pc:docMkLst>
        <pc:docMk/>
      </pc:docMkLst>
      <pc:sldChg chg="addSp delSp modSp new mod">
        <pc:chgData name="GOPIKA R" userId="7ec325d28beb0e9e" providerId="LiveId" clId="{AED39A2C-EA2D-4837-8B06-9F44DE9A0B79}" dt="2024-05-06T17:15:45.719" v="41" actId="1076"/>
        <pc:sldMkLst>
          <pc:docMk/>
          <pc:sldMk cId="3852205221" sldId="266"/>
        </pc:sldMkLst>
        <pc:spChg chg="mod">
          <ac:chgData name="GOPIKA R" userId="7ec325d28beb0e9e" providerId="LiveId" clId="{AED39A2C-EA2D-4837-8B06-9F44DE9A0B79}" dt="2024-05-06T14:37:24.203" v="30" actId="20577"/>
          <ac:spMkLst>
            <pc:docMk/>
            <pc:sldMk cId="3852205221" sldId="266"/>
            <ac:spMk id="2" creationId="{FD6B91FA-5D5D-AECF-1832-7E2900763A1E}"/>
          </ac:spMkLst>
        </pc:spChg>
        <pc:spChg chg="add del">
          <ac:chgData name="GOPIKA R" userId="7ec325d28beb0e9e" providerId="LiveId" clId="{AED39A2C-EA2D-4837-8B06-9F44DE9A0B79}" dt="2024-05-06T17:14:58.749" v="34" actId="22"/>
          <ac:spMkLst>
            <pc:docMk/>
            <pc:sldMk cId="3852205221" sldId="266"/>
            <ac:spMk id="4" creationId="{2913FD71-B3C8-CE8E-6E9E-55334BD88712}"/>
          </ac:spMkLst>
        </pc:spChg>
        <pc:spChg chg="add mod">
          <ac:chgData name="GOPIKA R" userId="7ec325d28beb0e9e" providerId="LiveId" clId="{AED39A2C-EA2D-4837-8B06-9F44DE9A0B79}" dt="2024-05-06T17:15:45.719" v="41" actId="1076"/>
          <ac:spMkLst>
            <pc:docMk/>
            <pc:sldMk cId="3852205221" sldId="266"/>
            <ac:spMk id="6" creationId="{A23548B5-CEA1-D697-E5B1-B47C18381D17}"/>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5/6/2024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5/6/2024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5/6/2024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5/6/2024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5/6/2024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5/6/2024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3962400" y="2067305"/>
            <a:ext cx="5034025" cy="518160"/>
          </a:xfrm>
          <a:prstGeom prst="rect">
            <a:avLst/>
          </a:prstGeom>
        </p:spPr>
        <p:txBody>
          <a:bodyPr vert="horz" wrap="square" lIns="0" tIns="16510" rIns="0" bIns="0" rtlCol="0">
            <a:spAutoFit/>
          </a:bodyPr>
          <a:lstStyle/>
          <a:p>
            <a:pPr marL="3213735">
              <a:lnSpc>
                <a:spcPct val="100000"/>
              </a:lnSpc>
              <a:spcBef>
                <a:spcPts val="130"/>
              </a:spcBef>
            </a:pPr>
            <a:r>
              <a:rPr lang="en-IN" spc="15" dirty="0"/>
              <a:t>GOPIKA R</a:t>
            </a:r>
            <a:endParaRPr spc="15" dirty="0"/>
          </a:p>
        </p:txBody>
      </p:sp>
      <p:sp>
        <p:nvSpPr>
          <p:cNvPr id="8" name="object 8"/>
          <p:cNvSpPr txBox="1"/>
          <p:nvPr/>
        </p:nvSpPr>
        <p:spPr>
          <a:xfrm>
            <a:off x="6484620" y="2821622"/>
            <a:ext cx="3192780" cy="1490152"/>
          </a:xfrm>
          <a:prstGeom prst="rect">
            <a:avLst/>
          </a:prstGeom>
        </p:spPr>
        <p:txBody>
          <a:bodyPr vert="horz" wrap="square" lIns="0" tIns="12700" rIns="0" bIns="0" rtlCol="0">
            <a:spAutoFit/>
          </a:bodyPr>
          <a:lstStyle/>
          <a:p>
            <a:pPr algn="l" fontAlgn="base"/>
            <a:r>
              <a:rPr lang="en-US" sz="3200" b="1" i="0" dirty="0">
                <a:solidFill>
                  <a:srgbClr val="202124"/>
                </a:solidFill>
                <a:effectLst/>
                <a:highlight>
                  <a:srgbClr val="FFFFFF"/>
                </a:highlight>
                <a:latin typeface="zeitung"/>
              </a:rPr>
              <a:t>Image Captioning using CNN and LSTM -Flickr</a:t>
            </a:r>
            <a:r>
              <a:rPr lang="en-US" sz="3200" b="1" dirty="0">
                <a:solidFill>
                  <a:srgbClr val="202124"/>
                </a:solidFill>
                <a:highlight>
                  <a:srgbClr val="FFFFFF"/>
                </a:highlight>
                <a:latin typeface="zeitung"/>
              </a:rPr>
              <a:t>8</a:t>
            </a:r>
            <a:r>
              <a:rPr lang="en-US" sz="3200" b="1" i="0" dirty="0">
                <a:solidFill>
                  <a:srgbClr val="202124"/>
                </a:solidFill>
                <a:effectLst/>
                <a:highlight>
                  <a:srgbClr val="FFFFFF"/>
                </a:highlight>
                <a:latin typeface="zeitung"/>
              </a:rPr>
              <a:t>K</a:t>
            </a: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683258" y="6111875"/>
            <a:ext cx="6784342" cy="324448"/>
          </a:xfrm>
          <a:prstGeom prst="rect">
            <a:avLst/>
          </a:prstGeom>
        </p:spPr>
        <p:txBody>
          <a:bodyPr vert="horz" wrap="square" lIns="0" tIns="16510" rIns="0" bIns="0" rtlCol="0">
            <a:spAutoFit/>
          </a:bodyPr>
          <a:lstStyle/>
          <a:p>
            <a:pPr marL="12700">
              <a:lnSpc>
                <a:spcPct val="100000"/>
              </a:lnSpc>
              <a:spcBef>
                <a:spcPts val="130"/>
              </a:spcBef>
            </a:pPr>
            <a:r>
              <a:rPr lang="en-IN" sz="2000" dirty="0">
                <a:latin typeface="Trebuchet MS"/>
                <a:cs typeface="Trebuchet MS"/>
              </a:rPr>
              <a:t>https://github.com/gopika173/Naan-Mudhalvan_GenAI</a:t>
            </a:r>
            <a:endParaRPr sz="2000" dirty="0">
              <a:latin typeface="Trebuchet MS"/>
              <a:cs typeface="Trebuchet MS"/>
            </a:endParaRPr>
          </a:p>
        </p:txBody>
      </p:sp>
      <p:pic>
        <p:nvPicPr>
          <p:cNvPr id="3" name="Picture 2">
            <a:extLst>
              <a:ext uri="{FF2B5EF4-FFF2-40B4-BE49-F238E27FC236}">
                <a16:creationId xmlns:a16="http://schemas.microsoft.com/office/drawing/2014/main" id="{148B67FD-3CAA-0469-3CD4-8D7D9393128C}"/>
              </a:ext>
            </a:extLst>
          </p:cNvPr>
          <p:cNvPicPr>
            <a:picLocks noChangeAspect="1"/>
          </p:cNvPicPr>
          <p:nvPr/>
        </p:nvPicPr>
        <p:blipFill>
          <a:blip r:embed="rId3"/>
          <a:stretch>
            <a:fillRect/>
          </a:stretch>
        </p:blipFill>
        <p:spPr>
          <a:xfrm>
            <a:off x="1066800" y="1111131"/>
            <a:ext cx="3759393" cy="4635738"/>
          </a:xfrm>
          <a:prstGeom prst="rect">
            <a:avLst/>
          </a:prstGeom>
        </p:spPr>
      </p:pic>
      <p:pic>
        <p:nvPicPr>
          <p:cNvPr id="5" name="Picture 4">
            <a:extLst>
              <a:ext uri="{FF2B5EF4-FFF2-40B4-BE49-F238E27FC236}">
                <a16:creationId xmlns:a16="http://schemas.microsoft.com/office/drawing/2014/main" id="{B6B93EF7-B39B-B685-8988-F68F31029150}"/>
              </a:ext>
            </a:extLst>
          </p:cNvPr>
          <p:cNvPicPr>
            <a:picLocks noChangeAspect="1"/>
          </p:cNvPicPr>
          <p:nvPr/>
        </p:nvPicPr>
        <p:blipFill>
          <a:blip r:embed="rId4"/>
          <a:stretch>
            <a:fillRect/>
          </a:stretch>
        </p:blipFill>
        <p:spPr>
          <a:xfrm>
            <a:off x="5175333" y="1143634"/>
            <a:ext cx="3867349" cy="460323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6B91FA-5D5D-AECF-1832-7E2900763A1E}"/>
              </a:ext>
            </a:extLst>
          </p:cNvPr>
          <p:cNvSpPr>
            <a:spLocks noGrp="1"/>
          </p:cNvSpPr>
          <p:nvPr>
            <p:ph type="title"/>
          </p:nvPr>
        </p:nvSpPr>
        <p:spPr>
          <a:xfrm>
            <a:off x="755332" y="385444"/>
            <a:ext cx="10681335" cy="1477328"/>
          </a:xfrm>
        </p:spPr>
        <p:txBody>
          <a:bodyPr/>
          <a:lstStyle/>
          <a:p>
            <a:pPr rtl="0"/>
            <a:r>
              <a:rPr lang="en-US" sz="4800" b="1" dirty="0"/>
              <a:t>CONCLUSION</a:t>
            </a:r>
            <a:br>
              <a:rPr lang="en-US" dirty="0"/>
            </a:br>
            <a:endParaRPr lang="en-IN" dirty="0"/>
          </a:p>
        </p:txBody>
      </p:sp>
      <p:sp>
        <p:nvSpPr>
          <p:cNvPr id="6" name="TextBox 5">
            <a:extLst>
              <a:ext uri="{FF2B5EF4-FFF2-40B4-BE49-F238E27FC236}">
                <a16:creationId xmlns:a16="http://schemas.microsoft.com/office/drawing/2014/main" id="{A23548B5-CEA1-D697-E5B1-B47C18381D17}"/>
              </a:ext>
            </a:extLst>
          </p:cNvPr>
          <p:cNvSpPr txBox="1"/>
          <p:nvPr/>
        </p:nvSpPr>
        <p:spPr>
          <a:xfrm>
            <a:off x="755332" y="1532519"/>
            <a:ext cx="7010400" cy="3792961"/>
          </a:xfrm>
          <a:prstGeom prst="rect">
            <a:avLst/>
          </a:prstGeom>
          <a:noFill/>
        </p:spPr>
        <p:txBody>
          <a:bodyPr wrap="square">
            <a:spAutoFit/>
          </a:bodyPr>
          <a:lstStyle/>
          <a:p>
            <a:pPr>
              <a:lnSpc>
                <a:spcPct val="150000"/>
              </a:lnSpc>
            </a:pPr>
            <a:r>
              <a:rPr lang="en-US" b="1" dirty="0">
                <a:latin typeface="Quattrocento Sans" panose="020B0502050000020003" pitchFamily="34" charset="0"/>
              </a:rPr>
              <a:t>In conclusion, the Image Caption Generator employing CNNs and LSTMs offers an efficient and effective solution for automatically generating descriptive captions for images. By integrating deep learning techniques and pretrained </a:t>
            </a:r>
            <a:r>
              <a:rPr lang="en-US" b="1" dirty="0" err="1">
                <a:latin typeface="Quattrocento Sans" panose="020B0502050000020003" pitchFamily="34" charset="0"/>
              </a:rPr>
              <a:t>GloVe</a:t>
            </a:r>
            <a:r>
              <a:rPr lang="en-US" b="1" dirty="0">
                <a:latin typeface="Quattrocento Sans" panose="020B0502050000020003" pitchFamily="34" charset="0"/>
              </a:rPr>
              <a:t> embeddings, it achieves contextually relevant and semantically meaningful captions. With its ability to cater to diverse user needs, enhance accessibility, and add storytelling elements to visual content, this solution holds great potential for revolutionizing the way images are understood and consumed across various domains.</a:t>
            </a:r>
            <a:endParaRPr lang="en-IN" b="1" dirty="0">
              <a:latin typeface="Quattrocento Sans" panose="020B0502050000020003" pitchFamily="34" charset="0"/>
            </a:endParaRPr>
          </a:p>
        </p:txBody>
      </p:sp>
    </p:spTree>
    <p:extLst>
      <p:ext uri="{BB962C8B-B14F-4D97-AF65-F5344CB8AC3E}">
        <p14:creationId xmlns:p14="http://schemas.microsoft.com/office/powerpoint/2010/main" val="38522052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4281"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1009651" y="1695450"/>
            <a:ext cx="6434742" cy="2647950"/>
          </a:xfrm>
          <a:custGeom>
            <a:avLst/>
            <a:gdLst/>
            <a:ahLst/>
            <a:cxnLst/>
            <a:rect l="l" t="t" r="r" b="b"/>
            <a:pathLst>
              <a:path w="314325" h="323850">
                <a:moveTo>
                  <a:pt x="314325" y="0"/>
                </a:moveTo>
                <a:lnTo>
                  <a:pt x="0" y="0"/>
                </a:lnTo>
                <a:lnTo>
                  <a:pt x="0" y="323850"/>
                </a:lnTo>
                <a:lnTo>
                  <a:pt x="314325" y="323850"/>
                </a:lnTo>
                <a:lnTo>
                  <a:pt x="314325" y="0"/>
                </a:lnTo>
                <a:close/>
              </a:path>
            </a:pathLst>
          </a:custGeom>
          <a:noFill/>
        </p:spPr>
        <p:txBody>
          <a:bodyPr wrap="square" lIns="0" tIns="0" rIns="0" bIns="0" rtlCol="0"/>
          <a:lstStyle/>
          <a:p>
            <a:r>
              <a:rPr lang="en-US" sz="5400" b="1" dirty="0"/>
              <a:t>Image Captioning using CNN and LSTM-Flickr8K</a:t>
            </a:r>
            <a:endParaRPr sz="5400" b="1" dirty="0"/>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52474" y="1307549"/>
            <a:ext cx="4530857" cy="4712252"/>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chemeClr val="bg1">
              <a:lumMod val="65000"/>
            </a:schemeClr>
          </a:solidFill>
        </p:spPr>
        <p:txBody>
          <a:bodyPr wrap="square" lIns="0" tIns="0" rIns="0" bIns="0" rtlCol="0"/>
          <a:lstStyle/>
          <a:p>
            <a:pPr marL="457200" lvl="0" indent="-381000" algn="l" rtl="0">
              <a:lnSpc>
                <a:spcPct val="150000"/>
              </a:lnSpc>
              <a:spcBef>
                <a:spcPts val="0"/>
              </a:spcBef>
              <a:spcAft>
                <a:spcPts val="0"/>
              </a:spcAft>
              <a:buSzPts val="2400"/>
              <a:buChar char="o"/>
            </a:pPr>
            <a:r>
              <a:rPr lang="en-US" sz="1800" b="1" dirty="0"/>
              <a:t>Problem Statement</a:t>
            </a:r>
          </a:p>
          <a:p>
            <a:pPr marL="457200" lvl="0" indent="-381000" algn="l" rtl="0">
              <a:lnSpc>
                <a:spcPct val="150000"/>
              </a:lnSpc>
              <a:spcBef>
                <a:spcPts val="0"/>
              </a:spcBef>
              <a:spcAft>
                <a:spcPts val="0"/>
              </a:spcAft>
              <a:buSzPts val="2400"/>
              <a:buChar char="o"/>
            </a:pPr>
            <a:r>
              <a:rPr lang="en-US" sz="1800" b="1" dirty="0"/>
              <a:t>Project Overview</a:t>
            </a:r>
          </a:p>
          <a:p>
            <a:pPr marL="457200" lvl="0" indent="-381000" algn="l" rtl="0">
              <a:lnSpc>
                <a:spcPct val="150000"/>
              </a:lnSpc>
              <a:spcBef>
                <a:spcPts val="0"/>
              </a:spcBef>
              <a:spcAft>
                <a:spcPts val="0"/>
              </a:spcAft>
              <a:buSzPts val="2400"/>
              <a:buChar char="o"/>
            </a:pPr>
            <a:r>
              <a:rPr lang="en-US" sz="1800" b="1" dirty="0"/>
              <a:t>Introduction</a:t>
            </a:r>
          </a:p>
          <a:p>
            <a:pPr marL="457200" lvl="0" indent="-381000" algn="l" rtl="0">
              <a:lnSpc>
                <a:spcPct val="150000"/>
              </a:lnSpc>
              <a:spcBef>
                <a:spcPts val="0"/>
              </a:spcBef>
              <a:spcAft>
                <a:spcPts val="0"/>
              </a:spcAft>
              <a:buSzPts val="2400"/>
              <a:buChar char="o"/>
            </a:pPr>
            <a:r>
              <a:rPr lang="en-US" sz="1800" b="1" dirty="0"/>
              <a:t>End Users</a:t>
            </a:r>
          </a:p>
          <a:p>
            <a:pPr marL="457200" lvl="0" indent="-381000" algn="l" rtl="0">
              <a:lnSpc>
                <a:spcPct val="150000"/>
              </a:lnSpc>
              <a:spcBef>
                <a:spcPts val="0"/>
              </a:spcBef>
              <a:spcAft>
                <a:spcPts val="0"/>
              </a:spcAft>
              <a:buSzPts val="2400"/>
              <a:buChar char="o"/>
            </a:pPr>
            <a:r>
              <a:rPr lang="en-US" sz="1800" b="1" dirty="0"/>
              <a:t>Solution and Value Proposition</a:t>
            </a:r>
            <a:endParaRPr lang="en-US" dirty="0"/>
          </a:p>
          <a:p>
            <a:pPr marL="457200" lvl="0" indent="-381000" algn="l" rtl="0">
              <a:lnSpc>
                <a:spcPct val="150000"/>
              </a:lnSpc>
              <a:spcBef>
                <a:spcPts val="0"/>
              </a:spcBef>
              <a:spcAft>
                <a:spcPts val="0"/>
              </a:spcAft>
              <a:buSzPts val="2400"/>
              <a:buChar char="o"/>
            </a:pPr>
            <a:r>
              <a:rPr lang="en-US" sz="1800" b="1" dirty="0"/>
              <a:t>The Wow in Your Solution</a:t>
            </a:r>
            <a:endParaRPr lang="en-US" dirty="0"/>
          </a:p>
          <a:p>
            <a:pPr marL="457200" lvl="0" indent="-381000" algn="l" rtl="0">
              <a:lnSpc>
                <a:spcPct val="150000"/>
              </a:lnSpc>
              <a:spcBef>
                <a:spcPts val="0"/>
              </a:spcBef>
              <a:spcAft>
                <a:spcPts val="0"/>
              </a:spcAft>
              <a:buSzPts val="2400"/>
              <a:buChar char="o"/>
            </a:pPr>
            <a:r>
              <a:rPr lang="en-US" sz="1800" b="1" dirty="0"/>
              <a:t>Key Features</a:t>
            </a:r>
          </a:p>
          <a:p>
            <a:pPr marL="457200" lvl="0" indent="-381000" algn="l" rtl="0">
              <a:lnSpc>
                <a:spcPct val="150000"/>
              </a:lnSpc>
              <a:spcBef>
                <a:spcPts val="0"/>
              </a:spcBef>
              <a:spcAft>
                <a:spcPts val="0"/>
              </a:spcAft>
              <a:buSzPts val="2400"/>
              <a:buChar char="o"/>
            </a:pPr>
            <a:r>
              <a:rPr lang="en-US" sz="1800" b="1" dirty="0"/>
              <a:t>Modelling</a:t>
            </a:r>
          </a:p>
          <a:p>
            <a:pPr marL="457200" lvl="0" indent="-381000" algn="l" rtl="0">
              <a:lnSpc>
                <a:spcPct val="150000"/>
              </a:lnSpc>
              <a:spcBef>
                <a:spcPts val="0"/>
              </a:spcBef>
              <a:spcAft>
                <a:spcPts val="0"/>
              </a:spcAft>
              <a:buSzPts val="2400"/>
              <a:buChar char="o"/>
            </a:pPr>
            <a:r>
              <a:rPr lang="en-US" sz="1800" b="1" dirty="0"/>
              <a:t>Results</a:t>
            </a:r>
          </a:p>
          <a:p>
            <a:pPr marL="457200" lvl="0" indent="-381000" algn="l" rtl="0">
              <a:lnSpc>
                <a:spcPct val="150000"/>
              </a:lnSpc>
              <a:spcBef>
                <a:spcPts val="0"/>
              </a:spcBef>
              <a:spcAft>
                <a:spcPts val="0"/>
              </a:spcAft>
              <a:buSzPts val="2400"/>
              <a:buChar char="o"/>
            </a:pPr>
            <a:r>
              <a:rPr lang="en-US" sz="1800" b="1" dirty="0"/>
              <a:t>Conclusion</a:t>
            </a:r>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pic>
        <p:nvPicPr>
          <p:cNvPr id="19" name="object 19"/>
          <p:cNvPicPr/>
          <p:nvPr/>
        </p:nvPicPr>
        <p:blipFill>
          <a:blip r:embed="rId3" cstate="print"/>
          <a:stretch>
            <a:fillRect/>
          </a:stretch>
        </p:blipFill>
        <p:spPr>
          <a:xfrm>
            <a:off x="466725" y="6410325"/>
            <a:ext cx="8020009" cy="295275"/>
          </a:xfrm>
          <a:prstGeom prst="rect">
            <a:avLst/>
          </a:prstGeom>
        </p:spPr>
      </p:pic>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839200"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834072" y="1447801"/>
            <a:ext cx="7776527" cy="4743449"/>
          </a:xfrm>
          <a:custGeom>
            <a:avLst/>
            <a:gdLst/>
            <a:ahLst/>
            <a:cxnLst/>
            <a:rect l="l" t="t" r="r" b="b"/>
            <a:pathLst>
              <a:path w="314325" h="323850">
                <a:moveTo>
                  <a:pt x="314325" y="0"/>
                </a:moveTo>
                <a:lnTo>
                  <a:pt x="0" y="0"/>
                </a:lnTo>
                <a:lnTo>
                  <a:pt x="0" y="323850"/>
                </a:lnTo>
                <a:lnTo>
                  <a:pt x="314325" y="323850"/>
                </a:lnTo>
                <a:lnTo>
                  <a:pt x="314325" y="0"/>
                </a:lnTo>
                <a:close/>
              </a:path>
            </a:pathLst>
          </a:custGeom>
          <a:solidFill>
            <a:schemeClr val="bg1">
              <a:lumMod val="75000"/>
            </a:schemeClr>
          </a:solidFill>
        </p:spPr>
        <p:txBody>
          <a:bodyPr wrap="square" lIns="0" tIns="0" rIns="0" bIns="0" rtlCol="0"/>
          <a:lstStyle/>
          <a:p>
            <a:pPr marL="457200" marR="0" lvl="0" indent="-342900" algn="l" rtl="0">
              <a:lnSpc>
                <a:spcPct val="150000"/>
              </a:lnSpc>
              <a:spcBef>
                <a:spcPts val="0"/>
              </a:spcBef>
              <a:spcAft>
                <a:spcPts val="0"/>
              </a:spcAft>
              <a:buClr>
                <a:schemeClr val="lt1"/>
              </a:buClr>
              <a:buSzPts val="1800"/>
              <a:buFont typeface="Quattrocento Sans"/>
              <a:buChar char="●"/>
            </a:pPr>
            <a:r>
              <a:rPr lang="en-US" sz="1800" b="1" i="0" u="none" strike="noStrike" cap="none" dirty="0">
                <a:latin typeface="Quattrocento Sans"/>
                <a:ea typeface="Quattrocento Sans"/>
                <a:cs typeface="Quattrocento Sans"/>
                <a:sym typeface="Quattrocento Sans"/>
              </a:rPr>
              <a:t>Generating accurate and relevant captions for images is a challenging task in computer vision.</a:t>
            </a:r>
            <a:endParaRPr lang="en-US" sz="1400" b="1" i="0" u="none" strike="noStrike" cap="none" dirty="0">
              <a:latin typeface="Arial"/>
              <a:ea typeface="Arial"/>
              <a:cs typeface="Arial"/>
              <a:sym typeface="Arial"/>
            </a:endParaRPr>
          </a:p>
          <a:p>
            <a:pPr marL="457200" marR="0" lvl="0" indent="-342900" algn="l" rtl="0">
              <a:lnSpc>
                <a:spcPct val="150000"/>
              </a:lnSpc>
              <a:spcBef>
                <a:spcPts val="0"/>
              </a:spcBef>
              <a:spcAft>
                <a:spcPts val="0"/>
              </a:spcAft>
              <a:buClr>
                <a:schemeClr val="lt1"/>
              </a:buClr>
              <a:buSzPts val="1800"/>
              <a:buFont typeface="Quattrocento Sans"/>
              <a:buChar char="●"/>
            </a:pPr>
            <a:r>
              <a:rPr lang="en-US" sz="1800" b="1" i="0" u="none" strike="noStrike" cap="none" dirty="0">
                <a:latin typeface="Quattrocento Sans"/>
                <a:ea typeface="Quattrocento Sans"/>
                <a:cs typeface="Quattrocento Sans"/>
                <a:sym typeface="Quattrocento Sans"/>
              </a:rPr>
              <a:t>The goal is to develop a system that can automatically generate captions for images, improving accessibility and understanding of visual content.</a:t>
            </a:r>
            <a:endParaRPr lang="en-US" sz="1400" b="1" i="0" u="none" strike="noStrike" cap="none" dirty="0">
              <a:latin typeface="Arial"/>
              <a:ea typeface="Arial"/>
              <a:cs typeface="Arial"/>
              <a:sym typeface="Arial"/>
            </a:endParaRPr>
          </a:p>
          <a:p>
            <a:pPr marL="457200" marR="0" lvl="0" indent="-342900" algn="l" rtl="0">
              <a:lnSpc>
                <a:spcPct val="150000"/>
              </a:lnSpc>
              <a:spcBef>
                <a:spcPts val="0"/>
              </a:spcBef>
              <a:spcAft>
                <a:spcPts val="0"/>
              </a:spcAft>
              <a:buClr>
                <a:schemeClr val="lt1"/>
              </a:buClr>
              <a:buSzPts val="1800"/>
              <a:buFont typeface="Quattrocento Sans"/>
              <a:buChar char="●"/>
            </a:pPr>
            <a:r>
              <a:rPr lang="en-US" sz="1800" b="1" i="0" u="none" strike="noStrike" cap="none" dirty="0">
                <a:latin typeface="Quattrocento Sans"/>
                <a:ea typeface="Quattrocento Sans"/>
                <a:cs typeface="Quattrocento Sans"/>
                <a:sym typeface="Quattrocento Sans"/>
              </a:rPr>
              <a:t>Existing approaches often struggle to produce captions that capture the essence of visual content effectively.</a:t>
            </a:r>
            <a:endParaRPr lang="en-US" sz="1400" b="1" i="0" u="none" strike="noStrike" cap="none" dirty="0">
              <a:latin typeface="Arial"/>
              <a:ea typeface="Arial"/>
              <a:cs typeface="Arial"/>
              <a:sym typeface="Arial"/>
            </a:endParaRPr>
          </a:p>
          <a:p>
            <a:pPr marL="457200" marR="0" lvl="0" indent="-342900" algn="l" rtl="0">
              <a:lnSpc>
                <a:spcPct val="150000"/>
              </a:lnSpc>
              <a:spcBef>
                <a:spcPts val="0"/>
              </a:spcBef>
              <a:spcAft>
                <a:spcPts val="0"/>
              </a:spcAft>
              <a:buClr>
                <a:schemeClr val="lt1"/>
              </a:buClr>
              <a:buSzPts val="1800"/>
              <a:buFont typeface="Quattrocento Sans"/>
              <a:buChar char="●"/>
            </a:pPr>
            <a:r>
              <a:rPr lang="en-US" sz="1800" b="1" i="0" u="none" strike="noStrike" cap="none" dirty="0">
                <a:latin typeface="Quattrocento Sans"/>
                <a:ea typeface="Quattrocento Sans"/>
                <a:cs typeface="Quattrocento Sans"/>
                <a:sym typeface="Quattrocento Sans"/>
              </a:rPr>
              <a:t>Challenges include understanding the semantics of images, translating visual features into coherent language, and maintaining relevance and coherence in generated captions.</a:t>
            </a:r>
            <a:endParaRPr lang="en-US" sz="1400" b="1" i="0" u="none" strike="noStrike" cap="none" dirty="0">
              <a:latin typeface="Arial"/>
              <a:ea typeface="Arial"/>
              <a:cs typeface="Arial"/>
              <a:sym typeface="Arial"/>
            </a:endParaRPr>
          </a:p>
          <a:p>
            <a:pPr marL="457200" marR="0" lvl="0" indent="-342900" algn="l" rtl="0">
              <a:lnSpc>
                <a:spcPct val="150000"/>
              </a:lnSpc>
              <a:spcBef>
                <a:spcPts val="0"/>
              </a:spcBef>
              <a:spcAft>
                <a:spcPts val="0"/>
              </a:spcAft>
              <a:buClr>
                <a:schemeClr val="lt1"/>
              </a:buClr>
              <a:buSzPts val="1800"/>
              <a:buFont typeface="Quattrocento Sans"/>
              <a:buChar char="●"/>
            </a:pPr>
            <a:r>
              <a:rPr lang="en-US" sz="1800" b="1" i="0" u="none" strike="noStrike" cap="none" dirty="0">
                <a:latin typeface="Quattrocento Sans"/>
                <a:ea typeface="Quattrocento Sans"/>
                <a:cs typeface="Quattrocento Sans"/>
                <a:sym typeface="Quattrocento Sans"/>
              </a:rPr>
              <a:t>Additionally, ensuring that generated captions are diverse, descriptive, and grammatically correct poses further challenges.</a:t>
            </a:r>
            <a:endParaRPr lang="en-US" sz="1400" b="1" i="0" u="none" strike="noStrike" cap="none" dirty="0">
              <a:latin typeface="Arial"/>
              <a:ea typeface="Arial"/>
              <a:cs typeface="Arial"/>
              <a:sym typeface="Arial"/>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739775" y="1695450"/>
            <a:ext cx="7794625" cy="31813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chemeClr val="bg1">
              <a:lumMod val="65000"/>
            </a:schemeClr>
          </a:solidFill>
        </p:spPr>
        <p:txBody>
          <a:bodyPr wrap="square" lIns="0" tIns="0" rIns="0" bIns="0" rtlCol="0"/>
          <a:lstStyle/>
          <a:p>
            <a:pPr marL="457200" marR="0" lvl="0" indent="-342900" algn="l" rtl="0">
              <a:lnSpc>
                <a:spcPct val="150000"/>
              </a:lnSpc>
              <a:spcBef>
                <a:spcPts val="1500"/>
              </a:spcBef>
              <a:spcAft>
                <a:spcPts val="0"/>
              </a:spcAft>
              <a:buClr>
                <a:schemeClr val="lt1"/>
              </a:buClr>
              <a:buSzPts val="1800"/>
              <a:buFont typeface="Quattrocento Sans"/>
              <a:buChar char="●"/>
            </a:pPr>
            <a:r>
              <a:rPr lang="en-US" sz="1800" b="1" i="0" u="none" strike="noStrike" cap="none" dirty="0">
                <a:latin typeface="Quattrocento Sans"/>
                <a:ea typeface="Quattrocento Sans"/>
                <a:cs typeface="Quattrocento Sans"/>
                <a:sym typeface="Quattrocento Sans"/>
              </a:rPr>
              <a:t>The project focuses on developing an automated system capable of generating descriptive captions for images.</a:t>
            </a:r>
            <a:endParaRPr lang="en-US" sz="1200" b="1" i="0" u="none" strike="noStrike" cap="none" dirty="0">
              <a:highlight>
                <a:srgbClr val="FFFFFF"/>
              </a:highlight>
              <a:latin typeface="Roboto"/>
              <a:ea typeface="Roboto"/>
              <a:cs typeface="Roboto"/>
              <a:sym typeface="Roboto"/>
            </a:endParaRPr>
          </a:p>
          <a:p>
            <a:pPr marL="457200" marR="0" lvl="0" indent="-342900" algn="l" rtl="0">
              <a:lnSpc>
                <a:spcPct val="150000"/>
              </a:lnSpc>
              <a:spcBef>
                <a:spcPts val="0"/>
              </a:spcBef>
              <a:spcAft>
                <a:spcPts val="0"/>
              </a:spcAft>
              <a:buClr>
                <a:schemeClr val="lt1"/>
              </a:buClr>
              <a:buSzPts val="1800"/>
              <a:buFont typeface="Quattrocento Sans"/>
              <a:buChar char="●"/>
            </a:pPr>
            <a:r>
              <a:rPr lang="en-US" sz="1800" b="1" i="0" u="none" strike="noStrike" cap="none" dirty="0">
                <a:latin typeface="Quattrocento Sans"/>
                <a:ea typeface="Quattrocento Sans"/>
                <a:cs typeface="Quattrocento Sans"/>
                <a:sym typeface="Quattrocento Sans"/>
              </a:rPr>
              <a:t>Leveraging deep learning techniques, the system combines Convolutional Neural Networks (CNNs) and Long Short-Term Memory (LSTM) networks to understand visual content and produce captions.</a:t>
            </a:r>
          </a:p>
          <a:p>
            <a:pPr marL="457200" marR="0" lvl="0" indent="-342900" algn="l" rtl="0">
              <a:lnSpc>
                <a:spcPct val="150000"/>
              </a:lnSpc>
              <a:spcBef>
                <a:spcPts val="0"/>
              </a:spcBef>
              <a:spcAft>
                <a:spcPts val="0"/>
              </a:spcAft>
              <a:buClr>
                <a:schemeClr val="lt1"/>
              </a:buClr>
              <a:buSzPts val="1800"/>
              <a:buFont typeface="Quattrocento Sans"/>
              <a:buChar char="●"/>
            </a:pPr>
            <a:r>
              <a:rPr lang="en-US" sz="1800" b="1" i="0" u="none" strike="noStrike" cap="none" dirty="0">
                <a:latin typeface="Quattrocento Sans"/>
                <a:ea typeface="Quattrocento Sans"/>
                <a:cs typeface="Quattrocento Sans"/>
                <a:sym typeface="Quattrocento Sans"/>
              </a:rPr>
              <a:t>The model is trained on the Flickr8K dataset, which contains images along with corresponding textual descriptions.</a:t>
            </a: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739775" y="1695450"/>
            <a:ext cx="9318625" cy="40957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chemeClr val="bg1">
              <a:lumMod val="65000"/>
            </a:schemeClr>
          </a:solidFill>
        </p:spPr>
        <p:txBody>
          <a:bodyPr wrap="square" lIns="0" tIns="0" rIns="0" bIns="0" rtlCol="0"/>
          <a:lstStyle/>
          <a:p>
            <a:pPr marL="0" marR="0" lvl="0" indent="0" algn="l" rtl="0">
              <a:lnSpc>
                <a:spcPct val="100000"/>
              </a:lnSpc>
              <a:spcBef>
                <a:spcPts val="0"/>
              </a:spcBef>
              <a:spcAft>
                <a:spcPts val="0"/>
              </a:spcAft>
              <a:buClr>
                <a:srgbClr val="000000"/>
              </a:buClr>
              <a:buSzPts val="2400"/>
              <a:buFont typeface="Arial"/>
              <a:buNone/>
            </a:pPr>
            <a:r>
              <a:rPr lang="en-US" sz="1800" b="1" i="0" u="none" strike="noStrike" cap="none" dirty="0">
                <a:latin typeface="Quattrocento Sans"/>
                <a:ea typeface="Quattrocento Sans"/>
                <a:cs typeface="Quattrocento Sans"/>
                <a:sym typeface="Quattrocento Sans"/>
              </a:rPr>
              <a:t>1. Content Creators:</a:t>
            </a:r>
          </a:p>
          <a:p>
            <a:pPr marL="457200" marR="0" lvl="0" indent="-381000" algn="l" rtl="0">
              <a:lnSpc>
                <a:spcPct val="100000"/>
              </a:lnSpc>
              <a:spcBef>
                <a:spcPts val="0"/>
              </a:spcBef>
              <a:spcAft>
                <a:spcPts val="0"/>
              </a:spcAft>
              <a:buClr>
                <a:schemeClr val="lt1"/>
              </a:buClr>
              <a:buSzPts val="2400"/>
              <a:buFont typeface="Quattrocento Sans"/>
              <a:buChar char="●"/>
            </a:pPr>
            <a:r>
              <a:rPr lang="en-US" sz="1800" i="0" u="none" strike="noStrike" cap="none" dirty="0">
                <a:latin typeface="Quattrocento Sans"/>
                <a:ea typeface="Quattrocento Sans"/>
                <a:cs typeface="Quattrocento Sans"/>
                <a:sym typeface="Quattrocento Sans"/>
              </a:rPr>
              <a:t>Bloggers, journalists, social media influencers, and marketers who rely on visual content for storytelling.</a:t>
            </a:r>
          </a:p>
          <a:p>
            <a:pPr marL="457200" marR="0" lvl="0" indent="-381000" algn="l" rtl="0">
              <a:lnSpc>
                <a:spcPct val="100000"/>
              </a:lnSpc>
              <a:spcBef>
                <a:spcPts val="0"/>
              </a:spcBef>
              <a:spcAft>
                <a:spcPts val="0"/>
              </a:spcAft>
              <a:buClr>
                <a:schemeClr val="lt1"/>
              </a:buClr>
              <a:buSzPts val="2400"/>
              <a:buFont typeface="Quattrocento Sans"/>
              <a:buChar char="●"/>
            </a:pPr>
            <a:r>
              <a:rPr lang="en-US" sz="1800" i="0" u="none" strike="noStrike" cap="none" dirty="0">
                <a:latin typeface="Quattrocento Sans"/>
                <a:ea typeface="Quattrocento Sans"/>
                <a:cs typeface="Quattrocento Sans"/>
                <a:sym typeface="Quattrocento Sans"/>
              </a:rPr>
              <a:t>The image caption generator can assist them in quickly and efficiently adding descriptive captions to their images, enhancing accessibility.</a:t>
            </a:r>
          </a:p>
          <a:p>
            <a:pPr marL="0" marR="0" lvl="0" indent="0" algn="l" rtl="0">
              <a:lnSpc>
                <a:spcPct val="100000"/>
              </a:lnSpc>
              <a:spcBef>
                <a:spcPts val="0"/>
              </a:spcBef>
              <a:spcAft>
                <a:spcPts val="0"/>
              </a:spcAft>
              <a:buClr>
                <a:srgbClr val="000000"/>
              </a:buClr>
              <a:buSzPts val="2400"/>
              <a:buFont typeface="Arial"/>
              <a:buNone/>
            </a:pPr>
            <a:r>
              <a:rPr lang="en-US" sz="1800" b="1" i="0" u="none" strike="noStrike" cap="none" dirty="0">
                <a:latin typeface="Quattrocento Sans"/>
                <a:ea typeface="Quattrocento Sans"/>
                <a:cs typeface="Quattrocento Sans"/>
                <a:sym typeface="Quattrocento Sans"/>
              </a:rPr>
              <a:t>2.Researchers:</a:t>
            </a:r>
          </a:p>
          <a:p>
            <a:pPr marL="457200" marR="0" lvl="0" indent="-381000" algn="l" rtl="0">
              <a:lnSpc>
                <a:spcPct val="100000"/>
              </a:lnSpc>
              <a:spcBef>
                <a:spcPts val="0"/>
              </a:spcBef>
              <a:spcAft>
                <a:spcPts val="0"/>
              </a:spcAft>
              <a:buClr>
                <a:schemeClr val="lt1"/>
              </a:buClr>
              <a:buSzPts val="2400"/>
              <a:buFont typeface="Quattrocento Sans"/>
              <a:buChar char="●"/>
            </a:pPr>
            <a:r>
              <a:rPr lang="en-US" sz="1800" i="0" u="none" strike="noStrike" cap="none" dirty="0">
                <a:latin typeface="Quattrocento Sans"/>
                <a:ea typeface="Quattrocento Sans"/>
                <a:cs typeface="Quattrocento Sans"/>
                <a:sym typeface="Quattrocento Sans"/>
              </a:rPr>
              <a:t>Researchers in the fields of computer vision, natural language processing, and multimodal learning.</a:t>
            </a:r>
          </a:p>
          <a:p>
            <a:pPr marL="457200" marR="0" lvl="0" indent="-381000" algn="l" rtl="0">
              <a:lnSpc>
                <a:spcPct val="100000"/>
              </a:lnSpc>
              <a:spcBef>
                <a:spcPts val="0"/>
              </a:spcBef>
              <a:spcAft>
                <a:spcPts val="0"/>
              </a:spcAft>
              <a:buClr>
                <a:schemeClr val="lt1"/>
              </a:buClr>
              <a:buSzPts val="2400"/>
              <a:buFont typeface="Quattrocento Sans"/>
              <a:buChar char="●"/>
            </a:pPr>
            <a:r>
              <a:rPr lang="en-US" sz="1800" i="0" u="none" strike="noStrike" cap="none" dirty="0">
                <a:latin typeface="Quattrocento Sans"/>
                <a:ea typeface="Quattrocento Sans"/>
                <a:cs typeface="Quattrocento Sans"/>
                <a:sym typeface="Quattrocento Sans"/>
              </a:rPr>
              <a:t>The image caption generator serves as a valuable tool for studying and advancing techniques in understanding and generating textual descriptions from visual content.</a:t>
            </a:r>
          </a:p>
          <a:p>
            <a:pPr marL="0" marR="0" lvl="0" indent="0" algn="l" rtl="0">
              <a:lnSpc>
                <a:spcPct val="100000"/>
              </a:lnSpc>
              <a:spcBef>
                <a:spcPts val="0"/>
              </a:spcBef>
              <a:spcAft>
                <a:spcPts val="0"/>
              </a:spcAft>
              <a:buClr>
                <a:srgbClr val="000000"/>
              </a:buClr>
              <a:buSzPts val="2400"/>
              <a:buFont typeface="Arial"/>
              <a:buNone/>
            </a:pPr>
            <a:r>
              <a:rPr lang="en-US" sz="1800" b="1" i="0" u="none" strike="noStrike" cap="none" dirty="0">
                <a:latin typeface="Quattrocento Sans"/>
                <a:ea typeface="Quattrocento Sans"/>
                <a:cs typeface="Quattrocento Sans"/>
                <a:sym typeface="Quattrocento Sans"/>
              </a:rPr>
              <a:t>3. General Users:</a:t>
            </a:r>
            <a:endParaRPr lang="en-US" sz="1800" i="0" u="none" strike="noStrike" cap="none" dirty="0">
              <a:latin typeface="Quattrocento Sans"/>
              <a:ea typeface="Quattrocento Sans"/>
              <a:cs typeface="Quattrocento Sans"/>
              <a:sym typeface="Quattrocento Sans"/>
            </a:endParaRPr>
          </a:p>
          <a:p>
            <a:pPr marL="457200" marR="0" lvl="0" indent="-381000" algn="l" rtl="0">
              <a:lnSpc>
                <a:spcPct val="100000"/>
              </a:lnSpc>
              <a:spcBef>
                <a:spcPts val="0"/>
              </a:spcBef>
              <a:spcAft>
                <a:spcPts val="0"/>
              </a:spcAft>
              <a:buClr>
                <a:schemeClr val="lt1"/>
              </a:buClr>
              <a:buSzPts val="2400"/>
              <a:buFont typeface="Quattrocento Sans"/>
              <a:buChar char="●"/>
            </a:pPr>
            <a:r>
              <a:rPr lang="en-US" sz="1800" i="0" u="none" strike="noStrike" cap="none" dirty="0">
                <a:latin typeface="Quattrocento Sans"/>
                <a:ea typeface="Quattrocento Sans"/>
                <a:cs typeface="Quattrocento Sans"/>
                <a:sym typeface="Quattrocento Sans"/>
              </a:rPr>
              <a:t>Anyone who consumes visual content on digital platforms.</a:t>
            </a:r>
          </a:p>
          <a:p>
            <a:pPr marL="457200" marR="0" lvl="0" indent="-381000" algn="l" rtl="0">
              <a:lnSpc>
                <a:spcPct val="100000"/>
              </a:lnSpc>
              <a:spcBef>
                <a:spcPts val="0"/>
              </a:spcBef>
              <a:spcAft>
                <a:spcPts val="0"/>
              </a:spcAft>
              <a:buClr>
                <a:schemeClr val="lt1"/>
              </a:buClr>
              <a:buSzPts val="2400"/>
              <a:buFont typeface="Quattrocento Sans"/>
              <a:buChar char="●"/>
            </a:pPr>
            <a:r>
              <a:rPr lang="en-US" sz="1800" i="0" u="none" strike="noStrike" cap="none" dirty="0">
                <a:latin typeface="Quattrocento Sans"/>
                <a:ea typeface="Quattrocento Sans"/>
                <a:cs typeface="Quattrocento Sans"/>
                <a:sym typeface="Quattrocento Sans"/>
              </a:rPr>
              <a:t>The generated captions enhance the user experience by providing additional context and information about images, enriching the overall browsing experience</a:t>
            </a:r>
            <a:r>
              <a:rPr lang="en-US" sz="1800" b="0" i="0" u="none" strike="noStrike" cap="none" dirty="0">
                <a:latin typeface="Quattrocento Sans"/>
                <a:ea typeface="Quattrocento Sans"/>
                <a:cs typeface="Quattrocento Sans"/>
                <a:sym typeface="Quattrocento Sans"/>
              </a:rPr>
              <a:t>.</a:t>
            </a:r>
          </a:p>
          <a:p>
            <a:pPr marL="76200" marR="0" lvl="0" algn="l" rtl="0">
              <a:lnSpc>
                <a:spcPct val="100000"/>
              </a:lnSpc>
              <a:spcBef>
                <a:spcPts val="0"/>
              </a:spcBef>
              <a:spcAft>
                <a:spcPts val="0"/>
              </a:spcAft>
              <a:buClr>
                <a:schemeClr val="lt1"/>
              </a:buClr>
              <a:buSzPts val="2400"/>
            </a:pPr>
            <a:endParaRPr lang="en-US" sz="1800" b="0" i="0" u="none" strike="noStrike" cap="none" dirty="0">
              <a:solidFill>
                <a:schemeClr val="lt1"/>
              </a:solidFill>
              <a:latin typeface="Quattrocento Sans"/>
              <a:ea typeface="Quattrocento Sans"/>
              <a:cs typeface="Quattrocento Sans"/>
              <a:sym typeface="Quattrocento Sans"/>
            </a:endParaRPr>
          </a:p>
          <a:p>
            <a:pPr marL="76200" marR="0" lvl="0" algn="l" rtl="0">
              <a:lnSpc>
                <a:spcPct val="100000"/>
              </a:lnSpc>
              <a:spcBef>
                <a:spcPts val="0"/>
              </a:spcBef>
              <a:spcAft>
                <a:spcPts val="0"/>
              </a:spcAft>
              <a:buClr>
                <a:schemeClr val="lt1"/>
              </a:buClr>
              <a:buSzPts val="2400"/>
            </a:pPr>
            <a:endParaRPr lang="en-US" sz="1800" b="0" i="0" u="none" strike="noStrike" cap="none" dirty="0">
              <a:solidFill>
                <a:schemeClr val="lt1"/>
              </a:solidFill>
              <a:latin typeface="Quattrocento Sans"/>
              <a:ea typeface="Quattrocento Sans"/>
              <a:cs typeface="Quattrocento Sans"/>
              <a:sym typeface="Quattrocento Sans"/>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4" name="object 4"/>
          <p:cNvSpPr/>
          <p:nvPr/>
        </p:nvSpPr>
        <p:spPr>
          <a:xfrm>
            <a:off x="2895600" y="1476376"/>
            <a:ext cx="7425690" cy="452374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chemeClr val="bg1">
              <a:lumMod val="65000"/>
            </a:schemeClr>
          </a:solidFill>
        </p:spPr>
        <p:txBody>
          <a:bodyPr wrap="square" lIns="0" tIns="0" rIns="0" bIns="0" rtlCol="0"/>
          <a:lstStyle/>
          <a:p>
            <a:pPr marL="0" marR="0" lvl="0" indent="0" algn="l" rtl="0">
              <a:lnSpc>
                <a:spcPct val="100000"/>
              </a:lnSpc>
              <a:spcBef>
                <a:spcPts val="0"/>
              </a:spcBef>
              <a:spcAft>
                <a:spcPts val="0"/>
              </a:spcAft>
              <a:buClr>
                <a:srgbClr val="000000"/>
              </a:buClr>
              <a:buSzPts val="2000"/>
              <a:buFont typeface="Arial"/>
              <a:buNone/>
            </a:pPr>
            <a:r>
              <a:rPr lang="en-US" sz="1800" b="1" i="0" u="none" strike="noStrike" cap="none" dirty="0">
                <a:latin typeface="Quattrocento Sans"/>
                <a:ea typeface="Quattrocento Sans"/>
                <a:cs typeface="Quattrocento Sans"/>
                <a:sym typeface="Quattrocento Sans"/>
              </a:rPr>
              <a:t>S</a:t>
            </a:r>
            <a:r>
              <a:rPr lang="en-US" sz="2000" b="1" i="0" u="none" strike="noStrike" cap="none" dirty="0">
                <a:latin typeface="Quattrocento Sans"/>
                <a:ea typeface="Quattrocento Sans"/>
                <a:cs typeface="Quattrocento Sans"/>
                <a:sym typeface="Quattrocento Sans"/>
              </a:rPr>
              <a:t>olution:</a:t>
            </a:r>
            <a:r>
              <a:rPr lang="en-US" sz="1800" b="1" i="0" u="none" strike="noStrike" cap="none" dirty="0">
                <a:latin typeface="Quattrocento Sans"/>
                <a:ea typeface="Quattrocento Sans"/>
                <a:cs typeface="Quattrocento Sans"/>
                <a:sym typeface="Quattrocento Sans"/>
              </a:rPr>
              <a:t> Image Caption Generator using CNN and LSTM</a:t>
            </a:r>
          </a:p>
          <a:p>
            <a:pPr marL="0" marR="0" lvl="0" indent="0" algn="l" rtl="0">
              <a:lnSpc>
                <a:spcPct val="100000"/>
              </a:lnSpc>
              <a:spcBef>
                <a:spcPts val="0"/>
              </a:spcBef>
              <a:spcAft>
                <a:spcPts val="0"/>
              </a:spcAft>
              <a:buClr>
                <a:srgbClr val="000000"/>
              </a:buClr>
              <a:buSzPts val="2000"/>
              <a:buFont typeface="Arial"/>
              <a:buNone/>
            </a:pPr>
            <a:endParaRPr lang="en-US" sz="1800" b="1" i="0" u="none" strike="noStrike" cap="none" dirty="0">
              <a:latin typeface="Quattrocento Sans"/>
              <a:ea typeface="Quattrocento Sans"/>
              <a:cs typeface="Quattrocento Sans"/>
              <a:sym typeface="Quattrocento Sans"/>
            </a:endParaRPr>
          </a:p>
          <a:p>
            <a:pPr marL="0" marR="0" lvl="0" indent="0" algn="l" rtl="0">
              <a:lnSpc>
                <a:spcPct val="100000"/>
              </a:lnSpc>
              <a:spcBef>
                <a:spcPts val="0"/>
              </a:spcBef>
              <a:spcAft>
                <a:spcPts val="0"/>
              </a:spcAft>
              <a:buClr>
                <a:srgbClr val="000000"/>
              </a:buClr>
              <a:buSzPts val="2000"/>
              <a:buFont typeface="Arial"/>
              <a:buNone/>
            </a:pPr>
            <a:r>
              <a:rPr lang="en-US" sz="2000" b="1" i="0" u="none" strike="noStrike" cap="none" dirty="0">
                <a:latin typeface="Quattrocento Sans"/>
                <a:ea typeface="Quattrocento Sans"/>
                <a:cs typeface="Quattrocento Sans"/>
                <a:sym typeface="Quattrocento Sans"/>
              </a:rPr>
              <a:t>Value Proposition:</a:t>
            </a:r>
          </a:p>
          <a:p>
            <a:pPr marL="457200" marR="0" lvl="0" indent="-355600" algn="l" rtl="0">
              <a:lnSpc>
                <a:spcPct val="150000"/>
              </a:lnSpc>
              <a:spcBef>
                <a:spcPts val="0"/>
              </a:spcBef>
              <a:spcAft>
                <a:spcPts val="0"/>
              </a:spcAft>
              <a:buClr>
                <a:schemeClr val="lt1"/>
              </a:buClr>
              <a:buSzPts val="2000"/>
              <a:buFont typeface="Quattrocento Sans"/>
              <a:buChar char="●"/>
            </a:pPr>
            <a:r>
              <a:rPr lang="en-US" sz="1800" b="1" i="0" u="none" strike="noStrike" cap="none" dirty="0">
                <a:latin typeface="Quattrocento Sans"/>
                <a:ea typeface="Quattrocento Sans"/>
                <a:cs typeface="Quattrocento Sans"/>
                <a:sym typeface="Quattrocento Sans"/>
              </a:rPr>
              <a:t>Efficiency: Our solution automates the process of generating descriptive captions for images, saving time and effort for content creators.</a:t>
            </a:r>
          </a:p>
          <a:p>
            <a:pPr marL="457200" marR="0" lvl="0" indent="-355600" algn="l" rtl="0">
              <a:lnSpc>
                <a:spcPct val="150000"/>
              </a:lnSpc>
              <a:spcBef>
                <a:spcPts val="0"/>
              </a:spcBef>
              <a:spcAft>
                <a:spcPts val="0"/>
              </a:spcAft>
              <a:buClr>
                <a:schemeClr val="lt1"/>
              </a:buClr>
              <a:buSzPts val="2000"/>
              <a:buFont typeface="Quattrocento Sans"/>
              <a:buChar char="●"/>
            </a:pPr>
            <a:r>
              <a:rPr lang="en-US" sz="1800" b="1" i="0" u="none" strike="noStrike" cap="none" dirty="0">
                <a:latin typeface="Quattrocento Sans"/>
                <a:ea typeface="Quattrocento Sans"/>
                <a:cs typeface="Quattrocento Sans"/>
                <a:sym typeface="Quattrocento Sans"/>
              </a:rPr>
              <a:t>Accessibility: Provides valuable context and information about visual content, enhancing accessibility for visually impaired individuals.</a:t>
            </a:r>
          </a:p>
          <a:p>
            <a:pPr marL="457200" marR="0" lvl="0" indent="-355600" algn="l" rtl="0">
              <a:lnSpc>
                <a:spcPct val="150000"/>
              </a:lnSpc>
              <a:spcBef>
                <a:spcPts val="0"/>
              </a:spcBef>
              <a:spcAft>
                <a:spcPts val="0"/>
              </a:spcAft>
              <a:buClr>
                <a:schemeClr val="lt1"/>
              </a:buClr>
              <a:buSzPts val="2000"/>
              <a:buFont typeface="Quattrocento Sans"/>
              <a:buChar char="●"/>
            </a:pPr>
            <a:r>
              <a:rPr lang="en-US" sz="1800" b="1" i="0" u="none" strike="noStrike" cap="none" dirty="0">
                <a:latin typeface="Quattrocento Sans"/>
                <a:ea typeface="Quattrocento Sans"/>
                <a:cs typeface="Quattrocento Sans"/>
                <a:sym typeface="Quattrocento Sans"/>
              </a:rPr>
              <a:t>Enhanced Engagement: Captions add depth and storytelling elements to images, increasing engagement and interaction with visual content.</a:t>
            </a:r>
          </a:p>
          <a:p>
            <a:pPr marL="457200" marR="0" lvl="0" indent="-355600" algn="l" rtl="0">
              <a:lnSpc>
                <a:spcPct val="150000"/>
              </a:lnSpc>
              <a:spcBef>
                <a:spcPts val="0"/>
              </a:spcBef>
              <a:spcAft>
                <a:spcPts val="0"/>
              </a:spcAft>
              <a:buClr>
                <a:schemeClr val="lt1"/>
              </a:buClr>
              <a:buSzPts val="2000"/>
              <a:buFont typeface="Quattrocento Sans"/>
              <a:buChar char="●"/>
            </a:pPr>
            <a:r>
              <a:rPr lang="en-US" sz="1800" b="1" i="0" u="none" strike="noStrike" cap="none" dirty="0">
                <a:latin typeface="Quattrocento Sans"/>
                <a:ea typeface="Quattrocento Sans"/>
                <a:cs typeface="Quattrocento Sans"/>
                <a:sym typeface="Quattrocento Sans"/>
              </a:rPr>
              <a:t>Versatility: The image caption generator can be integrated into various applications and platforms, catering to diverse user needs.</a:t>
            </a: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4" name="object 4"/>
          <p:cNvSpPr/>
          <p:nvPr/>
        </p:nvSpPr>
        <p:spPr>
          <a:xfrm>
            <a:off x="2743200" y="1509712"/>
            <a:ext cx="7162800" cy="4814888"/>
          </a:xfrm>
          <a:custGeom>
            <a:avLst/>
            <a:gdLst/>
            <a:ahLst/>
            <a:cxnLst/>
            <a:rect l="l" t="t" r="r" b="b"/>
            <a:pathLst>
              <a:path w="314325" h="323850">
                <a:moveTo>
                  <a:pt x="314325" y="0"/>
                </a:moveTo>
                <a:lnTo>
                  <a:pt x="0" y="0"/>
                </a:lnTo>
                <a:lnTo>
                  <a:pt x="0" y="323850"/>
                </a:lnTo>
                <a:lnTo>
                  <a:pt x="314325" y="323850"/>
                </a:lnTo>
                <a:lnTo>
                  <a:pt x="314325" y="0"/>
                </a:lnTo>
                <a:close/>
              </a:path>
            </a:pathLst>
          </a:custGeom>
          <a:solidFill>
            <a:schemeClr val="bg1">
              <a:lumMod val="65000"/>
            </a:schemeClr>
          </a:solidFill>
        </p:spPr>
        <p:txBody>
          <a:bodyPr wrap="square" lIns="0" tIns="0" rIns="0" bIns="0" rtlCol="0"/>
          <a:lstStyle/>
          <a:p>
            <a:pPr marL="342900" marR="0" lvl="0" indent="-342900" algn="l" rtl="0">
              <a:lnSpc>
                <a:spcPct val="100000"/>
              </a:lnSpc>
              <a:spcBef>
                <a:spcPts val="0"/>
              </a:spcBef>
              <a:spcAft>
                <a:spcPts val="0"/>
              </a:spcAft>
              <a:buClr>
                <a:schemeClr val="accent5"/>
              </a:buClr>
              <a:buSzPts val="2000"/>
              <a:buFont typeface="Courier New"/>
              <a:buChar char="o"/>
            </a:pPr>
            <a:r>
              <a:rPr lang="en-US" sz="1800" b="1" i="0" u="none" strike="noStrike" cap="none" dirty="0">
                <a:latin typeface="Quattrocento Sans"/>
                <a:ea typeface="Quattrocento Sans"/>
                <a:cs typeface="Quattrocento Sans"/>
                <a:sym typeface="Quattrocento Sans"/>
              </a:rPr>
              <a:t>Integration of CNNs and LSTMs: </a:t>
            </a:r>
            <a:r>
              <a:rPr lang="en-US" sz="1800" b="0" i="0" u="none" strike="noStrike" cap="none" dirty="0">
                <a:latin typeface="Quattrocento Sans"/>
                <a:ea typeface="Quattrocento Sans"/>
                <a:cs typeface="Quattrocento Sans"/>
                <a:sym typeface="Quattrocento Sans"/>
              </a:rPr>
              <a:t>This integration enables the model to understand visual content and generate contextually relevant captions.</a:t>
            </a:r>
            <a:endParaRPr lang="en-US" dirty="0"/>
          </a:p>
          <a:p>
            <a:pPr marL="342900" marR="0" lvl="0" indent="-215900" algn="l" rtl="0">
              <a:lnSpc>
                <a:spcPct val="100000"/>
              </a:lnSpc>
              <a:spcBef>
                <a:spcPts val="0"/>
              </a:spcBef>
              <a:spcAft>
                <a:spcPts val="0"/>
              </a:spcAft>
              <a:buClr>
                <a:schemeClr val="accent5"/>
              </a:buClr>
              <a:buSzPts val="2000"/>
              <a:buFont typeface="Courier New"/>
              <a:buNone/>
            </a:pPr>
            <a:endParaRPr lang="en-US" sz="1800" b="0" i="0" u="none" strike="noStrike" cap="none" dirty="0">
              <a:latin typeface="Quattrocento Sans"/>
              <a:ea typeface="Quattrocento Sans"/>
              <a:cs typeface="Quattrocento Sans"/>
              <a:sym typeface="Quattrocento Sans"/>
            </a:endParaRPr>
          </a:p>
          <a:p>
            <a:pPr marL="342900" marR="0" lvl="0" indent="-342900" algn="l" rtl="0">
              <a:lnSpc>
                <a:spcPct val="100000"/>
              </a:lnSpc>
              <a:spcBef>
                <a:spcPts val="0"/>
              </a:spcBef>
              <a:spcAft>
                <a:spcPts val="0"/>
              </a:spcAft>
              <a:buClr>
                <a:schemeClr val="accent5"/>
              </a:buClr>
              <a:buSzPts val="2000"/>
              <a:buFont typeface="Courier New"/>
              <a:buChar char="o"/>
            </a:pPr>
            <a:r>
              <a:rPr lang="en-US" sz="1800" b="1" i="0" u="none" strike="noStrike" cap="none" dirty="0">
                <a:latin typeface="Quattrocento Sans"/>
                <a:ea typeface="Quattrocento Sans"/>
                <a:cs typeface="Quattrocento Sans"/>
                <a:sym typeface="Quattrocento Sans"/>
              </a:rPr>
              <a:t>Pretrained </a:t>
            </a:r>
            <a:r>
              <a:rPr lang="en-US" sz="1800" b="1" i="0" u="none" strike="noStrike" cap="none" dirty="0" err="1">
                <a:latin typeface="Quattrocento Sans"/>
                <a:ea typeface="Quattrocento Sans"/>
                <a:cs typeface="Quattrocento Sans"/>
                <a:sym typeface="Quattrocento Sans"/>
              </a:rPr>
              <a:t>GloVe</a:t>
            </a:r>
            <a:r>
              <a:rPr lang="en-US" sz="1800" b="1" i="0" u="none" strike="noStrike" cap="none" dirty="0">
                <a:latin typeface="Quattrocento Sans"/>
                <a:ea typeface="Quattrocento Sans"/>
                <a:cs typeface="Quattrocento Sans"/>
                <a:sym typeface="Quattrocento Sans"/>
              </a:rPr>
              <a:t> Embeddings: </a:t>
            </a:r>
            <a:r>
              <a:rPr lang="en-US" sz="1800" b="0" i="0" u="none" strike="noStrike" cap="none" dirty="0">
                <a:latin typeface="Quattrocento Sans"/>
                <a:ea typeface="Quattrocento Sans"/>
                <a:cs typeface="Quattrocento Sans"/>
                <a:sym typeface="Quattrocento Sans"/>
              </a:rPr>
              <a:t>We incorporate pre-trained </a:t>
            </a:r>
            <a:r>
              <a:rPr lang="en-US" sz="1800" b="0" i="0" u="none" strike="noStrike" cap="none" dirty="0" err="1">
                <a:latin typeface="Quattrocento Sans"/>
                <a:ea typeface="Quattrocento Sans"/>
                <a:cs typeface="Quattrocento Sans"/>
                <a:sym typeface="Quattrocento Sans"/>
              </a:rPr>
              <a:t>GloVe</a:t>
            </a:r>
            <a:r>
              <a:rPr lang="en-US" sz="1800" b="0" i="0" u="none" strike="noStrike" cap="none" dirty="0">
                <a:latin typeface="Quattrocento Sans"/>
                <a:ea typeface="Quattrocento Sans"/>
                <a:cs typeface="Quattrocento Sans"/>
                <a:sym typeface="Quattrocento Sans"/>
              </a:rPr>
              <a:t> word embeddings to enhance the semantic understanding of textual descriptions. This improves the model's ability to generate captions that are not only descriptive but also semantically meaningful.</a:t>
            </a:r>
            <a:endParaRPr lang="en-US" dirty="0"/>
          </a:p>
          <a:p>
            <a:pPr marL="0" marR="0" lvl="0" indent="0" algn="l" rtl="0">
              <a:lnSpc>
                <a:spcPct val="100000"/>
              </a:lnSpc>
              <a:spcBef>
                <a:spcPts val="0"/>
              </a:spcBef>
              <a:spcAft>
                <a:spcPts val="0"/>
              </a:spcAft>
              <a:buNone/>
            </a:pPr>
            <a:endParaRPr lang="en-US" sz="1800" b="1" i="0" u="none" strike="noStrike" cap="none" dirty="0">
              <a:latin typeface="Quattrocento Sans"/>
              <a:ea typeface="Quattrocento Sans"/>
              <a:cs typeface="Quattrocento Sans"/>
              <a:sym typeface="Quattrocento Sans"/>
            </a:endParaRPr>
          </a:p>
          <a:p>
            <a:pPr marL="0" marR="0" lvl="0" indent="0" algn="l" rtl="0">
              <a:lnSpc>
                <a:spcPct val="100000"/>
              </a:lnSpc>
              <a:spcBef>
                <a:spcPts val="0"/>
              </a:spcBef>
              <a:spcAft>
                <a:spcPts val="0"/>
              </a:spcAft>
              <a:buNone/>
            </a:pPr>
            <a:r>
              <a:rPr lang="en-US" sz="1800" b="1" i="0" u="none" strike="noStrike" cap="none" dirty="0">
                <a:latin typeface="Quattrocento Sans"/>
                <a:ea typeface="Quattrocento Sans"/>
                <a:cs typeface="Quattrocento Sans"/>
                <a:sym typeface="Quattrocento Sans"/>
              </a:rPr>
              <a:t>The Wow Factor:</a:t>
            </a:r>
            <a:endParaRPr lang="en-US" dirty="0"/>
          </a:p>
          <a:p>
            <a:pPr marL="0" marR="0" lvl="0" indent="0" algn="l" rtl="0">
              <a:lnSpc>
                <a:spcPct val="100000"/>
              </a:lnSpc>
              <a:spcBef>
                <a:spcPts val="0"/>
              </a:spcBef>
              <a:spcAft>
                <a:spcPts val="0"/>
              </a:spcAft>
              <a:buNone/>
            </a:pPr>
            <a:endParaRPr lang="en-US" sz="1800" b="1" i="0" u="none" strike="noStrike" cap="none" dirty="0">
              <a:latin typeface="Quattrocento Sans"/>
              <a:ea typeface="Quattrocento Sans"/>
              <a:cs typeface="Quattrocento Sans"/>
              <a:sym typeface="Quattrocento Sans"/>
            </a:endParaRPr>
          </a:p>
          <a:p>
            <a:pPr marL="342900" marR="0" lvl="0" indent="-342900" algn="l" rtl="0">
              <a:lnSpc>
                <a:spcPct val="100000"/>
              </a:lnSpc>
              <a:spcBef>
                <a:spcPts val="0"/>
              </a:spcBef>
              <a:spcAft>
                <a:spcPts val="0"/>
              </a:spcAft>
              <a:buClr>
                <a:srgbClr val="A494EB"/>
              </a:buClr>
              <a:buSzPts val="2000"/>
              <a:buFont typeface="Noto Sans Symbols"/>
              <a:buChar char="⮚"/>
            </a:pPr>
            <a:r>
              <a:rPr lang="en-US" sz="1800" b="0" i="0" u="none" strike="noStrike" cap="none" dirty="0">
                <a:latin typeface="Quattrocento Sans"/>
                <a:ea typeface="Quattrocento Sans"/>
                <a:cs typeface="Quattrocento Sans"/>
                <a:sym typeface="Quattrocento Sans"/>
              </a:rPr>
              <a:t>Our solution stands out due to its robust architecture, seamless integration of deep learning techniques, and user-friendly interface.</a:t>
            </a:r>
            <a:endParaRPr lang="en-US" dirty="0"/>
          </a:p>
          <a:p>
            <a:pPr marL="342900" marR="0" lvl="0" indent="-215900" algn="l" rtl="0">
              <a:lnSpc>
                <a:spcPct val="100000"/>
              </a:lnSpc>
              <a:spcBef>
                <a:spcPts val="0"/>
              </a:spcBef>
              <a:spcAft>
                <a:spcPts val="0"/>
              </a:spcAft>
              <a:buClr>
                <a:srgbClr val="A494EB"/>
              </a:buClr>
              <a:buSzPts val="2000"/>
              <a:buFont typeface="Noto Sans Symbols"/>
              <a:buNone/>
            </a:pPr>
            <a:endParaRPr lang="en-US" sz="1800" b="0" i="0" u="none" strike="noStrike" cap="none" dirty="0">
              <a:latin typeface="Quattrocento Sans"/>
              <a:ea typeface="Quattrocento Sans"/>
              <a:cs typeface="Quattrocento Sans"/>
              <a:sym typeface="Quattrocento Sans"/>
            </a:endParaRPr>
          </a:p>
          <a:p>
            <a:pPr marL="342900" marR="0" lvl="0" indent="-342900" algn="l" rtl="0">
              <a:lnSpc>
                <a:spcPct val="100000"/>
              </a:lnSpc>
              <a:spcBef>
                <a:spcPts val="0"/>
              </a:spcBef>
              <a:spcAft>
                <a:spcPts val="0"/>
              </a:spcAft>
              <a:buClr>
                <a:srgbClr val="A494EB"/>
              </a:buClr>
              <a:buSzPts val="2000"/>
              <a:buFont typeface="Noto Sans Symbols"/>
              <a:buChar char="⮚"/>
            </a:pPr>
            <a:r>
              <a:rPr lang="en-US" sz="1800" b="0" i="0" u="none" strike="noStrike" cap="none" dirty="0">
                <a:latin typeface="Quattrocento Sans"/>
                <a:ea typeface="Quattrocento Sans"/>
                <a:cs typeface="Quattrocento Sans"/>
                <a:sym typeface="Quattrocento Sans"/>
              </a:rPr>
              <a:t>It offers an efficient and effective way to generate descriptive captions for images, catering to the diverse needs of users across different domains.</a:t>
            </a:r>
            <a:endParaRPr lang="en-US" dirty="0"/>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609600" y="1219200"/>
            <a:ext cx="8382000" cy="510540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chemeClr val="bg1">
              <a:lumMod val="65000"/>
            </a:schemeClr>
          </a:solidFill>
        </p:spPr>
        <p:txBody>
          <a:bodyPr wrap="square" lIns="0" tIns="0" rIns="0" bIns="0" rtlCol="0"/>
          <a:lstStyle/>
          <a:p>
            <a:pPr marL="347472" marR="0" lvl="0" indent="-315722" algn="l" rtl="0">
              <a:lnSpc>
                <a:spcPct val="150000"/>
              </a:lnSpc>
              <a:spcBef>
                <a:spcPts val="0"/>
              </a:spcBef>
              <a:spcAft>
                <a:spcPts val="0"/>
              </a:spcAft>
              <a:buClr>
                <a:schemeClr val="accent6"/>
              </a:buClr>
              <a:buSzPts val="1900"/>
              <a:buFont typeface="Courier New"/>
              <a:buChar char="o"/>
            </a:pPr>
            <a:r>
              <a:rPr lang="en-US" sz="1900" b="1" i="0" u="none" strike="noStrike" cap="none" dirty="0">
                <a:latin typeface="Quattrocento Sans"/>
                <a:ea typeface="Quattrocento Sans"/>
                <a:cs typeface="Quattrocento Sans"/>
                <a:sym typeface="Quattrocento Sans"/>
              </a:rPr>
              <a:t>CNN-LSTM Architecture:</a:t>
            </a:r>
          </a:p>
          <a:p>
            <a:pPr marL="914400" marR="0" lvl="1" indent="-349250" algn="l" rtl="0">
              <a:lnSpc>
                <a:spcPct val="150000"/>
              </a:lnSpc>
              <a:spcBef>
                <a:spcPts val="0"/>
              </a:spcBef>
              <a:spcAft>
                <a:spcPts val="0"/>
              </a:spcAft>
              <a:buClr>
                <a:schemeClr val="accent6"/>
              </a:buClr>
              <a:buSzPts val="1900"/>
              <a:buFont typeface="Courier New"/>
              <a:buChar char="○"/>
            </a:pPr>
            <a:r>
              <a:rPr lang="en-US" sz="1900" b="0" i="0" u="none" strike="noStrike" cap="none" dirty="0">
                <a:latin typeface="Quattrocento Sans"/>
                <a:ea typeface="Quattrocento Sans"/>
                <a:cs typeface="Quattrocento Sans"/>
                <a:sym typeface="Quattrocento Sans"/>
              </a:rPr>
              <a:t>Combines Convolutional Neural Networks (CNNs) for image feature extraction and Long Short-Term Memory (LSTM) networks for sequence modeling.</a:t>
            </a:r>
          </a:p>
          <a:p>
            <a:pPr marL="914400" marR="0" lvl="1" indent="-349250" algn="l" rtl="0">
              <a:lnSpc>
                <a:spcPct val="150000"/>
              </a:lnSpc>
              <a:spcBef>
                <a:spcPts val="0"/>
              </a:spcBef>
              <a:spcAft>
                <a:spcPts val="0"/>
              </a:spcAft>
              <a:buClr>
                <a:schemeClr val="accent6"/>
              </a:buClr>
              <a:buSzPts val="1900"/>
              <a:buFont typeface="Courier New"/>
              <a:buChar char="○"/>
            </a:pPr>
            <a:r>
              <a:rPr lang="en-US" sz="1900" b="0" i="0" u="none" strike="noStrike" cap="none" dirty="0">
                <a:latin typeface="Quattrocento Sans"/>
                <a:ea typeface="Quattrocento Sans"/>
                <a:cs typeface="Quattrocento Sans"/>
                <a:sym typeface="Quattrocento Sans"/>
              </a:rPr>
              <a:t>CNN extracts visual features from images, while LSTM generates captions based on these features.</a:t>
            </a:r>
          </a:p>
          <a:p>
            <a:pPr marL="347472" marR="0" lvl="0" indent="-315722" algn="l" rtl="0">
              <a:lnSpc>
                <a:spcPct val="150000"/>
              </a:lnSpc>
              <a:spcBef>
                <a:spcPts val="0"/>
              </a:spcBef>
              <a:spcAft>
                <a:spcPts val="0"/>
              </a:spcAft>
              <a:buClr>
                <a:schemeClr val="accent6"/>
              </a:buClr>
              <a:buSzPts val="1900"/>
              <a:buFont typeface="Courier New"/>
              <a:buChar char="o"/>
            </a:pPr>
            <a:r>
              <a:rPr lang="en-US" sz="1900" b="1" i="0" u="none" strike="noStrike" cap="none" dirty="0">
                <a:latin typeface="Quattrocento Sans"/>
                <a:ea typeface="Quattrocento Sans"/>
                <a:cs typeface="Quattrocento Sans"/>
                <a:sym typeface="Quattrocento Sans"/>
              </a:rPr>
              <a:t>Embeddings Integration:</a:t>
            </a:r>
          </a:p>
          <a:p>
            <a:pPr marL="914400" marR="0" lvl="1" indent="-349250" algn="l" rtl="0">
              <a:lnSpc>
                <a:spcPct val="150000"/>
              </a:lnSpc>
              <a:spcBef>
                <a:spcPts val="0"/>
              </a:spcBef>
              <a:spcAft>
                <a:spcPts val="0"/>
              </a:spcAft>
              <a:buClr>
                <a:schemeClr val="accent6"/>
              </a:buClr>
              <a:buSzPts val="1900"/>
              <a:buFont typeface="Courier New"/>
              <a:buChar char="○"/>
            </a:pPr>
            <a:r>
              <a:rPr lang="en-US" sz="1900" b="0" i="0" u="none" strike="noStrike" cap="none" dirty="0">
                <a:latin typeface="Quattrocento Sans"/>
                <a:ea typeface="Quattrocento Sans"/>
                <a:cs typeface="Quattrocento Sans"/>
                <a:sym typeface="Quattrocento Sans"/>
              </a:rPr>
              <a:t>Integrates pre-trained </a:t>
            </a:r>
            <a:r>
              <a:rPr lang="en-US" sz="1900" b="0" i="0" u="none" strike="noStrike" cap="none" dirty="0" err="1">
                <a:latin typeface="Quattrocento Sans"/>
                <a:ea typeface="Quattrocento Sans"/>
                <a:cs typeface="Quattrocento Sans"/>
                <a:sym typeface="Quattrocento Sans"/>
              </a:rPr>
              <a:t>GloVe</a:t>
            </a:r>
            <a:r>
              <a:rPr lang="en-US" sz="1900" b="0" i="0" u="none" strike="noStrike" cap="none" dirty="0">
                <a:latin typeface="Quattrocento Sans"/>
                <a:ea typeface="Quattrocento Sans"/>
                <a:cs typeface="Quattrocento Sans"/>
                <a:sym typeface="Quattrocento Sans"/>
              </a:rPr>
              <a:t> word embeddings to enhance the semantic understanding of textual descriptions.</a:t>
            </a:r>
          </a:p>
          <a:p>
            <a:pPr marL="914400" marR="0" lvl="1" indent="-349250" algn="l" rtl="0">
              <a:lnSpc>
                <a:spcPct val="150000"/>
              </a:lnSpc>
              <a:spcBef>
                <a:spcPts val="0"/>
              </a:spcBef>
              <a:spcAft>
                <a:spcPts val="0"/>
              </a:spcAft>
              <a:buClr>
                <a:schemeClr val="accent6"/>
              </a:buClr>
              <a:buSzPts val="1900"/>
              <a:buFont typeface="Courier New"/>
              <a:buChar char="○"/>
            </a:pPr>
            <a:r>
              <a:rPr lang="en-US" sz="1900" b="0" i="0" u="none" strike="noStrike" cap="none" dirty="0">
                <a:latin typeface="Quattrocento Sans"/>
                <a:ea typeface="Quattrocento Sans"/>
                <a:cs typeface="Quattrocento Sans"/>
                <a:sym typeface="Quattrocento Sans"/>
              </a:rPr>
              <a:t>Embeddings are used to represent words in the vocabulary, improving the model's language understanding.</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a:latin typeface="Trebuchet MS"/>
              <a:cs typeface="Trebuchet MS"/>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453</TotalTime>
  <Words>743</Words>
  <Application>Microsoft Office PowerPoint</Application>
  <PresentationFormat>Widescreen</PresentationFormat>
  <Paragraphs>78</Paragraphs>
  <Slides>11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Arial</vt:lpstr>
      <vt:lpstr>Calibri</vt:lpstr>
      <vt:lpstr>Courier New</vt:lpstr>
      <vt:lpstr>Noto Sans Symbols</vt:lpstr>
      <vt:lpstr>Quattrocento Sans</vt:lpstr>
      <vt:lpstr>Roboto</vt:lpstr>
      <vt:lpstr>Trebuchet MS</vt:lpstr>
      <vt:lpstr>zeitung</vt:lpstr>
      <vt:lpstr>Office Theme</vt:lpstr>
      <vt:lpstr>GOPIKA R</vt:lpstr>
      <vt:lpstr>PROJECT TITLE</vt:lpstr>
      <vt:lpstr>AGENDA</vt:lpstr>
      <vt:lpstr>PROBLEM STATEMENT</vt:lpstr>
      <vt:lpstr>PROJECT OVERVIEW</vt:lpstr>
      <vt:lpstr>WHO ARE THE END USERS?</vt:lpstr>
      <vt:lpstr>YOUR SOLUTION AND ITS VALUE PROPOSITION</vt:lpstr>
      <vt:lpstr>THE WOW IN YOUR SOLUTION</vt:lpstr>
      <vt:lpstr>PowerPoint Presentation</vt:lpstr>
      <vt:lpstr>RESULTS</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GOPIKA R</dc:title>
  <dc:creator>GOPIKA R</dc:creator>
  <cp:lastModifiedBy>GOPIKA R</cp:lastModifiedBy>
  <cp:revision>2</cp:revision>
  <dcterms:created xsi:type="dcterms:W3CDTF">2024-04-10T04:18:28Z</dcterms:created>
  <dcterms:modified xsi:type="dcterms:W3CDTF">2024-05-06T17:15:54Z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2024-04-10T00:00:00Z</vt:filetime>
  </property>
</Properties>
</file>