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7" r:id="rId12"/>
    <p:sldId id="309" r:id="rId13"/>
    <p:sldId id="308" r:id="rId14"/>
    <p:sldId id="311" r:id="rId15"/>
    <p:sldId id="306" r:id="rId16"/>
    <p:sldId id="310" r:id="rId17"/>
    <p:sldId id="313"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6090" y="798577"/>
            <a:ext cx="3214307" cy="2901694"/>
          </a:xfrm>
        </p:spPr>
        <p:txBody>
          <a:bodyPr anchor="b">
            <a:normAutofit/>
          </a:bodyPr>
          <a:lstStyle/>
          <a:p>
            <a:r>
              <a:rPr lang="en-US" sz="4400" dirty="0">
                <a:solidFill>
                  <a:schemeClr val="tx1"/>
                </a:solidFill>
              </a:rPr>
              <a:t>Amazon Sales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GOPIKA R NAMBIAR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C572-FC9E-5550-F1F4-B12B39CB7608}"/>
              </a:ext>
            </a:extLst>
          </p:cNvPr>
          <p:cNvSpPr>
            <a:spLocks noGrp="1"/>
          </p:cNvSpPr>
          <p:nvPr>
            <p:ph type="title"/>
          </p:nvPr>
        </p:nvSpPr>
        <p:spPr>
          <a:xfrm>
            <a:off x="1066800" y="989012"/>
            <a:ext cx="10058400" cy="1450757"/>
          </a:xfrm>
        </p:spPr>
        <p:txBody>
          <a:bodyPr>
            <a:normAutofit fontScale="90000"/>
          </a:bodyPr>
          <a:lstStyle/>
          <a:p>
            <a:r>
              <a:rPr lang="en-US" i="0" dirty="0">
                <a:solidFill>
                  <a:srgbClr val="000000"/>
                </a:solidFill>
                <a:effectLst/>
                <a:highlight>
                  <a:srgbClr val="FFFFFF"/>
                </a:highlight>
              </a:rPr>
              <a:t>Top 10 Countries which Sold Most number of Items</a:t>
            </a:r>
            <a:br>
              <a:rPr lang="en-US" i="0" dirty="0">
                <a:solidFill>
                  <a:srgbClr val="000000"/>
                </a:solidFill>
                <a:effectLst/>
                <a:highlight>
                  <a:srgbClr val="FFFFFF"/>
                </a:highlight>
              </a:rPr>
            </a:br>
            <a:endParaRPr lang="en-IN" dirty="0"/>
          </a:p>
        </p:txBody>
      </p:sp>
      <p:pic>
        <p:nvPicPr>
          <p:cNvPr id="5" name="Content Placeholder 4">
            <a:extLst>
              <a:ext uri="{FF2B5EF4-FFF2-40B4-BE49-F238E27FC236}">
                <a16:creationId xmlns:a16="http://schemas.microsoft.com/office/drawing/2014/main" id="{0B5A2392-BB94-7483-294D-84E0412B6BD7}"/>
              </a:ext>
            </a:extLst>
          </p:cNvPr>
          <p:cNvPicPr>
            <a:picLocks noGrp="1" noChangeAspect="1"/>
          </p:cNvPicPr>
          <p:nvPr>
            <p:ph idx="1"/>
          </p:nvPr>
        </p:nvPicPr>
        <p:blipFill>
          <a:blip r:embed="rId2"/>
          <a:stretch>
            <a:fillRect/>
          </a:stretch>
        </p:blipFill>
        <p:spPr>
          <a:xfrm>
            <a:off x="1189703" y="1946786"/>
            <a:ext cx="4483510" cy="4395019"/>
          </a:xfrm>
        </p:spPr>
      </p:pic>
      <p:sp>
        <p:nvSpPr>
          <p:cNvPr id="7" name="TextBox 6">
            <a:extLst>
              <a:ext uri="{FF2B5EF4-FFF2-40B4-BE49-F238E27FC236}">
                <a16:creationId xmlns:a16="http://schemas.microsoft.com/office/drawing/2014/main" id="{1E310798-7077-C83F-ACF0-E7C8F5DF9CFA}"/>
              </a:ext>
            </a:extLst>
          </p:cNvPr>
          <p:cNvSpPr txBox="1"/>
          <p:nvPr/>
        </p:nvSpPr>
        <p:spPr>
          <a:xfrm>
            <a:off x="5889522" y="3105834"/>
            <a:ext cx="6096000" cy="646331"/>
          </a:xfrm>
          <a:prstGeom prst="rect">
            <a:avLst/>
          </a:prstGeom>
          <a:noFill/>
        </p:spPr>
        <p:txBody>
          <a:bodyPr wrap="square">
            <a:spAutoFit/>
          </a:bodyPr>
          <a:lstStyle/>
          <a:p>
            <a:r>
              <a:rPr lang="en-US" b="0" i="0" dirty="0">
                <a:solidFill>
                  <a:srgbClr val="000000"/>
                </a:solidFill>
                <a:effectLst/>
                <a:highlight>
                  <a:srgbClr val="FFFFFF"/>
                </a:highlight>
                <a:latin typeface="Helvetica Neue"/>
              </a:rPr>
              <a:t>Australia is recorded to have the most number of sales, followed by Azerbaijan and Bangladesh</a:t>
            </a:r>
            <a:endParaRPr lang="en-IN" dirty="0"/>
          </a:p>
        </p:txBody>
      </p:sp>
    </p:spTree>
    <p:extLst>
      <p:ext uri="{BB962C8B-B14F-4D97-AF65-F5344CB8AC3E}">
        <p14:creationId xmlns:p14="http://schemas.microsoft.com/office/powerpoint/2010/main" val="163173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9198-9B30-8B3E-B6D1-E266A8219220}"/>
              </a:ext>
            </a:extLst>
          </p:cNvPr>
          <p:cNvSpPr>
            <a:spLocks noGrp="1"/>
          </p:cNvSpPr>
          <p:nvPr>
            <p:ph type="title"/>
          </p:nvPr>
        </p:nvSpPr>
        <p:spPr/>
        <p:txBody>
          <a:bodyPr/>
          <a:lstStyle/>
          <a:p>
            <a:r>
              <a:rPr lang="en-US" dirty="0"/>
              <a:t>Popular Items sold by Countries</a:t>
            </a:r>
            <a:endParaRPr lang="en-IN" dirty="0"/>
          </a:p>
        </p:txBody>
      </p:sp>
      <p:pic>
        <p:nvPicPr>
          <p:cNvPr id="5" name="Content Placeholder 4">
            <a:extLst>
              <a:ext uri="{FF2B5EF4-FFF2-40B4-BE49-F238E27FC236}">
                <a16:creationId xmlns:a16="http://schemas.microsoft.com/office/drawing/2014/main" id="{3EF9510F-D4C3-9A92-CAF9-B5297C4BAF9B}"/>
              </a:ext>
            </a:extLst>
          </p:cNvPr>
          <p:cNvPicPr>
            <a:picLocks noGrp="1" noChangeAspect="1"/>
          </p:cNvPicPr>
          <p:nvPr>
            <p:ph idx="1"/>
          </p:nvPr>
        </p:nvPicPr>
        <p:blipFill>
          <a:blip r:embed="rId2"/>
          <a:stretch>
            <a:fillRect/>
          </a:stretch>
        </p:blipFill>
        <p:spPr>
          <a:xfrm>
            <a:off x="943898" y="1956619"/>
            <a:ext cx="4778477" cy="4404851"/>
          </a:xfrm>
        </p:spPr>
      </p:pic>
      <p:sp>
        <p:nvSpPr>
          <p:cNvPr id="7" name="TextBox 6">
            <a:extLst>
              <a:ext uri="{FF2B5EF4-FFF2-40B4-BE49-F238E27FC236}">
                <a16:creationId xmlns:a16="http://schemas.microsoft.com/office/drawing/2014/main" id="{830BCBEA-CFDD-6A14-8E9F-142805549921}"/>
              </a:ext>
            </a:extLst>
          </p:cNvPr>
          <p:cNvSpPr txBox="1"/>
          <p:nvPr/>
        </p:nvSpPr>
        <p:spPr>
          <a:xfrm>
            <a:off x="5745971" y="3235714"/>
            <a:ext cx="6446029" cy="923330"/>
          </a:xfrm>
          <a:prstGeom prst="rect">
            <a:avLst/>
          </a:prstGeom>
          <a:noFill/>
        </p:spPr>
        <p:txBody>
          <a:bodyPr wrap="square">
            <a:spAutoFit/>
          </a:bodyPr>
          <a:lstStyle/>
          <a:p>
            <a:r>
              <a:rPr lang="en-IN" dirty="0"/>
              <a:t>We can see beverages were the most sold item in Australia; cosmetics in Azerbijan,Austia; clothes in Albania, Belize and Bangladesh and household items in Angola.</a:t>
            </a:r>
          </a:p>
        </p:txBody>
      </p:sp>
    </p:spTree>
    <p:extLst>
      <p:ext uri="{BB962C8B-B14F-4D97-AF65-F5344CB8AC3E}">
        <p14:creationId xmlns:p14="http://schemas.microsoft.com/office/powerpoint/2010/main" val="413204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2CEE-2DC5-2C38-B7CE-02C2549967E4}"/>
              </a:ext>
            </a:extLst>
          </p:cNvPr>
          <p:cNvSpPr>
            <a:spLocks noGrp="1"/>
          </p:cNvSpPr>
          <p:nvPr>
            <p:ph type="title"/>
          </p:nvPr>
        </p:nvSpPr>
        <p:spPr>
          <a:xfrm>
            <a:off x="1097280" y="988908"/>
            <a:ext cx="10058400" cy="1450757"/>
          </a:xfrm>
        </p:spPr>
        <p:txBody>
          <a:bodyPr>
            <a:normAutofit fontScale="90000"/>
          </a:bodyPr>
          <a:lstStyle/>
          <a:p>
            <a:r>
              <a:rPr lang="en-US" b="1" i="0" dirty="0">
                <a:solidFill>
                  <a:srgbClr val="000000"/>
                </a:solidFill>
                <a:effectLst/>
                <a:highlight>
                  <a:srgbClr val="FFFFFF"/>
                </a:highlight>
                <a:latin typeface="Helvetica Neue"/>
              </a:rPr>
              <a:t>Profit to Top 10 Countries wrt Items Sold</a:t>
            </a:r>
            <a:br>
              <a:rPr lang="en-US" b="1" i="0" dirty="0">
                <a:solidFill>
                  <a:srgbClr val="000000"/>
                </a:solidFill>
                <a:effectLst/>
                <a:highlight>
                  <a:srgbClr val="FFFFFF"/>
                </a:highlight>
                <a:latin typeface="Helvetica Neue"/>
              </a:rPr>
            </a:br>
            <a:endParaRPr lang="en-IN" dirty="0"/>
          </a:p>
        </p:txBody>
      </p:sp>
      <p:pic>
        <p:nvPicPr>
          <p:cNvPr id="5" name="Content Placeholder 4">
            <a:extLst>
              <a:ext uri="{FF2B5EF4-FFF2-40B4-BE49-F238E27FC236}">
                <a16:creationId xmlns:a16="http://schemas.microsoft.com/office/drawing/2014/main" id="{B7C21AED-EC2D-C641-C4EA-73DECAE65BE4}"/>
              </a:ext>
            </a:extLst>
          </p:cNvPr>
          <p:cNvPicPr>
            <a:picLocks noGrp="1" noChangeAspect="1"/>
          </p:cNvPicPr>
          <p:nvPr>
            <p:ph idx="1"/>
          </p:nvPr>
        </p:nvPicPr>
        <p:blipFill>
          <a:blip r:embed="rId2"/>
          <a:stretch>
            <a:fillRect/>
          </a:stretch>
        </p:blipFill>
        <p:spPr>
          <a:xfrm>
            <a:off x="1478055" y="1989915"/>
            <a:ext cx="3841197" cy="4361723"/>
          </a:xfrm>
        </p:spPr>
      </p:pic>
      <p:sp>
        <p:nvSpPr>
          <p:cNvPr id="7" name="TextBox 6">
            <a:extLst>
              <a:ext uri="{FF2B5EF4-FFF2-40B4-BE49-F238E27FC236}">
                <a16:creationId xmlns:a16="http://schemas.microsoft.com/office/drawing/2014/main" id="{65A983EF-17CF-3A3F-4B7A-DEE16439FC18}"/>
              </a:ext>
            </a:extLst>
          </p:cNvPr>
          <p:cNvSpPr txBox="1"/>
          <p:nvPr/>
        </p:nvSpPr>
        <p:spPr>
          <a:xfrm>
            <a:off x="5700027" y="3429000"/>
            <a:ext cx="6096000" cy="923330"/>
          </a:xfrm>
          <a:prstGeom prst="rect">
            <a:avLst/>
          </a:prstGeom>
          <a:noFill/>
        </p:spPr>
        <p:txBody>
          <a:bodyPr wrap="square">
            <a:spAutoFit/>
          </a:bodyPr>
          <a:lstStyle/>
          <a:p>
            <a:r>
              <a:rPr lang="en-US" b="0" i="0" dirty="0">
                <a:solidFill>
                  <a:srgbClr val="000000"/>
                </a:solidFill>
                <a:effectLst/>
                <a:highlight>
                  <a:srgbClr val="FFFFFF"/>
                </a:highlight>
                <a:latin typeface="Helvetica Neue"/>
              </a:rPr>
              <a:t>Even though most items were sold in Australia Azerbaijan is recorded to have more profit. It is profiting mainly on cosmetics.</a:t>
            </a:r>
            <a:endParaRPr lang="en-IN" dirty="0"/>
          </a:p>
        </p:txBody>
      </p:sp>
    </p:spTree>
    <p:extLst>
      <p:ext uri="{BB962C8B-B14F-4D97-AF65-F5344CB8AC3E}">
        <p14:creationId xmlns:p14="http://schemas.microsoft.com/office/powerpoint/2010/main" val="88295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808C-10C9-D10B-4518-45435D5EE9E8}"/>
              </a:ext>
            </a:extLst>
          </p:cNvPr>
          <p:cNvSpPr>
            <a:spLocks noGrp="1"/>
          </p:cNvSpPr>
          <p:nvPr>
            <p:ph type="title"/>
          </p:nvPr>
        </p:nvSpPr>
        <p:spPr/>
        <p:txBody>
          <a:bodyPr/>
          <a:lstStyle/>
          <a:p>
            <a:r>
              <a:rPr lang="en-IN" dirty="0"/>
              <a:t>Final report</a:t>
            </a:r>
          </a:p>
        </p:txBody>
      </p:sp>
      <p:sp>
        <p:nvSpPr>
          <p:cNvPr id="3" name="Content Placeholder 2">
            <a:extLst>
              <a:ext uri="{FF2B5EF4-FFF2-40B4-BE49-F238E27FC236}">
                <a16:creationId xmlns:a16="http://schemas.microsoft.com/office/drawing/2014/main" id="{776A2910-4D42-9DDC-53F4-BA61D430A21E}"/>
              </a:ext>
            </a:extLst>
          </p:cNvPr>
          <p:cNvSpPr>
            <a:spLocks noGrp="1"/>
          </p:cNvSpPr>
          <p:nvPr>
            <p:ph idx="1"/>
          </p:nvPr>
        </p:nvSpPr>
        <p:spPr/>
        <p:txBody>
          <a:bodyPr>
            <a:noAutofit/>
          </a:bodyPr>
          <a:lstStyle/>
          <a:p>
            <a:r>
              <a:rPr lang="en-US" sz="2000" b="1" dirty="0">
                <a:solidFill>
                  <a:schemeClr val="tx1"/>
                </a:solidFill>
              </a:rPr>
              <a:t>Sales and Channels Overview</a:t>
            </a:r>
          </a:p>
          <a:p>
            <a:r>
              <a:rPr lang="en-US" sz="2000" dirty="0">
                <a:solidFill>
                  <a:schemeClr val="tx1"/>
                </a:solidFill>
              </a:rPr>
              <a:t>Sales Peaks: The data indicates that the most units were sold in the years 2012 and 2014. During these years, offline channels played a significant role in driving sales.</a:t>
            </a:r>
          </a:p>
          <a:p>
            <a:r>
              <a:rPr lang="en-US" sz="2000" dirty="0">
                <a:solidFill>
                  <a:schemeClr val="tx1"/>
                </a:solidFill>
              </a:rPr>
              <a:t>Shift to Online Channels: From 2016 onwards, there has been a notable increase in sales through online channels, accompanied by a decline in offline channel sales.</a:t>
            </a:r>
          </a:p>
          <a:p>
            <a:r>
              <a:rPr lang="en-US" sz="2000" dirty="0">
                <a:solidFill>
                  <a:schemeClr val="tx1"/>
                </a:solidFill>
              </a:rPr>
              <a:t> </a:t>
            </a:r>
            <a:r>
              <a:rPr lang="en-US" sz="2000" b="1" dirty="0">
                <a:solidFill>
                  <a:schemeClr val="tx1"/>
                </a:solidFill>
              </a:rPr>
              <a:t>Regional Customer Distribution</a:t>
            </a:r>
          </a:p>
          <a:p>
            <a:r>
              <a:rPr lang="en-US" sz="2000" dirty="0">
                <a:solidFill>
                  <a:schemeClr val="tx1"/>
                </a:solidFill>
              </a:rPr>
              <a:t>Sub-Saharan Africa: This region has the highest number of customers.</a:t>
            </a:r>
          </a:p>
          <a:p>
            <a:r>
              <a:rPr lang="en-US" sz="2000" dirty="0">
                <a:solidFill>
                  <a:schemeClr val="tx1"/>
                </a:solidFill>
              </a:rPr>
              <a:t>Europe and Australia: Following Sub-Saharan Africa, Europe and Australia have significant customer bases.</a:t>
            </a:r>
          </a:p>
        </p:txBody>
      </p:sp>
    </p:spTree>
    <p:extLst>
      <p:ext uri="{BB962C8B-B14F-4D97-AF65-F5344CB8AC3E}">
        <p14:creationId xmlns:p14="http://schemas.microsoft.com/office/powerpoint/2010/main" val="200239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54EF7D-FA54-9700-16AB-90C265F80467}"/>
              </a:ext>
            </a:extLst>
          </p:cNvPr>
          <p:cNvSpPr txBox="1"/>
          <p:nvPr/>
        </p:nvSpPr>
        <p:spPr>
          <a:xfrm>
            <a:off x="801329" y="596571"/>
            <a:ext cx="10589342" cy="5601533"/>
          </a:xfrm>
          <a:prstGeom prst="rect">
            <a:avLst/>
          </a:prstGeom>
          <a:noFill/>
        </p:spPr>
        <p:txBody>
          <a:bodyPr wrap="square">
            <a:spAutoFit/>
          </a:bodyPr>
          <a:lstStyle/>
          <a:p>
            <a:r>
              <a:rPr lang="en-US" sz="2000" b="1" dirty="0"/>
              <a:t>Profit Analysis</a:t>
            </a:r>
          </a:p>
          <a:p>
            <a:endParaRPr lang="en-US" sz="2000" b="1" dirty="0"/>
          </a:p>
          <a:p>
            <a:r>
              <a:rPr lang="en-US" sz="2000" dirty="0"/>
              <a:t>Peak Profit: The highest profit was recorded in 2012.</a:t>
            </a:r>
          </a:p>
          <a:p>
            <a:r>
              <a:rPr lang="en-US" sz="2000" dirty="0"/>
              <a:t>Profit Decline: There has been a decline in profit since 2014.</a:t>
            </a:r>
          </a:p>
          <a:p>
            <a:pPr marL="0" indent="0">
              <a:buNone/>
            </a:pPr>
            <a:r>
              <a:rPr lang="en-US" sz="2000" dirty="0"/>
              <a:t>Sales and Item Analysis by Country</a:t>
            </a:r>
          </a:p>
          <a:p>
            <a:pPr marL="0" indent="0">
              <a:buNone/>
            </a:pPr>
            <a:r>
              <a:rPr lang="en-US" sz="2000" dirty="0"/>
              <a:t>Australia: Recorded the highest number of sales overall. Beverages were the most sold items in this region.</a:t>
            </a:r>
          </a:p>
          <a:p>
            <a:pPr marL="0" indent="0">
              <a:buNone/>
            </a:pPr>
            <a:r>
              <a:rPr lang="en-US" sz="2000" dirty="0"/>
              <a:t>Azerbaijan: Although it had fewer sales compared to Australia, Azerbaijan recorded higher profits, mainly from cosmetics.</a:t>
            </a:r>
          </a:p>
          <a:p>
            <a:pPr marL="0" indent="0">
              <a:buNone/>
            </a:pPr>
            <a:r>
              <a:rPr lang="en-US" sz="2000" dirty="0"/>
              <a:t>Bangladesh: Also recorded a high number of sales, with clothes being the most sold items.</a:t>
            </a:r>
          </a:p>
          <a:p>
            <a:pPr marL="0" indent="0">
              <a:buNone/>
            </a:pPr>
            <a:endParaRPr lang="en-US" sz="2000" dirty="0"/>
          </a:p>
          <a:p>
            <a:pPr marL="0" indent="0">
              <a:buNone/>
            </a:pPr>
            <a:r>
              <a:rPr lang="en-US" sz="2000" b="1" dirty="0"/>
              <a:t>Final Conclusion:</a:t>
            </a:r>
          </a:p>
          <a:p>
            <a:pPr marL="0" indent="0">
              <a:buNone/>
            </a:pPr>
            <a:endParaRPr lang="en-US" sz="2000" dirty="0"/>
          </a:p>
          <a:p>
            <a:r>
              <a:rPr lang="en-US" sz="2000" dirty="0"/>
              <a:t>This analysis highlights the trends in Amazon's sales data, showing a shift from offline to online channels post-2016 and identifying key regions and products contributing to sales and profit. Australia leads in total sales, while Azerbaijan excels in profitability, particularly in cosmetics. The Sub-Saharan Africa region has the largest customer base, followed by Europe and Australia.</a:t>
            </a:r>
            <a:endParaRPr lang="en-IN" sz="2000" dirty="0"/>
          </a:p>
          <a:p>
            <a:endParaRPr lang="en-US" sz="1800" dirty="0"/>
          </a:p>
        </p:txBody>
      </p:sp>
    </p:spTree>
    <p:extLst>
      <p:ext uri="{BB962C8B-B14F-4D97-AF65-F5344CB8AC3E}">
        <p14:creationId xmlns:p14="http://schemas.microsoft.com/office/powerpoint/2010/main" val="211393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D71284-D492-FEAF-17E3-DBD5F36B35F3}"/>
              </a:ext>
            </a:extLst>
          </p:cNvPr>
          <p:cNvSpPr txBox="1"/>
          <p:nvPr/>
        </p:nvSpPr>
        <p:spPr>
          <a:xfrm>
            <a:off x="304800" y="127801"/>
            <a:ext cx="6931742" cy="707886"/>
          </a:xfrm>
          <a:prstGeom prst="rect">
            <a:avLst/>
          </a:prstGeom>
          <a:noFill/>
        </p:spPr>
        <p:txBody>
          <a:bodyPr wrap="square" rtlCol="0">
            <a:spAutoFit/>
          </a:bodyPr>
          <a:lstStyle/>
          <a:p>
            <a:r>
              <a:rPr lang="en-IN" sz="4000" dirty="0">
                <a:latin typeface="+mj-lt"/>
              </a:rPr>
              <a:t>TABLEU DASHBOARD.</a:t>
            </a:r>
          </a:p>
        </p:txBody>
      </p:sp>
      <p:pic>
        <p:nvPicPr>
          <p:cNvPr id="4" name="Picture 3">
            <a:extLst>
              <a:ext uri="{FF2B5EF4-FFF2-40B4-BE49-F238E27FC236}">
                <a16:creationId xmlns:a16="http://schemas.microsoft.com/office/drawing/2014/main" id="{A5F2DD5F-0D78-5E95-5B5C-416A89C8FC38}"/>
              </a:ext>
            </a:extLst>
          </p:cNvPr>
          <p:cNvPicPr>
            <a:picLocks noChangeAspect="1"/>
          </p:cNvPicPr>
          <p:nvPr/>
        </p:nvPicPr>
        <p:blipFill>
          <a:blip r:embed="rId2"/>
          <a:stretch>
            <a:fillRect/>
          </a:stretch>
        </p:blipFill>
        <p:spPr>
          <a:xfrm>
            <a:off x="550606" y="835687"/>
            <a:ext cx="11444748" cy="5428941"/>
          </a:xfrm>
          <a:prstGeom prst="rect">
            <a:avLst/>
          </a:prstGeom>
        </p:spPr>
      </p:pic>
    </p:spTree>
    <p:extLst>
      <p:ext uri="{BB962C8B-B14F-4D97-AF65-F5344CB8AC3E}">
        <p14:creationId xmlns:p14="http://schemas.microsoft.com/office/powerpoint/2010/main" val="122942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36779277-EA7E-CA38-0F80-B8CFA7DFE0FA}"/>
              </a:ext>
            </a:extLst>
          </p:cNvPr>
          <p:cNvSpPr>
            <a:spLocks noGrp="1"/>
          </p:cNvSpPr>
          <p:nvPr>
            <p:ph idx="1"/>
          </p:nvPr>
        </p:nvSpPr>
        <p:spPr/>
        <p:txBody>
          <a:bodyPr/>
          <a:lstStyle/>
          <a:p>
            <a:r>
              <a:rPr lang="en-GB" dirty="0">
                <a:latin typeface="+mj-lt"/>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GB" dirty="0">
                <a:latin typeface="+mj-lt"/>
              </a:rPr>
              <a:t>To find the Sales-trend: month-wise, year-wise, yearly month-wise.</a:t>
            </a: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58DE-4FD5-08F0-514B-28ED24AF72EE}"/>
              </a:ext>
            </a:extLst>
          </p:cNvPr>
          <p:cNvSpPr>
            <a:spLocks noGrp="1"/>
          </p:cNvSpPr>
          <p:nvPr>
            <p:ph type="title"/>
          </p:nvPr>
        </p:nvSpPr>
        <p:spPr/>
        <p:txBody>
          <a:bodyPr/>
          <a:lstStyle/>
          <a:p>
            <a:r>
              <a:rPr lang="en-IN" dirty="0"/>
              <a:t>Data Used</a:t>
            </a:r>
          </a:p>
        </p:txBody>
      </p:sp>
      <p:pic>
        <p:nvPicPr>
          <p:cNvPr id="5" name="Content Placeholder 4">
            <a:extLst>
              <a:ext uri="{FF2B5EF4-FFF2-40B4-BE49-F238E27FC236}">
                <a16:creationId xmlns:a16="http://schemas.microsoft.com/office/drawing/2014/main" id="{4889894A-499D-290A-5569-7CF3BBA5A6AD}"/>
              </a:ext>
            </a:extLst>
          </p:cNvPr>
          <p:cNvPicPr>
            <a:picLocks noGrp="1" noChangeAspect="1"/>
          </p:cNvPicPr>
          <p:nvPr>
            <p:ph idx="1"/>
          </p:nvPr>
        </p:nvPicPr>
        <p:blipFill>
          <a:blip r:embed="rId2"/>
          <a:stretch>
            <a:fillRect/>
          </a:stretch>
        </p:blipFill>
        <p:spPr>
          <a:xfrm>
            <a:off x="1806412" y="2108200"/>
            <a:ext cx="8639501" cy="3760788"/>
          </a:xfrm>
        </p:spPr>
      </p:pic>
    </p:spTree>
    <p:extLst>
      <p:ext uri="{BB962C8B-B14F-4D97-AF65-F5344CB8AC3E}">
        <p14:creationId xmlns:p14="http://schemas.microsoft.com/office/powerpoint/2010/main" val="25010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9817-5E65-6167-4D09-30DE92B8705B}"/>
              </a:ext>
            </a:extLst>
          </p:cNvPr>
          <p:cNvSpPr>
            <a:spLocks noGrp="1"/>
          </p:cNvSpPr>
          <p:nvPr>
            <p:ph type="title"/>
          </p:nvPr>
        </p:nvSpPr>
        <p:spPr>
          <a:xfrm>
            <a:off x="1533832" y="286603"/>
            <a:ext cx="9621848" cy="627797"/>
          </a:xfrm>
        </p:spPr>
        <p:txBody>
          <a:bodyPr>
            <a:normAutofit fontScale="90000"/>
          </a:bodyPr>
          <a:lstStyle/>
          <a:p>
            <a:r>
              <a:rPr lang="en-IN" dirty="0"/>
              <a:t>Data Information.</a:t>
            </a:r>
          </a:p>
        </p:txBody>
      </p:sp>
      <p:pic>
        <p:nvPicPr>
          <p:cNvPr id="7" name="Content Placeholder 6">
            <a:extLst>
              <a:ext uri="{FF2B5EF4-FFF2-40B4-BE49-F238E27FC236}">
                <a16:creationId xmlns:a16="http://schemas.microsoft.com/office/drawing/2014/main" id="{ED7D1C1B-EE8F-5EA7-A09B-ED9C63C46427}"/>
              </a:ext>
            </a:extLst>
          </p:cNvPr>
          <p:cNvPicPr>
            <a:picLocks noGrp="1" noChangeAspect="1"/>
          </p:cNvPicPr>
          <p:nvPr>
            <p:ph idx="1"/>
          </p:nvPr>
        </p:nvPicPr>
        <p:blipFill>
          <a:blip r:embed="rId2"/>
          <a:stretch>
            <a:fillRect/>
          </a:stretch>
        </p:blipFill>
        <p:spPr>
          <a:xfrm>
            <a:off x="290598" y="1150899"/>
            <a:ext cx="3510068" cy="4556201"/>
          </a:xfrm>
        </p:spPr>
      </p:pic>
      <p:pic>
        <p:nvPicPr>
          <p:cNvPr id="9" name="Picture 8">
            <a:extLst>
              <a:ext uri="{FF2B5EF4-FFF2-40B4-BE49-F238E27FC236}">
                <a16:creationId xmlns:a16="http://schemas.microsoft.com/office/drawing/2014/main" id="{882D4D16-ED0E-913A-C69E-C0EF028BF84F}"/>
              </a:ext>
            </a:extLst>
          </p:cNvPr>
          <p:cNvPicPr>
            <a:picLocks noChangeAspect="1"/>
          </p:cNvPicPr>
          <p:nvPr/>
        </p:nvPicPr>
        <p:blipFill>
          <a:blip r:embed="rId3"/>
          <a:stretch>
            <a:fillRect/>
          </a:stretch>
        </p:blipFill>
        <p:spPr>
          <a:xfrm>
            <a:off x="3714972" y="1150899"/>
            <a:ext cx="2752284" cy="4736465"/>
          </a:xfrm>
          <a:prstGeom prst="rect">
            <a:avLst/>
          </a:prstGeom>
        </p:spPr>
      </p:pic>
      <p:pic>
        <p:nvPicPr>
          <p:cNvPr id="11" name="Picture 10">
            <a:extLst>
              <a:ext uri="{FF2B5EF4-FFF2-40B4-BE49-F238E27FC236}">
                <a16:creationId xmlns:a16="http://schemas.microsoft.com/office/drawing/2014/main" id="{C2F5645C-DDC8-E2C6-6D3D-9F1AA0397C15}"/>
              </a:ext>
            </a:extLst>
          </p:cNvPr>
          <p:cNvPicPr>
            <a:picLocks noChangeAspect="1"/>
          </p:cNvPicPr>
          <p:nvPr/>
        </p:nvPicPr>
        <p:blipFill>
          <a:blip r:embed="rId4"/>
          <a:stretch>
            <a:fillRect/>
          </a:stretch>
        </p:blipFill>
        <p:spPr>
          <a:xfrm>
            <a:off x="6467256" y="1166304"/>
            <a:ext cx="4977507" cy="2556152"/>
          </a:xfrm>
          <a:prstGeom prst="rect">
            <a:avLst/>
          </a:prstGeom>
        </p:spPr>
      </p:pic>
      <p:pic>
        <p:nvPicPr>
          <p:cNvPr id="13" name="Picture 12">
            <a:extLst>
              <a:ext uri="{FF2B5EF4-FFF2-40B4-BE49-F238E27FC236}">
                <a16:creationId xmlns:a16="http://schemas.microsoft.com/office/drawing/2014/main" id="{A4C2CFA6-ED6C-2904-4DFA-2658E354C06C}"/>
              </a:ext>
            </a:extLst>
          </p:cNvPr>
          <p:cNvPicPr>
            <a:picLocks noChangeAspect="1"/>
          </p:cNvPicPr>
          <p:nvPr/>
        </p:nvPicPr>
        <p:blipFill>
          <a:blip r:embed="rId5"/>
          <a:stretch>
            <a:fillRect/>
          </a:stretch>
        </p:blipFill>
        <p:spPr>
          <a:xfrm>
            <a:off x="6467256" y="3572180"/>
            <a:ext cx="5123355" cy="2808580"/>
          </a:xfrm>
          <a:prstGeom prst="rect">
            <a:avLst/>
          </a:prstGeom>
        </p:spPr>
      </p:pic>
    </p:spTree>
    <p:extLst>
      <p:ext uri="{BB962C8B-B14F-4D97-AF65-F5344CB8AC3E}">
        <p14:creationId xmlns:p14="http://schemas.microsoft.com/office/powerpoint/2010/main" val="427082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F7A-446B-4A9A-6283-E448CA0BB065}"/>
              </a:ext>
            </a:extLst>
          </p:cNvPr>
          <p:cNvSpPr>
            <a:spLocks noGrp="1"/>
          </p:cNvSpPr>
          <p:nvPr>
            <p:ph type="title"/>
          </p:nvPr>
        </p:nvSpPr>
        <p:spPr>
          <a:xfrm>
            <a:off x="2247336" y="599242"/>
            <a:ext cx="10058400" cy="1450757"/>
          </a:xfrm>
        </p:spPr>
        <p:txBody>
          <a:bodyPr>
            <a:normAutofit/>
          </a:bodyPr>
          <a:lstStyle/>
          <a:p>
            <a:r>
              <a:rPr lang="en-US" sz="4000" i="0" dirty="0">
                <a:solidFill>
                  <a:srgbClr val="000000"/>
                </a:solidFill>
                <a:effectLst/>
                <a:highlight>
                  <a:srgbClr val="FFFFFF"/>
                </a:highlight>
              </a:rPr>
              <a:t>Yearly Report of Items Sold</a:t>
            </a:r>
            <a:br>
              <a:rPr lang="en-US" sz="4000" b="1" i="0" dirty="0">
                <a:solidFill>
                  <a:srgbClr val="000000"/>
                </a:solidFill>
                <a:effectLst/>
                <a:highlight>
                  <a:srgbClr val="FFFFFF"/>
                </a:highlight>
              </a:rPr>
            </a:br>
            <a:endParaRPr lang="en-IN" sz="4000" dirty="0"/>
          </a:p>
        </p:txBody>
      </p:sp>
      <p:pic>
        <p:nvPicPr>
          <p:cNvPr id="5" name="Content Placeholder 4">
            <a:extLst>
              <a:ext uri="{FF2B5EF4-FFF2-40B4-BE49-F238E27FC236}">
                <a16:creationId xmlns:a16="http://schemas.microsoft.com/office/drawing/2014/main" id="{5B7D4415-AC1F-E7D0-E920-9AD9E3BFF697}"/>
              </a:ext>
            </a:extLst>
          </p:cNvPr>
          <p:cNvPicPr>
            <a:picLocks noGrp="1" noChangeAspect="1"/>
          </p:cNvPicPr>
          <p:nvPr>
            <p:ph idx="1"/>
          </p:nvPr>
        </p:nvPicPr>
        <p:blipFill>
          <a:blip r:embed="rId2"/>
          <a:stretch>
            <a:fillRect/>
          </a:stretch>
        </p:blipFill>
        <p:spPr>
          <a:xfrm>
            <a:off x="2411849" y="1981415"/>
            <a:ext cx="7177300" cy="3829352"/>
          </a:xfrm>
        </p:spPr>
      </p:pic>
      <p:sp>
        <p:nvSpPr>
          <p:cNvPr id="7" name="TextBox 6">
            <a:extLst>
              <a:ext uri="{FF2B5EF4-FFF2-40B4-BE49-F238E27FC236}">
                <a16:creationId xmlns:a16="http://schemas.microsoft.com/office/drawing/2014/main" id="{C2680BE9-F430-1D19-A7A6-EC305777E3DF}"/>
              </a:ext>
            </a:extLst>
          </p:cNvPr>
          <p:cNvSpPr txBox="1"/>
          <p:nvPr/>
        </p:nvSpPr>
        <p:spPr>
          <a:xfrm>
            <a:off x="1988715" y="5889426"/>
            <a:ext cx="7794382" cy="369332"/>
          </a:xfrm>
          <a:prstGeom prst="rect">
            <a:avLst/>
          </a:prstGeom>
          <a:noFill/>
        </p:spPr>
        <p:txBody>
          <a:bodyPr wrap="square">
            <a:spAutoFit/>
          </a:bodyPr>
          <a:lstStyle/>
          <a:p>
            <a:r>
              <a:rPr lang="en-US" b="0" i="0" dirty="0">
                <a:solidFill>
                  <a:srgbClr val="000000"/>
                </a:solidFill>
                <a:effectLst/>
                <a:highlight>
                  <a:srgbClr val="FFFFFF"/>
                </a:highlight>
                <a:latin typeface="+mj-lt"/>
              </a:rPr>
              <a:t>Most items were sold in 2012. There is decline in sales from 2014.</a:t>
            </a:r>
            <a:endParaRPr lang="en-IN" dirty="0">
              <a:latin typeface="+mj-lt"/>
            </a:endParaRPr>
          </a:p>
        </p:txBody>
      </p:sp>
    </p:spTree>
    <p:extLst>
      <p:ext uri="{BB962C8B-B14F-4D97-AF65-F5344CB8AC3E}">
        <p14:creationId xmlns:p14="http://schemas.microsoft.com/office/powerpoint/2010/main" val="399117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BC6B07-02D5-4DAE-5911-4500671531B6}"/>
              </a:ext>
            </a:extLst>
          </p:cNvPr>
          <p:cNvPicPr>
            <a:picLocks noGrp="1" noChangeAspect="1"/>
          </p:cNvPicPr>
          <p:nvPr>
            <p:ph idx="1"/>
          </p:nvPr>
        </p:nvPicPr>
        <p:blipFill>
          <a:blip r:embed="rId2"/>
          <a:stretch>
            <a:fillRect/>
          </a:stretch>
        </p:blipFill>
        <p:spPr>
          <a:xfrm>
            <a:off x="1629695" y="456250"/>
            <a:ext cx="4229101" cy="5000626"/>
          </a:xfrm>
        </p:spPr>
      </p:pic>
      <p:pic>
        <p:nvPicPr>
          <p:cNvPr id="8" name="Picture 7">
            <a:extLst>
              <a:ext uri="{FF2B5EF4-FFF2-40B4-BE49-F238E27FC236}">
                <a16:creationId xmlns:a16="http://schemas.microsoft.com/office/drawing/2014/main" id="{8F9FFE1A-40D0-6158-A2A1-21DD814BFB91}"/>
              </a:ext>
            </a:extLst>
          </p:cNvPr>
          <p:cNvPicPr>
            <a:picLocks noChangeAspect="1"/>
          </p:cNvPicPr>
          <p:nvPr/>
        </p:nvPicPr>
        <p:blipFill>
          <a:blip r:embed="rId3"/>
          <a:stretch>
            <a:fillRect/>
          </a:stretch>
        </p:blipFill>
        <p:spPr>
          <a:xfrm>
            <a:off x="6541976" y="456250"/>
            <a:ext cx="4229102" cy="5000628"/>
          </a:xfrm>
          <a:prstGeom prst="rect">
            <a:avLst/>
          </a:prstGeom>
        </p:spPr>
      </p:pic>
      <p:sp>
        <p:nvSpPr>
          <p:cNvPr id="10" name="TextBox 9">
            <a:extLst>
              <a:ext uri="{FF2B5EF4-FFF2-40B4-BE49-F238E27FC236}">
                <a16:creationId xmlns:a16="http://schemas.microsoft.com/office/drawing/2014/main" id="{778A8870-4DE2-FCCE-3C43-F6E149FAFB83}"/>
              </a:ext>
            </a:extLst>
          </p:cNvPr>
          <p:cNvSpPr txBox="1"/>
          <p:nvPr/>
        </p:nvSpPr>
        <p:spPr>
          <a:xfrm>
            <a:off x="1117193" y="5478420"/>
            <a:ext cx="10432026" cy="923330"/>
          </a:xfrm>
          <a:prstGeom prst="rect">
            <a:avLst/>
          </a:prstGeom>
          <a:noFill/>
        </p:spPr>
        <p:txBody>
          <a:bodyPr wrap="square">
            <a:spAutoFit/>
          </a:bodyPr>
          <a:lstStyle/>
          <a:p>
            <a:r>
              <a:rPr lang="en-US" b="0" i="0" dirty="0">
                <a:solidFill>
                  <a:srgbClr val="000000"/>
                </a:solidFill>
                <a:effectLst/>
                <a:highlight>
                  <a:srgbClr val="FFFFFF"/>
                </a:highlight>
                <a:latin typeface="+mj-lt"/>
              </a:rPr>
              <a:t>From both the bar chart and line plot we can understand that in 2014 and 2012 most units were sold and mostly the offline channels we helpful for this. But from 2016 there is a sudden increase in online channel and decrease in offline channels.</a:t>
            </a:r>
            <a:endParaRPr lang="en-IN" dirty="0">
              <a:latin typeface="+mj-lt"/>
            </a:endParaRPr>
          </a:p>
        </p:txBody>
      </p:sp>
    </p:spTree>
    <p:extLst>
      <p:ext uri="{BB962C8B-B14F-4D97-AF65-F5344CB8AC3E}">
        <p14:creationId xmlns:p14="http://schemas.microsoft.com/office/powerpoint/2010/main" val="18005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1271-8F92-A5A4-3E4D-A9317C39C02D}"/>
              </a:ext>
            </a:extLst>
          </p:cNvPr>
          <p:cNvSpPr>
            <a:spLocks noGrp="1"/>
          </p:cNvSpPr>
          <p:nvPr>
            <p:ph type="title"/>
          </p:nvPr>
        </p:nvSpPr>
        <p:spPr>
          <a:xfrm>
            <a:off x="1174955" y="788048"/>
            <a:ext cx="10058400" cy="1450757"/>
          </a:xfrm>
        </p:spPr>
        <p:txBody>
          <a:bodyPr>
            <a:normAutofit/>
          </a:bodyPr>
          <a:lstStyle/>
          <a:p>
            <a:r>
              <a:rPr lang="en-IN" sz="4000" i="0" dirty="0">
                <a:solidFill>
                  <a:srgbClr val="000000"/>
                </a:solidFill>
                <a:effectLst/>
                <a:highlight>
                  <a:srgbClr val="FFFFFF"/>
                </a:highlight>
              </a:rPr>
              <a:t>Regional Customer Distribution</a:t>
            </a:r>
            <a:br>
              <a:rPr lang="en-IN" sz="4000" i="0" dirty="0">
                <a:solidFill>
                  <a:srgbClr val="000000"/>
                </a:solidFill>
                <a:effectLst/>
                <a:highlight>
                  <a:srgbClr val="FFFFFF"/>
                </a:highlight>
              </a:rPr>
            </a:br>
            <a:endParaRPr lang="en-IN" sz="4000" dirty="0"/>
          </a:p>
        </p:txBody>
      </p:sp>
      <p:pic>
        <p:nvPicPr>
          <p:cNvPr id="5" name="Content Placeholder 4">
            <a:extLst>
              <a:ext uri="{FF2B5EF4-FFF2-40B4-BE49-F238E27FC236}">
                <a16:creationId xmlns:a16="http://schemas.microsoft.com/office/drawing/2014/main" id="{175A6C26-AA9E-5077-9B38-400E8965C059}"/>
              </a:ext>
            </a:extLst>
          </p:cNvPr>
          <p:cNvPicPr>
            <a:picLocks noGrp="1" noChangeAspect="1"/>
          </p:cNvPicPr>
          <p:nvPr>
            <p:ph idx="1"/>
          </p:nvPr>
        </p:nvPicPr>
        <p:blipFill>
          <a:blip r:embed="rId2"/>
          <a:stretch>
            <a:fillRect/>
          </a:stretch>
        </p:blipFill>
        <p:spPr>
          <a:xfrm>
            <a:off x="3647768" y="1933199"/>
            <a:ext cx="4375355" cy="3871219"/>
          </a:xfrm>
        </p:spPr>
      </p:pic>
      <p:sp>
        <p:nvSpPr>
          <p:cNvPr id="7" name="TextBox 6">
            <a:extLst>
              <a:ext uri="{FF2B5EF4-FFF2-40B4-BE49-F238E27FC236}">
                <a16:creationId xmlns:a16="http://schemas.microsoft.com/office/drawing/2014/main" id="{38162A8A-92A4-856E-2F3D-18DC19ADE15B}"/>
              </a:ext>
            </a:extLst>
          </p:cNvPr>
          <p:cNvSpPr txBox="1"/>
          <p:nvPr/>
        </p:nvSpPr>
        <p:spPr>
          <a:xfrm>
            <a:off x="432619" y="5864470"/>
            <a:ext cx="11572568" cy="369332"/>
          </a:xfrm>
          <a:prstGeom prst="rect">
            <a:avLst/>
          </a:prstGeom>
          <a:noFill/>
        </p:spPr>
        <p:txBody>
          <a:bodyPr wrap="square">
            <a:spAutoFit/>
          </a:bodyPr>
          <a:lstStyle/>
          <a:p>
            <a:r>
              <a:rPr lang="en-US" b="0" i="0" dirty="0">
                <a:solidFill>
                  <a:srgbClr val="000000"/>
                </a:solidFill>
                <a:effectLst/>
                <a:highlight>
                  <a:srgbClr val="FFFFFF"/>
                </a:highlight>
                <a:latin typeface="Helvetica Neue"/>
              </a:rPr>
              <a:t>We can see that Sub-Saharan Africa Region has the top number of customers followed by Europe and Australia.</a:t>
            </a:r>
            <a:endParaRPr lang="en-IN" dirty="0"/>
          </a:p>
        </p:txBody>
      </p:sp>
    </p:spTree>
    <p:extLst>
      <p:ext uri="{BB962C8B-B14F-4D97-AF65-F5344CB8AC3E}">
        <p14:creationId xmlns:p14="http://schemas.microsoft.com/office/powerpoint/2010/main" val="17424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BA32-C139-4B1C-FD06-5DC3EF138457}"/>
              </a:ext>
            </a:extLst>
          </p:cNvPr>
          <p:cNvSpPr>
            <a:spLocks noGrp="1"/>
          </p:cNvSpPr>
          <p:nvPr>
            <p:ph type="title"/>
          </p:nvPr>
        </p:nvSpPr>
        <p:spPr>
          <a:xfrm>
            <a:off x="1175938" y="876538"/>
            <a:ext cx="10058400" cy="1450757"/>
          </a:xfrm>
        </p:spPr>
        <p:txBody>
          <a:bodyPr>
            <a:normAutofit/>
          </a:bodyPr>
          <a:lstStyle/>
          <a:p>
            <a:r>
              <a:rPr lang="en-US" sz="4000" i="0" dirty="0">
                <a:solidFill>
                  <a:srgbClr val="000000"/>
                </a:solidFill>
                <a:effectLst/>
                <a:highlight>
                  <a:srgbClr val="FFFFFF"/>
                </a:highlight>
              </a:rPr>
              <a:t>Yearly Profit wrt Sales Channels</a:t>
            </a:r>
            <a:br>
              <a:rPr lang="en-US" sz="4000" i="0" dirty="0">
                <a:solidFill>
                  <a:srgbClr val="000000"/>
                </a:solidFill>
                <a:effectLst/>
                <a:highlight>
                  <a:srgbClr val="FFFFFF"/>
                </a:highlight>
              </a:rPr>
            </a:br>
            <a:endParaRPr lang="en-IN" sz="4000" dirty="0"/>
          </a:p>
        </p:txBody>
      </p:sp>
      <p:pic>
        <p:nvPicPr>
          <p:cNvPr id="5" name="Content Placeholder 4">
            <a:extLst>
              <a:ext uri="{FF2B5EF4-FFF2-40B4-BE49-F238E27FC236}">
                <a16:creationId xmlns:a16="http://schemas.microsoft.com/office/drawing/2014/main" id="{7948CF6C-F6B3-3CC0-0AE2-A48D7A4A1BB6}"/>
              </a:ext>
            </a:extLst>
          </p:cNvPr>
          <p:cNvPicPr>
            <a:picLocks noGrp="1" noChangeAspect="1"/>
          </p:cNvPicPr>
          <p:nvPr>
            <p:ph idx="1"/>
          </p:nvPr>
        </p:nvPicPr>
        <p:blipFill>
          <a:blip r:embed="rId2"/>
          <a:stretch>
            <a:fillRect/>
          </a:stretch>
        </p:blipFill>
        <p:spPr>
          <a:xfrm>
            <a:off x="957663" y="1976283"/>
            <a:ext cx="4853202" cy="4394149"/>
          </a:xfrm>
        </p:spPr>
      </p:pic>
      <p:sp>
        <p:nvSpPr>
          <p:cNvPr id="7" name="TextBox 6">
            <a:extLst>
              <a:ext uri="{FF2B5EF4-FFF2-40B4-BE49-F238E27FC236}">
                <a16:creationId xmlns:a16="http://schemas.microsoft.com/office/drawing/2014/main" id="{EAAEFE7C-69F9-3650-35C5-DA6D2B5F66C9}"/>
              </a:ext>
            </a:extLst>
          </p:cNvPr>
          <p:cNvSpPr txBox="1"/>
          <p:nvPr/>
        </p:nvSpPr>
        <p:spPr>
          <a:xfrm>
            <a:off x="5810864" y="3425534"/>
            <a:ext cx="6096000" cy="923330"/>
          </a:xfrm>
          <a:prstGeom prst="rect">
            <a:avLst/>
          </a:prstGeom>
          <a:noFill/>
        </p:spPr>
        <p:txBody>
          <a:bodyPr wrap="square">
            <a:spAutoFit/>
          </a:bodyPr>
          <a:lstStyle/>
          <a:p>
            <a:r>
              <a:rPr lang="en-US" b="0" i="0" dirty="0">
                <a:solidFill>
                  <a:srgbClr val="000000"/>
                </a:solidFill>
                <a:effectLst/>
                <a:highlight>
                  <a:srgbClr val="FFFFFF"/>
                </a:highlight>
                <a:latin typeface="Helvetica Neue"/>
              </a:rPr>
              <a:t>From this, we can say that the highest profit was recorded in 2012. However, there has been a decline in profit since 2014.</a:t>
            </a:r>
            <a:endParaRPr lang="en-IN" dirty="0"/>
          </a:p>
        </p:txBody>
      </p:sp>
    </p:spTree>
    <p:extLst>
      <p:ext uri="{BB962C8B-B14F-4D97-AF65-F5344CB8AC3E}">
        <p14:creationId xmlns:p14="http://schemas.microsoft.com/office/powerpoint/2010/main" val="159841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CFC9-E329-D416-D84D-CDAE99357205}"/>
              </a:ext>
            </a:extLst>
          </p:cNvPr>
          <p:cNvSpPr>
            <a:spLocks noGrp="1"/>
          </p:cNvSpPr>
          <p:nvPr>
            <p:ph type="title"/>
          </p:nvPr>
        </p:nvSpPr>
        <p:spPr>
          <a:xfrm>
            <a:off x="1445341" y="886371"/>
            <a:ext cx="10058400" cy="1450757"/>
          </a:xfrm>
        </p:spPr>
        <p:txBody>
          <a:bodyPr/>
          <a:lstStyle/>
          <a:p>
            <a:r>
              <a:rPr lang="en-US" i="0" dirty="0">
                <a:solidFill>
                  <a:srgbClr val="000000"/>
                </a:solidFill>
                <a:effectLst/>
                <a:highlight>
                  <a:srgbClr val="FFFFFF"/>
                </a:highlight>
              </a:rPr>
              <a:t>Monthly Report of Items Sold</a:t>
            </a:r>
            <a:br>
              <a:rPr lang="en-US" i="0" dirty="0">
                <a:solidFill>
                  <a:srgbClr val="000000"/>
                </a:solidFill>
                <a:effectLst/>
                <a:highlight>
                  <a:srgbClr val="FFFFFF"/>
                </a:highlight>
              </a:rPr>
            </a:br>
            <a:endParaRPr lang="en-IN" dirty="0"/>
          </a:p>
        </p:txBody>
      </p:sp>
      <p:pic>
        <p:nvPicPr>
          <p:cNvPr id="5" name="Content Placeholder 4">
            <a:extLst>
              <a:ext uri="{FF2B5EF4-FFF2-40B4-BE49-F238E27FC236}">
                <a16:creationId xmlns:a16="http://schemas.microsoft.com/office/drawing/2014/main" id="{433260A1-13AB-0C42-F844-176CD6914CBB}"/>
              </a:ext>
            </a:extLst>
          </p:cNvPr>
          <p:cNvPicPr>
            <a:picLocks noGrp="1" noChangeAspect="1"/>
          </p:cNvPicPr>
          <p:nvPr>
            <p:ph idx="1"/>
          </p:nvPr>
        </p:nvPicPr>
        <p:blipFill>
          <a:blip r:embed="rId2"/>
          <a:stretch>
            <a:fillRect/>
          </a:stretch>
        </p:blipFill>
        <p:spPr>
          <a:xfrm>
            <a:off x="1366687" y="1960717"/>
            <a:ext cx="4630992" cy="4351593"/>
          </a:xfrm>
        </p:spPr>
      </p:pic>
      <p:sp>
        <p:nvSpPr>
          <p:cNvPr id="7" name="TextBox 6">
            <a:extLst>
              <a:ext uri="{FF2B5EF4-FFF2-40B4-BE49-F238E27FC236}">
                <a16:creationId xmlns:a16="http://schemas.microsoft.com/office/drawing/2014/main" id="{CD03A8B9-7226-DD75-3127-656AC4A7C00A}"/>
              </a:ext>
            </a:extLst>
          </p:cNvPr>
          <p:cNvSpPr txBox="1"/>
          <p:nvPr/>
        </p:nvSpPr>
        <p:spPr>
          <a:xfrm>
            <a:off x="6194322" y="2882854"/>
            <a:ext cx="6096000" cy="923330"/>
          </a:xfrm>
          <a:prstGeom prst="rect">
            <a:avLst/>
          </a:prstGeom>
          <a:noFill/>
        </p:spPr>
        <p:txBody>
          <a:bodyPr wrap="square">
            <a:spAutoFit/>
          </a:bodyPr>
          <a:lstStyle/>
          <a:p>
            <a:r>
              <a:rPr lang="en-US" b="0" i="0" dirty="0">
                <a:solidFill>
                  <a:srgbClr val="000000"/>
                </a:solidFill>
                <a:effectLst/>
                <a:highlight>
                  <a:srgbClr val="FFFFFF"/>
                </a:highlight>
                <a:latin typeface="Helvetica Neue"/>
              </a:rPr>
              <a:t>July and February seems to have the highest sales according to the data. Lowest in the months of January and December</a:t>
            </a:r>
            <a:endParaRPr lang="en-IN" dirty="0"/>
          </a:p>
        </p:txBody>
      </p:sp>
    </p:spTree>
    <p:extLst>
      <p:ext uri="{BB962C8B-B14F-4D97-AF65-F5344CB8AC3E}">
        <p14:creationId xmlns:p14="http://schemas.microsoft.com/office/powerpoint/2010/main" val="969853141"/>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{2C0F8F74-8876-444A-A5D0-13B2426CFB44}tf22712842_win32</Template>
  <TotalTime>55</TotalTime>
  <Words>573</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Bookman Old Style</vt:lpstr>
      <vt:lpstr>Calibri</vt:lpstr>
      <vt:lpstr>Franklin Gothic Book</vt:lpstr>
      <vt:lpstr>Helvetica Neue</vt:lpstr>
      <vt:lpstr>Custom</vt:lpstr>
      <vt:lpstr>Amazon Sales Data Analysis.</vt:lpstr>
      <vt:lpstr>Problem Statement</vt:lpstr>
      <vt:lpstr>Data Used</vt:lpstr>
      <vt:lpstr>Data Information.</vt:lpstr>
      <vt:lpstr>Yearly Report of Items Sold </vt:lpstr>
      <vt:lpstr>PowerPoint Presentation</vt:lpstr>
      <vt:lpstr>Regional Customer Distribution </vt:lpstr>
      <vt:lpstr>Yearly Profit wrt Sales Channels </vt:lpstr>
      <vt:lpstr>Monthly Report of Items Sold </vt:lpstr>
      <vt:lpstr>Top 10 Countries which Sold Most number of Items </vt:lpstr>
      <vt:lpstr>Popular Items sold by Countries</vt:lpstr>
      <vt:lpstr>Profit to Top 10 Countries wrt Items Sold </vt:lpstr>
      <vt:lpstr>Final report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Gopika R Nambiar - [CB.SC.I5DAS21026]</dc:creator>
  <cp:lastModifiedBy>Gopika R Nambiar - [CB.SC.I5DAS21026]</cp:lastModifiedBy>
  <cp:revision>1</cp:revision>
  <dcterms:created xsi:type="dcterms:W3CDTF">2024-06-25T16:30:39Z</dcterms:created>
  <dcterms:modified xsi:type="dcterms:W3CDTF">2024-06-26T11:17:35Z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