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755" r:id="rId2"/>
    <p:sldMasterId id="2147483773" r:id="rId3"/>
    <p:sldMasterId id="2147483791" r:id="rId4"/>
    <p:sldMasterId id="2147483845" r:id="rId5"/>
  </p:sldMasterIdLst>
  <p:sldIdLst>
    <p:sldId id="286" r:id="rId6"/>
    <p:sldId id="256" r:id="rId7"/>
    <p:sldId id="257" r:id="rId8"/>
    <p:sldId id="260" r:id="rId9"/>
    <p:sldId id="261" r:id="rId10"/>
    <p:sldId id="262" r:id="rId11"/>
    <p:sldId id="288" r:id="rId12"/>
    <p:sldId id="292" r:id="rId13"/>
    <p:sldId id="293" r:id="rId14"/>
    <p:sldId id="294" r:id="rId15"/>
    <p:sldId id="295" r:id="rId16"/>
    <p:sldId id="296" r:id="rId17"/>
    <p:sldId id="290" r:id="rId18"/>
    <p:sldId id="297" r:id="rId19"/>
    <p:sldId id="291" r:id="rId20"/>
    <p:sldId id="263" r:id="rId21"/>
    <p:sldId id="264" r:id="rId22"/>
    <p:sldId id="265" r:id="rId23"/>
    <p:sldId id="266" r:id="rId24"/>
    <p:sldId id="267" r:id="rId25"/>
    <p:sldId id="268" r:id="rId26"/>
    <p:sldId id="269" r:id="rId27"/>
    <p:sldId id="313" r:id="rId28"/>
    <p:sldId id="312" r:id="rId29"/>
    <p:sldId id="305" r:id="rId30"/>
    <p:sldId id="298" r:id="rId31"/>
    <p:sldId id="299" r:id="rId32"/>
    <p:sldId id="307" r:id="rId33"/>
    <p:sldId id="309" r:id="rId34"/>
    <p:sldId id="300" r:id="rId35"/>
    <p:sldId id="308" r:id="rId36"/>
    <p:sldId id="301" r:id="rId37"/>
    <p:sldId id="302" r:id="rId38"/>
    <p:sldId id="303" r:id="rId39"/>
    <p:sldId id="310" r:id="rId40"/>
    <p:sldId id="311" r:id="rId41"/>
    <p:sldId id="30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0" autoAdjust="0"/>
    <p:restoredTop sz="94660"/>
  </p:normalViewPr>
  <p:slideViewPr>
    <p:cSldViewPr snapToGrid="0">
      <p:cViewPr varScale="1">
        <p:scale>
          <a:sx n="79" d="100"/>
          <a:sy n="79" d="100"/>
        </p:scale>
        <p:origin x="-16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E5A328-D189-4B7E-8340-919C300B1FD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0265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3610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206708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940F423-C48F-4802-8410-541B08AE250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3077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28825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E5A328-D189-4B7E-8340-919C300B1FD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90947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1E5A328-D189-4B7E-8340-919C300B1FD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79094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E5A328-D189-4B7E-8340-919C300B1FD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12008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E5A328-D189-4B7E-8340-919C300B1FD6}" type="datetimeFigureOut">
              <a:rPr lang="en-US" smtClean="0"/>
              <a:t>4/24/2018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940F423-C48F-4802-8410-541B08AE2503}" type="slidenum">
              <a:rPr lang="en-US" smtClean="0"/>
              <a:t>‹#›</a:t>
            </a:fld>
            <a:endParaRPr lang="en-US"/>
          </a:p>
        </p:txBody>
      </p:sp>
    </p:spTree>
    <p:extLst>
      <p:ext uri="{BB962C8B-B14F-4D97-AF65-F5344CB8AC3E}">
        <p14:creationId xmlns:p14="http://schemas.microsoft.com/office/powerpoint/2010/main" val="60907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56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212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E5A328-D189-4B7E-8340-919C300B1FD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89637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1480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5509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213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368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608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6192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9801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441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3488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983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E5A328-D189-4B7E-8340-919C300B1FD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69257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3508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01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038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607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75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66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1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32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231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5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0941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997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65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8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10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95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493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7773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029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965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475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E5A328-D189-4B7E-8340-919C300B1FD6}"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18167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65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4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413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85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401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28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12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62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520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E5A328-D189-4B7E-8340-919C300B1FD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36805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12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69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86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887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2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91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814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63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4/24/2018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602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78ABE3C1-DBE1-495D-B57B-2849774B866A}" type="datetimeFigureOut">
              <a:rPr lang="en-US" smtClean="0"/>
              <a:t>4/24/2018</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E5A328-D189-4B7E-8340-919C300B1FD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210435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2DE42F4-6EEF-4EF7-8ED4-2208F0F89A08}" type="datetimeFigureOut">
              <a:rPr lang="en-US" smtClean="0"/>
              <a:t>4/24/2018</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0578ACC-22D6-47C1-A373-4FD133E34F3C}" type="datetimeFigureOut">
              <a:rPr lang="en-US" smtClean="0"/>
              <a:t>4/24/2018</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5A6C69-6797-4E8A-BF37-F2C3751466E9}" type="datetimeFigureOut">
              <a:rPr lang="en-US" smtClean="0"/>
              <a:t>4/24/2018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2014A1-A632-4878-A0D3-F52BA7563730}" type="datetimeFigureOut">
              <a:rPr lang="en-US" smtClean="0"/>
              <a:t>4/24/2018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E99F462-093F-4566-844B-4C71F2739DA5}" type="datetimeFigureOut">
              <a:rPr lang="en-US" smtClean="0"/>
              <a:t>4/24/2018</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331444B-B92B-4E27-8C94-BB93EAF5CB18}" type="datetimeFigureOut">
              <a:rPr lang="en-US" smtClean="0"/>
              <a:t>4/24/2018</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63EFA5E-FA76-400D-B3DC-F0BA90E6D107}" type="datetimeFigureOut">
              <a:rPr lang="en-US" smtClean="0"/>
              <a:t>4/24/2018</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A3F48C-C7C6-4055-9F49-3777875E72AE}"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78E61D-D431-422C-9764-11DAFE33AB63}" type="datetimeFigureOut">
              <a:rPr lang="en-US" smtClean="0"/>
              <a:t>4/24/2018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391163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E5A328-D189-4B7E-8340-919C300B1FD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0F423-C48F-4802-8410-541B08AE2503}" type="slidenum">
              <a:rPr lang="en-US" smtClean="0"/>
              <a:t>‹#›</a:t>
            </a:fld>
            <a:endParaRPr lang="en-US"/>
          </a:p>
        </p:txBody>
      </p:sp>
    </p:spTree>
    <p:extLst>
      <p:ext uri="{BB962C8B-B14F-4D97-AF65-F5344CB8AC3E}">
        <p14:creationId xmlns:p14="http://schemas.microsoft.com/office/powerpoint/2010/main" val="155771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5.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E5A328-D189-4B7E-8340-919C300B1FD6}" type="datetimeFigureOut">
              <a:rPr lang="en-US" smtClean="0"/>
              <a:t>4/24/2018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940F423-C48F-4802-8410-541B08AE2503}" type="slidenum">
              <a:rPr lang="en-US" smtClean="0"/>
              <a:t>‹#›</a:t>
            </a:fld>
            <a:endParaRPr lang="en-US"/>
          </a:p>
        </p:txBody>
      </p:sp>
    </p:spTree>
    <p:extLst>
      <p:ext uri="{BB962C8B-B14F-4D97-AF65-F5344CB8AC3E}">
        <p14:creationId xmlns:p14="http://schemas.microsoft.com/office/powerpoint/2010/main" val="232852514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87119196"/>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750052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4/24/2018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9106947"/>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61E5A328-D189-4B7E-8340-919C300B1FD6}" type="datetimeFigureOut">
              <a:rPr lang="en-US" smtClean="0"/>
              <a:t>4/24/2018</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7940F423-C48F-4802-8410-541B08AE25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0.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0.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teamwork.com/" TargetMode="External"/><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effectLst>
                  <a:outerShdw blurRad="38100" dist="38100" dir="2700000" algn="tl">
                    <a:srgbClr val="000000">
                      <a:alpha val="43137"/>
                    </a:srgbClr>
                  </a:outerShdw>
                </a:effectLst>
              </a:rPr>
              <a:t>              </a:t>
            </a:r>
            <a:br>
              <a:rPr lang="en-US" sz="4800" b="1" dirty="0" smtClean="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
            </a:r>
            <a:br>
              <a:rPr lang="en-US" sz="4800" b="1" dirty="0">
                <a:effectLst>
                  <a:outerShdw blurRad="38100" dist="38100" dir="2700000" algn="tl">
                    <a:srgbClr val="000000">
                      <a:alpha val="43137"/>
                    </a:srgbClr>
                  </a:outerShdw>
                </a:effectLst>
              </a:rPr>
            </a:br>
            <a:r>
              <a:rPr lang="en-US" sz="4800" b="1" dirty="0" smtClean="0">
                <a:effectLst>
                  <a:outerShdw blurRad="38100" dist="38100" dir="2700000" algn="tl">
                    <a:srgbClr val="000000">
                      <a:alpha val="43137"/>
                    </a:srgbClr>
                  </a:outerShdw>
                </a:effectLst>
              </a:rPr>
              <a:t>			</a:t>
            </a:r>
            <a:br>
              <a:rPr lang="en-US" sz="4800" b="1" dirty="0" smtClean="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
            </a:r>
            <a:br>
              <a:rPr lang="en-US" sz="4800" b="1" dirty="0">
                <a:effectLst>
                  <a:outerShdw blurRad="38100" dist="38100" dir="2700000" algn="tl">
                    <a:srgbClr val="000000">
                      <a:alpha val="43137"/>
                    </a:srgbClr>
                  </a:outerShdw>
                </a:effectLst>
              </a:rPr>
            </a:br>
            <a:r>
              <a:rPr lang="en-US" sz="4800" b="1" dirty="0" smtClean="0">
                <a:effectLst>
                  <a:outerShdw blurRad="38100" dist="38100" dir="2700000" algn="tl">
                    <a:srgbClr val="000000">
                      <a:alpha val="43137"/>
                    </a:srgbClr>
                  </a:outerShdw>
                </a:effectLst>
              </a:rPr>
              <a:t>                          </a:t>
            </a:r>
            <a:endParaRPr lang="en-US" sz="4800" dirty="0"/>
          </a:p>
        </p:txBody>
      </p:sp>
      <p:sp>
        <p:nvSpPr>
          <p:cNvPr id="8" name="Content Placeholder 7"/>
          <p:cNvSpPr>
            <a:spLocks noGrp="1"/>
          </p:cNvSpPr>
          <p:nvPr>
            <p:ph sz="quarter" idx="1"/>
          </p:nvPr>
        </p:nvSpPr>
        <p:spPr>
          <a:xfrm>
            <a:off x="591886" y="680971"/>
            <a:ext cx="9959808" cy="5599512"/>
          </a:xfrm>
        </p:spPr>
        <p:txBody>
          <a:bodyPr>
            <a:normAutofit fontScale="92500" lnSpcReduction="10000"/>
          </a:bodyPr>
          <a:lstStyle/>
          <a:p>
            <a:pPr marL="0" indent="0">
              <a:buNone/>
            </a:pPr>
            <a:r>
              <a:rPr lang="en-US" b="1" dirty="0" smtClean="0">
                <a:effectLst>
                  <a:outerShdw blurRad="38100" dist="38100" dir="2700000" algn="tl">
                    <a:srgbClr val="000000">
                      <a:alpha val="43137"/>
                    </a:srgbClr>
                  </a:outerShdw>
                </a:effectLst>
              </a:rPr>
              <a:t>						</a:t>
            </a:r>
          </a:p>
          <a:p>
            <a:pPr marL="0" indent="0">
              <a:buNone/>
            </a:pPr>
            <a:r>
              <a:rPr lang="en-IN" b="1" i="1" dirty="0" smtClean="0">
                <a:effectLst/>
              </a:rPr>
              <a:t>	      A </a:t>
            </a:r>
            <a:r>
              <a:rPr lang="en-IN" b="1" i="1" dirty="0">
                <a:effectLst/>
              </a:rPr>
              <a:t>SYSTAMATIC SOLUTION FOR ORGANIZATION</a:t>
            </a:r>
            <a:endParaRPr lang="en-US" dirty="0">
              <a:effectLst/>
            </a:endParaRPr>
          </a:p>
          <a:p>
            <a:pPr marL="0" indent="0">
              <a:buNone/>
            </a:pPr>
            <a:endParaRPr lang="en-US" b="1" dirty="0">
              <a:effectLst>
                <a:outerShdw blurRad="38100" dist="38100" dir="2700000" algn="tl">
                  <a:srgbClr val="000000">
                    <a:alpha val="43137"/>
                  </a:srgbClr>
                </a:outerShdw>
              </a:effectLst>
            </a:endParaRPr>
          </a:p>
          <a:p>
            <a:pPr marL="0" indent="0">
              <a:buNone/>
            </a:pPr>
            <a:endParaRPr lang="en-US" b="1" dirty="0" smtClean="0">
              <a:effectLst>
                <a:outerShdw blurRad="38100" dist="38100" dir="2700000" algn="tl">
                  <a:srgbClr val="000000">
                    <a:alpha val="43137"/>
                  </a:srgbClr>
                </a:outerShdw>
              </a:effectLst>
            </a:endParaRPr>
          </a:p>
          <a:p>
            <a:pPr marL="0" indent="0">
              <a:buNone/>
            </a:pPr>
            <a:r>
              <a:rPr lang="en-US" b="1" dirty="0" smtClean="0">
                <a:effectLst>
                  <a:outerShdw blurRad="38100" dist="38100" dir="2700000" algn="tl">
                    <a:srgbClr val="000000">
                      <a:alpha val="43137"/>
                    </a:srgbClr>
                  </a:outerShdw>
                </a:effectLst>
              </a:rPr>
              <a:t>				   </a:t>
            </a:r>
          </a:p>
          <a:p>
            <a:pPr marL="0" indent="0">
              <a:buNone/>
            </a:pP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			 </a:t>
            </a:r>
            <a:r>
              <a:rPr lang="en-US" sz="4400" b="1" dirty="0" smtClean="0">
                <a:solidFill>
                  <a:srgbClr val="C00000"/>
                </a:solidFill>
                <a:effectLst>
                  <a:outerShdw blurRad="38100" dist="38100" dir="2700000" algn="tl">
                    <a:srgbClr val="000000">
                      <a:alpha val="43137"/>
                    </a:srgbClr>
                  </a:outerShdw>
                </a:effectLst>
                <a:latin typeface="Algerian" pitchFamily="82" charset="0"/>
              </a:rPr>
              <a:t>TEAM PULSE</a:t>
            </a:r>
          </a:p>
          <a:p>
            <a:pPr marL="0" indent="0">
              <a:buNone/>
            </a:pPr>
            <a:endParaRPr lang="en-US" sz="4400" b="1" dirty="0" smtClean="0">
              <a:solidFill>
                <a:srgbClr val="C00000"/>
              </a:solidFill>
              <a:effectLst>
                <a:outerShdw blurRad="38100" dist="38100" dir="2700000" algn="tl">
                  <a:srgbClr val="000000">
                    <a:alpha val="43137"/>
                  </a:srgbClr>
                </a:outerShdw>
              </a:effectLst>
              <a:latin typeface="Algerian" pitchFamily="82" charset="0"/>
            </a:endParaRPr>
          </a:p>
          <a:p>
            <a:pPr marL="0" indent="0">
              <a:buNone/>
            </a:pPr>
            <a:r>
              <a:rPr lang="en-US" sz="4400" dirty="0" smtClean="0">
                <a:solidFill>
                  <a:srgbClr val="C00000"/>
                </a:solidFill>
                <a:latin typeface="Algerian" pitchFamily="82" charset="0"/>
              </a:rPr>
              <a:t>           </a:t>
            </a:r>
          </a:p>
          <a:p>
            <a:pPr marL="0" indent="0">
              <a:buNone/>
            </a:pPr>
            <a:r>
              <a:rPr lang="en-US" sz="4400" dirty="0">
                <a:solidFill>
                  <a:srgbClr val="C00000"/>
                </a:solidFill>
                <a:latin typeface="Algerian" pitchFamily="82" charset="0"/>
              </a:rPr>
              <a:t> </a:t>
            </a:r>
            <a:r>
              <a:rPr lang="en-US" sz="4400" dirty="0" smtClean="0">
                <a:solidFill>
                  <a:srgbClr val="C00000"/>
                </a:solidFill>
                <a:latin typeface="Algerian" pitchFamily="82" charset="0"/>
              </a:rPr>
              <a:t>                                           </a:t>
            </a:r>
            <a:r>
              <a:rPr lang="en-US" dirty="0" smtClean="0">
                <a:latin typeface="Algerian" pitchFamily="82" charset="0"/>
              </a:rPr>
              <a:t>Done BY</a:t>
            </a:r>
          </a:p>
          <a:p>
            <a:pPr marL="0" indent="0">
              <a:buNone/>
            </a:pPr>
            <a:r>
              <a:rPr lang="en-US" dirty="0">
                <a:latin typeface="Algerian" pitchFamily="82" charset="0"/>
              </a:rPr>
              <a:t>	</a:t>
            </a:r>
            <a:r>
              <a:rPr lang="en-US" dirty="0" smtClean="0">
                <a:latin typeface="Algerian" pitchFamily="82" charset="0"/>
              </a:rPr>
              <a:t>					              </a:t>
            </a:r>
            <a:r>
              <a:rPr lang="en-US" dirty="0" err="1" smtClean="0">
                <a:latin typeface="Algerian" pitchFamily="82" charset="0"/>
              </a:rPr>
              <a:t>gopika</a:t>
            </a:r>
            <a:r>
              <a:rPr lang="en-US" dirty="0" smtClean="0">
                <a:latin typeface="Algerian" pitchFamily="82" charset="0"/>
              </a:rPr>
              <a:t> k g</a:t>
            </a:r>
          </a:p>
          <a:p>
            <a:pPr marL="0" indent="0">
              <a:buNone/>
            </a:pPr>
            <a:r>
              <a:rPr lang="en-US" dirty="0">
                <a:latin typeface="Algerian" pitchFamily="82" charset="0"/>
              </a:rPr>
              <a:t>	</a:t>
            </a:r>
            <a:r>
              <a:rPr lang="en-US" dirty="0" smtClean="0">
                <a:latin typeface="Algerian" pitchFamily="82" charset="0"/>
              </a:rPr>
              <a:t>					                  </a:t>
            </a:r>
            <a:r>
              <a:rPr lang="en-US" dirty="0" err="1" smtClean="0">
                <a:latin typeface="Algerian" pitchFamily="82" charset="0"/>
              </a:rPr>
              <a:t>mca</a:t>
            </a:r>
            <a:r>
              <a:rPr lang="en-US" dirty="0" smtClean="0">
                <a:latin typeface="Algerian" pitchFamily="82" charset="0"/>
              </a:rPr>
              <a:t> s4</a:t>
            </a:r>
            <a:endParaRPr lang="en-US" dirty="0">
              <a:latin typeface="Algerian" pitchFamily="82" charset="0"/>
            </a:endParaRPr>
          </a:p>
        </p:txBody>
      </p:sp>
    </p:spTree>
    <p:extLst>
      <p:ext uri="{BB962C8B-B14F-4D97-AF65-F5344CB8AC3E}">
        <p14:creationId xmlns:p14="http://schemas.microsoft.com/office/powerpoint/2010/main" val="323912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48916" y="601579"/>
            <a:ext cx="10503568" cy="5775158"/>
          </a:xfrm>
        </p:spPr>
        <p:txBody>
          <a:bodyPr>
            <a:noAutofit/>
          </a:bodyPr>
          <a:lstStyle/>
          <a:p>
            <a:pPr marL="0" indent="0" algn="just">
              <a:buNone/>
            </a:pPr>
            <a:r>
              <a:rPr lang="en-IN" b="1" dirty="0" smtClean="0">
                <a:effectLst/>
                <a:latin typeface="Times New Roman" pitchFamily="18" charset="0"/>
                <a:cs typeface="Times New Roman" pitchFamily="18" charset="0"/>
              </a:rPr>
              <a:t>PHP</a:t>
            </a:r>
            <a:endParaRPr lang="en-US" dirty="0">
              <a:effectLst/>
              <a:latin typeface="Times New Roman" pitchFamily="18" charset="0"/>
              <a:cs typeface="Times New Roman" pitchFamily="18" charset="0"/>
            </a:endParaRPr>
          </a:p>
          <a:p>
            <a:pPr marL="0" indent="0" algn="just">
              <a:lnSpc>
                <a:spcPct val="150000"/>
              </a:lnSpc>
              <a:buNone/>
            </a:pPr>
            <a:r>
              <a:rPr lang="en-IN" dirty="0">
                <a:effectLst/>
                <a:latin typeface="Times New Roman" pitchFamily="18" charset="0"/>
                <a:cs typeface="Times New Roman" pitchFamily="18" charset="0"/>
              </a:rPr>
              <a:t>     The </a:t>
            </a:r>
            <a:r>
              <a:rPr lang="en-IN" b="1" dirty="0">
                <a:effectLst/>
                <a:latin typeface="Times New Roman" pitchFamily="18" charset="0"/>
                <a:cs typeface="Times New Roman" pitchFamily="18" charset="0"/>
              </a:rPr>
              <a:t>PHP</a:t>
            </a:r>
            <a:r>
              <a:rPr lang="en-IN" dirty="0">
                <a:effectLst/>
                <a:latin typeface="Times New Roman" pitchFamily="18" charset="0"/>
                <a:cs typeface="Times New Roman" pitchFamily="18" charset="0"/>
              </a:rPr>
              <a:t> Hypertext Pre Processor (PHP) is a programming language that allows web developers to create dynamic content that interacts with databases. PHP is basically used for developing web based software applications.</a:t>
            </a:r>
            <a:endParaRPr lang="en-US" dirty="0">
              <a:effectLst/>
              <a:latin typeface="Times New Roman" pitchFamily="18" charset="0"/>
              <a:cs typeface="Times New Roman" pitchFamily="18" charset="0"/>
            </a:endParaRPr>
          </a:p>
          <a:p>
            <a:pPr marL="0" indent="0" algn="just">
              <a:lnSpc>
                <a:spcPct val="150000"/>
              </a:lnSpc>
              <a:buNone/>
            </a:pPr>
            <a:r>
              <a:rPr lang="en-IN" b="1" dirty="0" smtClean="0">
                <a:effectLst/>
                <a:latin typeface="Times New Roman" pitchFamily="18" charset="0"/>
                <a:cs typeface="Times New Roman" pitchFamily="18" charset="0"/>
              </a:rPr>
              <a:t>Yii2</a:t>
            </a:r>
            <a:endParaRPr lang="en-US" dirty="0">
              <a:effectLst/>
              <a:latin typeface="Times New Roman" pitchFamily="18" charset="0"/>
              <a:cs typeface="Times New Roman" pitchFamily="18" charset="0"/>
            </a:endParaRPr>
          </a:p>
          <a:p>
            <a:pPr marL="0" indent="0" algn="just">
              <a:lnSpc>
                <a:spcPct val="150000"/>
              </a:lnSpc>
              <a:buNone/>
            </a:pPr>
            <a:r>
              <a:rPr lang="en-IN" dirty="0">
                <a:effectLst/>
                <a:latin typeface="Times New Roman" pitchFamily="18" charset="0"/>
                <a:cs typeface="Times New Roman" pitchFamily="18" charset="0"/>
              </a:rPr>
              <a:t>     The </a:t>
            </a:r>
            <a:r>
              <a:rPr lang="en-IN" b="1" dirty="0">
                <a:effectLst/>
                <a:latin typeface="Times New Roman" pitchFamily="18" charset="0"/>
                <a:cs typeface="Times New Roman" pitchFamily="18" charset="0"/>
              </a:rPr>
              <a:t>Yii2</a:t>
            </a:r>
            <a:r>
              <a:rPr lang="en-IN" dirty="0">
                <a:effectLst/>
                <a:latin typeface="Times New Roman" pitchFamily="18" charset="0"/>
                <a:cs typeface="Times New Roman" pitchFamily="18" charset="0"/>
              </a:rPr>
              <a:t> framework is an open-source PHP framework for rapidly-developing, modern Web applications. It is built around the Model-View-Controller composite pattern. </a:t>
            </a:r>
            <a:r>
              <a:rPr lang="en-IN" dirty="0" err="1">
                <a:effectLst/>
                <a:latin typeface="Times New Roman" pitchFamily="18" charset="0"/>
                <a:cs typeface="Times New Roman" pitchFamily="18" charset="0"/>
              </a:rPr>
              <a:t>Yii</a:t>
            </a:r>
            <a:r>
              <a:rPr lang="en-IN" dirty="0">
                <a:effectLst/>
                <a:latin typeface="Times New Roman" pitchFamily="18" charset="0"/>
                <a:cs typeface="Times New Roman" pitchFamily="18" charset="0"/>
              </a:rPr>
              <a:t> provides secure and professional features to create robust projects rapidly.</a:t>
            </a:r>
            <a:endParaRPr lang="en-US" dirty="0">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0892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94" y="0"/>
            <a:ext cx="9956800" cy="1143000"/>
          </a:xfrm>
        </p:spPr>
        <p:txBody>
          <a:bodyPr>
            <a:normAutofit/>
          </a:bodyPr>
          <a:lstStyle/>
          <a:p>
            <a:r>
              <a:rPr lang="en-US" sz="3200" b="1" dirty="0" smtClean="0">
                <a:solidFill>
                  <a:schemeClr val="tx1"/>
                </a:solidFill>
                <a:latin typeface="Times New Roman" pitchFamily="18" charset="0"/>
                <a:cs typeface="Times New Roman" pitchFamily="18" charset="0"/>
              </a:rPr>
              <a:t>Yes It Is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264695" y="1130969"/>
            <a:ext cx="10780294" cy="5257799"/>
          </a:xfrm>
        </p:spPr>
        <p:txBody>
          <a:bodyPr>
            <a:normAutofit/>
          </a:bodyPr>
          <a:lstStyle/>
          <a:p>
            <a:pPr marL="0" indent="0" algn="just">
              <a:lnSpc>
                <a:spcPct val="150000"/>
              </a:lnSpc>
              <a:buNone/>
            </a:pPr>
            <a:r>
              <a:rPr lang="en-IN" u="sng" dirty="0" err="1">
                <a:latin typeface="Times New Roman" pitchFamily="18" charset="0"/>
                <a:cs typeface="Times New Roman" pitchFamily="18" charset="0"/>
              </a:rPr>
              <a:t>Yii</a:t>
            </a:r>
            <a:r>
              <a:rPr lang="en-IN" u="sng" dirty="0">
                <a:latin typeface="Times New Roman" pitchFamily="18" charset="0"/>
                <a:cs typeface="Times New Roman" pitchFamily="18" charset="0"/>
              </a:rPr>
              <a:t> features </a:t>
            </a:r>
            <a:r>
              <a:rPr lang="en-IN" u="sng" dirty="0" smtClean="0">
                <a:latin typeface="Times New Roman" pitchFamily="18" charset="0"/>
                <a:cs typeface="Times New Roman" pitchFamily="18" charset="0"/>
              </a:rPr>
              <a:t>include</a:t>
            </a:r>
            <a:endParaRPr lang="en-IN" u="sng"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Model-View-Controller (MVC) design pattern.</a:t>
            </a:r>
          </a:p>
          <a:p>
            <a:pPr algn="just">
              <a:lnSpc>
                <a:spcPct val="150000"/>
              </a:lnSpc>
            </a:pPr>
            <a:r>
              <a:rPr lang="en-IN" dirty="0">
                <a:latin typeface="Times New Roman" pitchFamily="18" charset="0"/>
                <a:cs typeface="Times New Roman" pitchFamily="18" charset="0"/>
              </a:rPr>
              <a:t>Internationalization and localization(I18N and L10N), comprising message translation, date and time formatting, number formatting, and interface localization.</a:t>
            </a:r>
          </a:p>
          <a:p>
            <a:pPr algn="just">
              <a:lnSpc>
                <a:spcPct val="150000"/>
              </a:lnSpc>
            </a:pPr>
            <a:r>
              <a:rPr lang="en-IN" dirty="0">
                <a:latin typeface="Times New Roman" pitchFamily="18" charset="0"/>
                <a:cs typeface="Times New Roman" pitchFamily="18" charset="0"/>
              </a:rPr>
              <a:t>Layered caching scheme, which supports data caching, page caching, fragment caching and dynamic content. The storage medium of caching can be changed.</a:t>
            </a:r>
          </a:p>
          <a:p>
            <a:pPr algn="just">
              <a:lnSpc>
                <a:spcPct val="150000"/>
              </a:lnSpc>
            </a:pPr>
            <a:r>
              <a:rPr lang="en-IN" dirty="0">
                <a:latin typeface="Times New Roman" pitchFamily="18" charset="0"/>
                <a:cs typeface="Times New Roman" pitchFamily="18" charset="0"/>
              </a:rPr>
              <a:t>Error handling and logging. </a:t>
            </a: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0516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6625"/>
            <a:ext cx="9956800" cy="1143000"/>
          </a:xfrm>
        </p:spPr>
        <p:txBody>
          <a:bodyPr/>
          <a:lstStyle/>
          <a:p>
            <a:r>
              <a:rPr lang="en-IN" sz="3200" b="1" dirty="0">
                <a:solidFill>
                  <a:schemeClr val="tx1"/>
                </a:solidFill>
                <a:latin typeface="Times New Roman" pitchFamily="18" charset="0"/>
                <a:cs typeface="Times New Roman" pitchFamily="18" charset="0"/>
              </a:rPr>
              <a:t>XAMPP</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40896" y="1191127"/>
            <a:ext cx="11016916" cy="5233736"/>
          </a:xfrm>
        </p:spPr>
        <p:txBody>
          <a:bodyPr>
            <a:normAutofit fontScale="92500"/>
          </a:bodyPr>
          <a:lstStyle/>
          <a:p>
            <a:pPr algn="just">
              <a:lnSpc>
                <a:spcPct val="150000"/>
              </a:lnSpc>
            </a:pPr>
            <a:r>
              <a:rPr lang="en-IN" b="1" dirty="0">
                <a:latin typeface="Times New Roman" pitchFamily="18" charset="0"/>
                <a:cs typeface="Times New Roman" pitchFamily="18" charset="0"/>
              </a:rPr>
              <a:t>XAMPP</a:t>
            </a:r>
            <a:r>
              <a:rPr lang="en-IN" dirty="0">
                <a:latin typeface="Times New Roman" pitchFamily="18" charset="0"/>
                <a:cs typeface="Times New Roman" pitchFamily="18" charset="0"/>
              </a:rPr>
              <a:t> is a free and open source cross-platform web server solution stack package developed by Apache </a:t>
            </a:r>
            <a:r>
              <a:rPr lang="en-IN" dirty="0" err="1">
                <a:latin typeface="Times New Roman" pitchFamily="18" charset="0"/>
                <a:cs typeface="Times New Roman" pitchFamily="18" charset="0"/>
              </a:rPr>
              <a:t>Friends,consisting</a:t>
            </a:r>
            <a:r>
              <a:rPr lang="en-IN" dirty="0">
                <a:latin typeface="Times New Roman" pitchFamily="18" charset="0"/>
                <a:cs typeface="Times New Roman" pitchFamily="18" charset="0"/>
              </a:rPr>
              <a:t> mainly of the Apache HTTP Server, Maria DB database, and interpreters for scripts written in the PHP and Perl programming languages.</a:t>
            </a:r>
          </a:p>
          <a:p>
            <a:pPr algn="just">
              <a:lnSpc>
                <a:spcPct val="150000"/>
              </a:lnSpc>
            </a:pPr>
            <a:r>
              <a:rPr lang="en-IN" dirty="0">
                <a:latin typeface="Times New Roman" pitchFamily="18" charset="0"/>
                <a:cs typeface="Times New Roman" pitchFamily="18" charset="0"/>
              </a:rPr>
              <a:t>XAMPP stands for Cross-Platform (X), Apache (A), </a:t>
            </a:r>
            <a:r>
              <a:rPr lang="en-IN" dirty="0" err="1">
                <a:latin typeface="Times New Roman" pitchFamily="18" charset="0"/>
                <a:cs typeface="Times New Roman" pitchFamily="18" charset="0"/>
              </a:rPr>
              <a:t>MariaDB</a:t>
            </a:r>
            <a:r>
              <a:rPr lang="en-IN" dirty="0">
                <a:latin typeface="Times New Roman" pitchFamily="18" charset="0"/>
                <a:cs typeface="Times New Roman" pitchFamily="18" charset="0"/>
              </a:rPr>
              <a:t> (M), PHP (P) and Perl (P). It is a simple, lightweight Apache distribution that makes it extremely easy for developers to create a local web server for testing and deployment purposes. </a:t>
            </a:r>
          </a:p>
          <a:p>
            <a:pPr algn="just">
              <a:lnSpc>
                <a:spcPct val="150000"/>
              </a:lnSpc>
            </a:pPr>
            <a:r>
              <a:rPr lang="en-IN" dirty="0">
                <a:latin typeface="Times New Roman" pitchFamily="18" charset="0"/>
                <a:cs typeface="Times New Roman" pitchFamily="18" charset="0"/>
              </a:rPr>
              <a:t>XAMPP is also cross-platform, which means it works equally well on Linux, Mac and Windows. Since most actual web server deployments use the same components as XAMPP, it makes transitioning from a local test server to a live server extremely easy as well.</a:t>
            </a:r>
          </a:p>
          <a:p>
            <a:pPr>
              <a:lnSpc>
                <a:spcPct val="150000"/>
              </a:lnSpc>
            </a:pPr>
            <a:endParaRPr lang="en-US" dirty="0"/>
          </a:p>
        </p:txBody>
      </p:sp>
    </p:spTree>
    <p:extLst>
      <p:ext uri="{BB962C8B-B14F-4D97-AF65-F5344CB8AC3E}">
        <p14:creationId xmlns:p14="http://schemas.microsoft.com/office/powerpoint/2010/main" val="65145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latin typeface="Times New Roman" pitchFamily="18" charset="0"/>
                <a:cs typeface="Times New Roman" pitchFamily="18" charset="0"/>
              </a:rPr>
              <a:t>MYSQL</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marL="0" indent="0" algn="just">
              <a:lnSpc>
                <a:spcPct val="150000"/>
              </a:lnSpc>
              <a:buNone/>
            </a:pPr>
            <a:endParaRPr lang="en-US" dirty="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     </a:t>
            </a:r>
            <a:r>
              <a:rPr lang="en-IN" b="1" dirty="0" smtClean="0">
                <a:effectLst/>
                <a:latin typeface="Times New Roman" pitchFamily="18" charset="0"/>
                <a:cs typeface="Times New Roman" pitchFamily="18" charset="0"/>
              </a:rPr>
              <a:t>MySQL</a:t>
            </a:r>
            <a:r>
              <a:rPr lang="en-IN" dirty="0" smtClean="0">
                <a:effectLst/>
                <a:latin typeface="Times New Roman" pitchFamily="18" charset="0"/>
                <a:cs typeface="Times New Roman" pitchFamily="18" charset="0"/>
              </a:rPr>
              <a:t> </a:t>
            </a:r>
            <a:r>
              <a:rPr lang="en-IN" dirty="0">
                <a:effectLst/>
                <a:latin typeface="Times New Roman" pitchFamily="18" charset="0"/>
                <a:cs typeface="Times New Roman" pitchFamily="18" charset="0"/>
              </a:rPr>
              <a:t>is the most popular Open Source Relational SQL Database Management System. MySQL is one of the best RDBMS being used for developing various web-based software applications. MySQL is developed, marketed and supported by MySQL AB, which is a Swedish company.</a:t>
            </a:r>
            <a:endParaRPr lang="en-US" dirty="0">
              <a:effectLst/>
              <a:latin typeface="Times New Roman" pitchFamily="18" charset="0"/>
              <a:cs typeface="Times New Roman" pitchFamily="18" charset="0"/>
            </a:endParaRPr>
          </a:p>
          <a:p>
            <a:pPr>
              <a:lnSpc>
                <a:spcPct val="150000"/>
              </a:lnSpc>
            </a:pPr>
            <a:endParaRPr lang="en-US" dirty="0"/>
          </a:p>
        </p:txBody>
      </p:sp>
    </p:spTree>
    <p:extLst>
      <p:ext uri="{BB962C8B-B14F-4D97-AF65-F5344CB8AC3E}">
        <p14:creationId xmlns:p14="http://schemas.microsoft.com/office/powerpoint/2010/main" val="133575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9956800" cy="2913731"/>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FLOW </a:t>
            </a:r>
            <a:r>
              <a:rPr lang="en-US" b="1" dirty="0" smtClean="0">
                <a:solidFill>
                  <a:schemeClr val="tx1"/>
                </a:solidFill>
                <a:latin typeface="Times New Roman" pitchFamily="18" charset="0"/>
                <a:cs typeface="Times New Roman" pitchFamily="18" charset="0"/>
              </a:rPr>
              <a:t>CHART</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0953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b="1" u="sng" dirty="0" smtClean="0"/>
              <a:t>FLOW </a:t>
            </a:r>
            <a:r>
              <a:rPr lang="en-IN" b="1" u="sng" dirty="0"/>
              <a:t>CHART</a:t>
            </a:r>
            <a:r>
              <a:rPr lang="en-US" dirty="0"/>
              <a:t/>
            </a:r>
            <a:br>
              <a:rPr lang="en-US" dirty="0"/>
            </a:b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a:xfrm>
            <a:off x="0" y="-120316"/>
            <a:ext cx="12192000" cy="6978315"/>
          </a:xfrm>
          <a:prstGeom prst="rect">
            <a:avLst/>
          </a:prstGeom>
        </p:spPr>
      </p:pic>
    </p:spTree>
    <p:extLst>
      <p:ext uri="{BB962C8B-B14F-4D97-AF65-F5344CB8AC3E}">
        <p14:creationId xmlns:p14="http://schemas.microsoft.com/office/powerpoint/2010/main" val="152943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47DB13-20C6-4B2C-B9E0-714D8A777430}"/>
              </a:ext>
            </a:extLst>
          </p:cNvPr>
          <p:cNvSpPr>
            <a:spLocks noGrp="1"/>
          </p:cNvSpPr>
          <p:nvPr>
            <p:ph type="title"/>
          </p:nvPr>
        </p:nvSpPr>
        <p:spPr>
          <a:xfrm>
            <a:off x="633663" y="479175"/>
            <a:ext cx="9956800" cy="1143000"/>
          </a:xfrm>
        </p:spPr>
        <p:txBody>
          <a:bodyPr>
            <a:normAutofit fontScale="90000"/>
          </a:bodyPr>
          <a:lstStyle/>
          <a:p>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
            </a:r>
            <a:br>
              <a:rPr lang="en-US" sz="3200" b="1" u="sng" dirty="0" smtClean="0">
                <a:latin typeface="Times New Roman" pitchFamily="18" charset="0"/>
                <a:cs typeface="Times New Roman" pitchFamily="18" charset="0"/>
              </a:rPr>
            </a:br>
            <a:r>
              <a:rPr lang="en-US" sz="3200" b="1" u="sng" dirty="0">
                <a:latin typeface="Times New Roman" pitchFamily="18" charset="0"/>
                <a:cs typeface="Times New Roman" pitchFamily="18" charset="0"/>
              </a:rPr>
              <a:t/>
            </a:r>
            <a:br>
              <a:rPr lang="en-US" sz="3200" b="1" u="sng" dirty="0">
                <a:latin typeface="Times New Roman" pitchFamily="18" charset="0"/>
                <a:cs typeface="Times New Roman" pitchFamily="18" charset="0"/>
              </a:rPr>
            </a:br>
            <a:r>
              <a:rPr lang="en-US" sz="3600" b="1" dirty="0" smtClean="0">
                <a:solidFill>
                  <a:schemeClr val="tx1"/>
                </a:solidFill>
                <a:latin typeface="Times New Roman" pitchFamily="18" charset="0"/>
                <a:cs typeface="Times New Roman" pitchFamily="18" charset="0"/>
              </a:rPr>
              <a:t>TABLES</a:t>
            </a:r>
            <a:r>
              <a:rPr lang="en-US" sz="3200" b="1" dirty="0" smtClean="0"/>
              <a:t>				</a:t>
            </a:r>
            <a:r>
              <a:rPr lang="en-US" sz="2700" b="1" dirty="0" smtClean="0">
                <a:solidFill>
                  <a:schemeClr val="tx1"/>
                </a:solidFill>
              </a:rPr>
              <a:t> </a:t>
            </a:r>
            <a:r>
              <a:rPr lang="en-US" sz="2700" b="1" dirty="0" smtClean="0">
                <a:solidFill>
                  <a:schemeClr val="tx1"/>
                </a:solidFill>
                <a:latin typeface="Times New Roman" pitchFamily="18" charset="0"/>
                <a:cs typeface="Times New Roman" pitchFamily="18" charset="0"/>
              </a:rPr>
              <a:t>Table-1</a:t>
            </a:r>
            <a:r>
              <a:rPr lang="en-US" sz="2700" b="1" dirty="0">
                <a:solidFill>
                  <a:schemeClr val="tx1"/>
                </a:solidFill>
                <a:latin typeface="Times New Roman" pitchFamily="18" charset="0"/>
                <a:cs typeface="Times New Roman" pitchFamily="18" charset="0"/>
              </a:rPr>
              <a:t>: </a:t>
            </a:r>
            <a:r>
              <a:rPr lang="en-US" sz="2700" b="1" dirty="0" smtClean="0">
                <a:solidFill>
                  <a:schemeClr val="tx1"/>
                </a:solidFill>
                <a:latin typeface="Times New Roman" pitchFamily="18" charset="0"/>
                <a:cs typeface="Times New Roman" pitchFamily="18" charset="0"/>
              </a:rPr>
              <a:t>user</a:t>
            </a:r>
            <a:br>
              <a:rPr lang="en-US" sz="2700" b="1" dirty="0" smtClean="0">
                <a:solidFill>
                  <a:schemeClr val="tx1"/>
                </a:solidFill>
                <a:latin typeface="Times New Roman" pitchFamily="18" charset="0"/>
                <a:cs typeface="Times New Roman" pitchFamily="18" charset="0"/>
              </a:rPr>
            </a:br>
            <a:r>
              <a:rPr lang="en-US" sz="2700" b="1" dirty="0">
                <a:solidFill>
                  <a:schemeClr val="tx1"/>
                </a:solidFill>
                <a:latin typeface="Times New Roman" pitchFamily="18" charset="0"/>
                <a:cs typeface="Times New Roman" pitchFamily="18" charset="0"/>
              </a:rPr>
              <a:t>	</a:t>
            </a:r>
            <a:r>
              <a:rPr lang="en-US" sz="2700" b="1" dirty="0" smtClean="0">
                <a:solidFill>
                  <a:schemeClr val="tx1"/>
                </a:solidFill>
                <a:latin typeface="Times New Roman" pitchFamily="18" charset="0"/>
                <a:cs typeface="Times New Roman" pitchFamily="18" charset="0"/>
              </a:rPr>
              <a:t>				</a:t>
            </a:r>
            <a:r>
              <a:rPr lang="en-US" sz="2700" b="1" dirty="0">
                <a:solidFill>
                  <a:schemeClr val="tx1"/>
                </a:solidFill>
                <a:latin typeface="Times New Roman" pitchFamily="18" charset="0"/>
                <a:cs typeface="Times New Roman" pitchFamily="18" charset="0"/>
              </a:rPr>
              <a:t> </a:t>
            </a:r>
            <a:r>
              <a:rPr lang="en-US" sz="2700" b="1" dirty="0" smtClean="0">
                <a:solidFill>
                  <a:schemeClr val="tx1"/>
                </a:solidFill>
                <a:latin typeface="Times New Roman" pitchFamily="18" charset="0"/>
                <a:cs typeface="Times New Roman" pitchFamily="18" charset="0"/>
              </a:rPr>
              <a:t>Primary key: id</a:t>
            </a:r>
            <a:r>
              <a:rPr lang="en-US" sz="3200" dirty="0"/>
              <a:t/>
            </a:r>
            <a:br>
              <a:rPr lang="en-US" sz="3200" dirty="0"/>
            </a:br>
            <a:endParaRPr lang="en-US" sz="3200" b="1" dirty="0"/>
          </a:p>
        </p:txBody>
      </p:sp>
      <p:sp>
        <p:nvSpPr>
          <p:cNvPr id="3" name="Content Placeholder 2">
            <a:extLst>
              <a:ext uri="{FF2B5EF4-FFF2-40B4-BE49-F238E27FC236}">
                <a16:creationId xmlns="" xmlns:a16="http://schemas.microsoft.com/office/drawing/2014/main" id="{DA01D4B6-A639-4371-8EE1-7908B490D3FE}"/>
              </a:ext>
            </a:extLst>
          </p:cNvPr>
          <p:cNvSpPr>
            <a:spLocks noGrp="1"/>
          </p:cNvSpPr>
          <p:nvPr>
            <p:ph sz="quarter" idx="1"/>
          </p:nvPr>
        </p:nvSpPr>
        <p:spPr/>
        <p:txBody>
          <a:bodyPr/>
          <a:lstStyle/>
          <a:p>
            <a:pPr marL="0" indent="0">
              <a:buNone/>
            </a:pPr>
            <a:r>
              <a:rPr lang="en-US" b="1" dirty="0">
                <a:solidFill>
                  <a:schemeClr val="tx1"/>
                </a:solidFill>
              </a:rPr>
              <a:t>	</a:t>
            </a:r>
            <a:endParaRPr lang="en-US" dirty="0">
              <a:solidFill>
                <a:schemeClr val="tx1"/>
              </a:solidFill>
            </a:endParaRPr>
          </a:p>
        </p:txBody>
      </p:sp>
      <p:graphicFrame>
        <p:nvGraphicFramePr>
          <p:cNvPr id="4" name="Table 3">
            <a:extLst>
              <a:ext uri="{FF2B5EF4-FFF2-40B4-BE49-F238E27FC236}">
                <a16:creationId xmlns="" xmlns:a16="http://schemas.microsoft.com/office/drawing/2014/main" id="{49898EF8-CCAA-48CA-A809-39A658043F65}"/>
              </a:ext>
            </a:extLst>
          </p:cNvPr>
          <p:cNvGraphicFramePr>
            <a:graphicFrameLocks noGrp="1"/>
          </p:cNvGraphicFramePr>
          <p:nvPr>
            <p:extLst>
              <p:ext uri="{D42A27DB-BD31-4B8C-83A1-F6EECF244321}">
                <p14:modId xmlns:p14="http://schemas.microsoft.com/office/powerpoint/2010/main" val="1436486173"/>
              </p:ext>
            </p:extLst>
          </p:nvPr>
        </p:nvGraphicFramePr>
        <p:xfrm>
          <a:off x="1373015" y="1592180"/>
          <a:ext cx="8525434" cy="4666582"/>
        </p:xfrm>
        <a:graphic>
          <a:graphicData uri="http://schemas.openxmlformats.org/drawingml/2006/table">
            <a:tbl>
              <a:tblPr firstRow="1" firstCol="1" bandRow="1">
                <a:tableStyleId>{3C2FFA5D-87B4-456A-9821-1D502468CF0F}</a:tableStyleId>
              </a:tblPr>
              <a:tblGrid>
                <a:gridCol w="2575392">
                  <a:extLst>
                    <a:ext uri="{9D8B030D-6E8A-4147-A177-3AD203B41FA5}">
                      <a16:colId xmlns="" xmlns:a16="http://schemas.microsoft.com/office/drawing/2014/main" val="2629956775"/>
                    </a:ext>
                  </a:extLst>
                </a:gridCol>
                <a:gridCol w="2841812">
                  <a:extLst>
                    <a:ext uri="{9D8B030D-6E8A-4147-A177-3AD203B41FA5}">
                      <a16:colId xmlns="" xmlns:a16="http://schemas.microsoft.com/office/drawing/2014/main" val="2023485486"/>
                    </a:ext>
                  </a:extLst>
                </a:gridCol>
                <a:gridCol w="3108230">
                  <a:extLst>
                    <a:ext uri="{9D8B030D-6E8A-4147-A177-3AD203B41FA5}">
                      <a16:colId xmlns="" xmlns:a16="http://schemas.microsoft.com/office/drawing/2014/main" val="1626285235"/>
                    </a:ext>
                  </a:extLst>
                </a:gridCol>
              </a:tblGrid>
              <a:tr h="593354">
                <a:tc>
                  <a:txBody>
                    <a:bodyPr/>
                    <a:lstStyle/>
                    <a:p>
                      <a:pPr marL="0" marR="0">
                        <a:lnSpc>
                          <a:spcPct val="115000"/>
                        </a:lnSpc>
                        <a:spcBef>
                          <a:spcPts val="0"/>
                        </a:spcBef>
                        <a:spcAft>
                          <a:spcPts val="0"/>
                        </a:spcAft>
                        <a:tabLst>
                          <a:tab pos="3200400" algn="l"/>
                        </a:tabLst>
                      </a:pPr>
                      <a:r>
                        <a:rPr lang="en-US" sz="1800" dirty="0">
                          <a:effectLst/>
                        </a:rPr>
                        <a:t>FIELD NAME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dirty="0">
                          <a:effectLst/>
                        </a:rPr>
                        <a:t>DATA TYPE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a:effectLst/>
                        </a:rPr>
                        <a:t>DESCRIPTION</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334906565"/>
                  </a:ext>
                </a:extLst>
              </a:tr>
              <a:tr h="489489">
                <a:tc>
                  <a:txBody>
                    <a:bodyPr/>
                    <a:lstStyle/>
                    <a:p>
                      <a:pPr marL="0" marR="0">
                        <a:lnSpc>
                          <a:spcPct val="115000"/>
                        </a:lnSpc>
                        <a:spcBef>
                          <a:spcPts val="0"/>
                        </a:spcBef>
                        <a:spcAft>
                          <a:spcPts val="0"/>
                        </a:spcAft>
                        <a:tabLst>
                          <a:tab pos="3200400" algn="l"/>
                        </a:tabLst>
                      </a:pPr>
                      <a:r>
                        <a:rPr lang="en-US" sz="1800" b="1" dirty="0" smtClean="0">
                          <a:effectLst/>
                          <a:latin typeface="Times New Roman" pitchFamily="18" charset="0"/>
                          <a:cs typeface="Times New Roman" pitchFamily="18" charset="0"/>
                        </a:rPr>
                        <a:t>id</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effectLst/>
                          <a:latin typeface="Times New Roman" pitchFamily="18" charset="0"/>
                          <a:cs typeface="Times New Roman" pitchFamily="18" charset="0"/>
                        </a:rPr>
                        <a:t>INT(11)</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a:effectLst/>
                          <a:latin typeface="Times New Roman" pitchFamily="18" charset="0"/>
                          <a:cs typeface="Times New Roman" pitchFamily="18" charset="0"/>
                        </a:rPr>
                        <a:t>Primary key</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 xmlns:a16="http://schemas.microsoft.com/office/drawing/2014/main" val="787012041"/>
                  </a:ext>
                </a:extLst>
              </a:tr>
              <a:tr h="517358">
                <a:tc>
                  <a:txBody>
                    <a:bodyPr/>
                    <a:lstStyle/>
                    <a:p>
                      <a:pPr marL="0" marR="0">
                        <a:lnSpc>
                          <a:spcPct val="115000"/>
                        </a:lnSpc>
                        <a:spcBef>
                          <a:spcPts val="0"/>
                        </a:spcBef>
                        <a:spcAft>
                          <a:spcPts val="0"/>
                        </a:spcAft>
                        <a:tabLst>
                          <a:tab pos="3200400" algn="l"/>
                        </a:tabLst>
                      </a:pPr>
                      <a:r>
                        <a:rPr lang="en-US" sz="1800" b="1" dirty="0" err="1" smtClean="0">
                          <a:effectLst/>
                          <a:latin typeface="Times New Roman" pitchFamily="18" charset="0"/>
                          <a:cs typeface="Times New Roman" pitchFamily="18" charset="0"/>
                        </a:rPr>
                        <a:t>user_role_id</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800" b="1" dirty="0" smtClean="0">
                          <a:effectLst/>
                          <a:latin typeface="Times New Roman" pitchFamily="18" charset="0"/>
                          <a:cs typeface="Times New Roman" pitchFamily="18" charset="0"/>
                        </a:rPr>
                        <a:t>INT(11)</a:t>
                      </a:r>
                      <a:endParaRPr lang="en-US" sz="1800" b="1" dirty="0" smtClean="0">
                        <a:solidFill>
                          <a:schemeClr val="tx1"/>
                        </a:solidFill>
                        <a:effectLst/>
                        <a:latin typeface="Times New Roman" pitchFamily="18" charset="0"/>
                        <a:ea typeface="Calibri" panose="020F0502020204030204" pitchFamily="34" charset="0"/>
                        <a:cs typeface="Times New Roman" pitchFamily="18" charset="0"/>
                      </a:endParaRPr>
                    </a:p>
                    <a:p>
                      <a:pPr marL="0" marR="0">
                        <a:lnSpc>
                          <a:spcPct val="115000"/>
                        </a:lnSpc>
                        <a:spcBef>
                          <a:spcPts val="0"/>
                        </a:spcBef>
                        <a:spcAft>
                          <a:spcPts val="0"/>
                        </a:spcAft>
                        <a:tabLst>
                          <a:tab pos="3200400" algn="l"/>
                        </a:tabLst>
                      </a:pP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effectLst/>
                          <a:latin typeface="Times New Roman" pitchFamily="18" charset="0"/>
                          <a:cs typeface="Times New Roman" pitchFamily="18" charset="0"/>
                        </a:rPr>
                        <a:t>Foreign key</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 xmlns:a16="http://schemas.microsoft.com/office/drawing/2014/main" val="1745573369"/>
                  </a:ext>
                </a:extLst>
              </a:tr>
              <a:tr h="578732">
                <a:tc>
                  <a:txBody>
                    <a:bodyPr/>
                    <a:lstStyle/>
                    <a:p>
                      <a:pPr marL="0" marR="0">
                        <a:lnSpc>
                          <a:spcPct val="115000"/>
                        </a:lnSpc>
                        <a:spcBef>
                          <a:spcPts val="0"/>
                        </a:spcBef>
                        <a:spcAft>
                          <a:spcPts val="0"/>
                        </a:spcAft>
                        <a:tabLst>
                          <a:tab pos="3200400" algn="l"/>
                        </a:tabLst>
                      </a:pPr>
                      <a:r>
                        <a:rPr lang="en-US" sz="1800" b="1" dirty="0" err="1" smtClean="0">
                          <a:solidFill>
                            <a:schemeClr val="bg1"/>
                          </a:solidFill>
                          <a:effectLst/>
                          <a:latin typeface="Times New Roman" pitchFamily="18" charset="0"/>
                          <a:ea typeface="Calibri" panose="020F0502020204030204" pitchFamily="34" charset="0"/>
                          <a:cs typeface="Times New Roman" pitchFamily="18" charset="0"/>
                        </a:rPr>
                        <a:t>firstname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err="1" smtClean="0">
                          <a:effectLst/>
                          <a:latin typeface="Times New Roman" pitchFamily="18" charset="0"/>
                          <a:cs typeface="Times New Roman" pitchFamily="18" charset="0"/>
                        </a:rPr>
                        <a:t>Varchar</a:t>
                      </a:r>
                      <a:r>
                        <a:rPr lang="en-US" sz="1800" b="1" dirty="0" smtClean="0">
                          <a:effectLst/>
                          <a:latin typeface="Times New Roman" pitchFamily="18" charset="0"/>
                          <a:cs typeface="Times New Roman" pitchFamily="18" charset="0"/>
                        </a:rPr>
                        <a:t>(50)</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dk1"/>
                          </a:solidFill>
                          <a:effectLst/>
                          <a:latin typeface="Times New Roman" pitchFamily="18" charset="0"/>
                          <a:ea typeface="+mn-ea"/>
                          <a:cs typeface="Times New Roman" pitchFamily="18" charset="0"/>
                        </a:rPr>
                        <a:t>First</a:t>
                      </a:r>
                      <a:r>
                        <a:rPr lang="en-US" sz="1800" b="1" baseline="0" dirty="0" smtClean="0">
                          <a:solidFill>
                            <a:schemeClr val="dk1"/>
                          </a:solidFill>
                          <a:effectLst/>
                          <a:latin typeface="Times New Roman" pitchFamily="18" charset="0"/>
                          <a:ea typeface="+mn-ea"/>
                          <a:cs typeface="Times New Roman" pitchFamily="18" charset="0"/>
                        </a:rPr>
                        <a:t> Name</a:t>
                      </a: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 xmlns:a16="http://schemas.microsoft.com/office/drawing/2014/main" val="2923531559"/>
                  </a:ext>
                </a:extLst>
              </a:tr>
              <a:tr h="625642">
                <a:tc>
                  <a:txBody>
                    <a:bodyPr/>
                    <a:lstStyle/>
                    <a:p>
                      <a:pPr marL="0" marR="0">
                        <a:lnSpc>
                          <a:spcPct val="115000"/>
                        </a:lnSpc>
                        <a:spcBef>
                          <a:spcPts val="0"/>
                        </a:spcBef>
                        <a:spcAft>
                          <a:spcPts val="0"/>
                        </a:spcAft>
                        <a:tabLst>
                          <a:tab pos="3200400" algn="l"/>
                        </a:tabLst>
                      </a:pPr>
                      <a:r>
                        <a:rPr lang="en-US" sz="1800" b="1" dirty="0" err="1" smtClean="0">
                          <a:solidFill>
                            <a:schemeClr val="bg1"/>
                          </a:solidFill>
                          <a:effectLst/>
                          <a:latin typeface="Times New Roman" pitchFamily="18" charset="0"/>
                          <a:ea typeface="Calibri" panose="020F0502020204030204" pitchFamily="34" charset="0"/>
                          <a:cs typeface="Times New Roman" pitchFamily="18" charset="0"/>
                        </a:rPr>
                        <a:t>last_name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800" b="1" dirty="0" err="1" smtClean="0">
                          <a:effectLst/>
                          <a:latin typeface="Times New Roman" pitchFamily="18" charset="0"/>
                          <a:cs typeface="Times New Roman" pitchFamily="18" charset="0"/>
                        </a:rPr>
                        <a:t>Varchar</a:t>
                      </a:r>
                      <a:r>
                        <a:rPr lang="en-US" sz="1800" b="1" dirty="0" smtClean="0">
                          <a:effectLst/>
                          <a:latin typeface="Times New Roman" pitchFamily="18" charset="0"/>
                          <a:cs typeface="Times New Roman" pitchFamily="18" charset="0"/>
                        </a:rPr>
                        <a:t>(50)</a:t>
                      </a:r>
                      <a:endParaRPr lang="en-US" sz="1800" b="1" dirty="0" smtClean="0">
                        <a:solidFill>
                          <a:schemeClr val="tx1"/>
                        </a:solidFill>
                        <a:effectLst/>
                        <a:latin typeface="Times New Roman" pitchFamily="18" charset="0"/>
                        <a:ea typeface="Calibri" panose="020F0502020204030204" pitchFamily="34" charset="0"/>
                        <a:cs typeface="Times New Roman" pitchFamily="18" charset="0"/>
                      </a:endParaRPr>
                    </a:p>
                    <a:p>
                      <a:pPr marL="0" marR="0">
                        <a:lnSpc>
                          <a:spcPct val="115000"/>
                        </a:lnSpc>
                        <a:spcBef>
                          <a:spcPts val="0"/>
                        </a:spcBef>
                        <a:spcAft>
                          <a:spcPts val="0"/>
                        </a:spcAft>
                        <a:tabLst>
                          <a:tab pos="3200400" algn="l"/>
                        </a:tabLst>
                      </a:pP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Last Name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r>
              <a:tr h="481263">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email</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800" b="1" dirty="0" err="1" smtClean="0">
                          <a:effectLst/>
                          <a:latin typeface="Times New Roman" pitchFamily="18" charset="0"/>
                          <a:cs typeface="Times New Roman" pitchFamily="18" charset="0"/>
                        </a:rPr>
                        <a:t>Varchar</a:t>
                      </a:r>
                      <a:r>
                        <a:rPr lang="en-US" sz="1800" b="1" dirty="0" smtClean="0">
                          <a:effectLst/>
                          <a:latin typeface="Times New Roman" pitchFamily="18" charset="0"/>
                          <a:cs typeface="Times New Roman" pitchFamily="18" charset="0"/>
                        </a:rPr>
                        <a:t>(50)</a:t>
                      </a:r>
                      <a:endParaRPr lang="en-US" sz="1800" b="1" dirty="0" smtClean="0">
                        <a:solidFill>
                          <a:schemeClr val="tx1"/>
                        </a:solidFill>
                        <a:effectLst/>
                        <a:latin typeface="Times New Roman" pitchFamily="18" charset="0"/>
                        <a:ea typeface="Calibri" panose="020F0502020204030204" pitchFamily="34" charset="0"/>
                        <a:cs typeface="Times New Roman" pitchFamily="18" charset="0"/>
                      </a:endParaRPr>
                    </a:p>
                    <a:p>
                      <a:pPr marL="0" marR="0">
                        <a:lnSpc>
                          <a:spcPct val="115000"/>
                        </a:lnSpc>
                        <a:spcBef>
                          <a:spcPts val="0"/>
                        </a:spcBef>
                        <a:spcAft>
                          <a:spcPts val="0"/>
                        </a:spcAft>
                        <a:tabLst>
                          <a:tab pos="3200400" algn="l"/>
                        </a:tabLst>
                      </a:pPr>
                      <a:endParaRPr lang="en-US" sz="1800" b="1"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Email</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r>
              <a:tr h="481263">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dob</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date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Date Of Birth</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r>
              <a:tr h="481263">
                <a:tc>
                  <a:txBody>
                    <a:bodyPr/>
                    <a:lstStyle/>
                    <a:p>
                      <a:pPr marL="0" marR="0">
                        <a:lnSpc>
                          <a:spcPct val="115000"/>
                        </a:lnSpc>
                        <a:spcBef>
                          <a:spcPts val="0"/>
                        </a:spcBef>
                        <a:spcAft>
                          <a:spcPts val="0"/>
                        </a:spcAft>
                        <a:tabLst>
                          <a:tab pos="3200400" algn="l"/>
                        </a:tabLst>
                      </a:pPr>
                      <a:r>
                        <a:rPr lang="en-US" sz="1800" b="1" dirty="0" err="1" smtClean="0">
                          <a:solidFill>
                            <a:schemeClr val="bg1"/>
                          </a:solidFill>
                          <a:effectLst/>
                          <a:latin typeface="Times New Roman" pitchFamily="18" charset="0"/>
                          <a:ea typeface="Calibri" panose="020F0502020204030204" pitchFamily="34" charset="0"/>
                          <a:cs typeface="Times New Roman" pitchFamily="18" charset="0"/>
                        </a:rPr>
                        <a:t>profile_image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800" b="1" dirty="0" err="1" smtClean="0">
                          <a:effectLst/>
                          <a:latin typeface="Times New Roman" pitchFamily="18" charset="0"/>
                          <a:cs typeface="Times New Roman" pitchFamily="18" charset="0"/>
                        </a:rPr>
                        <a:t>Varchar</a:t>
                      </a:r>
                      <a:r>
                        <a:rPr lang="en-US" sz="1800" b="1" dirty="0" smtClean="0">
                          <a:effectLst/>
                          <a:latin typeface="Times New Roman" pitchFamily="18" charset="0"/>
                          <a:cs typeface="Times New Roman" pitchFamily="18" charset="0"/>
                        </a:rPr>
                        <a:t>(50)</a:t>
                      </a:r>
                      <a:endParaRPr lang="en-US" sz="1800" b="1" dirty="0" smtClean="0">
                        <a:solidFill>
                          <a:schemeClr val="tx1"/>
                        </a:solidFill>
                        <a:effectLst/>
                        <a:latin typeface="Times New Roman" pitchFamily="18" charset="0"/>
                        <a:ea typeface="Calibri" panose="020F0502020204030204" pitchFamily="34" charset="0"/>
                        <a:cs typeface="Times New Roman" pitchFamily="18" charset="0"/>
                      </a:endParaRPr>
                    </a:p>
                    <a:p>
                      <a:pPr marL="0" marR="0">
                        <a:lnSpc>
                          <a:spcPct val="115000"/>
                        </a:lnSpc>
                        <a:spcBef>
                          <a:spcPts val="0"/>
                        </a:spcBef>
                        <a:spcAft>
                          <a:spcPts val="0"/>
                        </a:spcAft>
                        <a:tabLst>
                          <a:tab pos="3200400" algn="l"/>
                        </a:tabLst>
                      </a:pP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0" marR="0">
                        <a:lnSpc>
                          <a:spcPct val="115000"/>
                        </a:lnSpc>
                        <a:spcBef>
                          <a:spcPts val="0"/>
                        </a:spcBef>
                        <a:spcAft>
                          <a:spcPts val="0"/>
                        </a:spcAft>
                        <a:tabLst>
                          <a:tab pos="3200400" algn="l"/>
                        </a:tabLst>
                      </a:pPr>
                      <a:r>
                        <a:rPr lang="en-US" sz="1800" b="1" dirty="0" smtClean="0">
                          <a:solidFill>
                            <a:schemeClr val="bg1"/>
                          </a:solidFill>
                          <a:effectLst/>
                          <a:latin typeface="Times New Roman" pitchFamily="18" charset="0"/>
                          <a:ea typeface="Calibri" panose="020F0502020204030204" pitchFamily="34" charset="0"/>
                          <a:cs typeface="Times New Roman" pitchFamily="18" charset="0"/>
                        </a:rPr>
                        <a:t>Profile Image</a:t>
                      </a:r>
                      <a:endParaRPr lang="en-US" sz="1800" b="1" dirty="0">
                        <a:solidFill>
                          <a:schemeClr val="bg1"/>
                        </a:solidFill>
                        <a:effectLst/>
                        <a:latin typeface="Times New Roman" pitchFamily="18" charset="0"/>
                        <a:ea typeface="Calibri" panose="020F0502020204030204" pitchFamily="34" charset="0"/>
                        <a:cs typeface="Times New Roman" pitchFamily="18" charset="0"/>
                      </a:endParaRPr>
                    </a:p>
                  </a:txBody>
                  <a:tcPr marL="68580" marR="68580" marT="0" marB="0"/>
                </a:tc>
              </a:tr>
            </a:tbl>
          </a:graphicData>
        </a:graphic>
      </p:graphicFrame>
      <p:sp>
        <p:nvSpPr>
          <p:cNvPr id="5" name="Rectangle 1">
            <a:extLst>
              <a:ext uri="{FF2B5EF4-FFF2-40B4-BE49-F238E27FC236}">
                <a16:creationId xmlns="" xmlns:a16="http://schemas.microsoft.com/office/drawing/2014/main" id="{8E709653-F76E-48D9-B42D-08823E79425F}"/>
              </a:ext>
            </a:extLst>
          </p:cNvPr>
          <p:cNvSpPr>
            <a:spLocks noChangeArrowheads="1"/>
          </p:cNvSpPr>
          <p:nvPr/>
        </p:nvSpPr>
        <p:spPr bwMode="auto">
          <a:xfrm>
            <a:off x="3288632" y="3633083"/>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82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8698B-AD8D-498C-A1EE-9EC7E33DFD0A}"/>
              </a:ext>
            </a:extLst>
          </p:cNvPr>
          <p:cNvSpPr>
            <a:spLocks noGrp="1"/>
          </p:cNvSpPr>
          <p:nvPr>
            <p:ph type="title"/>
          </p:nvPr>
        </p:nvSpPr>
        <p:spPr/>
        <p:txBody>
          <a:bodyPr>
            <a:normAutofit/>
          </a:bodyPr>
          <a:lstStyle/>
          <a:p>
            <a:r>
              <a:rPr lang="en-US" sz="2000" b="1" dirty="0"/>
              <a:t/>
            </a:r>
            <a:br>
              <a:rPr lang="en-US" sz="2000" b="1" dirty="0"/>
            </a:br>
            <a:endParaRPr lang="en-US" sz="2000" b="1" dirty="0"/>
          </a:p>
        </p:txBody>
      </p:sp>
      <p:graphicFrame>
        <p:nvGraphicFramePr>
          <p:cNvPr id="4" name="Content Placeholder 3">
            <a:extLst>
              <a:ext uri="{FF2B5EF4-FFF2-40B4-BE49-F238E27FC236}">
                <a16:creationId xmlns="" xmlns:a16="http://schemas.microsoft.com/office/drawing/2014/main" id="{76D9E71F-DAA7-4E2A-B010-8BCBB5309FC2}"/>
              </a:ext>
            </a:extLst>
          </p:cNvPr>
          <p:cNvGraphicFramePr>
            <a:graphicFrameLocks noGrp="1"/>
          </p:cNvGraphicFramePr>
          <p:nvPr>
            <p:ph sz="quarter" idx="1"/>
            <p:extLst>
              <p:ext uri="{D42A27DB-BD31-4B8C-83A1-F6EECF244321}">
                <p14:modId xmlns:p14="http://schemas.microsoft.com/office/powerpoint/2010/main" val="962029552"/>
              </p:ext>
            </p:extLst>
          </p:nvPr>
        </p:nvGraphicFramePr>
        <p:xfrm>
          <a:off x="745957" y="1005205"/>
          <a:ext cx="9573429" cy="3891648"/>
        </p:xfrm>
        <a:graphic>
          <a:graphicData uri="http://schemas.openxmlformats.org/drawingml/2006/table">
            <a:tbl>
              <a:tblPr firstRow="1" firstCol="1" bandRow="1">
                <a:tableStyleId>{3C2FFA5D-87B4-456A-9821-1D502468CF0F}</a:tableStyleId>
              </a:tblPr>
              <a:tblGrid>
                <a:gridCol w="2875548">
                  <a:extLst>
                    <a:ext uri="{9D8B030D-6E8A-4147-A177-3AD203B41FA5}">
                      <a16:colId xmlns="" xmlns:a16="http://schemas.microsoft.com/office/drawing/2014/main" val="584397107"/>
                    </a:ext>
                  </a:extLst>
                </a:gridCol>
                <a:gridCol w="3207569">
                  <a:extLst>
                    <a:ext uri="{9D8B030D-6E8A-4147-A177-3AD203B41FA5}">
                      <a16:colId xmlns="" xmlns:a16="http://schemas.microsoft.com/office/drawing/2014/main" val="3435311341"/>
                    </a:ext>
                  </a:extLst>
                </a:gridCol>
                <a:gridCol w="3490312">
                  <a:extLst>
                    <a:ext uri="{9D8B030D-6E8A-4147-A177-3AD203B41FA5}">
                      <a16:colId xmlns="" xmlns:a16="http://schemas.microsoft.com/office/drawing/2014/main" val="178853683"/>
                    </a:ext>
                  </a:extLst>
                </a:gridCol>
              </a:tblGrid>
              <a:tr h="631090">
                <a:tc>
                  <a:txBody>
                    <a:bodyPr/>
                    <a:lstStyle/>
                    <a:p>
                      <a:pPr marL="0" marR="0" algn="l">
                        <a:lnSpc>
                          <a:spcPct val="115000"/>
                        </a:lnSpc>
                        <a:spcBef>
                          <a:spcPts val="0"/>
                        </a:spcBef>
                        <a:spcAft>
                          <a:spcPts val="0"/>
                        </a:spcAft>
                        <a:tabLst>
                          <a:tab pos="3200400" algn="l"/>
                        </a:tabLst>
                      </a:pPr>
                      <a:r>
                        <a:rPr lang="en-US" sz="1400" b="1" dirty="0" smtClean="0">
                          <a:solidFill>
                            <a:schemeClr val="bg1"/>
                          </a:solidFill>
                          <a:effectLst/>
                          <a:latin typeface="+mn-lt"/>
                        </a:rPr>
                        <a:t>status</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err="1" smtClean="0">
                          <a:solidFill>
                            <a:schemeClr val="bg1"/>
                          </a:solidFill>
                          <a:effectLst/>
                          <a:latin typeface="+mn-lt"/>
                        </a:rPr>
                        <a:t>Smallint</a:t>
                      </a:r>
                      <a:r>
                        <a:rPr lang="en-US" sz="1400" b="1" dirty="0" smtClean="0">
                          <a:solidFill>
                            <a:schemeClr val="bg1"/>
                          </a:solidFill>
                          <a:effectLst/>
                          <a:latin typeface="+mn-lt"/>
                        </a:rPr>
                        <a:t>(6)</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solidFill>
                            <a:schemeClr val="bg1"/>
                          </a:solidFill>
                          <a:effectLst/>
                          <a:latin typeface="+mn-lt"/>
                        </a:rPr>
                        <a:t>Status</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L="71165" marR="71165" marT="0" marB="0"/>
                </a:tc>
                <a:extLst>
                  <a:ext uri="{0D108BD9-81ED-4DB2-BD59-A6C34878D82A}">
                    <a16:rowId xmlns="" xmlns:a16="http://schemas.microsoft.com/office/drawing/2014/main" val="651243400"/>
                  </a:ext>
                </a:extLst>
              </a:tr>
              <a:tr h="661737">
                <a:tc>
                  <a:txBody>
                    <a:bodyPr/>
                    <a:lstStyle/>
                    <a:p>
                      <a:pPr marL="0" marR="0" algn="l">
                        <a:lnSpc>
                          <a:spcPct val="115000"/>
                        </a:lnSpc>
                        <a:spcBef>
                          <a:spcPts val="0"/>
                        </a:spcBef>
                        <a:spcAft>
                          <a:spcPts val="0"/>
                        </a:spcAft>
                        <a:tabLst>
                          <a:tab pos="3200400" algn="l"/>
                        </a:tabLst>
                      </a:pPr>
                      <a:r>
                        <a:rPr lang="en-US" sz="1400" b="1" dirty="0" err="1" smtClean="0">
                          <a:effectLst/>
                          <a:latin typeface="+mn-lt"/>
                        </a:rPr>
                        <a:t>phno</a:t>
                      </a:r>
                      <a:r>
                        <a:rPr lang="en-US" sz="1400" b="1" dirty="0" smtClean="0">
                          <a:effectLst/>
                          <a:latin typeface="+mn-lt"/>
                        </a:rPr>
                        <a:t>_</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err="1" smtClean="0">
                          <a:effectLst/>
                          <a:latin typeface="+mn-lt"/>
                        </a:rPr>
                        <a:t>Int</a:t>
                      </a:r>
                      <a:r>
                        <a:rPr lang="en-US" sz="1400" b="1" dirty="0" smtClean="0">
                          <a:effectLst/>
                          <a:latin typeface="+mn-lt"/>
                        </a:rPr>
                        <a:t>(10)</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solidFill>
                            <a:schemeClr val="bg1"/>
                          </a:solidFill>
                          <a:effectLst/>
                          <a:latin typeface="+mn-lt"/>
                        </a:rPr>
                        <a:t>Phone Number</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L="71165" marR="71165" marT="0" marB="0"/>
                </a:tc>
                <a:extLst>
                  <a:ext uri="{0D108BD9-81ED-4DB2-BD59-A6C34878D82A}">
                    <a16:rowId xmlns="" xmlns:a16="http://schemas.microsoft.com/office/drawing/2014/main" val="1012474785"/>
                  </a:ext>
                </a:extLst>
              </a:tr>
              <a:tr h="721895">
                <a:tc>
                  <a:txBody>
                    <a:bodyPr/>
                    <a:lstStyle/>
                    <a:p>
                      <a:pPr marL="0" marR="0" algn="l">
                        <a:lnSpc>
                          <a:spcPct val="115000"/>
                        </a:lnSpc>
                        <a:spcBef>
                          <a:spcPts val="0"/>
                        </a:spcBef>
                        <a:spcAft>
                          <a:spcPts val="0"/>
                        </a:spcAft>
                        <a:tabLst>
                          <a:tab pos="3200400" algn="l"/>
                        </a:tabLst>
                      </a:pPr>
                      <a:r>
                        <a:rPr lang="en-US" sz="1400" b="1" dirty="0" smtClean="0">
                          <a:effectLst/>
                          <a:latin typeface="+mn-lt"/>
                        </a:rPr>
                        <a:t>gender</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err="1" smtClean="0">
                          <a:solidFill>
                            <a:schemeClr val="bg1"/>
                          </a:solidFill>
                          <a:effectLst/>
                          <a:latin typeface="+mn-lt"/>
                        </a:rPr>
                        <a:t>Varchar</a:t>
                      </a:r>
                      <a:r>
                        <a:rPr lang="en-US" sz="1400" b="1" dirty="0" smtClean="0">
                          <a:solidFill>
                            <a:schemeClr val="bg1"/>
                          </a:solidFill>
                          <a:effectLst/>
                          <a:latin typeface="+mn-lt"/>
                        </a:rPr>
                        <a:t>(50)</a:t>
                      </a:r>
                      <a:endParaRPr lang="en-US" sz="1400" b="1" dirty="0">
                        <a:solidFill>
                          <a:schemeClr val="bg1"/>
                        </a:solidFill>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effectLst/>
                          <a:latin typeface="+mn-lt"/>
                          <a:ea typeface="+mn-ea"/>
                          <a:cs typeface="+mn-cs"/>
                        </a:rPr>
                        <a:t>Gender</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extLst>
                  <a:ext uri="{0D108BD9-81ED-4DB2-BD59-A6C34878D82A}">
                    <a16:rowId xmlns="" xmlns:a16="http://schemas.microsoft.com/office/drawing/2014/main" val="3671522488"/>
                  </a:ext>
                </a:extLst>
              </a:tr>
              <a:tr h="625642">
                <a:tc>
                  <a:txBody>
                    <a:bodyPr/>
                    <a:lstStyle/>
                    <a:p>
                      <a:pPr marL="0" marR="0" algn="l">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address</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400" b="1" dirty="0" err="1" smtClean="0">
                          <a:solidFill>
                            <a:schemeClr val="bg1"/>
                          </a:solidFill>
                          <a:effectLst/>
                          <a:latin typeface="+mn-lt"/>
                        </a:rPr>
                        <a:t>Varchar</a:t>
                      </a:r>
                      <a:r>
                        <a:rPr lang="en-US" sz="1400" b="1" dirty="0" smtClean="0">
                          <a:solidFill>
                            <a:schemeClr val="bg1"/>
                          </a:solidFill>
                          <a:effectLst/>
                          <a:latin typeface="+mn-lt"/>
                        </a:rPr>
                        <a:t>(50)</a:t>
                      </a:r>
                      <a:endParaRPr lang="en-US" sz="1400" b="1" dirty="0" smtClean="0">
                        <a:solidFill>
                          <a:schemeClr val="bg1"/>
                        </a:solidFill>
                        <a:effectLst/>
                        <a:latin typeface="+mn-lt"/>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tabLst>
                          <a:tab pos="3200400" algn="l"/>
                        </a:tabLst>
                      </a:pP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Address</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r>
              <a:tr h="625642">
                <a:tc>
                  <a:txBody>
                    <a:bodyPr/>
                    <a:lstStyle/>
                    <a:p>
                      <a:pPr marL="0" marR="0" algn="l">
                        <a:lnSpc>
                          <a:spcPct val="115000"/>
                        </a:lnSpc>
                        <a:spcBef>
                          <a:spcPts val="0"/>
                        </a:spcBef>
                        <a:spcAft>
                          <a:spcPts val="0"/>
                        </a:spcAft>
                        <a:tabLst>
                          <a:tab pos="3200400" algn="l"/>
                        </a:tabLst>
                      </a:pPr>
                      <a:r>
                        <a:rPr lang="en-US" sz="1400" b="1" dirty="0" err="1" smtClean="0">
                          <a:effectLst/>
                          <a:latin typeface="+mn-lt"/>
                          <a:ea typeface="Calibri" panose="020F0502020204030204" pitchFamily="34" charset="0"/>
                          <a:cs typeface="Times New Roman" panose="02020603050405020304" pitchFamily="18" charset="0"/>
                        </a:rPr>
                        <a:t>user_name</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400" b="1" dirty="0" err="1" smtClean="0">
                          <a:solidFill>
                            <a:schemeClr val="bg1"/>
                          </a:solidFill>
                          <a:effectLst/>
                          <a:latin typeface="+mn-lt"/>
                        </a:rPr>
                        <a:t>Varchar</a:t>
                      </a:r>
                      <a:r>
                        <a:rPr lang="en-US" sz="1400" b="1" dirty="0" smtClean="0">
                          <a:solidFill>
                            <a:schemeClr val="bg1"/>
                          </a:solidFill>
                          <a:effectLst/>
                          <a:latin typeface="+mn-lt"/>
                        </a:rPr>
                        <a:t>(50)</a:t>
                      </a:r>
                      <a:endParaRPr lang="en-US" sz="1400" b="1" dirty="0" smtClean="0">
                        <a:solidFill>
                          <a:schemeClr val="bg1"/>
                        </a:solidFill>
                        <a:effectLst/>
                        <a:latin typeface="+mn-lt"/>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tabLst>
                          <a:tab pos="3200400" algn="l"/>
                        </a:tabLst>
                      </a:pP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User Name</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r>
              <a:tr h="625642">
                <a:tc>
                  <a:txBody>
                    <a:bodyPr/>
                    <a:lstStyle/>
                    <a:p>
                      <a:pPr marL="0" marR="0" algn="l">
                        <a:lnSpc>
                          <a:spcPct val="115000"/>
                        </a:lnSpc>
                        <a:spcBef>
                          <a:spcPts val="0"/>
                        </a:spcBef>
                        <a:spcAft>
                          <a:spcPts val="0"/>
                        </a:spcAft>
                        <a:tabLst>
                          <a:tab pos="3200400" algn="l"/>
                        </a:tabLst>
                      </a:pPr>
                      <a:r>
                        <a:rPr lang="en-US" sz="1400" b="1" dirty="0" err="1" smtClean="0">
                          <a:effectLst/>
                          <a:latin typeface="+mn-lt"/>
                          <a:ea typeface="Calibri" panose="020F0502020204030204" pitchFamily="34" charset="0"/>
                          <a:cs typeface="Times New Roman" panose="02020603050405020304" pitchFamily="18" charset="0"/>
                        </a:rPr>
                        <a:t>password_hash</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tab pos="3200400" algn="l"/>
                        </a:tabLst>
                        <a:defRPr/>
                      </a:pPr>
                      <a:r>
                        <a:rPr lang="en-US" sz="1400" b="1" dirty="0" err="1" smtClean="0">
                          <a:solidFill>
                            <a:schemeClr val="bg1"/>
                          </a:solidFill>
                          <a:effectLst/>
                          <a:latin typeface="+mn-lt"/>
                        </a:rPr>
                        <a:t>Varchar</a:t>
                      </a:r>
                      <a:r>
                        <a:rPr lang="en-US" sz="1400" b="1" dirty="0" smtClean="0">
                          <a:solidFill>
                            <a:schemeClr val="bg1"/>
                          </a:solidFill>
                          <a:effectLst/>
                          <a:latin typeface="+mn-lt"/>
                        </a:rPr>
                        <a:t>(50)</a:t>
                      </a:r>
                      <a:endParaRPr lang="en-US" sz="1400" b="1" dirty="0" smtClean="0">
                        <a:solidFill>
                          <a:schemeClr val="bg1"/>
                        </a:solidFill>
                        <a:effectLst/>
                        <a:latin typeface="+mn-lt"/>
                        <a:ea typeface="Calibri" panose="020F0502020204030204" pitchFamily="34" charset="0"/>
                        <a:cs typeface="Times New Roman" panose="02020603050405020304" pitchFamily="18" charset="0"/>
                      </a:endParaRPr>
                    </a:p>
                    <a:p>
                      <a:pPr marL="0" marR="0" algn="l">
                        <a:lnSpc>
                          <a:spcPct val="115000"/>
                        </a:lnSpc>
                        <a:spcBef>
                          <a:spcPts val="0"/>
                        </a:spcBef>
                        <a:spcAft>
                          <a:spcPts val="0"/>
                        </a:spcAft>
                        <a:tabLst>
                          <a:tab pos="3200400" algn="l"/>
                        </a:tabLst>
                      </a:pP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c>
                  <a:txBody>
                    <a:bodyPr/>
                    <a:lstStyle/>
                    <a:p>
                      <a:pPr marL="0" marR="0" algn="l">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Password</a:t>
                      </a:r>
                      <a:endParaRPr lang="en-US" sz="1400" b="1" dirty="0">
                        <a:effectLst/>
                        <a:latin typeface="+mn-lt"/>
                        <a:ea typeface="Calibri" panose="020F0502020204030204" pitchFamily="34" charset="0"/>
                        <a:cs typeface="Times New Roman" panose="02020603050405020304" pitchFamily="18" charset="0"/>
                      </a:endParaRPr>
                    </a:p>
                  </a:txBody>
                  <a:tcPr marL="71165" marR="71165" marT="0" marB="0"/>
                </a:tc>
              </a:tr>
            </a:tbl>
          </a:graphicData>
        </a:graphic>
      </p:graphicFrame>
      <p:sp>
        <p:nvSpPr>
          <p:cNvPr id="5" name="Rectangle 1">
            <a:extLst>
              <a:ext uri="{FF2B5EF4-FFF2-40B4-BE49-F238E27FC236}">
                <a16:creationId xmlns="" xmlns:a16="http://schemas.microsoft.com/office/drawing/2014/main" id="{74544D2D-6822-4323-8751-1866E8BBA25B}"/>
              </a:ext>
            </a:extLst>
          </p:cNvPr>
          <p:cNvSpPr>
            <a:spLocks noChangeArrowheads="1"/>
          </p:cNvSpPr>
          <p:nvPr/>
        </p:nvSpPr>
        <p:spPr bwMode="auto">
          <a:xfrm>
            <a:off x="0" y="82406"/>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69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1DA944-E5B0-49CC-ADA7-223056D8C825}"/>
              </a:ext>
            </a:extLst>
          </p:cNvPr>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 Table-2: </a:t>
            </a:r>
            <a:r>
              <a:rPr lang="en-US" sz="2400" b="1" dirty="0" err="1" smtClean="0">
                <a:solidFill>
                  <a:schemeClr val="tx1"/>
                </a:solidFill>
                <a:latin typeface="Times New Roman" pitchFamily="18" charset="0"/>
                <a:cs typeface="Times New Roman" pitchFamily="18" charset="0"/>
              </a:rPr>
              <a:t>user_role</a:t>
            </a:r>
            <a:r>
              <a:rPr lang="en-US" sz="2400" b="1" dirty="0">
                <a:solidFill>
                  <a:schemeClr val="tx1"/>
                </a:solidFill>
                <a:latin typeface="Times New Roman" pitchFamily="18" charset="0"/>
                <a:cs typeface="Times New Roman" pitchFamily="18" charset="0"/>
              </a:rPr>
              <a:t/>
            </a:r>
            <a:br>
              <a:rPr lang="en-US" sz="2400" b="1" dirty="0">
                <a:solidFill>
                  <a:schemeClr val="tx1"/>
                </a:solidFill>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					 Primary key: id</a:t>
            </a:r>
            <a:r>
              <a:rPr lang="en-US" sz="2000" cap="none" dirty="0" smtClean="0"/>
              <a:t/>
            </a:r>
            <a:br>
              <a:rPr lang="en-US" sz="2000" cap="none" dirty="0" smtClean="0"/>
            </a:br>
            <a:endParaRPr lang="en-US" sz="2000" cap="none" dirty="0"/>
          </a:p>
        </p:txBody>
      </p:sp>
      <p:graphicFrame>
        <p:nvGraphicFramePr>
          <p:cNvPr id="4" name="Content Placeholder 3">
            <a:extLst>
              <a:ext uri="{FF2B5EF4-FFF2-40B4-BE49-F238E27FC236}">
                <a16:creationId xmlns="" xmlns:a16="http://schemas.microsoft.com/office/drawing/2014/main" id="{1D8347EE-B0F5-4B24-8A70-E9FA8744A2AF}"/>
              </a:ext>
            </a:extLst>
          </p:cNvPr>
          <p:cNvGraphicFramePr>
            <a:graphicFrameLocks noGrp="1"/>
          </p:cNvGraphicFramePr>
          <p:nvPr>
            <p:ph sz="quarter" idx="1"/>
            <p:extLst>
              <p:ext uri="{D42A27DB-BD31-4B8C-83A1-F6EECF244321}">
                <p14:modId xmlns:p14="http://schemas.microsoft.com/office/powerpoint/2010/main" val="381138239"/>
              </p:ext>
            </p:extLst>
          </p:nvPr>
        </p:nvGraphicFramePr>
        <p:xfrm>
          <a:off x="645695" y="2225842"/>
          <a:ext cx="9956285" cy="3556467"/>
        </p:xfrm>
        <a:graphic>
          <a:graphicData uri="http://schemas.openxmlformats.org/drawingml/2006/table">
            <a:tbl>
              <a:tblPr firstRow="1" firstCol="1" bandRow="1">
                <a:tableStyleId>{3C2FFA5D-87B4-456A-9821-1D502468CF0F}</a:tableStyleId>
              </a:tblPr>
              <a:tblGrid>
                <a:gridCol w="2040853">
                  <a:extLst>
                    <a:ext uri="{9D8B030D-6E8A-4147-A177-3AD203B41FA5}">
                      <a16:colId xmlns="" xmlns:a16="http://schemas.microsoft.com/office/drawing/2014/main" val="2787766188"/>
                    </a:ext>
                  </a:extLst>
                </a:gridCol>
                <a:gridCol w="3957716">
                  <a:extLst>
                    <a:ext uri="{9D8B030D-6E8A-4147-A177-3AD203B41FA5}">
                      <a16:colId xmlns="" xmlns:a16="http://schemas.microsoft.com/office/drawing/2014/main" val="60472069"/>
                    </a:ext>
                  </a:extLst>
                </a:gridCol>
                <a:gridCol w="3957716">
                  <a:extLst>
                    <a:ext uri="{9D8B030D-6E8A-4147-A177-3AD203B41FA5}">
                      <a16:colId xmlns="" xmlns:a16="http://schemas.microsoft.com/office/drawing/2014/main" val="1960255486"/>
                    </a:ext>
                  </a:extLst>
                </a:gridCol>
              </a:tblGrid>
              <a:tr h="1185489">
                <a:tc>
                  <a:txBody>
                    <a:bodyPr/>
                    <a:lstStyle/>
                    <a:p>
                      <a:pPr marL="0" marR="0">
                        <a:lnSpc>
                          <a:spcPct val="115000"/>
                        </a:lnSpc>
                        <a:spcBef>
                          <a:spcPts val="0"/>
                        </a:spcBef>
                        <a:spcAft>
                          <a:spcPts val="0"/>
                        </a:spcAft>
                        <a:tabLst>
                          <a:tab pos="3200400" algn="l"/>
                        </a:tabLst>
                      </a:pPr>
                      <a:r>
                        <a:rPr lang="en-US" sz="13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tabLst>
                          <a:tab pos="3200400" algn="l"/>
                        </a:tabLst>
                      </a:pPr>
                      <a:r>
                        <a:rPr lang="en-US" sz="1300" dirty="0">
                          <a:effectLst/>
                        </a:rPr>
                        <a:t>DATA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pPr>
                      <a:r>
                        <a:rPr lang="en-US" sz="13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extLst>
                  <a:ext uri="{0D108BD9-81ED-4DB2-BD59-A6C34878D82A}">
                    <a16:rowId xmlns="" xmlns:a16="http://schemas.microsoft.com/office/drawing/2014/main" val="2202915922"/>
                  </a:ext>
                </a:extLst>
              </a:tr>
              <a:tr h="1185489">
                <a:tc>
                  <a:txBody>
                    <a:bodyPr/>
                    <a:lstStyle/>
                    <a:p>
                      <a:pPr marL="0" marR="0">
                        <a:lnSpc>
                          <a:spcPct val="115000"/>
                        </a:lnSpc>
                        <a:spcBef>
                          <a:spcPts val="0"/>
                        </a:spcBef>
                        <a:spcAft>
                          <a:spcPts val="0"/>
                        </a:spcAft>
                      </a:pPr>
                      <a:r>
                        <a:rPr lang="en-US" sz="1300" b="1" dirty="0" smtClean="0">
                          <a:solidFill>
                            <a:schemeClr val="bg1"/>
                          </a:solidFill>
                          <a:effectLst/>
                        </a:rPr>
                        <a:t>id</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pPr>
                      <a:r>
                        <a:rPr lang="en-US" sz="1300" b="1" dirty="0" smtClean="0">
                          <a:solidFill>
                            <a:schemeClr val="bg1"/>
                          </a:solidFill>
                          <a:effectLst/>
                        </a:rPr>
                        <a:t>INT(11)</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pPr>
                      <a:r>
                        <a:rPr lang="en-US" sz="1300" b="1" dirty="0">
                          <a:solidFill>
                            <a:schemeClr val="bg1"/>
                          </a:solidFill>
                          <a:effectLst/>
                        </a:rPr>
                        <a:t>Primary key</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extLst>
                  <a:ext uri="{0D108BD9-81ED-4DB2-BD59-A6C34878D82A}">
                    <a16:rowId xmlns="" xmlns:a16="http://schemas.microsoft.com/office/drawing/2014/main" val="1890813946"/>
                  </a:ext>
                </a:extLst>
              </a:tr>
              <a:tr h="1185489">
                <a:tc>
                  <a:txBody>
                    <a:bodyPr/>
                    <a:lstStyle/>
                    <a:p>
                      <a:pPr marL="0" marR="0">
                        <a:lnSpc>
                          <a:spcPct val="115000"/>
                        </a:lnSpc>
                        <a:spcBef>
                          <a:spcPts val="0"/>
                        </a:spcBef>
                        <a:spcAft>
                          <a:spcPts val="0"/>
                        </a:spcAft>
                        <a:tabLst>
                          <a:tab pos="3200400" algn="l"/>
                        </a:tabLst>
                      </a:pPr>
                      <a:r>
                        <a:rPr lang="en-US" sz="1300" b="1" dirty="0" err="1" smtClean="0">
                          <a:solidFill>
                            <a:schemeClr val="bg1"/>
                          </a:solidFill>
                          <a:effectLst/>
                        </a:rPr>
                        <a:t>role_name</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tabLst>
                          <a:tab pos="3200400" algn="l"/>
                        </a:tabLst>
                      </a:pPr>
                      <a:r>
                        <a:rPr lang="en-US" sz="1300" b="1" dirty="0" err="1" smtClean="0">
                          <a:solidFill>
                            <a:schemeClr val="bg1"/>
                          </a:solidFill>
                          <a:effectLst/>
                        </a:rPr>
                        <a:t>Varchar</a:t>
                      </a:r>
                      <a:r>
                        <a:rPr lang="en-US" sz="1300" b="1" dirty="0" smtClean="0">
                          <a:solidFill>
                            <a:schemeClr val="bg1"/>
                          </a:solidFill>
                          <a:effectLst/>
                        </a:rPr>
                        <a:t>(50)</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tc>
                  <a:txBody>
                    <a:bodyPr/>
                    <a:lstStyle/>
                    <a:p>
                      <a:pPr marL="0" marR="0">
                        <a:lnSpc>
                          <a:spcPct val="115000"/>
                        </a:lnSpc>
                        <a:spcBef>
                          <a:spcPts val="0"/>
                        </a:spcBef>
                        <a:spcAft>
                          <a:spcPts val="0"/>
                        </a:spcAft>
                        <a:tabLst>
                          <a:tab pos="3200400" algn="l"/>
                        </a:tabLst>
                      </a:pPr>
                      <a:r>
                        <a:rPr lang="en-US" sz="1300" b="1" dirty="0" err="1" smtClean="0">
                          <a:solidFill>
                            <a:schemeClr val="bg1"/>
                          </a:solidFill>
                          <a:effectLst/>
                        </a:rPr>
                        <a:t>RoleName</a:t>
                      </a:r>
                      <a:endParaRPr lang="en-US"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956" marR="73956" marT="0" marB="0"/>
                </a:tc>
                <a:extLst>
                  <a:ext uri="{0D108BD9-81ED-4DB2-BD59-A6C34878D82A}">
                    <a16:rowId xmlns="" xmlns:a16="http://schemas.microsoft.com/office/drawing/2014/main" val="1768576251"/>
                  </a:ext>
                </a:extLst>
              </a:tr>
            </a:tbl>
          </a:graphicData>
        </a:graphic>
      </p:graphicFrame>
      <p:sp>
        <p:nvSpPr>
          <p:cNvPr id="5" name="Rectangle 1">
            <a:extLst>
              <a:ext uri="{FF2B5EF4-FFF2-40B4-BE49-F238E27FC236}">
                <a16:creationId xmlns="" xmlns:a16="http://schemas.microsoft.com/office/drawing/2014/main" id="{2E2BC5B7-C206-47C2-87C1-FF1C58911B98}"/>
              </a:ext>
            </a:extLst>
          </p:cNvPr>
          <p:cNvSpPr>
            <a:spLocks noChangeArrowheads="1"/>
          </p:cNvSpPr>
          <p:nvPr/>
        </p:nvSpPr>
        <p:spPr bwMode="auto">
          <a:xfrm>
            <a:off x="0" y="82406"/>
            <a:ext cx="3102131"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383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3295D-D833-44DC-96A0-C70982AE6B27}"/>
              </a:ext>
            </a:extLst>
          </p:cNvPr>
          <p:cNvSpPr>
            <a:spLocks noGrp="1"/>
          </p:cNvSpPr>
          <p:nvPr>
            <p:ph type="title"/>
          </p:nvPr>
        </p:nvSpPr>
        <p:spPr/>
        <p:txBody>
          <a:bodyPr>
            <a:normAutofit fontScale="90000"/>
          </a:bodyPr>
          <a:lstStyle/>
          <a:p>
            <a:r>
              <a:rPr lang="en-US" sz="2400" b="1" dirty="0" smtClean="0">
                <a:latin typeface="Times New Roman" pitchFamily="18" charset="0"/>
                <a:cs typeface="Times New Roman" pitchFamily="18" charset="0"/>
              </a:rPr>
              <a:t>					 </a:t>
            </a:r>
            <a:r>
              <a:rPr lang="en-US" sz="2700" b="1" dirty="0" smtClean="0">
                <a:solidFill>
                  <a:schemeClr val="tx1"/>
                </a:solidFill>
                <a:latin typeface="Times New Roman" pitchFamily="18" charset="0"/>
                <a:cs typeface="Times New Roman" pitchFamily="18" charset="0"/>
              </a:rPr>
              <a:t>Table-3: project</a:t>
            </a:r>
            <a:r>
              <a:rPr lang="en-US" sz="2700" b="1" dirty="0">
                <a:solidFill>
                  <a:schemeClr val="tx1"/>
                </a:solidFill>
                <a:latin typeface="Times New Roman" pitchFamily="18" charset="0"/>
                <a:cs typeface="Times New Roman" pitchFamily="18" charset="0"/>
              </a:rPr>
              <a:t/>
            </a:r>
            <a:br>
              <a:rPr lang="en-US" sz="2700" b="1" dirty="0">
                <a:solidFill>
                  <a:schemeClr val="tx1"/>
                </a:solidFill>
                <a:latin typeface="Times New Roman" pitchFamily="18" charset="0"/>
                <a:cs typeface="Times New Roman" pitchFamily="18" charset="0"/>
              </a:rPr>
            </a:br>
            <a:r>
              <a:rPr lang="en-US" sz="2700" b="1" dirty="0">
                <a:solidFill>
                  <a:schemeClr val="tx1"/>
                </a:solidFill>
                <a:latin typeface="Times New Roman" pitchFamily="18" charset="0"/>
                <a:cs typeface="Times New Roman" pitchFamily="18" charset="0"/>
              </a:rPr>
              <a:t>					 Primary key: id</a:t>
            </a:r>
            <a:r>
              <a:rPr lang="en-US" sz="2400" cap="none" dirty="0" smtClean="0">
                <a:solidFill>
                  <a:schemeClr val="tx1"/>
                </a:solidFill>
                <a:latin typeface="+mn-lt"/>
              </a:rPr>
              <a:t/>
            </a:r>
            <a:br>
              <a:rPr lang="en-US" sz="2400" cap="none" dirty="0" smtClean="0">
                <a:solidFill>
                  <a:schemeClr val="tx1"/>
                </a:solidFill>
                <a:latin typeface="+mn-lt"/>
              </a:rPr>
            </a:br>
            <a:endParaRPr lang="en-US" sz="2400" cap="none" dirty="0">
              <a:solidFill>
                <a:schemeClr val="tx1"/>
              </a:solidFill>
              <a:latin typeface="+mn-lt"/>
            </a:endParaRPr>
          </a:p>
        </p:txBody>
      </p:sp>
      <p:graphicFrame>
        <p:nvGraphicFramePr>
          <p:cNvPr id="4" name="Content Placeholder 3">
            <a:extLst>
              <a:ext uri="{FF2B5EF4-FFF2-40B4-BE49-F238E27FC236}">
                <a16:creationId xmlns="" xmlns:a16="http://schemas.microsoft.com/office/drawing/2014/main" id="{84E85596-8DF3-4292-AF64-3D69C2C5CBBF}"/>
              </a:ext>
            </a:extLst>
          </p:cNvPr>
          <p:cNvGraphicFramePr>
            <a:graphicFrameLocks noGrp="1"/>
          </p:cNvGraphicFramePr>
          <p:nvPr>
            <p:ph sz="quarter" idx="1"/>
            <p:extLst>
              <p:ext uri="{D42A27DB-BD31-4B8C-83A1-F6EECF244321}">
                <p14:modId xmlns:p14="http://schemas.microsoft.com/office/powerpoint/2010/main" val="2590227013"/>
              </p:ext>
            </p:extLst>
          </p:nvPr>
        </p:nvGraphicFramePr>
        <p:xfrm>
          <a:off x="717884" y="2069432"/>
          <a:ext cx="9956691" cy="3666958"/>
        </p:xfrm>
        <a:graphic>
          <a:graphicData uri="http://schemas.openxmlformats.org/drawingml/2006/table">
            <a:tbl>
              <a:tblPr firstRow="1" firstCol="1" bandRow="1">
                <a:tableStyleId>{3C2FFA5D-87B4-456A-9821-1D502468CF0F}</a:tableStyleId>
              </a:tblPr>
              <a:tblGrid>
                <a:gridCol w="3318897">
                  <a:extLst>
                    <a:ext uri="{9D8B030D-6E8A-4147-A177-3AD203B41FA5}">
                      <a16:colId xmlns="" xmlns:a16="http://schemas.microsoft.com/office/drawing/2014/main" val="3153651023"/>
                    </a:ext>
                  </a:extLst>
                </a:gridCol>
                <a:gridCol w="3318897">
                  <a:extLst>
                    <a:ext uri="{9D8B030D-6E8A-4147-A177-3AD203B41FA5}">
                      <a16:colId xmlns="" xmlns:a16="http://schemas.microsoft.com/office/drawing/2014/main" val="2332207484"/>
                    </a:ext>
                  </a:extLst>
                </a:gridCol>
                <a:gridCol w="3318897">
                  <a:extLst>
                    <a:ext uri="{9D8B030D-6E8A-4147-A177-3AD203B41FA5}">
                      <a16:colId xmlns="" xmlns:a16="http://schemas.microsoft.com/office/drawing/2014/main" val="1000971601"/>
                    </a:ext>
                  </a:extLst>
                </a:gridCol>
              </a:tblGrid>
              <a:tr h="1007022">
                <a:tc>
                  <a:txBody>
                    <a:bodyPr/>
                    <a:lstStyle/>
                    <a:p>
                      <a:pPr marL="0" marR="0">
                        <a:lnSpc>
                          <a:spcPct val="115000"/>
                        </a:lnSpc>
                        <a:spcBef>
                          <a:spcPts val="0"/>
                        </a:spcBef>
                        <a:spcAft>
                          <a:spcPts val="0"/>
                        </a:spcAft>
                        <a:tabLst>
                          <a:tab pos="3200400" algn="l"/>
                        </a:tabLst>
                      </a:pPr>
                      <a:r>
                        <a:rPr lang="en-US" sz="13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300" dirty="0">
                          <a:effectLst/>
                        </a:rPr>
                        <a:t>DATA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360" marR="76360" marT="0" marB="0"/>
                </a:tc>
                <a:extLst>
                  <a:ext uri="{0D108BD9-81ED-4DB2-BD59-A6C34878D82A}">
                    <a16:rowId xmlns="" xmlns:a16="http://schemas.microsoft.com/office/drawing/2014/main" val="2883838165"/>
                  </a:ext>
                </a:extLst>
              </a:tr>
              <a:tr h="578473">
                <a:tc>
                  <a:txBody>
                    <a:bodyPr/>
                    <a:lstStyle/>
                    <a:p>
                      <a:pPr marL="0" marR="0">
                        <a:lnSpc>
                          <a:spcPct val="115000"/>
                        </a:lnSpc>
                        <a:spcBef>
                          <a:spcPts val="0"/>
                        </a:spcBef>
                        <a:spcAft>
                          <a:spcPts val="0"/>
                        </a:spcAft>
                        <a:tabLst>
                          <a:tab pos="3200400" algn="l"/>
                        </a:tabLst>
                      </a:pPr>
                      <a:r>
                        <a:rPr lang="en-US" sz="1400" b="1" dirty="0" smtClean="0">
                          <a:effectLst/>
                          <a:latin typeface="+mn-lt"/>
                        </a:rPr>
                        <a:t>id</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INT(11)</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a:effectLst/>
                          <a:latin typeface="+mn-lt"/>
                        </a:rPr>
                        <a:t>Primary key</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extLst>
                  <a:ext uri="{0D108BD9-81ED-4DB2-BD59-A6C34878D82A}">
                    <a16:rowId xmlns="" xmlns:a16="http://schemas.microsoft.com/office/drawing/2014/main" val="3583284768"/>
                  </a:ext>
                </a:extLst>
              </a:tr>
              <a:tr h="709863">
                <a:tc>
                  <a:txBody>
                    <a:bodyPr/>
                    <a:lstStyle/>
                    <a:p>
                      <a:pPr marL="0" marR="0">
                        <a:lnSpc>
                          <a:spcPct val="115000"/>
                        </a:lnSpc>
                        <a:spcBef>
                          <a:spcPts val="0"/>
                        </a:spcBef>
                        <a:spcAft>
                          <a:spcPts val="0"/>
                        </a:spcAft>
                        <a:tabLst>
                          <a:tab pos="3200400" algn="l"/>
                        </a:tabLst>
                      </a:pPr>
                      <a:r>
                        <a:rPr lang="en-US" sz="1400" b="1" dirty="0" err="1" smtClean="0">
                          <a:effectLst/>
                          <a:latin typeface="+mn-lt"/>
                        </a:rPr>
                        <a:t>project_name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err="1" smtClean="0">
                          <a:effectLst/>
                          <a:latin typeface="+mn-lt"/>
                        </a:rPr>
                        <a:t>Varchar</a:t>
                      </a:r>
                      <a:r>
                        <a:rPr lang="en-US" sz="1400" b="1" dirty="0" smtClean="0">
                          <a:effectLst/>
                          <a:latin typeface="+mn-lt"/>
                        </a:rPr>
                        <a:t>(50)</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Project Name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extLst>
                  <a:ext uri="{0D108BD9-81ED-4DB2-BD59-A6C34878D82A}">
                    <a16:rowId xmlns="" xmlns:a16="http://schemas.microsoft.com/office/drawing/2014/main" val="1694368924"/>
                  </a:ext>
                </a:extLst>
              </a:tr>
              <a:tr h="721895">
                <a:tc>
                  <a:txBody>
                    <a:bodyPr/>
                    <a:lstStyle/>
                    <a:p>
                      <a:pPr marL="0" marR="0">
                        <a:lnSpc>
                          <a:spcPct val="115000"/>
                        </a:lnSpc>
                        <a:spcBef>
                          <a:spcPts val="0"/>
                        </a:spcBef>
                        <a:spcAft>
                          <a:spcPts val="0"/>
                        </a:spcAft>
                        <a:tabLst>
                          <a:tab pos="3200400" algn="l"/>
                        </a:tabLst>
                      </a:pPr>
                      <a:r>
                        <a:rPr lang="en-US" sz="1400" b="1" dirty="0" err="1" smtClean="0">
                          <a:effectLst/>
                          <a:latin typeface="+mn-lt"/>
                        </a:rPr>
                        <a:t>start_date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Start 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extLst>
                  <a:ext uri="{0D108BD9-81ED-4DB2-BD59-A6C34878D82A}">
                    <a16:rowId xmlns="" xmlns:a16="http://schemas.microsoft.com/office/drawing/2014/main" val="2611537448"/>
                  </a:ext>
                </a:extLst>
              </a:tr>
              <a:tr h="649705">
                <a:tc>
                  <a:txBody>
                    <a:bodyPr/>
                    <a:lstStyle/>
                    <a:p>
                      <a:pPr marL="0" marR="0">
                        <a:lnSpc>
                          <a:spcPct val="115000"/>
                        </a:lnSpc>
                        <a:spcBef>
                          <a:spcPts val="0"/>
                        </a:spcBef>
                        <a:spcAft>
                          <a:spcPts val="0"/>
                        </a:spcAft>
                        <a:tabLst>
                          <a:tab pos="3200400" algn="l"/>
                        </a:tabLst>
                      </a:pPr>
                      <a:r>
                        <a:rPr lang="en-US" sz="1400" b="1" dirty="0" err="1" smtClean="0">
                          <a:effectLst/>
                          <a:latin typeface="+mn-lt"/>
                          <a:ea typeface="Calibri" panose="020F0502020204030204" pitchFamily="34" charset="0"/>
                          <a:cs typeface="Times New Roman" panose="02020603050405020304" pitchFamily="18" charset="0"/>
                        </a:rPr>
                        <a:t>end_date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c>
                  <a:txBody>
                    <a:bodyPr/>
                    <a:lstStyle/>
                    <a:p>
                      <a:pPr marL="0" marR="0">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End Date</a:t>
                      </a:r>
                      <a:endParaRPr lang="en-US" sz="1400" b="1" dirty="0">
                        <a:effectLst/>
                        <a:latin typeface="+mn-lt"/>
                        <a:ea typeface="Calibri" panose="020F0502020204030204" pitchFamily="34" charset="0"/>
                        <a:cs typeface="Times New Roman" panose="02020603050405020304" pitchFamily="18" charset="0"/>
                      </a:endParaRPr>
                    </a:p>
                  </a:txBody>
                  <a:tcPr marL="76360" marR="76360" marT="0" marB="0"/>
                </a:tc>
              </a:tr>
            </a:tbl>
          </a:graphicData>
        </a:graphic>
      </p:graphicFrame>
      <p:sp>
        <p:nvSpPr>
          <p:cNvPr id="5" name="Rectangle 1">
            <a:extLst>
              <a:ext uri="{FF2B5EF4-FFF2-40B4-BE49-F238E27FC236}">
                <a16:creationId xmlns="" xmlns:a16="http://schemas.microsoft.com/office/drawing/2014/main" id="{454E6113-0C56-4B96-8652-FBC985B25950}"/>
              </a:ext>
            </a:extLst>
          </p:cNvPr>
          <p:cNvSpPr>
            <a:spLocks noChangeArrowheads="1"/>
          </p:cNvSpPr>
          <p:nvPr/>
        </p:nvSpPr>
        <p:spPr bwMode="auto">
          <a:xfrm>
            <a:off x="0" y="82406"/>
            <a:ext cx="3416320"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0400" algn="l"/>
              </a:tabLst>
              <a:defRPr>
                <a:solidFill>
                  <a:schemeClr val="tx1"/>
                </a:solidFill>
                <a:latin typeface="Arial" panose="020B0604020202020204" pitchFamily="34" charset="0"/>
              </a:defRPr>
            </a:lvl1pPr>
            <a:lvl2pPr eaLnBrk="0" fontAlgn="base" hangingPunct="0">
              <a:spcBef>
                <a:spcPct val="0"/>
              </a:spcBef>
              <a:spcAft>
                <a:spcPct val="0"/>
              </a:spcAft>
              <a:tabLst>
                <a:tab pos="3200400" algn="l"/>
              </a:tabLst>
              <a:defRPr>
                <a:solidFill>
                  <a:schemeClr val="tx1"/>
                </a:solidFill>
                <a:latin typeface="Arial" panose="020B0604020202020204" pitchFamily="34" charset="0"/>
              </a:defRPr>
            </a:lvl2pPr>
            <a:lvl3pPr eaLnBrk="0" fontAlgn="base" hangingPunct="0">
              <a:spcBef>
                <a:spcPct val="0"/>
              </a:spcBef>
              <a:spcAft>
                <a:spcPct val="0"/>
              </a:spcAft>
              <a:tabLst>
                <a:tab pos="3200400" algn="l"/>
              </a:tabLst>
              <a:defRPr>
                <a:solidFill>
                  <a:schemeClr val="tx1"/>
                </a:solidFill>
                <a:latin typeface="Arial" panose="020B0604020202020204" pitchFamily="34" charset="0"/>
              </a:defRPr>
            </a:lvl3pPr>
            <a:lvl4pPr eaLnBrk="0" fontAlgn="base" hangingPunct="0">
              <a:spcBef>
                <a:spcPct val="0"/>
              </a:spcBef>
              <a:spcAft>
                <a:spcPct val="0"/>
              </a:spcAft>
              <a:tabLst>
                <a:tab pos="3200400" algn="l"/>
              </a:tabLst>
              <a:defRPr>
                <a:solidFill>
                  <a:schemeClr val="tx1"/>
                </a:solidFill>
                <a:latin typeface="Arial" panose="020B0604020202020204" pitchFamily="34" charset="0"/>
              </a:defRPr>
            </a:lvl4pPr>
            <a:lvl5pPr eaLnBrk="0" fontAlgn="base" hangingPunct="0">
              <a:spcBef>
                <a:spcPct val="0"/>
              </a:spcBef>
              <a:spcAft>
                <a:spcPct val="0"/>
              </a:spcAft>
              <a:tabLst>
                <a:tab pos="3200400" algn="l"/>
              </a:tabLst>
              <a:defRPr>
                <a:solidFill>
                  <a:schemeClr val="tx1"/>
                </a:solidFill>
                <a:latin typeface="Arial" panose="020B0604020202020204" pitchFamily="34" charset="0"/>
              </a:defRPr>
            </a:lvl5pPr>
            <a:lvl6pPr eaLnBrk="0" fontAlgn="base" hangingPunct="0">
              <a:spcBef>
                <a:spcPct val="0"/>
              </a:spcBef>
              <a:spcAft>
                <a:spcPct val="0"/>
              </a:spcAft>
              <a:tabLst>
                <a:tab pos="3200400" algn="l"/>
              </a:tabLst>
              <a:defRPr>
                <a:solidFill>
                  <a:schemeClr val="tx1"/>
                </a:solidFill>
                <a:latin typeface="Arial" panose="020B0604020202020204" pitchFamily="34" charset="0"/>
              </a:defRPr>
            </a:lvl6pPr>
            <a:lvl7pPr eaLnBrk="0" fontAlgn="base" hangingPunct="0">
              <a:spcBef>
                <a:spcPct val="0"/>
              </a:spcBef>
              <a:spcAft>
                <a:spcPct val="0"/>
              </a:spcAft>
              <a:tabLst>
                <a:tab pos="3200400" algn="l"/>
              </a:tabLst>
              <a:defRPr>
                <a:solidFill>
                  <a:schemeClr val="tx1"/>
                </a:solidFill>
                <a:latin typeface="Arial" panose="020B0604020202020204" pitchFamily="34" charset="0"/>
              </a:defRPr>
            </a:lvl7pPr>
            <a:lvl8pPr eaLnBrk="0" fontAlgn="base" hangingPunct="0">
              <a:spcBef>
                <a:spcPct val="0"/>
              </a:spcBef>
              <a:spcAft>
                <a:spcPct val="0"/>
              </a:spcAft>
              <a:tabLst>
                <a:tab pos="3200400" algn="l"/>
              </a:tabLst>
              <a:defRPr>
                <a:solidFill>
                  <a:schemeClr val="tx1"/>
                </a:solidFill>
                <a:latin typeface="Arial" panose="020B0604020202020204" pitchFamily="34" charset="0"/>
              </a:defRPr>
            </a:lvl8pPr>
            <a:lvl9pPr eaLnBrk="0" fontAlgn="base" hangingPunct="0">
              <a:spcBef>
                <a:spcPct val="0"/>
              </a:spcBef>
              <a:spcAft>
                <a:spcPct val="0"/>
              </a:spcAft>
              <a:tabLst>
                <a:tab pos="3200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0400" algn="l"/>
              </a:tabLst>
            </a:pPr>
            <a:r>
              <a:rPr kumimoji="0" lang="en-US" altLang="en-US" sz="13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3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533B4D-2740-4728-9CAD-603EC1788AB3}"/>
              </a:ext>
            </a:extLst>
          </p:cNvPr>
          <p:cNvSpPr>
            <a:spLocks noGrp="1"/>
          </p:cNvSpPr>
          <p:nvPr>
            <p:ph type="title"/>
          </p:nvPr>
        </p:nvSpPr>
        <p:spPr>
          <a:xfrm>
            <a:off x="140369" y="310733"/>
            <a:ext cx="9956800" cy="1289467"/>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t>
            </a:r>
            <a:r>
              <a:rPr lang="en-US" sz="3600" b="1" dirty="0" smtClean="0">
                <a:solidFill>
                  <a:schemeClr val="tx1"/>
                </a:solidFill>
                <a:latin typeface="Times New Roman" pitchFamily="18" charset="0"/>
                <a:cs typeface="Times New Roman" pitchFamily="18" charset="0"/>
              </a:rPr>
              <a:t>ABSTRACT</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1E40D9D2-DE2D-460B-A162-2A2F33128AAF}"/>
              </a:ext>
            </a:extLst>
          </p:cNvPr>
          <p:cNvSpPr>
            <a:spLocks noGrp="1"/>
          </p:cNvSpPr>
          <p:nvPr>
            <p:ph sz="quarter" idx="1"/>
          </p:nvPr>
        </p:nvSpPr>
        <p:spPr>
          <a:xfrm>
            <a:off x="372979" y="818148"/>
            <a:ext cx="10371221" cy="5317955"/>
          </a:xfrm>
        </p:spPr>
        <p:txBody>
          <a:bodyPr>
            <a:normAutofit/>
          </a:bodyPr>
          <a:lstStyle/>
          <a:p>
            <a:pPr marL="0" indent="0" algn="just">
              <a:lnSpc>
                <a:spcPct val="120000"/>
              </a:lnSpc>
              <a:buNone/>
            </a:pPr>
            <a:r>
              <a:rPr lang="en-IN" b="1" dirty="0" smtClean="0">
                <a:effectLst/>
                <a:latin typeface="Times New Roman" pitchFamily="18" charset="0"/>
                <a:cs typeface="Times New Roman" pitchFamily="18" charset="0"/>
              </a:rPr>
              <a:t>	</a:t>
            </a:r>
          </a:p>
          <a:p>
            <a:pPr marL="0" indent="0" algn="just">
              <a:lnSpc>
                <a:spcPct val="150000"/>
              </a:lnSpc>
              <a:buNone/>
            </a:pPr>
            <a:r>
              <a:rPr lang="en-IN" b="1" dirty="0">
                <a:effectLst/>
                <a:latin typeface="Times New Roman" pitchFamily="18" charset="0"/>
                <a:cs typeface="Times New Roman" pitchFamily="18" charset="0"/>
              </a:rPr>
              <a:t>	</a:t>
            </a:r>
            <a:r>
              <a:rPr lang="en-IN" b="1" dirty="0" smtClean="0">
                <a:effectLst/>
                <a:latin typeface="Times New Roman" pitchFamily="18" charset="0"/>
                <a:cs typeface="Times New Roman" pitchFamily="18" charset="0"/>
              </a:rPr>
              <a:t>Team </a:t>
            </a:r>
            <a:r>
              <a:rPr lang="en-IN" b="1" dirty="0">
                <a:effectLst/>
                <a:latin typeface="Times New Roman" pitchFamily="18" charset="0"/>
                <a:cs typeface="Times New Roman" pitchFamily="18" charset="0"/>
              </a:rPr>
              <a:t>Pulse </a:t>
            </a:r>
            <a:r>
              <a:rPr lang="en-IN" dirty="0">
                <a:effectLst/>
                <a:latin typeface="Times New Roman" pitchFamily="18" charset="0"/>
                <a:cs typeface="Times New Roman" pitchFamily="18" charset="0"/>
              </a:rPr>
              <a:t>is an easy-to- use project management tool that supports agile best practices and enables developers and non-developers to work seamlessly, across projects and departments, providing a clearer picture of tasks and priorities. Team Pulse is a periodical survey of team members. It provides leaders and teams a simple and on going view into important team dynamics such as collaboration and decision making. Weekly or monthly </a:t>
            </a:r>
            <a:r>
              <a:rPr lang="en-IN" dirty="0" smtClean="0">
                <a:effectLst/>
                <a:latin typeface="Times New Roman" pitchFamily="18" charset="0"/>
                <a:cs typeface="Times New Roman" pitchFamily="18" charset="0"/>
              </a:rPr>
              <a:t>micro-surveys </a:t>
            </a:r>
            <a:r>
              <a:rPr lang="en-IN" dirty="0">
                <a:effectLst/>
                <a:latin typeface="Times New Roman" pitchFamily="18" charset="0"/>
                <a:cs typeface="Times New Roman" pitchFamily="18" charset="0"/>
              </a:rPr>
              <a:t>allow leaders and teams to view the teams perceived performance and facilitate discussions on working together effectively.</a:t>
            </a:r>
            <a:endParaRPr lang="en-US" dirty="0">
              <a:effectLst/>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1819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4B9E9A-3263-41E5-81F8-9DA424DF9F29}"/>
              </a:ext>
            </a:extLst>
          </p:cNvPr>
          <p:cNvSpPr>
            <a:spLocks noGrp="1"/>
          </p:cNvSpPr>
          <p:nvPr>
            <p:ph type="title"/>
          </p:nvPr>
        </p:nvSpPr>
        <p:spPr/>
        <p:txBody>
          <a:bodyPr>
            <a:normAutofit/>
          </a:bodyPr>
          <a:lstStyle/>
          <a:p>
            <a:r>
              <a:rPr kumimoji="0" lang="en-US" altLang="en-US" sz="2000" i="0" u="none" strike="noStrike" cap="none" normalizeH="0" baseline="0" dirty="0" smtClean="0">
                <a:ln>
                  <a:noFill/>
                </a:ln>
                <a:solidFill>
                  <a:schemeClr val="tx1"/>
                </a:solidFill>
                <a:effectLst/>
                <a:latin typeface="+mn-lt"/>
              </a:rPr>
              <a:t/>
            </a:r>
            <a:br>
              <a:rPr kumimoji="0" lang="en-US" altLang="en-US" sz="2000" i="0" u="none" strike="noStrike" cap="none" normalizeH="0" baseline="0" dirty="0" smtClean="0">
                <a:ln>
                  <a:noFill/>
                </a:ln>
                <a:solidFill>
                  <a:schemeClr val="tx1"/>
                </a:solidFill>
                <a:effectLst/>
                <a:latin typeface="+mn-lt"/>
              </a:rPr>
            </a:br>
            <a:endParaRPr lang="en-US" sz="2000" cap="none" dirty="0">
              <a:solidFill>
                <a:schemeClr val="tx1"/>
              </a:solidFill>
              <a:latin typeface="+mn-lt"/>
            </a:endParaRPr>
          </a:p>
        </p:txBody>
      </p:sp>
      <p:graphicFrame>
        <p:nvGraphicFramePr>
          <p:cNvPr id="4" name="Content Placeholder 3">
            <a:extLst>
              <a:ext uri="{FF2B5EF4-FFF2-40B4-BE49-F238E27FC236}">
                <a16:creationId xmlns="" xmlns:a16="http://schemas.microsoft.com/office/drawing/2014/main" id="{229FFD8A-A24B-4A6F-905B-289CC4D9ADC0}"/>
              </a:ext>
            </a:extLst>
          </p:cNvPr>
          <p:cNvGraphicFramePr>
            <a:graphicFrameLocks noGrp="1"/>
          </p:cNvGraphicFramePr>
          <p:nvPr>
            <p:ph sz="quarter" idx="1"/>
            <p:extLst>
              <p:ext uri="{D42A27DB-BD31-4B8C-83A1-F6EECF244321}">
                <p14:modId xmlns:p14="http://schemas.microsoft.com/office/powerpoint/2010/main" val="2731421044"/>
              </p:ext>
            </p:extLst>
          </p:nvPr>
        </p:nvGraphicFramePr>
        <p:xfrm>
          <a:off x="753228" y="1515979"/>
          <a:ext cx="9613425" cy="3600824"/>
        </p:xfrm>
        <a:graphic>
          <a:graphicData uri="http://schemas.openxmlformats.org/drawingml/2006/table">
            <a:tbl>
              <a:tblPr firstRow="1" firstCol="1" bandRow="1">
                <a:tableStyleId>{3C2FFA5D-87B4-456A-9821-1D502468CF0F}</a:tableStyleId>
              </a:tblPr>
              <a:tblGrid>
                <a:gridCol w="3204475">
                  <a:extLst>
                    <a:ext uri="{9D8B030D-6E8A-4147-A177-3AD203B41FA5}">
                      <a16:colId xmlns="" xmlns:a16="http://schemas.microsoft.com/office/drawing/2014/main" val="2422100840"/>
                    </a:ext>
                  </a:extLst>
                </a:gridCol>
                <a:gridCol w="3204475">
                  <a:extLst>
                    <a:ext uri="{9D8B030D-6E8A-4147-A177-3AD203B41FA5}">
                      <a16:colId xmlns="" xmlns:a16="http://schemas.microsoft.com/office/drawing/2014/main" val="1147046076"/>
                    </a:ext>
                  </a:extLst>
                </a:gridCol>
                <a:gridCol w="3204475">
                  <a:extLst>
                    <a:ext uri="{9D8B030D-6E8A-4147-A177-3AD203B41FA5}">
                      <a16:colId xmlns="" xmlns:a16="http://schemas.microsoft.com/office/drawing/2014/main" val="2102843779"/>
                    </a:ext>
                  </a:extLst>
                </a:gridCol>
              </a:tblGrid>
              <a:tr h="760804">
                <a:tc>
                  <a:txBody>
                    <a:bodyPr/>
                    <a:lstStyle/>
                    <a:p>
                      <a:pPr marL="0" marR="0">
                        <a:lnSpc>
                          <a:spcPct val="115000"/>
                        </a:lnSpc>
                        <a:spcBef>
                          <a:spcPts val="0"/>
                        </a:spcBef>
                        <a:spcAft>
                          <a:spcPts val="0"/>
                        </a:spcAft>
                        <a:tabLst>
                          <a:tab pos="3200400" algn="l"/>
                        </a:tabLst>
                      </a:pPr>
                      <a:r>
                        <a:rPr lang="en-US" sz="1300" dirty="0" err="1" smtClean="0">
                          <a:solidFill>
                            <a:schemeClr val="bg1"/>
                          </a:solidFill>
                          <a:effectLst/>
                        </a:rPr>
                        <a:t>created_date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tabLst>
                          <a:tab pos="3200400" algn="l"/>
                        </a:tabLst>
                      </a:pPr>
                      <a:r>
                        <a:rPr lang="en-US" sz="1300" dirty="0" smtClean="0">
                          <a:solidFill>
                            <a:schemeClr val="bg1"/>
                          </a:solidFill>
                          <a:effectLst/>
                          <a:latin typeface="+mn-lt"/>
                          <a:ea typeface="+mn-ea"/>
                          <a:cs typeface="+mn-cs"/>
                        </a:rPr>
                        <a:t>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pPr>
                      <a:r>
                        <a:rPr lang="en-US" sz="1300" dirty="0" smtClean="0">
                          <a:solidFill>
                            <a:schemeClr val="bg1"/>
                          </a:solidFill>
                          <a:effectLst/>
                        </a:rPr>
                        <a:t>Created 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extLst>
                  <a:ext uri="{0D108BD9-81ED-4DB2-BD59-A6C34878D82A}">
                    <a16:rowId xmlns="" xmlns:a16="http://schemas.microsoft.com/office/drawing/2014/main" val="4109322119"/>
                  </a:ext>
                </a:extLst>
              </a:tr>
              <a:tr h="710005">
                <a:tc>
                  <a:txBody>
                    <a:bodyPr/>
                    <a:lstStyle/>
                    <a:p>
                      <a:pPr marL="0" marR="0">
                        <a:lnSpc>
                          <a:spcPct val="115000"/>
                        </a:lnSpc>
                        <a:spcBef>
                          <a:spcPts val="0"/>
                        </a:spcBef>
                        <a:spcAft>
                          <a:spcPts val="0"/>
                        </a:spcAft>
                      </a:pPr>
                      <a:r>
                        <a:rPr lang="en-US" sz="1400" b="1" dirty="0" err="1" smtClean="0">
                          <a:solidFill>
                            <a:schemeClr val="bg1"/>
                          </a:solidFill>
                          <a:effectLst/>
                        </a:rPr>
                        <a:t>created_by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tabLst>
                          <a:tab pos="3200400" algn="l"/>
                        </a:tabLst>
                      </a:pPr>
                      <a:r>
                        <a:rPr lang="en-US" sz="1400" b="1" dirty="0" err="1" smtClean="0">
                          <a:solidFill>
                            <a:schemeClr val="bg1"/>
                          </a:solidFill>
                          <a:effectLst/>
                        </a:rPr>
                        <a:t>Varchar</a:t>
                      </a:r>
                      <a:r>
                        <a:rPr lang="en-US" sz="1400" b="1" dirty="0" smtClean="0">
                          <a:solidFill>
                            <a:schemeClr val="bg1"/>
                          </a:solidFill>
                          <a:effectLst/>
                        </a:rPr>
                        <a:t>(50)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r>
                        <a:rPr lang="en-US" sz="1400" b="1" dirty="0" smtClean="0">
                          <a:solidFill>
                            <a:schemeClr val="bg1"/>
                          </a:solidFill>
                        </a:rPr>
                        <a:t>Created</a:t>
                      </a:r>
                      <a:r>
                        <a:rPr lang="en-US" sz="1400" b="1" baseline="0" dirty="0" smtClean="0">
                          <a:solidFill>
                            <a:schemeClr val="bg1"/>
                          </a:solidFill>
                        </a:rPr>
                        <a:t> By</a:t>
                      </a:r>
                      <a:endParaRPr lang="en-US" sz="1400" b="1" dirty="0">
                        <a:solidFill>
                          <a:schemeClr val="bg1"/>
                        </a:solidFill>
                      </a:endParaRPr>
                    </a:p>
                  </a:txBody>
                  <a:tcPr marL="69347" marR="69347" marT="0" marB="0"/>
                </a:tc>
                <a:extLst>
                  <a:ext uri="{0D108BD9-81ED-4DB2-BD59-A6C34878D82A}">
                    <a16:rowId xmlns="" xmlns:a16="http://schemas.microsoft.com/office/drawing/2014/main" val="149225164"/>
                  </a:ext>
                </a:extLst>
              </a:tr>
              <a:tr h="710005">
                <a:tc>
                  <a:txBody>
                    <a:bodyPr/>
                    <a:lstStyle/>
                    <a:p>
                      <a:pPr marL="0" marR="0">
                        <a:lnSpc>
                          <a:spcPct val="115000"/>
                        </a:lnSpc>
                        <a:spcBef>
                          <a:spcPts val="0"/>
                        </a:spcBef>
                        <a:spcAft>
                          <a:spcPts val="0"/>
                        </a:spcAft>
                        <a:tabLst>
                          <a:tab pos="3200400" algn="l"/>
                        </a:tabLst>
                      </a:pPr>
                      <a:r>
                        <a:rPr lang="en-US" sz="1400" b="1" dirty="0" err="1" smtClean="0">
                          <a:effectLst/>
                          <a:latin typeface="+mn-lt"/>
                          <a:ea typeface="+mn-ea"/>
                          <a:cs typeface="+mn-cs"/>
                        </a:rPr>
                        <a:t>updated_date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tabLst>
                          <a:tab pos="3200400" algn="l"/>
                        </a:tabLst>
                      </a:pPr>
                      <a:r>
                        <a:rPr lang="en-US" sz="1400" b="1" dirty="0" smtClean="0">
                          <a:effectLst/>
                        </a:rPr>
                        <a:t>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r>
                        <a:rPr lang="en-US" sz="1400" b="1" dirty="0" smtClean="0"/>
                        <a:t>Updated Date</a:t>
                      </a:r>
                      <a:endParaRPr lang="en-US" sz="1400" b="1" dirty="0"/>
                    </a:p>
                  </a:txBody>
                  <a:tcPr marL="69347" marR="69347" marT="0" marB="0"/>
                </a:tc>
                <a:extLst>
                  <a:ext uri="{0D108BD9-81ED-4DB2-BD59-A6C34878D82A}">
                    <a16:rowId xmlns="" xmlns:a16="http://schemas.microsoft.com/office/drawing/2014/main" val="1135107894"/>
                  </a:ext>
                </a:extLst>
              </a:tr>
              <a:tr h="710005">
                <a:tc>
                  <a:txBody>
                    <a:bodyPr/>
                    <a:lstStyle/>
                    <a:p>
                      <a:pPr marL="0" marR="0">
                        <a:lnSpc>
                          <a:spcPct val="115000"/>
                        </a:lnSpc>
                        <a:spcBef>
                          <a:spcPts val="0"/>
                        </a:spcBef>
                        <a:spcAft>
                          <a:spcPts val="0"/>
                        </a:spcAft>
                        <a:tabLst>
                          <a:tab pos="3200400" algn="l"/>
                        </a:tabLst>
                      </a:pPr>
                      <a:r>
                        <a:rPr lang="en-US" sz="1400" b="1" dirty="0" err="1" smtClean="0">
                          <a:effectLst/>
                        </a:rPr>
                        <a:t>updated_by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tabLst>
                          <a:tab pos="3200400" algn="l"/>
                        </a:tabLst>
                      </a:pPr>
                      <a:r>
                        <a:rPr lang="en-US" sz="1400" b="1" dirty="0" err="1" smtClean="0">
                          <a:effectLst/>
                        </a:rPr>
                        <a:t>Varchar</a:t>
                      </a:r>
                      <a:r>
                        <a:rPr lang="en-US" sz="1400" b="1" dirty="0" smtClean="0">
                          <a:effectLst/>
                        </a:rPr>
                        <a:t>(50)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r>
                        <a:rPr lang="en-US" sz="1400" b="1" dirty="0" smtClean="0"/>
                        <a:t>Updated By</a:t>
                      </a:r>
                      <a:endParaRPr lang="en-US" sz="1400" b="1" dirty="0"/>
                    </a:p>
                  </a:txBody>
                  <a:tcPr marL="69347" marR="69347" marT="0" marB="0"/>
                </a:tc>
                <a:extLst>
                  <a:ext uri="{0D108BD9-81ED-4DB2-BD59-A6C34878D82A}">
                    <a16:rowId xmlns="" xmlns:a16="http://schemas.microsoft.com/office/drawing/2014/main" val="2201477433"/>
                  </a:ext>
                </a:extLst>
              </a:tr>
              <a:tr h="710005">
                <a:tc>
                  <a:txBody>
                    <a:bodyPr/>
                    <a:lstStyle/>
                    <a:p>
                      <a:pPr marL="0" marR="0">
                        <a:lnSpc>
                          <a:spcPct val="115000"/>
                        </a:lnSpc>
                        <a:spcBef>
                          <a:spcPts val="0"/>
                        </a:spcBef>
                        <a:spcAft>
                          <a:spcPts val="0"/>
                        </a:spcAft>
                      </a:pPr>
                      <a:r>
                        <a:rPr lang="en-US" sz="1400" b="1" dirty="0" smtClean="0">
                          <a:effectLst/>
                        </a:rPr>
                        <a:t>status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pPr>
                      <a:r>
                        <a:rPr lang="en-US" sz="1400" b="1" dirty="0" smtClean="0">
                          <a:effectLst/>
                        </a:rPr>
                        <a:t>INT(2)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tc>
                  <a:txBody>
                    <a:bodyPr/>
                    <a:lstStyle/>
                    <a:p>
                      <a:pPr marL="0" marR="0">
                        <a:lnSpc>
                          <a:spcPct val="115000"/>
                        </a:lnSpc>
                        <a:spcBef>
                          <a:spcPts val="0"/>
                        </a:spcBef>
                        <a:spcAft>
                          <a:spcPts val="0"/>
                        </a:spcAft>
                      </a:pPr>
                      <a:r>
                        <a:rPr lang="en-US" sz="1400" b="1" dirty="0" smtClean="0">
                          <a:effectLst/>
                        </a:rPr>
                        <a:t>Status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9347" marR="69347" marT="0" marB="0"/>
                </a:tc>
                <a:extLst>
                  <a:ext uri="{0D108BD9-81ED-4DB2-BD59-A6C34878D82A}">
                    <a16:rowId xmlns="" xmlns:a16="http://schemas.microsoft.com/office/drawing/2014/main" val="3642430721"/>
                  </a:ext>
                </a:extLst>
              </a:tr>
            </a:tbl>
          </a:graphicData>
        </a:graphic>
      </p:graphicFrame>
    </p:spTree>
    <p:extLst>
      <p:ext uri="{BB962C8B-B14F-4D97-AF65-F5344CB8AC3E}">
        <p14:creationId xmlns:p14="http://schemas.microsoft.com/office/powerpoint/2010/main" val="20962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83597E-CB88-40E4-AC04-1FE3C70A2FAA}"/>
              </a:ext>
            </a:extLst>
          </p:cNvPr>
          <p:cNvSpPr>
            <a:spLocks noGrp="1"/>
          </p:cNvSpPr>
          <p:nvPr>
            <p:ph type="title"/>
          </p:nvPr>
        </p:nvSpPr>
        <p:spPr/>
        <p:txBody>
          <a:bodyPr>
            <a:normAutofit/>
          </a:bodyPr>
          <a:lstStyle/>
          <a:p>
            <a:r>
              <a:rPr lang="en-US" sz="2000" b="1" dirty="0" smtClean="0">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Table-4: task</a:t>
            </a:r>
            <a:r>
              <a:rPr lang="en-US" sz="2400" b="1" dirty="0">
                <a:solidFill>
                  <a:schemeClr val="tx1"/>
                </a:solidFill>
                <a:latin typeface="Times New Roman" pitchFamily="18" charset="0"/>
                <a:cs typeface="Times New Roman" pitchFamily="18" charset="0"/>
              </a:rPr>
              <a:t/>
            </a:r>
            <a:br>
              <a:rPr lang="en-US" sz="2400" b="1" dirty="0">
                <a:solidFill>
                  <a:schemeClr val="tx1"/>
                </a:solidFill>
                <a:latin typeface="Times New Roman" pitchFamily="18" charset="0"/>
                <a:cs typeface="Times New Roman" pitchFamily="18" charset="0"/>
              </a:rPr>
            </a:br>
            <a:r>
              <a:rPr lang="en-US" sz="2400" b="1" dirty="0">
                <a:solidFill>
                  <a:schemeClr val="tx1"/>
                </a:solidFill>
                <a:latin typeface="Times New Roman" pitchFamily="18" charset="0"/>
                <a:cs typeface="Times New Roman" pitchFamily="18" charset="0"/>
              </a:rPr>
              <a:t>					 Primary key: id</a:t>
            </a:r>
            <a:r>
              <a:rPr lang="en-US" sz="2000" dirty="0">
                <a:solidFill>
                  <a:schemeClr val="tx1"/>
                </a:solidFill>
                <a:latin typeface="+mn-lt"/>
              </a:rPr>
              <a:t/>
            </a:r>
            <a:br>
              <a:rPr lang="en-US" sz="2000" dirty="0">
                <a:solidFill>
                  <a:schemeClr val="tx1"/>
                </a:solidFill>
                <a:latin typeface="+mn-lt"/>
              </a:rPr>
            </a:br>
            <a:endParaRPr lang="en-US" sz="2000" dirty="0">
              <a:solidFill>
                <a:schemeClr val="tx1"/>
              </a:solidFill>
              <a:latin typeface="+mn-lt"/>
            </a:endParaRPr>
          </a:p>
        </p:txBody>
      </p:sp>
      <p:graphicFrame>
        <p:nvGraphicFramePr>
          <p:cNvPr id="4" name="Content Placeholder 3">
            <a:extLst>
              <a:ext uri="{FF2B5EF4-FFF2-40B4-BE49-F238E27FC236}">
                <a16:creationId xmlns="" xmlns:a16="http://schemas.microsoft.com/office/drawing/2014/main" id="{C9F37C37-7EA0-4FFE-A222-2196900BECF5}"/>
              </a:ext>
            </a:extLst>
          </p:cNvPr>
          <p:cNvGraphicFramePr>
            <a:graphicFrameLocks noGrp="1"/>
          </p:cNvGraphicFramePr>
          <p:nvPr>
            <p:ph sz="quarter" idx="1"/>
            <p:extLst>
              <p:ext uri="{D42A27DB-BD31-4B8C-83A1-F6EECF244321}">
                <p14:modId xmlns:p14="http://schemas.microsoft.com/office/powerpoint/2010/main" val="1678480285"/>
              </p:ext>
            </p:extLst>
          </p:nvPr>
        </p:nvGraphicFramePr>
        <p:xfrm>
          <a:off x="609600" y="1600200"/>
          <a:ext cx="9956895" cy="3993774"/>
        </p:xfrm>
        <a:graphic>
          <a:graphicData uri="http://schemas.openxmlformats.org/drawingml/2006/table">
            <a:tbl>
              <a:tblPr firstRow="1" firstCol="1" bandRow="1">
                <a:tableStyleId>{3C2FFA5D-87B4-456A-9821-1D502468CF0F}</a:tableStyleId>
              </a:tblPr>
              <a:tblGrid>
                <a:gridCol w="3318965">
                  <a:extLst>
                    <a:ext uri="{9D8B030D-6E8A-4147-A177-3AD203B41FA5}">
                      <a16:colId xmlns="" xmlns:a16="http://schemas.microsoft.com/office/drawing/2014/main" val="3407055540"/>
                    </a:ext>
                  </a:extLst>
                </a:gridCol>
                <a:gridCol w="3318965">
                  <a:extLst>
                    <a:ext uri="{9D8B030D-6E8A-4147-A177-3AD203B41FA5}">
                      <a16:colId xmlns="" xmlns:a16="http://schemas.microsoft.com/office/drawing/2014/main" val="1887533877"/>
                    </a:ext>
                  </a:extLst>
                </a:gridCol>
                <a:gridCol w="3318965">
                  <a:extLst>
                    <a:ext uri="{9D8B030D-6E8A-4147-A177-3AD203B41FA5}">
                      <a16:colId xmlns="" xmlns:a16="http://schemas.microsoft.com/office/drawing/2014/main" val="1668406065"/>
                    </a:ext>
                  </a:extLst>
                </a:gridCol>
              </a:tblGrid>
              <a:tr h="665629">
                <a:tc>
                  <a:txBody>
                    <a:bodyPr/>
                    <a:lstStyle/>
                    <a:p>
                      <a:pPr marL="0" marR="0">
                        <a:lnSpc>
                          <a:spcPct val="115000"/>
                        </a:lnSpc>
                        <a:spcBef>
                          <a:spcPts val="0"/>
                        </a:spcBef>
                        <a:spcAft>
                          <a:spcPts val="0"/>
                        </a:spcAft>
                        <a:tabLst>
                          <a:tab pos="3200400" algn="l"/>
                        </a:tabLst>
                      </a:pPr>
                      <a:r>
                        <a:rPr lang="en-US" sz="1300" dirty="0">
                          <a:effectLst/>
                        </a:rPr>
                        <a:t>FIELD NAME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3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pPr>
                      <a:r>
                        <a:rPr lang="en-US" sz="13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4188854744"/>
                  </a:ext>
                </a:extLst>
              </a:tr>
              <a:tr h="665629">
                <a:tc>
                  <a:txBody>
                    <a:bodyPr/>
                    <a:lstStyle/>
                    <a:p>
                      <a:pPr marL="0" marR="0">
                        <a:lnSpc>
                          <a:spcPct val="115000"/>
                        </a:lnSpc>
                        <a:spcBef>
                          <a:spcPts val="0"/>
                        </a:spcBef>
                        <a:spcAft>
                          <a:spcPts val="0"/>
                        </a:spcAft>
                        <a:tabLst>
                          <a:tab pos="3200400" algn="l"/>
                        </a:tabLst>
                      </a:pPr>
                      <a:r>
                        <a:rPr lang="en-US" sz="1400" b="1" dirty="0" smtClean="0">
                          <a:effectLst/>
                          <a:latin typeface="+mn-lt"/>
                        </a:rPr>
                        <a:t>id</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INT(11)</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a:effectLst/>
                          <a:latin typeface="+mn-lt"/>
                        </a:rPr>
                        <a:t>Primary key</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4232446411"/>
                  </a:ext>
                </a:extLst>
              </a:tr>
              <a:tr h="665629">
                <a:tc>
                  <a:txBody>
                    <a:bodyPr/>
                    <a:lstStyle/>
                    <a:p>
                      <a:pPr marL="0" marR="0">
                        <a:lnSpc>
                          <a:spcPct val="115000"/>
                        </a:lnSpc>
                        <a:spcBef>
                          <a:spcPts val="0"/>
                        </a:spcBef>
                        <a:spcAft>
                          <a:spcPts val="0"/>
                        </a:spcAft>
                        <a:tabLst>
                          <a:tab pos="3200400" algn="l"/>
                        </a:tabLst>
                      </a:pPr>
                      <a:r>
                        <a:rPr lang="en-US" sz="1400" b="1" dirty="0" err="1" smtClean="0">
                          <a:effectLst/>
                          <a:latin typeface="+mn-lt"/>
                          <a:ea typeface="Calibri" panose="020F0502020204030204" pitchFamily="34" charset="0"/>
                          <a:cs typeface="Times New Roman" panose="02020603050405020304" pitchFamily="18" charset="0"/>
                        </a:rPr>
                        <a:t>project_id</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ea typeface="+mn-ea"/>
                          <a:cs typeface="+mn-cs"/>
                        </a:rPr>
                        <a:t>INT(11)</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Foreign key</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3987245705"/>
                  </a:ext>
                </a:extLst>
              </a:tr>
              <a:tr h="665629">
                <a:tc>
                  <a:txBody>
                    <a:bodyPr/>
                    <a:lstStyle/>
                    <a:p>
                      <a:pPr marL="0" marR="0">
                        <a:lnSpc>
                          <a:spcPct val="115000"/>
                        </a:lnSpc>
                        <a:spcBef>
                          <a:spcPts val="0"/>
                        </a:spcBef>
                        <a:spcAft>
                          <a:spcPts val="0"/>
                        </a:spcAft>
                        <a:tabLst>
                          <a:tab pos="3200400" algn="l"/>
                        </a:tabLst>
                      </a:pPr>
                      <a:r>
                        <a:rPr lang="en-US" sz="1400" b="1" dirty="0" err="1" smtClean="0">
                          <a:effectLst/>
                          <a:latin typeface="+mn-lt"/>
                        </a:rPr>
                        <a:t>assigned_to</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ea typeface="+mn-ea"/>
                          <a:cs typeface="+mn-cs"/>
                        </a:rPr>
                        <a:t>INT(11)</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Foreign key</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101059549"/>
                  </a:ext>
                </a:extLst>
              </a:tr>
              <a:tr h="665629">
                <a:tc>
                  <a:txBody>
                    <a:bodyPr/>
                    <a:lstStyle/>
                    <a:p>
                      <a:pPr marL="0" marR="0">
                        <a:lnSpc>
                          <a:spcPct val="115000"/>
                        </a:lnSpc>
                        <a:spcBef>
                          <a:spcPts val="0"/>
                        </a:spcBef>
                        <a:spcAft>
                          <a:spcPts val="0"/>
                        </a:spcAft>
                        <a:tabLst>
                          <a:tab pos="3200400" algn="l"/>
                        </a:tabLst>
                      </a:pPr>
                      <a:r>
                        <a:rPr lang="en-US" sz="1400" b="1" dirty="0" smtClean="0">
                          <a:effectLst/>
                          <a:latin typeface="+mn-lt"/>
                        </a:rPr>
                        <a:t>duration</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ea typeface="Calibri" panose="020F0502020204030204" pitchFamily="34" charset="0"/>
                          <a:cs typeface="Times New Roman" panose="02020603050405020304" pitchFamily="18" charset="0"/>
                        </a:rPr>
                        <a:t>timestamp</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Duration</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397129239"/>
                  </a:ext>
                </a:extLst>
              </a:tr>
              <a:tr h="665629">
                <a:tc>
                  <a:txBody>
                    <a:bodyPr/>
                    <a:lstStyle/>
                    <a:p>
                      <a:pPr marL="0" marR="0">
                        <a:lnSpc>
                          <a:spcPct val="115000"/>
                        </a:lnSpc>
                        <a:spcBef>
                          <a:spcPts val="0"/>
                        </a:spcBef>
                        <a:spcAft>
                          <a:spcPts val="0"/>
                        </a:spcAft>
                        <a:tabLst>
                          <a:tab pos="3200400" algn="l"/>
                        </a:tabLst>
                      </a:pPr>
                      <a:r>
                        <a:rPr lang="en-US" sz="1400" b="1" dirty="0" err="1" smtClean="0">
                          <a:effectLst/>
                          <a:latin typeface="+mn-lt"/>
                          <a:ea typeface="+mn-ea"/>
                          <a:cs typeface="+mn-cs"/>
                        </a:rPr>
                        <a:t>task_desc</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err="1" smtClean="0">
                          <a:effectLst/>
                          <a:latin typeface="+mn-lt"/>
                        </a:rPr>
                        <a:t>Varchar</a:t>
                      </a:r>
                      <a:r>
                        <a:rPr lang="en-US" sz="1400" b="1" dirty="0" smtClean="0">
                          <a:effectLst/>
                          <a:latin typeface="+mn-lt"/>
                        </a:rPr>
                        <a:t>(50)</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tc>
                  <a:txBody>
                    <a:bodyPr/>
                    <a:lstStyle/>
                    <a:p>
                      <a:pPr marL="0" marR="0">
                        <a:lnSpc>
                          <a:spcPct val="115000"/>
                        </a:lnSpc>
                        <a:spcBef>
                          <a:spcPts val="0"/>
                        </a:spcBef>
                        <a:spcAft>
                          <a:spcPts val="0"/>
                        </a:spcAft>
                        <a:tabLst>
                          <a:tab pos="3200400" algn="l"/>
                        </a:tabLst>
                      </a:pPr>
                      <a:r>
                        <a:rPr lang="en-US" sz="1400" b="1" dirty="0" smtClean="0">
                          <a:effectLst/>
                          <a:latin typeface="+mn-lt"/>
                        </a:rPr>
                        <a:t>Task Description</a:t>
                      </a:r>
                      <a:endParaRPr lang="en-US" sz="1400" b="1" dirty="0">
                        <a:effectLst/>
                        <a:latin typeface="+mn-lt"/>
                        <a:ea typeface="Calibri" panose="020F0502020204030204" pitchFamily="34" charset="0"/>
                        <a:cs typeface="Times New Roman" panose="02020603050405020304" pitchFamily="18" charset="0"/>
                      </a:endParaRPr>
                    </a:p>
                  </a:txBody>
                  <a:tcPr marL="71319" marR="71319" marT="0" marB="0"/>
                </a:tc>
                <a:extLst>
                  <a:ext uri="{0D108BD9-81ED-4DB2-BD59-A6C34878D82A}">
                    <a16:rowId xmlns="" xmlns:a16="http://schemas.microsoft.com/office/drawing/2014/main" val="1279741070"/>
                  </a:ext>
                </a:extLst>
              </a:tr>
            </a:tbl>
          </a:graphicData>
        </a:graphic>
      </p:graphicFrame>
      <p:sp>
        <p:nvSpPr>
          <p:cNvPr id="5" name="Rectangle 1">
            <a:extLst>
              <a:ext uri="{FF2B5EF4-FFF2-40B4-BE49-F238E27FC236}">
                <a16:creationId xmlns="" xmlns:a16="http://schemas.microsoft.com/office/drawing/2014/main" id="{1B266692-2614-4E5F-BE25-B10CBB001C8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615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D93B43-3BC3-452F-B1D4-D8D64A7B474F}"/>
              </a:ext>
            </a:extLst>
          </p:cNvPr>
          <p:cNvSpPr>
            <a:spLocks noGrp="1"/>
          </p:cNvSpPr>
          <p:nvPr>
            <p:ph type="title"/>
          </p:nvPr>
        </p:nvSpPr>
        <p:spPr/>
        <p:txBody>
          <a:bodyPr>
            <a:noAutofit/>
          </a:bodyPr>
          <a:lstStyle/>
          <a:p>
            <a:r>
              <a:rPr lang="en-US" sz="2000" cap="none" dirty="0" smtClean="0">
                <a:solidFill>
                  <a:schemeClr val="tx1"/>
                </a:solidFill>
                <a:latin typeface="+mn-lt"/>
              </a:rPr>
              <a:t/>
            </a:r>
            <a:br>
              <a:rPr lang="en-US" sz="2000" cap="none" dirty="0" smtClean="0">
                <a:solidFill>
                  <a:schemeClr val="tx1"/>
                </a:solidFill>
                <a:latin typeface="+mn-lt"/>
              </a:rPr>
            </a:br>
            <a:endParaRPr lang="en-US" sz="2000" cap="none" dirty="0">
              <a:solidFill>
                <a:schemeClr val="tx1"/>
              </a:solidFill>
              <a:latin typeface="+mn-lt"/>
            </a:endParaRPr>
          </a:p>
        </p:txBody>
      </p:sp>
      <p:graphicFrame>
        <p:nvGraphicFramePr>
          <p:cNvPr id="4" name="Content Placeholder 3">
            <a:extLst>
              <a:ext uri="{FF2B5EF4-FFF2-40B4-BE49-F238E27FC236}">
                <a16:creationId xmlns="" xmlns:a16="http://schemas.microsoft.com/office/drawing/2014/main" id="{924BE5BB-530F-4F89-9E8D-14405458BE42}"/>
              </a:ext>
            </a:extLst>
          </p:cNvPr>
          <p:cNvGraphicFramePr>
            <a:graphicFrameLocks noGrp="1"/>
          </p:cNvGraphicFramePr>
          <p:nvPr>
            <p:ph sz="quarter" idx="1"/>
            <p:extLst>
              <p:ext uri="{D42A27DB-BD31-4B8C-83A1-F6EECF244321}">
                <p14:modId xmlns:p14="http://schemas.microsoft.com/office/powerpoint/2010/main" val="4170879954"/>
              </p:ext>
            </p:extLst>
          </p:nvPr>
        </p:nvGraphicFramePr>
        <p:xfrm>
          <a:off x="609600" y="1287379"/>
          <a:ext cx="9957267" cy="4087905"/>
        </p:xfrm>
        <a:graphic>
          <a:graphicData uri="http://schemas.openxmlformats.org/drawingml/2006/table">
            <a:tbl>
              <a:tblPr firstRow="1" firstCol="1" bandRow="1">
                <a:tableStyleId>{3C2FFA5D-87B4-456A-9821-1D502468CF0F}</a:tableStyleId>
              </a:tblPr>
              <a:tblGrid>
                <a:gridCol w="3319089">
                  <a:extLst>
                    <a:ext uri="{9D8B030D-6E8A-4147-A177-3AD203B41FA5}">
                      <a16:colId xmlns="" xmlns:a16="http://schemas.microsoft.com/office/drawing/2014/main" val="2427696489"/>
                    </a:ext>
                  </a:extLst>
                </a:gridCol>
                <a:gridCol w="3319089">
                  <a:extLst>
                    <a:ext uri="{9D8B030D-6E8A-4147-A177-3AD203B41FA5}">
                      <a16:colId xmlns="" xmlns:a16="http://schemas.microsoft.com/office/drawing/2014/main" val="2716117966"/>
                    </a:ext>
                  </a:extLst>
                </a:gridCol>
                <a:gridCol w="3319089">
                  <a:extLst>
                    <a:ext uri="{9D8B030D-6E8A-4147-A177-3AD203B41FA5}">
                      <a16:colId xmlns="" xmlns:a16="http://schemas.microsoft.com/office/drawing/2014/main" val="398639531"/>
                    </a:ext>
                  </a:extLst>
                </a:gridCol>
              </a:tblGrid>
              <a:tr h="817581">
                <a:tc>
                  <a:txBody>
                    <a:bodyPr/>
                    <a:lstStyle/>
                    <a:p>
                      <a:pPr marL="0" marR="0">
                        <a:lnSpc>
                          <a:spcPct val="115000"/>
                        </a:lnSpc>
                        <a:spcBef>
                          <a:spcPts val="0"/>
                        </a:spcBef>
                        <a:spcAft>
                          <a:spcPts val="0"/>
                        </a:spcAft>
                        <a:tabLst>
                          <a:tab pos="3200400" algn="l"/>
                        </a:tabLst>
                      </a:pPr>
                      <a:r>
                        <a:rPr lang="en-US" sz="1300" dirty="0" err="1" smtClean="0">
                          <a:solidFill>
                            <a:schemeClr val="bg1"/>
                          </a:solidFill>
                          <a:effectLst/>
                        </a:rPr>
                        <a:t>created_date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tabLst>
                          <a:tab pos="3200400" algn="l"/>
                        </a:tabLst>
                      </a:pPr>
                      <a:r>
                        <a:rPr lang="en-US" sz="1300" dirty="0" smtClean="0">
                          <a:solidFill>
                            <a:schemeClr val="bg1"/>
                          </a:solidFill>
                          <a:effectLst/>
                          <a:latin typeface="+mn-lt"/>
                          <a:ea typeface="+mn-ea"/>
                          <a:cs typeface="+mn-cs"/>
                        </a:rPr>
                        <a:t>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pPr>
                      <a:r>
                        <a:rPr lang="en-US" sz="1300" dirty="0" smtClean="0">
                          <a:solidFill>
                            <a:schemeClr val="bg1"/>
                          </a:solidFill>
                          <a:effectLst/>
                        </a:rPr>
                        <a:t>Created Date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extLst>
                  <a:ext uri="{0D108BD9-81ED-4DB2-BD59-A6C34878D82A}">
                    <a16:rowId xmlns="" xmlns:a16="http://schemas.microsoft.com/office/drawing/2014/main" val="1546047119"/>
                  </a:ext>
                </a:extLst>
              </a:tr>
              <a:tr h="817581">
                <a:tc>
                  <a:txBody>
                    <a:bodyPr/>
                    <a:lstStyle/>
                    <a:p>
                      <a:pPr marL="0" marR="0">
                        <a:lnSpc>
                          <a:spcPct val="115000"/>
                        </a:lnSpc>
                        <a:spcBef>
                          <a:spcPts val="0"/>
                        </a:spcBef>
                        <a:spcAft>
                          <a:spcPts val="0"/>
                        </a:spcAft>
                      </a:pPr>
                      <a:r>
                        <a:rPr lang="en-US" sz="1400" b="1" dirty="0" err="1" smtClean="0">
                          <a:solidFill>
                            <a:schemeClr val="bg1"/>
                          </a:solidFill>
                          <a:effectLst/>
                        </a:rPr>
                        <a:t>created_by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tabLst>
                          <a:tab pos="3200400" algn="l"/>
                        </a:tabLst>
                      </a:pPr>
                      <a:r>
                        <a:rPr lang="en-US" sz="1400" b="1" dirty="0" err="1" smtClean="0">
                          <a:solidFill>
                            <a:schemeClr val="bg1"/>
                          </a:solidFill>
                          <a:effectLst/>
                        </a:rPr>
                        <a:t>Varchar</a:t>
                      </a:r>
                      <a:r>
                        <a:rPr lang="en-US" sz="1400" b="1" dirty="0" smtClean="0">
                          <a:solidFill>
                            <a:schemeClr val="bg1"/>
                          </a:solidFill>
                          <a:effectLst/>
                        </a:rPr>
                        <a:t>(50)</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r>
                        <a:rPr lang="en-US" sz="1400" b="1" dirty="0" smtClean="0">
                          <a:solidFill>
                            <a:schemeClr val="bg1"/>
                          </a:solidFill>
                        </a:rPr>
                        <a:t>Created</a:t>
                      </a:r>
                      <a:r>
                        <a:rPr lang="en-US" sz="1400" b="1" baseline="0" dirty="0" smtClean="0">
                          <a:solidFill>
                            <a:schemeClr val="bg1"/>
                          </a:solidFill>
                        </a:rPr>
                        <a:t> By</a:t>
                      </a:r>
                      <a:endParaRPr lang="en-US" sz="1400" b="1" dirty="0">
                        <a:solidFill>
                          <a:schemeClr val="bg1"/>
                        </a:solidFill>
                      </a:endParaRPr>
                    </a:p>
                  </a:txBody>
                  <a:tcPr marL="71820" marR="71820" marT="0" marB="0"/>
                </a:tc>
                <a:extLst>
                  <a:ext uri="{0D108BD9-81ED-4DB2-BD59-A6C34878D82A}">
                    <a16:rowId xmlns="" xmlns:a16="http://schemas.microsoft.com/office/drawing/2014/main" val="3879425200"/>
                  </a:ext>
                </a:extLst>
              </a:tr>
              <a:tr h="817581">
                <a:tc>
                  <a:txBody>
                    <a:bodyPr/>
                    <a:lstStyle/>
                    <a:p>
                      <a:pPr marL="0" marR="0">
                        <a:lnSpc>
                          <a:spcPct val="115000"/>
                        </a:lnSpc>
                        <a:spcBef>
                          <a:spcPts val="0"/>
                        </a:spcBef>
                        <a:spcAft>
                          <a:spcPts val="0"/>
                        </a:spcAft>
                        <a:tabLst>
                          <a:tab pos="3200400" algn="l"/>
                        </a:tabLst>
                      </a:pPr>
                      <a:r>
                        <a:rPr lang="en-US" sz="1400" b="1" dirty="0" err="1" smtClean="0">
                          <a:effectLst/>
                          <a:latin typeface="+mn-lt"/>
                          <a:ea typeface="+mn-ea"/>
                          <a:cs typeface="+mn-cs"/>
                        </a:rPr>
                        <a:t>updated_date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tabLst>
                          <a:tab pos="3200400" algn="l"/>
                        </a:tabLst>
                      </a:pPr>
                      <a:r>
                        <a:rPr lang="en-US" sz="1400" b="1" dirty="0" smtClean="0">
                          <a:effectLst/>
                        </a:rPr>
                        <a:t>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r>
                        <a:rPr lang="en-US" sz="1400" b="1" dirty="0" smtClean="0"/>
                        <a:t>Updated Date</a:t>
                      </a:r>
                      <a:endParaRPr lang="en-US" sz="1400" b="1" dirty="0"/>
                    </a:p>
                  </a:txBody>
                  <a:tcPr marL="71820" marR="71820" marT="0" marB="0"/>
                </a:tc>
                <a:extLst>
                  <a:ext uri="{0D108BD9-81ED-4DB2-BD59-A6C34878D82A}">
                    <a16:rowId xmlns="" xmlns:a16="http://schemas.microsoft.com/office/drawing/2014/main" val="2589696962"/>
                  </a:ext>
                </a:extLst>
              </a:tr>
              <a:tr h="817581">
                <a:tc>
                  <a:txBody>
                    <a:bodyPr/>
                    <a:lstStyle/>
                    <a:p>
                      <a:pPr marL="0" marR="0">
                        <a:lnSpc>
                          <a:spcPct val="115000"/>
                        </a:lnSpc>
                        <a:spcBef>
                          <a:spcPts val="0"/>
                        </a:spcBef>
                        <a:spcAft>
                          <a:spcPts val="0"/>
                        </a:spcAft>
                        <a:tabLst>
                          <a:tab pos="3200400" algn="l"/>
                        </a:tabLst>
                      </a:pPr>
                      <a:r>
                        <a:rPr lang="en-US" sz="1400" b="1" dirty="0" err="1" smtClean="0">
                          <a:effectLst/>
                        </a:rPr>
                        <a:t>updated_by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tabLst>
                          <a:tab pos="3200400" algn="l"/>
                        </a:tabLst>
                      </a:pPr>
                      <a:r>
                        <a:rPr lang="en-US" sz="1400" b="1" dirty="0" err="1" smtClean="0">
                          <a:effectLst/>
                        </a:rPr>
                        <a:t>Varchar</a:t>
                      </a:r>
                      <a:r>
                        <a:rPr lang="en-US" sz="1400" b="1" dirty="0" smtClean="0">
                          <a:effectLst/>
                        </a:rPr>
                        <a:t>(50)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r>
                        <a:rPr lang="en-US" sz="1400" b="1" dirty="0" smtClean="0"/>
                        <a:t>Updated By</a:t>
                      </a:r>
                      <a:endParaRPr lang="en-US" sz="1400" b="1" dirty="0"/>
                    </a:p>
                  </a:txBody>
                  <a:tcPr marL="71820" marR="71820" marT="0" marB="0"/>
                </a:tc>
                <a:extLst>
                  <a:ext uri="{0D108BD9-81ED-4DB2-BD59-A6C34878D82A}">
                    <a16:rowId xmlns="" xmlns:a16="http://schemas.microsoft.com/office/drawing/2014/main" val="1788564595"/>
                  </a:ext>
                </a:extLst>
              </a:tr>
              <a:tr h="817581">
                <a:tc>
                  <a:txBody>
                    <a:bodyPr/>
                    <a:lstStyle/>
                    <a:p>
                      <a:pPr marL="0" marR="0">
                        <a:lnSpc>
                          <a:spcPct val="115000"/>
                        </a:lnSpc>
                        <a:spcBef>
                          <a:spcPts val="0"/>
                        </a:spcBef>
                        <a:spcAft>
                          <a:spcPts val="0"/>
                        </a:spcAft>
                      </a:pPr>
                      <a:r>
                        <a:rPr lang="en-US" sz="1400" b="1" dirty="0" smtClean="0">
                          <a:effectLst/>
                        </a:rPr>
                        <a:t>status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pPr>
                      <a:r>
                        <a:rPr lang="en-US" sz="1400" b="1" dirty="0" smtClean="0">
                          <a:effectLst/>
                        </a:rPr>
                        <a:t>INT(2)</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tc>
                  <a:txBody>
                    <a:bodyPr/>
                    <a:lstStyle/>
                    <a:p>
                      <a:pPr marL="0" marR="0">
                        <a:lnSpc>
                          <a:spcPct val="115000"/>
                        </a:lnSpc>
                        <a:spcBef>
                          <a:spcPts val="0"/>
                        </a:spcBef>
                        <a:spcAft>
                          <a:spcPts val="0"/>
                        </a:spcAft>
                      </a:pPr>
                      <a:r>
                        <a:rPr lang="en-US" sz="1400" b="1" dirty="0" smtClean="0">
                          <a:effectLst/>
                        </a:rPr>
                        <a:t>Status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71820" marR="71820" marT="0" marB="0"/>
                </a:tc>
                <a:extLst>
                  <a:ext uri="{0D108BD9-81ED-4DB2-BD59-A6C34878D82A}">
                    <a16:rowId xmlns="" xmlns:a16="http://schemas.microsoft.com/office/drawing/2014/main" val="1397197132"/>
                  </a:ext>
                </a:extLst>
              </a:tr>
            </a:tbl>
          </a:graphicData>
        </a:graphic>
      </p:graphicFrame>
    </p:spTree>
    <p:extLst>
      <p:ext uri="{BB962C8B-B14F-4D97-AF65-F5344CB8AC3E}">
        <p14:creationId xmlns:p14="http://schemas.microsoft.com/office/powerpoint/2010/main" val="417900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32267"/>
          </a:xfrm>
        </p:spPr>
        <p:txBody>
          <a:bodyPr>
            <a:normAutofit fontScale="90000"/>
          </a:bodyPr>
          <a:lstStyle/>
          <a:p>
            <a:r>
              <a:rPr lang="en-US" dirty="0"/>
              <a:t>	</a:t>
            </a:r>
            <a:r>
              <a:rPr lang="en-US" dirty="0" smtClean="0"/>
              <a:t>				 </a:t>
            </a:r>
            <a:r>
              <a:rPr lang="en-US" sz="2200" b="1" dirty="0" smtClean="0">
                <a:solidFill>
                  <a:schemeClr val="tx1"/>
                </a:solidFill>
                <a:latin typeface="Times New Roman" pitchFamily="18" charset="0"/>
                <a:cs typeface="Times New Roman" pitchFamily="18" charset="0"/>
              </a:rPr>
              <a:t>Table-4</a:t>
            </a:r>
            <a:r>
              <a:rPr lang="en-US" sz="2200" b="1" dirty="0">
                <a:solidFill>
                  <a:schemeClr val="tx1"/>
                </a:solidFill>
                <a:latin typeface="Times New Roman" pitchFamily="18" charset="0"/>
                <a:cs typeface="Times New Roman" pitchFamily="18" charset="0"/>
              </a:rPr>
              <a:t>: </a:t>
            </a:r>
            <a:r>
              <a:rPr lang="en-US" sz="2200" b="1" dirty="0" smtClean="0">
                <a:solidFill>
                  <a:schemeClr val="tx1"/>
                </a:solidFill>
                <a:latin typeface="Times New Roman" pitchFamily="18" charset="0"/>
                <a:cs typeface="Times New Roman" pitchFamily="18" charset="0"/>
              </a:rPr>
              <a:t>task </a:t>
            </a:r>
            <a:r>
              <a:rPr lang="en-US" sz="1800" b="1" dirty="0" smtClean="0">
                <a:solidFill>
                  <a:schemeClr val="tx1"/>
                </a:solidFill>
                <a:latin typeface="Times New Roman" pitchFamily="18" charset="0"/>
                <a:cs typeface="Times New Roman" pitchFamily="18" charset="0"/>
              </a:rPr>
              <a:t>History</a:t>
            </a:r>
            <a:r>
              <a:rPr lang="en-US" sz="2200" b="1" dirty="0">
                <a:solidFill>
                  <a:schemeClr val="tx1"/>
                </a:solidFill>
                <a:latin typeface="Times New Roman" pitchFamily="18" charset="0"/>
                <a:cs typeface="Times New Roman" pitchFamily="18" charset="0"/>
              </a:rPr>
              <a:t/>
            </a:r>
            <a:br>
              <a:rPr lang="en-US" sz="2200" b="1" dirty="0">
                <a:solidFill>
                  <a:schemeClr val="tx1"/>
                </a:solidFill>
                <a:latin typeface="Times New Roman" pitchFamily="18" charset="0"/>
                <a:cs typeface="Times New Roman" pitchFamily="18" charset="0"/>
              </a:rPr>
            </a:br>
            <a:r>
              <a:rPr lang="en-US" sz="2200" b="1" dirty="0">
                <a:solidFill>
                  <a:schemeClr val="tx1"/>
                </a:solidFill>
                <a:latin typeface="Times New Roman" pitchFamily="18" charset="0"/>
                <a:cs typeface="Times New Roman" pitchFamily="18" charset="0"/>
              </a:rPr>
              <a:t>					 Primary key: id</a:t>
            </a:r>
            <a:endParaRPr lang="en-US" sz="2200"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0001877"/>
              </p:ext>
            </p:extLst>
          </p:nvPr>
        </p:nvGraphicFramePr>
        <p:xfrm>
          <a:off x="609600" y="2310063"/>
          <a:ext cx="9930063" cy="2571750"/>
        </p:xfrm>
        <a:graphic>
          <a:graphicData uri="http://schemas.openxmlformats.org/drawingml/2006/table">
            <a:tbl>
              <a:tblPr firstRow="1" bandRow="1">
                <a:tableStyleId>{5C22544A-7EE6-4342-B048-85BDC9FD1C3A}</a:tableStyleId>
              </a:tblPr>
              <a:tblGrid>
                <a:gridCol w="3310021"/>
                <a:gridCol w="3310021"/>
                <a:gridCol w="3310021"/>
              </a:tblGrid>
              <a:tr h="857250">
                <a:tc>
                  <a:txBody>
                    <a:bodyPr/>
                    <a:lstStyle/>
                    <a:p>
                      <a:r>
                        <a:rPr lang="en-US" sz="1400" dirty="0" smtClean="0">
                          <a:latin typeface="Times New Roman" pitchFamily="18" charset="0"/>
                          <a:cs typeface="Times New Roman" pitchFamily="18" charset="0"/>
                        </a:rPr>
                        <a:t>FIELD NAME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DATA TYPE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DESCRIPTION</a:t>
                      </a:r>
                      <a:endParaRPr lang="en-US" sz="1400" dirty="0">
                        <a:latin typeface="Times New Roman" pitchFamily="18" charset="0"/>
                        <a:cs typeface="Times New Roman" pitchFamily="18" charset="0"/>
                      </a:endParaRPr>
                    </a:p>
                  </a:txBody>
                  <a:tcPr/>
                </a:tc>
              </a:tr>
              <a:tr h="857250">
                <a:tc>
                  <a:txBody>
                    <a:bodyPr/>
                    <a:lstStyle/>
                    <a:p>
                      <a:r>
                        <a:rPr lang="en-US" sz="1400" dirty="0" smtClean="0">
                          <a:latin typeface="Times New Roman" pitchFamily="18" charset="0"/>
                          <a:cs typeface="Times New Roman" pitchFamily="18" charset="0"/>
                        </a:rPr>
                        <a:t>id</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Primary key</a:t>
                      </a:r>
                      <a:endParaRPr lang="en-US" sz="1400" dirty="0">
                        <a:latin typeface="Times New Roman" pitchFamily="18" charset="0"/>
                        <a:cs typeface="Times New Roman" pitchFamily="18" charset="0"/>
                      </a:endParaRPr>
                    </a:p>
                  </a:txBody>
                  <a:tcPr/>
                </a:tc>
              </a:tr>
              <a:tr h="857250">
                <a:tc>
                  <a:txBody>
                    <a:bodyPr/>
                    <a:lstStyle/>
                    <a:p>
                      <a:r>
                        <a:rPr lang="en-US" sz="1400" dirty="0" err="1" smtClean="0">
                          <a:latin typeface="Times New Roman" pitchFamily="18" charset="0"/>
                          <a:cs typeface="Times New Roman" pitchFamily="18" charset="0"/>
                        </a:rPr>
                        <a:t>assigned_to</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Foreign</a:t>
                      </a:r>
                      <a:r>
                        <a:rPr lang="en-US" sz="1400" baseline="0" dirty="0" smtClean="0">
                          <a:latin typeface="Times New Roman" pitchFamily="18" charset="0"/>
                          <a:cs typeface="Times New Roman" pitchFamily="18" charset="0"/>
                        </a:rPr>
                        <a:t> key</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089826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599" y="1600200"/>
            <a:ext cx="9990221" cy="2923674"/>
          </a:xfrm>
        </p:spPr>
        <p:txBody>
          <a:bodyPr>
            <a:normAutofit/>
          </a:bodyPr>
          <a:lstStyle/>
          <a:p>
            <a:pPr marL="0" indent="0">
              <a:buNone/>
            </a:pPr>
            <a:endParaRPr lang="en-US" sz="3200" b="1" dirty="0" smtClean="0">
              <a:latin typeface="Times New Roman" pitchFamily="18" charset="0"/>
              <a:cs typeface="Times New Roman" pitchFamily="18" charset="0"/>
            </a:endParaRPr>
          </a:p>
          <a:p>
            <a:pPr marL="0" indent="0">
              <a:buNone/>
            </a:pPr>
            <a:endParaRPr lang="en-US" sz="3200" b="1" dirty="0">
              <a:latin typeface="Times New Roman" pitchFamily="18" charset="0"/>
              <a:cs typeface="Times New Roman" pitchFamily="18" charset="0"/>
            </a:endParaRPr>
          </a:p>
          <a:p>
            <a:pPr marL="0" indent="0">
              <a:buNone/>
            </a:pPr>
            <a:r>
              <a:rPr lang="en-US" sz="3200" b="1" dirty="0" smtClean="0">
                <a:latin typeface="Times New Roman" pitchFamily="18" charset="0"/>
                <a:cs typeface="Times New Roman" pitchFamily="18" charset="0"/>
              </a:rPr>
              <a:t>			SCREEN </a:t>
            </a:r>
            <a:r>
              <a:rPr lang="en-US" sz="3200" b="1" dirty="0">
                <a:latin typeface="Times New Roman" pitchFamily="18" charset="0"/>
                <a:cs typeface="Times New Roman" pitchFamily="18" charset="0"/>
              </a:rPr>
              <a:t>SHORTS</a:t>
            </a:r>
            <a:endParaRPr lang="en-US" sz="3200" dirty="0"/>
          </a:p>
        </p:txBody>
      </p:sp>
    </p:spTree>
    <p:extLst>
      <p:ext uri="{BB962C8B-B14F-4D97-AF65-F5344CB8AC3E}">
        <p14:creationId xmlns:p14="http://schemas.microsoft.com/office/powerpoint/2010/main" val="21376245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506" y="0"/>
            <a:ext cx="9956800" cy="1143000"/>
          </a:xfrm>
        </p:spPr>
        <p:txBody>
          <a:bodyPr/>
          <a:lstStyle/>
          <a:p>
            <a:r>
              <a:rPr lang="en-US" b="1" dirty="0" smtClean="0">
                <a:solidFill>
                  <a:schemeClr val="tx1"/>
                </a:solidFill>
                <a:latin typeface="Times New Roman" pitchFamily="18" charset="0"/>
                <a:cs typeface="Times New Roman" pitchFamily="18" charset="0"/>
              </a:rPr>
              <a:t>				      Log </a:t>
            </a:r>
            <a:r>
              <a:rPr lang="en-US" b="1" dirty="0" smtClean="0">
                <a:solidFill>
                  <a:schemeClr val="tx1"/>
                </a:solidFill>
                <a:latin typeface="Times New Roman" pitchFamily="18" charset="0"/>
                <a:cs typeface="Times New Roman" pitchFamily="18" charset="0"/>
              </a:rPr>
              <a:t>In</a:t>
            </a:r>
            <a:endParaRPr lang="en-US" dirty="0">
              <a:solidFill>
                <a:schemeClr val="tx1"/>
              </a:solidFill>
            </a:endParaRPr>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86590" y="1324268"/>
            <a:ext cx="9240252" cy="544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6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b="1" dirty="0" smtClean="0">
                <a:solidFill>
                  <a:schemeClr val="tx1"/>
                </a:solidFill>
                <a:latin typeface="Times New Roman" pitchFamily="18" charset="0"/>
                <a:cs typeface="Times New Roman" pitchFamily="18" charset="0"/>
              </a:rPr>
              <a:t>				Dash </a:t>
            </a:r>
            <a:r>
              <a:rPr lang="en-US" sz="3300" b="1" dirty="0" smtClean="0">
                <a:solidFill>
                  <a:schemeClr val="tx1"/>
                </a:solidFill>
                <a:latin typeface="Times New Roman" pitchFamily="18" charset="0"/>
                <a:cs typeface="Times New Roman" pitchFamily="18" charset="0"/>
              </a:rPr>
              <a:t>Board</a:t>
            </a:r>
            <a:r>
              <a:rPr lang="en-US" b="1" u="sng" dirty="0" smtClean="0">
                <a:latin typeface="Times New Roman" pitchFamily="18" charset="0"/>
                <a:cs typeface="Times New Roman" pitchFamily="18" charset="0"/>
              </a:rPr>
              <a:t/>
            </a:r>
            <a:br>
              <a:rPr lang="en-US" b="1" u="sng" dirty="0" smtClean="0">
                <a:latin typeface="Times New Roman" pitchFamily="18" charset="0"/>
                <a:cs typeface="Times New Roman" pitchFamily="18" charset="0"/>
              </a:rPr>
            </a:br>
            <a:endParaRPr lang="en-US" b="1" u="sng" dirty="0">
              <a:latin typeface="Times New Roman" pitchFamily="18" charset="0"/>
              <a:cs typeface="Times New Roman" pitchFamily="18" charset="0"/>
            </a:endParaRPr>
          </a:p>
        </p:txBody>
      </p:sp>
      <p:pic>
        <p:nvPicPr>
          <p:cNvPr id="3" name="Picture 2" descr="G:\main pro doc\dash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554" y="1179093"/>
            <a:ext cx="9756831" cy="548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27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956800" cy="733926"/>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Create User</a:t>
            </a:r>
            <a:endParaRPr lang="en-US" b="1" dirty="0">
              <a:solidFill>
                <a:schemeClr val="tx1"/>
              </a:solidFill>
              <a:latin typeface="Times New Roman" pitchFamily="18" charset="0"/>
              <a:cs typeface="Times New Roman" pitchFamily="18" charset="0"/>
            </a:endParaRPr>
          </a:p>
        </p:txBody>
      </p:sp>
      <p:pic>
        <p:nvPicPr>
          <p:cNvPr id="5122" name="Picture 2" descr="G:\main pro doc\createuser.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728303" y="866274"/>
            <a:ext cx="9765581" cy="575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51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67573"/>
          </a:xfrm>
        </p:spPr>
        <p:txBody>
          <a:bodyPr/>
          <a:lstStyle/>
          <a:p>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User</a:t>
            </a:r>
            <a:endParaRPr lang="en-US" b="1" dirty="0">
              <a:solidFill>
                <a:schemeClr val="tx1"/>
              </a:solidFill>
              <a:latin typeface="Times New Roman" pitchFamily="18" charset="0"/>
              <a:cs typeface="Times New Roman" pitchFamily="18" charset="0"/>
            </a:endParaRPr>
          </a:p>
        </p:txBody>
      </p:sp>
      <p:pic>
        <p:nvPicPr>
          <p:cNvPr id="1026" name="Picture 2" descr="G:\main pro doc\user.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43717" y="1034716"/>
            <a:ext cx="10157615" cy="5823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22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67573"/>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	Create User Role</a:t>
            </a:r>
            <a:endParaRPr lang="en-US" b="1" dirty="0">
              <a:solidFill>
                <a:schemeClr val="tx1"/>
              </a:solidFill>
              <a:latin typeface="Times New Roman" pitchFamily="18" charset="0"/>
              <a:cs typeface="Times New Roman" pitchFamily="18" charset="0"/>
            </a:endParaRPr>
          </a:p>
        </p:txBody>
      </p:sp>
      <p:pic>
        <p:nvPicPr>
          <p:cNvPr id="3075" name="Picture 3" descr="G:\main pro doc\createuserro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33" y="1155032"/>
            <a:ext cx="9784893" cy="5498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D4685-FB2F-4347-8CDA-C3B213C00C05}"/>
              </a:ext>
            </a:extLst>
          </p:cNvPr>
          <p:cNvSpPr>
            <a:spLocks noGrp="1"/>
          </p:cNvSpPr>
          <p:nvPr>
            <p:ph type="title"/>
          </p:nvPr>
        </p:nvSpPr>
        <p:spPr>
          <a:xfrm>
            <a:off x="609600" y="599490"/>
            <a:ext cx="9956800" cy="1143000"/>
          </a:xfrm>
        </p:spPr>
        <p:txBody>
          <a:bodyPr>
            <a:normAutofit fontScale="90000"/>
          </a:bodyPr>
          <a:lstStyle/>
          <a:p>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smtClean="0">
                <a:latin typeface="Times New Roman" pitchFamily="18" charset="0"/>
                <a:cs typeface="Times New Roman" pitchFamily="18" charset="0"/>
              </a:rPr>
              <a:t>		   </a:t>
            </a:r>
            <a:r>
              <a:rPr lang="en-US" sz="3600" b="1" dirty="0" smtClean="0">
                <a:solidFill>
                  <a:schemeClr val="tx1"/>
                </a:solidFill>
                <a:latin typeface="Times New Roman" pitchFamily="18" charset="0"/>
                <a:cs typeface="Times New Roman" pitchFamily="18" charset="0"/>
              </a:rPr>
              <a:t>MODULES</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85BBCD67-A37B-4086-94FF-DCEA0EA34724}"/>
              </a:ext>
            </a:extLst>
          </p:cNvPr>
          <p:cNvSpPr>
            <a:spLocks noGrp="1"/>
          </p:cNvSpPr>
          <p:nvPr>
            <p:ph sz="quarter" idx="1"/>
          </p:nvPr>
        </p:nvSpPr>
        <p:spPr>
          <a:xfrm>
            <a:off x="1732548" y="1552074"/>
            <a:ext cx="5245768" cy="4559968"/>
          </a:xfrm>
        </p:spPr>
        <p:txBody>
          <a:bodyPr>
            <a:normAutofit/>
          </a:bodyPr>
          <a:lstStyle/>
          <a:p>
            <a:pPr marL="0" indent="0" algn="just">
              <a:lnSpc>
                <a:spcPct val="150000"/>
              </a:lnSpc>
              <a:buNone/>
            </a:pPr>
            <a:r>
              <a:rPr lang="en-US" sz="2200" b="1" dirty="0">
                <a:latin typeface="Times New Roman" pitchFamily="18" charset="0"/>
                <a:cs typeface="Times New Roman" pitchFamily="18" charset="0"/>
              </a:rPr>
              <a:t>The different modules are:</a:t>
            </a:r>
          </a:p>
          <a:p>
            <a:pPr lvl="0" algn="just">
              <a:lnSpc>
                <a:spcPct val="150000"/>
              </a:lnSpc>
            </a:pPr>
            <a:r>
              <a:rPr lang="en-IN" sz="2000" b="1" dirty="0">
                <a:effectLst/>
                <a:latin typeface="Times New Roman" pitchFamily="18" charset="0"/>
                <a:cs typeface="Times New Roman" pitchFamily="18" charset="0"/>
              </a:rPr>
              <a:t>Project Creation</a:t>
            </a:r>
            <a:endParaRPr lang="en-US" sz="2000" b="1" dirty="0">
              <a:effectLst/>
              <a:latin typeface="Times New Roman" pitchFamily="18" charset="0"/>
              <a:cs typeface="Times New Roman" pitchFamily="18" charset="0"/>
            </a:endParaRPr>
          </a:p>
          <a:p>
            <a:pPr lvl="0" algn="just">
              <a:lnSpc>
                <a:spcPct val="150000"/>
              </a:lnSpc>
            </a:pPr>
            <a:r>
              <a:rPr lang="en-IN" sz="2000" b="1" dirty="0">
                <a:effectLst/>
                <a:latin typeface="Times New Roman" pitchFamily="18" charset="0"/>
                <a:cs typeface="Times New Roman" pitchFamily="18" charset="0"/>
              </a:rPr>
              <a:t>Task</a:t>
            </a:r>
            <a:endParaRPr lang="en-US" sz="2000" b="1" dirty="0">
              <a:effectLst/>
              <a:latin typeface="Times New Roman" pitchFamily="18" charset="0"/>
              <a:cs typeface="Times New Roman" pitchFamily="18" charset="0"/>
            </a:endParaRPr>
          </a:p>
          <a:p>
            <a:pPr lvl="0" algn="just">
              <a:lnSpc>
                <a:spcPct val="150000"/>
              </a:lnSpc>
            </a:pPr>
            <a:r>
              <a:rPr lang="en-IN" sz="2000" b="1" dirty="0">
                <a:effectLst/>
                <a:latin typeface="Times New Roman" pitchFamily="18" charset="0"/>
                <a:cs typeface="Times New Roman" pitchFamily="18" charset="0"/>
              </a:rPr>
              <a:t>Users</a:t>
            </a:r>
            <a:endParaRPr lang="en-US" sz="2000" b="1" dirty="0">
              <a:effectLst/>
              <a:latin typeface="Times New Roman" pitchFamily="18" charset="0"/>
              <a:cs typeface="Times New Roman" pitchFamily="18" charset="0"/>
            </a:endParaRPr>
          </a:p>
          <a:p>
            <a:pPr lvl="0" algn="just">
              <a:lnSpc>
                <a:spcPct val="150000"/>
              </a:lnSpc>
            </a:pPr>
            <a:r>
              <a:rPr lang="en-IN" sz="2000" b="1" dirty="0">
                <a:effectLst/>
                <a:latin typeface="Times New Roman" pitchFamily="18" charset="0"/>
                <a:cs typeface="Times New Roman" pitchFamily="18" charset="0"/>
              </a:rPr>
              <a:t>Report Generation</a:t>
            </a:r>
            <a:endParaRPr lang="en-US" sz="2000" b="1" dirty="0">
              <a:effectLst/>
              <a:latin typeface="Times New Roman" pitchFamily="18" charset="0"/>
              <a:cs typeface="Times New Roman" pitchFamily="18" charset="0"/>
            </a:endParaRPr>
          </a:p>
          <a:p>
            <a:pPr lvl="0" algn="just">
              <a:lnSpc>
                <a:spcPct val="150000"/>
              </a:lnSpc>
            </a:pPr>
            <a:r>
              <a:rPr lang="en-IN" sz="2000" b="1" dirty="0" smtClean="0">
                <a:effectLst/>
                <a:latin typeface="Times New Roman" pitchFamily="18" charset="0"/>
                <a:cs typeface="Times New Roman" pitchFamily="18" charset="0"/>
              </a:rPr>
              <a:t>Settings</a:t>
            </a:r>
            <a:endParaRPr lang="en-US" sz="2400" b="1" u="sng"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42389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91636"/>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User Role</a:t>
            </a:r>
            <a:endParaRPr lang="en-US" b="1" dirty="0">
              <a:solidFill>
                <a:schemeClr val="tx1"/>
              </a:solidFill>
              <a:latin typeface="Times New Roman" pitchFamily="18" charset="0"/>
              <a:cs typeface="Times New Roman" pitchFamily="18" charset="0"/>
            </a:endParaRPr>
          </a:p>
        </p:txBody>
      </p:sp>
      <p:pic>
        <p:nvPicPr>
          <p:cNvPr id="2052" name="Picture 4" descr="G:\main pro doc\userro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09" y="1169069"/>
            <a:ext cx="9888739" cy="566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08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591636"/>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	Create Project</a:t>
            </a:r>
            <a:endParaRPr lang="en-US" b="1" dirty="0">
              <a:solidFill>
                <a:schemeClr val="tx1"/>
              </a:solidFill>
              <a:latin typeface="Times New Roman" pitchFamily="18" charset="0"/>
              <a:cs typeface="Times New Roman" pitchFamily="18" charset="0"/>
            </a:endParaRPr>
          </a:p>
        </p:txBody>
      </p:sp>
      <p:pic>
        <p:nvPicPr>
          <p:cNvPr id="4099" name="Picture 3" descr="G:\main pro doc\createproje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07" y="1130967"/>
            <a:ext cx="9475222" cy="559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76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15699"/>
          </a:xfrm>
        </p:spPr>
        <p:txBody>
          <a:bodyPr>
            <a:normAutofit/>
          </a:bodyPr>
          <a:lstStyle/>
          <a:p>
            <a:r>
              <a:rPr lang="en-US" dirty="0" smtClean="0"/>
              <a:t>			         </a:t>
            </a:r>
            <a:r>
              <a:rPr lang="en-US" b="1" dirty="0" smtClean="0">
                <a:solidFill>
                  <a:schemeClr val="tx1"/>
                </a:solidFill>
                <a:latin typeface="Times New Roman" pitchFamily="18" charset="0"/>
                <a:cs typeface="Times New Roman" pitchFamily="18" charset="0"/>
              </a:rPr>
              <a:t>Project</a:t>
            </a:r>
            <a:endParaRPr lang="en-US" b="1" dirty="0">
              <a:solidFill>
                <a:schemeClr val="tx1"/>
              </a:solidFill>
              <a:latin typeface="Times New Roman" pitchFamily="18" charset="0"/>
              <a:cs typeface="Times New Roman" pitchFamily="18" charset="0"/>
            </a:endParaRPr>
          </a:p>
        </p:txBody>
      </p:sp>
      <p:pic>
        <p:nvPicPr>
          <p:cNvPr id="6146" name="Picture 2" descr="G:\main pro doc\project.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863719" y="1046747"/>
            <a:ext cx="9943719" cy="572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40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60078"/>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Create Task</a:t>
            </a:r>
            <a:endParaRPr lang="en-US" b="1" dirty="0">
              <a:solidFill>
                <a:schemeClr val="tx1"/>
              </a:solidFill>
              <a:latin typeface="Times New Roman" pitchFamily="18" charset="0"/>
              <a:cs typeface="Times New Roman" pitchFamily="18" charset="0"/>
            </a:endParaRPr>
          </a:p>
        </p:txBody>
      </p:sp>
      <p:pic>
        <p:nvPicPr>
          <p:cNvPr id="7170" name="Picture 2" descr="G:\main pro doc\createta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7" y="1191127"/>
            <a:ext cx="9771624" cy="547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14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11951"/>
          </a:xfrm>
        </p:spPr>
        <p:txBody>
          <a:bodyPr/>
          <a:lstStyle/>
          <a:p>
            <a:r>
              <a:rPr lang="en-US" dirty="0" smtClean="0"/>
              <a:t>			  	</a:t>
            </a:r>
            <a:r>
              <a:rPr lang="en-US" dirty="0" smtClean="0"/>
              <a:t>     </a:t>
            </a:r>
            <a:r>
              <a:rPr lang="en-US" b="1" dirty="0" smtClean="0">
                <a:solidFill>
                  <a:schemeClr val="tx1"/>
                </a:solidFill>
                <a:latin typeface="Times New Roman" pitchFamily="18" charset="0"/>
                <a:cs typeface="Times New Roman" pitchFamily="18" charset="0"/>
              </a:rPr>
              <a:t>Task</a:t>
            </a:r>
            <a:endParaRPr lang="en-US" b="1" dirty="0">
              <a:solidFill>
                <a:schemeClr val="tx1"/>
              </a:solidFill>
              <a:latin typeface="Times New Roman" pitchFamily="18" charset="0"/>
              <a:cs typeface="Times New Roman" pitchFamily="18" charset="0"/>
            </a:endParaRPr>
          </a:p>
        </p:txBody>
      </p:sp>
      <p:pic>
        <p:nvPicPr>
          <p:cNvPr id="8194" name="Picture 2" descr="G:\main pro doc\ta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384" y="1050506"/>
            <a:ext cx="9907563" cy="568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9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20236"/>
          </a:xfrm>
        </p:spPr>
        <p:txBody>
          <a:bodyPr/>
          <a:lstStyle/>
          <a:p>
            <a:r>
              <a:rPr lang="en-US" b="1"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Task History</a:t>
            </a:r>
            <a:endParaRPr lang="en-US" b="1" dirty="0">
              <a:solidFill>
                <a:schemeClr val="tx1"/>
              </a:solidFill>
              <a:latin typeface="Times New Roman" pitchFamily="18" charset="0"/>
              <a:cs typeface="Times New Roman" pitchFamily="18" charset="0"/>
            </a:endParaRPr>
          </a:p>
        </p:txBody>
      </p:sp>
      <p:pic>
        <p:nvPicPr>
          <p:cNvPr id="9218" name="Picture 2" descr="G:\main pro doc\taskhistory.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963988" y="1155032"/>
            <a:ext cx="9792244" cy="566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37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BIBLIOGRAPHY</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741947" y="2093495"/>
            <a:ext cx="7511716" cy="3031958"/>
          </a:xfrm>
        </p:spPr>
        <p:txBody>
          <a:bodyPr/>
          <a:lstStyle/>
          <a:p>
            <a:r>
              <a:rPr lang="en-US" b="1" dirty="0" smtClean="0">
                <a:solidFill>
                  <a:schemeClr val="accent2"/>
                </a:solidFill>
                <a:latin typeface="Times New Roman" pitchFamily="18" charset="0"/>
                <a:cs typeface="Times New Roman" pitchFamily="18" charset="0"/>
                <a:hlinkClick r:id="rId2"/>
              </a:rPr>
              <a:t>www.teamwork.com</a:t>
            </a:r>
            <a:endParaRPr lang="en-US" b="1" dirty="0" smtClean="0">
              <a:solidFill>
                <a:schemeClr val="accent2"/>
              </a:solidFill>
              <a:latin typeface="Times New Roman" pitchFamily="18" charset="0"/>
              <a:cs typeface="Times New Roman" pitchFamily="18" charset="0"/>
            </a:endParaRPr>
          </a:p>
          <a:p>
            <a:r>
              <a:rPr lang="en-US" b="1" dirty="0" smtClean="0">
                <a:solidFill>
                  <a:schemeClr val="accent2"/>
                </a:solidFill>
                <a:latin typeface="Times New Roman" pitchFamily="18" charset="0"/>
                <a:cs typeface="Times New Roman" pitchFamily="18" charset="0"/>
                <a:hlinkClick r:id="rId3"/>
              </a:rPr>
              <a:t>www.google.com</a:t>
            </a:r>
            <a:endParaRPr lang="en-US" b="1" dirty="0" smtClean="0">
              <a:solidFill>
                <a:schemeClr val="accent2"/>
              </a:solidFill>
              <a:latin typeface="Times New Roman" pitchFamily="18" charset="0"/>
              <a:cs typeface="Times New Roman" pitchFamily="18" charset="0"/>
            </a:endParaRPr>
          </a:p>
          <a:p>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98481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descr="C:\Users\admin\Downloads\thank-you-lettering_1262-6963 (1).jp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3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5FEEE8-7538-46BA-ABAF-B40F7A22ACB9}"/>
              </a:ext>
            </a:extLst>
          </p:cNvPr>
          <p:cNvSpPr>
            <a:spLocks noGrp="1"/>
          </p:cNvSpPr>
          <p:nvPr>
            <p:ph sz="quarter" idx="1"/>
          </p:nvPr>
        </p:nvSpPr>
        <p:spPr>
          <a:xfrm>
            <a:off x="367502" y="565484"/>
            <a:ext cx="10244351" cy="5895473"/>
          </a:xfrm>
        </p:spPr>
        <p:txBody>
          <a:bodyPr>
            <a:normAutofit/>
          </a:bodyPr>
          <a:lstStyle/>
          <a:p>
            <a:pPr marL="0" indent="0" algn="just">
              <a:lnSpc>
                <a:spcPct val="150000"/>
              </a:lnSpc>
              <a:buNone/>
            </a:pPr>
            <a:r>
              <a:rPr lang="en-IN" sz="3200" b="1" dirty="0" smtClean="0">
                <a:effectLst/>
                <a:latin typeface="Times New Roman" pitchFamily="18" charset="0"/>
                <a:cs typeface="Times New Roman" pitchFamily="18" charset="0"/>
              </a:rPr>
              <a:t>SCOPE</a:t>
            </a:r>
            <a:endParaRPr lang="en-US" sz="3200" dirty="0">
              <a:effectLst/>
              <a:latin typeface="Times New Roman" pitchFamily="18" charset="0"/>
              <a:cs typeface="Times New Roman" pitchFamily="18" charset="0"/>
            </a:endParaRPr>
          </a:p>
          <a:p>
            <a:pPr marL="0" lvl="0" indent="0" algn="just">
              <a:lnSpc>
                <a:spcPct val="150000"/>
              </a:lnSpc>
              <a:buNone/>
            </a:pPr>
            <a:r>
              <a:rPr lang="en-IN" dirty="0">
                <a:effectLst/>
                <a:latin typeface="Times New Roman" pitchFamily="18" charset="0"/>
                <a:cs typeface="Times New Roman" pitchFamily="18" charset="0"/>
              </a:rPr>
              <a:t>Improved processes and methodologies; increasing </a:t>
            </a:r>
            <a:r>
              <a:rPr lang="en-IN" dirty="0" smtClean="0">
                <a:effectLst/>
                <a:latin typeface="Times New Roman" pitchFamily="18" charset="0"/>
                <a:cs typeface="Times New Roman" pitchFamily="18" charset="0"/>
              </a:rPr>
              <a:t>productivity.</a:t>
            </a:r>
            <a:endParaRPr lang="en-US" dirty="0" smtClean="0">
              <a:effectLst/>
              <a:latin typeface="Times New Roman" pitchFamily="18" charset="0"/>
              <a:cs typeface="Times New Roman" pitchFamily="18" charset="0"/>
            </a:endParaRPr>
          </a:p>
          <a:p>
            <a:pPr marL="0" lvl="0" indent="0" algn="just">
              <a:lnSpc>
                <a:spcPct val="150000"/>
              </a:lnSpc>
              <a:buNone/>
            </a:pPr>
            <a:r>
              <a:rPr lang="en-IN" dirty="0" smtClean="0">
                <a:effectLst/>
                <a:latin typeface="Times New Roman" pitchFamily="18" charset="0"/>
                <a:cs typeface="Times New Roman" pitchFamily="18" charset="0"/>
              </a:rPr>
              <a:t>A central repository for information and customer feedback.</a:t>
            </a:r>
            <a:endParaRPr lang="en-US" dirty="0" smtClean="0">
              <a:effectLst/>
              <a:latin typeface="Times New Roman" pitchFamily="18" charset="0"/>
              <a:cs typeface="Times New Roman" pitchFamily="18" charset="0"/>
            </a:endParaRPr>
          </a:p>
          <a:p>
            <a:pPr marL="0" lvl="0" indent="0" algn="just">
              <a:lnSpc>
                <a:spcPct val="150000"/>
              </a:lnSpc>
              <a:buNone/>
            </a:pPr>
            <a:r>
              <a:rPr lang="en-IN" dirty="0" smtClean="0">
                <a:effectLst/>
                <a:latin typeface="Times New Roman" pitchFamily="18" charset="0"/>
                <a:cs typeface="Times New Roman" pitchFamily="18" charset="0"/>
              </a:rPr>
              <a:t>Realignment </a:t>
            </a:r>
            <a:r>
              <a:rPr lang="en-IN" dirty="0">
                <a:effectLst/>
                <a:latin typeface="Times New Roman" pitchFamily="18" charset="0"/>
                <a:cs typeface="Times New Roman" pitchFamily="18" charset="0"/>
              </a:rPr>
              <a:t>of priorities, based on demand and workload</a:t>
            </a:r>
            <a:r>
              <a:rPr lang="en-IN" dirty="0" smtClean="0">
                <a:effectLst/>
                <a:latin typeface="Times New Roman" pitchFamily="18" charset="0"/>
                <a:cs typeface="Times New Roman" pitchFamily="18" charset="0"/>
              </a:rPr>
              <a:t>.</a:t>
            </a:r>
          </a:p>
          <a:p>
            <a:pPr marL="0" lvl="0" indent="0" algn="just">
              <a:lnSpc>
                <a:spcPct val="150000"/>
              </a:lnSpc>
              <a:buNone/>
            </a:pPr>
            <a:endParaRPr lang="en-US" dirty="0">
              <a:effectLst/>
              <a:latin typeface="Times New Roman" pitchFamily="18" charset="0"/>
              <a:cs typeface="Times New Roman" pitchFamily="18" charset="0"/>
            </a:endParaRPr>
          </a:p>
          <a:p>
            <a:pPr marL="0" indent="0" algn="just">
              <a:lnSpc>
                <a:spcPct val="150000"/>
              </a:lnSpc>
              <a:buNone/>
            </a:pPr>
            <a:r>
              <a:rPr lang="en-IN" sz="3200" b="1" dirty="0">
                <a:effectLst/>
                <a:latin typeface="Times New Roman" pitchFamily="18" charset="0"/>
                <a:cs typeface="Times New Roman" pitchFamily="18" charset="0"/>
              </a:rPr>
              <a:t>OBJECTIVE</a:t>
            </a:r>
            <a:endParaRPr lang="en-US" sz="3200" dirty="0">
              <a:effectLst/>
              <a:latin typeface="Times New Roman" pitchFamily="18" charset="0"/>
              <a:cs typeface="Times New Roman" pitchFamily="18" charset="0"/>
            </a:endParaRPr>
          </a:p>
          <a:p>
            <a:pPr marL="0" indent="0" algn="just">
              <a:lnSpc>
                <a:spcPct val="150000"/>
              </a:lnSpc>
              <a:buNone/>
            </a:pPr>
            <a:r>
              <a:rPr lang="en-IN" dirty="0">
                <a:effectLst/>
                <a:latin typeface="Times New Roman" pitchFamily="18" charset="0"/>
                <a:cs typeface="Times New Roman" pitchFamily="18" charset="0"/>
              </a:rPr>
              <a:t>The main objective of team pulse is to improve the productivity of an organization.</a:t>
            </a:r>
            <a:endParaRPr lang="en-US" dirty="0">
              <a:effectLst/>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99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12A7-D463-46C7-B151-21E2BA5977FA}"/>
              </a:ext>
            </a:extLst>
          </p:cNvPr>
          <p:cNvSpPr>
            <a:spLocks noGrp="1"/>
          </p:cNvSpPr>
          <p:nvPr>
            <p:ph type="title"/>
          </p:nvPr>
        </p:nvSpPr>
        <p:spPr>
          <a:xfrm>
            <a:off x="802105" y="1369512"/>
            <a:ext cx="9956800" cy="1143000"/>
          </a:xfrm>
        </p:spPr>
        <p:txBody>
          <a:bodyPr>
            <a:normAutofit fontScale="90000"/>
          </a:bodyPr>
          <a:lstStyle/>
          <a:p>
            <a:r>
              <a:rPr lang="en-US" b="1" dirty="0"/>
              <a:t/>
            </a:r>
            <a:br>
              <a:rPr lang="en-US" b="1" dirty="0"/>
            </a:br>
            <a:r>
              <a:rPr lang="en-IN" sz="3600" b="1" dirty="0">
                <a:solidFill>
                  <a:schemeClr val="tx1"/>
                </a:solidFill>
                <a:latin typeface="Times New Roman" pitchFamily="18" charset="0"/>
                <a:cs typeface="Times New Roman" pitchFamily="18" charset="0"/>
              </a:rPr>
              <a:t>CHALLENGE</a:t>
            </a:r>
            <a:r>
              <a:rPr lang="en-IN" b="1" u="sng" dirty="0">
                <a:solidFill>
                  <a:schemeClr val="bg1"/>
                </a:solidFill>
                <a:latin typeface="Times New Roman" pitchFamily="18" charset="0"/>
                <a:cs typeface="Times New Roman" pitchFamily="18" charset="0"/>
              </a:rPr>
              <a:t/>
            </a:r>
            <a:br>
              <a:rPr lang="en-IN" b="1" u="sng" dirty="0">
                <a:solidFill>
                  <a:schemeClr val="bg1"/>
                </a:solidFill>
                <a:latin typeface="Times New Roman" pitchFamily="18" charset="0"/>
                <a:cs typeface="Times New Roman" pitchFamily="18" charset="0"/>
              </a:rPr>
            </a:br>
            <a:endParaRPr lang="en-US" dirty="0"/>
          </a:p>
        </p:txBody>
      </p:sp>
      <p:sp>
        <p:nvSpPr>
          <p:cNvPr id="3" name="Content Placeholder 2">
            <a:extLst>
              <a:ext uri="{FF2B5EF4-FFF2-40B4-BE49-F238E27FC236}">
                <a16:creationId xmlns="" xmlns:a16="http://schemas.microsoft.com/office/drawing/2014/main" id="{0A07F36A-9F1F-4158-970C-474439AA01EF}"/>
              </a:ext>
            </a:extLst>
          </p:cNvPr>
          <p:cNvSpPr>
            <a:spLocks noGrp="1"/>
          </p:cNvSpPr>
          <p:nvPr>
            <p:ph sz="quarter" idx="1"/>
          </p:nvPr>
        </p:nvSpPr>
        <p:spPr>
          <a:xfrm>
            <a:off x="656258" y="1879672"/>
            <a:ext cx="9714963" cy="3690949"/>
          </a:xfrm>
        </p:spPr>
        <p:txBody>
          <a:bodyPr>
            <a:normAutofit/>
          </a:bodyPr>
          <a:lstStyle/>
          <a:p>
            <a:pPr marL="0" indent="0" algn="just">
              <a:lnSpc>
                <a:spcPct val="150000"/>
              </a:lnSpc>
              <a:buNone/>
            </a:pPr>
            <a:endParaRPr lang="en-US" dirty="0">
              <a:effectLst/>
              <a:latin typeface="Times New Roman" pitchFamily="18" charset="0"/>
              <a:cs typeface="Times New Roman" pitchFamily="18" charset="0"/>
            </a:endParaRPr>
          </a:p>
          <a:p>
            <a:pPr marL="0" indent="0" algn="just">
              <a:lnSpc>
                <a:spcPct val="150000"/>
              </a:lnSpc>
              <a:buNone/>
            </a:pPr>
            <a:r>
              <a:rPr lang="en-IN" dirty="0">
                <a:effectLst/>
                <a:latin typeface="Times New Roman" pitchFamily="18" charset="0"/>
                <a:cs typeface="Times New Roman" pitchFamily="18" charset="0"/>
              </a:rPr>
              <a:t>The Challenge Company was tracking there are several more active requests at any given time. The company needed to be able to prioritize, based on demand. Further, it wanted a central system where critical information could be housed for easy access and analysis. This included customer feedback that would be vital to future product and service direction.</a:t>
            </a:r>
            <a:endParaRPr lang="en-US" dirty="0">
              <a:effectLst/>
              <a:latin typeface="Times New Roman" pitchFamily="18" charset="0"/>
              <a:cs typeface="Times New Roman" pitchFamily="18" charset="0"/>
            </a:endParaRPr>
          </a:p>
          <a:p>
            <a:endParaRPr lang="en-US" sz="2400" dirty="0"/>
          </a:p>
        </p:txBody>
      </p:sp>
    </p:spTree>
    <p:extLst>
      <p:ext uri="{BB962C8B-B14F-4D97-AF65-F5344CB8AC3E}">
        <p14:creationId xmlns:p14="http://schemas.microsoft.com/office/powerpoint/2010/main" val="81994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FFB872-8FF4-4DC2-9ABB-929EA2AAF35B}"/>
              </a:ext>
            </a:extLst>
          </p:cNvPr>
          <p:cNvSpPr>
            <a:spLocks noGrp="1"/>
          </p:cNvSpPr>
          <p:nvPr>
            <p:ph sz="quarter" idx="1"/>
          </p:nvPr>
        </p:nvSpPr>
        <p:spPr>
          <a:xfrm>
            <a:off x="397042" y="760736"/>
            <a:ext cx="10816389" cy="3907516"/>
          </a:xfrm>
        </p:spPr>
        <p:txBody>
          <a:bodyPr>
            <a:noAutofit/>
          </a:bodyPr>
          <a:lstStyle/>
          <a:p>
            <a:pPr marL="0" indent="0" algn="just">
              <a:lnSpc>
                <a:spcPct val="150000"/>
              </a:lnSpc>
              <a:buNone/>
            </a:pPr>
            <a:endParaRPr lang="en-US" dirty="0">
              <a:effectLst/>
              <a:latin typeface="Times New Roman" pitchFamily="18" charset="0"/>
              <a:cs typeface="Times New Roman" pitchFamily="18" charset="0"/>
            </a:endParaRPr>
          </a:p>
          <a:p>
            <a:pPr marL="0" indent="0" algn="just">
              <a:lnSpc>
                <a:spcPct val="150000"/>
              </a:lnSpc>
              <a:buNone/>
            </a:pPr>
            <a:r>
              <a:rPr lang="en-IN" dirty="0">
                <a:effectLst/>
                <a:latin typeface="Times New Roman" pitchFamily="18" charset="0"/>
                <a:cs typeface="Times New Roman" pitchFamily="18" charset="0"/>
              </a:rPr>
              <a:t>Team Pulse is an easy-to-use project management tool that supports agile best practices and enables developers and non-developers to work seamlessly, across projects and departments, providing a clearer picture of tasks and priorities</a:t>
            </a:r>
            <a:r>
              <a:rPr lang="en-IN" dirty="0" smtClean="0">
                <a:effectLst/>
                <a:latin typeface="Times New Roman" pitchFamily="18" charset="0"/>
                <a:cs typeface="Times New Roman" pitchFamily="18" charset="0"/>
              </a:rPr>
              <a:t>.</a:t>
            </a:r>
            <a:endParaRPr lang="en-US" dirty="0">
              <a:effectLst/>
              <a:latin typeface="Times New Roman" pitchFamily="18" charset="0"/>
              <a:cs typeface="Times New Roman" pitchFamily="18" charset="0"/>
            </a:endParaRPr>
          </a:p>
          <a:p>
            <a:pPr lvl="0" algn="just">
              <a:lnSpc>
                <a:spcPct val="150000"/>
              </a:lnSpc>
            </a:pPr>
            <a:r>
              <a:rPr lang="en-IN" dirty="0">
                <a:effectLst/>
                <a:latin typeface="Times New Roman" pitchFamily="18" charset="0"/>
                <a:cs typeface="Times New Roman" pitchFamily="18" charset="0"/>
              </a:rPr>
              <a:t>Prioritizing backlogs for effective development.</a:t>
            </a:r>
            <a:endParaRPr lang="en-US" dirty="0">
              <a:effectLst/>
              <a:latin typeface="Times New Roman" pitchFamily="18" charset="0"/>
              <a:cs typeface="Times New Roman" pitchFamily="18" charset="0"/>
            </a:endParaRPr>
          </a:p>
          <a:p>
            <a:pPr lvl="0" algn="just">
              <a:lnSpc>
                <a:spcPct val="150000"/>
              </a:lnSpc>
            </a:pPr>
            <a:r>
              <a:rPr lang="en-IN" dirty="0">
                <a:effectLst/>
                <a:latin typeface="Times New Roman" pitchFamily="18" charset="0"/>
                <a:cs typeface="Times New Roman" pitchFamily="18" charset="0"/>
              </a:rPr>
              <a:t>Estimating duration of each task.</a:t>
            </a:r>
            <a:endParaRPr lang="en-US" dirty="0">
              <a:effectLst/>
              <a:latin typeface="Times New Roman" pitchFamily="18" charset="0"/>
              <a:cs typeface="Times New Roman" pitchFamily="18" charset="0"/>
            </a:endParaRPr>
          </a:p>
          <a:p>
            <a:pPr lvl="0" algn="just">
              <a:lnSpc>
                <a:spcPct val="150000"/>
              </a:lnSpc>
            </a:pPr>
            <a:r>
              <a:rPr lang="en-IN" dirty="0">
                <a:effectLst/>
                <a:latin typeface="Times New Roman" pitchFamily="18" charset="0"/>
                <a:cs typeface="Times New Roman" pitchFamily="18" charset="0"/>
              </a:rPr>
              <a:t>Reports for tasks history and completed tasks.</a:t>
            </a:r>
            <a:endParaRPr lang="en-US" dirty="0">
              <a:effectLst/>
              <a:latin typeface="Times New Roman" pitchFamily="18" charset="0"/>
              <a:cs typeface="Times New Roman" pitchFamily="18" charset="0"/>
            </a:endParaRPr>
          </a:p>
          <a:p>
            <a:pPr lvl="0" algn="just">
              <a:lnSpc>
                <a:spcPct val="150000"/>
              </a:lnSpc>
            </a:pPr>
            <a:r>
              <a:rPr lang="en-IN" dirty="0">
                <a:effectLst/>
                <a:latin typeface="Times New Roman" pitchFamily="18" charset="0"/>
                <a:cs typeface="Times New Roman" pitchFamily="18" charset="0"/>
              </a:rPr>
              <a:t>Managing the members for each task.</a:t>
            </a:r>
            <a:endParaRPr lang="en-US" dirty="0">
              <a:effectLst/>
              <a:latin typeface="Times New Roman" pitchFamily="18" charset="0"/>
              <a:cs typeface="Times New Roman" pitchFamily="18" charset="0"/>
            </a:endParaRPr>
          </a:p>
          <a:p>
            <a:pPr lvl="0" algn="just">
              <a:lnSpc>
                <a:spcPct val="150000"/>
              </a:lnSpc>
            </a:pPr>
            <a:r>
              <a:rPr lang="en-IN" dirty="0">
                <a:effectLst/>
                <a:latin typeface="Times New Roman" pitchFamily="18" charset="0"/>
                <a:cs typeface="Times New Roman" pitchFamily="18" charset="0"/>
              </a:rPr>
              <a:t>Cost estimation.</a:t>
            </a:r>
            <a:endParaRPr lang="en-US" dirty="0">
              <a:effectLst/>
              <a:latin typeface="Times New Roman" pitchFamily="18" charset="0"/>
              <a:cs typeface="Times New Roman" pitchFamily="18" charset="0"/>
            </a:endParaRPr>
          </a:p>
          <a:p>
            <a:pPr marL="0" indent="0">
              <a:buNone/>
            </a:pPr>
            <a:endParaRPr lang="en-US" dirty="0"/>
          </a:p>
        </p:txBody>
      </p:sp>
      <p:sp>
        <p:nvSpPr>
          <p:cNvPr id="6" name="Title 5"/>
          <p:cNvSpPr>
            <a:spLocks noGrp="1"/>
          </p:cNvSpPr>
          <p:nvPr>
            <p:ph type="title"/>
          </p:nvPr>
        </p:nvSpPr>
        <p:spPr>
          <a:xfrm>
            <a:off x="573505" y="0"/>
            <a:ext cx="9956800" cy="1143000"/>
          </a:xfrm>
        </p:spPr>
        <p:txBody>
          <a:bodyPr/>
          <a:lstStyle/>
          <a:p>
            <a:r>
              <a:rPr lang="en-US" sz="3200" b="1" dirty="0" smtClean="0">
                <a:solidFill>
                  <a:schemeClr val="tx1"/>
                </a:solidFill>
                <a:latin typeface="Times New Roman" pitchFamily="18" charset="0"/>
                <a:cs typeface="Times New Roman" pitchFamily="18" charset="0"/>
              </a:rPr>
              <a:t>SOLUTION</a:t>
            </a:r>
            <a:endParaRPr lang="en-US"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2675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
            </a:r>
            <a:br>
              <a:rPr lang="en-IN" b="1" u="sng" dirty="0" smtClean="0"/>
            </a:br>
            <a:r>
              <a:rPr lang="en-IN" sz="3600" b="1" dirty="0" smtClean="0">
                <a:solidFill>
                  <a:schemeClr val="tx1"/>
                </a:solidFill>
                <a:latin typeface="Times New Roman" pitchFamily="18" charset="0"/>
                <a:cs typeface="Times New Roman" pitchFamily="18" charset="0"/>
              </a:rPr>
              <a:t>RESULT</a:t>
            </a:r>
            <a:r>
              <a:rPr lang="en-US" dirty="0"/>
              <a:t/>
            </a:r>
            <a:br>
              <a:rPr lang="en-US" dirty="0"/>
            </a:br>
            <a:endParaRPr lang="en-US" dirty="0"/>
          </a:p>
        </p:txBody>
      </p:sp>
      <p:sp>
        <p:nvSpPr>
          <p:cNvPr id="3" name="Content Placeholder 2"/>
          <p:cNvSpPr>
            <a:spLocks noGrp="1"/>
          </p:cNvSpPr>
          <p:nvPr>
            <p:ph sz="quarter" idx="1"/>
          </p:nvPr>
        </p:nvSpPr>
        <p:spPr>
          <a:xfrm>
            <a:off x="150933" y="869020"/>
            <a:ext cx="10617331" cy="5471622"/>
          </a:xfrm>
        </p:spPr>
        <p:txBody>
          <a:bodyPr>
            <a:normAutofit fontScale="92500" lnSpcReduction="20000"/>
          </a:bodyPr>
          <a:lstStyle/>
          <a:p>
            <a:pPr marL="0" indent="0" algn="just">
              <a:lnSpc>
                <a:spcPct val="150000"/>
              </a:lnSpc>
              <a:buNone/>
            </a:pPr>
            <a:endParaRPr lang="en-IN" dirty="0" smtClean="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The Result Within the first several months of implementing Team Pulse,  the company has:</a:t>
            </a:r>
            <a:endParaRPr lang="en-US" dirty="0" smtClean="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 • Improved project release cycles, minimizing missed deadline.</a:t>
            </a:r>
            <a:endParaRPr lang="en-US" dirty="0" smtClean="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 • Faster reaction time to issues.</a:t>
            </a:r>
            <a:endParaRPr lang="en-US" dirty="0" smtClean="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 • Increased client confidence.</a:t>
            </a:r>
            <a:endParaRPr lang="en-US" dirty="0" smtClean="0">
              <a:effectLst/>
              <a:latin typeface="Times New Roman" pitchFamily="18" charset="0"/>
              <a:cs typeface="Times New Roman" pitchFamily="18" charset="0"/>
            </a:endParaRPr>
          </a:p>
          <a:p>
            <a:pPr marL="0" indent="0" algn="just">
              <a:lnSpc>
                <a:spcPct val="150000"/>
              </a:lnSpc>
              <a:buNone/>
            </a:pPr>
            <a:r>
              <a:rPr lang="en-IN" dirty="0" smtClean="0">
                <a:effectLst/>
                <a:latin typeface="Times New Roman" pitchFamily="18" charset="0"/>
                <a:cs typeface="Times New Roman" pitchFamily="18" charset="0"/>
              </a:rPr>
              <a:t>Team Pulse provides a ‘big picture’ view, letting the team look cross project. This has streamlined efforts, ensuring that developers are on the right involvement in the project. It also provides a dashboard to ensure that people aren’t focusing on one project to the harm of another. It helps to identify where efforts are best spent through simple tracking and analysis. Team Pulse has helped to start the enforcement of these efforts, getting the internal teams to move more quickly and effectively.</a:t>
            </a:r>
            <a:endParaRPr lang="en-US" dirty="0" smtClean="0">
              <a:effectLst/>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1615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r>
              <a:rPr lang="en-US" dirty="0" smtClean="0"/>
              <a:t>   </a:t>
            </a:r>
            <a:r>
              <a:rPr lang="en-US" sz="3200" b="1" dirty="0" smtClean="0">
                <a:solidFill>
                  <a:schemeClr val="tx1"/>
                </a:solidFill>
                <a:latin typeface="Times New Roman" pitchFamily="18" charset="0"/>
                <a:cs typeface="Times New Roman" pitchFamily="18" charset="0"/>
              </a:rPr>
              <a:t>TECHNOLOGIES</a:t>
            </a:r>
            <a:endParaRPr lang="en-US" sz="32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68AB53F-22DE-45E2-8D26-A4B595BEFDB4}"/>
              </a:ext>
            </a:extLst>
          </p:cNvPr>
          <p:cNvSpPr>
            <a:spLocks noGrp="1"/>
          </p:cNvSpPr>
          <p:nvPr>
            <p:ph sz="quarter" idx="1"/>
          </p:nvPr>
        </p:nvSpPr>
        <p:spPr>
          <a:xfrm>
            <a:off x="1149553" y="2024051"/>
            <a:ext cx="5672353" cy="3599316"/>
          </a:xfrm>
        </p:spPr>
        <p:txBody>
          <a:bodyPr>
            <a:normAutofit/>
          </a:bodyPr>
          <a:lstStyle/>
          <a:p>
            <a:pPr marL="0" indent="0" algn="just">
              <a:lnSpc>
                <a:spcPct val="150000"/>
              </a:lnSpc>
              <a:buNone/>
            </a:pPr>
            <a:r>
              <a:rPr lang="en-US" b="1" dirty="0">
                <a:latin typeface="Times New Roman" pitchFamily="18" charset="0"/>
                <a:cs typeface="Times New Roman" pitchFamily="18" charset="0"/>
              </a:rPr>
              <a:t>Backend  -  </a:t>
            </a:r>
            <a:r>
              <a:rPr lang="en-US" b="1" dirty="0" err="1">
                <a:latin typeface="Times New Roman" pitchFamily="18" charset="0"/>
                <a:cs typeface="Times New Roman" pitchFamily="18" charset="0"/>
              </a:rPr>
              <a:t>NetBeans</a:t>
            </a:r>
            <a:endParaRPr lang="en-US" b="1" dirty="0">
              <a:latin typeface="Times New Roman" pitchFamily="18" charset="0"/>
              <a:cs typeface="Times New Roman" pitchFamily="18" charset="0"/>
            </a:endParaRPr>
          </a:p>
          <a:p>
            <a:pPr marL="0" indent="0" algn="just">
              <a:lnSpc>
                <a:spcPct val="150000"/>
              </a:lnSpc>
              <a:buNone/>
            </a:pPr>
            <a:r>
              <a:rPr lang="en-US" b="1" dirty="0">
                <a:latin typeface="Times New Roman" pitchFamily="18" charset="0"/>
                <a:cs typeface="Times New Roman" pitchFamily="18" charset="0"/>
              </a:rPr>
              <a:t>Language  - PHP</a:t>
            </a:r>
            <a:endParaRPr lang="en-IN" b="1" dirty="0">
              <a:latin typeface="Times New Roman" pitchFamily="18" charset="0"/>
              <a:cs typeface="Times New Roman" pitchFamily="18" charset="0"/>
            </a:endParaRPr>
          </a:p>
          <a:p>
            <a:pPr marL="0" indent="0" algn="just">
              <a:lnSpc>
                <a:spcPct val="150000"/>
              </a:lnSpc>
              <a:buNone/>
            </a:pPr>
            <a:r>
              <a:rPr lang="en-US" b="1" dirty="0">
                <a:latin typeface="Times New Roman" pitchFamily="18" charset="0"/>
                <a:cs typeface="Times New Roman" pitchFamily="18" charset="0"/>
              </a:rPr>
              <a:t>Framework  - Yii2</a:t>
            </a:r>
            <a:endParaRPr lang="en-IN" b="1" dirty="0">
              <a:latin typeface="Times New Roman" pitchFamily="18" charset="0"/>
              <a:cs typeface="Times New Roman" pitchFamily="18" charset="0"/>
            </a:endParaRPr>
          </a:p>
          <a:p>
            <a:pPr marL="0" indent="0" algn="just">
              <a:lnSpc>
                <a:spcPct val="150000"/>
              </a:lnSpc>
              <a:buNone/>
            </a:pPr>
            <a:r>
              <a:rPr lang="en-US" b="1" dirty="0">
                <a:latin typeface="Times New Roman" pitchFamily="18" charset="0"/>
                <a:cs typeface="Times New Roman" pitchFamily="18" charset="0"/>
              </a:rPr>
              <a:t>Database  -  XAMPP(MySQL)</a:t>
            </a:r>
            <a:endParaRPr lang="en-IN"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66196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sz="3200" b="1" dirty="0">
                <a:solidFill>
                  <a:schemeClr val="tx1"/>
                </a:solidFill>
                <a:latin typeface="Times New Roman" pitchFamily="18" charset="0"/>
                <a:cs typeface="Times New Roman" pitchFamily="18" charset="0"/>
              </a:rPr>
              <a:t>NETBEANS</a:t>
            </a:r>
            <a:endParaRPr lang="en-US" sz="32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9DB998A3-6ADF-4E52-92E6-8258C476B6C7}"/>
              </a:ext>
            </a:extLst>
          </p:cNvPr>
          <p:cNvSpPr>
            <a:spLocks noGrp="1"/>
          </p:cNvSpPr>
          <p:nvPr>
            <p:ph sz="quarter" idx="1"/>
          </p:nvPr>
        </p:nvSpPr>
        <p:spPr>
          <a:xfrm>
            <a:off x="571386" y="1528011"/>
            <a:ext cx="10257035" cy="5029200"/>
          </a:xfrm>
        </p:spPr>
        <p:txBody>
          <a:bodyPr>
            <a:noAutofit/>
          </a:bodyPr>
          <a:lstStyle/>
          <a:p>
            <a:pPr algn="just">
              <a:lnSpc>
                <a:spcPct val="150000"/>
              </a:lnSpc>
            </a:pPr>
            <a:r>
              <a:rPr lang="en-IN" b="1" dirty="0" err="1">
                <a:latin typeface="Times New Roman" pitchFamily="18" charset="0"/>
                <a:cs typeface="Times New Roman" pitchFamily="18" charset="0"/>
              </a:rPr>
              <a:t>NetBeans</a:t>
            </a:r>
            <a:r>
              <a:rPr lang="en-IN" dirty="0">
                <a:latin typeface="Times New Roman" pitchFamily="18" charset="0"/>
                <a:cs typeface="Times New Roman" pitchFamily="18" charset="0"/>
              </a:rPr>
              <a:t> is an integrated development environment (IDE) for Java. </a:t>
            </a: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 allows applications to be developed from a set of modular software components called </a:t>
            </a:r>
            <a:r>
              <a:rPr lang="en-IN" i="1" dirty="0">
                <a:latin typeface="Times New Roman" pitchFamily="18" charset="0"/>
                <a:cs typeface="Times New Roman" pitchFamily="18" charset="0"/>
              </a:rPr>
              <a:t>modules</a:t>
            </a:r>
            <a:r>
              <a:rPr lang="en-IN" dirty="0">
                <a:latin typeface="Times New Roman" pitchFamily="18" charset="0"/>
                <a:cs typeface="Times New Roman" pitchFamily="18" charset="0"/>
              </a:rPr>
              <a:t>. </a:t>
            </a:r>
          </a:p>
          <a:p>
            <a:pPr algn="just">
              <a:lnSpc>
                <a:spcPct val="150000"/>
              </a:lnSpc>
            </a:pP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 runs on Microsoft Windows, mac OS, Linux and Solaris. </a:t>
            </a:r>
          </a:p>
          <a:p>
            <a:pPr algn="just">
              <a:lnSpc>
                <a:spcPct val="150000"/>
              </a:lnSpc>
            </a:pPr>
            <a:r>
              <a:rPr lang="en-IN" dirty="0">
                <a:latin typeface="Times New Roman" pitchFamily="18" charset="0"/>
                <a:cs typeface="Times New Roman" pitchFamily="18" charset="0"/>
              </a:rPr>
              <a:t>In addition to Java development, it has extensions for other languages like PHP,C, C++ and HTML5,  Java doc and </a:t>
            </a:r>
            <a:r>
              <a:rPr lang="en-IN" dirty="0" err="1">
                <a:latin typeface="Times New Roman" pitchFamily="18" charset="0"/>
                <a:cs typeface="Times New Roman" pitchFamily="18" charset="0"/>
              </a:rPr>
              <a:t>Javascript</a:t>
            </a:r>
            <a:r>
              <a:rPr lang="en-IN" dirty="0">
                <a:latin typeface="Times New Roman" pitchFamily="18" charset="0"/>
                <a:cs typeface="Times New Roman" pitchFamily="18" charset="0"/>
              </a:rPr>
              <a:t>. </a:t>
            </a:r>
          </a:p>
          <a:p>
            <a:pPr algn="just">
              <a:lnSpc>
                <a:spcPct val="150000"/>
              </a:lnSpc>
            </a:pPr>
            <a:r>
              <a:rPr lang="en-IN" dirty="0">
                <a:latin typeface="Times New Roman" pitchFamily="18" charset="0"/>
                <a:cs typeface="Times New Roman" pitchFamily="18" charset="0"/>
              </a:rPr>
              <a:t>Applications based on </a:t>
            </a: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 including the </a:t>
            </a: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 IDE, can be extended by third party developers.</a:t>
            </a:r>
          </a:p>
          <a:p>
            <a:pPr marL="0" indent="0">
              <a:buNone/>
            </a:pPr>
            <a:endParaRPr lang="en-US" dirty="0"/>
          </a:p>
        </p:txBody>
      </p:sp>
    </p:spTree>
    <p:extLst>
      <p:ext uri="{BB962C8B-B14F-4D97-AF65-F5344CB8AC3E}">
        <p14:creationId xmlns:p14="http://schemas.microsoft.com/office/powerpoint/2010/main" val="196061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tf00001054</Template>
  <TotalTime>551</TotalTime>
  <Words>630</Words>
  <Application>Microsoft Office PowerPoint</Application>
  <PresentationFormat>Custom</PresentationFormat>
  <Paragraphs>229</Paragraphs>
  <Slides>37</Slides>
  <Notes>0</Notes>
  <HiddenSlides>0</HiddenSlides>
  <MMClips>0</MMClips>
  <ScaleCrop>false</ScaleCrop>
  <HeadingPairs>
    <vt:vector size="4" baseType="variant">
      <vt:variant>
        <vt:lpstr>Theme</vt:lpstr>
      </vt:variant>
      <vt:variant>
        <vt:i4>5</vt:i4>
      </vt:variant>
      <vt:variant>
        <vt:lpstr>Slide Titles</vt:lpstr>
      </vt:variant>
      <vt:variant>
        <vt:i4>37</vt:i4>
      </vt:variant>
    </vt:vector>
  </HeadingPairs>
  <TitlesOfParts>
    <vt:vector size="42" baseType="lpstr">
      <vt:lpstr>1_Berlin</vt:lpstr>
      <vt:lpstr>Berlin</vt:lpstr>
      <vt:lpstr>2_Berlin</vt:lpstr>
      <vt:lpstr>3_Berlin</vt:lpstr>
      <vt:lpstr>Oriel</vt:lpstr>
      <vt:lpstr>                                               </vt:lpstr>
      <vt:lpstr>        ABSTRACT </vt:lpstr>
      <vt:lpstr>                MODULES </vt:lpstr>
      <vt:lpstr>PowerPoint Presentation</vt:lpstr>
      <vt:lpstr> CHALLENGE </vt:lpstr>
      <vt:lpstr>SOLUTION</vt:lpstr>
      <vt:lpstr> RESULT </vt:lpstr>
      <vt:lpstr>    TECHNOLOGIES</vt:lpstr>
      <vt:lpstr>NETBEANS</vt:lpstr>
      <vt:lpstr>PowerPoint Presentation</vt:lpstr>
      <vt:lpstr>Yes It Is !!</vt:lpstr>
      <vt:lpstr>XAMPP</vt:lpstr>
      <vt:lpstr>MYSQL</vt:lpstr>
      <vt:lpstr>    FLOW CHART</vt:lpstr>
      <vt:lpstr> FLOW CHART </vt:lpstr>
      <vt:lpstr>   TABLES     Table-1: user       Primary key: id </vt:lpstr>
      <vt:lpstr> </vt:lpstr>
      <vt:lpstr>      Table-2: user_role       Primary key: id </vt:lpstr>
      <vt:lpstr>      Table-3: project       Primary key: id </vt:lpstr>
      <vt:lpstr> </vt:lpstr>
      <vt:lpstr>      Table-4: task       Primary key: id </vt:lpstr>
      <vt:lpstr> </vt:lpstr>
      <vt:lpstr>      Table-4: task History       Primary key: id</vt:lpstr>
      <vt:lpstr>PowerPoint Presentation</vt:lpstr>
      <vt:lpstr>          Log In</vt:lpstr>
      <vt:lpstr>    Dash Board </vt:lpstr>
      <vt:lpstr>       Create User</vt:lpstr>
      <vt:lpstr>             User</vt:lpstr>
      <vt:lpstr>   Create User Role</vt:lpstr>
      <vt:lpstr>     User Role</vt:lpstr>
      <vt:lpstr>   Create Project</vt:lpstr>
      <vt:lpstr>            Project</vt:lpstr>
      <vt:lpstr>         Create Task</vt:lpstr>
      <vt:lpstr>           Task</vt:lpstr>
      <vt:lpstr>       Task History</vt:lpstr>
      <vt:lpstr>BIBLIOGRAPHY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RAILWAY RESERVATION SYSTEM</dc:title>
  <dc:creator>User</dc:creator>
  <cp:lastModifiedBy>GOKUL....</cp:lastModifiedBy>
  <cp:revision>158</cp:revision>
  <dcterms:created xsi:type="dcterms:W3CDTF">2017-10-03T03:58:23Z</dcterms:created>
  <dcterms:modified xsi:type="dcterms:W3CDTF">2018-04-24T14:57:23Z</dcterms:modified>
</cp:coreProperties>
</file>