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73"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85" r:id="rId20"/>
    <p:sldId id="275" r:id="rId21"/>
    <p:sldId id="276" r:id="rId22"/>
    <p:sldId id="277" r:id="rId23"/>
    <p:sldId id="278" r:id="rId24"/>
    <p:sldId id="279"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7F3D-3C42-4749-98E9-B6C07C117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BA218E-B0E6-4D2D-8BF8-43A85774DE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3DBE04-E3D7-4EE8-95FD-28748089D336}"/>
              </a:ext>
            </a:extLst>
          </p:cNvPr>
          <p:cNvSpPr>
            <a:spLocks noGrp="1"/>
          </p:cNvSpPr>
          <p:nvPr>
            <p:ph type="dt" sz="half" idx="10"/>
          </p:nvPr>
        </p:nvSpPr>
        <p:spPr/>
        <p:txBody>
          <a:bodyPr/>
          <a:lstStyle/>
          <a:p>
            <a:fld id="{61E5A328-D189-4B7E-8340-919C300B1FD6}" type="datetimeFigureOut">
              <a:rPr lang="en-US" smtClean="0"/>
              <a:t>10/3/2017</a:t>
            </a:fld>
            <a:endParaRPr lang="en-US"/>
          </a:p>
        </p:txBody>
      </p:sp>
      <p:sp>
        <p:nvSpPr>
          <p:cNvPr id="5" name="Footer Placeholder 4">
            <a:extLst>
              <a:ext uri="{FF2B5EF4-FFF2-40B4-BE49-F238E27FC236}">
                <a16:creationId xmlns:a16="http://schemas.microsoft.com/office/drawing/2014/main" id="{3828B9A9-B047-4C1F-900F-18A4689EB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2DE41-36EB-42E0-8DF4-6888E1B1460B}"/>
              </a:ext>
            </a:extLst>
          </p:cNvPr>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114626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80A9-4202-4FC9-B120-0BAD2E9D95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2E8190-9685-4989-87ED-7CC3C4D6AE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C8E7E-71AF-4896-A40D-734FB4FDCB5D}"/>
              </a:ext>
            </a:extLst>
          </p:cNvPr>
          <p:cNvSpPr>
            <a:spLocks noGrp="1"/>
          </p:cNvSpPr>
          <p:nvPr>
            <p:ph type="dt" sz="half" idx="10"/>
          </p:nvPr>
        </p:nvSpPr>
        <p:spPr/>
        <p:txBody>
          <a:bodyPr/>
          <a:lstStyle/>
          <a:p>
            <a:fld id="{61E5A328-D189-4B7E-8340-919C300B1FD6}" type="datetimeFigureOut">
              <a:rPr lang="en-US" smtClean="0"/>
              <a:t>10/3/2017</a:t>
            </a:fld>
            <a:endParaRPr lang="en-US"/>
          </a:p>
        </p:txBody>
      </p:sp>
      <p:sp>
        <p:nvSpPr>
          <p:cNvPr id="5" name="Footer Placeholder 4">
            <a:extLst>
              <a:ext uri="{FF2B5EF4-FFF2-40B4-BE49-F238E27FC236}">
                <a16:creationId xmlns:a16="http://schemas.microsoft.com/office/drawing/2014/main" id="{A52E193A-D210-4FB3-833D-7F4A59263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707E7-1F21-4198-A352-CE24BF9CD4C5}"/>
              </a:ext>
            </a:extLst>
          </p:cNvPr>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16536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D6A4A-04D3-487C-8C4F-5C41C234BB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A966B5-07EF-459C-A91F-575A84754E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D233B-4FA6-46A2-B8EB-5805E0C1A6AD}"/>
              </a:ext>
            </a:extLst>
          </p:cNvPr>
          <p:cNvSpPr>
            <a:spLocks noGrp="1"/>
          </p:cNvSpPr>
          <p:nvPr>
            <p:ph type="dt" sz="half" idx="10"/>
          </p:nvPr>
        </p:nvSpPr>
        <p:spPr/>
        <p:txBody>
          <a:bodyPr/>
          <a:lstStyle/>
          <a:p>
            <a:fld id="{61E5A328-D189-4B7E-8340-919C300B1FD6}" type="datetimeFigureOut">
              <a:rPr lang="en-US" smtClean="0"/>
              <a:t>10/3/2017</a:t>
            </a:fld>
            <a:endParaRPr lang="en-US"/>
          </a:p>
        </p:txBody>
      </p:sp>
      <p:sp>
        <p:nvSpPr>
          <p:cNvPr id="5" name="Footer Placeholder 4">
            <a:extLst>
              <a:ext uri="{FF2B5EF4-FFF2-40B4-BE49-F238E27FC236}">
                <a16:creationId xmlns:a16="http://schemas.microsoft.com/office/drawing/2014/main" id="{CF831BE4-1EF3-41B4-97FB-A729AA904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0B53B-61DF-4FA3-937C-F26C5FEB1D16}"/>
              </a:ext>
            </a:extLst>
          </p:cNvPr>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357761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E5E3-5071-4451-A4DB-4B1CC4D7ED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5C7CFA-C9D7-4460-B2C0-3552004B12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FA722-55A5-4B7D-BF79-9EE259E56F89}"/>
              </a:ext>
            </a:extLst>
          </p:cNvPr>
          <p:cNvSpPr>
            <a:spLocks noGrp="1"/>
          </p:cNvSpPr>
          <p:nvPr>
            <p:ph type="dt" sz="half" idx="10"/>
          </p:nvPr>
        </p:nvSpPr>
        <p:spPr/>
        <p:txBody>
          <a:bodyPr/>
          <a:lstStyle/>
          <a:p>
            <a:fld id="{61E5A328-D189-4B7E-8340-919C300B1FD6}" type="datetimeFigureOut">
              <a:rPr lang="en-US" smtClean="0"/>
              <a:t>10/3/2017</a:t>
            </a:fld>
            <a:endParaRPr lang="en-US"/>
          </a:p>
        </p:txBody>
      </p:sp>
      <p:sp>
        <p:nvSpPr>
          <p:cNvPr id="5" name="Footer Placeholder 4">
            <a:extLst>
              <a:ext uri="{FF2B5EF4-FFF2-40B4-BE49-F238E27FC236}">
                <a16:creationId xmlns:a16="http://schemas.microsoft.com/office/drawing/2014/main" id="{FD341F18-DAD4-4DD7-8E17-B795BBAE8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85375-71D7-417F-BB68-6B4E75F6F969}"/>
              </a:ext>
            </a:extLst>
          </p:cNvPr>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425518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2D67-7075-4A50-AE8B-7CA256D6FE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A130CC-7F1D-4CFB-8A8B-E248130CB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589ADD-39E6-4433-A9F8-7EAF9058A2A9}"/>
              </a:ext>
            </a:extLst>
          </p:cNvPr>
          <p:cNvSpPr>
            <a:spLocks noGrp="1"/>
          </p:cNvSpPr>
          <p:nvPr>
            <p:ph type="dt" sz="half" idx="10"/>
          </p:nvPr>
        </p:nvSpPr>
        <p:spPr/>
        <p:txBody>
          <a:bodyPr/>
          <a:lstStyle/>
          <a:p>
            <a:fld id="{61E5A328-D189-4B7E-8340-919C300B1FD6}" type="datetimeFigureOut">
              <a:rPr lang="en-US" smtClean="0"/>
              <a:t>10/3/2017</a:t>
            </a:fld>
            <a:endParaRPr lang="en-US"/>
          </a:p>
        </p:txBody>
      </p:sp>
      <p:sp>
        <p:nvSpPr>
          <p:cNvPr id="5" name="Footer Placeholder 4">
            <a:extLst>
              <a:ext uri="{FF2B5EF4-FFF2-40B4-BE49-F238E27FC236}">
                <a16:creationId xmlns:a16="http://schemas.microsoft.com/office/drawing/2014/main" id="{6774380F-319E-4BDE-BDB2-D2DA0471E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842BA-2AE7-40A8-9555-436A8839CE83}"/>
              </a:ext>
            </a:extLst>
          </p:cNvPr>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209929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DD79-1E36-4C4B-852B-C37945ECA6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0CF10D-6843-4A52-8932-0F1401F3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773847-3A8B-4DBC-A7BC-0C4439793B2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35B34F-1AC8-4B74-BAF5-7C6A1AABC3A7}"/>
              </a:ext>
            </a:extLst>
          </p:cNvPr>
          <p:cNvSpPr>
            <a:spLocks noGrp="1"/>
          </p:cNvSpPr>
          <p:nvPr>
            <p:ph type="dt" sz="half" idx="10"/>
          </p:nvPr>
        </p:nvSpPr>
        <p:spPr/>
        <p:txBody>
          <a:bodyPr/>
          <a:lstStyle/>
          <a:p>
            <a:fld id="{61E5A328-D189-4B7E-8340-919C300B1FD6}" type="datetimeFigureOut">
              <a:rPr lang="en-US" smtClean="0"/>
              <a:t>10/3/2017</a:t>
            </a:fld>
            <a:endParaRPr lang="en-US"/>
          </a:p>
        </p:txBody>
      </p:sp>
      <p:sp>
        <p:nvSpPr>
          <p:cNvPr id="6" name="Footer Placeholder 5">
            <a:extLst>
              <a:ext uri="{FF2B5EF4-FFF2-40B4-BE49-F238E27FC236}">
                <a16:creationId xmlns:a16="http://schemas.microsoft.com/office/drawing/2014/main" id="{99BB6EA0-A84D-430A-BD8C-8E2E17AC0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8FE334-DD31-4ABB-BBFA-60409303D683}"/>
              </a:ext>
            </a:extLst>
          </p:cNvPr>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214904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DE00-E958-46C6-AAF2-FAEAF083EE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1D5DAB-C314-4338-88F6-219D49676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801E51-EA1D-4F83-B685-03673C8FB4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F0CF09-C72C-4587-95E6-BDF91F6852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8339F5-6789-4193-A8F1-C9887277D1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909D25-ADAD-4E84-A5CD-5B2FC13006BF}"/>
              </a:ext>
            </a:extLst>
          </p:cNvPr>
          <p:cNvSpPr>
            <a:spLocks noGrp="1"/>
          </p:cNvSpPr>
          <p:nvPr>
            <p:ph type="dt" sz="half" idx="10"/>
          </p:nvPr>
        </p:nvSpPr>
        <p:spPr/>
        <p:txBody>
          <a:bodyPr/>
          <a:lstStyle/>
          <a:p>
            <a:fld id="{61E5A328-D189-4B7E-8340-919C300B1FD6}" type="datetimeFigureOut">
              <a:rPr lang="en-US" smtClean="0"/>
              <a:t>10/3/2017</a:t>
            </a:fld>
            <a:endParaRPr lang="en-US"/>
          </a:p>
        </p:txBody>
      </p:sp>
      <p:sp>
        <p:nvSpPr>
          <p:cNvPr id="8" name="Footer Placeholder 7">
            <a:extLst>
              <a:ext uri="{FF2B5EF4-FFF2-40B4-BE49-F238E27FC236}">
                <a16:creationId xmlns:a16="http://schemas.microsoft.com/office/drawing/2014/main" id="{E8C6547B-1C70-496F-A9B7-98D9292CC4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DEFFE2-A2D0-4598-9CB2-DEBD2EB89F43}"/>
              </a:ext>
            </a:extLst>
          </p:cNvPr>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100171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6D14-C3BF-4710-B07C-A3FF074471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F70E78-BDBB-4C88-8038-754E1201944F}"/>
              </a:ext>
            </a:extLst>
          </p:cNvPr>
          <p:cNvSpPr>
            <a:spLocks noGrp="1"/>
          </p:cNvSpPr>
          <p:nvPr>
            <p:ph type="dt" sz="half" idx="10"/>
          </p:nvPr>
        </p:nvSpPr>
        <p:spPr/>
        <p:txBody>
          <a:bodyPr/>
          <a:lstStyle/>
          <a:p>
            <a:fld id="{61E5A328-D189-4B7E-8340-919C300B1FD6}" type="datetimeFigureOut">
              <a:rPr lang="en-US" smtClean="0"/>
              <a:t>10/3/2017</a:t>
            </a:fld>
            <a:endParaRPr lang="en-US"/>
          </a:p>
        </p:txBody>
      </p:sp>
      <p:sp>
        <p:nvSpPr>
          <p:cNvPr id="4" name="Footer Placeholder 3">
            <a:extLst>
              <a:ext uri="{FF2B5EF4-FFF2-40B4-BE49-F238E27FC236}">
                <a16:creationId xmlns:a16="http://schemas.microsoft.com/office/drawing/2014/main" id="{44EBDF97-8E4A-481B-880A-C978F1B887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D3B8A2-487F-47A3-9D08-02F02DCC1774}"/>
              </a:ext>
            </a:extLst>
          </p:cNvPr>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392265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73B3EC-CA53-4559-84F4-6E319484CF5E}"/>
              </a:ext>
            </a:extLst>
          </p:cNvPr>
          <p:cNvSpPr>
            <a:spLocks noGrp="1"/>
          </p:cNvSpPr>
          <p:nvPr>
            <p:ph type="dt" sz="half" idx="10"/>
          </p:nvPr>
        </p:nvSpPr>
        <p:spPr/>
        <p:txBody>
          <a:bodyPr/>
          <a:lstStyle/>
          <a:p>
            <a:fld id="{61E5A328-D189-4B7E-8340-919C300B1FD6}" type="datetimeFigureOut">
              <a:rPr lang="en-US" smtClean="0"/>
              <a:t>10/3/2017</a:t>
            </a:fld>
            <a:endParaRPr lang="en-US"/>
          </a:p>
        </p:txBody>
      </p:sp>
      <p:sp>
        <p:nvSpPr>
          <p:cNvPr id="3" name="Footer Placeholder 2">
            <a:extLst>
              <a:ext uri="{FF2B5EF4-FFF2-40B4-BE49-F238E27FC236}">
                <a16:creationId xmlns:a16="http://schemas.microsoft.com/office/drawing/2014/main" id="{CEBC4352-89D5-49D3-A1CA-2FCE413783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5821D8-8290-4166-A277-32E58576C7D9}"/>
              </a:ext>
            </a:extLst>
          </p:cNvPr>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229014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0B98-BCCA-44E4-9C45-2409CA806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A3CC0B-2C47-4AC7-92ED-CD8DF160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7E7D55-02FD-4A32-90FD-46C7DD786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DBE460-2B1C-40F4-96E7-4CE985BFA9A4}"/>
              </a:ext>
            </a:extLst>
          </p:cNvPr>
          <p:cNvSpPr>
            <a:spLocks noGrp="1"/>
          </p:cNvSpPr>
          <p:nvPr>
            <p:ph type="dt" sz="half" idx="10"/>
          </p:nvPr>
        </p:nvSpPr>
        <p:spPr/>
        <p:txBody>
          <a:bodyPr/>
          <a:lstStyle/>
          <a:p>
            <a:fld id="{61E5A328-D189-4B7E-8340-919C300B1FD6}" type="datetimeFigureOut">
              <a:rPr lang="en-US" smtClean="0"/>
              <a:t>10/3/2017</a:t>
            </a:fld>
            <a:endParaRPr lang="en-US"/>
          </a:p>
        </p:txBody>
      </p:sp>
      <p:sp>
        <p:nvSpPr>
          <p:cNvPr id="6" name="Footer Placeholder 5">
            <a:extLst>
              <a:ext uri="{FF2B5EF4-FFF2-40B4-BE49-F238E27FC236}">
                <a16:creationId xmlns:a16="http://schemas.microsoft.com/office/drawing/2014/main" id="{EFBB81D3-63E6-43E6-A24D-D570E9C61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08EDF-971F-4A3E-AE8A-A998EB9A7867}"/>
              </a:ext>
            </a:extLst>
          </p:cNvPr>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422668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791C-B8CB-461C-BA0D-FB3CDA3BD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2D65CF-0948-4381-8254-D618A9757F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4B038A-FF20-4F09-A238-3021BA27F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AD17B4-51E0-4B56-BEB6-AF160D5B5B3E}"/>
              </a:ext>
            </a:extLst>
          </p:cNvPr>
          <p:cNvSpPr>
            <a:spLocks noGrp="1"/>
          </p:cNvSpPr>
          <p:nvPr>
            <p:ph type="dt" sz="half" idx="10"/>
          </p:nvPr>
        </p:nvSpPr>
        <p:spPr/>
        <p:txBody>
          <a:bodyPr/>
          <a:lstStyle/>
          <a:p>
            <a:fld id="{61E5A328-D189-4B7E-8340-919C300B1FD6}" type="datetimeFigureOut">
              <a:rPr lang="en-US" smtClean="0"/>
              <a:t>10/3/2017</a:t>
            </a:fld>
            <a:endParaRPr lang="en-US"/>
          </a:p>
        </p:txBody>
      </p:sp>
      <p:sp>
        <p:nvSpPr>
          <p:cNvPr id="6" name="Footer Placeholder 5">
            <a:extLst>
              <a:ext uri="{FF2B5EF4-FFF2-40B4-BE49-F238E27FC236}">
                <a16:creationId xmlns:a16="http://schemas.microsoft.com/office/drawing/2014/main" id="{DE02EE64-FC02-472C-85E3-303EED71BF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D08E3-84D5-4D9F-89C7-791EABC6F35B}"/>
              </a:ext>
            </a:extLst>
          </p:cNvPr>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419616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FC4C8E-CBCF-4EE8-A5D9-C1B163B9B0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56D5F1-D6B8-4F3C-80C8-AFBCC92D06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F00E0-F185-4110-865F-E82A3044A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5A328-D189-4B7E-8340-919C300B1FD6}" type="datetimeFigureOut">
              <a:rPr lang="en-US" smtClean="0"/>
              <a:t>10/3/2017</a:t>
            </a:fld>
            <a:endParaRPr lang="en-US"/>
          </a:p>
        </p:txBody>
      </p:sp>
      <p:sp>
        <p:nvSpPr>
          <p:cNvPr id="5" name="Footer Placeholder 4">
            <a:extLst>
              <a:ext uri="{FF2B5EF4-FFF2-40B4-BE49-F238E27FC236}">
                <a16:creationId xmlns:a16="http://schemas.microsoft.com/office/drawing/2014/main" id="{5567CDFC-4C4C-41AD-94C6-5B79D2445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C7DC96-1A9B-4301-9748-2DEC59EC2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0F423-C48F-4802-8410-541B08AE2503}" type="slidenum">
              <a:rPr lang="en-US" smtClean="0"/>
              <a:t>‹#›</a:t>
            </a:fld>
            <a:endParaRPr lang="en-US"/>
          </a:p>
        </p:txBody>
      </p:sp>
    </p:spTree>
    <p:extLst>
      <p:ext uri="{BB962C8B-B14F-4D97-AF65-F5344CB8AC3E}">
        <p14:creationId xmlns:p14="http://schemas.microsoft.com/office/powerpoint/2010/main" val="925920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3B4D-2740-4728-9CAD-603EC1788AB3}"/>
              </a:ext>
            </a:extLst>
          </p:cNvPr>
          <p:cNvSpPr>
            <a:spLocks noGrp="1"/>
          </p:cNvSpPr>
          <p:nvPr>
            <p:ph type="title"/>
          </p:nvPr>
        </p:nvSpPr>
        <p:spPr>
          <a:xfrm>
            <a:off x="838200" y="134937"/>
            <a:ext cx="10515600" cy="1690688"/>
          </a:xfrm>
        </p:spPr>
        <p:txBody>
          <a:bodyPr>
            <a:normAutofit fontScale="90000"/>
          </a:bodyPr>
          <a:lstStyle/>
          <a:p>
            <a:br>
              <a:rPr lang="en-US" dirty="0"/>
            </a:br>
            <a:r>
              <a:rPr lang="en-US" dirty="0"/>
              <a:t>                </a:t>
            </a:r>
            <a:r>
              <a:rPr lang="en-US" b="1" u="sng" dirty="0">
                <a:effectLst>
                  <a:outerShdw blurRad="38100" dist="38100" dir="2700000" algn="tl">
                    <a:srgbClr val="000000">
                      <a:alpha val="43137"/>
                    </a:srgbClr>
                  </a:outerShdw>
                </a:effectLst>
              </a:rPr>
              <a:t>RAILWAY RESERVATION SYSTEM</a:t>
            </a:r>
            <a:br>
              <a:rPr lang="en-US" dirty="0"/>
            </a:br>
            <a:br>
              <a:rPr lang="en-US" dirty="0"/>
            </a:br>
            <a:r>
              <a:rPr lang="en-US" sz="3100" b="1" dirty="0"/>
              <a:t>ABSTRACT</a:t>
            </a:r>
            <a:br>
              <a:rPr lang="en-US" dirty="0"/>
            </a:br>
            <a:endParaRPr lang="en-US" dirty="0"/>
          </a:p>
        </p:txBody>
      </p:sp>
      <p:sp>
        <p:nvSpPr>
          <p:cNvPr id="3" name="Content Placeholder 2">
            <a:extLst>
              <a:ext uri="{FF2B5EF4-FFF2-40B4-BE49-F238E27FC236}">
                <a16:creationId xmlns:a16="http://schemas.microsoft.com/office/drawing/2014/main" id="{1E40D9D2-DE2D-460B-A162-2A2F33128AAF}"/>
              </a:ext>
            </a:extLst>
          </p:cNvPr>
          <p:cNvSpPr>
            <a:spLocks noGrp="1"/>
          </p:cNvSpPr>
          <p:nvPr>
            <p:ph idx="1"/>
          </p:nvPr>
        </p:nvSpPr>
        <p:spPr/>
        <p:txBody>
          <a:bodyPr>
            <a:normAutofit fontScale="85000" lnSpcReduction="20000"/>
          </a:bodyPr>
          <a:lstStyle/>
          <a:p>
            <a:r>
              <a:rPr lang="en-US" dirty="0"/>
              <a:t>The purpose of Online Railway Reservation System is a software application which provides the train details, route details, route fix, route cancellation, reservation, cancellation and ticket issuing. Using this system a person can perform operations like finding out the train information and to know about PNR status, seats availability and costs of each ticket etc.</a:t>
            </a:r>
          </a:p>
          <a:p>
            <a:r>
              <a:rPr lang="en-US" dirty="0"/>
              <a:t>The system is designed to handle all the activities of the passengers, staffs as well as the administrative level. The system will have the ability to search the route information about different trains, routes and reservation status and remaining seats of a particular train. The database will be updated automatically in a real time manner. This system is for railway so that primary users of the system are the passengers, staffs and the administrative panel. </a:t>
            </a:r>
          </a:p>
          <a:p>
            <a:r>
              <a:rPr lang="en-US" dirty="0"/>
              <a:t>The main users in this system are:</a:t>
            </a:r>
          </a:p>
          <a:p>
            <a:pPr marL="0" indent="0" algn="ctr">
              <a:buFont typeface="+mj-lt"/>
              <a:buAutoNum type="alphaLcPeriod"/>
            </a:pPr>
            <a:r>
              <a:rPr lang="en-US" dirty="0"/>
              <a:t>Admin</a:t>
            </a:r>
          </a:p>
          <a:p>
            <a:pPr marL="0" indent="0" algn="ctr">
              <a:buFont typeface="+mj-lt"/>
              <a:buAutoNum type="alphaLcPeriod"/>
            </a:pPr>
            <a:r>
              <a:rPr lang="en-US" dirty="0"/>
              <a:t>User </a:t>
            </a:r>
          </a:p>
          <a:p>
            <a:pPr marL="0" indent="0">
              <a:buNone/>
            </a:pPr>
            <a:endParaRPr lang="en-US" dirty="0"/>
          </a:p>
        </p:txBody>
      </p:sp>
    </p:spTree>
    <p:extLst>
      <p:ext uri="{BB962C8B-B14F-4D97-AF65-F5344CB8AC3E}">
        <p14:creationId xmlns:p14="http://schemas.microsoft.com/office/powerpoint/2010/main" val="3418191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DB13-20C6-4B2C-B9E0-714D8A777430}"/>
              </a:ext>
            </a:extLst>
          </p:cNvPr>
          <p:cNvSpPr>
            <a:spLocks noGrp="1"/>
          </p:cNvSpPr>
          <p:nvPr>
            <p:ph type="title"/>
          </p:nvPr>
        </p:nvSpPr>
        <p:spPr/>
        <p:txBody>
          <a:bodyPr/>
          <a:lstStyle/>
          <a:p>
            <a:r>
              <a:rPr lang="en-US" dirty="0"/>
              <a:t>TABLES</a:t>
            </a:r>
          </a:p>
        </p:txBody>
      </p:sp>
      <p:sp>
        <p:nvSpPr>
          <p:cNvPr id="3" name="Content Placeholder 2">
            <a:extLst>
              <a:ext uri="{FF2B5EF4-FFF2-40B4-BE49-F238E27FC236}">
                <a16:creationId xmlns:a16="http://schemas.microsoft.com/office/drawing/2014/main" id="{DA01D4B6-A639-4371-8EE1-7908B490D3FE}"/>
              </a:ext>
            </a:extLst>
          </p:cNvPr>
          <p:cNvSpPr>
            <a:spLocks noGrp="1"/>
          </p:cNvSpPr>
          <p:nvPr>
            <p:ph idx="1"/>
          </p:nvPr>
        </p:nvSpPr>
        <p:spPr/>
        <p:txBody>
          <a:bodyPr/>
          <a:lstStyle/>
          <a:p>
            <a:r>
              <a:rPr lang="en-US" b="1" dirty="0"/>
              <a:t>TABLE-1: </a:t>
            </a:r>
            <a:r>
              <a:rPr lang="en-US" b="1" dirty="0" err="1"/>
              <a:t>tbl_traintype</a:t>
            </a:r>
            <a:endParaRPr lang="en-US" dirty="0"/>
          </a:p>
          <a:p>
            <a:r>
              <a:rPr lang="en-US" b="1" dirty="0"/>
              <a:t>	                                            PRIMARY KEY: </a:t>
            </a:r>
            <a:r>
              <a:rPr lang="en-US" b="1" dirty="0" err="1"/>
              <a:t>traintype_id</a:t>
            </a:r>
            <a:endParaRPr lang="en-US" dirty="0"/>
          </a:p>
          <a:p>
            <a:endParaRPr lang="en-US" dirty="0"/>
          </a:p>
        </p:txBody>
      </p:sp>
      <p:graphicFrame>
        <p:nvGraphicFramePr>
          <p:cNvPr id="4" name="Table 3">
            <a:extLst>
              <a:ext uri="{FF2B5EF4-FFF2-40B4-BE49-F238E27FC236}">
                <a16:creationId xmlns:a16="http://schemas.microsoft.com/office/drawing/2014/main" id="{49898EF8-CCAA-48CA-A809-39A658043F65}"/>
              </a:ext>
            </a:extLst>
          </p:cNvPr>
          <p:cNvGraphicFramePr>
            <a:graphicFrameLocks noGrp="1"/>
          </p:cNvGraphicFramePr>
          <p:nvPr>
            <p:extLst>
              <p:ext uri="{D42A27DB-BD31-4B8C-83A1-F6EECF244321}">
                <p14:modId xmlns:p14="http://schemas.microsoft.com/office/powerpoint/2010/main" val="1962686270"/>
              </p:ext>
            </p:extLst>
          </p:nvPr>
        </p:nvGraphicFramePr>
        <p:xfrm>
          <a:off x="2382981" y="3228108"/>
          <a:ext cx="7038110" cy="2521528"/>
        </p:xfrm>
        <a:graphic>
          <a:graphicData uri="http://schemas.openxmlformats.org/drawingml/2006/table">
            <a:tbl>
              <a:tblPr firstRow="1" firstCol="1" bandRow="1">
                <a:tableStyleId>{5940675A-B579-460E-94D1-54222C63F5DA}</a:tableStyleId>
              </a:tblPr>
              <a:tblGrid>
                <a:gridCol w="2126096">
                  <a:extLst>
                    <a:ext uri="{9D8B030D-6E8A-4147-A177-3AD203B41FA5}">
                      <a16:colId xmlns:a16="http://schemas.microsoft.com/office/drawing/2014/main" val="2629956775"/>
                    </a:ext>
                  </a:extLst>
                </a:gridCol>
                <a:gridCol w="2346037">
                  <a:extLst>
                    <a:ext uri="{9D8B030D-6E8A-4147-A177-3AD203B41FA5}">
                      <a16:colId xmlns:a16="http://schemas.microsoft.com/office/drawing/2014/main" val="2023485486"/>
                    </a:ext>
                  </a:extLst>
                </a:gridCol>
                <a:gridCol w="2565977">
                  <a:extLst>
                    <a:ext uri="{9D8B030D-6E8A-4147-A177-3AD203B41FA5}">
                      <a16:colId xmlns:a16="http://schemas.microsoft.com/office/drawing/2014/main" val="1626285235"/>
                    </a:ext>
                  </a:extLst>
                </a:gridCol>
              </a:tblGrid>
              <a:tr h="630382">
                <a:tc>
                  <a:txBody>
                    <a:bodyPr/>
                    <a:lstStyle/>
                    <a:p>
                      <a:pPr marL="0" marR="0">
                        <a:lnSpc>
                          <a:spcPct val="115000"/>
                        </a:lnSpc>
                        <a:spcBef>
                          <a:spcPts val="0"/>
                        </a:spcBef>
                        <a:spcAft>
                          <a:spcPts val="0"/>
                        </a:spcAft>
                        <a:tabLst>
                          <a:tab pos="3200400" algn="l"/>
                        </a:tabLst>
                      </a:pPr>
                      <a:r>
                        <a:rPr lang="en-US" sz="1300">
                          <a:effectLst/>
                        </a:rPr>
                        <a:t>FIELD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906565"/>
                  </a:ext>
                </a:extLst>
              </a:tr>
              <a:tr h="630382">
                <a:tc>
                  <a:txBody>
                    <a:bodyPr/>
                    <a:lstStyle/>
                    <a:p>
                      <a:pPr marL="0" marR="0">
                        <a:lnSpc>
                          <a:spcPct val="115000"/>
                        </a:lnSpc>
                        <a:spcBef>
                          <a:spcPts val="0"/>
                        </a:spcBef>
                        <a:spcAft>
                          <a:spcPts val="0"/>
                        </a:spcAft>
                        <a:tabLst>
                          <a:tab pos="3200400" algn="l"/>
                        </a:tabLst>
                      </a:pPr>
                      <a:r>
                        <a:rPr lang="en-US" sz="1300" dirty="0" err="1">
                          <a:effectLst/>
                        </a:rPr>
                        <a:t>traintype_id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7012041"/>
                  </a:ext>
                </a:extLst>
              </a:tr>
              <a:tr h="630382">
                <a:tc>
                  <a:txBody>
                    <a:bodyPr/>
                    <a:lstStyle/>
                    <a:p>
                      <a:pPr marL="0" marR="0">
                        <a:lnSpc>
                          <a:spcPct val="115000"/>
                        </a:lnSpc>
                        <a:spcBef>
                          <a:spcPts val="0"/>
                        </a:spcBef>
                        <a:spcAft>
                          <a:spcPts val="0"/>
                        </a:spcAft>
                        <a:tabLst>
                          <a:tab pos="3200400" algn="l"/>
                        </a:tabLst>
                      </a:pPr>
                      <a:r>
                        <a:rPr lang="en-US" sz="1300">
                          <a:effectLst/>
                        </a:rPr>
                        <a:t>traintype_name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varchar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Train Type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5573369"/>
                  </a:ext>
                </a:extLst>
              </a:tr>
              <a:tr h="630382">
                <a:tc>
                  <a:txBody>
                    <a:bodyPr/>
                    <a:lstStyle/>
                    <a:p>
                      <a:pPr marL="0" marR="0">
                        <a:lnSpc>
                          <a:spcPct val="115000"/>
                        </a:lnSpc>
                        <a:spcBef>
                          <a:spcPts val="0"/>
                        </a:spcBef>
                        <a:spcAft>
                          <a:spcPts val="0"/>
                        </a:spcAft>
                        <a:tabLst>
                          <a:tab pos="3200400" algn="l"/>
                        </a:tabLst>
                      </a:pPr>
                      <a:r>
                        <a:rPr lang="en-US" sz="1300">
                          <a:effectLst/>
                        </a:rPr>
                        <a:t>Traintype_speed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Train Type Speed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3531559"/>
                  </a:ext>
                </a:extLst>
              </a:tr>
            </a:tbl>
          </a:graphicData>
        </a:graphic>
      </p:graphicFrame>
      <p:sp>
        <p:nvSpPr>
          <p:cNvPr id="5" name="Rectangle 1">
            <a:extLst>
              <a:ext uri="{FF2B5EF4-FFF2-40B4-BE49-F238E27FC236}">
                <a16:creationId xmlns:a16="http://schemas.microsoft.com/office/drawing/2014/main" id="{8E709653-F76E-48D9-B42D-08823E79425F}"/>
              </a:ext>
            </a:extLst>
          </p:cNvPr>
          <p:cNvSpPr>
            <a:spLocks noChangeArrowheads="1"/>
          </p:cNvSpPr>
          <p:nvPr/>
        </p:nvSpPr>
        <p:spPr bwMode="auto">
          <a:xfrm>
            <a:off x="3352800" y="3627294"/>
            <a:ext cx="341632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00400" algn="l"/>
              </a:tabLst>
              <a:defRPr>
                <a:solidFill>
                  <a:schemeClr val="tx1"/>
                </a:solidFill>
                <a:latin typeface="Arial" panose="020B0604020202020204" pitchFamily="34" charset="0"/>
              </a:defRPr>
            </a:lvl1pPr>
            <a:lvl2pPr eaLnBrk="0" fontAlgn="base" hangingPunct="0">
              <a:spcBef>
                <a:spcPct val="0"/>
              </a:spcBef>
              <a:spcAft>
                <a:spcPct val="0"/>
              </a:spcAft>
              <a:tabLst>
                <a:tab pos="3200400" algn="l"/>
              </a:tabLst>
              <a:defRPr>
                <a:solidFill>
                  <a:schemeClr val="tx1"/>
                </a:solidFill>
                <a:latin typeface="Arial" panose="020B0604020202020204" pitchFamily="34" charset="0"/>
              </a:defRPr>
            </a:lvl2pPr>
            <a:lvl3pPr eaLnBrk="0" fontAlgn="base" hangingPunct="0">
              <a:spcBef>
                <a:spcPct val="0"/>
              </a:spcBef>
              <a:spcAft>
                <a:spcPct val="0"/>
              </a:spcAft>
              <a:tabLst>
                <a:tab pos="3200400" algn="l"/>
              </a:tabLst>
              <a:defRPr>
                <a:solidFill>
                  <a:schemeClr val="tx1"/>
                </a:solidFill>
                <a:latin typeface="Arial" panose="020B0604020202020204" pitchFamily="34" charset="0"/>
              </a:defRPr>
            </a:lvl3pPr>
            <a:lvl4pPr eaLnBrk="0" fontAlgn="base" hangingPunct="0">
              <a:spcBef>
                <a:spcPct val="0"/>
              </a:spcBef>
              <a:spcAft>
                <a:spcPct val="0"/>
              </a:spcAft>
              <a:tabLst>
                <a:tab pos="3200400" algn="l"/>
              </a:tabLst>
              <a:defRPr>
                <a:solidFill>
                  <a:schemeClr val="tx1"/>
                </a:solidFill>
                <a:latin typeface="Arial" panose="020B0604020202020204" pitchFamily="34" charset="0"/>
              </a:defRPr>
            </a:lvl4pPr>
            <a:lvl5pPr eaLnBrk="0" fontAlgn="base" hangingPunct="0">
              <a:spcBef>
                <a:spcPct val="0"/>
              </a:spcBef>
              <a:spcAft>
                <a:spcPct val="0"/>
              </a:spcAft>
              <a:tabLst>
                <a:tab pos="3200400" algn="l"/>
              </a:tabLst>
              <a:defRPr>
                <a:solidFill>
                  <a:schemeClr val="tx1"/>
                </a:solidFill>
                <a:latin typeface="Arial" panose="020B0604020202020204" pitchFamily="34" charset="0"/>
              </a:defRPr>
            </a:lvl5pPr>
            <a:lvl6pPr eaLnBrk="0" fontAlgn="base" hangingPunct="0">
              <a:spcBef>
                <a:spcPct val="0"/>
              </a:spcBef>
              <a:spcAft>
                <a:spcPct val="0"/>
              </a:spcAft>
              <a:tabLst>
                <a:tab pos="3200400" algn="l"/>
              </a:tabLst>
              <a:defRPr>
                <a:solidFill>
                  <a:schemeClr val="tx1"/>
                </a:solidFill>
                <a:latin typeface="Arial" panose="020B0604020202020204" pitchFamily="34" charset="0"/>
              </a:defRPr>
            </a:lvl6pPr>
            <a:lvl7pPr eaLnBrk="0" fontAlgn="base" hangingPunct="0">
              <a:spcBef>
                <a:spcPct val="0"/>
              </a:spcBef>
              <a:spcAft>
                <a:spcPct val="0"/>
              </a:spcAft>
              <a:tabLst>
                <a:tab pos="3200400" algn="l"/>
              </a:tabLst>
              <a:defRPr>
                <a:solidFill>
                  <a:schemeClr val="tx1"/>
                </a:solidFill>
                <a:latin typeface="Arial" panose="020B0604020202020204" pitchFamily="34" charset="0"/>
              </a:defRPr>
            </a:lvl7pPr>
            <a:lvl8pPr eaLnBrk="0" fontAlgn="base" hangingPunct="0">
              <a:spcBef>
                <a:spcPct val="0"/>
              </a:spcBef>
              <a:spcAft>
                <a:spcPct val="0"/>
              </a:spcAft>
              <a:tabLst>
                <a:tab pos="3200400" algn="l"/>
              </a:tabLst>
              <a:defRPr>
                <a:solidFill>
                  <a:schemeClr val="tx1"/>
                </a:solidFill>
                <a:latin typeface="Arial" panose="020B0604020202020204" pitchFamily="34" charset="0"/>
              </a:defRPr>
            </a:lvl8pPr>
            <a:lvl9pPr eaLnBrk="0" fontAlgn="base" hangingPunct="0">
              <a:spcBef>
                <a:spcPct val="0"/>
              </a:spcBef>
              <a:spcAft>
                <a:spcPct val="0"/>
              </a:spcAft>
              <a:tabLst>
                <a:tab pos="3200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00400" algn="l"/>
              </a:tabLst>
            </a:pPr>
            <a:r>
              <a:rPr kumimoji="0" lang="en-US" altLang="en-US" sz="13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9823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698B-AD8D-498C-A1EE-9EC7E33DFD0A}"/>
              </a:ext>
            </a:extLst>
          </p:cNvPr>
          <p:cNvSpPr>
            <a:spLocks noGrp="1"/>
          </p:cNvSpPr>
          <p:nvPr>
            <p:ph type="title"/>
          </p:nvPr>
        </p:nvSpPr>
        <p:spPr>
          <a:xfrm>
            <a:off x="838200" y="119271"/>
            <a:ext cx="10515600" cy="1571418"/>
          </a:xfrm>
        </p:spPr>
        <p:txBody>
          <a:bodyPr>
            <a:normAutofit fontScale="90000"/>
          </a:bodyPr>
          <a:lstStyle/>
          <a:p>
            <a:r>
              <a:rPr lang="en-US" b="1" dirty="0"/>
              <a:t>TABLE-2: </a:t>
            </a:r>
            <a:r>
              <a:rPr lang="en-US" b="1" dirty="0" err="1"/>
              <a:t>tbl_route</a:t>
            </a:r>
            <a:br>
              <a:rPr lang="en-US" dirty="0"/>
            </a:br>
            <a:r>
              <a:rPr lang="en-US" b="1" dirty="0"/>
              <a:t>	                                PRIMARY KEY: </a:t>
            </a:r>
            <a:r>
              <a:rPr lang="en-US" b="1" dirty="0" err="1"/>
              <a:t>route_id</a:t>
            </a:r>
            <a:br>
              <a:rPr lang="en-US" dirty="0"/>
            </a:br>
            <a:endParaRPr lang="en-US" dirty="0"/>
          </a:p>
        </p:txBody>
      </p:sp>
      <p:graphicFrame>
        <p:nvGraphicFramePr>
          <p:cNvPr id="4" name="Content Placeholder 3">
            <a:extLst>
              <a:ext uri="{FF2B5EF4-FFF2-40B4-BE49-F238E27FC236}">
                <a16:creationId xmlns:a16="http://schemas.microsoft.com/office/drawing/2014/main" id="{76D9E71F-DAA7-4E2A-B010-8BCBB5309FC2}"/>
              </a:ext>
            </a:extLst>
          </p:cNvPr>
          <p:cNvGraphicFramePr>
            <a:graphicFrameLocks noGrp="1"/>
          </p:cNvGraphicFramePr>
          <p:nvPr>
            <p:ph idx="1"/>
            <p:extLst>
              <p:ext uri="{D42A27DB-BD31-4B8C-83A1-F6EECF244321}">
                <p14:modId xmlns:p14="http://schemas.microsoft.com/office/powerpoint/2010/main" val="1544540107"/>
              </p:ext>
            </p:extLst>
          </p:nvPr>
        </p:nvGraphicFramePr>
        <p:xfrm>
          <a:off x="2092037" y="2862470"/>
          <a:ext cx="6747164" cy="2665496"/>
        </p:xfrm>
        <a:graphic>
          <a:graphicData uri="http://schemas.openxmlformats.org/drawingml/2006/table">
            <a:tbl>
              <a:tblPr firstRow="1" firstCol="1" bandRow="1">
                <a:tableStyleId>{5940675A-B579-460E-94D1-54222C63F5DA}</a:tableStyleId>
              </a:tblPr>
              <a:tblGrid>
                <a:gridCol w="2038206">
                  <a:extLst>
                    <a:ext uri="{9D8B030D-6E8A-4147-A177-3AD203B41FA5}">
                      <a16:colId xmlns:a16="http://schemas.microsoft.com/office/drawing/2014/main" val="584397107"/>
                    </a:ext>
                  </a:extLst>
                </a:gridCol>
                <a:gridCol w="2249055">
                  <a:extLst>
                    <a:ext uri="{9D8B030D-6E8A-4147-A177-3AD203B41FA5}">
                      <a16:colId xmlns:a16="http://schemas.microsoft.com/office/drawing/2014/main" val="3435311341"/>
                    </a:ext>
                  </a:extLst>
                </a:gridCol>
                <a:gridCol w="2459903">
                  <a:extLst>
                    <a:ext uri="{9D8B030D-6E8A-4147-A177-3AD203B41FA5}">
                      <a16:colId xmlns:a16="http://schemas.microsoft.com/office/drawing/2014/main" val="178853683"/>
                    </a:ext>
                  </a:extLst>
                </a:gridCol>
              </a:tblGrid>
              <a:tr h="666374">
                <a:tc>
                  <a:txBody>
                    <a:bodyPr/>
                    <a:lstStyle/>
                    <a:p>
                      <a:pPr marL="0" marR="0" algn="l">
                        <a:lnSpc>
                          <a:spcPct val="115000"/>
                        </a:lnSpc>
                        <a:spcBef>
                          <a:spcPts val="0"/>
                        </a:spcBef>
                        <a:spcAft>
                          <a:spcPts val="0"/>
                        </a:spcAft>
                        <a:tabLst>
                          <a:tab pos="3200400" algn="l"/>
                        </a:tabLst>
                      </a:pPr>
                      <a:r>
                        <a:rPr lang="en-US" sz="1300">
                          <a:effectLst/>
                        </a:rPr>
                        <a:t>FIELD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3200400" algn="l"/>
                        </a:tabLst>
                      </a:pPr>
                      <a:r>
                        <a:rPr lang="en-US" sz="13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3200400" algn="l"/>
                        </a:tabLst>
                      </a:pPr>
                      <a:r>
                        <a:rPr lang="en-US"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7876170"/>
                  </a:ext>
                </a:extLst>
              </a:tr>
              <a:tr h="666374">
                <a:tc>
                  <a:txBody>
                    <a:bodyPr/>
                    <a:lstStyle/>
                    <a:p>
                      <a:pPr marL="0" marR="0" algn="l">
                        <a:lnSpc>
                          <a:spcPct val="115000"/>
                        </a:lnSpc>
                        <a:spcBef>
                          <a:spcPts val="0"/>
                        </a:spcBef>
                        <a:spcAft>
                          <a:spcPts val="0"/>
                        </a:spcAft>
                        <a:tabLst>
                          <a:tab pos="3200400" algn="l"/>
                        </a:tabLst>
                      </a:pPr>
                      <a:r>
                        <a:rPr lang="en-US" sz="1300">
                          <a:effectLst/>
                        </a:rPr>
                        <a:t>route_id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3200400" algn="l"/>
                        </a:tabLst>
                      </a:pPr>
                      <a:r>
                        <a:rPr lang="en-US" sz="13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1243400"/>
                  </a:ext>
                </a:extLst>
              </a:tr>
              <a:tr h="666374">
                <a:tc>
                  <a:txBody>
                    <a:bodyPr/>
                    <a:lstStyle/>
                    <a:p>
                      <a:pPr marL="0" marR="0" algn="l">
                        <a:lnSpc>
                          <a:spcPct val="115000"/>
                        </a:lnSpc>
                        <a:spcBef>
                          <a:spcPts val="0"/>
                        </a:spcBef>
                        <a:spcAft>
                          <a:spcPts val="0"/>
                        </a:spcAft>
                        <a:tabLst>
                          <a:tab pos="3200400" algn="l"/>
                        </a:tabLst>
                      </a:pPr>
                      <a:r>
                        <a:rPr lang="en-US" sz="1300">
                          <a:effectLst/>
                        </a:rPr>
                        <a:t>route_name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3200400" algn="l"/>
                        </a:tabLst>
                      </a:pPr>
                      <a:r>
                        <a:rPr lang="en-US" sz="1300" dirty="0">
                          <a:effectLst/>
                        </a:rPr>
                        <a:t>varchar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3200400" algn="l"/>
                        </a:tabLst>
                      </a:pPr>
                      <a:r>
                        <a:rPr lang="en-US" sz="1300">
                          <a:effectLst/>
                        </a:rPr>
                        <a:t>Route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2474785"/>
                  </a:ext>
                </a:extLst>
              </a:tr>
              <a:tr h="666374">
                <a:tc>
                  <a:txBody>
                    <a:bodyPr/>
                    <a:lstStyle/>
                    <a:p>
                      <a:pPr marL="0" marR="0" algn="l">
                        <a:lnSpc>
                          <a:spcPct val="115000"/>
                        </a:lnSpc>
                        <a:spcBef>
                          <a:spcPts val="0"/>
                        </a:spcBef>
                        <a:spcAft>
                          <a:spcPts val="0"/>
                        </a:spcAft>
                        <a:tabLst>
                          <a:tab pos="3200400" algn="l"/>
                        </a:tabLst>
                      </a:pPr>
                      <a:r>
                        <a:rPr lang="en-US" sz="1300">
                          <a:effectLst/>
                        </a:rPr>
                        <a:t>Route_distance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3200400" algn="l"/>
                        </a:tabLst>
                      </a:pPr>
                      <a:r>
                        <a:rPr lang="en-US" sz="1300" dirty="0">
                          <a:effectLst/>
                        </a:rPr>
                        <a:t>Route Distance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522488"/>
                  </a:ext>
                </a:extLst>
              </a:tr>
            </a:tbl>
          </a:graphicData>
        </a:graphic>
      </p:graphicFrame>
      <p:sp>
        <p:nvSpPr>
          <p:cNvPr id="5" name="Rectangle 1">
            <a:extLst>
              <a:ext uri="{FF2B5EF4-FFF2-40B4-BE49-F238E27FC236}">
                <a16:creationId xmlns:a16="http://schemas.microsoft.com/office/drawing/2014/main" id="{74544D2D-6822-4323-8751-1866E8BBA25B}"/>
              </a:ext>
            </a:extLst>
          </p:cNvPr>
          <p:cNvSpPr>
            <a:spLocks noChangeArrowheads="1"/>
          </p:cNvSpPr>
          <p:nvPr/>
        </p:nvSpPr>
        <p:spPr bwMode="auto">
          <a:xfrm>
            <a:off x="0" y="82406"/>
            <a:ext cx="341632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00400" algn="l"/>
              </a:tabLst>
              <a:defRPr>
                <a:solidFill>
                  <a:schemeClr val="tx1"/>
                </a:solidFill>
                <a:latin typeface="Arial" panose="020B0604020202020204" pitchFamily="34" charset="0"/>
              </a:defRPr>
            </a:lvl1pPr>
            <a:lvl2pPr eaLnBrk="0" fontAlgn="base" hangingPunct="0">
              <a:spcBef>
                <a:spcPct val="0"/>
              </a:spcBef>
              <a:spcAft>
                <a:spcPct val="0"/>
              </a:spcAft>
              <a:tabLst>
                <a:tab pos="3200400" algn="l"/>
              </a:tabLst>
              <a:defRPr>
                <a:solidFill>
                  <a:schemeClr val="tx1"/>
                </a:solidFill>
                <a:latin typeface="Arial" panose="020B0604020202020204" pitchFamily="34" charset="0"/>
              </a:defRPr>
            </a:lvl2pPr>
            <a:lvl3pPr eaLnBrk="0" fontAlgn="base" hangingPunct="0">
              <a:spcBef>
                <a:spcPct val="0"/>
              </a:spcBef>
              <a:spcAft>
                <a:spcPct val="0"/>
              </a:spcAft>
              <a:tabLst>
                <a:tab pos="3200400" algn="l"/>
              </a:tabLst>
              <a:defRPr>
                <a:solidFill>
                  <a:schemeClr val="tx1"/>
                </a:solidFill>
                <a:latin typeface="Arial" panose="020B0604020202020204" pitchFamily="34" charset="0"/>
              </a:defRPr>
            </a:lvl3pPr>
            <a:lvl4pPr eaLnBrk="0" fontAlgn="base" hangingPunct="0">
              <a:spcBef>
                <a:spcPct val="0"/>
              </a:spcBef>
              <a:spcAft>
                <a:spcPct val="0"/>
              </a:spcAft>
              <a:tabLst>
                <a:tab pos="3200400" algn="l"/>
              </a:tabLst>
              <a:defRPr>
                <a:solidFill>
                  <a:schemeClr val="tx1"/>
                </a:solidFill>
                <a:latin typeface="Arial" panose="020B0604020202020204" pitchFamily="34" charset="0"/>
              </a:defRPr>
            </a:lvl4pPr>
            <a:lvl5pPr eaLnBrk="0" fontAlgn="base" hangingPunct="0">
              <a:spcBef>
                <a:spcPct val="0"/>
              </a:spcBef>
              <a:spcAft>
                <a:spcPct val="0"/>
              </a:spcAft>
              <a:tabLst>
                <a:tab pos="3200400" algn="l"/>
              </a:tabLst>
              <a:defRPr>
                <a:solidFill>
                  <a:schemeClr val="tx1"/>
                </a:solidFill>
                <a:latin typeface="Arial" panose="020B0604020202020204" pitchFamily="34" charset="0"/>
              </a:defRPr>
            </a:lvl5pPr>
            <a:lvl6pPr eaLnBrk="0" fontAlgn="base" hangingPunct="0">
              <a:spcBef>
                <a:spcPct val="0"/>
              </a:spcBef>
              <a:spcAft>
                <a:spcPct val="0"/>
              </a:spcAft>
              <a:tabLst>
                <a:tab pos="3200400" algn="l"/>
              </a:tabLst>
              <a:defRPr>
                <a:solidFill>
                  <a:schemeClr val="tx1"/>
                </a:solidFill>
                <a:latin typeface="Arial" panose="020B0604020202020204" pitchFamily="34" charset="0"/>
              </a:defRPr>
            </a:lvl6pPr>
            <a:lvl7pPr eaLnBrk="0" fontAlgn="base" hangingPunct="0">
              <a:spcBef>
                <a:spcPct val="0"/>
              </a:spcBef>
              <a:spcAft>
                <a:spcPct val="0"/>
              </a:spcAft>
              <a:tabLst>
                <a:tab pos="3200400" algn="l"/>
              </a:tabLst>
              <a:defRPr>
                <a:solidFill>
                  <a:schemeClr val="tx1"/>
                </a:solidFill>
                <a:latin typeface="Arial" panose="020B0604020202020204" pitchFamily="34" charset="0"/>
              </a:defRPr>
            </a:lvl7pPr>
            <a:lvl8pPr eaLnBrk="0" fontAlgn="base" hangingPunct="0">
              <a:spcBef>
                <a:spcPct val="0"/>
              </a:spcBef>
              <a:spcAft>
                <a:spcPct val="0"/>
              </a:spcAft>
              <a:tabLst>
                <a:tab pos="3200400" algn="l"/>
              </a:tabLst>
              <a:defRPr>
                <a:solidFill>
                  <a:schemeClr val="tx1"/>
                </a:solidFill>
                <a:latin typeface="Arial" panose="020B0604020202020204" pitchFamily="34" charset="0"/>
              </a:defRPr>
            </a:lvl8pPr>
            <a:lvl9pPr eaLnBrk="0" fontAlgn="base" hangingPunct="0">
              <a:spcBef>
                <a:spcPct val="0"/>
              </a:spcBef>
              <a:spcAft>
                <a:spcPct val="0"/>
              </a:spcAft>
              <a:tabLst>
                <a:tab pos="3200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00400" algn="l"/>
              </a:tabLst>
            </a:pPr>
            <a:r>
              <a:rPr kumimoji="0" lang="en-US" altLang="en-US" sz="13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369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A944-E5B0-49CC-ADA7-223056D8C825}"/>
              </a:ext>
            </a:extLst>
          </p:cNvPr>
          <p:cNvSpPr>
            <a:spLocks noGrp="1"/>
          </p:cNvSpPr>
          <p:nvPr>
            <p:ph type="title"/>
          </p:nvPr>
        </p:nvSpPr>
        <p:spPr/>
        <p:txBody>
          <a:bodyPr>
            <a:normAutofit fontScale="90000"/>
          </a:bodyPr>
          <a:lstStyle/>
          <a:p>
            <a:r>
              <a:rPr lang="en-US" b="1" dirty="0"/>
              <a:t>TABLE-3: </a:t>
            </a:r>
            <a:r>
              <a:rPr lang="en-US" b="1" dirty="0" err="1"/>
              <a:t>tbl_compartment</a:t>
            </a:r>
            <a:r>
              <a:rPr lang="en-US" b="1" dirty="0"/>
              <a:t> </a:t>
            </a:r>
            <a:br>
              <a:rPr lang="en-US" dirty="0"/>
            </a:br>
            <a:r>
              <a:rPr lang="en-US" b="1" dirty="0"/>
              <a:t>                                       PRIMARY KEY: </a:t>
            </a:r>
            <a:r>
              <a:rPr lang="en-US" b="1" dirty="0" err="1"/>
              <a:t>com_id</a:t>
            </a:r>
            <a:br>
              <a:rPr lang="en-US" dirty="0"/>
            </a:br>
            <a:endParaRPr lang="en-US" dirty="0"/>
          </a:p>
        </p:txBody>
      </p:sp>
      <p:graphicFrame>
        <p:nvGraphicFramePr>
          <p:cNvPr id="4" name="Content Placeholder 3">
            <a:extLst>
              <a:ext uri="{FF2B5EF4-FFF2-40B4-BE49-F238E27FC236}">
                <a16:creationId xmlns:a16="http://schemas.microsoft.com/office/drawing/2014/main" id="{1D8347EE-B0F5-4B24-8A70-E9FA8744A2AF}"/>
              </a:ext>
            </a:extLst>
          </p:cNvPr>
          <p:cNvGraphicFramePr>
            <a:graphicFrameLocks noGrp="1"/>
          </p:cNvGraphicFramePr>
          <p:nvPr>
            <p:ph idx="1"/>
            <p:extLst>
              <p:ext uri="{D42A27DB-BD31-4B8C-83A1-F6EECF244321}">
                <p14:modId xmlns:p14="http://schemas.microsoft.com/office/powerpoint/2010/main" val="1600182881"/>
              </p:ext>
            </p:extLst>
          </p:nvPr>
        </p:nvGraphicFramePr>
        <p:xfrm>
          <a:off x="1565563" y="2729948"/>
          <a:ext cx="7204362" cy="2701035"/>
        </p:xfrm>
        <a:graphic>
          <a:graphicData uri="http://schemas.openxmlformats.org/drawingml/2006/table">
            <a:tbl>
              <a:tblPr firstRow="1" firstCol="1" bandRow="1">
                <a:tableStyleId>{5940675A-B579-460E-94D1-54222C63F5DA}</a:tableStyleId>
              </a:tblPr>
              <a:tblGrid>
                <a:gridCol w="1476760">
                  <a:extLst>
                    <a:ext uri="{9D8B030D-6E8A-4147-A177-3AD203B41FA5}">
                      <a16:colId xmlns:a16="http://schemas.microsoft.com/office/drawing/2014/main" val="2787766188"/>
                    </a:ext>
                  </a:extLst>
                </a:gridCol>
                <a:gridCol w="2863801">
                  <a:extLst>
                    <a:ext uri="{9D8B030D-6E8A-4147-A177-3AD203B41FA5}">
                      <a16:colId xmlns:a16="http://schemas.microsoft.com/office/drawing/2014/main" val="60472069"/>
                    </a:ext>
                  </a:extLst>
                </a:gridCol>
                <a:gridCol w="2863801">
                  <a:extLst>
                    <a:ext uri="{9D8B030D-6E8A-4147-A177-3AD203B41FA5}">
                      <a16:colId xmlns:a16="http://schemas.microsoft.com/office/drawing/2014/main" val="1960255486"/>
                    </a:ext>
                  </a:extLst>
                </a:gridCol>
              </a:tblGrid>
              <a:tr h="900345">
                <a:tc>
                  <a:txBody>
                    <a:bodyPr/>
                    <a:lstStyle/>
                    <a:p>
                      <a:pPr marL="0" marR="0">
                        <a:lnSpc>
                          <a:spcPct val="115000"/>
                        </a:lnSpc>
                        <a:spcBef>
                          <a:spcPts val="0"/>
                        </a:spcBef>
                        <a:spcAft>
                          <a:spcPts val="0"/>
                        </a:spcAft>
                        <a:tabLst>
                          <a:tab pos="3200400" algn="l"/>
                        </a:tabLst>
                      </a:pPr>
                      <a:r>
                        <a:rPr lang="en-US" sz="1300">
                          <a:effectLst/>
                        </a:rPr>
                        <a:t>FIELD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2915922"/>
                  </a:ext>
                </a:extLst>
              </a:tr>
              <a:tr h="900345">
                <a:tc>
                  <a:txBody>
                    <a:bodyPr/>
                    <a:lstStyle/>
                    <a:p>
                      <a:pPr marL="0" marR="0">
                        <a:lnSpc>
                          <a:spcPct val="115000"/>
                        </a:lnSpc>
                        <a:spcBef>
                          <a:spcPts val="0"/>
                        </a:spcBef>
                        <a:spcAft>
                          <a:spcPts val="0"/>
                        </a:spcAft>
                      </a:pPr>
                      <a:r>
                        <a:rPr lang="en-US" sz="1300" dirty="0" err="1">
                          <a:effectLst/>
                        </a:rPr>
                        <a:t>com_id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0813946"/>
                  </a:ext>
                </a:extLst>
              </a:tr>
              <a:tr h="900345">
                <a:tc>
                  <a:txBody>
                    <a:bodyPr/>
                    <a:lstStyle/>
                    <a:p>
                      <a:pPr marL="0" marR="0">
                        <a:lnSpc>
                          <a:spcPct val="115000"/>
                        </a:lnSpc>
                        <a:spcBef>
                          <a:spcPts val="0"/>
                        </a:spcBef>
                        <a:spcAft>
                          <a:spcPts val="0"/>
                        </a:spcAft>
                        <a:tabLst>
                          <a:tab pos="3200400" algn="l"/>
                        </a:tabLst>
                      </a:pPr>
                      <a:r>
                        <a:rPr lang="en-US" sz="1300">
                          <a:effectLst/>
                        </a:rPr>
                        <a:t>com_name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varchar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Compartment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8576251"/>
                  </a:ext>
                </a:extLst>
              </a:tr>
            </a:tbl>
          </a:graphicData>
        </a:graphic>
      </p:graphicFrame>
      <p:sp>
        <p:nvSpPr>
          <p:cNvPr id="5" name="Rectangle 1">
            <a:extLst>
              <a:ext uri="{FF2B5EF4-FFF2-40B4-BE49-F238E27FC236}">
                <a16:creationId xmlns:a16="http://schemas.microsoft.com/office/drawing/2014/main" id="{2E2BC5B7-C206-47C2-87C1-FF1C58911B98}"/>
              </a:ext>
            </a:extLst>
          </p:cNvPr>
          <p:cNvSpPr>
            <a:spLocks noChangeArrowheads="1"/>
          </p:cNvSpPr>
          <p:nvPr/>
        </p:nvSpPr>
        <p:spPr bwMode="auto">
          <a:xfrm>
            <a:off x="0" y="82406"/>
            <a:ext cx="310213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00400" algn="l"/>
              </a:tabLst>
              <a:defRPr>
                <a:solidFill>
                  <a:schemeClr val="tx1"/>
                </a:solidFill>
                <a:latin typeface="Arial" panose="020B0604020202020204" pitchFamily="34" charset="0"/>
              </a:defRPr>
            </a:lvl1pPr>
            <a:lvl2pPr eaLnBrk="0" fontAlgn="base" hangingPunct="0">
              <a:spcBef>
                <a:spcPct val="0"/>
              </a:spcBef>
              <a:spcAft>
                <a:spcPct val="0"/>
              </a:spcAft>
              <a:tabLst>
                <a:tab pos="3200400" algn="l"/>
              </a:tabLst>
              <a:defRPr>
                <a:solidFill>
                  <a:schemeClr val="tx1"/>
                </a:solidFill>
                <a:latin typeface="Arial" panose="020B0604020202020204" pitchFamily="34" charset="0"/>
              </a:defRPr>
            </a:lvl2pPr>
            <a:lvl3pPr eaLnBrk="0" fontAlgn="base" hangingPunct="0">
              <a:spcBef>
                <a:spcPct val="0"/>
              </a:spcBef>
              <a:spcAft>
                <a:spcPct val="0"/>
              </a:spcAft>
              <a:tabLst>
                <a:tab pos="3200400" algn="l"/>
              </a:tabLst>
              <a:defRPr>
                <a:solidFill>
                  <a:schemeClr val="tx1"/>
                </a:solidFill>
                <a:latin typeface="Arial" panose="020B0604020202020204" pitchFamily="34" charset="0"/>
              </a:defRPr>
            </a:lvl3pPr>
            <a:lvl4pPr eaLnBrk="0" fontAlgn="base" hangingPunct="0">
              <a:spcBef>
                <a:spcPct val="0"/>
              </a:spcBef>
              <a:spcAft>
                <a:spcPct val="0"/>
              </a:spcAft>
              <a:tabLst>
                <a:tab pos="3200400" algn="l"/>
              </a:tabLst>
              <a:defRPr>
                <a:solidFill>
                  <a:schemeClr val="tx1"/>
                </a:solidFill>
                <a:latin typeface="Arial" panose="020B0604020202020204" pitchFamily="34" charset="0"/>
              </a:defRPr>
            </a:lvl4pPr>
            <a:lvl5pPr eaLnBrk="0" fontAlgn="base" hangingPunct="0">
              <a:spcBef>
                <a:spcPct val="0"/>
              </a:spcBef>
              <a:spcAft>
                <a:spcPct val="0"/>
              </a:spcAft>
              <a:tabLst>
                <a:tab pos="3200400" algn="l"/>
              </a:tabLst>
              <a:defRPr>
                <a:solidFill>
                  <a:schemeClr val="tx1"/>
                </a:solidFill>
                <a:latin typeface="Arial" panose="020B0604020202020204" pitchFamily="34" charset="0"/>
              </a:defRPr>
            </a:lvl5pPr>
            <a:lvl6pPr eaLnBrk="0" fontAlgn="base" hangingPunct="0">
              <a:spcBef>
                <a:spcPct val="0"/>
              </a:spcBef>
              <a:spcAft>
                <a:spcPct val="0"/>
              </a:spcAft>
              <a:tabLst>
                <a:tab pos="3200400" algn="l"/>
              </a:tabLst>
              <a:defRPr>
                <a:solidFill>
                  <a:schemeClr val="tx1"/>
                </a:solidFill>
                <a:latin typeface="Arial" panose="020B0604020202020204" pitchFamily="34" charset="0"/>
              </a:defRPr>
            </a:lvl6pPr>
            <a:lvl7pPr eaLnBrk="0" fontAlgn="base" hangingPunct="0">
              <a:spcBef>
                <a:spcPct val="0"/>
              </a:spcBef>
              <a:spcAft>
                <a:spcPct val="0"/>
              </a:spcAft>
              <a:tabLst>
                <a:tab pos="3200400" algn="l"/>
              </a:tabLst>
              <a:defRPr>
                <a:solidFill>
                  <a:schemeClr val="tx1"/>
                </a:solidFill>
                <a:latin typeface="Arial" panose="020B0604020202020204" pitchFamily="34" charset="0"/>
              </a:defRPr>
            </a:lvl7pPr>
            <a:lvl8pPr eaLnBrk="0" fontAlgn="base" hangingPunct="0">
              <a:spcBef>
                <a:spcPct val="0"/>
              </a:spcBef>
              <a:spcAft>
                <a:spcPct val="0"/>
              </a:spcAft>
              <a:tabLst>
                <a:tab pos="3200400" algn="l"/>
              </a:tabLst>
              <a:defRPr>
                <a:solidFill>
                  <a:schemeClr val="tx1"/>
                </a:solidFill>
                <a:latin typeface="Arial" panose="020B0604020202020204" pitchFamily="34" charset="0"/>
              </a:defRPr>
            </a:lvl8pPr>
            <a:lvl9pPr eaLnBrk="0" fontAlgn="base" hangingPunct="0">
              <a:spcBef>
                <a:spcPct val="0"/>
              </a:spcBef>
              <a:spcAft>
                <a:spcPct val="0"/>
              </a:spcAft>
              <a:tabLst>
                <a:tab pos="3200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00400" algn="l"/>
              </a:tabLst>
            </a:pPr>
            <a:r>
              <a:rPr kumimoji="0" lang="en-US" altLang="en-US" sz="13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383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295D-D833-44DC-96A0-C70982AE6B27}"/>
              </a:ext>
            </a:extLst>
          </p:cNvPr>
          <p:cNvSpPr>
            <a:spLocks noGrp="1"/>
          </p:cNvSpPr>
          <p:nvPr>
            <p:ph type="title"/>
          </p:nvPr>
        </p:nvSpPr>
        <p:spPr>
          <a:xfrm>
            <a:off x="745435" y="198784"/>
            <a:ext cx="10515600" cy="1501574"/>
          </a:xfrm>
        </p:spPr>
        <p:txBody>
          <a:bodyPr>
            <a:normAutofit fontScale="90000"/>
          </a:bodyPr>
          <a:lstStyle/>
          <a:p>
            <a:r>
              <a:rPr lang="en-US" b="1" dirty="0"/>
              <a:t>TABLE-4: </a:t>
            </a:r>
            <a:r>
              <a:rPr lang="en-US" b="1" dirty="0" err="1"/>
              <a:t>tbl_station</a:t>
            </a:r>
            <a:br>
              <a:rPr lang="en-US" b="1" dirty="0"/>
            </a:br>
            <a:r>
              <a:rPr lang="en-US" sz="3600" b="1" dirty="0"/>
              <a:t>                                      </a:t>
            </a:r>
            <a:r>
              <a:rPr lang="en-US" altLang="en-US" sz="3600" dirty="0">
                <a:latin typeface="Times New Roman" panose="02020603050405020304" pitchFamily="18" charset="0"/>
                <a:ea typeface="Calibri" panose="020F0502020204030204" pitchFamily="34" charset="0"/>
                <a:cs typeface="Times New Roman" panose="02020603050405020304" pitchFamily="18" charset="0"/>
              </a:rPr>
              <a:t>PRIMARY KEY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station_id</a:t>
            </a:r>
            <a:br>
              <a:rPr lang="en-US" dirty="0"/>
            </a:br>
            <a:endParaRPr lang="en-US" dirty="0"/>
          </a:p>
        </p:txBody>
      </p:sp>
      <p:graphicFrame>
        <p:nvGraphicFramePr>
          <p:cNvPr id="4" name="Content Placeholder 3">
            <a:extLst>
              <a:ext uri="{FF2B5EF4-FFF2-40B4-BE49-F238E27FC236}">
                <a16:creationId xmlns:a16="http://schemas.microsoft.com/office/drawing/2014/main" id="{84E85596-8DF3-4292-AF64-3D69C2C5CBBF}"/>
              </a:ext>
            </a:extLst>
          </p:cNvPr>
          <p:cNvGraphicFramePr>
            <a:graphicFrameLocks noGrp="1"/>
          </p:cNvGraphicFramePr>
          <p:nvPr>
            <p:ph idx="1"/>
            <p:extLst>
              <p:ext uri="{D42A27DB-BD31-4B8C-83A1-F6EECF244321}">
                <p14:modId xmlns:p14="http://schemas.microsoft.com/office/powerpoint/2010/main" val="2648755961"/>
              </p:ext>
            </p:extLst>
          </p:nvPr>
        </p:nvGraphicFramePr>
        <p:xfrm>
          <a:off x="1814945" y="2531165"/>
          <a:ext cx="7321434" cy="2733564"/>
        </p:xfrm>
        <a:graphic>
          <a:graphicData uri="http://schemas.openxmlformats.org/drawingml/2006/table">
            <a:tbl>
              <a:tblPr firstRow="1" firstCol="1" bandRow="1">
                <a:tableStyleId>{5940675A-B579-460E-94D1-54222C63F5DA}</a:tableStyleId>
              </a:tblPr>
              <a:tblGrid>
                <a:gridCol w="2440478">
                  <a:extLst>
                    <a:ext uri="{9D8B030D-6E8A-4147-A177-3AD203B41FA5}">
                      <a16:colId xmlns:a16="http://schemas.microsoft.com/office/drawing/2014/main" val="3153651023"/>
                    </a:ext>
                  </a:extLst>
                </a:gridCol>
                <a:gridCol w="2440478">
                  <a:extLst>
                    <a:ext uri="{9D8B030D-6E8A-4147-A177-3AD203B41FA5}">
                      <a16:colId xmlns:a16="http://schemas.microsoft.com/office/drawing/2014/main" val="2332207484"/>
                    </a:ext>
                  </a:extLst>
                </a:gridCol>
                <a:gridCol w="2440478">
                  <a:extLst>
                    <a:ext uri="{9D8B030D-6E8A-4147-A177-3AD203B41FA5}">
                      <a16:colId xmlns:a16="http://schemas.microsoft.com/office/drawing/2014/main" val="1000971601"/>
                    </a:ext>
                  </a:extLst>
                </a:gridCol>
              </a:tblGrid>
              <a:tr h="683391">
                <a:tc>
                  <a:txBody>
                    <a:bodyPr/>
                    <a:lstStyle/>
                    <a:p>
                      <a:pPr marL="0" marR="0">
                        <a:lnSpc>
                          <a:spcPct val="115000"/>
                        </a:lnSpc>
                        <a:spcBef>
                          <a:spcPts val="0"/>
                        </a:spcBef>
                        <a:spcAft>
                          <a:spcPts val="0"/>
                        </a:spcAft>
                        <a:tabLst>
                          <a:tab pos="3200400" algn="l"/>
                        </a:tabLst>
                      </a:pPr>
                      <a:r>
                        <a:rPr lang="en-US" sz="1300">
                          <a:effectLst/>
                        </a:rPr>
                        <a:t>FIELD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3838165"/>
                  </a:ext>
                </a:extLst>
              </a:tr>
              <a:tr h="683391">
                <a:tc>
                  <a:txBody>
                    <a:bodyPr/>
                    <a:lstStyle/>
                    <a:p>
                      <a:pPr marL="0" marR="0">
                        <a:lnSpc>
                          <a:spcPct val="115000"/>
                        </a:lnSpc>
                        <a:spcBef>
                          <a:spcPts val="0"/>
                        </a:spcBef>
                        <a:spcAft>
                          <a:spcPts val="0"/>
                        </a:spcAft>
                        <a:tabLst>
                          <a:tab pos="3200400" algn="l"/>
                        </a:tabLst>
                      </a:pPr>
                      <a:r>
                        <a:rPr lang="en-US" sz="1300" dirty="0" err="1">
                          <a:effectLst/>
                        </a:rPr>
                        <a:t>station_id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3284768"/>
                  </a:ext>
                </a:extLst>
              </a:tr>
              <a:tr h="683391">
                <a:tc>
                  <a:txBody>
                    <a:bodyPr/>
                    <a:lstStyle/>
                    <a:p>
                      <a:pPr marL="0" marR="0">
                        <a:lnSpc>
                          <a:spcPct val="115000"/>
                        </a:lnSpc>
                        <a:spcBef>
                          <a:spcPts val="0"/>
                        </a:spcBef>
                        <a:spcAft>
                          <a:spcPts val="0"/>
                        </a:spcAft>
                        <a:tabLst>
                          <a:tab pos="3200400" algn="l"/>
                        </a:tabLst>
                      </a:pPr>
                      <a:r>
                        <a:rPr lang="en-US" sz="1300">
                          <a:effectLst/>
                        </a:rPr>
                        <a:t>station_name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Station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4368924"/>
                  </a:ext>
                </a:extLst>
              </a:tr>
              <a:tr h="683391">
                <a:tc>
                  <a:txBody>
                    <a:bodyPr/>
                    <a:lstStyle/>
                    <a:p>
                      <a:pPr marL="0" marR="0">
                        <a:lnSpc>
                          <a:spcPct val="115000"/>
                        </a:lnSpc>
                        <a:spcBef>
                          <a:spcPts val="0"/>
                        </a:spcBef>
                        <a:spcAft>
                          <a:spcPts val="0"/>
                        </a:spcAft>
                        <a:tabLst>
                          <a:tab pos="3200400" algn="l"/>
                        </a:tabLst>
                      </a:pPr>
                      <a:r>
                        <a:rPr lang="en-US" sz="1300">
                          <a:effectLst/>
                        </a:rPr>
                        <a:t>station_phno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Station Phone 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1537448"/>
                  </a:ext>
                </a:extLst>
              </a:tr>
            </a:tbl>
          </a:graphicData>
        </a:graphic>
      </p:graphicFrame>
      <p:sp>
        <p:nvSpPr>
          <p:cNvPr id="5" name="Rectangle 1">
            <a:extLst>
              <a:ext uri="{FF2B5EF4-FFF2-40B4-BE49-F238E27FC236}">
                <a16:creationId xmlns:a16="http://schemas.microsoft.com/office/drawing/2014/main" id="{454E6113-0C56-4B96-8652-FBC985B25950}"/>
              </a:ext>
            </a:extLst>
          </p:cNvPr>
          <p:cNvSpPr>
            <a:spLocks noChangeArrowheads="1"/>
          </p:cNvSpPr>
          <p:nvPr/>
        </p:nvSpPr>
        <p:spPr bwMode="auto">
          <a:xfrm>
            <a:off x="0" y="82406"/>
            <a:ext cx="341632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00400" algn="l"/>
              </a:tabLst>
              <a:defRPr>
                <a:solidFill>
                  <a:schemeClr val="tx1"/>
                </a:solidFill>
                <a:latin typeface="Arial" panose="020B0604020202020204" pitchFamily="34" charset="0"/>
              </a:defRPr>
            </a:lvl1pPr>
            <a:lvl2pPr eaLnBrk="0" fontAlgn="base" hangingPunct="0">
              <a:spcBef>
                <a:spcPct val="0"/>
              </a:spcBef>
              <a:spcAft>
                <a:spcPct val="0"/>
              </a:spcAft>
              <a:tabLst>
                <a:tab pos="3200400" algn="l"/>
              </a:tabLst>
              <a:defRPr>
                <a:solidFill>
                  <a:schemeClr val="tx1"/>
                </a:solidFill>
                <a:latin typeface="Arial" panose="020B0604020202020204" pitchFamily="34" charset="0"/>
              </a:defRPr>
            </a:lvl2pPr>
            <a:lvl3pPr eaLnBrk="0" fontAlgn="base" hangingPunct="0">
              <a:spcBef>
                <a:spcPct val="0"/>
              </a:spcBef>
              <a:spcAft>
                <a:spcPct val="0"/>
              </a:spcAft>
              <a:tabLst>
                <a:tab pos="3200400" algn="l"/>
              </a:tabLst>
              <a:defRPr>
                <a:solidFill>
                  <a:schemeClr val="tx1"/>
                </a:solidFill>
                <a:latin typeface="Arial" panose="020B0604020202020204" pitchFamily="34" charset="0"/>
              </a:defRPr>
            </a:lvl3pPr>
            <a:lvl4pPr eaLnBrk="0" fontAlgn="base" hangingPunct="0">
              <a:spcBef>
                <a:spcPct val="0"/>
              </a:spcBef>
              <a:spcAft>
                <a:spcPct val="0"/>
              </a:spcAft>
              <a:tabLst>
                <a:tab pos="3200400" algn="l"/>
              </a:tabLst>
              <a:defRPr>
                <a:solidFill>
                  <a:schemeClr val="tx1"/>
                </a:solidFill>
                <a:latin typeface="Arial" panose="020B0604020202020204" pitchFamily="34" charset="0"/>
              </a:defRPr>
            </a:lvl4pPr>
            <a:lvl5pPr eaLnBrk="0" fontAlgn="base" hangingPunct="0">
              <a:spcBef>
                <a:spcPct val="0"/>
              </a:spcBef>
              <a:spcAft>
                <a:spcPct val="0"/>
              </a:spcAft>
              <a:tabLst>
                <a:tab pos="3200400" algn="l"/>
              </a:tabLst>
              <a:defRPr>
                <a:solidFill>
                  <a:schemeClr val="tx1"/>
                </a:solidFill>
                <a:latin typeface="Arial" panose="020B0604020202020204" pitchFamily="34" charset="0"/>
              </a:defRPr>
            </a:lvl5pPr>
            <a:lvl6pPr eaLnBrk="0" fontAlgn="base" hangingPunct="0">
              <a:spcBef>
                <a:spcPct val="0"/>
              </a:spcBef>
              <a:spcAft>
                <a:spcPct val="0"/>
              </a:spcAft>
              <a:tabLst>
                <a:tab pos="3200400" algn="l"/>
              </a:tabLst>
              <a:defRPr>
                <a:solidFill>
                  <a:schemeClr val="tx1"/>
                </a:solidFill>
                <a:latin typeface="Arial" panose="020B0604020202020204" pitchFamily="34" charset="0"/>
              </a:defRPr>
            </a:lvl6pPr>
            <a:lvl7pPr eaLnBrk="0" fontAlgn="base" hangingPunct="0">
              <a:spcBef>
                <a:spcPct val="0"/>
              </a:spcBef>
              <a:spcAft>
                <a:spcPct val="0"/>
              </a:spcAft>
              <a:tabLst>
                <a:tab pos="3200400" algn="l"/>
              </a:tabLst>
              <a:defRPr>
                <a:solidFill>
                  <a:schemeClr val="tx1"/>
                </a:solidFill>
                <a:latin typeface="Arial" panose="020B0604020202020204" pitchFamily="34" charset="0"/>
              </a:defRPr>
            </a:lvl7pPr>
            <a:lvl8pPr eaLnBrk="0" fontAlgn="base" hangingPunct="0">
              <a:spcBef>
                <a:spcPct val="0"/>
              </a:spcBef>
              <a:spcAft>
                <a:spcPct val="0"/>
              </a:spcAft>
              <a:tabLst>
                <a:tab pos="3200400" algn="l"/>
              </a:tabLst>
              <a:defRPr>
                <a:solidFill>
                  <a:schemeClr val="tx1"/>
                </a:solidFill>
                <a:latin typeface="Arial" panose="020B0604020202020204" pitchFamily="34" charset="0"/>
              </a:defRPr>
            </a:lvl8pPr>
            <a:lvl9pPr eaLnBrk="0" fontAlgn="base" hangingPunct="0">
              <a:spcBef>
                <a:spcPct val="0"/>
              </a:spcBef>
              <a:spcAft>
                <a:spcPct val="0"/>
              </a:spcAft>
              <a:tabLst>
                <a:tab pos="3200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00400" algn="l"/>
              </a:tabLst>
            </a:pPr>
            <a:r>
              <a:rPr kumimoji="0" lang="en-US" altLang="en-US" sz="13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530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9E9A-3263-41E5-81F8-9DA424DF9F29}"/>
              </a:ext>
            </a:extLst>
          </p:cNvPr>
          <p:cNvSpPr>
            <a:spLocks noGrp="1"/>
          </p:cNvSpPr>
          <p:nvPr>
            <p:ph type="title"/>
          </p:nvPr>
        </p:nvSpPr>
        <p:spPr>
          <a:xfrm>
            <a:off x="838200" y="384313"/>
            <a:ext cx="10515600" cy="2014330"/>
          </a:xfrm>
        </p:spPr>
        <p:txBody>
          <a:bodyPr>
            <a:normAutofit fontScale="90000"/>
          </a:bodyPr>
          <a:lstStyle/>
          <a:p>
            <a:r>
              <a:rPr lang="en-US" b="1" dirty="0"/>
              <a:t>TABLE-5: </a:t>
            </a:r>
            <a:r>
              <a:rPr lang="en-US" b="1" dirty="0" err="1"/>
              <a:t>tbl_route_station</a:t>
            </a:r>
            <a:br>
              <a:rPr lang="en-US" dirty="0"/>
            </a:br>
            <a:r>
              <a:rPr lang="en-US" dirty="0"/>
              <a:t>                                                    </a:t>
            </a:r>
            <a:r>
              <a:rPr lang="en-US" altLang="en-US" sz="3100" dirty="0">
                <a:latin typeface="Times New Roman" panose="02020603050405020304" pitchFamily="18" charset="0"/>
                <a:ea typeface="Calibri" panose="020F0502020204030204" pitchFamily="34" charset="0"/>
                <a:cs typeface="Times New Roman" panose="02020603050405020304" pitchFamily="18" charset="0"/>
              </a:rPr>
              <a:t>PRIMARY KEY: </a:t>
            </a:r>
            <a:r>
              <a:rPr lang="en-US" altLang="en-US" sz="3100" dirty="0" err="1">
                <a:latin typeface="Times New Roman" panose="02020603050405020304" pitchFamily="18" charset="0"/>
                <a:ea typeface="Calibri" panose="020F0502020204030204" pitchFamily="34" charset="0"/>
                <a:cs typeface="Times New Roman" panose="02020603050405020304" pitchFamily="18" charset="0"/>
              </a:rPr>
              <a:t>rs_id</a:t>
            </a:r>
            <a:r>
              <a:rPr lang="en-US" altLang="en-US" sz="3100" dirty="0">
                <a:latin typeface="Times New Roman" panose="02020603050405020304" pitchFamily="18" charset="0"/>
                <a:ea typeface="Calibri" panose="020F0502020204030204" pitchFamily="34" charset="0"/>
                <a:cs typeface="Times New Roman" panose="02020603050405020304" pitchFamily="18" charset="0"/>
              </a:rPr>
              <a:t>                                                                                                               FOREIGN KEY: </a:t>
            </a:r>
            <a:r>
              <a:rPr lang="en-US" altLang="en-US" sz="3100" dirty="0" err="1">
                <a:latin typeface="Times New Roman" panose="02020603050405020304" pitchFamily="18" charset="0"/>
                <a:ea typeface="Calibri" panose="020F0502020204030204" pitchFamily="34" charset="0"/>
                <a:cs typeface="Times New Roman" panose="02020603050405020304" pitchFamily="18" charset="0"/>
              </a:rPr>
              <a:t>route_id</a:t>
            </a:r>
            <a:r>
              <a:rPr lang="en-US" altLang="en-US" sz="3100" dirty="0">
                <a:latin typeface="Times New Roman" panose="02020603050405020304" pitchFamily="18" charset="0"/>
                <a:ea typeface="Calibri" panose="020F0502020204030204" pitchFamily="34" charset="0"/>
                <a:cs typeface="Times New Roman" panose="02020603050405020304" pitchFamily="18" charset="0"/>
              </a:rPr>
              <a:t> , </a:t>
            </a:r>
            <a:r>
              <a:rPr lang="en-US" altLang="en-US" sz="3100" dirty="0" err="1">
                <a:latin typeface="Times New Roman" panose="02020603050405020304" pitchFamily="18" charset="0"/>
                <a:ea typeface="Calibri" panose="020F0502020204030204" pitchFamily="34" charset="0"/>
                <a:cs typeface="Times New Roman" panose="02020603050405020304" pitchFamily="18" charset="0"/>
              </a:rPr>
              <a:t>station_id</a:t>
            </a:r>
            <a:br>
              <a:rPr kumimoji="0" lang="en-US" altLang="en-US" sz="3600" b="0" i="0" u="none" strike="noStrike" cap="none" normalizeH="0" baseline="0" dirty="0">
                <a:ln>
                  <a:noFill/>
                </a:ln>
                <a:solidFill>
                  <a:schemeClr val="tx1"/>
                </a:solidFill>
                <a:effectLst/>
              </a:rPr>
            </a:br>
            <a:endParaRPr lang="en-US" dirty="0"/>
          </a:p>
        </p:txBody>
      </p:sp>
      <p:graphicFrame>
        <p:nvGraphicFramePr>
          <p:cNvPr id="4" name="Content Placeholder 3">
            <a:extLst>
              <a:ext uri="{FF2B5EF4-FFF2-40B4-BE49-F238E27FC236}">
                <a16:creationId xmlns:a16="http://schemas.microsoft.com/office/drawing/2014/main" id="{229FFD8A-A24B-4A6F-905B-289CC4D9ADC0}"/>
              </a:ext>
            </a:extLst>
          </p:cNvPr>
          <p:cNvGraphicFramePr>
            <a:graphicFrameLocks noGrp="1"/>
          </p:cNvGraphicFramePr>
          <p:nvPr>
            <p:ph idx="1"/>
            <p:extLst>
              <p:ext uri="{D42A27DB-BD31-4B8C-83A1-F6EECF244321}">
                <p14:modId xmlns:p14="http://schemas.microsoft.com/office/powerpoint/2010/main" val="415995526"/>
              </p:ext>
            </p:extLst>
          </p:nvPr>
        </p:nvGraphicFramePr>
        <p:xfrm>
          <a:off x="2216727" y="2610677"/>
          <a:ext cx="6919653" cy="2640195"/>
        </p:xfrm>
        <a:graphic>
          <a:graphicData uri="http://schemas.openxmlformats.org/drawingml/2006/table">
            <a:tbl>
              <a:tblPr firstRow="1" firstCol="1" bandRow="1">
                <a:tableStyleId>{5940675A-B579-460E-94D1-54222C63F5DA}</a:tableStyleId>
              </a:tblPr>
              <a:tblGrid>
                <a:gridCol w="2306551">
                  <a:extLst>
                    <a:ext uri="{9D8B030D-6E8A-4147-A177-3AD203B41FA5}">
                      <a16:colId xmlns:a16="http://schemas.microsoft.com/office/drawing/2014/main" val="2422100840"/>
                    </a:ext>
                  </a:extLst>
                </a:gridCol>
                <a:gridCol w="2306551">
                  <a:extLst>
                    <a:ext uri="{9D8B030D-6E8A-4147-A177-3AD203B41FA5}">
                      <a16:colId xmlns:a16="http://schemas.microsoft.com/office/drawing/2014/main" val="1147046076"/>
                    </a:ext>
                  </a:extLst>
                </a:gridCol>
                <a:gridCol w="2306551">
                  <a:extLst>
                    <a:ext uri="{9D8B030D-6E8A-4147-A177-3AD203B41FA5}">
                      <a16:colId xmlns:a16="http://schemas.microsoft.com/office/drawing/2014/main" val="2102843779"/>
                    </a:ext>
                  </a:extLst>
                </a:gridCol>
              </a:tblGrid>
              <a:tr h="528039">
                <a:tc>
                  <a:txBody>
                    <a:bodyPr/>
                    <a:lstStyle/>
                    <a:p>
                      <a:pPr marL="0" marR="0">
                        <a:lnSpc>
                          <a:spcPct val="115000"/>
                        </a:lnSpc>
                        <a:spcBef>
                          <a:spcPts val="0"/>
                        </a:spcBef>
                        <a:spcAft>
                          <a:spcPts val="0"/>
                        </a:spcAft>
                        <a:tabLst>
                          <a:tab pos="3200400" algn="l"/>
                        </a:tabLst>
                      </a:pPr>
                      <a:r>
                        <a:rPr lang="en-US" sz="1300">
                          <a:effectLst/>
                        </a:rPr>
                        <a:t>FIELD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DATA 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9322119"/>
                  </a:ext>
                </a:extLst>
              </a:tr>
              <a:tr h="528039">
                <a:tc>
                  <a:txBody>
                    <a:bodyPr/>
                    <a:lstStyle/>
                    <a:p>
                      <a:pPr marL="0" marR="0">
                        <a:lnSpc>
                          <a:spcPct val="115000"/>
                        </a:lnSpc>
                        <a:spcBef>
                          <a:spcPts val="0"/>
                        </a:spcBef>
                        <a:spcAft>
                          <a:spcPts val="0"/>
                        </a:spcAft>
                      </a:pPr>
                      <a:r>
                        <a:rPr lang="en-US" sz="1300">
                          <a:effectLst/>
                        </a:rPr>
                        <a:t>rs_id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225164"/>
                  </a:ext>
                </a:extLst>
              </a:tr>
              <a:tr h="528039">
                <a:tc>
                  <a:txBody>
                    <a:bodyPr/>
                    <a:lstStyle/>
                    <a:p>
                      <a:pPr marL="0" marR="0">
                        <a:lnSpc>
                          <a:spcPct val="115000"/>
                        </a:lnSpc>
                        <a:spcBef>
                          <a:spcPts val="0"/>
                        </a:spcBef>
                        <a:spcAft>
                          <a:spcPts val="0"/>
                        </a:spcAft>
                        <a:tabLst>
                          <a:tab pos="3200400" algn="l"/>
                        </a:tabLst>
                      </a:pPr>
                      <a:r>
                        <a:rPr lang="en-US" sz="1300" dirty="0" err="1">
                          <a:effectLst/>
                        </a:rPr>
                        <a:t>route_id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5107894"/>
                  </a:ext>
                </a:extLst>
              </a:tr>
              <a:tr h="528039">
                <a:tc>
                  <a:txBody>
                    <a:bodyPr/>
                    <a:lstStyle/>
                    <a:p>
                      <a:pPr marL="0" marR="0">
                        <a:lnSpc>
                          <a:spcPct val="115000"/>
                        </a:lnSpc>
                        <a:spcBef>
                          <a:spcPts val="0"/>
                        </a:spcBef>
                        <a:spcAft>
                          <a:spcPts val="0"/>
                        </a:spcAft>
                        <a:tabLst>
                          <a:tab pos="3200400" algn="l"/>
                        </a:tabLst>
                      </a:pPr>
                      <a:r>
                        <a:rPr lang="en-US" sz="1300">
                          <a:effectLst/>
                        </a:rPr>
                        <a:t>station_id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1477433"/>
                  </a:ext>
                </a:extLst>
              </a:tr>
              <a:tr h="528039">
                <a:tc>
                  <a:txBody>
                    <a:bodyPr/>
                    <a:lstStyle/>
                    <a:p>
                      <a:pPr marL="0" marR="0">
                        <a:lnSpc>
                          <a:spcPct val="115000"/>
                        </a:lnSpc>
                        <a:spcBef>
                          <a:spcPts val="0"/>
                        </a:spcBef>
                        <a:spcAft>
                          <a:spcPts val="0"/>
                        </a:spcAft>
                      </a:pPr>
                      <a:r>
                        <a:rPr lang="en-US" sz="1300">
                          <a:effectLst/>
                        </a:rPr>
                        <a:t>rs_distance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dirty="0">
                          <a:effectLst/>
                        </a:rPr>
                        <a:t>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dirty="0">
                          <a:effectLst/>
                        </a:rPr>
                        <a:t>Route Station Distance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2430721"/>
                  </a:ext>
                </a:extLst>
              </a:tr>
            </a:tbl>
          </a:graphicData>
        </a:graphic>
      </p:graphicFrame>
    </p:spTree>
    <p:extLst>
      <p:ext uri="{BB962C8B-B14F-4D97-AF65-F5344CB8AC3E}">
        <p14:creationId xmlns:p14="http://schemas.microsoft.com/office/powerpoint/2010/main" val="20962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597E-CB88-40E4-AC04-1FE3C70A2FAA}"/>
              </a:ext>
            </a:extLst>
          </p:cNvPr>
          <p:cNvSpPr>
            <a:spLocks noGrp="1"/>
          </p:cNvSpPr>
          <p:nvPr>
            <p:ph type="title"/>
          </p:nvPr>
        </p:nvSpPr>
        <p:spPr>
          <a:xfrm>
            <a:off x="838200" y="132523"/>
            <a:ext cx="10515600" cy="1558166"/>
          </a:xfrm>
        </p:spPr>
        <p:txBody>
          <a:bodyPr>
            <a:normAutofit fontScale="90000"/>
          </a:bodyPr>
          <a:lstStyle/>
          <a:p>
            <a:r>
              <a:rPr lang="en-US" b="1" dirty="0"/>
              <a:t>TABLE-6: </a:t>
            </a:r>
            <a:r>
              <a:rPr lang="en-US" b="1" dirty="0" err="1"/>
              <a:t>tbl_train</a:t>
            </a:r>
            <a:br>
              <a:rPr lang="en-US" dirty="0"/>
            </a:br>
            <a:r>
              <a:rPr lang="en-US" b="1" dirty="0"/>
              <a:t>							</a:t>
            </a:r>
            <a:r>
              <a:rPr lang="en-US" sz="3600" dirty="0"/>
              <a:t>PRIMARY KEY: </a:t>
            </a:r>
            <a:r>
              <a:rPr lang="en-US" sz="3600" dirty="0" err="1"/>
              <a:t>train_id</a:t>
            </a:r>
            <a:br>
              <a:rPr lang="en-US" dirty="0"/>
            </a:br>
            <a:endParaRPr lang="en-US" dirty="0"/>
          </a:p>
        </p:txBody>
      </p:sp>
      <p:graphicFrame>
        <p:nvGraphicFramePr>
          <p:cNvPr id="4" name="Content Placeholder 3">
            <a:extLst>
              <a:ext uri="{FF2B5EF4-FFF2-40B4-BE49-F238E27FC236}">
                <a16:creationId xmlns:a16="http://schemas.microsoft.com/office/drawing/2014/main" id="{C9F37C37-7EA0-4FFE-A222-2196900BECF5}"/>
              </a:ext>
            </a:extLst>
          </p:cNvPr>
          <p:cNvGraphicFramePr>
            <a:graphicFrameLocks noGrp="1"/>
          </p:cNvGraphicFramePr>
          <p:nvPr>
            <p:ph idx="1"/>
            <p:extLst>
              <p:ext uri="{D42A27DB-BD31-4B8C-83A1-F6EECF244321}">
                <p14:modId xmlns:p14="http://schemas.microsoft.com/office/powerpoint/2010/main" val="3514607745"/>
              </p:ext>
            </p:extLst>
          </p:nvPr>
        </p:nvGraphicFramePr>
        <p:xfrm>
          <a:off x="3055620" y="2372139"/>
          <a:ext cx="6080760" cy="2232282"/>
        </p:xfrm>
        <a:graphic>
          <a:graphicData uri="http://schemas.openxmlformats.org/drawingml/2006/table">
            <a:tbl>
              <a:tblPr firstRow="1" firstCol="1" bandRow="1">
                <a:tableStyleId>{5940675A-B579-460E-94D1-54222C63F5DA}</a:tableStyleId>
              </a:tblPr>
              <a:tblGrid>
                <a:gridCol w="2026920">
                  <a:extLst>
                    <a:ext uri="{9D8B030D-6E8A-4147-A177-3AD203B41FA5}">
                      <a16:colId xmlns:a16="http://schemas.microsoft.com/office/drawing/2014/main" val="3407055540"/>
                    </a:ext>
                  </a:extLst>
                </a:gridCol>
                <a:gridCol w="2026920">
                  <a:extLst>
                    <a:ext uri="{9D8B030D-6E8A-4147-A177-3AD203B41FA5}">
                      <a16:colId xmlns:a16="http://schemas.microsoft.com/office/drawing/2014/main" val="1887533877"/>
                    </a:ext>
                  </a:extLst>
                </a:gridCol>
                <a:gridCol w="2026920">
                  <a:extLst>
                    <a:ext uri="{9D8B030D-6E8A-4147-A177-3AD203B41FA5}">
                      <a16:colId xmlns:a16="http://schemas.microsoft.com/office/drawing/2014/main" val="1668406065"/>
                    </a:ext>
                  </a:extLst>
                </a:gridCol>
              </a:tblGrid>
              <a:tr h="372047">
                <a:tc>
                  <a:txBody>
                    <a:bodyPr/>
                    <a:lstStyle/>
                    <a:p>
                      <a:pPr marL="0" marR="0">
                        <a:lnSpc>
                          <a:spcPct val="115000"/>
                        </a:lnSpc>
                        <a:spcBef>
                          <a:spcPts val="0"/>
                        </a:spcBef>
                        <a:spcAft>
                          <a:spcPts val="0"/>
                        </a:spcAft>
                        <a:tabLst>
                          <a:tab pos="3200400" algn="l"/>
                        </a:tabLst>
                      </a:pPr>
                      <a:r>
                        <a:rPr lang="en-US" sz="1300">
                          <a:effectLst/>
                        </a:rPr>
                        <a:t>FIELD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854744"/>
                  </a:ext>
                </a:extLst>
              </a:tr>
              <a:tr h="372047">
                <a:tc>
                  <a:txBody>
                    <a:bodyPr/>
                    <a:lstStyle/>
                    <a:p>
                      <a:pPr marL="0" marR="0">
                        <a:lnSpc>
                          <a:spcPct val="115000"/>
                        </a:lnSpc>
                        <a:spcBef>
                          <a:spcPts val="0"/>
                        </a:spcBef>
                        <a:spcAft>
                          <a:spcPts val="0"/>
                        </a:spcAft>
                        <a:tabLst>
                          <a:tab pos="3200400" algn="l"/>
                        </a:tabLst>
                      </a:pPr>
                      <a:r>
                        <a:rPr lang="en-US" sz="1300">
                          <a:effectLst/>
                        </a:rPr>
                        <a:t>train_id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2446411"/>
                  </a:ext>
                </a:extLst>
              </a:tr>
              <a:tr h="372047">
                <a:tc>
                  <a:txBody>
                    <a:bodyPr/>
                    <a:lstStyle/>
                    <a:p>
                      <a:pPr marL="0" marR="0">
                        <a:lnSpc>
                          <a:spcPct val="115000"/>
                        </a:lnSpc>
                        <a:spcBef>
                          <a:spcPts val="0"/>
                        </a:spcBef>
                        <a:spcAft>
                          <a:spcPts val="0"/>
                        </a:spcAft>
                        <a:tabLst>
                          <a:tab pos="3200400" algn="l"/>
                        </a:tabLst>
                      </a:pPr>
                      <a:r>
                        <a:rPr lang="en-US" sz="1300">
                          <a:effectLst/>
                        </a:rPr>
                        <a:t>train_name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Train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7245705"/>
                  </a:ext>
                </a:extLst>
              </a:tr>
              <a:tr h="372047">
                <a:tc>
                  <a:txBody>
                    <a:bodyPr/>
                    <a:lstStyle/>
                    <a:p>
                      <a:pPr marL="0" marR="0">
                        <a:lnSpc>
                          <a:spcPct val="115000"/>
                        </a:lnSpc>
                        <a:spcBef>
                          <a:spcPts val="0"/>
                        </a:spcBef>
                        <a:spcAft>
                          <a:spcPts val="0"/>
                        </a:spcAft>
                        <a:tabLst>
                          <a:tab pos="3200400" algn="l"/>
                        </a:tabLst>
                      </a:pPr>
                      <a:r>
                        <a:rPr lang="en-US" sz="1300">
                          <a:effectLst/>
                        </a:rPr>
                        <a:t>train_type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Train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059549"/>
                  </a:ext>
                </a:extLst>
              </a:tr>
              <a:tr h="372047">
                <a:tc>
                  <a:txBody>
                    <a:bodyPr/>
                    <a:lstStyle/>
                    <a:p>
                      <a:pPr marL="0" marR="0">
                        <a:lnSpc>
                          <a:spcPct val="115000"/>
                        </a:lnSpc>
                        <a:spcBef>
                          <a:spcPts val="0"/>
                        </a:spcBef>
                        <a:spcAft>
                          <a:spcPts val="0"/>
                        </a:spcAft>
                        <a:tabLst>
                          <a:tab pos="3200400" algn="l"/>
                        </a:tabLst>
                      </a:pPr>
                      <a:r>
                        <a:rPr lang="en-US" sz="1300">
                          <a:effectLst/>
                        </a:rPr>
                        <a:t>train_status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Train 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129239"/>
                  </a:ext>
                </a:extLst>
              </a:tr>
              <a:tr h="372047">
                <a:tc>
                  <a:txBody>
                    <a:bodyPr/>
                    <a:lstStyle/>
                    <a:p>
                      <a:pPr marL="0" marR="0">
                        <a:lnSpc>
                          <a:spcPct val="115000"/>
                        </a:lnSpc>
                        <a:spcBef>
                          <a:spcPts val="0"/>
                        </a:spcBef>
                        <a:spcAft>
                          <a:spcPts val="0"/>
                        </a:spcAft>
                        <a:tabLst>
                          <a:tab pos="3200400" algn="l"/>
                        </a:tabLst>
                      </a:pPr>
                      <a:r>
                        <a:rPr lang="en-US" sz="1300">
                          <a:effectLst/>
                        </a:rPr>
                        <a:t>train_no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err="1">
                          <a:effectLst/>
                        </a:rPr>
                        <a:t>Tain</a:t>
                      </a:r>
                      <a:r>
                        <a:rPr lang="en-US" sz="1300" dirty="0">
                          <a:effectLst/>
                        </a:rPr>
                        <a:t> 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9741070"/>
                  </a:ext>
                </a:extLst>
              </a:tr>
            </a:tbl>
          </a:graphicData>
        </a:graphic>
      </p:graphicFrame>
      <p:sp>
        <p:nvSpPr>
          <p:cNvPr id="5" name="Rectangle 1">
            <a:extLst>
              <a:ext uri="{FF2B5EF4-FFF2-40B4-BE49-F238E27FC236}">
                <a16:creationId xmlns:a16="http://schemas.microsoft.com/office/drawing/2014/main" id="{1B266692-2614-4E5F-BE25-B10CBB001C8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61575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3B43-3BC3-452F-B1D4-D8D64A7B474F}"/>
              </a:ext>
            </a:extLst>
          </p:cNvPr>
          <p:cNvSpPr>
            <a:spLocks noGrp="1"/>
          </p:cNvSpPr>
          <p:nvPr>
            <p:ph type="title"/>
          </p:nvPr>
        </p:nvSpPr>
        <p:spPr>
          <a:xfrm>
            <a:off x="838200" y="159027"/>
            <a:ext cx="10515600" cy="1531662"/>
          </a:xfrm>
        </p:spPr>
        <p:txBody>
          <a:bodyPr>
            <a:noAutofit/>
          </a:bodyPr>
          <a:lstStyle/>
          <a:p>
            <a:r>
              <a:rPr lang="en-US" sz="2800" b="1" dirty="0"/>
              <a:t>TABLE-7: </a:t>
            </a:r>
            <a:r>
              <a:rPr lang="en-US" sz="2800" b="1" dirty="0" err="1"/>
              <a:t>tbl_seat</a:t>
            </a:r>
            <a:br>
              <a:rPr lang="en-US" sz="2800" dirty="0"/>
            </a:br>
            <a:r>
              <a:rPr lang="en-US" sz="2800" b="1" dirty="0"/>
              <a:t>	                                                      PRIMARY KEY: </a:t>
            </a:r>
            <a:r>
              <a:rPr lang="en-US" sz="2800" b="1" dirty="0" err="1"/>
              <a:t>seat_id</a:t>
            </a:r>
            <a:br>
              <a:rPr lang="en-US" sz="2800" dirty="0"/>
            </a:br>
            <a:r>
              <a:rPr lang="en-US" sz="2800" b="1" dirty="0"/>
              <a:t>                                                             FOREIGN KEY: </a:t>
            </a:r>
            <a:r>
              <a:rPr lang="en-US" sz="2800" b="1" dirty="0" err="1"/>
              <a:t>train_id</a:t>
            </a:r>
            <a:r>
              <a:rPr lang="en-US" sz="2800" b="1" dirty="0"/>
              <a:t> , </a:t>
            </a:r>
            <a:r>
              <a:rPr lang="en-US" sz="2800" b="1" dirty="0" err="1"/>
              <a:t>com_id</a:t>
            </a:r>
            <a:br>
              <a:rPr lang="en-US" sz="2800" dirty="0"/>
            </a:br>
            <a:endParaRPr lang="en-US" sz="2800" dirty="0"/>
          </a:p>
        </p:txBody>
      </p:sp>
      <p:graphicFrame>
        <p:nvGraphicFramePr>
          <p:cNvPr id="4" name="Content Placeholder 3">
            <a:extLst>
              <a:ext uri="{FF2B5EF4-FFF2-40B4-BE49-F238E27FC236}">
                <a16:creationId xmlns:a16="http://schemas.microsoft.com/office/drawing/2014/main" id="{924BE5BB-530F-4F89-9E8D-14405458BE42}"/>
              </a:ext>
            </a:extLst>
          </p:cNvPr>
          <p:cNvGraphicFramePr>
            <a:graphicFrameLocks noGrp="1"/>
          </p:cNvGraphicFramePr>
          <p:nvPr>
            <p:ph idx="1"/>
            <p:extLst>
              <p:ext uri="{D42A27DB-BD31-4B8C-83A1-F6EECF244321}">
                <p14:modId xmlns:p14="http://schemas.microsoft.com/office/powerpoint/2010/main" val="678368356"/>
              </p:ext>
            </p:extLst>
          </p:nvPr>
        </p:nvGraphicFramePr>
        <p:xfrm>
          <a:off x="1898073" y="2478157"/>
          <a:ext cx="7238307" cy="2994390"/>
        </p:xfrm>
        <a:graphic>
          <a:graphicData uri="http://schemas.openxmlformats.org/drawingml/2006/table">
            <a:tbl>
              <a:tblPr firstRow="1" firstCol="1" bandRow="1">
                <a:tableStyleId>{5940675A-B579-460E-94D1-54222C63F5DA}</a:tableStyleId>
              </a:tblPr>
              <a:tblGrid>
                <a:gridCol w="2412769">
                  <a:extLst>
                    <a:ext uri="{9D8B030D-6E8A-4147-A177-3AD203B41FA5}">
                      <a16:colId xmlns:a16="http://schemas.microsoft.com/office/drawing/2014/main" val="2427696489"/>
                    </a:ext>
                  </a:extLst>
                </a:gridCol>
                <a:gridCol w="2412769">
                  <a:extLst>
                    <a:ext uri="{9D8B030D-6E8A-4147-A177-3AD203B41FA5}">
                      <a16:colId xmlns:a16="http://schemas.microsoft.com/office/drawing/2014/main" val="2716117966"/>
                    </a:ext>
                  </a:extLst>
                </a:gridCol>
                <a:gridCol w="2412769">
                  <a:extLst>
                    <a:ext uri="{9D8B030D-6E8A-4147-A177-3AD203B41FA5}">
                      <a16:colId xmlns:a16="http://schemas.microsoft.com/office/drawing/2014/main" val="398639531"/>
                    </a:ext>
                  </a:extLst>
                </a:gridCol>
              </a:tblGrid>
              <a:tr h="598878">
                <a:tc>
                  <a:txBody>
                    <a:bodyPr/>
                    <a:lstStyle/>
                    <a:p>
                      <a:pPr marL="0" marR="0">
                        <a:lnSpc>
                          <a:spcPct val="115000"/>
                        </a:lnSpc>
                        <a:spcBef>
                          <a:spcPts val="0"/>
                        </a:spcBef>
                        <a:spcAft>
                          <a:spcPts val="0"/>
                        </a:spcAft>
                        <a:tabLst>
                          <a:tab pos="3200400" algn="l"/>
                        </a:tabLst>
                      </a:pPr>
                      <a:r>
                        <a:rPr lang="en-US" sz="1300">
                          <a:effectLst/>
                        </a:rPr>
                        <a:t>FIELD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6047119"/>
                  </a:ext>
                </a:extLst>
              </a:tr>
              <a:tr h="598878">
                <a:tc>
                  <a:txBody>
                    <a:bodyPr/>
                    <a:lstStyle/>
                    <a:p>
                      <a:pPr marL="0" marR="0">
                        <a:lnSpc>
                          <a:spcPct val="115000"/>
                        </a:lnSpc>
                        <a:spcBef>
                          <a:spcPts val="0"/>
                        </a:spcBef>
                        <a:spcAft>
                          <a:spcPts val="0"/>
                        </a:spcAft>
                        <a:tabLst>
                          <a:tab pos="3200400" algn="l"/>
                        </a:tabLst>
                      </a:pPr>
                      <a:r>
                        <a:rPr lang="en-US" sz="1300">
                          <a:effectLst/>
                        </a:rPr>
                        <a:t>Seat_id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9425200"/>
                  </a:ext>
                </a:extLst>
              </a:tr>
              <a:tr h="598878">
                <a:tc>
                  <a:txBody>
                    <a:bodyPr/>
                    <a:lstStyle/>
                    <a:p>
                      <a:pPr marL="0" marR="0">
                        <a:lnSpc>
                          <a:spcPct val="115000"/>
                        </a:lnSpc>
                        <a:spcBef>
                          <a:spcPts val="0"/>
                        </a:spcBef>
                        <a:spcAft>
                          <a:spcPts val="0"/>
                        </a:spcAft>
                        <a:tabLst>
                          <a:tab pos="3200400" algn="l"/>
                        </a:tabLst>
                      </a:pPr>
                      <a:r>
                        <a:rPr lang="en-US" sz="1300" dirty="0" err="1">
                          <a:effectLst/>
                        </a:rPr>
                        <a:t>Seat_count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Seat 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9696962"/>
                  </a:ext>
                </a:extLst>
              </a:tr>
              <a:tr h="598878">
                <a:tc>
                  <a:txBody>
                    <a:bodyPr/>
                    <a:lstStyle/>
                    <a:p>
                      <a:pPr marL="0" marR="0">
                        <a:lnSpc>
                          <a:spcPct val="115000"/>
                        </a:lnSpc>
                        <a:spcBef>
                          <a:spcPts val="0"/>
                        </a:spcBef>
                        <a:spcAft>
                          <a:spcPts val="0"/>
                        </a:spcAft>
                        <a:tabLst>
                          <a:tab pos="3200400" algn="l"/>
                        </a:tabLst>
                      </a:pPr>
                      <a:r>
                        <a:rPr lang="en-US" sz="1300">
                          <a:effectLst/>
                        </a:rPr>
                        <a:t>Train_id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8564595"/>
                  </a:ext>
                </a:extLst>
              </a:tr>
              <a:tr h="598878">
                <a:tc>
                  <a:txBody>
                    <a:bodyPr/>
                    <a:lstStyle/>
                    <a:p>
                      <a:pPr marL="0" marR="0">
                        <a:lnSpc>
                          <a:spcPct val="115000"/>
                        </a:lnSpc>
                        <a:spcBef>
                          <a:spcPts val="0"/>
                        </a:spcBef>
                        <a:spcAft>
                          <a:spcPts val="0"/>
                        </a:spcAft>
                        <a:tabLst>
                          <a:tab pos="3200400" algn="l"/>
                        </a:tabLst>
                      </a:pPr>
                      <a:r>
                        <a:rPr lang="en-US" sz="1300" dirty="0" err="1">
                          <a:effectLst/>
                        </a:rPr>
                        <a:t>Com_id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Foreign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7197132"/>
                  </a:ext>
                </a:extLst>
              </a:tr>
            </a:tbl>
          </a:graphicData>
        </a:graphic>
      </p:graphicFrame>
    </p:spTree>
    <p:extLst>
      <p:ext uri="{BB962C8B-B14F-4D97-AF65-F5344CB8AC3E}">
        <p14:creationId xmlns:p14="http://schemas.microsoft.com/office/powerpoint/2010/main" val="4179003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8ED0-E9E3-4217-B40C-A7EB120A3D57}"/>
              </a:ext>
            </a:extLst>
          </p:cNvPr>
          <p:cNvSpPr>
            <a:spLocks noGrp="1"/>
          </p:cNvSpPr>
          <p:nvPr>
            <p:ph type="title"/>
          </p:nvPr>
        </p:nvSpPr>
        <p:spPr/>
        <p:txBody>
          <a:bodyPr>
            <a:noAutofit/>
          </a:bodyPr>
          <a:lstStyle/>
          <a:p>
            <a:r>
              <a:rPr lang="en-US" sz="3200" b="1" dirty="0"/>
              <a:t>TABLE-8: </a:t>
            </a:r>
            <a:r>
              <a:rPr lang="en-US" sz="3200" b="1" dirty="0" err="1"/>
              <a:t>tbl_day</a:t>
            </a:r>
            <a:br>
              <a:rPr lang="en-US" sz="3200" dirty="0"/>
            </a:br>
            <a:r>
              <a:rPr lang="en-US" sz="3200" b="1" dirty="0"/>
              <a:t>	                                                               PRIMARY KEY: </a:t>
            </a:r>
            <a:r>
              <a:rPr lang="en-US" sz="3200" b="1" dirty="0" err="1"/>
              <a:t>day_id</a:t>
            </a:r>
            <a:br>
              <a:rPr lang="en-US" sz="3200" dirty="0"/>
            </a:br>
            <a:endParaRPr lang="en-US" sz="3200" dirty="0"/>
          </a:p>
        </p:txBody>
      </p:sp>
      <p:graphicFrame>
        <p:nvGraphicFramePr>
          <p:cNvPr id="4" name="Content Placeholder 3">
            <a:extLst>
              <a:ext uri="{FF2B5EF4-FFF2-40B4-BE49-F238E27FC236}">
                <a16:creationId xmlns:a16="http://schemas.microsoft.com/office/drawing/2014/main" id="{BBE829F1-8799-4A28-9B83-AFE79DED1A53}"/>
              </a:ext>
            </a:extLst>
          </p:cNvPr>
          <p:cNvGraphicFramePr>
            <a:graphicFrameLocks noGrp="1"/>
          </p:cNvGraphicFramePr>
          <p:nvPr>
            <p:ph idx="1"/>
            <p:extLst>
              <p:ext uri="{D42A27DB-BD31-4B8C-83A1-F6EECF244321}">
                <p14:modId xmlns:p14="http://schemas.microsoft.com/office/powerpoint/2010/main" val="234759980"/>
              </p:ext>
            </p:extLst>
          </p:nvPr>
        </p:nvGraphicFramePr>
        <p:xfrm>
          <a:off x="1759527" y="2955235"/>
          <a:ext cx="7367645" cy="2018546"/>
        </p:xfrm>
        <a:graphic>
          <a:graphicData uri="http://schemas.openxmlformats.org/drawingml/2006/table">
            <a:tbl>
              <a:tblPr firstRow="1" firstCol="1" bandRow="1">
                <a:tableStyleId>{5940675A-B579-460E-94D1-54222C63F5DA}</a:tableStyleId>
              </a:tblPr>
              <a:tblGrid>
                <a:gridCol w="2606882">
                  <a:extLst>
                    <a:ext uri="{9D8B030D-6E8A-4147-A177-3AD203B41FA5}">
                      <a16:colId xmlns:a16="http://schemas.microsoft.com/office/drawing/2014/main" val="705733865"/>
                    </a:ext>
                  </a:extLst>
                </a:gridCol>
                <a:gridCol w="2606882">
                  <a:extLst>
                    <a:ext uri="{9D8B030D-6E8A-4147-A177-3AD203B41FA5}">
                      <a16:colId xmlns:a16="http://schemas.microsoft.com/office/drawing/2014/main" val="781639481"/>
                    </a:ext>
                  </a:extLst>
                </a:gridCol>
                <a:gridCol w="2153881">
                  <a:extLst>
                    <a:ext uri="{9D8B030D-6E8A-4147-A177-3AD203B41FA5}">
                      <a16:colId xmlns:a16="http://schemas.microsoft.com/office/drawing/2014/main" val="2490078089"/>
                    </a:ext>
                  </a:extLst>
                </a:gridCol>
              </a:tblGrid>
              <a:tr h="660201">
                <a:tc>
                  <a:txBody>
                    <a:bodyPr/>
                    <a:lstStyle/>
                    <a:p>
                      <a:pPr marL="0" marR="0">
                        <a:lnSpc>
                          <a:spcPct val="115000"/>
                        </a:lnSpc>
                        <a:spcBef>
                          <a:spcPts val="0"/>
                        </a:spcBef>
                        <a:spcAft>
                          <a:spcPts val="0"/>
                        </a:spcAft>
                        <a:tabLst>
                          <a:tab pos="3200400" algn="l"/>
                        </a:tabLst>
                      </a:pPr>
                      <a:r>
                        <a:rPr lang="en-US" sz="1300">
                          <a:effectLst/>
                        </a:rPr>
                        <a:t>FIELD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1061794"/>
                  </a:ext>
                </a:extLst>
              </a:tr>
              <a:tr h="698144">
                <a:tc>
                  <a:txBody>
                    <a:bodyPr/>
                    <a:lstStyle/>
                    <a:p>
                      <a:pPr marL="0" marR="0">
                        <a:lnSpc>
                          <a:spcPct val="115000"/>
                        </a:lnSpc>
                        <a:spcBef>
                          <a:spcPts val="0"/>
                        </a:spcBef>
                        <a:spcAft>
                          <a:spcPts val="0"/>
                        </a:spcAft>
                        <a:tabLst>
                          <a:tab pos="3200400" algn="l"/>
                        </a:tabLst>
                      </a:pPr>
                      <a:r>
                        <a:rPr lang="en-US" sz="1300">
                          <a:effectLst/>
                        </a:rPr>
                        <a:t>day_id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5403457"/>
                  </a:ext>
                </a:extLst>
              </a:tr>
              <a:tr h="660201">
                <a:tc>
                  <a:txBody>
                    <a:bodyPr/>
                    <a:lstStyle/>
                    <a:p>
                      <a:pPr marL="0" marR="0">
                        <a:lnSpc>
                          <a:spcPct val="115000"/>
                        </a:lnSpc>
                        <a:spcBef>
                          <a:spcPts val="0"/>
                        </a:spcBef>
                        <a:spcAft>
                          <a:spcPts val="0"/>
                        </a:spcAft>
                        <a:tabLst>
                          <a:tab pos="3200400" algn="l"/>
                        </a:tabLst>
                      </a:pPr>
                      <a:r>
                        <a:rPr lang="en-US" sz="1300">
                          <a:effectLst/>
                        </a:rPr>
                        <a:t>Day_name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day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dirty="0">
                          <a:effectLst/>
                        </a:rPr>
                        <a:t>Day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0271780"/>
                  </a:ext>
                </a:extLst>
              </a:tr>
            </a:tbl>
          </a:graphicData>
        </a:graphic>
      </p:graphicFrame>
      <p:sp>
        <p:nvSpPr>
          <p:cNvPr id="5" name="Rectangle 1">
            <a:extLst>
              <a:ext uri="{FF2B5EF4-FFF2-40B4-BE49-F238E27FC236}">
                <a16:creationId xmlns:a16="http://schemas.microsoft.com/office/drawing/2014/main" id="{1BAB8B64-5AE6-4192-B32C-493B78BFD5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68525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05C9-9B9F-47C6-BF3F-873C940B7F89}"/>
              </a:ext>
            </a:extLst>
          </p:cNvPr>
          <p:cNvSpPr>
            <a:spLocks noGrp="1"/>
          </p:cNvSpPr>
          <p:nvPr>
            <p:ph type="title"/>
          </p:nvPr>
        </p:nvSpPr>
        <p:spPr>
          <a:xfrm>
            <a:off x="838200" y="198783"/>
            <a:ext cx="10515600" cy="1491906"/>
          </a:xfrm>
        </p:spPr>
        <p:txBody>
          <a:bodyPr>
            <a:noAutofit/>
          </a:bodyPr>
          <a:lstStyle/>
          <a:p>
            <a:r>
              <a:rPr lang="en-US" sz="2800" b="1" dirty="0"/>
              <a:t>TABLE-9: </a:t>
            </a:r>
            <a:r>
              <a:rPr lang="en-US" sz="2800" b="1" dirty="0" err="1"/>
              <a:t>tbl_trainroute</a:t>
            </a:r>
            <a:br>
              <a:rPr lang="en-US" sz="2800" dirty="0"/>
            </a:br>
            <a:r>
              <a:rPr lang="en-US" sz="2800" b="1" dirty="0"/>
              <a:t>	                                                                PRIMARY KEY: </a:t>
            </a:r>
            <a:r>
              <a:rPr lang="en-US" sz="2800" b="1" dirty="0" err="1"/>
              <a:t>tr_id</a:t>
            </a:r>
            <a:br>
              <a:rPr lang="en-US" sz="2800" dirty="0"/>
            </a:br>
            <a:r>
              <a:rPr lang="en-US" sz="2800" b="1" dirty="0"/>
              <a:t>                                                          FOREIGN KEY: </a:t>
            </a:r>
            <a:r>
              <a:rPr lang="en-US" sz="2800" b="1" dirty="0" err="1"/>
              <a:t>train_id</a:t>
            </a:r>
            <a:r>
              <a:rPr lang="en-US" sz="2800" b="1" dirty="0"/>
              <a:t> , </a:t>
            </a:r>
            <a:r>
              <a:rPr lang="en-US" sz="2800" b="1" dirty="0" err="1"/>
              <a:t>rs_id</a:t>
            </a:r>
            <a:r>
              <a:rPr lang="en-US" sz="2800" b="1" dirty="0"/>
              <a:t> , </a:t>
            </a:r>
            <a:r>
              <a:rPr lang="en-US" sz="2800" b="1" dirty="0" err="1"/>
              <a:t>day_id</a:t>
            </a:r>
            <a:br>
              <a:rPr lang="en-US" sz="2800" dirty="0"/>
            </a:br>
            <a:endParaRPr lang="en-US" sz="2800" dirty="0"/>
          </a:p>
        </p:txBody>
      </p:sp>
      <p:graphicFrame>
        <p:nvGraphicFramePr>
          <p:cNvPr id="4" name="Content Placeholder 3">
            <a:extLst>
              <a:ext uri="{FF2B5EF4-FFF2-40B4-BE49-F238E27FC236}">
                <a16:creationId xmlns:a16="http://schemas.microsoft.com/office/drawing/2014/main" id="{2329DE12-F936-4F9A-BBF4-C9F670C21E7C}"/>
              </a:ext>
            </a:extLst>
          </p:cNvPr>
          <p:cNvGraphicFramePr>
            <a:graphicFrameLocks noGrp="1"/>
          </p:cNvGraphicFramePr>
          <p:nvPr>
            <p:ph idx="1"/>
            <p:extLst>
              <p:ext uri="{D42A27DB-BD31-4B8C-83A1-F6EECF244321}">
                <p14:modId xmlns:p14="http://schemas.microsoft.com/office/powerpoint/2010/main" val="685208466"/>
              </p:ext>
            </p:extLst>
          </p:nvPr>
        </p:nvGraphicFramePr>
        <p:xfrm>
          <a:off x="1925782" y="2597425"/>
          <a:ext cx="7303362" cy="2916683"/>
        </p:xfrm>
        <a:graphic>
          <a:graphicData uri="http://schemas.openxmlformats.org/drawingml/2006/table">
            <a:tbl>
              <a:tblPr firstRow="1" firstCol="1" bandRow="1">
                <a:tableStyleId>{5940675A-B579-460E-94D1-54222C63F5DA}</a:tableStyleId>
              </a:tblPr>
              <a:tblGrid>
                <a:gridCol w="2434454">
                  <a:extLst>
                    <a:ext uri="{9D8B030D-6E8A-4147-A177-3AD203B41FA5}">
                      <a16:colId xmlns:a16="http://schemas.microsoft.com/office/drawing/2014/main" val="1831735433"/>
                    </a:ext>
                  </a:extLst>
                </a:gridCol>
                <a:gridCol w="2434454">
                  <a:extLst>
                    <a:ext uri="{9D8B030D-6E8A-4147-A177-3AD203B41FA5}">
                      <a16:colId xmlns:a16="http://schemas.microsoft.com/office/drawing/2014/main" val="2818083192"/>
                    </a:ext>
                  </a:extLst>
                </a:gridCol>
                <a:gridCol w="2434454">
                  <a:extLst>
                    <a:ext uri="{9D8B030D-6E8A-4147-A177-3AD203B41FA5}">
                      <a16:colId xmlns:a16="http://schemas.microsoft.com/office/drawing/2014/main" val="4013519441"/>
                    </a:ext>
                  </a:extLst>
                </a:gridCol>
              </a:tblGrid>
              <a:tr h="416669">
                <a:tc>
                  <a:txBody>
                    <a:bodyPr/>
                    <a:lstStyle/>
                    <a:p>
                      <a:pPr marL="0" marR="0">
                        <a:lnSpc>
                          <a:spcPct val="115000"/>
                        </a:lnSpc>
                        <a:spcBef>
                          <a:spcPts val="0"/>
                        </a:spcBef>
                        <a:spcAft>
                          <a:spcPts val="0"/>
                        </a:spcAft>
                        <a:tabLst>
                          <a:tab pos="3200400" algn="l"/>
                        </a:tabLst>
                      </a:pPr>
                      <a:r>
                        <a:rPr lang="en-US" sz="1300">
                          <a:effectLst/>
                        </a:rPr>
                        <a:t>FIELD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6106970"/>
                  </a:ext>
                </a:extLst>
              </a:tr>
              <a:tr h="416669">
                <a:tc>
                  <a:txBody>
                    <a:bodyPr/>
                    <a:lstStyle/>
                    <a:p>
                      <a:pPr marL="0" marR="0">
                        <a:lnSpc>
                          <a:spcPct val="115000"/>
                        </a:lnSpc>
                        <a:spcBef>
                          <a:spcPts val="0"/>
                        </a:spcBef>
                        <a:spcAft>
                          <a:spcPts val="0"/>
                        </a:spcAft>
                        <a:tabLst>
                          <a:tab pos="3200400" algn="l"/>
                        </a:tabLst>
                      </a:pPr>
                      <a:r>
                        <a:rPr lang="en-US" sz="1300">
                          <a:effectLst/>
                        </a:rPr>
                        <a:t>tr_id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8904361"/>
                  </a:ext>
                </a:extLst>
              </a:tr>
              <a:tr h="416669">
                <a:tc>
                  <a:txBody>
                    <a:bodyPr/>
                    <a:lstStyle/>
                    <a:p>
                      <a:pPr marL="0" marR="0">
                        <a:lnSpc>
                          <a:spcPct val="115000"/>
                        </a:lnSpc>
                        <a:spcBef>
                          <a:spcPts val="0"/>
                        </a:spcBef>
                        <a:spcAft>
                          <a:spcPts val="0"/>
                        </a:spcAft>
                        <a:tabLst>
                          <a:tab pos="3200400" algn="l"/>
                        </a:tabLst>
                      </a:pPr>
                      <a:r>
                        <a:rPr lang="en-US" sz="1300">
                          <a:effectLst/>
                        </a:rPr>
                        <a:t>train_id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6046745"/>
                  </a:ext>
                </a:extLst>
              </a:tr>
              <a:tr h="416669">
                <a:tc>
                  <a:txBody>
                    <a:bodyPr/>
                    <a:lstStyle/>
                    <a:p>
                      <a:pPr marL="0" marR="0">
                        <a:lnSpc>
                          <a:spcPct val="115000"/>
                        </a:lnSpc>
                        <a:spcBef>
                          <a:spcPts val="0"/>
                        </a:spcBef>
                        <a:spcAft>
                          <a:spcPts val="0"/>
                        </a:spcAft>
                        <a:tabLst>
                          <a:tab pos="3200400" algn="l"/>
                        </a:tabLst>
                      </a:pPr>
                      <a:r>
                        <a:rPr lang="en-US" sz="1300">
                          <a:effectLst/>
                        </a:rPr>
                        <a:t>rs_id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9138623"/>
                  </a:ext>
                </a:extLst>
              </a:tr>
              <a:tr h="416669">
                <a:tc>
                  <a:txBody>
                    <a:bodyPr/>
                    <a:lstStyle/>
                    <a:p>
                      <a:pPr marL="0" marR="0">
                        <a:lnSpc>
                          <a:spcPct val="115000"/>
                        </a:lnSpc>
                        <a:spcBef>
                          <a:spcPts val="0"/>
                        </a:spcBef>
                        <a:spcAft>
                          <a:spcPts val="0"/>
                        </a:spcAft>
                        <a:tabLst>
                          <a:tab pos="3200400" algn="l"/>
                        </a:tabLst>
                      </a:pPr>
                      <a:r>
                        <a:rPr lang="en-US" sz="1300">
                          <a:effectLst/>
                        </a:rPr>
                        <a:t>tr_arrivaltime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Train Arrival Tme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9382999"/>
                  </a:ext>
                </a:extLst>
              </a:tr>
              <a:tr h="416669">
                <a:tc>
                  <a:txBody>
                    <a:bodyPr/>
                    <a:lstStyle/>
                    <a:p>
                      <a:pPr marL="0" marR="0">
                        <a:lnSpc>
                          <a:spcPct val="115000"/>
                        </a:lnSpc>
                        <a:spcBef>
                          <a:spcPts val="0"/>
                        </a:spcBef>
                        <a:spcAft>
                          <a:spcPts val="0"/>
                        </a:spcAft>
                        <a:tabLst>
                          <a:tab pos="3200400" algn="l"/>
                        </a:tabLst>
                      </a:pPr>
                      <a:r>
                        <a:rPr lang="en-US" sz="1300">
                          <a:effectLst/>
                        </a:rPr>
                        <a:t>tr_departuretime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dirty="0">
                          <a:effectLst/>
                        </a:rPr>
                        <a:t>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a:effectLst/>
                        </a:rPr>
                        <a:t>Train Departure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3610350"/>
                  </a:ext>
                </a:extLst>
              </a:tr>
              <a:tr h="416669">
                <a:tc>
                  <a:txBody>
                    <a:bodyPr/>
                    <a:lstStyle/>
                    <a:p>
                      <a:pPr marL="0" marR="0">
                        <a:lnSpc>
                          <a:spcPct val="115000"/>
                        </a:lnSpc>
                        <a:spcBef>
                          <a:spcPts val="0"/>
                        </a:spcBef>
                        <a:spcAft>
                          <a:spcPts val="0"/>
                        </a:spcAft>
                        <a:tabLst>
                          <a:tab pos="3200400" algn="l"/>
                        </a:tabLst>
                      </a:pPr>
                      <a:r>
                        <a:rPr lang="en-US" sz="1300">
                          <a:effectLst/>
                        </a:rPr>
                        <a:t>day_id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3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300" dirty="0">
                          <a:effectLst/>
                        </a:rPr>
                        <a:t>Foreign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2964794"/>
                  </a:ext>
                </a:extLst>
              </a:tr>
            </a:tbl>
          </a:graphicData>
        </a:graphic>
      </p:graphicFrame>
      <p:sp>
        <p:nvSpPr>
          <p:cNvPr id="5" name="Rectangle 1">
            <a:extLst>
              <a:ext uri="{FF2B5EF4-FFF2-40B4-BE49-F238E27FC236}">
                <a16:creationId xmlns:a16="http://schemas.microsoft.com/office/drawing/2014/main" id="{EF3CA4FD-8F06-4142-9481-6AD3D70EB371}"/>
              </a:ext>
            </a:extLst>
          </p:cNvPr>
          <p:cNvSpPr>
            <a:spLocks noChangeArrowheads="1"/>
          </p:cNvSpPr>
          <p:nvPr/>
        </p:nvSpPr>
        <p:spPr bwMode="auto">
          <a:xfrm>
            <a:off x="92765"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03432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F91C-897F-4E7D-AA01-3D0F04B9CA66}"/>
              </a:ext>
            </a:extLst>
          </p:cNvPr>
          <p:cNvSpPr>
            <a:spLocks noGrp="1"/>
          </p:cNvSpPr>
          <p:nvPr>
            <p:ph type="title"/>
          </p:nvPr>
        </p:nvSpPr>
        <p:spPr/>
        <p:txBody>
          <a:bodyPr/>
          <a:lstStyle/>
          <a:p>
            <a:pPr algn="ctr"/>
            <a:r>
              <a:rPr lang="en-US" b="1" u="sng" dirty="0">
                <a:effectLst>
                  <a:outerShdw blurRad="38100" dist="38100" dir="2700000" algn="tl">
                    <a:srgbClr val="000000">
                      <a:alpha val="43137"/>
                    </a:srgbClr>
                  </a:outerShdw>
                </a:effectLst>
              </a:rPr>
              <a:t>UML Diagram</a:t>
            </a:r>
          </a:p>
        </p:txBody>
      </p:sp>
      <p:pic>
        <p:nvPicPr>
          <p:cNvPr id="3" name="Picture 2">
            <a:extLst>
              <a:ext uri="{FF2B5EF4-FFF2-40B4-BE49-F238E27FC236}">
                <a16:creationId xmlns:a16="http://schemas.microsoft.com/office/drawing/2014/main" id="{F9451A7C-5417-4BE6-82BF-6CFFC7675105}"/>
              </a:ext>
            </a:extLst>
          </p:cNvPr>
          <p:cNvPicPr>
            <a:picLocks noChangeAspect="1"/>
          </p:cNvPicPr>
          <p:nvPr/>
        </p:nvPicPr>
        <p:blipFill>
          <a:blip r:embed="rId2"/>
          <a:stretch>
            <a:fillRect/>
          </a:stretch>
        </p:blipFill>
        <p:spPr>
          <a:xfrm>
            <a:off x="1027706" y="1828499"/>
            <a:ext cx="8989130" cy="4766265"/>
          </a:xfrm>
          <a:prstGeom prst="rect">
            <a:avLst/>
          </a:prstGeom>
        </p:spPr>
      </p:pic>
    </p:spTree>
    <p:extLst>
      <p:ext uri="{BB962C8B-B14F-4D97-AF65-F5344CB8AC3E}">
        <p14:creationId xmlns:p14="http://schemas.microsoft.com/office/powerpoint/2010/main" val="84114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4685-FB2F-4347-8CDA-C3B213C00C05}"/>
              </a:ext>
            </a:extLst>
          </p:cNvPr>
          <p:cNvSpPr>
            <a:spLocks noGrp="1"/>
          </p:cNvSpPr>
          <p:nvPr>
            <p:ph type="title"/>
          </p:nvPr>
        </p:nvSpPr>
        <p:spPr/>
        <p:txBody>
          <a:bodyPr/>
          <a:lstStyle/>
          <a:p>
            <a:pPr algn="ctr"/>
            <a:r>
              <a:rPr lang="en-US" sz="3500" b="1" u="sng" dirty="0">
                <a:effectLst>
                  <a:outerShdw blurRad="38100" dist="38100" dir="2700000" algn="tl">
                    <a:srgbClr val="000000">
                      <a:alpha val="43137"/>
                    </a:srgbClr>
                  </a:outerShdw>
                </a:effectLst>
              </a:rPr>
              <a:t>MODULE DESCRIPTION</a:t>
            </a:r>
            <a:br>
              <a:rPr lang="en-US" dirty="0"/>
            </a:br>
            <a:endParaRPr lang="en-US" dirty="0"/>
          </a:p>
        </p:txBody>
      </p:sp>
      <p:sp>
        <p:nvSpPr>
          <p:cNvPr id="3" name="Content Placeholder 2">
            <a:extLst>
              <a:ext uri="{FF2B5EF4-FFF2-40B4-BE49-F238E27FC236}">
                <a16:creationId xmlns:a16="http://schemas.microsoft.com/office/drawing/2014/main" id="{85BBCD67-A37B-4086-94FF-DCEA0EA34724}"/>
              </a:ext>
            </a:extLst>
          </p:cNvPr>
          <p:cNvSpPr>
            <a:spLocks noGrp="1"/>
          </p:cNvSpPr>
          <p:nvPr>
            <p:ph idx="1"/>
          </p:nvPr>
        </p:nvSpPr>
        <p:spPr>
          <a:xfrm>
            <a:off x="540327" y="1537855"/>
            <a:ext cx="10813473" cy="5098472"/>
          </a:xfrm>
        </p:spPr>
        <p:txBody>
          <a:bodyPr>
            <a:normAutofit fontScale="85000" lnSpcReduction="20000"/>
          </a:bodyPr>
          <a:lstStyle/>
          <a:p>
            <a:pPr marL="0" indent="0">
              <a:buNone/>
            </a:pPr>
            <a:r>
              <a:rPr lang="en-US" dirty="0"/>
              <a:t>The different modules are</a:t>
            </a:r>
            <a:r>
              <a:rPr lang="en-US" b="1" dirty="0"/>
              <a:t>:</a:t>
            </a:r>
            <a:endParaRPr lang="en-US" dirty="0"/>
          </a:p>
          <a:p>
            <a:pPr lvl="0"/>
            <a:r>
              <a:rPr lang="en-US" dirty="0"/>
              <a:t>Administrator Module</a:t>
            </a:r>
          </a:p>
          <a:p>
            <a:pPr lvl="0"/>
            <a:r>
              <a:rPr lang="en-US" dirty="0"/>
              <a:t>Passenger Registration Module</a:t>
            </a:r>
          </a:p>
          <a:p>
            <a:pPr lvl="0"/>
            <a:r>
              <a:rPr lang="en-US" dirty="0"/>
              <a:t>Train Search Module</a:t>
            </a:r>
          </a:p>
          <a:p>
            <a:pPr lvl="0"/>
            <a:r>
              <a:rPr lang="en-US" dirty="0"/>
              <a:t>Ticket Reservation Module</a:t>
            </a:r>
          </a:p>
          <a:p>
            <a:pPr lvl="0"/>
            <a:r>
              <a:rPr lang="en-US" dirty="0"/>
              <a:t>Ticket Cancellation Module</a:t>
            </a:r>
          </a:p>
          <a:p>
            <a:pPr lvl="0"/>
            <a:endParaRPr lang="en-US" dirty="0"/>
          </a:p>
          <a:p>
            <a:pPr marL="0" indent="0">
              <a:buNone/>
            </a:pPr>
            <a:r>
              <a:rPr lang="en-US" b="1" dirty="0"/>
              <a:t>Administrator Login</a:t>
            </a:r>
          </a:p>
          <a:p>
            <a:pPr marL="0" indent="0">
              <a:buNone/>
            </a:pPr>
            <a:endParaRPr lang="en-US" dirty="0"/>
          </a:p>
          <a:p>
            <a:r>
              <a:rPr lang="en-US" dirty="0"/>
              <a:t>The whole system is controlled by an administrator, administrator login into system by giving his authentication details such as username and password. After login into the system, he can see the trains currently available to the passengers. The train details are Train name, departure, destination, seat availability, and running days. And administrator can also add a new train into the databases.</a:t>
            </a:r>
          </a:p>
          <a:p>
            <a:endParaRPr lang="en-US" dirty="0"/>
          </a:p>
        </p:txBody>
      </p:sp>
    </p:spTree>
    <p:extLst>
      <p:ext uri="{BB962C8B-B14F-4D97-AF65-F5344CB8AC3E}">
        <p14:creationId xmlns:p14="http://schemas.microsoft.com/office/powerpoint/2010/main" val="423895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88E176-4B89-4818-B5F8-A415F6AF1B34}"/>
              </a:ext>
            </a:extLst>
          </p:cNvPr>
          <p:cNvPicPr/>
          <p:nvPr/>
        </p:nvPicPr>
        <p:blipFill>
          <a:blip r:embed="rId2"/>
          <a:srcRect/>
          <a:stretch>
            <a:fillRect/>
          </a:stretch>
        </p:blipFill>
        <p:spPr bwMode="auto">
          <a:xfrm>
            <a:off x="838200" y="1884218"/>
            <a:ext cx="10515600" cy="4544290"/>
          </a:xfrm>
          <a:prstGeom prst="rect">
            <a:avLst/>
          </a:prstGeom>
          <a:noFill/>
          <a:ln w="9525">
            <a:noFill/>
            <a:miter lim="800000"/>
            <a:headEnd/>
            <a:tailEnd/>
          </a:ln>
        </p:spPr>
      </p:pic>
      <p:sp>
        <p:nvSpPr>
          <p:cNvPr id="5" name="Title 4">
            <a:extLst>
              <a:ext uri="{FF2B5EF4-FFF2-40B4-BE49-F238E27FC236}">
                <a16:creationId xmlns:a16="http://schemas.microsoft.com/office/drawing/2014/main" id="{B4CA60EE-2DFE-4432-9544-344D1A453A10}"/>
              </a:ext>
            </a:extLst>
          </p:cNvPr>
          <p:cNvSpPr>
            <a:spLocks noGrp="1"/>
          </p:cNvSpPr>
          <p:nvPr>
            <p:ph type="ctrTitle"/>
          </p:nvPr>
        </p:nvSpPr>
        <p:spPr>
          <a:xfrm>
            <a:off x="651163" y="1122363"/>
            <a:ext cx="10016837" cy="595601"/>
          </a:xfrm>
        </p:spPr>
        <p:txBody>
          <a:bodyPr>
            <a:normAutofit fontScale="90000"/>
          </a:bodyPr>
          <a:lstStyle/>
          <a:p>
            <a:r>
              <a:rPr lang="en-US" sz="4400" b="1" u="sng" dirty="0"/>
              <a:t>FORMS</a:t>
            </a:r>
            <a:br>
              <a:rPr lang="en-US" b="1" u="sng" dirty="0"/>
            </a:br>
            <a:endParaRPr lang="en-US" b="1" u="sng" dirty="0"/>
          </a:p>
        </p:txBody>
      </p:sp>
      <p:sp>
        <p:nvSpPr>
          <p:cNvPr id="6" name="Subtitle 5">
            <a:extLst>
              <a:ext uri="{FF2B5EF4-FFF2-40B4-BE49-F238E27FC236}">
                <a16:creationId xmlns:a16="http://schemas.microsoft.com/office/drawing/2014/main" id="{3DB35748-1B99-4014-981E-C7F004E64409}"/>
              </a:ext>
            </a:extLst>
          </p:cNvPr>
          <p:cNvSpPr>
            <a:spLocks noGrp="1"/>
          </p:cNvSpPr>
          <p:nvPr>
            <p:ph type="subTitle" idx="1"/>
          </p:nvPr>
        </p:nvSpPr>
        <p:spPr>
          <a:xfrm>
            <a:off x="651163" y="1080511"/>
            <a:ext cx="9144000" cy="803707"/>
          </a:xfrm>
        </p:spPr>
        <p:txBody>
          <a:bodyPr>
            <a:normAutofit/>
          </a:bodyPr>
          <a:lstStyle/>
          <a:p>
            <a:pPr algn="l"/>
            <a:r>
              <a:rPr lang="en-US" sz="3200" b="1" dirty="0"/>
              <a:t>Train Type Form</a:t>
            </a:r>
          </a:p>
        </p:txBody>
      </p:sp>
    </p:spTree>
    <p:extLst>
      <p:ext uri="{BB962C8B-B14F-4D97-AF65-F5344CB8AC3E}">
        <p14:creationId xmlns:p14="http://schemas.microsoft.com/office/powerpoint/2010/main" val="4263863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AB9E2B-E5D9-45DC-86E8-F12E7C055262}"/>
              </a:ext>
            </a:extLst>
          </p:cNvPr>
          <p:cNvPicPr/>
          <p:nvPr/>
        </p:nvPicPr>
        <p:blipFill>
          <a:blip r:embed="rId2"/>
          <a:srcRect/>
          <a:stretch>
            <a:fillRect/>
          </a:stretch>
        </p:blipFill>
        <p:spPr bwMode="auto">
          <a:xfrm>
            <a:off x="304799" y="858981"/>
            <a:ext cx="11097491" cy="5528567"/>
          </a:xfrm>
          <a:prstGeom prst="rect">
            <a:avLst/>
          </a:prstGeom>
          <a:noFill/>
          <a:ln w="9525">
            <a:noFill/>
            <a:miter lim="800000"/>
            <a:headEnd/>
            <a:tailEnd/>
          </a:ln>
        </p:spPr>
      </p:pic>
      <p:sp>
        <p:nvSpPr>
          <p:cNvPr id="4" name="Title 4">
            <a:extLst>
              <a:ext uri="{FF2B5EF4-FFF2-40B4-BE49-F238E27FC236}">
                <a16:creationId xmlns:a16="http://schemas.microsoft.com/office/drawing/2014/main" id="{03A1A6D8-4BCB-4295-A011-9153F17AECD9}"/>
              </a:ext>
            </a:extLst>
          </p:cNvPr>
          <p:cNvSpPr txBox="1">
            <a:spLocks/>
          </p:cNvSpPr>
          <p:nvPr/>
        </p:nvSpPr>
        <p:spPr>
          <a:xfrm>
            <a:off x="651163" y="235527"/>
            <a:ext cx="10016837" cy="62345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t>Registration Form</a:t>
            </a:r>
          </a:p>
        </p:txBody>
      </p:sp>
    </p:spTree>
    <p:extLst>
      <p:ext uri="{BB962C8B-B14F-4D97-AF65-F5344CB8AC3E}">
        <p14:creationId xmlns:p14="http://schemas.microsoft.com/office/powerpoint/2010/main" val="1068031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0CDA-5031-4AA2-B36C-65D7924D6E64}"/>
              </a:ext>
            </a:extLst>
          </p:cNvPr>
          <p:cNvSpPr>
            <a:spLocks noGrp="1"/>
          </p:cNvSpPr>
          <p:nvPr>
            <p:ph type="title"/>
          </p:nvPr>
        </p:nvSpPr>
        <p:spPr/>
        <p:txBody>
          <a:bodyPr>
            <a:normAutofit/>
          </a:bodyPr>
          <a:lstStyle/>
          <a:p>
            <a:pPr algn="ctr"/>
            <a:r>
              <a:rPr lang="en-US" sz="4000" b="1" u="sng" dirty="0"/>
              <a:t>CODING</a:t>
            </a:r>
          </a:p>
        </p:txBody>
      </p:sp>
      <p:sp>
        <p:nvSpPr>
          <p:cNvPr id="3" name="Content Placeholder 2">
            <a:extLst>
              <a:ext uri="{FF2B5EF4-FFF2-40B4-BE49-F238E27FC236}">
                <a16:creationId xmlns:a16="http://schemas.microsoft.com/office/drawing/2014/main" id="{2390649A-F99D-42F2-A382-D23088BAE78A}"/>
              </a:ext>
            </a:extLst>
          </p:cNvPr>
          <p:cNvSpPr>
            <a:spLocks noGrp="1"/>
          </p:cNvSpPr>
          <p:nvPr>
            <p:ph idx="1"/>
          </p:nvPr>
        </p:nvSpPr>
        <p:spPr>
          <a:xfrm>
            <a:off x="838200" y="1338470"/>
            <a:ext cx="10515600" cy="5519529"/>
          </a:xfrm>
        </p:spPr>
        <p:txBody>
          <a:bodyPr>
            <a:normAutofit/>
          </a:bodyPr>
          <a:lstStyle/>
          <a:p>
            <a:pPr marL="0" indent="0">
              <a:buNone/>
            </a:pPr>
            <a:r>
              <a:rPr lang="en-US" sz="1500" dirty="0"/>
              <a:t>&lt;%@include file="</a:t>
            </a:r>
            <a:r>
              <a:rPr lang="en-US" sz="1500" dirty="0" err="1"/>
              <a:t>AdminHeader.jsp</a:t>
            </a:r>
            <a:r>
              <a:rPr lang="en-US" sz="1500" dirty="0"/>
              <a:t>" %&gt;</a:t>
            </a:r>
          </a:p>
          <a:p>
            <a:pPr marL="0" indent="0">
              <a:buNone/>
            </a:pPr>
            <a:r>
              <a:rPr lang="en-US" sz="1500" dirty="0"/>
              <a:t>&lt;%@page import="</a:t>
            </a:r>
            <a:r>
              <a:rPr lang="en-US" sz="1500" dirty="0" err="1"/>
              <a:t>java.sql.ResultSet</a:t>
            </a:r>
            <a:r>
              <a:rPr lang="en-US" sz="1500" dirty="0"/>
              <a:t>"%&gt;</a:t>
            </a:r>
          </a:p>
          <a:p>
            <a:pPr marL="0" indent="0">
              <a:buNone/>
            </a:pPr>
            <a:r>
              <a:rPr lang="en-US" sz="1500" dirty="0"/>
              <a:t> </a:t>
            </a:r>
          </a:p>
          <a:p>
            <a:pPr marL="0" indent="0">
              <a:buNone/>
            </a:pPr>
            <a:r>
              <a:rPr lang="en-US" sz="1500" dirty="0"/>
              <a:t>&lt;html&gt;</a:t>
            </a:r>
          </a:p>
          <a:p>
            <a:pPr marL="0" indent="0">
              <a:buNone/>
            </a:pPr>
            <a:r>
              <a:rPr lang="en-US" sz="1500" dirty="0"/>
              <a:t>    &lt;head&gt;</a:t>
            </a:r>
          </a:p>
          <a:p>
            <a:pPr marL="0" indent="0">
              <a:buNone/>
            </a:pPr>
            <a:r>
              <a:rPr lang="en-US" sz="1500" dirty="0"/>
              <a:t>      &lt;script&gt;</a:t>
            </a:r>
          </a:p>
          <a:p>
            <a:pPr marL="0" indent="0">
              <a:buNone/>
            </a:pPr>
            <a:r>
              <a:rPr lang="en-US" sz="1500" dirty="0"/>
              <a:t>          </a:t>
            </a:r>
          </a:p>
          <a:p>
            <a:pPr marL="0" indent="0">
              <a:buNone/>
            </a:pPr>
            <a:r>
              <a:rPr lang="en-US" sz="1500" dirty="0"/>
              <a:t>          function validate()</a:t>
            </a:r>
          </a:p>
          <a:p>
            <a:pPr marL="0" indent="0">
              <a:buNone/>
            </a:pPr>
            <a:r>
              <a:rPr lang="en-US" sz="1500" dirty="0"/>
              <a:t>          {</a:t>
            </a:r>
          </a:p>
          <a:p>
            <a:pPr marL="0" indent="0">
              <a:buNone/>
            </a:pPr>
            <a:r>
              <a:rPr lang="en-US" sz="1500" dirty="0"/>
              <a:t>           </a:t>
            </a:r>
            <a:r>
              <a:rPr lang="en-US" sz="1500" dirty="0" err="1"/>
              <a:t>var</a:t>
            </a:r>
            <a:r>
              <a:rPr lang="en-US" sz="1500" dirty="0"/>
              <a:t> status="true";</a:t>
            </a:r>
          </a:p>
          <a:p>
            <a:pPr marL="0" indent="0">
              <a:buNone/>
            </a:pPr>
            <a:r>
              <a:rPr lang="en-US" sz="1500" dirty="0"/>
              <a:t>                </a:t>
            </a:r>
          </a:p>
          <a:p>
            <a:pPr marL="0" indent="0">
              <a:buNone/>
            </a:pPr>
            <a:r>
              <a:rPr lang="en-US" sz="1500" dirty="0"/>
              <a:t>                </a:t>
            </a:r>
            <a:r>
              <a:rPr lang="en-US" sz="1500" dirty="0" err="1"/>
              <a:t>var</a:t>
            </a:r>
            <a:r>
              <a:rPr lang="en-US" sz="1500" dirty="0"/>
              <a:t> </a:t>
            </a:r>
            <a:r>
              <a:rPr lang="en-US" sz="1500" dirty="0" err="1"/>
              <a:t>regtype</a:t>
            </a:r>
            <a:r>
              <a:rPr lang="en-US" sz="1500" dirty="0"/>
              <a:t>=/^[A-</a:t>
            </a:r>
            <a:r>
              <a:rPr lang="en-US" sz="1500" dirty="0" err="1"/>
              <a:t>Za</a:t>
            </a:r>
            <a:r>
              <a:rPr lang="en-US" sz="1500" dirty="0"/>
              <a:t>-z ]{3,15}$/;</a:t>
            </a:r>
          </a:p>
          <a:p>
            <a:pPr marL="0" indent="0">
              <a:buNone/>
            </a:pPr>
            <a:r>
              <a:rPr lang="en-US" sz="1500" dirty="0"/>
              <a:t>                </a:t>
            </a:r>
            <a:r>
              <a:rPr lang="en-US" sz="1500" dirty="0" err="1"/>
              <a:t>var</a:t>
            </a:r>
            <a:r>
              <a:rPr lang="en-US" sz="1500" dirty="0"/>
              <a:t> </a:t>
            </a:r>
            <a:r>
              <a:rPr lang="en-US" sz="1500" dirty="0" err="1"/>
              <a:t>typename</a:t>
            </a:r>
            <a:r>
              <a:rPr lang="en-US" sz="1500" dirty="0"/>
              <a:t>=</a:t>
            </a:r>
            <a:r>
              <a:rPr lang="en-US" sz="1500" dirty="0" err="1"/>
              <a:t>document.getElementById</a:t>
            </a:r>
            <a:r>
              <a:rPr lang="en-US" sz="1500" dirty="0"/>
              <a:t>('</a:t>
            </a:r>
            <a:r>
              <a:rPr lang="en-US" sz="1500" dirty="0" err="1"/>
              <a:t>txttype</a:t>
            </a:r>
            <a:r>
              <a:rPr lang="en-US" sz="1500" dirty="0"/>
              <a:t>').value;</a:t>
            </a:r>
          </a:p>
          <a:p>
            <a:pPr marL="0" indent="0">
              <a:buNone/>
            </a:pPr>
            <a:r>
              <a:rPr lang="en-US" sz="1500" dirty="0"/>
              <a:t>                </a:t>
            </a:r>
          </a:p>
          <a:p>
            <a:pPr marL="0" indent="0">
              <a:buNone/>
            </a:pPr>
            <a:r>
              <a:rPr lang="en-US" sz="1500" dirty="0"/>
              <a:t>                if((</a:t>
            </a:r>
            <a:r>
              <a:rPr lang="en-US" sz="1500" dirty="0" err="1"/>
              <a:t>typename.match</a:t>
            </a:r>
            <a:r>
              <a:rPr lang="en-US" sz="1500" dirty="0"/>
              <a:t>(</a:t>
            </a:r>
            <a:r>
              <a:rPr lang="en-US" sz="1500" dirty="0" err="1"/>
              <a:t>regtype</a:t>
            </a:r>
            <a:r>
              <a:rPr lang="en-US" sz="1500" dirty="0"/>
              <a:t>)))</a:t>
            </a:r>
          </a:p>
        </p:txBody>
      </p:sp>
    </p:spTree>
    <p:extLst>
      <p:ext uri="{BB962C8B-B14F-4D97-AF65-F5344CB8AC3E}">
        <p14:creationId xmlns:p14="http://schemas.microsoft.com/office/powerpoint/2010/main" val="2923582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885BB7-06B6-4786-88E4-3165DB3281A6}"/>
              </a:ext>
            </a:extLst>
          </p:cNvPr>
          <p:cNvSpPr>
            <a:spLocks noGrp="1"/>
          </p:cNvSpPr>
          <p:nvPr>
            <p:ph idx="1"/>
          </p:nvPr>
        </p:nvSpPr>
        <p:spPr>
          <a:xfrm>
            <a:off x="838200" y="251791"/>
            <a:ext cx="10515600" cy="5925172"/>
          </a:xfrm>
        </p:spPr>
        <p:txBody>
          <a:bodyPr>
            <a:noAutofit/>
          </a:bodyPr>
          <a:lstStyle/>
          <a:p>
            <a:pPr marL="0" indent="0">
              <a:buNone/>
            </a:pPr>
            <a:r>
              <a:rPr lang="en-US" sz="1500" dirty="0"/>
              <a:t> {</a:t>
            </a:r>
          </a:p>
          <a:p>
            <a:pPr marL="0" indent="0">
              <a:buNone/>
            </a:pPr>
            <a:r>
              <a:rPr lang="en-US" sz="1500" dirty="0"/>
              <a:t>                    </a:t>
            </a:r>
            <a:r>
              <a:rPr lang="en-US" sz="1500" dirty="0" err="1"/>
              <a:t>document.getElementById</a:t>
            </a:r>
            <a:r>
              <a:rPr lang="en-US" sz="1500" dirty="0"/>
              <a:t>('</a:t>
            </a:r>
            <a:r>
              <a:rPr lang="en-US" sz="1500" dirty="0" err="1"/>
              <a:t>valtype</a:t>
            </a:r>
            <a:r>
              <a:rPr lang="en-US" sz="1500" dirty="0"/>
              <a:t>').</a:t>
            </a:r>
            <a:r>
              <a:rPr lang="en-US" sz="1500" dirty="0" err="1"/>
              <a:t>innerHTML</a:t>
            </a:r>
            <a:r>
              <a:rPr lang="en-US" sz="1500" dirty="0"/>
              <a:t>="";</a:t>
            </a:r>
          </a:p>
          <a:p>
            <a:pPr marL="0" indent="0">
              <a:buNone/>
            </a:pPr>
            <a:r>
              <a:rPr lang="en-US" sz="1500" dirty="0"/>
              <a:t>                }else</a:t>
            </a:r>
          </a:p>
          <a:p>
            <a:pPr marL="0" indent="0">
              <a:buNone/>
            </a:pPr>
            <a:r>
              <a:rPr lang="en-US" sz="1500" dirty="0"/>
              <a:t>                {</a:t>
            </a:r>
          </a:p>
          <a:p>
            <a:pPr marL="0" indent="0">
              <a:buNone/>
            </a:pPr>
            <a:r>
              <a:rPr lang="en-US" sz="1500" dirty="0"/>
              <a:t>                    </a:t>
            </a:r>
            <a:r>
              <a:rPr lang="en-US" sz="1500" dirty="0" err="1"/>
              <a:t>document.getElementById</a:t>
            </a:r>
            <a:r>
              <a:rPr lang="en-US" sz="1500" dirty="0"/>
              <a:t>('</a:t>
            </a:r>
            <a:r>
              <a:rPr lang="en-US" sz="1500" dirty="0" err="1"/>
              <a:t>valtype</a:t>
            </a:r>
            <a:r>
              <a:rPr lang="en-US" sz="1500" dirty="0"/>
              <a:t>').</a:t>
            </a:r>
            <a:r>
              <a:rPr lang="en-US" sz="1500" dirty="0" err="1"/>
              <a:t>innerHTML</a:t>
            </a:r>
            <a:r>
              <a:rPr lang="en-US" sz="1500" dirty="0"/>
              <a:t>="Enter Train Type";</a:t>
            </a:r>
          </a:p>
          <a:p>
            <a:pPr marL="0" indent="0">
              <a:buNone/>
            </a:pPr>
            <a:r>
              <a:rPr lang="en-US" sz="1500" dirty="0"/>
              <a:t>                    status="false";</a:t>
            </a:r>
          </a:p>
          <a:p>
            <a:pPr marL="0" indent="0">
              <a:buNone/>
            </a:pPr>
            <a:r>
              <a:rPr lang="en-US" sz="1500" dirty="0"/>
              <a:t>                }</a:t>
            </a:r>
          </a:p>
          <a:p>
            <a:pPr marL="0" indent="0">
              <a:buNone/>
            </a:pPr>
            <a:r>
              <a:rPr lang="en-US" sz="1500" dirty="0"/>
              <a:t>                </a:t>
            </a:r>
          </a:p>
          <a:p>
            <a:pPr marL="0" indent="0">
              <a:buNone/>
            </a:pPr>
            <a:r>
              <a:rPr lang="en-US" sz="1500" dirty="0"/>
              <a:t>             </a:t>
            </a:r>
            <a:r>
              <a:rPr lang="en-US" sz="1500" dirty="0" err="1"/>
              <a:t>var</a:t>
            </a:r>
            <a:r>
              <a:rPr lang="en-US" sz="1500" dirty="0"/>
              <a:t> </a:t>
            </a:r>
            <a:r>
              <a:rPr lang="en-US" sz="1500" dirty="0" err="1"/>
              <a:t>regspeed</a:t>
            </a:r>
            <a:r>
              <a:rPr lang="en-US" sz="1500" dirty="0"/>
              <a:t>=/^[0-9 ]{1,3}$/;</a:t>
            </a:r>
          </a:p>
          <a:p>
            <a:pPr marL="0" indent="0">
              <a:buNone/>
            </a:pPr>
            <a:r>
              <a:rPr lang="en-US" sz="1500" dirty="0"/>
              <a:t>             </a:t>
            </a:r>
            <a:r>
              <a:rPr lang="en-US" sz="1500" dirty="0" err="1"/>
              <a:t>var</a:t>
            </a:r>
            <a:r>
              <a:rPr lang="en-US" sz="1500" dirty="0"/>
              <a:t> </a:t>
            </a:r>
            <a:r>
              <a:rPr lang="en-US" sz="1500" dirty="0" err="1"/>
              <a:t>typespeed</a:t>
            </a:r>
            <a:r>
              <a:rPr lang="en-US" sz="1500" dirty="0"/>
              <a:t>=</a:t>
            </a:r>
            <a:r>
              <a:rPr lang="en-US" sz="1500" dirty="0" err="1"/>
              <a:t>document.getElementById</a:t>
            </a:r>
            <a:r>
              <a:rPr lang="en-US" sz="1500" dirty="0"/>
              <a:t>('</a:t>
            </a:r>
            <a:r>
              <a:rPr lang="en-US" sz="1500" dirty="0" err="1"/>
              <a:t>txtspeed</a:t>
            </a:r>
            <a:r>
              <a:rPr lang="en-US" sz="1500" dirty="0"/>
              <a:t>').value;</a:t>
            </a:r>
          </a:p>
          <a:p>
            <a:pPr marL="0" indent="0">
              <a:buNone/>
            </a:pPr>
            <a:r>
              <a:rPr lang="en-US" sz="1500" dirty="0"/>
              <a:t>                </a:t>
            </a:r>
          </a:p>
          <a:p>
            <a:pPr marL="0" indent="0">
              <a:buNone/>
            </a:pPr>
            <a:r>
              <a:rPr lang="en-US" sz="1500" dirty="0"/>
              <a:t>               if((</a:t>
            </a:r>
            <a:r>
              <a:rPr lang="en-US" sz="1500" dirty="0" err="1"/>
              <a:t>typespeed.match</a:t>
            </a:r>
            <a:r>
              <a:rPr lang="en-US" sz="1500" dirty="0"/>
              <a:t>(</a:t>
            </a:r>
            <a:r>
              <a:rPr lang="en-US" sz="1500" dirty="0" err="1"/>
              <a:t>regspeed</a:t>
            </a:r>
            <a:r>
              <a:rPr lang="en-US" sz="1500" dirty="0"/>
              <a:t>)))</a:t>
            </a:r>
          </a:p>
          <a:p>
            <a:pPr marL="0" indent="0">
              <a:buNone/>
            </a:pPr>
            <a:r>
              <a:rPr lang="en-US" sz="1500" dirty="0"/>
              <a:t>                {</a:t>
            </a:r>
          </a:p>
          <a:p>
            <a:pPr marL="0" indent="0">
              <a:buNone/>
            </a:pPr>
            <a:r>
              <a:rPr lang="en-US" sz="1500" dirty="0"/>
              <a:t>                    </a:t>
            </a:r>
            <a:r>
              <a:rPr lang="en-US" sz="1500" dirty="0" err="1"/>
              <a:t>document.getElementById</a:t>
            </a:r>
            <a:r>
              <a:rPr lang="en-US" sz="1500" dirty="0"/>
              <a:t>('</a:t>
            </a:r>
            <a:r>
              <a:rPr lang="en-US" sz="1500" dirty="0" err="1"/>
              <a:t>valspeed</a:t>
            </a:r>
            <a:r>
              <a:rPr lang="en-US" sz="1500" dirty="0"/>
              <a:t>').</a:t>
            </a:r>
            <a:r>
              <a:rPr lang="en-US" sz="1500" dirty="0" err="1"/>
              <a:t>innerHTML</a:t>
            </a:r>
            <a:r>
              <a:rPr lang="en-US" sz="1500" dirty="0"/>
              <a:t>="";</a:t>
            </a:r>
          </a:p>
          <a:p>
            <a:pPr marL="0" indent="0">
              <a:buNone/>
            </a:pPr>
            <a:r>
              <a:rPr lang="en-US" sz="1500" dirty="0"/>
              <a:t>                }else</a:t>
            </a:r>
          </a:p>
          <a:p>
            <a:pPr marL="0" indent="0">
              <a:buNone/>
            </a:pPr>
            <a:r>
              <a:rPr lang="en-US" sz="1500" dirty="0"/>
              <a:t>               {</a:t>
            </a:r>
          </a:p>
          <a:p>
            <a:pPr marL="0" indent="0">
              <a:buNone/>
            </a:pPr>
            <a:r>
              <a:rPr lang="en-US" sz="1500" dirty="0"/>
              <a:t>                </a:t>
            </a:r>
            <a:r>
              <a:rPr lang="en-US" sz="1500" dirty="0" err="1"/>
              <a:t>document.getElementById</a:t>
            </a:r>
            <a:r>
              <a:rPr lang="en-US" sz="1500" dirty="0"/>
              <a:t>('</a:t>
            </a:r>
            <a:r>
              <a:rPr lang="en-US" sz="1500" dirty="0" err="1"/>
              <a:t>valspeed</a:t>
            </a:r>
            <a:r>
              <a:rPr lang="en-US" sz="1500" dirty="0"/>
              <a:t>').</a:t>
            </a:r>
            <a:r>
              <a:rPr lang="en-US" sz="1500" dirty="0" err="1"/>
              <a:t>innerHTML</a:t>
            </a:r>
            <a:r>
              <a:rPr lang="en-US" sz="1500" dirty="0"/>
              <a:t>="Enter Train Speed";</a:t>
            </a:r>
          </a:p>
          <a:p>
            <a:pPr marL="0" indent="0">
              <a:buNone/>
            </a:pPr>
            <a:r>
              <a:rPr lang="en-US" sz="1500" dirty="0"/>
              <a:t>                   status="false";</a:t>
            </a:r>
          </a:p>
          <a:p>
            <a:pPr marL="0" indent="0">
              <a:buNone/>
            </a:pPr>
            <a:r>
              <a:rPr lang="en-US" sz="1500" dirty="0"/>
              <a:t>                }</a:t>
            </a:r>
          </a:p>
        </p:txBody>
      </p:sp>
    </p:spTree>
    <p:extLst>
      <p:ext uri="{BB962C8B-B14F-4D97-AF65-F5344CB8AC3E}">
        <p14:creationId xmlns:p14="http://schemas.microsoft.com/office/powerpoint/2010/main" val="2232980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C1390-09ED-4390-BE77-55AF33CFE315}"/>
              </a:ext>
            </a:extLst>
          </p:cNvPr>
          <p:cNvSpPr>
            <a:spLocks noGrp="1"/>
          </p:cNvSpPr>
          <p:nvPr>
            <p:ph idx="1"/>
          </p:nvPr>
        </p:nvSpPr>
        <p:spPr>
          <a:xfrm>
            <a:off x="838200" y="212035"/>
            <a:ext cx="10515600" cy="5964928"/>
          </a:xfrm>
        </p:spPr>
        <p:txBody>
          <a:bodyPr>
            <a:normAutofit/>
          </a:bodyPr>
          <a:lstStyle/>
          <a:p>
            <a:pPr marL="0" indent="0">
              <a:buNone/>
            </a:pPr>
            <a:r>
              <a:rPr lang="en-US" sz="1500" dirty="0"/>
              <a:t> if(status=="true")</a:t>
            </a:r>
          </a:p>
          <a:p>
            <a:pPr marL="0" indent="0">
              <a:buNone/>
            </a:pPr>
            <a:r>
              <a:rPr lang="en-US" sz="1500" dirty="0"/>
              <a:t>            {</a:t>
            </a:r>
          </a:p>
          <a:p>
            <a:pPr marL="0" indent="0">
              <a:buNone/>
            </a:pPr>
            <a:r>
              <a:rPr lang="en-US" sz="1500" dirty="0"/>
              <a:t>                return true;</a:t>
            </a:r>
          </a:p>
          <a:p>
            <a:pPr marL="0" indent="0">
              <a:buNone/>
            </a:pPr>
            <a:r>
              <a:rPr lang="en-US" sz="1500" dirty="0"/>
              <a:t>            }else</a:t>
            </a:r>
          </a:p>
          <a:p>
            <a:pPr marL="0" indent="0">
              <a:buNone/>
            </a:pPr>
            <a:r>
              <a:rPr lang="en-US" sz="1500" dirty="0"/>
              <a:t>            {</a:t>
            </a:r>
          </a:p>
          <a:p>
            <a:pPr marL="0" indent="0">
              <a:buNone/>
            </a:pPr>
            <a:r>
              <a:rPr lang="en-US" sz="1500" dirty="0"/>
              <a:t>                return false;</a:t>
            </a:r>
          </a:p>
          <a:p>
            <a:pPr marL="0" indent="0">
              <a:buNone/>
            </a:pPr>
            <a:r>
              <a:rPr lang="en-US" sz="1500" dirty="0"/>
              <a:t>            }</a:t>
            </a:r>
          </a:p>
          <a:p>
            <a:pPr marL="0" indent="0">
              <a:buNone/>
            </a:pPr>
            <a:r>
              <a:rPr lang="en-US" sz="1500" dirty="0"/>
              <a:t>            </a:t>
            </a:r>
          </a:p>
          <a:p>
            <a:pPr marL="0" indent="0">
              <a:buNone/>
            </a:pPr>
            <a:r>
              <a:rPr lang="en-US" sz="1500" dirty="0"/>
              <a:t>    }</a:t>
            </a:r>
          </a:p>
          <a:p>
            <a:pPr marL="0" indent="0">
              <a:buNone/>
            </a:pPr>
            <a:r>
              <a:rPr lang="en-US" sz="1500" dirty="0"/>
              <a:t>          &lt;/script&gt;</a:t>
            </a:r>
          </a:p>
          <a:p>
            <a:pPr marL="0" indent="0">
              <a:buNone/>
            </a:pPr>
            <a:r>
              <a:rPr lang="en-US" sz="1500" dirty="0"/>
              <a:t>          &lt;meta http-</a:t>
            </a:r>
            <a:r>
              <a:rPr lang="en-US" sz="1500" dirty="0" err="1"/>
              <a:t>equiv</a:t>
            </a:r>
            <a:r>
              <a:rPr lang="en-US" sz="1500" dirty="0"/>
              <a:t>="Content-Type" content="text/html; charset=UTF-8"&gt;</a:t>
            </a:r>
          </a:p>
          <a:p>
            <a:pPr marL="0" indent="0">
              <a:buNone/>
            </a:pPr>
            <a:r>
              <a:rPr lang="en-US" sz="1500" dirty="0"/>
              <a:t>        &lt;title&gt;Train Type&lt;/title&gt;</a:t>
            </a:r>
          </a:p>
          <a:p>
            <a:pPr marL="0" indent="0">
              <a:buNone/>
            </a:pPr>
            <a:r>
              <a:rPr lang="en-US" sz="1500" dirty="0"/>
              <a:t>    &lt;/head&gt;</a:t>
            </a:r>
          </a:p>
          <a:p>
            <a:pPr marL="0" indent="0">
              <a:buNone/>
            </a:pPr>
            <a:r>
              <a:rPr lang="en-US" sz="1500" dirty="0"/>
              <a:t>       </a:t>
            </a:r>
          </a:p>
          <a:p>
            <a:pPr marL="0" indent="0">
              <a:buNone/>
            </a:pPr>
            <a:r>
              <a:rPr lang="en-US" sz="1500" dirty="0"/>
              <a:t>    &lt;center&gt;&lt;h2 style="font-family: cursive"&gt;&lt;</a:t>
            </a:r>
            <a:r>
              <a:rPr lang="en-US" sz="1500" dirty="0" err="1"/>
              <a:t>i</a:t>
            </a:r>
            <a:r>
              <a:rPr lang="en-US" sz="1500" dirty="0"/>
              <a:t>&gt;&lt;u&gt;&lt;b&gt;Train Type&lt;/b&gt;&lt;/u&gt;&lt;/</a:t>
            </a:r>
            <a:r>
              <a:rPr lang="en-US" sz="1500" dirty="0" err="1"/>
              <a:t>i</a:t>
            </a:r>
            <a:r>
              <a:rPr lang="en-US" sz="1500" dirty="0"/>
              <a:t>&gt;&lt;/h2&gt;&lt;/center&gt;</a:t>
            </a:r>
          </a:p>
          <a:p>
            <a:pPr marL="0" indent="0">
              <a:buNone/>
            </a:pPr>
            <a:r>
              <a:rPr lang="en-US" sz="1500" dirty="0"/>
              <a:t> </a:t>
            </a:r>
          </a:p>
        </p:txBody>
      </p:sp>
    </p:spTree>
    <p:extLst>
      <p:ext uri="{BB962C8B-B14F-4D97-AF65-F5344CB8AC3E}">
        <p14:creationId xmlns:p14="http://schemas.microsoft.com/office/powerpoint/2010/main" val="104091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44314-861B-4286-969B-971D5D06FBF9}"/>
              </a:ext>
            </a:extLst>
          </p:cNvPr>
          <p:cNvSpPr>
            <a:spLocks noGrp="1"/>
          </p:cNvSpPr>
          <p:nvPr>
            <p:ph idx="1"/>
          </p:nvPr>
        </p:nvSpPr>
        <p:spPr>
          <a:xfrm>
            <a:off x="838200" y="119270"/>
            <a:ext cx="10515600" cy="6057693"/>
          </a:xfrm>
        </p:spPr>
        <p:txBody>
          <a:bodyPr>
            <a:normAutofit/>
          </a:bodyPr>
          <a:lstStyle/>
          <a:p>
            <a:pPr marL="0" indent="0">
              <a:buNone/>
            </a:pPr>
            <a:r>
              <a:rPr lang="en-US" sz="1500" dirty="0"/>
              <a:t>&lt;%</a:t>
            </a:r>
          </a:p>
          <a:p>
            <a:pPr marL="0" indent="0">
              <a:buNone/>
            </a:pPr>
            <a:r>
              <a:rPr lang="en-US" sz="1500" dirty="0"/>
              <a:t>                String submit=</a:t>
            </a:r>
            <a:r>
              <a:rPr lang="en-US" sz="1500" dirty="0" err="1"/>
              <a:t>request.getParameter</a:t>
            </a:r>
            <a:r>
              <a:rPr lang="en-US" sz="1500" dirty="0"/>
              <a:t>("save");</a:t>
            </a:r>
          </a:p>
          <a:p>
            <a:pPr marL="0" indent="0">
              <a:buNone/>
            </a:pPr>
            <a:r>
              <a:rPr lang="en-US" sz="1500" dirty="0"/>
              <a:t>        if(submit!=null)</a:t>
            </a:r>
          </a:p>
          <a:p>
            <a:pPr marL="0" indent="0">
              <a:buNone/>
            </a:pPr>
            <a:r>
              <a:rPr lang="en-US" sz="1500" dirty="0"/>
              <a:t>        {</a:t>
            </a:r>
          </a:p>
          <a:p>
            <a:pPr marL="0" indent="0">
              <a:buNone/>
            </a:pPr>
            <a:r>
              <a:rPr lang="en-US" sz="1500" dirty="0"/>
              <a:t>            String </a:t>
            </a:r>
            <a:r>
              <a:rPr lang="en-US" sz="1500" dirty="0" err="1"/>
              <a:t>traintype_name</a:t>
            </a:r>
            <a:r>
              <a:rPr lang="en-US" sz="1500" dirty="0"/>
              <a:t>=</a:t>
            </a:r>
            <a:r>
              <a:rPr lang="en-US" sz="1500" dirty="0" err="1"/>
              <a:t>request.getParameter</a:t>
            </a:r>
            <a:r>
              <a:rPr lang="en-US" sz="1500" dirty="0"/>
              <a:t>("</a:t>
            </a:r>
            <a:r>
              <a:rPr lang="en-US" sz="1500" dirty="0" err="1"/>
              <a:t>txttraintypename</a:t>
            </a:r>
            <a:r>
              <a:rPr lang="en-US" sz="1500" dirty="0"/>
              <a:t>");</a:t>
            </a:r>
          </a:p>
          <a:p>
            <a:pPr marL="0" indent="0">
              <a:buNone/>
            </a:pPr>
            <a:r>
              <a:rPr lang="en-US" sz="1500" dirty="0"/>
              <a:t>            String </a:t>
            </a:r>
            <a:r>
              <a:rPr lang="en-US" sz="1500" dirty="0" err="1"/>
              <a:t>traintype_speed</a:t>
            </a:r>
            <a:r>
              <a:rPr lang="en-US" sz="1500" dirty="0"/>
              <a:t>=</a:t>
            </a:r>
            <a:r>
              <a:rPr lang="en-US" sz="1500" dirty="0" err="1"/>
              <a:t>request.getParameter</a:t>
            </a:r>
            <a:r>
              <a:rPr lang="en-US" sz="1500" dirty="0"/>
              <a:t>("</a:t>
            </a:r>
            <a:r>
              <a:rPr lang="en-US" sz="1500" dirty="0" err="1"/>
              <a:t>txttraintypespeed</a:t>
            </a:r>
            <a:r>
              <a:rPr lang="en-US" sz="1500" dirty="0"/>
              <a:t>");</a:t>
            </a:r>
          </a:p>
          <a:p>
            <a:pPr marL="0" indent="0">
              <a:buNone/>
            </a:pPr>
            <a:r>
              <a:rPr lang="en-US" sz="1500" dirty="0"/>
              <a:t>             if(</a:t>
            </a:r>
            <a:r>
              <a:rPr lang="en-US" sz="1500" dirty="0" err="1"/>
              <a:t>request.getParameter</a:t>
            </a:r>
            <a:r>
              <a:rPr lang="en-US" sz="1500" dirty="0"/>
              <a:t>("hid")!="")</a:t>
            </a:r>
          </a:p>
          <a:p>
            <a:pPr marL="0" indent="0">
              <a:buNone/>
            </a:pPr>
            <a:r>
              <a:rPr lang="en-US" sz="1500" dirty="0"/>
              <a:t>            {</a:t>
            </a:r>
          </a:p>
          <a:p>
            <a:pPr marL="0" indent="0">
              <a:buNone/>
            </a:pPr>
            <a:r>
              <a:rPr lang="en-US" sz="1500" dirty="0"/>
              <a:t>                String up="update </a:t>
            </a:r>
            <a:r>
              <a:rPr lang="en-US" sz="1500" dirty="0" err="1"/>
              <a:t>tbl_traintype</a:t>
            </a:r>
            <a:r>
              <a:rPr lang="en-US" sz="1500" dirty="0"/>
              <a:t> set </a:t>
            </a:r>
            <a:r>
              <a:rPr lang="en-US" sz="1500" dirty="0" err="1"/>
              <a:t>traintype_name</a:t>
            </a:r>
            <a:r>
              <a:rPr lang="en-US" sz="1500" dirty="0"/>
              <a:t>='"+traintype_name+"',</a:t>
            </a:r>
            <a:r>
              <a:rPr lang="en-US" sz="1500" dirty="0" err="1"/>
              <a:t>traintype_speed</a:t>
            </a:r>
            <a:r>
              <a:rPr lang="en-US" sz="1500" dirty="0"/>
              <a:t>='"+</a:t>
            </a:r>
            <a:r>
              <a:rPr lang="en-US" sz="1500" dirty="0" err="1"/>
              <a:t>traintype_speed</a:t>
            </a:r>
            <a:r>
              <a:rPr lang="en-US" sz="1500" dirty="0"/>
              <a:t>+"' where </a:t>
            </a:r>
            <a:r>
              <a:rPr lang="en-US" sz="1500" dirty="0" err="1"/>
              <a:t>traintype_id</a:t>
            </a:r>
            <a:r>
              <a:rPr lang="en-US" sz="1500" dirty="0"/>
              <a:t>='"+</a:t>
            </a:r>
            <a:r>
              <a:rPr lang="en-US" sz="1500" dirty="0" err="1"/>
              <a:t>request.getParameter</a:t>
            </a:r>
            <a:r>
              <a:rPr lang="en-US" sz="1500" dirty="0"/>
              <a:t>("hid")+"'";</a:t>
            </a:r>
          </a:p>
          <a:p>
            <a:pPr marL="0" indent="0">
              <a:buNone/>
            </a:pPr>
            <a:r>
              <a:rPr lang="en-US" sz="1500" dirty="0"/>
              <a:t>                </a:t>
            </a:r>
            <a:r>
              <a:rPr lang="en-US" sz="1500" dirty="0" err="1"/>
              <a:t>boolean</a:t>
            </a:r>
            <a:r>
              <a:rPr lang="en-US" sz="1500" dirty="0"/>
              <a:t> b=</a:t>
            </a:r>
            <a:r>
              <a:rPr lang="en-US" sz="1500" dirty="0" err="1"/>
              <a:t>obj.insert</a:t>
            </a:r>
            <a:r>
              <a:rPr lang="en-US" sz="1500" dirty="0"/>
              <a:t>(up);</a:t>
            </a:r>
          </a:p>
          <a:p>
            <a:pPr marL="0" indent="0">
              <a:buNone/>
            </a:pPr>
            <a:r>
              <a:rPr lang="en-US" sz="1500" dirty="0"/>
              <a:t>                  if(b)</a:t>
            </a:r>
          </a:p>
          <a:p>
            <a:pPr marL="0" indent="0">
              <a:buNone/>
            </a:pPr>
            <a:r>
              <a:rPr lang="en-US" sz="1500" dirty="0"/>
              <a:t>                {</a:t>
            </a:r>
          </a:p>
          <a:p>
            <a:pPr marL="0" indent="0">
              <a:buNone/>
            </a:pPr>
            <a:r>
              <a:rPr lang="en-US" sz="1500" dirty="0"/>
              <a:t>                    </a:t>
            </a:r>
            <a:r>
              <a:rPr lang="en-US" sz="1500" dirty="0" err="1"/>
              <a:t>response.sendRedirect</a:t>
            </a:r>
            <a:r>
              <a:rPr lang="en-US" sz="1500" dirty="0"/>
              <a:t>("</a:t>
            </a:r>
            <a:r>
              <a:rPr lang="en-US" sz="1500" dirty="0" err="1"/>
              <a:t>TrainType.jsp</a:t>
            </a:r>
            <a:r>
              <a:rPr lang="en-US" sz="1500" dirty="0"/>
              <a:t>");</a:t>
            </a:r>
          </a:p>
          <a:p>
            <a:pPr marL="0" indent="0">
              <a:buNone/>
            </a:pPr>
            <a:r>
              <a:rPr lang="en-US" sz="1500" dirty="0"/>
              <a:t>                }</a:t>
            </a:r>
            <a:r>
              <a:rPr lang="en-US" sz="1500" dirty="0" err="1"/>
              <a:t>out.println</a:t>
            </a:r>
            <a:r>
              <a:rPr lang="en-US" sz="1500" dirty="0"/>
              <a:t>(up);</a:t>
            </a:r>
          </a:p>
          <a:p>
            <a:pPr marL="0" indent="0">
              <a:buNone/>
            </a:pPr>
            <a:r>
              <a:rPr lang="en-US" sz="1500" dirty="0"/>
              <a:t>            }else</a:t>
            </a:r>
          </a:p>
          <a:p>
            <a:pPr marL="0" indent="0">
              <a:buNone/>
            </a:pPr>
            <a:r>
              <a:rPr lang="en-US" sz="1500" dirty="0"/>
              <a:t>            {</a:t>
            </a:r>
          </a:p>
          <a:p>
            <a:pPr marL="0" indent="0">
              <a:buNone/>
            </a:pPr>
            <a:endParaRPr lang="en-US" sz="1500" dirty="0"/>
          </a:p>
        </p:txBody>
      </p:sp>
    </p:spTree>
    <p:extLst>
      <p:ext uri="{BB962C8B-B14F-4D97-AF65-F5344CB8AC3E}">
        <p14:creationId xmlns:p14="http://schemas.microsoft.com/office/powerpoint/2010/main" val="1986900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BFF0C-732B-4058-8355-D3485A8D8A2F}"/>
              </a:ext>
            </a:extLst>
          </p:cNvPr>
          <p:cNvSpPr>
            <a:spLocks noGrp="1"/>
          </p:cNvSpPr>
          <p:nvPr>
            <p:ph idx="1"/>
          </p:nvPr>
        </p:nvSpPr>
        <p:spPr>
          <a:xfrm>
            <a:off x="838200" y="318052"/>
            <a:ext cx="10515600" cy="6124312"/>
          </a:xfrm>
        </p:spPr>
        <p:txBody>
          <a:bodyPr>
            <a:noAutofit/>
          </a:bodyPr>
          <a:lstStyle/>
          <a:p>
            <a:pPr marL="0" indent="0">
              <a:buNone/>
            </a:pPr>
            <a:r>
              <a:rPr lang="en-US" sz="1500" dirty="0"/>
              <a:t>String ins="insert into </a:t>
            </a:r>
            <a:r>
              <a:rPr lang="en-US" sz="1500" dirty="0" err="1"/>
              <a:t>tbl_traintype</a:t>
            </a:r>
            <a:r>
              <a:rPr lang="en-US" sz="1500" dirty="0"/>
              <a:t>(</a:t>
            </a:r>
            <a:r>
              <a:rPr lang="en-US" sz="1500" dirty="0" err="1"/>
              <a:t>traintype_name,traintype_speed</a:t>
            </a:r>
            <a:r>
              <a:rPr lang="en-US" sz="1500" dirty="0"/>
              <a:t>)values('"+</a:t>
            </a:r>
            <a:r>
              <a:rPr lang="en-US" sz="1500" dirty="0" err="1"/>
              <a:t>traintype_name</a:t>
            </a:r>
            <a:r>
              <a:rPr lang="en-US" sz="1500" dirty="0"/>
              <a:t>+"','"+</a:t>
            </a:r>
            <a:r>
              <a:rPr lang="en-US" sz="1500" dirty="0" err="1"/>
              <a:t>traintype_speed</a:t>
            </a:r>
            <a:r>
              <a:rPr lang="en-US" sz="1500" dirty="0"/>
              <a:t>+"')";</a:t>
            </a:r>
          </a:p>
          <a:p>
            <a:pPr marL="0" indent="0">
              <a:buNone/>
            </a:pPr>
            <a:r>
              <a:rPr lang="en-US" sz="1500" dirty="0"/>
              <a:t>            </a:t>
            </a:r>
            <a:r>
              <a:rPr lang="en-US" sz="1500" dirty="0" err="1"/>
              <a:t>boolean</a:t>
            </a:r>
            <a:r>
              <a:rPr lang="en-US" sz="1500" dirty="0"/>
              <a:t> b=</a:t>
            </a:r>
            <a:r>
              <a:rPr lang="en-US" sz="1500" dirty="0" err="1"/>
              <a:t>obj.insert</a:t>
            </a:r>
            <a:r>
              <a:rPr lang="en-US" sz="1500" dirty="0"/>
              <a:t>(ins);</a:t>
            </a:r>
          </a:p>
          <a:p>
            <a:pPr marL="0" indent="0">
              <a:buNone/>
            </a:pPr>
            <a:r>
              <a:rPr lang="en-US" sz="1500" dirty="0"/>
              <a:t>            if(b)               {</a:t>
            </a:r>
          </a:p>
          <a:p>
            <a:pPr marL="0" indent="0">
              <a:buNone/>
            </a:pPr>
            <a:r>
              <a:rPr lang="en-US" sz="1500" dirty="0"/>
              <a:t>                    </a:t>
            </a:r>
            <a:r>
              <a:rPr lang="en-US" sz="1500" dirty="0" err="1"/>
              <a:t>response.sendRedirect</a:t>
            </a:r>
            <a:r>
              <a:rPr lang="en-US" sz="1500" dirty="0"/>
              <a:t>("</a:t>
            </a:r>
            <a:r>
              <a:rPr lang="en-US" sz="1500" dirty="0" err="1"/>
              <a:t>TrainType.jsp</a:t>
            </a:r>
            <a:r>
              <a:rPr lang="en-US" sz="1500" dirty="0"/>
              <a:t>");</a:t>
            </a:r>
          </a:p>
          <a:p>
            <a:pPr marL="0" indent="0">
              <a:buNone/>
            </a:pPr>
            <a:r>
              <a:rPr lang="en-US" sz="1500" dirty="0"/>
              <a:t>                }           </a:t>
            </a:r>
            <a:r>
              <a:rPr lang="en-US" sz="1500" dirty="0" err="1"/>
              <a:t>out.println</a:t>
            </a:r>
            <a:r>
              <a:rPr lang="en-US" sz="1500" dirty="0"/>
              <a:t>(b);</a:t>
            </a:r>
          </a:p>
          <a:p>
            <a:pPr marL="0" indent="0">
              <a:buNone/>
            </a:pPr>
            <a:r>
              <a:rPr lang="en-US" sz="1500" dirty="0"/>
              <a:t>        }  }</a:t>
            </a:r>
          </a:p>
          <a:p>
            <a:pPr marL="0" indent="0">
              <a:buNone/>
            </a:pPr>
            <a:r>
              <a:rPr lang="en-US" sz="1500" dirty="0"/>
              <a:t>        %&gt; </a:t>
            </a:r>
          </a:p>
          <a:p>
            <a:pPr marL="0" indent="0">
              <a:buNone/>
            </a:pPr>
            <a:r>
              <a:rPr lang="en-US" sz="1500" dirty="0"/>
              <a:t>        &lt;%</a:t>
            </a:r>
          </a:p>
          <a:p>
            <a:pPr marL="0" indent="0">
              <a:buNone/>
            </a:pPr>
            <a:r>
              <a:rPr lang="en-US" sz="1500" dirty="0"/>
              <a:t>            if(</a:t>
            </a:r>
            <a:r>
              <a:rPr lang="en-US" sz="1500" dirty="0" err="1"/>
              <a:t>request.getParameter</a:t>
            </a:r>
            <a:r>
              <a:rPr lang="en-US" sz="1500" dirty="0"/>
              <a:t>("did")!=null)</a:t>
            </a:r>
          </a:p>
          <a:p>
            <a:pPr marL="0" indent="0">
              <a:buNone/>
            </a:pPr>
            <a:r>
              <a:rPr lang="en-US" sz="1500" dirty="0"/>
              <a:t>            {</a:t>
            </a:r>
          </a:p>
          <a:p>
            <a:pPr marL="0" indent="0">
              <a:buNone/>
            </a:pPr>
            <a:r>
              <a:rPr lang="en-US" sz="1500" dirty="0"/>
              <a:t>                String del="delete from </a:t>
            </a:r>
            <a:r>
              <a:rPr lang="en-US" sz="1500" dirty="0" err="1"/>
              <a:t>tbl_traintype</a:t>
            </a:r>
            <a:r>
              <a:rPr lang="en-US" sz="1500" dirty="0"/>
              <a:t> where </a:t>
            </a:r>
            <a:r>
              <a:rPr lang="en-US" sz="1500" dirty="0" err="1"/>
              <a:t>traintype_id</a:t>
            </a:r>
            <a:r>
              <a:rPr lang="en-US" sz="1500" dirty="0"/>
              <a:t>='"+</a:t>
            </a:r>
            <a:r>
              <a:rPr lang="en-US" sz="1500" dirty="0" err="1"/>
              <a:t>request.getParameter</a:t>
            </a:r>
            <a:r>
              <a:rPr lang="en-US" sz="1500" dirty="0"/>
              <a:t>("did")+"'";</a:t>
            </a:r>
          </a:p>
          <a:p>
            <a:pPr marL="0" indent="0">
              <a:buNone/>
            </a:pPr>
            <a:r>
              <a:rPr lang="en-US" sz="1500" dirty="0"/>
              <a:t>                </a:t>
            </a:r>
          </a:p>
          <a:p>
            <a:pPr marL="0" indent="0">
              <a:buNone/>
            </a:pPr>
            <a:r>
              <a:rPr lang="en-US" sz="1500" dirty="0"/>
              <a:t>               </a:t>
            </a:r>
            <a:r>
              <a:rPr lang="en-US" sz="1500" dirty="0" err="1"/>
              <a:t>boolean</a:t>
            </a:r>
            <a:r>
              <a:rPr lang="en-US" sz="1500" dirty="0"/>
              <a:t> b= </a:t>
            </a:r>
            <a:r>
              <a:rPr lang="en-US" sz="1500" dirty="0" err="1"/>
              <a:t>obj.insert</a:t>
            </a:r>
            <a:r>
              <a:rPr lang="en-US" sz="1500" dirty="0"/>
              <a:t>(del);</a:t>
            </a:r>
          </a:p>
          <a:p>
            <a:pPr marL="0" indent="0">
              <a:buNone/>
            </a:pPr>
            <a:r>
              <a:rPr lang="en-US" sz="1500" dirty="0"/>
              <a:t>                if(b)</a:t>
            </a:r>
          </a:p>
          <a:p>
            <a:pPr marL="0" indent="0">
              <a:buNone/>
            </a:pPr>
            <a:r>
              <a:rPr lang="en-US" sz="1500" dirty="0"/>
              <a:t>                {</a:t>
            </a:r>
          </a:p>
          <a:p>
            <a:pPr marL="0" indent="0">
              <a:buNone/>
            </a:pPr>
            <a:r>
              <a:rPr lang="en-US" sz="1500" dirty="0"/>
              <a:t>                </a:t>
            </a:r>
            <a:r>
              <a:rPr lang="en-US" sz="1500" dirty="0" err="1"/>
              <a:t>response.sendRedirect</a:t>
            </a:r>
            <a:r>
              <a:rPr lang="en-US" sz="1500" dirty="0"/>
              <a:t>("</a:t>
            </a:r>
            <a:r>
              <a:rPr lang="en-US" sz="1500" dirty="0" err="1"/>
              <a:t>TrainType.jsp</a:t>
            </a:r>
            <a:r>
              <a:rPr lang="en-US" sz="1500" dirty="0"/>
              <a:t>");</a:t>
            </a:r>
          </a:p>
          <a:p>
            <a:pPr marL="0" indent="0">
              <a:buNone/>
            </a:pPr>
            <a:r>
              <a:rPr lang="en-US" sz="1500" dirty="0"/>
              <a:t>                }</a:t>
            </a:r>
          </a:p>
          <a:p>
            <a:pPr marL="0" indent="0">
              <a:buNone/>
            </a:pPr>
            <a:r>
              <a:rPr lang="en-US" sz="1500" dirty="0"/>
              <a:t>            } </a:t>
            </a:r>
          </a:p>
          <a:p>
            <a:pPr marL="0" indent="0">
              <a:buNone/>
            </a:pPr>
            <a:r>
              <a:rPr lang="en-US" sz="1500" dirty="0"/>
              <a:t>                %&gt;</a:t>
            </a:r>
          </a:p>
          <a:p>
            <a:pPr marL="0" indent="0">
              <a:buNone/>
            </a:pPr>
            <a:r>
              <a:rPr lang="en-US" sz="1500" dirty="0"/>
              <a:t>  &lt;form name="f1"&gt;</a:t>
            </a:r>
          </a:p>
          <a:p>
            <a:pPr marL="0" indent="0">
              <a:buNone/>
            </a:pPr>
            <a:endParaRPr lang="en-US" sz="1500" dirty="0"/>
          </a:p>
          <a:p>
            <a:pPr marL="0" indent="0">
              <a:buNone/>
            </a:pPr>
            <a:r>
              <a:rPr lang="en-US" sz="1500" dirty="0"/>
              <a:t>                       </a:t>
            </a:r>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p:txBody>
      </p:sp>
    </p:spTree>
    <p:extLst>
      <p:ext uri="{BB962C8B-B14F-4D97-AF65-F5344CB8AC3E}">
        <p14:creationId xmlns:p14="http://schemas.microsoft.com/office/powerpoint/2010/main" val="1194472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EAE58F-93F9-48FA-83CE-7FEF3F8D0BE0}"/>
              </a:ext>
            </a:extLst>
          </p:cNvPr>
          <p:cNvSpPr>
            <a:spLocks noGrp="1"/>
          </p:cNvSpPr>
          <p:nvPr>
            <p:ph idx="1"/>
          </p:nvPr>
        </p:nvSpPr>
        <p:spPr>
          <a:xfrm>
            <a:off x="838200" y="212035"/>
            <a:ext cx="10515600" cy="5964928"/>
          </a:xfrm>
        </p:spPr>
        <p:txBody>
          <a:bodyPr>
            <a:normAutofit fontScale="55000" lnSpcReduction="20000"/>
          </a:bodyPr>
          <a:lstStyle/>
          <a:p>
            <a:pPr marL="0" indent="0">
              <a:buNone/>
            </a:pPr>
            <a:r>
              <a:rPr lang="en-US" dirty="0"/>
              <a:t> &lt;center&gt;</a:t>
            </a:r>
          </a:p>
          <a:p>
            <a:pPr marL="0" indent="0">
              <a:buNone/>
            </a:pPr>
            <a:r>
              <a:rPr lang="en-US" dirty="0"/>
              <a:t>                                &lt;table class="table table-hover"&gt;</a:t>
            </a:r>
          </a:p>
          <a:p>
            <a:pPr marL="0" indent="0">
              <a:buNone/>
            </a:pPr>
            <a:r>
              <a:rPr lang="en-US" dirty="0"/>
              <a:t>                                     &lt;input type="hidden" name="hid" value="&lt;%=</a:t>
            </a:r>
            <a:r>
              <a:rPr lang="en-US" dirty="0" err="1"/>
              <a:t>Editid</a:t>
            </a:r>
            <a:r>
              <a:rPr lang="en-US" dirty="0"/>
              <a:t>%&gt;" &gt; </a:t>
            </a:r>
          </a:p>
          <a:p>
            <a:pPr marL="0" indent="0">
              <a:buNone/>
            </a:pPr>
            <a:r>
              <a:rPr lang="en-US" dirty="0"/>
              <a:t>                                    &lt;</a:t>
            </a:r>
            <a:r>
              <a:rPr lang="en-US" dirty="0" err="1"/>
              <a:t>tr</a:t>
            </a:r>
            <a:r>
              <a:rPr lang="en-US" dirty="0"/>
              <a:t>&gt;&lt;td&gt;Train Type Name&lt;/td&gt;&lt;td&gt;&lt;input type="text" id="</a:t>
            </a:r>
            <a:r>
              <a:rPr lang="en-US" dirty="0" err="1"/>
              <a:t>txttype</a:t>
            </a:r>
            <a:r>
              <a:rPr lang="en-US" dirty="0"/>
              <a:t>" required="" value="&lt;%=</a:t>
            </a:r>
            <a:r>
              <a:rPr lang="en-US" dirty="0" err="1"/>
              <a:t>traintypename</a:t>
            </a:r>
            <a:r>
              <a:rPr lang="en-US" dirty="0"/>
              <a:t>%&gt;" name="</a:t>
            </a:r>
            <a:r>
              <a:rPr lang="en-US" dirty="0" err="1"/>
              <a:t>txttraintypename</a:t>
            </a:r>
            <a:r>
              <a:rPr lang="en-US" dirty="0"/>
              <a:t>"&gt;&lt;td&gt;&lt;div style="color: red" id="</a:t>
            </a:r>
            <a:r>
              <a:rPr lang="en-US" dirty="0" err="1"/>
              <a:t>valtype</a:t>
            </a:r>
            <a:r>
              <a:rPr lang="en-US" dirty="0"/>
              <a:t>"&gt;&lt;/div&gt;&lt;/td&gt;&lt;/td&gt;&lt;/</a:t>
            </a:r>
            <a:r>
              <a:rPr lang="en-US" dirty="0" err="1"/>
              <a:t>tr</a:t>
            </a:r>
            <a:r>
              <a:rPr lang="en-US" dirty="0"/>
              <a:t>&gt;</a:t>
            </a:r>
          </a:p>
          <a:p>
            <a:pPr marL="0" indent="0">
              <a:buNone/>
            </a:pPr>
            <a:r>
              <a:rPr lang="en-US" dirty="0"/>
              <a:t>                                    &lt;</a:t>
            </a:r>
            <a:r>
              <a:rPr lang="en-US" dirty="0" err="1"/>
              <a:t>tr</a:t>
            </a:r>
            <a:r>
              <a:rPr lang="en-US" dirty="0"/>
              <a:t>&gt;&lt;td&gt;Train Type Speed&lt;/td&gt;&lt;td&gt;&lt;input type="text" id="</a:t>
            </a:r>
            <a:r>
              <a:rPr lang="en-US" dirty="0" err="1"/>
              <a:t>txtspeed</a:t>
            </a:r>
            <a:r>
              <a:rPr lang="en-US" dirty="0"/>
              <a:t>" required="" value="&lt;%=</a:t>
            </a:r>
            <a:r>
              <a:rPr lang="en-US" dirty="0" err="1"/>
              <a:t>traintypespeed</a:t>
            </a:r>
            <a:r>
              <a:rPr lang="en-US" dirty="0"/>
              <a:t>%&gt;" name="</a:t>
            </a:r>
            <a:r>
              <a:rPr lang="en-US" dirty="0" err="1"/>
              <a:t>txttraintypespeed</a:t>
            </a:r>
            <a:r>
              <a:rPr lang="en-US" dirty="0"/>
              <a:t>"&gt;In Km&lt;td&gt;&lt;div style="color: red" id="</a:t>
            </a:r>
            <a:r>
              <a:rPr lang="en-US" dirty="0" err="1"/>
              <a:t>valspeed</a:t>
            </a:r>
            <a:r>
              <a:rPr lang="en-US" dirty="0"/>
              <a:t>"&gt;&lt;/div&gt;&lt;/td&gt;&lt;/td&gt;&lt;/</a:t>
            </a:r>
            <a:r>
              <a:rPr lang="en-US" dirty="0" err="1"/>
              <a:t>tr</a:t>
            </a:r>
            <a:r>
              <a:rPr lang="en-US" dirty="0"/>
              <a:t>&gt;</a:t>
            </a:r>
          </a:p>
          <a:p>
            <a:pPr marL="0" indent="0">
              <a:buNone/>
            </a:pPr>
            <a:r>
              <a:rPr lang="en-US" dirty="0"/>
              <a:t>                                    &lt;</a:t>
            </a:r>
            <a:r>
              <a:rPr lang="en-US" dirty="0" err="1"/>
              <a:t>tr</a:t>
            </a:r>
            <a:r>
              <a:rPr lang="en-US" dirty="0"/>
              <a:t>&gt;&lt;td&gt;&lt;/td&gt;&lt;td&gt;&lt;input type="submit" class="</a:t>
            </a:r>
            <a:r>
              <a:rPr lang="en-US" dirty="0" err="1"/>
              <a:t>btn</a:t>
            </a:r>
            <a:r>
              <a:rPr lang="en-US" dirty="0"/>
              <a:t> </a:t>
            </a:r>
            <a:r>
              <a:rPr lang="en-US" dirty="0" err="1"/>
              <a:t>btn</a:t>
            </a:r>
            <a:r>
              <a:rPr lang="en-US" dirty="0"/>
              <a:t>-primary" name="save" </a:t>
            </a:r>
            <a:r>
              <a:rPr lang="en-US" dirty="0" err="1"/>
              <a:t>onclick</a:t>
            </a:r>
            <a:r>
              <a:rPr lang="en-US" dirty="0"/>
              <a:t>="return validate()" value="Submit"&gt;</a:t>
            </a:r>
          </a:p>
          <a:p>
            <a:pPr marL="0" indent="0">
              <a:buNone/>
            </a:pPr>
            <a:r>
              <a:rPr lang="en-US" dirty="0"/>
              <a:t>                                    &lt;input type="reset" class="</a:t>
            </a:r>
            <a:r>
              <a:rPr lang="en-US" dirty="0" err="1"/>
              <a:t>btn</a:t>
            </a:r>
            <a:r>
              <a:rPr lang="en-US" dirty="0"/>
              <a:t> </a:t>
            </a:r>
            <a:r>
              <a:rPr lang="en-US" dirty="0" err="1"/>
              <a:t>btn</a:t>
            </a:r>
            <a:r>
              <a:rPr lang="en-US" dirty="0"/>
              <a:t>-danger" name="Cancel" value="Cancel"&gt;&lt;/td&gt;&lt;/</a:t>
            </a:r>
            <a:r>
              <a:rPr lang="en-US" dirty="0" err="1"/>
              <a:t>tr</a:t>
            </a:r>
            <a:r>
              <a:rPr lang="en-US" dirty="0"/>
              <a:t>&gt;</a:t>
            </a:r>
          </a:p>
          <a:p>
            <a:pPr marL="0" indent="0">
              <a:buNone/>
            </a:pPr>
            <a:r>
              <a:rPr lang="en-US" dirty="0"/>
              <a:t>                             &lt;/table&gt;</a:t>
            </a:r>
          </a:p>
          <a:p>
            <a:pPr marL="0" indent="0">
              <a:buNone/>
            </a:pPr>
            <a:r>
              <a:rPr lang="en-US" dirty="0"/>
              <a:t>                                    &lt;table class="table table-hover"&gt;</a:t>
            </a:r>
          </a:p>
          <a:p>
            <a:pPr marL="0" indent="0">
              <a:buNone/>
            </a:pPr>
            <a:r>
              <a:rPr lang="en-US" dirty="0"/>
              <a:t>                     &lt;</a:t>
            </a:r>
            <a:r>
              <a:rPr lang="en-US" dirty="0" err="1"/>
              <a:t>tr</a:t>
            </a:r>
            <a:r>
              <a:rPr lang="en-US" dirty="0"/>
              <a:t>&gt;&lt;td&gt;&lt;h3 style="font-family: cursive"&gt;&lt;u&gt;Train Type Details&lt;/u&gt;&lt;/h3&gt;&lt;/td&gt;&lt;/</a:t>
            </a:r>
            <a:r>
              <a:rPr lang="en-US" dirty="0" err="1"/>
              <a:t>tr</a:t>
            </a:r>
            <a:r>
              <a:rPr lang="en-US" dirty="0"/>
              <a:t>&gt;</a:t>
            </a:r>
          </a:p>
          <a:p>
            <a:pPr marL="0" indent="0">
              <a:buNone/>
            </a:pPr>
            <a:r>
              <a:rPr lang="en-US" dirty="0"/>
              <a:t>                     &lt;</a:t>
            </a:r>
            <a:r>
              <a:rPr lang="en-US" dirty="0" err="1"/>
              <a:t>tr</a:t>
            </a:r>
            <a:r>
              <a:rPr lang="en-US" dirty="0"/>
              <a:t>&gt;&lt;td&gt;&lt;h4&gt;&lt;u&gt;Train Type Name&lt;/u&gt;&lt;/h4&gt;&lt;/td&gt;</a:t>
            </a:r>
          </a:p>
          <a:p>
            <a:pPr marL="0" indent="0">
              <a:buNone/>
            </a:pPr>
            <a:r>
              <a:rPr lang="en-US" dirty="0"/>
              <a:t>                     &lt;td&gt;&lt;h4&gt;&lt;u&gt;Train Speed&lt;/u&gt;&lt;/4&gt;&lt;/td&gt;&lt;/</a:t>
            </a:r>
            <a:r>
              <a:rPr lang="en-US" dirty="0" err="1"/>
              <a:t>tr</a:t>
            </a:r>
            <a:r>
              <a:rPr lang="en-US" dirty="0"/>
              <a:t>&gt;</a:t>
            </a:r>
          </a:p>
          <a:p>
            <a:pPr marL="0" indent="0">
              <a:buNone/>
            </a:pPr>
            <a:r>
              <a:rPr lang="en-US" dirty="0"/>
              <a:t>                     &lt;%</a:t>
            </a:r>
          </a:p>
          <a:p>
            <a:pPr marL="0" indent="0">
              <a:buNone/>
            </a:pPr>
            <a:r>
              <a:rPr lang="en-US" dirty="0"/>
              <a:t>                              </a:t>
            </a:r>
          </a:p>
          <a:p>
            <a:pPr marL="0" indent="0">
              <a:buNone/>
            </a:pPr>
            <a:r>
              <a:rPr lang="en-US" dirty="0"/>
              <a:t>                     String </a:t>
            </a:r>
            <a:r>
              <a:rPr lang="en-US" dirty="0" err="1"/>
              <a:t>sel</a:t>
            </a:r>
            <a:r>
              <a:rPr lang="en-US" dirty="0"/>
              <a:t>="select * from </a:t>
            </a:r>
            <a:r>
              <a:rPr lang="en-US" dirty="0" err="1"/>
              <a:t>tbl_traintype</a:t>
            </a:r>
            <a:r>
              <a:rPr lang="en-US" dirty="0"/>
              <a:t>";</a:t>
            </a:r>
          </a:p>
          <a:p>
            <a:pPr marL="0" indent="0">
              <a:buNone/>
            </a:pPr>
            <a:r>
              <a:rPr lang="en-US" dirty="0"/>
              <a:t>                     </a:t>
            </a:r>
            <a:r>
              <a:rPr lang="en-US" dirty="0" err="1"/>
              <a:t>ResultSet</a:t>
            </a:r>
            <a:r>
              <a:rPr lang="en-US" dirty="0"/>
              <a:t> </a:t>
            </a:r>
            <a:r>
              <a:rPr lang="en-US" dirty="0" err="1"/>
              <a:t>rs</a:t>
            </a:r>
            <a:r>
              <a:rPr lang="en-US" dirty="0"/>
              <a:t>=</a:t>
            </a:r>
            <a:r>
              <a:rPr lang="en-US" dirty="0" err="1"/>
              <a:t>obj.select</a:t>
            </a:r>
            <a:r>
              <a:rPr lang="en-US" dirty="0"/>
              <a:t>(</a:t>
            </a:r>
            <a:r>
              <a:rPr lang="en-US" dirty="0" err="1"/>
              <a:t>sel</a:t>
            </a:r>
            <a:r>
              <a:rPr lang="en-US" dirty="0"/>
              <a:t>);</a:t>
            </a:r>
          </a:p>
          <a:p>
            <a:pPr marL="0" indent="0">
              <a:buNone/>
            </a:pPr>
            <a:r>
              <a:rPr lang="en-US" dirty="0"/>
              <a:t>                     while(</a:t>
            </a:r>
            <a:r>
              <a:rPr lang="en-US" dirty="0" err="1"/>
              <a:t>rs.next</a:t>
            </a:r>
            <a:r>
              <a:rPr lang="en-US" dirty="0"/>
              <a:t>())</a:t>
            </a:r>
          </a:p>
          <a:p>
            <a:pPr marL="0" indent="0">
              <a:buNone/>
            </a:pPr>
            <a:r>
              <a:rPr lang="en-US" dirty="0"/>
              <a:t>                     {%&gt;</a:t>
            </a:r>
          </a:p>
        </p:txBody>
      </p:sp>
    </p:spTree>
    <p:extLst>
      <p:ext uri="{BB962C8B-B14F-4D97-AF65-F5344CB8AC3E}">
        <p14:creationId xmlns:p14="http://schemas.microsoft.com/office/powerpoint/2010/main" val="2419213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200BCA-14D4-465C-A2AB-8593EFCACE35}"/>
              </a:ext>
            </a:extLst>
          </p:cNvPr>
          <p:cNvSpPr>
            <a:spLocks noGrp="1"/>
          </p:cNvSpPr>
          <p:nvPr>
            <p:ph idx="1"/>
          </p:nvPr>
        </p:nvSpPr>
        <p:spPr>
          <a:xfrm>
            <a:off x="838200" y="437322"/>
            <a:ext cx="10515600" cy="5739641"/>
          </a:xfrm>
        </p:spPr>
        <p:txBody>
          <a:bodyPr>
            <a:normAutofit/>
          </a:bodyPr>
          <a:lstStyle/>
          <a:p>
            <a:pPr marL="0" indent="0">
              <a:buNone/>
            </a:pPr>
            <a:r>
              <a:rPr lang="en-US" sz="1500" dirty="0"/>
              <a:t> &lt;</a:t>
            </a:r>
            <a:r>
              <a:rPr lang="en-US" sz="1500" dirty="0" err="1"/>
              <a:t>tr</a:t>
            </a:r>
            <a:r>
              <a:rPr lang="en-US" sz="1500" dirty="0"/>
              <a:t>&gt;&lt;td&gt;&lt;%=</a:t>
            </a:r>
            <a:r>
              <a:rPr lang="en-US" sz="1500" dirty="0" err="1"/>
              <a:t>rs.getString</a:t>
            </a:r>
            <a:r>
              <a:rPr lang="en-US" sz="1500" dirty="0"/>
              <a:t>("</a:t>
            </a:r>
            <a:r>
              <a:rPr lang="en-US" sz="1500" dirty="0" err="1"/>
              <a:t>traintype_name</a:t>
            </a:r>
            <a:r>
              <a:rPr lang="en-US" sz="1500" dirty="0"/>
              <a:t>")%&gt;&lt;/td&gt;&lt;td&gt;</a:t>
            </a:r>
          </a:p>
          <a:p>
            <a:pPr marL="0" indent="0">
              <a:buNone/>
            </a:pPr>
            <a:r>
              <a:rPr lang="en-US" sz="1500" dirty="0"/>
              <a:t>                              </a:t>
            </a:r>
          </a:p>
          <a:p>
            <a:pPr marL="0" indent="0">
              <a:buNone/>
            </a:pPr>
            <a:r>
              <a:rPr lang="en-US" sz="1500" dirty="0"/>
              <a:t>                              &lt;td&gt;&lt;%=</a:t>
            </a:r>
            <a:r>
              <a:rPr lang="en-US" sz="1500" dirty="0" err="1"/>
              <a:t>rs.getString</a:t>
            </a:r>
            <a:r>
              <a:rPr lang="en-US" sz="1500" dirty="0"/>
              <a:t>("</a:t>
            </a:r>
            <a:r>
              <a:rPr lang="en-US" sz="1500" dirty="0" err="1"/>
              <a:t>traintype_speed</a:t>
            </a:r>
            <a:r>
              <a:rPr lang="en-US" sz="1500" dirty="0"/>
              <a:t>")%&gt;&lt;/td&gt;&lt;td&gt;</a:t>
            </a:r>
          </a:p>
          <a:p>
            <a:pPr marL="0" indent="0">
              <a:buNone/>
            </a:pPr>
            <a:r>
              <a:rPr lang="en-US" sz="1500" dirty="0"/>
              <a:t>                           &lt;a </a:t>
            </a:r>
            <a:r>
              <a:rPr lang="en-US" sz="1500" dirty="0" err="1"/>
              <a:t>href</a:t>
            </a:r>
            <a:r>
              <a:rPr lang="en-US" sz="1500" dirty="0"/>
              <a:t>="</a:t>
            </a:r>
            <a:r>
              <a:rPr lang="en-US" sz="1500" dirty="0" err="1"/>
              <a:t>TrainType.jsp?eid</a:t>
            </a:r>
            <a:r>
              <a:rPr lang="en-US" sz="1500" dirty="0"/>
              <a:t>=&lt;%=</a:t>
            </a:r>
            <a:r>
              <a:rPr lang="en-US" sz="1500" dirty="0" err="1"/>
              <a:t>rs.getString</a:t>
            </a:r>
            <a:r>
              <a:rPr lang="en-US" sz="1500" dirty="0"/>
              <a:t>("</a:t>
            </a:r>
            <a:r>
              <a:rPr lang="en-US" sz="1500" dirty="0" err="1"/>
              <a:t>traintype_id</a:t>
            </a:r>
            <a:r>
              <a:rPr lang="en-US" sz="1500" dirty="0"/>
              <a:t>")%&gt;"&gt;Edit&lt;/a&gt; </a:t>
            </a:r>
          </a:p>
          <a:p>
            <a:pPr marL="0" indent="0">
              <a:buNone/>
            </a:pPr>
            <a:r>
              <a:rPr lang="en-US" sz="1500" dirty="0"/>
              <a:t>                             &lt;a </a:t>
            </a:r>
            <a:r>
              <a:rPr lang="en-US" sz="1500" dirty="0" err="1"/>
              <a:t>href</a:t>
            </a:r>
            <a:r>
              <a:rPr lang="en-US" sz="1500" dirty="0"/>
              <a:t>="</a:t>
            </a:r>
            <a:r>
              <a:rPr lang="en-US" sz="1500" dirty="0" err="1"/>
              <a:t>TrainType.jsp?did</a:t>
            </a:r>
            <a:r>
              <a:rPr lang="en-US" sz="1500" dirty="0"/>
              <a:t>=&lt;%=</a:t>
            </a:r>
            <a:r>
              <a:rPr lang="en-US" sz="1500" dirty="0" err="1"/>
              <a:t>rs.getString</a:t>
            </a:r>
            <a:r>
              <a:rPr lang="en-US" sz="1500" dirty="0"/>
              <a:t>("</a:t>
            </a:r>
            <a:r>
              <a:rPr lang="en-US" sz="1500" dirty="0" err="1"/>
              <a:t>traintype_id</a:t>
            </a:r>
            <a:r>
              <a:rPr lang="en-US" sz="1500" dirty="0"/>
              <a:t>")%&gt;"&gt;Delete&lt;/a&gt;&lt;/td&gt;&lt;/</a:t>
            </a:r>
            <a:r>
              <a:rPr lang="en-US" sz="1500" dirty="0" err="1"/>
              <a:t>tr</a:t>
            </a:r>
            <a:r>
              <a:rPr lang="en-US" sz="1500" dirty="0"/>
              <a:t>&gt;</a:t>
            </a:r>
          </a:p>
          <a:p>
            <a:pPr marL="0" indent="0">
              <a:buNone/>
            </a:pPr>
            <a:r>
              <a:rPr lang="en-US" sz="1500" dirty="0"/>
              <a:t>                     </a:t>
            </a:r>
          </a:p>
          <a:p>
            <a:pPr marL="0" indent="0">
              <a:buNone/>
            </a:pPr>
            <a:r>
              <a:rPr lang="en-US" sz="1500" dirty="0"/>
              <a:t>                     &lt;%}</a:t>
            </a:r>
          </a:p>
          <a:p>
            <a:pPr marL="0" indent="0">
              <a:buNone/>
            </a:pPr>
            <a:r>
              <a:rPr lang="en-US" sz="1500" dirty="0"/>
              <a:t>                     %&gt;</a:t>
            </a:r>
          </a:p>
          <a:p>
            <a:pPr marL="0" indent="0">
              <a:buNone/>
            </a:pPr>
            <a:r>
              <a:rPr lang="en-US" sz="1500" dirty="0"/>
              <a:t>                 &lt;/table&gt;</a:t>
            </a:r>
          </a:p>
          <a:p>
            <a:pPr marL="0" indent="0">
              <a:buNone/>
            </a:pPr>
            <a:r>
              <a:rPr lang="en-US" sz="1500" dirty="0"/>
              <a:t>               &lt;/center&gt;</a:t>
            </a:r>
          </a:p>
          <a:p>
            <a:pPr marL="0" indent="0">
              <a:buNone/>
            </a:pPr>
            <a:r>
              <a:rPr lang="en-US" sz="1500" dirty="0"/>
              <a:t>            &lt;/form&gt;</a:t>
            </a:r>
          </a:p>
          <a:p>
            <a:pPr marL="0" indent="0">
              <a:buNone/>
            </a:pPr>
            <a:r>
              <a:rPr lang="en-US" sz="1500" dirty="0"/>
              <a:t>    &lt;/body&gt;</a:t>
            </a:r>
          </a:p>
          <a:p>
            <a:pPr marL="0" indent="0">
              <a:buNone/>
            </a:pPr>
            <a:r>
              <a:rPr lang="en-US" sz="1500" dirty="0"/>
              <a:t>&lt;/html&gt;</a:t>
            </a:r>
          </a:p>
        </p:txBody>
      </p:sp>
    </p:spTree>
    <p:extLst>
      <p:ext uri="{BB962C8B-B14F-4D97-AF65-F5344CB8AC3E}">
        <p14:creationId xmlns:p14="http://schemas.microsoft.com/office/powerpoint/2010/main" val="132951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998A3-6ADF-4E52-92E6-8258C476B6C7}"/>
              </a:ext>
            </a:extLst>
          </p:cNvPr>
          <p:cNvSpPr>
            <a:spLocks noGrp="1"/>
          </p:cNvSpPr>
          <p:nvPr>
            <p:ph idx="1"/>
          </p:nvPr>
        </p:nvSpPr>
        <p:spPr>
          <a:xfrm>
            <a:off x="838200" y="166255"/>
            <a:ext cx="10515600" cy="6010708"/>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Passenger Registration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any user doesn’t have username and password to login into the system, then he can choose to register as a new member by choosing register option. He prompt to give his personal and contact information such as name, address, phone number, email id, and he can choose his own username and password. If registration is success then the user can login into the system, by username and password chosen by him/her.</a:t>
            </a:r>
          </a:p>
          <a:p>
            <a:pPr marL="0" indent="0">
              <a:buNone/>
            </a:pPr>
            <a:r>
              <a:rPr lang="en-US" sz="2400" b="1" dirty="0">
                <a:latin typeface="Times New Roman" panose="02020603050405020304" pitchFamily="18" charset="0"/>
                <a:cs typeface="Times New Roman" panose="02020603050405020304" pitchFamily="18" charset="0"/>
              </a:rPr>
              <a:t>Train Search</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Passenger can search the available trains by their requirements. The requirements may departure, destination, journey date. The list of available trains is shown to the user. Then user may select any train and make ticket reservation. If no train is available, then user may change the journey date, departure, or destination. </a:t>
            </a:r>
          </a:p>
          <a:p>
            <a:pPr marL="0" indent="0">
              <a:buNone/>
            </a:pPr>
            <a:r>
              <a:rPr lang="en-US" sz="2400" b="1" dirty="0">
                <a:latin typeface="Times New Roman" panose="02020603050405020304" pitchFamily="18" charset="0"/>
                <a:cs typeface="Times New Roman" panose="02020603050405020304" pitchFamily="18" charset="0"/>
              </a:rPr>
              <a:t>Ticket Reservation Module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the journey date, destination and departure is match for a train then the passenger can select the particular train, after selecting the particular train, user will get the trains details and seat availability in each class, the classes will be AC, Sleeper and seater class</a:t>
            </a:r>
            <a:endParaRPr lang="en-US" sz="2400" dirty="0"/>
          </a:p>
        </p:txBody>
      </p:sp>
    </p:spTree>
    <p:extLst>
      <p:ext uri="{BB962C8B-B14F-4D97-AF65-F5344CB8AC3E}">
        <p14:creationId xmlns:p14="http://schemas.microsoft.com/office/powerpoint/2010/main" val="367231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AB53F-22DE-45E2-8D26-A4B595BEFDB4}"/>
              </a:ext>
            </a:extLst>
          </p:cNvPr>
          <p:cNvSpPr>
            <a:spLocks noGrp="1"/>
          </p:cNvSpPr>
          <p:nvPr>
            <p:ph idx="1"/>
          </p:nvPr>
        </p:nvSpPr>
        <p:spPr>
          <a:xfrm>
            <a:off x="838200" y="332509"/>
            <a:ext cx="10515600" cy="5844454"/>
          </a:xfrm>
        </p:spPr>
        <p:txBody>
          <a:bodyPr/>
          <a:lstStyle/>
          <a:p>
            <a:pPr marL="0" indent="0">
              <a:buNone/>
            </a:pPr>
            <a:r>
              <a:rPr lang="en-US" b="1" dirty="0"/>
              <a:t>Ticket Cancellation Module</a:t>
            </a:r>
            <a:endParaRPr lang="en-US" dirty="0"/>
          </a:p>
          <a:p>
            <a:pPr marL="0" indent="0">
              <a:buNone/>
            </a:pPr>
            <a:r>
              <a:rPr lang="en-US" dirty="0">
                <a:latin typeface="Times New Roman" panose="02020603050405020304" pitchFamily="18" charset="0"/>
                <a:cs typeface="Times New Roman" panose="02020603050405020304" pitchFamily="18" charset="0"/>
              </a:rPr>
              <a:t>An E- ticket cannot be cancelled at any Reservation counter of the Railways. It can only be cancelled online. The passenger can cancel the E-Ticket before preparation of reservation chart of the train by logging in his User ID and password. Reservation Charts are normally prepared 4 hours before departure of the train from Train originating station. Cancellation is not possible through any other User ID and password. Upon cancellation of ticket, IRCTC will process the refund electronically and credit the amount in same account which was used at the time of booking of tickets.</a:t>
            </a:r>
          </a:p>
          <a:p>
            <a:endParaRPr lang="en-US" dirty="0"/>
          </a:p>
        </p:txBody>
      </p:sp>
    </p:spTree>
    <p:extLst>
      <p:ext uri="{BB962C8B-B14F-4D97-AF65-F5344CB8AC3E}">
        <p14:creationId xmlns:p14="http://schemas.microsoft.com/office/powerpoint/2010/main" val="306750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D677-0516-4750-B822-5E475C48FE53}"/>
              </a:ext>
            </a:extLst>
          </p:cNvPr>
          <p:cNvSpPr>
            <a:spLocks noGrp="1"/>
          </p:cNvSpPr>
          <p:nvPr>
            <p:ph type="title"/>
          </p:nvPr>
        </p:nvSpPr>
        <p:spPr/>
        <p:txBody>
          <a:bodyPr/>
          <a:lstStyle/>
          <a:p>
            <a:pPr algn="ctr"/>
            <a:r>
              <a:rPr lang="en-US" b="1" u="sng" dirty="0"/>
              <a:t>About</a:t>
            </a:r>
          </a:p>
        </p:txBody>
      </p:sp>
      <p:sp>
        <p:nvSpPr>
          <p:cNvPr id="3" name="Content Placeholder 2">
            <a:extLst>
              <a:ext uri="{FF2B5EF4-FFF2-40B4-BE49-F238E27FC236}">
                <a16:creationId xmlns:a16="http://schemas.microsoft.com/office/drawing/2014/main" id="{C65C60DF-9AFD-401E-9E0D-4A59BEAD5F4E}"/>
              </a:ext>
            </a:extLst>
          </p:cNvPr>
          <p:cNvSpPr>
            <a:spLocks noGrp="1"/>
          </p:cNvSpPr>
          <p:nvPr>
            <p:ph idx="1"/>
          </p:nvPr>
        </p:nvSpPr>
        <p:spPr/>
        <p:txBody>
          <a:bodyPr>
            <a:normAutofit fontScale="92500" lnSpcReduction="10000"/>
          </a:bodyPr>
          <a:lstStyle/>
          <a:p>
            <a:pPr marL="0" indent="0">
              <a:buNone/>
            </a:pPr>
            <a:r>
              <a:rPr lang="en-US" dirty="0"/>
              <a:t>Our topic is  “Railway Reservation system”. The purpose of Online Railway Reservation System is a software application which provides the train details, route details, route fix, route cancellation, reservation, cancellation and ticket issuing. Using this system a person can perform operations like finding out the train information and to know about PNR status, seats availability and costs of each ticket etc.</a:t>
            </a:r>
          </a:p>
          <a:p>
            <a:endParaRPr lang="en-US" dirty="0"/>
          </a:p>
          <a:p>
            <a:pPr marL="0" indent="0">
              <a:buNone/>
            </a:pPr>
            <a:r>
              <a:rPr lang="en-US" dirty="0"/>
              <a:t>We are doing our project in JSP. Building tools are :</a:t>
            </a:r>
          </a:p>
          <a:p>
            <a:r>
              <a:rPr lang="en-US" dirty="0"/>
              <a:t>Eclipse</a:t>
            </a:r>
          </a:p>
          <a:p>
            <a:r>
              <a:rPr lang="en-US" dirty="0" err="1"/>
              <a:t>Netbeans</a:t>
            </a:r>
            <a:endParaRPr lang="en-US" dirty="0"/>
          </a:p>
          <a:p>
            <a:r>
              <a:rPr lang="en-US" dirty="0" err="1"/>
              <a:t>GITHub</a:t>
            </a:r>
            <a:endParaRPr lang="en-US" dirty="0"/>
          </a:p>
        </p:txBody>
      </p:sp>
    </p:spTree>
    <p:extLst>
      <p:ext uri="{BB962C8B-B14F-4D97-AF65-F5344CB8AC3E}">
        <p14:creationId xmlns:p14="http://schemas.microsoft.com/office/powerpoint/2010/main" val="26594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BFA7AA-7B5C-47BE-A2A6-20EAB9560105}"/>
              </a:ext>
            </a:extLst>
          </p:cNvPr>
          <p:cNvSpPr>
            <a:spLocks noGrp="1"/>
          </p:cNvSpPr>
          <p:nvPr>
            <p:ph type="title"/>
          </p:nvPr>
        </p:nvSpPr>
        <p:spPr>
          <a:xfrm>
            <a:off x="838200" y="365125"/>
            <a:ext cx="10515600" cy="6154945"/>
          </a:xfrm>
        </p:spPr>
        <p:txBody>
          <a:bodyPr>
            <a:noAutofit/>
          </a:bodyPr>
          <a:lstStyle/>
          <a:p>
            <a:br>
              <a:rPr lang="en-US" sz="2400" b="1" dirty="0"/>
            </a:br>
            <a:br>
              <a:rPr lang="en-US" sz="2400" b="1" dirty="0"/>
            </a:br>
            <a:br>
              <a:rPr lang="en-US" sz="2400" b="1" dirty="0"/>
            </a:br>
            <a:br>
              <a:rPr lang="en-US" sz="2400" b="1" dirty="0"/>
            </a:br>
            <a:br>
              <a:rPr lang="en-US" sz="2400" b="1" dirty="0"/>
            </a:br>
            <a:br>
              <a:rPr lang="en-US" sz="2400" b="1" dirty="0"/>
            </a:br>
            <a:br>
              <a:rPr lang="en-US" sz="2400" b="1" dirty="0"/>
            </a:br>
            <a:br>
              <a:rPr lang="en-US" sz="2400" b="1" dirty="0"/>
            </a:br>
            <a:br>
              <a:rPr lang="en-US" sz="2400" b="1" dirty="0"/>
            </a:br>
            <a:br>
              <a:rPr lang="en-US" sz="2400" b="1" dirty="0"/>
            </a:br>
            <a:r>
              <a:rPr lang="en-US" sz="2400" b="1" dirty="0"/>
              <a:t>Eclipse</a:t>
            </a:r>
            <a:r>
              <a:rPr lang="en-US" sz="2400" dirty="0"/>
              <a:t> : It is more of a shell-like architecture that is extended through plugins and   there are thousands of plugins to choose a frame. It`s core foundation is written in Java.</a:t>
            </a:r>
            <a:br>
              <a:rPr lang="en-US" sz="2400" dirty="0"/>
            </a:br>
            <a:br>
              <a:rPr lang="en-US" sz="2400" dirty="0"/>
            </a:br>
            <a:br>
              <a:rPr lang="en-US" sz="2400" dirty="0"/>
            </a:br>
            <a:r>
              <a:rPr lang="en-US" sz="2400" b="1" dirty="0" err="1"/>
              <a:t>Netbeans</a:t>
            </a:r>
            <a:r>
              <a:rPr lang="en-US" sz="2400" dirty="0"/>
              <a:t> : It is an IDE and it is the entire platform. It describe itself as an IDE that “let`s you </a:t>
            </a:r>
            <a:r>
              <a:rPr lang="en-US" sz="2400" dirty="0" err="1"/>
              <a:t>quikly</a:t>
            </a:r>
            <a:r>
              <a:rPr lang="en-US" sz="2400" dirty="0"/>
              <a:t> and easily develop java desktop, mobile and </a:t>
            </a:r>
            <a:r>
              <a:rPr lang="en-US" sz="2400" dirty="0" err="1"/>
              <a:t>wb</a:t>
            </a:r>
            <a:r>
              <a:rPr lang="en-US" sz="2400" dirty="0"/>
              <a:t> application, as well as HTML5 application.”</a:t>
            </a:r>
            <a:br>
              <a:rPr lang="en-US" sz="2400" dirty="0"/>
            </a:br>
            <a:br>
              <a:rPr lang="en-US" sz="2400" dirty="0"/>
            </a:br>
            <a:br>
              <a:rPr lang="en-US" sz="2400" dirty="0"/>
            </a:br>
            <a:r>
              <a:rPr lang="en-US" sz="2400" b="1" dirty="0"/>
              <a:t>Git</a:t>
            </a:r>
            <a:r>
              <a:rPr lang="en-US" sz="2400" dirty="0"/>
              <a:t> : It is a version control system. Git was originally designed to help manage the Linux kernel and make collaboration easy from the beginning. </a:t>
            </a: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83206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2D2C-3B58-4539-A261-13F72DDC9222}"/>
              </a:ext>
            </a:extLst>
          </p:cNvPr>
          <p:cNvSpPr>
            <a:spLocks noGrp="1"/>
          </p:cNvSpPr>
          <p:nvPr>
            <p:ph type="title"/>
          </p:nvPr>
        </p:nvSpPr>
        <p:spPr/>
        <p:txBody>
          <a:bodyPr>
            <a:normAutofit/>
          </a:bodyPr>
          <a:lstStyle/>
          <a:p>
            <a:pPr algn="ctr"/>
            <a:r>
              <a:rPr lang="en-US" sz="3500" b="1" u="sng" dirty="0">
                <a:latin typeface="Times New Roman" panose="02020603050405020304" pitchFamily="18" charset="0"/>
                <a:cs typeface="Times New Roman" panose="02020603050405020304" pitchFamily="18" charset="0"/>
              </a:rPr>
              <a:t>EXISTING SYSTEM</a:t>
            </a:r>
            <a:endParaRPr lang="en-US" sz="35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5FEEE8-7538-46BA-ABAF-B40F7A22ACB9}"/>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At present system you can get complete information regarding train schedule and seats availability just sitting at your place but the drawback is the procedures are very complicated for an ordinary man otherwise have good knowledge in computer operation.  So, the status of the train reservation is unpredictable for the passengers and they don’t have enough knowledge about the running trains at different locations so, there arises a need to visit the enquiry corner so as to collect the detailed information about the desired train.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99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12A7-D463-46C7-B151-21E2BA5977FA}"/>
              </a:ext>
            </a:extLst>
          </p:cNvPr>
          <p:cNvSpPr>
            <a:spLocks noGrp="1"/>
          </p:cNvSpPr>
          <p:nvPr>
            <p:ph type="title"/>
          </p:nvPr>
        </p:nvSpPr>
        <p:spPr/>
        <p:txBody>
          <a:bodyPr/>
          <a:lstStyle/>
          <a:p>
            <a:pPr algn="ctr"/>
            <a:r>
              <a:rPr lang="en-US" sz="3500" b="1" u="sng" dirty="0"/>
              <a:t>PROPOSED SYSTEM</a:t>
            </a:r>
            <a:br>
              <a:rPr lang="en-US" b="1" dirty="0"/>
            </a:br>
            <a:endParaRPr lang="en-US" dirty="0"/>
          </a:p>
        </p:txBody>
      </p:sp>
      <p:sp>
        <p:nvSpPr>
          <p:cNvPr id="3" name="Content Placeholder 2">
            <a:extLst>
              <a:ext uri="{FF2B5EF4-FFF2-40B4-BE49-F238E27FC236}">
                <a16:creationId xmlns:a16="http://schemas.microsoft.com/office/drawing/2014/main" id="{0A07F36A-9F1F-4158-970C-474439AA01EF}"/>
              </a:ext>
            </a:extLst>
          </p:cNvPr>
          <p:cNvSpPr>
            <a:spLocks noGrp="1"/>
          </p:cNvSpPr>
          <p:nvPr>
            <p:ph idx="1"/>
          </p:nvPr>
        </p:nvSpPr>
        <p:spPr>
          <a:xfrm>
            <a:off x="838200" y="1316182"/>
            <a:ext cx="10515600" cy="5140036"/>
          </a:xfrm>
        </p:spPr>
        <p:txBody>
          <a:bodyPr>
            <a:normAutofit/>
          </a:bodyPr>
          <a:lstStyle/>
          <a:p>
            <a:pPr marL="0" indent="0">
              <a:buNone/>
            </a:pPr>
            <a:r>
              <a:rPr lang="en-US" sz="2400" dirty="0"/>
              <a:t>The project, Railway Reservation System aim is to provide a secure and easy way to book train tickets. This project should be able to manage all the reservation related functions.</a:t>
            </a:r>
          </a:p>
          <a:p>
            <a:pPr marL="0" indent="0">
              <a:buNone/>
            </a:pPr>
            <a:endParaRPr lang="en-US" sz="2400" dirty="0"/>
          </a:p>
          <a:p>
            <a:pPr marL="0" indent="0">
              <a:buNone/>
            </a:pPr>
            <a:r>
              <a:rPr lang="en-US" sz="3000" b="1" cap="all" dirty="0"/>
              <a:t>PURPOSE:</a:t>
            </a:r>
          </a:p>
          <a:p>
            <a:pPr marL="0" indent="0">
              <a:buNone/>
            </a:pPr>
            <a:endParaRPr lang="en-US" sz="3000" dirty="0"/>
          </a:p>
          <a:p>
            <a:r>
              <a:rPr lang="en-US" sz="2400" dirty="0"/>
              <a:t>The purpose of Railway Reservation System is a software application which provides the train details, route details, route fix, route cancellation, reservation, cancellation and ticket issuing.  Using these system ticket counter person can perform operations like finding out the train information and to know about PNR status, seats availability and costs of each ticket etc.</a:t>
            </a:r>
          </a:p>
          <a:p>
            <a:endParaRPr lang="en-US" sz="2400" dirty="0"/>
          </a:p>
        </p:txBody>
      </p:sp>
    </p:spTree>
    <p:extLst>
      <p:ext uri="{BB962C8B-B14F-4D97-AF65-F5344CB8AC3E}">
        <p14:creationId xmlns:p14="http://schemas.microsoft.com/office/powerpoint/2010/main" val="819946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540F-E01F-4C42-8C9F-5F1746765DD8}"/>
              </a:ext>
            </a:extLst>
          </p:cNvPr>
          <p:cNvSpPr>
            <a:spLocks noGrp="1"/>
          </p:cNvSpPr>
          <p:nvPr>
            <p:ph type="title"/>
          </p:nvPr>
        </p:nvSpPr>
        <p:spPr/>
        <p:txBody>
          <a:bodyPr/>
          <a:lstStyle/>
          <a:p>
            <a:r>
              <a:rPr lang="en-US" sz="3000" b="1" cap="all" dirty="0"/>
              <a:t>Features:                             </a:t>
            </a:r>
            <a:br>
              <a:rPr lang="en-US" dirty="0"/>
            </a:br>
            <a:endParaRPr lang="en-US" dirty="0"/>
          </a:p>
        </p:txBody>
      </p:sp>
      <p:sp>
        <p:nvSpPr>
          <p:cNvPr id="3" name="Content Placeholder 2">
            <a:extLst>
              <a:ext uri="{FF2B5EF4-FFF2-40B4-BE49-F238E27FC236}">
                <a16:creationId xmlns:a16="http://schemas.microsoft.com/office/drawing/2014/main" id="{54FFB872-8FF4-4DC2-9ABB-929EA2AAF35B}"/>
              </a:ext>
            </a:extLst>
          </p:cNvPr>
          <p:cNvSpPr>
            <a:spLocks noGrp="1"/>
          </p:cNvSpPr>
          <p:nvPr>
            <p:ph idx="1"/>
          </p:nvPr>
        </p:nvSpPr>
        <p:spPr>
          <a:xfrm>
            <a:off x="838200" y="1080655"/>
            <a:ext cx="10515600" cy="5096308"/>
          </a:xfrm>
        </p:spPr>
        <p:txBody>
          <a:bodyPr>
            <a:noAutofit/>
          </a:bodyPr>
          <a:lstStyle/>
          <a:p>
            <a:pPr marL="0" indent="0">
              <a:buNone/>
            </a:pPr>
            <a:r>
              <a:rPr lang="en-US" sz="2400" b="1" cap="all" dirty="0"/>
              <a:t>                   </a:t>
            </a:r>
            <a:endParaRPr lang="en-US" sz="2400" dirty="0"/>
          </a:p>
          <a:p>
            <a:pPr lvl="0"/>
            <a:r>
              <a:rPr lang="en-US" sz="2400" dirty="0"/>
              <a:t>This application is an automated railway ticket booking system.</a:t>
            </a:r>
            <a:endParaRPr lang="en-US" sz="2400" dirty="0">
              <a:effectLst/>
            </a:endParaRPr>
          </a:p>
          <a:p>
            <a:pPr lvl="0"/>
            <a:r>
              <a:rPr lang="en-US" sz="2400" dirty="0"/>
              <a:t>The administrator should be able to enter any change related to the train information like change in train name, train code etc.</a:t>
            </a:r>
            <a:endParaRPr lang="en-US" sz="2400" dirty="0">
              <a:effectLst/>
            </a:endParaRPr>
          </a:p>
          <a:p>
            <a:pPr lvl="0"/>
            <a:r>
              <a:rPr lang="en-US" sz="2400" dirty="0"/>
              <a:t>The system should be able to reserve seat in a train for a passenger.</a:t>
            </a:r>
            <a:endParaRPr lang="en-US" sz="2400" dirty="0">
              <a:effectLst/>
            </a:endParaRPr>
          </a:p>
          <a:p>
            <a:pPr lvl="0"/>
            <a:r>
              <a:rPr lang="en-US" sz="2400" dirty="0"/>
              <a:t>The system should be able to print the report like it should be able to generate reservation chart, train report, reservation ticket which will have train code and name, date of journey, boarding station, destination station, person name, age, sex, total fare.</a:t>
            </a:r>
            <a:endParaRPr lang="en-US" sz="2400" dirty="0">
              <a:effectLst/>
            </a:endParaRPr>
          </a:p>
          <a:p>
            <a:pPr lvl="0"/>
            <a:r>
              <a:rPr lang="en-US" sz="2400" dirty="0"/>
              <a:t>The system should be able to cancel a reservation.</a:t>
            </a:r>
            <a:endParaRPr lang="en-US" sz="2400" dirty="0">
              <a:effectLst/>
            </a:endParaRPr>
          </a:p>
          <a:p>
            <a:pPr lvl="0"/>
            <a:r>
              <a:rPr lang="en-US" sz="2400" dirty="0"/>
              <a:t>The system should be able to print after cancellation which will have total fare and the amount deducted.    </a:t>
            </a:r>
            <a:endParaRPr lang="en-US" sz="2400" dirty="0">
              <a:effectLst/>
            </a:endParaRPr>
          </a:p>
          <a:p>
            <a:endParaRPr lang="en-US" sz="2400" dirty="0"/>
          </a:p>
        </p:txBody>
      </p:sp>
    </p:spTree>
    <p:extLst>
      <p:ext uri="{BB962C8B-B14F-4D97-AF65-F5344CB8AC3E}">
        <p14:creationId xmlns:p14="http://schemas.microsoft.com/office/powerpoint/2010/main" val="926753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2160</Words>
  <Application>Microsoft Office PowerPoint</Application>
  <PresentationFormat>Widescreen</PresentationFormat>
  <Paragraphs>320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                 RAILWAY RESERVATION SYSTEM  ABSTRACT </vt:lpstr>
      <vt:lpstr>MODULE DESCRIPTION </vt:lpstr>
      <vt:lpstr>PowerPoint Presentation</vt:lpstr>
      <vt:lpstr>PowerPoint Presentation</vt:lpstr>
      <vt:lpstr>About</vt:lpstr>
      <vt:lpstr>          Eclipse : It is more of a shell-like architecture that is extended through plugins and   there are thousands of plugins to choose a frame. It`s core foundation is written in Java.   Netbeans : It is an IDE and it is the entire platform. It describe itself as an IDE that “let`s you quikly and easily develop java desktop, mobile and wb application, as well as HTML5 application.”   Git : It is a version control system. Git was originally designed to help manage the Linux kernel and make collaboration easy from the beginning.               </vt:lpstr>
      <vt:lpstr>EXISTING SYSTEM</vt:lpstr>
      <vt:lpstr>PROPOSED SYSTEM </vt:lpstr>
      <vt:lpstr>Features:                              </vt:lpstr>
      <vt:lpstr>TABLES</vt:lpstr>
      <vt:lpstr>TABLE-2: tbl_route                                  PRIMARY KEY: route_id </vt:lpstr>
      <vt:lpstr>TABLE-3: tbl_compartment                                         PRIMARY KEY: com_id </vt:lpstr>
      <vt:lpstr>TABLE-4: tbl_station                                       PRIMARY KEY: station_id </vt:lpstr>
      <vt:lpstr>TABLE-5: tbl_route_station                                                     PRIMARY KEY: rs_id                                                                                                               FOREIGN KEY: route_id , station_id </vt:lpstr>
      <vt:lpstr>TABLE-6: tbl_train        PRIMARY KEY: train_id </vt:lpstr>
      <vt:lpstr>TABLE-7: tbl_seat                                                        PRIMARY KEY: seat_id                                                              FOREIGN KEY: train_id , com_id </vt:lpstr>
      <vt:lpstr>TABLE-8: tbl_day                                                                 PRIMARY KEY: day_id </vt:lpstr>
      <vt:lpstr>TABLE-9: tbl_trainroute                                                                  PRIMARY KEY: tr_id                                                           FOREIGN KEY: train_id , rs_id , day_id </vt:lpstr>
      <vt:lpstr>UML Diagram</vt:lpstr>
      <vt:lpstr>FORMS </vt:lpstr>
      <vt:lpstr>PowerPoint Presentation</vt:lpstr>
      <vt:lpstr>CODING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RAILWAY RESERVATION SYSTEM</dc:title>
  <dc:creator>User</dc:creator>
  <cp:lastModifiedBy>User</cp:lastModifiedBy>
  <cp:revision>19</cp:revision>
  <dcterms:created xsi:type="dcterms:W3CDTF">2017-10-03T03:58:23Z</dcterms:created>
  <dcterms:modified xsi:type="dcterms:W3CDTF">2017-10-03T06:50:16Z</dcterms:modified>
</cp:coreProperties>
</file>