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70"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828"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811794" y="2804091"/>
            <a:ext cx="8610600" cy="2677656"/>
          </a:xfrm>
          <a:prstGeom prst="rect">
            <a:avLst/>
          </a:prstGeom>
          <a:noFill/>
        </p:spPr>
        <p:txBody>
          <a:bodyPr wrap="square" lIns="91440" tIns="45720" rIns="91440" bIns="45720" rtlCol="0" anchor="t">
            <a:spAutoFit/>
          </a:bodyPr>
          <a:lstStyle/>
          <a:p>
            <a:r>
              <a:rPr lang="en-US" sz="2400" i="1" dirty="0">
                <a:latin typeface="+mj-lt"/>
              </a:rPr>
              <a:t>STUDENT</a:t>
            </a:r>
            <a:r>
              <a:rPr lang="en-US" sz="2400" dirty="0"/>
              <a:t> </a:t>
            </a:r>
            <a:r>
              <a:rPr lang="en-US" sz="2400" dirty="0">
                <a:latin typeface="+mj-lt"/>
              </a:rPr>
              <a:t>NAME</a:t>
            </a:r>
            <a:r>
              <a:rPr lang="en-US" sz="2400" dirty="0"/>
              <a:t>            : </a:t>
            </a:r>
            <a:r>
              <a:rPr lang="en-US" sz="2400" dirty="0" err="1"/>
              <a:t>Lipnee.R</a:t>
            </a:r>
            <a:endParaRPr lang="en-US" sz="2400" dirty="0"/>
          </a:p>
          <a:p>
            <a:r>
              <a:rPr lang="en-US" sz="2400" dirty="0"/>
              <a:t>REGISTER NO                 : 222407894</a:t>
            </a:r>
          </a:p>
          <a:p>
            <a:r>
              <a:rPr lang="en-US" sz="2400" dirty="0"/>
              <a:t>NMID                              : </a:t>
            </a:r>
            <a:endParaRPr lang="en-US" sz="2400" dirty="0">
              <a:cs typeface="Calibri"/>
            </a:endParaRPr>
          </a:p>
          <a:p>
            <a:r>
              <a:rPr lang="en-US" sz="2400" dirty="0"/>
              <a:t>DEPARTMENT                : </a:t>
            </a:r>
            <a:r>
              <a:rPr lang="en-US" sz="2400" dirty="0" err="1"/>
              <a:t>B.Sc</a:t>
            </a:r>
            <a:r>
              <a:rPr lang="en-US" sz="2400" dirty="0"/>
              <a:t> Computer Science with Data Science</a:t>
            </a:r>
          </a:p>
          <a:p>
            <a:r>
              <a:rPr lang="en-US" sz="2400" dirty="0"/>
              <a:t>COLLEGE                         : Tagore college of arts and science</a:t>
            </a:r>
          </a:p>
          <a:p>
            <a:r>
              <a:rPr lang="en-US" sz="2400" dirty="0"/>
              <a:t>UNIVERSITY                    : University of Madras</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B5E01BA9-A57F-A0E9-F375-1F6CE112CC3F}"/>
              </a:ext>
            </a:extLst>
          </p:cNvPr>
          <p:cNvSpPr txBox="1"/>
          <p:nvPr/>
        </p:nvSpPr>
        <p:spPr>
          <a:xfrm>
            <a:off x="1746933" y="1994222"/>
            <a:ext cx="6099858" cy="4493538"/>
          </a:xfrm>
          <a:prstGeom prst="rect">
            <a:avLst/>
          </a:prstGeom>
          <a:noFill/>
        </p:spPr>
        <p:txBody>
          <a:bodyPr wrap="square">
            <a:spAutoFit/>
          </a:bodyPr>
          <a:lstStyle/>
          <a:p>
            <a:pPr>
              <a:buNone/>
            </a:pPr>
            <a:r>
              <a:rPr lang="en-US" sz="2200" dirty="0"/>
              <a:t>Fabric plays a foundational role in the design, function, and sustainability of garments and products. From natural to synthetic fibers, each fabric offers unique characteristics in terms of texture, durability, comfort, and performance. As innovation in textile technology grows, functionality such as moisture-wicking, UV protection, stretchability, and eco-friendliness becomes increasingly essential. A well-curated fabric portfolio enables designers and manufacturers to choose materials best suited for specific uses, balancing aesthetic appeal with functional requirements and environmental impact.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flipV="1">
            <a:off x="13487400" y="7084188"/>
            <a:ext cx="57212" cy="459611"/>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1" name="TextBox 20">
            <a:extLst>
              <a:ext uri="{FF2B5EF4-FFF2-40B4-BE49-F238E27FC236}">
                <a16:creationId xmlns:a16="http://schemas.microsoft.com/office/drawing/2014/main" id="{25D60667-4897-E133-D6A2-A40AE04E9930}"/>
              </a:ext>
            </a:extLst>
          </p:cNvPr>
          <p:cNvSpPr txBox="1"/>
          <p:nvPr/>
        </p:nvSpPr>
        <p:spPr>
          <a:xfrm>
            <a:off x="2667000" y="2019300"/>
            <a:ext cx="4028819" cy="646331"/>
          </a:xfrm>
          <a:prstGeom prst="rect">
            <a:avLst/>
          </a:prstGeom>
          <a:noFill/>
        </p:spPr>
        <p:txBody>
          <a:bodyPr wrap="square" rtlCol="0">
            <a:spAutoFit/>
          </a:bodyPr>
          <a:lstStyle/>
          <a:p>
            <a:r>
              <a:rPr lang="en-US" sz="3600" b="1" u="sng" dirty="0">
                <a:latin typeface="Castellar" panose="020A0402060406010301" pitchFamily="18" charset="0"/>
              </a:rPr>
              <a:t>fabric</a:t>
            </a:r>
            <a:endParaRPr lang="en-IN" sz="3600" b="1" u="sng" dirty="0">
              <a:latin typeface="Castellar" panose="020A0402060406010301" pitchFamily="18" charset="0"/>
            </a:endParaRPr>
          </a:p>
        </p:txBody>
      </p:sp>
      <p:sp>
        <p:nvSpPr>
          <p:cNvPr id="23" name="TextBox 22">
            <a:extLst>
              <a:ext uri="{FF2B5EF4-FFF2-40B4-BE49-F238E27FC236}">
                <a16:creationId xmlns:a16="http://schemas.microsoft.com/office/drawing/2014/main" id="{6E10E308-9DEB-799A-3BD9-359550A4B117}"/>
              </a:ext>
            </a:extLst>
          </p:cNvPr>
          <p:cNvSpPr txBox="1"/>
          <p:nvPr/>
        </p:nvSpPr>
        <p:spPr>
          <a:xfrm>
            <a:off x="1469802" y="2500253"/>
            <a:ext cx="6943217" cy="3785652"/>
          </a:xfrm>
          <a:prstGeom prst="rect">
            <a:avLst/>
          </a:prstGeom>
          <a:noFill/>
        </p:spPr>
        <p:txBody>
          <a:bodyPr wrap="square" rtlCol="0">
            <a:spAutoFit/>
          </a:bodyPr>
          <a:lstStyle/>
          <a:p>
            <a:pPr lvl="2"/>
            <a:endParaRPr lang="en-US" sz="2400" dirty="0"/>
          </a:p>
          <a:p>
            <a:pPr marL="285750" indent="-285750">
              <a:buFont typeface="Wingdings" panose="05000000000000000000" pitchFamily="2" charset="2"/>
              <a:buChar char="v"/>
            </a:pPr>
            <a:r>
              <a:rPr lang="en-US" sz="2400" dirty="0">
                <a:latin typeface="Bernard MT Condensed" panose="02050806060905020404" pitchFamily="18" charset="0"/>
              </a:rPr>
              <a:t>Linen</a:t>
            </a:r>
          </a:p>
          <a:p>
            <a:pPr marL="285750" indent="-285750">
              <a:buFont typeface="Wingdings" panose="05000000000000000000" pitchFamily="2" charset="2"/>
              <a:buChar char="v"/>
            </a:pPr>
            <a:r>
              <a:rPr lang="en-US" sz="2400" dirty="0">
                <a:latin typeface="Bernard MT Condensed" panose="02050806060905020404" pitchFamily="18" charset="0"/>
              </a:rPr>
              <a:t>Cotton</a:t>
            </a:r>
          </a:p>
          <a:p>
            <a:pPr marL="285750" indent="-285750">
              <a:buFont typeface="Wingdings" panose="05000000000000000000" pitchFamily="2" charset="2"/>
              <a:buChar char="v"/>
            </a:pPr>
            <a:r>
              <a:rPr lang="en-US" sz="2400" dirty="0">
                <a:latin typeface="Bernard MT Condensed" panose="02050806060905020404" pitchFamily="18" charset="0"/>
              </a:rPr>
              <a:t>Silk</a:t>
            </a:r>
          </a:p>
          <a:p>
            <a:pPr marL="285750" indent="-285750">
              <a:buFont typeface="Wingdings" panose="05000000000000000000" pitchFamily="2" charset="2"/>
              <a:buChar char="v"/>
            </a:pPr>
            <a:r>
              <a:rPr lang="en-US" sz="2400" dirty="0">
                <a:latin typeface="Bernard MT Condensed" panose="02050806060905020404" pitchFamily="18" charset="0"/>
              </a:rPr>
              <a:t>Denim</a:t>
            </a:r>
          </a:p>
          <a:p>
            <a:pPr marL="285750" indent="-285750">
              <a:buFont typeface="Wingdings" panose="05000000000000000000" pitchFamily="2" charset="2"/>
              <a:buChar char="v"/>
            </a:pPr>
            <a:r>
              <a:rPr lang="en-US" sz="2400" dirty="0">
                <a:latin typeface="Bernard MT Condensed" panose="02050806060905020404" pitchFamily="18" charset="0"/>
              </a:rPr>
              <a:t>Wool</a:t>
            </a:r>
          </a:p>
          <a:p>
            <a:pPr marL="285750" indent="-285750">
              <a:buFont typeface="Wingdings" panose="05000000000000000000" pitchFamily="2" charset="2"/>
              <a:buChar char="v"/>
            </a:pPr>
            <a:r>
              <a:rPr lang="en-US" sz="2400" dirty="0">
                <a:latin typeface="Bernard MT Condensed" panose="02050806060905020404" pitchFamily="18" charset="0"/>
              </a:rPr>
              <a:t>Nylon</a:t>
            </a:r>
          </a:p>
          <a:p>
            <a:pPr marL="285750" indent="-285750">
              <a:buFont typeface="Wingdings" panose="05000000000000000000" pitchFamily="2" charset="2"/>
              <a:buChar char="v"/>
            </a:pPr>
            <a:r>
              <a:rPr lang="en-US" sz="2400" dirty="0">
                <a:latin typeface="Bernard MT Condensed" panose="02050806060905020404" pitchFamily="18" charset="0"/>
              </a:rPr>
              <a:t>Satin</a:t>
            </a:r>
          </a:p>
          <a:p>
            <a:pPr marL="285750" indent="-285750">
              <a:buFont typeface="Wingdings" panose="05000000000000000000" pitchFamily="2" charset="2"/>
              <a:buChar char="v"/>
            </a:pPr>
            <a:r>
              <a:rPr lang="en-US" sz="2400" dirty="0">
                <a:latin typeface="Bernard MT Condensed" panose="02050806060905020404" pitchFamily="18" charset="0"/>
              </a:rPr>
              <a:t>Velvet</a:t>
            </a:r>
          </a:p>
          <a:p>
            <a:pPr marL="285750" indent="-285750">
              <a:buFont typeface="Wingdings" panose="05000000000000000000" pitchFamily="2" charset="2"/>
              <a:buChar char="v"/>
            </a:pPr>
            <a:r>
              <a:rPr lang="en-US" sz="2400" dirty="0">
                <a:latin typeface="Bernard MT Condensed" panose="02050806060905020404" pitchFamily="18" charset="0"/>
              </a:rPr>
              <a:t>rayon</a:t>
            </a:r>
            <a:endParaRPr lang="en-IN" sz="2400" dirty="0">
              <a:latin typeface="Bernard MT Condensed" panose="020508060609050204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D9C14CB0-2754-5B0F-A968-4068D73F2AED}"/>
              </a:ext>
            </a:extLst>
          </p:cNvPr>
          <p:cNvSpPr txBox="1"/>
          <p:nvPr/>
        </p:nvSpPr>
        <p:spPr>
          <a:xfrm>
            <a:off x="910542" y="1720600"/>
            <a:ext cx="6099858" cy="4401205"/>
          </a:xfrm>
          <a:prstGeom prst="rect">
            <a:avLst/>
          </a:prstGeom>
          <a:noFill/>
        </p:spPr>
        <p:txBody>
          <a:bodyPr wrap="square">
            <a:spAutoFit/>
          </a:bodyPr>
          <a:lstStyle/>
          <a:p>
            <a:pPr>
              <a:buNone/>
            </a:pPr>
            <a:r>
              <a:rPr lang="en-US" sz="2000" dirty="0"/>
              <a:t>In the modern textile and fashion industry, managing and showcasing fabric collections effectively is essential for both designers and customers. However, traditional methods of fabric showcasing are often physical, time-consuming, and lack accessibility. There is a need for a digital portfolio system where fabrics can be displayed systematically with details such as texture, material, color, price, and availability.</a:t>
            </a:r>
          </a:p>
          <a:p>
            <a:pPr>
              <a:buNone/>
            </a:pPr>
            <a:endParaRPr lang="en-US" sz="2000" dirty="0"/>
          </a:p>
          <a:p>
            <a:pPr>
              <a:buNone/>
            </a:pPr>
            <a:endParaRPr lang="en-US" sz="2000" dirty="0"/>
          </a:p>
          <a:p>
            <a:pPr>
              <a:buNone/>
            </a:pPr>
            <a:r>
              <a:rPr lang="en-US" sz="2000" dirty="0"/>
              <a:t>The goal of this project is to develop a </a:t>
            </a:r>
            <a:r>
              <a:rPr lang="en-US" sz="2000" b="1" dirty="0"/>
              <a:t>fabric portfolio web application</a:t>
            </a:r>
            <a:r>
              <a:rPr lang="en-US" sz="2000" dirty="0"/>
              <a:t> that provides a digital catalog of fabric samples, helping designers, manufacturers, and clients browse and manage fabric information efficiently.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343BF17A-4F3E-4B43-0EB8-AAB9FFD7F029}"/>
              </a:ext>
            </a:extLst>
          </p:cNvPr>
          <p:cNvSpPr txBox="1"/>
          <p:nvPr/>
        </p:nvSpPr>
        <p:spPr>
          <a:xfrm>
            <a:off x="753379" y="2019300"/>
            <a:ext cx="6099858" cy="4524315"/>
          </a:xfrm>
          <a:prstGeom prst="rect">
            <a:avLst/>
          </a:prstGeom>
          <a:noFill/>
        </p:spPr>
        <p:txBody>
          <a:bodyPr wrap="square">
            <a:spAutoFit/>
          </a:bodyPr>
          <a:lstStyle/>
          <a:p>
            <a:pPr>
              <a:buNone/>
            </a:pPr>
            <a:r>
              <a:rPr lang="en-US" sz="2400" dirty="0"/>
              <a:t>The fabric portfolio is a web-based application that allows users to upload, manage, and showcase fabric samples digitally. The system provides a user-friendly interface where each fabric entry can have attributes like fabric name, type, composition, texture, image, and price.</a:t>
            </a:r>
          </a:p>
          <a:p>
            <a:pPr>
              <a:buNone/>
            </a:pPr>
            <a:endParaRPr lang="en-US" sz="2000" dirty="0"/>
          </a:p>
          <a:p>
            <a:pPr>
              <a:buNone/>
            </a:pPr>
            <a:r>
              <a:rPr lang="en-US" sz="2400" dirty="0"/>
              <a:t>This platform is designed to digitize the fabric cataloging process, making it accessible to clients, designers, and stakeholders from anywhere in the world.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EFE10D8F-D87F-0B61-E357-A8F3BAFC69A5}"/>
              </a:ext>
            </a:extLst>
          </p:cNvPr>
          <p:cNvSpPr txBox="1"/>
          <p:nvPr/>
        </p:nvSpPr>
        <p:spPr>
          <a:xfrm>
            <a:off x="1143000" y="1857375"/>
            <a:ext cx="6099858" cy="3046988"/>
          </a:xfrm>
          <a:prstGeom prst="rect">
            <a:avLst/>
          </a:prstGeom>
          <a:noFill/>
        </p:spPr>
        <p:txBody>
          <a:bodyPr wrap="square">
            <a:spAutoFit/>
          </a:bodyPr>
          <a:lstStyle/>
          <a:p>
            <a:pPr>
              <a:buFont typeface="Arial" panose="020B0604020202020204" pitchFamily="34" charset="0"/>
              <a:buChar char="•"/>
            </a:pPr>
            <a:r>
              <a:rPr lang="en-US" sz="2400" b="1" dirty="0"/>
              <a:t>Fashion Designers</a:t>
            </a:r>
            <a:r>
              <a:rPr lang="en-US" sz="2400" dirty="0"/>
              <a:t> – to keep track of their fabric samples and inspiration.</a:t>
            </a:r>
          </a:p>
          <a:p>
            <a:pPr>
              <a:buFont typeface="Arial" panose="020B0604020202020204" pitchFamily="34" charset="0"/>
              <a:buChar char="•"/>
            </a:pPr>
            <a:r>
              <a:rPr lang="en-US" sz="2400" b="1" dirty="0"/>
              <a:t>Textile Manufacturers</a:t>
            </a:r>
            <a:r>
              <a:rPr lang="en-US" sz="2400" dirty="0"/>
              <a:t> – to showcase their product catalog to potential buyers.</a:t>
            </a:r>
          </a:p>
          <a:p>
            <a:pPr>
              <a:buFont typeface="Arial" panose="020B0604020202020204" pitchFamily="34" charset="0"/>
              <a:buChar char="•"/>
            </a:pPr>
            <a:r>
              <a:rPr lang="en-US" sz="2400" b="1" dirty="0"/>
              <a:t>Retailers and Wholesalers</a:t>
            </a:r>
            <a:r>
              <a:rPr lang="en-US" sz="2400" dirty="0"/>
              <a:t> – to manage fabric listings and stock availability.</a:t>
            </a:r>
          </a:p>
          <a:p>
            <a:pPr>
              <a:buFont typeface="Arial" panose="020B0604020202020204" pitchFamily="34" charset="0"/>
              <a:buChar char="•"/>
            </a:pPr>
            <a:r>
              <a:rPr lang="en-US" sz="2400" b="1" dirty="0"/>
              <a:t>Buyers and Clients</a:t>
            </a:r>
            <a:r>
              <a:rPr lang="en-US" sz="2400" dirty="0"/>
              <a:t> – to browse and filter fabrics based on need or style.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60075-D0EA-854E-9765-FAA265347AE4}"/>
              </a:ext>
            </a:extLst>
          </p:cNvPr>
          <p:cNvSpPr>
            <a:spLocks noGrp="1"/>
          </p:cNvSpPr>
          <p:nvPr>
            <p:ph type="title"/>
          </p:nvPr>
        </p:nvSpPr>
        <p:spPr/>
        <p:txBody>
          <a:bodyPr/>
          <a:lstStyle/>
          <a:p>
            <a:r>
              <a:rPr lang="en-US" dirty="0"/>
              <a:t>TOOLS AND TECHINIQUES</a:t>
            </a:r>
            <a:endParaRPr lang="en-IN" dirty="0"/>
          </a:p>
        </p:txBody>
      </p:sp>
      <p:pic>
        <p:nvPicPr>
          <p:cNvPr id="3" name="object 2">
            <a:extLst>
              <a:ext uri="{FF2B5EF4-FFF2-40B4-BE49-F238E27FC236}">
                <a16:creationId xmlns:a16="http://schemas.microsoft.com/office/drawing/2014/main" id="{85DAE6AC-75DA-65C4-76EB-2B268CB6CBE4}"/>
              </a:ext>
            </a:extLst>
          </p:cNvPr>
          <p:cNvPicPr/>
          <p:nvPr/>
        </p:nvPicPr>
        <p:blipFill>
          <a:blip r:embed="rId2" cstate="print"/>
          <a:stretch>
            <a:fillRect/>
          </a:stretch>
        </p:blipFill>
        <p:spPr>
          <a:xfrm>
            <a:off x="381000" y="1527810"/>
            <a:ext cx="2695574" cy="3200401"/>
          </a:xfrm>
          <a:prstGeom prst="rect">
            <a:avLst/>
          </a:prstGeom>
        </p:spPr>
      </p:pic>
      <p:sp>
        <p:nvSpPr>
          <p:cNvPr id="4" name="TextBox 3">
            <a:extLst>
              <a:ext uri="{FF2B5EF4-FFF2-40B4-BE49-F238E27FC236}">
                <a16:creationId xmlns:a16="http://schemas.microsoft.com/office/drawing/2014/main" id="{E695F7B1-D4F7-4E8B-205F-D100F5A2FB67}"/>
              </a:ext>
            </a:extLst>
          </p:cNvPr>
          <p:cNvSpPr txBox="1"/>
          <p:nvPr/>
        </p:nvSpPr>
        <p:spPr>
          <a:xfrm>
            <a:off x="2590800" y="1828800"/>
            <a:ext cx="5791200" cy="369332"/>
          </a:xfrm>
          <a:prstGeom prst="rect">
            <a:avLst/>
          </a:prstGeom>
          <a:noFill/>
        </p:spPr>
        <p:txBody>
          <a:bodyPr wrap="square" rtlCol="0">
            <a:spAutoFit/>
          </a:bodyPr>
          <a:lstStyle/>
          <a:p>
            <a:pPr marL="285750" indent="-285750">
              <a:buFont typeface="Wingdings" panose="05000000000000000000" pitchFamily="2" charset="2"/>
              <a:buChar char="q"/>
            </a:pPr>
            <a:r>
              <a:rPr lang="en-US" dirty="0"/>
              <a:t>  </a:t>
            </a:r>
          </a:p>
        </p:txBody>
      </p:sp>
      <p:sp>
        <p:nvSpPr>
          <p:cNvPr id="5" name="TextBox 4">
            <a:extLst>
              <a:ext uri="{FF2B5EF4-FFF2-40B4-BE49-F238E27FC236}">
                <a16:creationId xmlns:a16="http://schemas.microsoft.com/office/drawing/2014/main" id="{E7313D88-20DA-6689-FE86-53AE58159004}"/>
              </a:ext>
            </a:extLst>
          </p:cNvPr>
          <p:cNvSpPr txBox="1"/>
          <p:nvPr/>
        </p:nvSpPr>
        <p:spPr>
          <a:xfrm>
            <a:off x="2646744" y="1676400"/>
            <a:ext cx="6629400" cy="4893647"/>
          </a:xfrm>
          <a:prstGeom prst="rect">
            <a:avLst/>
          </a:prstGeom>
          <a:noFill/>
        </p:spPr>
        <p:txBody>
          <a:bodyPr wrap="square" rtlCol="0">
            <a:spAutoFit/>
          </a:bodyPr>
          <a:lstStyle/>
          <a:p>
            <a:r>
              <a:rPr lang="en-US" sz="3800" dirty="0"/>
              <a:t> HTML :   </a:t>
            </a:r>
            <a:r>
              <a:rPr lang="en-US" sz="3200" dirty="0"/>
              <a:t>Structure( Pages, sections)</a:t>
            </a:r>
          </a:p>
          <a:p>
            <a:endParaRPr lang="en-US" sz="3200" dirty="0"/>
          </a:p>
          <a:p>
            <a:r>
              <a:rPr lang="en-US" sz="3800" dirty="0"/>
              <a:t> CSS : </a:t>
            </a:r>
            <a:r>
              <a:rPr lang="en-US" sz="2700" dirty="0"/>
              <a:t>Styling( Colors, layout, responsiveness).</a:t>
            </a:r>
          </a:p>
          <a:p>
            <a:endParaRPr lang="en-US" sz="2700" dirty="0"/>
          </a:p>
          <a:p>
            <a:r>
              <a:rPr lang="en-US" sz="3800" dirty="0"/>
              <a:t>JAVA SCRIPT  : </a:t>
            </a:r>
            <a:r>
              <a:rPr lang="en-US" sz="2800" dirty="0"/>
              <a:t>Interactivity(navigation menu, animations, from validation).</a:t>
            </a:r>
          </a:p>
          <a:p>
            <a:endParaRPr lang="en-IN" sz="2800" dirty="0"/>
          </a:p>
          <a:p>
            <a:r>
              <a:rPr lang="en-IN" sz="2800" dirty="0"/>
              <a:t>Mention code editor(Vs code) or CODEPEN and hosting platform(GitHub pages).</a:t>
            </a:r>
          </a:p>
        </p:txBody>
      </p:sp>
    </p:spTree>
    <p:extLst>
      <p:ext uri="{BB962C8B-B14F-4D97-AF65-F5344CB8AC3E}">
        <p14:creationId xmlns:p14="http://schemas.microsoft.com/office/powerpoint/2010/main" val="1646480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PORTFOLIO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82AE7EE7-45B5-5C19-6097-6A680D04A971}"/>
              </a:ext>
            </a:extLst>
          </p:cNvPr>
          <p:cNvSpPr txBox="1"/>
          <p:nvPr/>
        </p:nvSpPr>
        <p:spPr>
          <a:xfrm>
            <a:off x="990600" y="1192078"/>
            <a:ext cx="7467600" cy="1477328"/>
          </a:xfrm>
          <a:prstGeom prst="rect">
            <a:avLst/>
          </a:prstGeom>
          <a:noFill/>
        </p:spPr>
        <p:txBody>
          <a:bodyPr wrap="square" rtlCol="0">
            <a:spAutoFit/>
          </a:bodyPr>
          <a:lstStyle/>
          <a:p>
            <a:r>
              <a:rPr lang="en-US" dirty="0"/>
              <a:t>Creating a </a:t>
            </a:r>
            <a:r>
              <a:rPr lang="en-US" b="1" dirty="0"/>
              <a:t>fabric portfolio design and layout</a:t>
            </a:r>
            <a:r>
              <a:rPr lang="en-US" dirty="0"/>
              <a:t> involves organizing fabric samples, swatches, and related information in a visually appealing and practical way—whether it’s for textile design, fashion, interiors, or sales presentations. Here’s a detailed guide to help you design a professional and user-friendly fabric portfolio:</a:t>
            </a:r>
            <a:endParaRPr lang="en-IN" dirty="0"/>
          </a:p>
        </p:txBody>
      </p:sp>
      <p:sp>
        <p:nvSpPr>
          <p:cNvPr id="3" name="TextBox 2">
            <a:extLst>
              <a:ext uri="{FF2B5EF4-FFF2-40B4-BE49-F238E27FC236}">
                <a16:creationId xmlns:a16="http://schemas.microsoft.com/office/drawing/2014/main" id="{E5591C75-EC2E-2082-ABE0-A75CFEB17F7B}"/>
              </a:ext>
            </a:extLst>
          </p:cNvPr>
          <p:cNvSpPr txBox="1"/>
          <p:nvPr/>
        </p:nvSpPr>
        <p:spPr>
          <a:xfrm>
            <a:off x="1143000" y="2895600"/>
            <a:ext cx="7162800" cy="1477328"/>
          </a:xfrm>
          <a:prstGeom prst="rect">
            <a:avLst/>
          </a:prstGeom>
          <a:noFill/>
        </p:spPr>
        <p:txBody>
          <a:bodyPr wrap="square" rtlCol="0">
            <a:spAutoFit/>
          </a:bodyPr>
          <a:lstStyle/>
          <a:p>
            <a:r>
              <a:rPr lang="en-US" b="1" dirty="0"/>
              <a:t>Fabric Design:</a:t>
            </a:r>
          </a:p>
          <a:p>
            <a:pPr marL="285750" indent="-285750">
              <a:buFont typeface="Wingdings" panose="05000000000000000000" pitchFamily="2" charset="2"/>
              <a:buChar char="v"/>
            </a:pPr>
            <a:r>
              <a:rPr lang="en-US" dirty="0"/>
              <a:t>Are you looking for </a:t>
            </a:r>
            <a:r>
              <a:rPr lang="en-US" b="1" dirty="0"/>
              <a:t>textile structure designs</a:t>
            </a:r>
            <a:r>
              <a:rPr lang="en-US" dirty="0"/>
              <a:t>? (e.g. jacquard weave, knit pattern)</a:t>
            </a:r>
          </a:p>
          <a:p>
            <a:pPr marL="285750" indent="-285750">
              <a:buFont typeface="Wingdings" panose="05000000000000000000" pitchFamily="2" charset="2"/>
              <a:buChar char="v"/>
            </a:pPr>
            <a:r>
              <a:rPr lang="en-US" dirty="0"/>
              <a:t>Specific </a:t>
            </a:r>
            <a:r>
              <a:rPr lang="en-US" b="1" dirty="0"/>
              <a:t>fabric types</a:t>
            </a:r>
            <a:r>
              <a:rPr lang="en-US" dirty="0"/>
              <a:t> like chiffon, denim, or mesh?</a:t>
            </a:r>
          </a:p>
          <a:p>
            <a:endParaRPr lang="en-IN" dirty="0"/>
          </a:p>
        </p:txBody>
      </p:sp>
      <p:sp>
        <p:nvSpPr>
          <p:cNvPr id="7" name="Rectangle 1">
            <a:extLst>
              <a:ext uri="{FF2B5EF4-FFF2-40B4-BE49-F238E27FC236}">
                <a16:creationId xmlns:a16="http://schemas.microsoft.com/office/drawing/2014/main" id="{03D2DC2E-962A-DB15-58E3-2EE0D4033114}"/>
              </a:ext>
            </a:extLst>
          </p:cNvPr>
          <p:cNvSpPr>
            <a:spLocks noChangeArrowheads="1"/>
          </p:cNvSpPr>
          <p:nvPr/>
        </p:nvSpPr>
        <p:spPr bwMode="auto">
          <a:xfrm>
            <a:off x="0" y="-184667"/>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
        <p:nvSpPr>
          <p:cNvPr id="17" name="TextBox 16">
            <a:extLst>
              <a:ext uri="{FF2B5EF4-FFF2-40B4-BE49-F238E27FC236}">
                <a16:creationId xmlns:a16="http://schemas.microsoft.com/office/drawing/2014/main" id="{F933892E-3BE8-0A1D-0E19-3B46897D99C0}"/>
              </a:ext>
            </a:extLst>
          </p:cNvPr>
          <p:cNvSpPr txBox="1"/>
          <p:nvPr/>
        </p:nvSpPr>
        <p:spPr>
          <a:xfrm>
            <a:off x="1371600" y="4724400"/>
            <a:ext cx="7696200" cy="1743075"/>
          </a:xfrm>
          <a:prstGeom prst="rect">
            <a:avLst/>
          </a:prstGeom>
          <a:noFill/>
        </p:spPr>
        <p:txBody>
          <a:bodyPr wrap="square" rtlCol="0">
            <a:spAutoFit/>
          </a:bodyPr>
          <a:lstStyle/>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4" name="Rectangle 1">
            <a:extLst>
              <a:ext uri="{FF2B5EF4-FFF2-40B4-BE49-F238E27FC236}">
                <a16:creationId xmlns:a16="http://schemas.microsoft.com/office/drawing/2014/main" id="{E19D928B-EDA5-D9BE-2227-42EEDDC7E79C}"/>
              </a:ext>
            </a:extLst>
          </p:cNvPr>
          <p:cNvSpPr>
            <a:spLocks noChangeArrowheads="1"/>
          </p:cNvSpPr>
          <p:nvPr/>
        </p:nvSpPr>
        <p:spPr bwMode="auto">
          <a:xfrm>
            <a:off x="381000" y="1413303"/>
            <a:ext cx="12032974"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8" eaLnBrk="0" fontAlgn="base" hangingPunct="0">
              <a:spcBef>
                <a:spcPct val="0"/>
              </a:spcBef>
              <a:spcAft>
                <a:spcPct val="0"/>
              </a:spcAft>
            </a:pPr>
            <a:endParaRPr lang="en-US" altLang="en-US" b="1" dirty="0">
              <a:latin typeface="Arial" panose="020B0604020202020204" pitchFamily="34" charset="0"/>
            </a:endParaRPr>
          </a:p>
          <a:p>
            <a:pPr lvl="8" eaLnBrk="0" fontAlgn="base" hangingPunct="0">
              <a:spcBef>
                <a:spcPct val="0"/>
              </a:spcBef>
              <a:spcAft>
                <a:spcPct val="0"/>
              </a:spcAf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Are you referring to a </a:t>
            </a:r>
            <a:r>
              <a:rPr kumimoji="0" lang="en-US" altLang="en-US" sz="1800" b="1" i="0" u="none" strike="noStrike" cap="none" normalizeH="0" baseline="0" dirty="0">
                <a:ln>
                  <a:noFill/>
                </a:ln>
                <a:solidFill>
                  <a:schemeClr val="tx1"/>
                </a:solidFill>
                <a:effectLst/>
                <a:latin typeface="Arial" panose="020B0604020202020204" pitchFamily="34" charset="0"/>
              </a:rPr>
              <a:t>collection of fabric samples</a:t>
            </a:r>
            <a:r>
              <a:rPr kumimoji="0" lang="en-US" altLang="en-US" sz="1800" b="0" i="0" u="none" strike="noStrike" cap="none" normalizeH="0" baseline="0" dirty="0">
                <a:ln>
                  <a:noFill/>
                </a:ln>
                <a:solidFill>
                  <a:schemeClr val="tx1"/>
                </a:solidFill>
                <a:effectLst/>
                <a:latin typeface="Arial" panose="020B0604020202020204" pitchFamily="34" charset="0"/>
              </a:rPr>
              <a:t> (textile portfolio) used in fashion or interior design?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Or do you mean a </a:t>
            </a:r>
            <a:r>
              <a:rPr kumimoji="0" lang="en-US" altLang="en-US" sz="1800" b="1" i="0" u="none" strike="noStrike" cap="none" normalizeH="0" baseline="0" dirty="0">
                <a:ln>
                  <a:noFill/>
                </a:ln>
                <a:solidFill>
                  <a:schemeClr val="tx1"/>
                </a:solidFill>
                <a:effectLst/>
                <a:latin typeface="Arial" panose="020B0604020202020204" pitchFamily="34" charset="0"/>
              </a:rPr>
              <a:t>portfolio made of fabric</a:t>
            </a:r>
            <a:r>
              <a:rPr kumimoji="0" lang="en-US" altLang="en-US" sz="1800" b="0" i="0" u="none" strike="noStrike" cap="none" normalizeH="0" baseline="0" dirty="0">
                <a:ln>
                  <a:noFill/>
                </a:ln>
                <a:solidFill>
                  <a:schemeClr val="tx1"/>
                </a:solidFill>
                <a:effectLst/>
                <a:latin typeface="Arial" panose="020B0604020202020204" pitchFamily="34" charset="0"/>
              </a:rPr>
              <a:t> (a functional product like a folder or case)?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Functional</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Are you asking for the </a:t>
            </a:r>
            <a:r>
              <a:rPr kumimoji="0" lang="en-US" altLang="en-US" sz="1800" b="1" i="0" u="none" strike="noStrike" cap="none" normalizeH="0" baseline="0" dirty="0">
                <a:ln>
                  <a:noFill/>
                </a:ln>
                <a:solidFill>
                  <a:schemeClr val="tx1"/>
                </a:solidFill>
                <a:effectLst/>
                <a:latin typeface="Arial" panose="020B0604020202020204" pitchFamily="34" charset="0"/>
              </a:rPr>
              <a:t>functional aspects</a:t>
            </a:r>
            <a:r>
              <a:rPr kumimoji="0" lang="en-US" altLang="en-US" sz="1800" b="0" i="0" u="none" strike="noStrike" cap="none" normalizeH="0" baseline="0" dirty="0">
                <a:ln>
                  <a:noFill/>
                </a:ln>
                <a:solidFill>
                  <a:schemeClr val="tx1"/>
                </a:solidFill>
                <a:effectLst/>
                <a:latin typeface="Arial" panose="020B0604020202020204" pitchFamily="34" charset="0"/>
              </a:rPr>
              <a:t> of the fabric portfolio (e.g., durability, water resistance, design usability)?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Or are you referring to </a:t>
            </a:r>
            <a:r>
              <a:rPr kumimoji="0" lang="en-US" altLang="en-US" sz="1800" b="1" i="0" u="none" strike="noStrike" cap="none" normalizeH="0" baseline="0" dirty="0">
                <a:ln>
                  <a:noFill/>
                </a:ln>
                <a:solidFill>
                  <a:schemeClr val="tx1"/>
                </a:solidFill>
                <a:effectLst/>
                <a:latin typeface="Arial" panose="020B0604020202020204" pitchFamily="34" charset="0"/>
              </a:rPr>
              <a:t>functionality in terms of software or digital portfolio</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65AD7307-9A37-2D2F-5D81-DEF20F2411E9}"/>
              </a:ext>
            </a:extLst>
          </p:cNvPr>
          <p:cNvSpPr txBox="1"/>
          <p:nvPr/>
        </p:nvSpPr>
        <p:spPr>
          <a:xfrm>
            <a:off x="304800" y="1413303"/>
            <a:ext cx="2714263" cy="430887"/>
          </a:xfrm>
          <a:prstGeom prst="rect">
            <a:avLst/>
          </a:prstGeom>
          <a:noFill/>
        </p:spPr>
        <p:txBody>
          <a:bodyPr wrap="square" rtlCol="0">
            <a:spAutoFit/>
          </a:bodyPr>
          <a:lstStyle/>
          <a:p>
            <a:r>
              <a:rPr lang="en-US" sz="2200" b="1" dirty="0"/>
              <a:t>.Features:</a:t>
            </a:r>
            <a:endParaRPr lang="en-IN" sz="2200" b="1" dirty="0"/>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418</TotalTime>
  <Words>661</Words>
  <Application>Microsoft Office PowerPoint</Application>
  <PresentationFormat>Widescreen</PresentationFormat>
  <Paragraphs>86</Paragraphs>
  <Slides>11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Bernard MT Condensed</vt:lpstr>
      <vt:lpstr>Calibri</vt:lpstr>
      <vt:lpstr>Castellar</vt:lpstr>
      <vt:lpstr>Roboto</vt:lpstr>
      <vt:lpstr>Times New Roman</vt:lpstr>
      <vt:lpstr>Trebuchet MS</vt:lpstr>
      <vt:lpstr>Wingdings</vt:lpstr>
      <vt:lpstr>Office Theme</vt:lpstr>
      <vt:lpstr>Digital Portfolio  </vt:lpstr>
      <vt:lpstr>PROJECT TITLE</vt:lpstr>
      <vt:lpstr>AGENDA</vt:lpstr>
      <vt:lpstr>PROBLEM STATEMENT</vt:lpstr>
      <vt:lpstr>PROJECT OVERVIEW</vt:lpstr>
      <vt:lpstr>WHO ARE THE END USERS?</vt:lpstr>
      <vt:lpstr>TOOLS AND TECHINIQUES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MONIKA R TAGORE</cp:lastModifiedBy>
  <cp:revision>28</cp:revision>
  <dcterms:created xsi:type="dcterms:W3CDTF">2024-03-29T15:07:22Z</dcterms:created>
  <dcterms:modified xsi:type="dcterms:W3CDTF">2025-09-02T03:26:10Z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