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Alatsi" charset="1" panose="00000500000000000000"/>
      <p:regular r:id="rId17"/>
    </p:embeddedFont>
    <p:embeddedFont>
      <p:font typeface="Open Sans Bold" charset="1" panose="020B0806030504020204"/>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Freeform 12" id="12"/>
          <p:cNvSpPr/>
          <p:nvPr/>
        </p:nvSpPr>
        <p:spPr>
          <a:xfrm flipH="false" flipV="false" rot="0">
            <a:off x="12425186" y="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1430380" y="8019408"/>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5087980" y="175113"/>
            <a:ext cx="1599927" cy="1515720"/>
          </a:xfrm>
          <a:custGeom>
            <a:avLst/>
            <a:gdLst/>
            <a:ahLst/>
            <a:cxnLst/>
            <a:rect r="r" b="b" t="t" l="l"/>
            <a:pathLst>
              <a:path h="1515720" w="1599927">
                <a:moveTo>
                  <a:pt x="0" y="0"/>
                </a:moveTo>
                <a:lnTo>
                  <a:pt x="1599927" y="0"/>
                </a:lnTo>
                <a:lnTo>
                  <a:pt x="1599927" y="1515721"/>
                </a:lnTo>
                <a:lnTo>
                  <a:pt x="0" y="1515721"/>
                </a:lnTo>
                <a:lnTo>
                  <a:pt x="0" y="0"/>
                </a:lnTo>
                <a:close/>
              </a:path>
            </a:pathLst>
          </a:custGeom>
          <a:blipFill>
            <a:blip r:embed="rId4"/>
            <a:stretch>
              <a:fillRect l="0" t="0" r="0" b="0"/>
            </a:stretch>
          </a:blipFill>
        </p:spPr>
      </p:sp>
      <p:sp>
        <p:nvSpPr>
          <p:cNvPr name="Freeform 15" id="15"/>
          <p:cNvSpPr/>
          <p:nvPr/>
        </p:nvSpPr>
        <p:spPr>
          <a:xfrm flipH="false" flipV="false" rot="0">
            <a:off x="4785689" y="175113"/>
            <a:ext cx="2018890" cy="1515720"/>
          </a:xfrm>
          <a:custGeom>
            <a:avLst/>
            <a:gdLst/>
            <a:ahLst/>
            <a:cxnLst/>
            <a:rect r="r" b="b" t="t" l="l"/>
            <a:pathLst>
              <a:path h="1515720" w="2018890">
                <a:moveTo>
                  <a:pt x="0" y="0"/>
                </a:moveTo>
                <a:lnTo>
                  <a:pt x="2018890" y="0"/>
                </a:lnTo>
                <a:lnTo>
                  <a:pt x="2018890" y="1515721"/>
                </a:lnTo>
                <a:lnTo>
                  <a:pt x="0" y="1515721"/>
                </a:lnTo>
                <a:lnTo>
                  <a:pt x="0" y="0"/>
                </a:lnTo>
                <a:close/>
              </a:path>
            </a:pathLst>
          </a:custGeom>
          <a:blipFill>
            <a:blip r:embed="rId5"/>
            <a:stretch>
              <a:fillRect l="0" t="0" r="0" b="0"/>
            </a:stretch>
          </a:blipFill>
        </p:spPr>
      </p:sp>
      <p:sp>
        <p:nvSpPr>
          <p:cNvPr name="TextBox 16" id="16"/>
          <p:cNvSpPr txBox="true"/>
          <p:nvPr/>
        </p:nvSpPr>
        <p:spPr>
          <a:xfrm rot="0">
            <a:off x="14585271" y="7429874"/>
            <a:ext cx="3438453" cy="1808917"/>
          </a:xfrm>
          <a:prstGeom prst="rect">
            <a:avLst/>
          </a:prstGeom>
        </p:spPr>
        <p:txBody>
          <a:bodyPr anchor="t" rtlCol="false" tIns="0" lIns="0" bIns="0" rIns="0">
            <a:spAutoFit/>
          </a:bodyPr>
          <a:lstStyle/>
          <a:p>
            <a:pPr algn="ctr">
              <a:lnSpc>
                <a:spcPts val="3597"/>
              </a:lnSpc>
            </a:pPr>
            <a:r>
              <a:rPr lang="en-US" sz="2569">
                <a:solidFill>
                  <a:srgbClr val="000000"/>
                </a:solidFill>
                <a:latin typeface="Alatsi"/>
                <a:ea typeface="Alatsi"/>
                <a:cs typeface="Alatsi"/>
                <a:sym typeface="Alatsi"/>
              </a:rPr>
              <a:t>Guide:</a:t>
            </a:r>
          </a:p>
          <a:p>
            <a:pPr algn="ctr">
              <a:lnSpc>
                <a:spcPts val="3597"/>
              </a:lnSpc>
            </a:pPr>
            <a:r>
              <a:rPr lang="en-US" sz="2569">
                <a:solidFill>
                  <a:srgbClr val="000000"/>
                </a:solidFill>
                <a:latin typeface="Alatsi"/>
                <a:ea typeface="Alatsi"/>
                <a:cs typeface="Alatsi"/>
                <a:sym typeface="Alatsi"/>
              </a:rPr>
              <a:t>Dr.Maharajan</a:t>
            </a:r>
          </a:p>
          <a:p>
            <a:pPr algn="ctr">
              <a:lnSpc>
                <a:spcPts val="3597"/>
              </a:lnSpc>
            </a:pPr>
            <a:r>
              <a:rPr lang="en-US" sz="2569">
                <a:solidFill>
                  <a:srgbClr val="000000"/>
                </a:solidFill>
                <a:latin typeface="Alatsi"/>
                <a:ea typeface="Alatsi"/>
                <a:cs typeface="Alatsi"/>
                <a:sym typeface="Alatsi"/>
              </a:rPr>
              <a:t>Associate Professor</a:t>
            </a:r>
          </a:p>
          <a:p>
            <a:pPr algn="ctr">
              <a:lnSpc>
                <a:spcPts val="3597"/>
              </a:lnSpc>
            </a:pPr>
            <a:r>
              <a:rPr lang="en-US" sz="2569">
                <a:solidFill>
                  <a:srgbClr val="000000"/>
                </a:solidFill>
                <a:latin typeface="Alatsi"/>
                <a:ea typeface="Alatsi"/>
                <a:cs typeface="Alatsi"/>
                <a:sym typeface="Alatsi"/>
              </a:rPr>
              <a:t>AI&amp;DS</a:t>
            </a:r>
          </a:p>
        </p:txBody>
      </p:sp>
      <p:sp>
        <p:nvSpPr>
          <p:cNvPr name="TextBox 17" id="17"/>
          <p:cNvSpPr txBox="true"/>
          <p:nvPr/>
        </p:nvSpPr>
        <p:spPr>
          <a:xfrm rot="0">
            <a:off x="4633952" y="7556823"/>
            <a:ext cx="6077664" cy="1644408"/>
          </a:xfrm>
          <a:prstGeom prst="rect">
            <a:avLst/>
          </a:prstGeom>
        </p:spPr>
        <p:txBody>
          <a:bodyPr anchor="t" rtlCol="false" tIns="0" lIns="0" bIns="0" rIns="0">
            <a:spAutoFit/>
          </a:bodyPr>
          <a:lstStyle/>
          <a:p>
            <a:pPr algn="ctr">
              <a:lnSpc>
                <a:spcPts val="4376"/>
              </a:lnSpc>
            </a:pPr>
            <a:r>
              <a:rPr lang="en-US" sz="3126">
                <a:solidFill>
                  <a:srgbClr val="000000"/>
                </a:solidFill>
                <a:latin typeface="Alatsi"/>
                <a:ea typeface="Alatsi"/>
                <a:cs typeface="Alatsi"/>
                <a:sym typeface="Alatsi"/>
              </a:rPr>
              <a:t>Presenters</a:t>
            </a:r>
          </a:p>
          <a:p>
            <a:pPr algn="ctr">
              <a:lnSpc>
                <a:spcPts val="4376"/>
              </a:lnSpc>
            </a:pPr>
            <a:r>
              <a:rPr lang="en-US" sz="3126">
                <a:solidFill>
                  <a:srgbClr val="000000"/>
                </a:solidFill>
                <a:latin typeface="Alatsi"/>
                <a:ea typeface="Alatsi"/>
                <a:cs typeface="Alatsi"/>
                <a:sym typeface="Alatsi"/>
              </a:rPr>
              <a:t>M.Devadarshini </a:t>
            </a:r>
          </a:p>
          <a:p>
            <a:pPr algn="ctr">
              <a:lnSpc>
                <a:spcPts val="4376"/>
              </a:lnSpc>
            </a:pPr>
            <a:r>
              <a:rPr lang="en-US" sz="3126">
                <a:solidFill>
                  <a:srgbClr val="000000"/>
                </a:solidFill>
                <a:latin typeface="Alatsi"/>
                <a:ea typeface="Alatsi"/>
                <a:cs typeface="Alatsi"/>
                <a:sym typeface="Alatsi"/>
              </a:rPr>
              <a:t>P.R.Gopikashree </a:t>
            </a:r>
          </a:p>
        </p:txBody>
      </p:sp>
      <p:sp>
        <p:nvSpPr>
          <p:cNvPr name="TextBox 18" id="18"/>
          <p:cNvSpPr txBox="true"/>
          <p:nvPr/>
        </p:nvSpPr>
        <p:spPr>
          <a:xfrm rot="0">
            <a:off x="7450605" y="334474"/>
            <a:ext cx="6991350" cy="1356360"/>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Alatsi"/>
                <a:ea typeface="Alatsi"/>
                <a:cs typeface="Alatsi"/>
                <a:sym typeface="Alatsi"/>
              </a:rPr>
              <a:t>PANIMALAR</a:t>
            </a:r>
            <a:r>
              <a:rPr lang="en-US" sz="3699">
                <a:solidFill>
                  <a:srgbClr val="000000"/>
                </a:solidFill>
                <a:latin typeface="Alatsi"/>
                <a:ea typeface="Alatsi"/>
                <a:cs typeface="Alatsi"/>
                <a:sym typeface="Alatsi"/>
              </a:rPr>
              <a:t> ENGINEERING COLLEGE</a:t>
            </a:r>
          </a:p>
          <a:p>
            <a:pPr algn="ctr">
              <a:lnSpc>
                <a:spcPts val="2800"/>
              </a:lnSpc>
              <a:spcBef>
                <a:spcPct val="0"/>
              </a:spcBef>
            </a:pPr>
            <a:r>
              <a:rPr lang="en-US" sz="2000">
                <a:solidFill>
                  <a:srgbClr val="000000"/>
                </a:solidFill>
                <a:latin typeface="Alatsi"/>
                <a:ea typeface="Alatsi"/>
                <a:cs typeface="Alatsi"/>
                <a:sym typeface="Alatsi"/>
              </a:rPr>
              <a:t>(An Autonomous Institutions)</a:t>
            </a:r>
          </a:p>
          <a:p>
            <a:pPr algn="ctr">
              <a:lnSpc>
                <a:spcPts val="2800"/>
              </a:lnSpc>
              <a:spcBef>
                <a:spcPct val="0"/>
              </a:spcBef>
            </a:pPr>
          </a:p>
        </p:txBody>
      </p:sp>
      <p:sp>
        <p:nvSpPr>
          <p:cNvPr name="TextBox 19" id="19"/>
          <p:cNvSpPr txBox="true"/>
          <p:nvPr/>
        </p:nvSpPr>
        <p:spPr>
          <a:xfrm rot="0">
            <a:off x="4633952" y="3051677"/>
            <a:ext cx="13164503" cy="2601595"/>
          </a:xfrm>
          <a:prstGeom prst="rect">
            <a:avLst/>
          </a:prstGeom>
        </p:spPr>
        <p:txBody>
          <a:bodyPr anchor="t" rtlCol="false" tIns="0" lIns="0" bIns="0" rIns="0">
            <a:spAutoFit/>
          </a:bodyPr>
          <a:lstStyle/>
          <a:p>
            <a:pPr algn="ctr">
              <a:lnSpc>
                <a:spcPts val="5179"/>
              </a:lnSpc>
            </a:pPr>
            <a:r>
              <a:rPr lang="en-US" sz="3699">
                <a:solidFill>
                  <a:srgbClr val="000000"/>
                </a:solidFill>
                <a:latin typeface="Alatsi"/>
                <a:ea typeface="Alatsi"/>
                <a:cs typeface="Alatsi"/>
                <a:sym typeface="Alatsi"/>
              </a:rPr>
              <a:t>Paper number: 574</a:t>
            </a:r>
          </a:p>
          <a:p>
            <a:pPr algn="ctr">
              <a:lnSpc>
                <a:spcPts val="5179"/>
              </a:lnSpc>
            </a:pPr>
          </a:p>
          <a:p>
            <a:pPr algn="ctr">
              <a:lnSpc>
                <a:spcPts val="5179"/>
              </a:lnSpc>
              <a:spcBef>
                <a:spcPct val="0"/>
              </a:spcBef>
            </a:pPr>
            <a:r>
              <a:rPr lang="en-US" sz="3699">
                <a:solidFill>
                  <a:srgbClr val="000000"/>
                </a:solidFill>
                <a:latin typeface="Alatsi"/>
                <a:ea typeface="Alatsi"/>
                <a:cs typeface="Alatsi"/>
                <a:sym typeface="Alatsi"/>
              </a:rPr>
              <a:t>Title:  DEEP LEARNING-BASED EMOTION-DRIVEN MUSIC RECOMMENDATION SYSTEM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306458" y="2604687"/>
            <a:ext cx="17675083" cy="8271510"/>
          </a:xfrm>
          <a:prstGeom prst="rect">
            <a:avLst/>
          </a:prstGeom>
        </p:spPr>
        <p:txBody>
          <a:bodyPr anchor="t" rtlCol="false" tIns="0" lIns="0" bIns="0" rIns="0">
            <a:spAutoFit/>
          </a:bodyPr>
          <a:lstStyle/>
          <a:p>
            <a:pPr algn="l" marL="777240" indent="-388620" lvl="1">
              <a:lnSpc>
                <a:spcPts val="5040"/>
              </a:lnSpc>
              <a:buFont typeface="Arial"/>
              <a:buChar char="•"/>
            </a:pPr>
            <a:r>
              <a:rPr lang="en-US" sz="3600">
                <a:solidFill>
                  <a:srgbClr val="000000"/>
                </a:solidFill>
                <a:latin typeface="Alatsi"/>
                <a:ea typeface="Alatsi"/>
                <a:cs typeface="Alatsi"/>
                <a:sym typeface="Alatsi"/>
              </a:rPr>
              <a:t>Expand Emotion Categories – Incorporate more nuanced emotional states for better personalization.</a:t>
            </a:r>
          </a:p>
          <a:p>
            <a:pPr algn="l" marL="777240" indent="-388620" lvl="1">
              <a:lnSpc>
                <a:spcPts val="5040"/>
              </a:lnSpc>
              <a:buFont typeface="Arial"/>
              <a:buChar char="•"/>
            </a:pPr>
            <a:r>
              <a:rPr lang="en-US" sz="3600">
                <a:solidFill>
                  <a:srgbClr val="000000"/>
                </a:solidFill>
                <a:latin typeface="Alatsi"/>
                <a:ea typeface="Alatsi"/>
                <a:cs typeface="Alatsi"/>
                <a:sym typeface="Alatsi"/>
              </a:rPr>
              <a:t>Enhance Model Accuracy – Improve CNN (ResNet50V2) with advanced deep learning techniques.</a:t>
            </a:r>
          </a:p>
          <a:p>
            <a:pPr algn="l" marL="777240" indent="-388620" lvl="1">
              <a:lnSpc>
                <a:spcPts val="5040"/>
              </a:lnSpc>
              <a:buFont typeface="Arial"/>
              <a:buChar char="•"/>
            </a:pPr>
            <a:r>
              <a:rPr lang="en-US" sz="3600">
                <a:solidFill>
                  <a:srgbClr val="000000"/>
                </a:solidFill>
                <a:latin typeface="Alatsi"/>
                <a:ea typeface="Alatsi"/>
                <a:cs typeface="Alatsi"/>
                <a:sym typeface="Alatsi"/>
              </a:rPr>
              <a:t>Real-time Video Analysis – Extend the system to detect emotions from live video streams.</a:t>
            </a:r>
          </a:p>
          <a:p>
            <a:pPr algn="l" marL="777240" indent="-388620" lvl="1">
              <a:lnSpc>
                <a:spcPts val="5040"/>
              </a:lnSpc>
              <a:buFont typeface="Arial"/>
              <a:buChar char="•"/>
            </a:pPr>
            <a:r>
              <a:rPr lang="en-US" sz="3600">
                <a:solidFill>
                  <a:srgbClr val="000000"/>
                </a:solidFill>
                <a:latin typeface="Alatsi"/>
                <a:ea typeface="Alatsi"/>
                <a:cs typeface="Alatsi"/>
                <a:sym typeface="Alatsi"/>
              </a:rPr>
              <a:t>Multi-modal Emotion Detection – Integrate physiological signals (e.g., heart rate, voice tone) for improved emotion recognition.</a:t>
            </a:r>
          </a:p>
          <a:p>
            <a:pPr algn="l" marL="777240" indent="-388620" lvl="1">
              <a:lnSpc>
                <a:spcPts val="5040"/>
              </a:lnSpc>
              <a:buFont typeface="Arial"/>
              <a:buChar char="•"/>
            </a:pPr>
            <a:r>
              <a:rPr lang="en-US" sz="3600">
                <a:solidFill>
                  <a:srgbClr val="000000"/>
                </a:solidFill>
                <a:latin typeface="Alatsi"/>
                <a:ea typeface="Alatsi"/>
                <a:cs typeface="Alatsi"/>
                <a:sym typeface="Alatsi"/>
              </a:rPr>
              <a:t>Cross-platform Integration – Enable compatibility with various music streaming services.</a:t>
            </a:r>
          </a:p>
          <a:p>
            <a:pPr algn="l" marL="777240" indent="-388620" lvl="1">
              <a:lnSpc>
                <a:spcPts val="5040"/>
              </a:lnSpc>
              <a:buFont typeface="Arial"/>
              <a:buChar char="•"/>
            </a:pPr>
            <a:r>
              <a:rPr lang="en-US" sz="3600">
                <a:solidFill>
                  <a:srgbClr val="000000"/>
                </a:solidFill>
                <a:latin typeface="Alatsi"/>
                <a:ea typeface="Alatsi"/>
                <a:cs typeface="Alatsi"/>
                <a:sym typeface="Alatsi"/>
              </a:rPr>
              <a:t>User Feedback Mechanism – Implement adaptive learning based on user preferences and feedback.</a:t>
            </a:r>
          </a:p>
          <a:p>
            <a:pPr algn="l">
              <a:lnSpc>
                <a:spcPts val="5040"/>
              </a:lnSpc>
            </a:pPr>
          </a:p>
        </p:txBody>
      </p:sp>
      <p:sp>
        <p:nvSpPr>
          <p:cNvPr name="Freeform 3" id="3"/>
          <p:cNvSpPr/>
          <p:nvPr/>
        </p:nvSpPr>
        <p:spPr>
          <a:xfrm flipH="false" flipV="false" rot="0">
            <a:off x="13764167" y="63796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411959" y="1220386"/>
            <a:ext cx="13464081"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FUTURE WORKS</a:t>
            </a:r>
          </a:p>
        </p:txBody>
      </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9</a:t>
              </a:r>
            </a:p>
          </p:txBody>
        </p:sp>
      </p:grpSp>
      <p:sp>
        <p:nvSpPr>
          <p:cNvPr name="Freeform 10" id="10"/>
          <p:cNvSpPr/>
          <p:nvPr/>
        </p:nvSpPr>
        <p:spPr>
          <a:xfrm flipH="false" flipV="false" rot="0">
            <a:off x="-3657600"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2858856" y="78752"/>
            <a:ext cx="11902218" cy="1515720"/>
            <a:chOff x="0" y="0"/>
            <a:chExt cx="15869623" cy="2020961"/>
          </a:xfrm>
        </p:grpSpPr>
        <p:sp>
          <p:nvSpPr>
            <p:cNvPr name="Freeform 12" id="12"/>
            <p:cNvSpPr/>
            <p:nvPr/>
          </p:nvSpPr>
          <p:spPr>
            <a:xfrm flipH="false" flipV="false" rot="0">
              <a:off x="13736387" y="0"/>
              <a:ext cx="2133236" cy="2020961"/>
            </a:xfrm>
            <a:custGeom>
              <a:avLst/>
              <a:gdLst/>
              <a:ahLst/>
              <a:cxnLst/>
              <a:rect r="r" b="b" t="t" l="l"/>
              <a:pathLst>
                <a:path h="2020961" w="2133236">
                  <a:moveTo>
                    <a:pt x="0" y="0"/>
                  </a:moveTo>
                  <a:lnTo>
                    <a:pt x="2133236" y="0"/>
                  </a:lnTo>
                  <a:lnTo>
                    <a:pt x="2133236" y="2020961"/>
                  </a:lnTo>
                  <a:lnTo>
                    <a:pt x="0" y="2020961"/>
                  </a:lnTo>
                  <a:lnTo>
                    <a:pt x="0" y="0"/>
                  </a:lnTo>
                  <a:close/>
                </a:path>
              </a:pathLst>
            </a:custGeom>
            <a:blipFill>
              <a:blip r:embed="rId4"/>
              <a:stretch>
                <a:fillRect l="0" t="0" r="0" b="0"/>
              </a:stretch>
            </a:blipFill>
          </p:spPr>
        </p:sp>
        <p:sp>
          <p:nvSpPr>
            <p:cNvPr name="Freeform 13" id="13"/>
            <p:cNvSpPr/>
            <p:nvPr/>
          </p:nvSpPr>
          <p:spPr>
            <a:xfrm flipH="false" flipV="false" rot="0">
              <a:off x="0" y="0"/>
              <a:ext cx="2691853" cy="2020961"/>
            </a:xfrm>
            <a:custGeom>
              <a:avLst/>
              <a:gdLst/>
              <a:ahLst/>
              <a:cxnLst/>
              <a:rect r="r" b="b" t="t" l="l"/>
              <a:pathLst>
                <a:path h="2020961" w="2691853">
                  <a:moveTo>
                    <a:pt x="0" y="0"/>
                  </a:moveTo>
                  <a:lnTo>
                    <a:pt x="2691853" y="0"/>
                  </a:lnTo>
                  <a:lnTo>
                    <a:pt x="2691853" y="2020961"/>
                  </a:lnTo>
                  <a:lnTo>
                    <a:pt x="0" y="2020961"/>
                  </a:lnTo>
                  <a:lnTo>
                    <a:pt x="0" y="0"/>
                  </a:lnTo>
                  <a:close/>
                </a:path>
              </a:pathLst>
            </a:custGeom>
            <a:blipFill>
              <a:blip r:embed="rId5"/>
              <a:stretch>
                <a:fillRect l="0" t="0" r="0" b="0"/>
              </a:stretch>
            </a:blipFill>
          </p:spPr>
        </p:sp>
        <p:sp>
          <p:nvSpPr>
            <p:cNvPr name="TextBox 14" id="14"/>
            <p:cNvSpPr txBox="true"/>
            <p:nvPr/>
          </p:nvSpPr>
          <p:spPr>
            <a:xfrm rot="0">
              <a:off x="3553220" y="234706"/>
              <a:ext cx="9321800" cy="1786254"/>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Alatsi"/>
                  <a:ea typeface="Alatsi"/>
                  <a:cs typeface="Alatsi"/>
                  <a:sym typeface="Alatsi"/>
                </a:rPr>
                <a:t>PANIMALAR</a:t>
              </a:r>
              <a:r>
                <a:rPr lang="en-US" sz="3699">
                  <a:solidFill>
                    <a:srgbClr val="000000"/>
                  </a:solidFill>
                  <a:latin typeface="Alatsi"/>
                  <a:ea typeface="Alatsi"/>
                  <a:cs typeface="Alatsi"/>
                  <a:sym typeface="Alatsi"/>
                </a:rPr>
                <a:t> ENGINEERING COLLEGE</a:t>
              </a:r>
            </a:p>
            <a:p>
              <a:pPr algn="ctr">
                <a:lnSpc>
                  <a:spcPts val="2800"/>
                </a:lnSpc>
                <a:spcBef>
                  <a:spcPct val="0"/>
                </a:spcBef>
              </a:pPr>
              <a:r>
                <a:rPr lang="en-US" sz="2000">
                  <a:solidFill>
                    <a:srgbClr val="000000"/>
                  </a:solidFill>
                  <a:latin typeface="Alatsi"/>
                  <a:ea typeface="Alatsi"/>
                  <a:cs typeface="Alatsi"/>
                  <a:sym typeface="Alatsi"/>
                </a:rPr>
                <a:t>(An Autonomous Institutions)</a:t>
              </a:r>
            </a:p>
            <a:p>
              <a:pPr algn="ctr">
                <a:lnSpc>
                  <a:spcPts val="2800"/>
                </a:lnSpc>
                <a:spcBef>
                  <a:spcPct val="0"/>
                </a:spcBef>
              </a:pP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4554977" y="3748035"/>
            <a:ext cx="11627497" cy="2514704"/>
          </a:xfrm>
          <a:prstGeom prst="rect">
            <a:avLst/>
          </a:prstGeom>
        </p:spPr>
        <p:txBody>
          <a:bodyPr anchor="t" rtlCol="false" tIns="0" lIns="0" bIns="0" rIns="0">
            <a:spAutoFit/>
          </a:bodyPr>
          <a:lstStyle/>
          <a:p>
            <a:pPr algn="ctr">
              <a:lnSpc>
                <a:spcPts val="20573"/>
              </a:lnSpc>
            </a:pPr>
            <a:r>
              <a:rPr lang="en-US" sz="14695">
                <a:solidFill>
                  <a:srgbClr val="000000"/>
                </a:solidFill>
                <a:latin typeface="Alatsi"/>
                <a:ea typeface="Alatsi"/>
                <a:cs typeface="Alatsi"/>
                <a:sym typeface="Alatsi"/>
              </a:rPr>
              <a:t>THANK YOU</a:t>
            </a:r>
          </a:p>
        </p:txBody>
      </p:sp>
      <p:grpSp>
        <p:nvGrpSpPr>
          <p:cNvPr name="Group 3" id="3"/>
          <p:cNvGrpSpPr/>
          <p:nvPr/>
        </p:nvGrpSpPr>
        <p:grpSpPr>
          <a:xfrm rot="0">
            <a:off x="-31071" y="0"/>
            <a:ext cx="4239083" cy="10287000"/>
            <a:chOff x="0" y="0"/>
            <a:chExt cx="5652111" cy="13716000"/>
          </a:xfrm>
        </p:grpSpPr>
        <p:grpSp>
          <p:nvGrpSpPr>
            <p:cNvPr name="Group 4" id="4"/>
            <p:cNvGrpSpPr/>
            <p:nvPr/>
          </p:nvGrpSpPr>
          <p:grpSpPr>
            <a:xfrm rot="0">
              <a:off x="2826056" y="0"/>
              <a:ext cx="2826056" cy="13716000"/>
              <a:chOff x="0" y="0"/>
              <a:chExt cx="558233" cy="2709333"/>
            </a:xfrm>
          </p:grpSpPr>
          <p:sp>
            <p:nvSpPr>
              <p:cNvPr name="Freeform 5" id="5"/>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6" id="6"/>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413028" y="0"/>
              <a:ext cx="2826056" cy="13716000"/>
              <a:chOff x="0" y="0"/>
              <a:chExt cx="558233" cy="2709333"/>
            </a:xfrm>
          </p:grpSpPr>
          <p:sp>
            <p:nvSpPr>
              <p:cNvPr name="Freeform 8" id="8"/>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9" id="9"/>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2826056" cy="13716000"/>
              <a:chOff x="0" y="0"/>
              <a:chExt cx="558233" cy="2709333"/>
            </a:xfrm>
          </p:grpSpPr>
          <p:sp>
            <p:nvSpPr>
              <p:cNvPr name="Freeform 11" id="11"/>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2" id="12"/>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Freeform 13" id="13"/>
          <p:cNvSpPr/>
          <p:nvPr/>
        </p:nvSpPr>
        <p:spPr>
          <a:xfrm flipH="false" flipV="false" rot="0">
            <a:off x="12412831" y="802621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1413653" y="-573693"/>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3192891" y="388370"/>
            <a:ext cx="11902218" cy="1515720"/>
            <a:chOff x="0" y="0"/>
            <a:chExt cx="15869623" cy="2020961"/>
          </a:xfrm>
        </p:grpSpPr>
        <p:sp>
          <p:nvSpPr>
            <p:cNvPr name="Freeform 16" id="16"/>
            <p:cNvSpPr/>
            <p:nvPr/>
          </p:nvSpPr>
          <p:spPr>
            <a:xfrm flipH="false" flipV="false" rot="0">
              <a:off x="13736387" y="0"/>
              <a:ext cx="2133236" cy="2020961"/>
            </a:xfrm>
            <a:custGeom>
              <a:avLst/>
              <a:gdLst/>
              <a:ahLst/>
              <a:cxnLst/>
              <a:rect r="r" b="b" t="t" l="l"/>
              <a:pathLst>
                <a:path h="2020961" w="2133236">
                  <a:moveTo>
                    <a:pt x="0" y="0"/>
                  </a:moveTo>
                  <a:lnTo>
                    <a:pt x="2133236" y="0"/>
                  </a:lnTo>
                  <a:lnTo>
                    <a:pt x="2133236" y="2020961"/>
                  </a:lnTo>
                  <a:lnTo>
                    <a:pt x="0" y="2020961"/>
                  </a:lnTo>
                  <a:lnTo>
                    <a:pt x="0" y="0"/>
                  </a:lnTo>
                  <a:close/>
                </a:path>
              </a:pathLst>
            </a:custGeom>
            <a:blipFill>
              <a:blip r:embed="rId4"/>
              <a:stretch>
                <a:fillRect l="0" t="0" r="0" b="0"/>
              </a:stretch>
            </a:blipFill>
          </p:spPr>
        </p:sp>
        <p:sp>
          <p:nvSpPr>
            <p:cNvPr name="Freeform 17" id="17"/>
            <p:cNvSpPr/>
            <p:nvPr/>
          </p:nvSpPr>
          <p:spPr>
            <a:xfrm flipH="false" flipV="false" rot="0">
              <a:off x="0" y="0"/>
              <a:ext cx="2691853" cy="2020961"/>
            </a:xfrm>
            <a:custGeom>
              <a:avLst/>
              <a:gdLst/>
              <a:ahLst/>
              <a:cxnLst/>
              <a:rect r="r" b="b" t="t" l="l"/>
              <a:pathLst>
                <a:path h="2020961" w="2691853">
                  <a:moveTo>
                    <a:pt x="0" y="0"/>
                  </a:moveTo>
                  <a:lnTo>
                    <a:pt x="2691853" y="0"/>
                  </a:lnTo>
                  <a:lnTo>
                    <a:pt x="2691853" y="2020961"/>
                  </a:lnTo>
                  <a:lnTo>
                    <a:pt x="0" y="2020961"/>
                  </a:lnTo>
                  <a:lnTo>
                    <a:pt x="0" y="0"/>
                  </a:lnTo>
                  <a:close/>
                </a:path>
              </a:pathLst>
            </a:custGeom>
            <a:blipFill>
              <a:blip r:embed="rId5"/>
              <a:stretch>
                <a:fillRect l="0" t="0" r="0" b="0"/>
              </a:stretch>
            </a:blipFill>
          </p:spPr>
        </p:sp>
        <p:sp>
          <p:nvSpPr>
            <p:cNvPr name="TextBox 18" id="18"/>
            <p:cNvSpPr txBox="true"/>
            <p:nvPr/>
          </p:nvSpPr>
          <p:spPr>
            <a:xfrm rot="0">
              <a:off x="3553220" y="234706"/>
              <a:ext cx="9321800" cy="1786254"/>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Alatsi"/>
                  <a:ea typeface="Alatsi"/>
                  <a:cs typeface="Alatsi"/>
                  <a:sym typeface="Alatsi"/>
                </a:rPr>
                <a:t>PANIMALAR</a:t>
              </a:r>
              <a:r>
                <a:rPr lang="en-US" sz="3699">
                  <a:solidFill>
                    <a:srgbClr val="000000"/>
                  </a:solidFill>
                  <a:latin typeface="Alatsi"/>
                  <a:ea typeface="Alatsi"/>
                  <a:cs typeface="Alatsi"/>
                  <a:sym typeface="Alatsi"/>
                </a:rPr>
                <a:t> ENGINEERING COLLEGE</a:t>
              </a:r>
            </a:p>
            <a:p>
              <a:pPr algn="ctr">
                <a:lnSpc>
                  <a:spcPts val="2800"/>
                </a:lnSpc>
                <a:spcBef>
                  <a:spcPct val="0"/>
                </a:spcBef>
              </a:pPr>
              <a:r>
                <a:rPr lang="en-US" sz="2000">
                  <a:solidFill>
                    <a:srgbClr val="000000"/>
                  </a:solidFill>
                  <a:latin typeface="Alatsi"/>
                  <a:ea typeface="Alatsi"/>
                  <a:cs typeface="Alatsi"/>
                  <a:sym typeface="Alatsi"/>
                </a:rPr>
                <a:t>(An Autonomous Institutions)</a:t>
              </a:r>
            </a:p>
            <a:p>
              <a:pPr algn="ctr">
                <a:lnSpc>
                  <a:spcPts val="2800"/>
                </a:lnSpc>
                <a:spcBef>
                  <a:spcPct val="0"/>
                </a:spcBef>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30028" y="3315456"/>
            <a:ext cx="16711192" cy="5718810"/>
          </a:xfrm>
          <a:prstGeom prst="rect">
            <a:avLst/>
          </a:prstGeom>
        </p:spPr>
        <p:txBody>
          <a:bodyPr anchor="t" rtlCol="false" tIns="0" lIns="0" bIns="0" rIns="0">
            <a:spAutoFit/>
          </a:bodyPr>
          <a:lstStyle/>
          <a:p>
            <a:pPr algn="just">
              <a:lnSpc>
                <a:spcPts val="5040"/>
              </a:lnSpc>
            </a:pPr>
            <a:r>
              <a:rPr lang="en-US" sz="3600">
                <a:solidFill>
                  <a:srgbClr val="000000"/>
                </a:solidFill>
                <a:latin typeface="Alatsi"/>
                <a:ea typeface="Alatsi"/>
                <a:cs typeface="Alatsi"/>
                <a:sym typeface="Alatsi"/>
              </a:rPr>
              <a:t>This project presents a deep learning-based emotion-driven music recommendation system that utilizes CNN and ResNet50V2 for facial emotion recognition and mood-based song recommendations. The system preprocesses and trains models using 50 epochs, optimizing performance with callbacks to prevent overfitting. Evaluation includes accuracy metrics, loss analysis, and confusion matrices. A music dataset is mapped to detected emotions, displaying top song recommendations based on popularity. The trained models successfully predict emotions from new images and generate personalized music suggestions, demonstrating potential for real-world applications in mood-based music streaming.</a:t>
            </a:r>
          </a:p>
        </p:txBody>
      </p:sp>
      <p:sp>
        <p:nvSpPr>
          <p:cNvPr name="Freeform 3" id="3"/>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553980" y="1660434"/>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ABSTRACT</a:t>
            </a:r>
          </a:p>
        </p:txBody>
      </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a:t>
              </a:r>
            </a:p>
          </p:txBody>
        </p:sp>
      </p:grpSp>
      <p:sp>
        <p:nvSpPr>
          <p:cNvPr name="Freeform 10" id="10"/>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3433187" y="78752"/>
            <a:ext cx="11902218" cy="1515720"/>
            <a:chOff x="0" y="0"/>
            <a:chExt cx="15869623" cy="2020961"/>
          </a:xfrm>
        </p:grpSpPr>
        <p:sp>
          <p:nvSpPr>
            <p:cNvPr name="Freeform 12" id="12"/>
            <p:cNvSpPr/>
            <p:nvPr/>
          </p:nvSpPr>
          <p:spPr>
            <a:xfrm flipH="false" flipV="false" rot="0">
              <a:off x="13736387" y="0"/>
              <a:ext cx="2133236" cy="2020961"/>
            </a:xfrm>
            <a:custGeom>
              <a:avLst/>
              <a:gdLst/>
              <a:ahLst/>
              <a:cxnLst/>
              <a:rect r="r" b="b" t="t" l="l"/>
              <a:pathLst>
                <a:path h="2020961" w="2133236">
                  <a:moveTo>
                    <a:pt x="0" y="0"/>
                  </a:moveTo>
                  <a:lnTo>
                    <a:pt x="2133236" y="0"/>
                  </a:lnTo>
                  <a:lnTo>
                    <a:pt x="2133236" y="2020961"/>
                  </a:lnTo>
                  <a:lnTo>
                    <a:pt x="0" y="2020961"/>
                  </a:lnTo>
                  <a:lnTo>
                    <a:pt x="0" y="0"/>
                  </a:lnTo>
                  <a:close/>
                </a:path>
              </a:pathLst>
            </a:custGeom>
            <a:blipFill>
              <a:blip r:embed="rId4"/>
              <a:stretch>
                <a:fillRect l="0" t="0" r="0" b="0"/>
              </a:stretch>
            </a:blipFill>
          </p:spPr>
        </p:sp>
        <p:sp>
          <p:nvSpPr>
            <p:cNvPr name="Freeform 13" id="13"/>
            <p:cNvSpPr/>
            <p:nvPr/>
          </p:nvSpPr>
          <p:spPr>
            <a:xfrm flipH="false" flipV="false" rot="0">
              <a:off x="0" y="0"/>
              <a:ext cx="2691853" cy="2020961"/>
            </a:xfrm>
            <a:custGeom>
              <a:avLst/>
              <a:gdLst/>
              <a:ahLst/>
              <a:cxnLst/>
              <a:rect r="r" b="b" t="t" l="l"/>
              <a:pathLst>
                <a:path h="2020961" w="2691853">
                  <a:moveTo>
                    <a:pt x="0" y="0"/>
                  </a:moveTo>
                  <a:lnTo>
                    <a:pt x="2691853" y="0"/>
                  </a:lnTo>
                  <a:lnTo>
                    <a:pt x="2691853" y="2020961"/>
                  </a:lnTo>
                  <a:lnTo>
                    <a:pt x="0" y="2020961"/>
                  </a:lnTo>
                  <a:lnTo>
                    <a:pt x="0" y="0"/>
                  </a:lnTo>
                  <a:close/>
                </a:path>
              </a:pathLst>
            </a:custGeom>
            <a:blipFill>
              <a:blip r:embed="rId5"/>
              <a:stretch>
                <a:fillRect l="0" t="0" r="0" b="0"/>
              </a:stretch>
            </a:blipFill>
          </p:spPr>
        </p:sp>
        <p:sp>
          <p:nvSpPr>
            <p:cNvPr name="TextBox 14" id="14"/>
            <p:cNvSpPr txBox="true"/>
            <p:nvPr/>
          </p:nvSpPr>
          <p:spPr>
            <a:xfrm rot="0">
              <a:off x="3553220" y="234706"/>
              <a:ext cx="9321800" cy="1786254"/>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Alatsi"/>
                  <a:ea typeface="Alatsi"/>
                  <a:cs typeface="Alatsi"/>
                  <a:sym typeface="Alatsi"/>
                </a:rPr>
                <a:t>PANIMALAR</a:t>
              </a:r>
              <a:r>
                <a:rPr lang="en-US" sz="3699">
                  <a:solidFill>
                    <a:srgbClr val="000000"/>
                  </a:solidFill>
                  <a:latin typeface="Alatsi"/>
                  <a:ea typeface="Alatsi"/>
                  <a:cs typeface="Alatsi"/>
                  <a:sym typeface="Alatsi"/>
                </a:rPr>
                <a:t> ENGINEERING COLLEGE</a:t>
              </a:r>
            </a:p>
            <a:p>
              <a:pPr algn="ctr">
                <a:lnSpc>
                  <a:spcPts val="2800"/>
                </a:lnSpc>
                <a:spcBef>
                  <a:spcPct val="0"/>
                </a:spcBef>
              </a:pPr>
              <a:r>
                <a:rPr lang="en-US" sz="2000">
                  <a:solidFill>
                    <a:srgbClr val="000000"/>
                  </a:solidFill>
                  <a:latin typeface="Alatsi"/>
                  <a:ea typeface="Alatsi"/>
                  <a:cs typeface="Alatsi"/>
                  <a:sym typeface="Alatsi"/>
                </a:rPr>
                <a:t>(An Autonomous Institutions)</a:t>
              </a:r>
            </a:p>
            <a:p>
              <a:pPr algn="ctr">
                <a:lnSpc>
                  <a:spcPts val="2800"/>
                </a:lnSpc>
                <a:spcBef>
                  <a:spcPct val="0"/>
                </a:spcBef>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553980" y="1264881"/>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OBJECTIVE</a:t>
            </a:r>
          </a:p>
        </p:txBody>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2</a:t>
              </a:r>
            </a:p>
          </p:txBody>
        </p:sp>
      </p:grpSp>
      <p:sp>
        <p:nvSpPr>
          <p:cNvPr name="Freeform 9" id="9"/>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209670" y="2915030"/>
            <a:ext cx="16595462" cy="7633335"/>
          </a:xfrm>
          <a:prstGeom prst="rect">
            <a:avLst/>
          </a:prstGeom>
        </p:spPr>
        <p:txBody>
          <a:bodyPr anchor="t" rtlCol="false" tIns="0" lIns="0" bIns="0" rIns="0">
            <a:spAutoFit/>
          </a:bodyPr>
          <a:lstStyle/>
          <a:p>
            <a:pPr algn="just" marL="777240" indent="-388620" lvl="1">
              <a:lnSpc>
                <a:spcPts val="5040"/>
              </a:lnSpc>
              <a:buFont typeface="Arial"/>
              <a:buChar char="•"/>
            </a:pPr>
            <a:r>
              <a:rPr lang="en-US" sz="3600">
                <a:solidFill>
                  <a:srgbClr val="000000"/>
                </a:solidFill>
                <a:latin typeface="Alatsi"/>
                <a:ea typeface="Alatsi"/>
                <a:cs typeface="Alatsi"/>
                <a:sym typeface="Alatsi"/>
              </a:rPr>
              <a:t>Develop an emotion-based music recommendation system using deep learning.</a:t>
            </a:r>
          </a:p>
          <a:p>
            <a:pPr algn="just" marL="777240" indent="-388620" lvl="1">
              <a:lnSpc>
                <a:spcPts val="5040"/>
              </a:lnSpc>
              <a:buFont typeface="Arial"/>
              <a:buChar char="•"/>
            </a:pPr>
            <a:r>
              <a:rPr lang="en-US" sz="3600">
                <a:solidFill>
                  <a:srgbClr val="000000"/>
                </a:solidFill>
                <a:latin typeface="Alatsi"/>
                <a:ea typeface="Alatsi"/>
                <a:cs typeface="Alatsi"/>
                <a:sym typeface="Alatsi"/>
              </a:rPr>
              <a:t>Implement facial emotion recognition</a:t>
            </a:r>
            <a:r>
              <a:rPr lang="en-US" sz="3600">
                <a:solidFill>
                  <a:srgbClr val="000000"/>
                </a:solidFill>
                <a:latin typeface="Alatsi"/>
                <a:ea typeface="Alatsi"/>
                <a:cs typeface="Alatsi"/>
                <a:sym typeface="Alatsi"/>
              </a:rPr>
              <a:t> using CNN (ResNet50V2) for accurate mood detection.</a:t>
            </a:r>
          </a:p>
          <a:p>
            <a:pPr algn="just" marL="777240" indent="-388620" lvl="1">
              <a:lnSpc>
                <a:spcPts val="5040"/>
              </a:lnSpc>
              <a:buFont typeface="Arial"/>
              <a:buChar char="•"/>
            </a:pPr>
            <a:r>
              <a:rPr lang="en-US" sz="3600">
                <a:solidFill>
                  <a:srgbClr val="000000"/>
                </a:solidFill>
                <a:latin typeface="Alatsi"/>
                <a:ea typeface="Alatsi"/>
                <a:cs typeface="Alatsi"/>
                <a:sym typeface="Alatsi"/>
              </a:rPr>
              <a:t>Enhance user experience by automating song selection based on real-time emotions.</a:t>
            </a:r>
          </a:p>
          <a:p>
            <a:pPr algn="just" marL="777240" indent="-388620" lvl="1">
              <a:lnSpc>
                <a:spcPts val="5040"/>
              </a:lnSpc>
              <a:buFont typeface="Arial"/>
              <a:buChar char="•"/>
            </a:pPr>
            <a:r>
              <a:rPr lang="en-US" sz="3600">
                <a:solidFill>
                  <a:srgbClr val="000000"/>
                </a:solidFill>
                <a:latin typeface="Alatsi"/>
                <a:ea typeface="Alatsi"/>
                <a:cs typeface="Alatsi"/>
                <a:sym typeface="Alatsi"/>
              </a:rPr>
              <a:t>Map detected emotions to suitable music genres for personalized recommendations.</a:t>
            </a:r>
          </a:p>
          <a:p>
            <a:pPr algn="just" marL="777240" indent="-388620" lvl="1">
              <a:lnSpc>
                <a:spcPts val="5040"/>
              </a:lnSpc>
              <a:buFont typeface="Arial"/>
              <a:buChar char="•"/>
            </a:pPr>
            <a:r>
              <a:rPr lang="en-US" sz="3600">
                <a:solidFill>
                  <a:srgbClr val="000000"/>
                </a:solidFill>
                <a:latin typeface="Alatsi"/>
                <a:ea typeface="Alatsi"/>
                <a:cs typeface="Alatsi"/>
                <a:sym typeface="Alatsi"/>
              </a:rPr>
              <a:t>I</a:t>
            </a:r>
            <a:r>
              <a:rPr lang="en-US" sz="3600">
                <a:solidFill>
                  <a:srgbClr val="000000"/>
                </a:solidFill>
                <a:latin typeface="Alatsi"/>
                <a:ea typeface="Alatsi"/>
                <a:cs typeface="Alatsi"/>
                <a:sym typeface="Alatsi"/>
              </a:rPr>
              <a:t>mprove classification accuracy through image preprocessing and transfer learning.</a:t>
            </a:r>
          </a:p>
          <a:p>
            <a:pPr algn="just" marL="777240" indent="-388620" lvl="1">
              <a:lnSpc>
                <a:spcPts val="5040"/>
              </a:lnSpc>
              <a:buFont typeface="Arial"/>
              <a:buChar char="•"/>
            </a:pPr>
            <a:r>
              <a:rPr lang="en-US" sz="3600">
                <a:solidFill>
                  <a:srgbClr val="000000"/>
                </a:solidFill>
                <a:latin typeface="Alatsi"/>
                <a:ea typeface="Alatsi"/>
                <a:cs typeface="Alatsi"/>
                <a:sym typeface="Alatsi"/>
              </a:rPr>
              <a:t>Enable seamless integration with music streaming platforms for real-time recommendations.</a:t>
            </a:r>
          </a:p>
          <a:p>
            <a:pPr algn="just">
              <a:lnSpc>
                <a:spcPts val="5040"/>
              </a:lnSpc>
            </a:pPr>
          </a:p>
        </p:txBody>
      </p:sp>
      <p:grpSp>
        <p:nvGrpSpPr>
          <p:cNvPr name="Group 11" id="11"/>
          <p:cNvGrpSpPr/>
          <p:nvPr/>
        </p:nvGrpSpPr>
        <p:grpSpPr>
          <a:xfrm rot="0">
            <a:off x="3192891" y="78752"/>
            <a:ext cx="11902218" cy="1515720"/>
            <a:chOff x="0" y="0"/>
            <a:chExt cx="15869623" cy="2020961"/>
          </a:xfrm>
        </p:grpSpPr>
        <p:sp>
          <p:nvSpPr>
            <p:cNvPr name="Freeform 12" id="12"/>
            <p:cNvSpPr/>
            <p:nvPr/>
          </p:nvSpPr>
          <p:spPr>
            <a:xfrm flipH="false" flipV="false" rot="0">
              <a:off x="13736387" y="0"/>
              <a:ext cx="2133236" cy="2020961"/>
            </a:xfrm>
            <a:custGeom>
              <a:avLst/>
              <a:gdLst/>
              <a:ahLst/>
              <a:cxnLst/>
              <a:rect r="r" b="b" t="t" l="l"/>
              <a:pathLst>
                <a:path h="2020961" w="2133236">
                  <a:moveTo>
                    <a:pt x="0" y="0"/>
                  </a:moveTo>
                  <a:lnTo>
                    <a:pt x="2133236" y="0"/>
                  </a:lnTo>
                  <a:lnTo>
                    <a:pt x="2133236" y="2020961"/>
                  </a:lnTo>
                  <a:lnTo>
                    <a:pt x="0" y="2020961"/>
                  </a:lnTo>
                  <a:lnTo>
                    <a:pt x="0" y="0"/>
                  </a:lnTo>
                  <a:close/>
                </a:path>
              </a:pathLst>
            </a:custGeom>
            <a:blipFill>
              <a:blip r:embed="rId4"/>
              <a:stretch>
                <a:fillRect l="0" t="0" r="0" b="0"/>
              </a:stretch>
            </a:blipFill>
          </p:spPr>
        </p:sp>
        <p:sp>
          <p:nvSpPr>
            <p:cNvPr name="Freeform 13" id="13"/>
            <p:cNvSpPr/>
            <p:nvPr/>
          </p:nvSpPr>
          <p:spPr>
            <a:xfrm flipH="false" flipV="false" rot="0">
              <a:off x="0" y="0"/>
              <a:ext cx="2691853" cy="2020961"/>
            </a:xfrm>
            <a:custGeom>
              <a:avLst/>
              <a:gdLst/>
              <a:ahLst/>
              <a:cxnLst/>
              <a:rect r="r" b="b" t="t" l="l"/>
              <a:pathLst>
                <a:path h="2020961" w="2691853">
                  <a:moveTo>
                    <a:pt x="0" y="0"/>
                  </a:moveTo>
                  <a:lnTo>
                    <a:pt x="2691853" y="0"/>
                  </a:lnTo>
                  <a:lnTo>
                    <a:pt x="2691853" y="2020961"/>
                  </a:lnTo>
                  <a:lnTo>
                    <a:pt x="0" y="2020961"/>
                  </a:lnTo>
                  <a:lnTo>
                    <a:pt x="0" y="0"/>
                  </a:lnTo>
                  <a:close/>
                </a:path>
              </a:pathLst>
            </a:custGeom>
            <a:blipFill>
              <a:blip r:embed="rId5"/>
              <a:stretch>
                <a:fillRect l="0" t="0" r="0" b="0"/>
              </a:stretch>
            </a:blipFill>
          </p:spPr>
        </p:sp>
        <p:sp>
          <p:nvSpPr>
            <p:cNvPr name="TextBox 14" id="14"/>
            <p:cNvSpPr txBox="true"/>
            <p:nvPr/>
          </p:nvSpPr>
          <p:spPr>
            <a:xfrm rot="0">
              <a:off x="3553220" y="234706"/>
              <a:ext cx="9321800" cy="1786254"/>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Alatsi"/>
                  <a:ea typeface="Alatsi"/>
                  <a:cs typeface="Alatsi"/>
                  <a:sym typeface="Alatsi"/>
                </a:rPr>
                <a:t>PANIMALAR</a:t>
              </a:r>
              <a:r>
                <a:rPr lang="en-US" sz="3699">
                  <a:solidFill>
                    <a:srgbClr val="000000"/>
                  </a:solidFill>
                  <a:latin typeface="Alatsi"/>
                  <a:ea typeface="Alatsi"/>
                  <a:cs typeface="Alatsi"/>
                  <a:sym typeface="Alatsi"/>
                </a:rPr>
                <a:t> ENGINEERING COLLEGE</a:t>
              </a:r>
            </a:p>
            <a:p>
              <a:pPr algn="ctr">
                <a:lnSpc>
                  <a:spcPts val="2800"/>
                </a:lnSpc>
                <a:spcBef>
                  <a:spcPct val="0"/>
                </a:spcBef>
              </a:pPr>
              <a:r>
                <a:rPr lang="en-US" sz="2000">
                  <a:solidFill>
                    <a:srgbClr val="000000"/>
                  </a:solidFill>
                  <a:latin typeface="Alatsi"/>
                  <a:ea typeface="Alatsi"/>
                  <a:cs typeface="Alatsi"/>
                  <a:sym typeface="Alatsi"/>
                </a:rPr>
                <a:t>(An Autonomous Institutions)</a:t>
              </a:r>
            </a:p>
            <a:p>
              <a:pPr algn="ctr">
                <a:lnSpc>
                  <a:spcPts val="2800"/>
                </a:lnSpc>
                <a:spcBef>
                  <a:spcPct val="0"/>
                </a:spcBef>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60235" y="2058385"/>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INTRODUCTION</a:t>
            </a:r>
          </a:p>
        </p:txBody>
      </p:sp>
      <p:sp>
        <p:nvSpPr>
          <p:cNvPr name="TextBox 3" id="3"/>
          <p:cNvSpPr txBox="true"/>
          <p:nvPr/>
        </p:nvSpPr>
        <p:spPr>
          <a:xfrm rot="0">
            <a:off x="1060235" y="4191001"/>
            <a:ext cx="15952510" cy="4442460"/>
          </a:xfrm>
          <a:prstGeom prst="rect">
            <a:avLst/>
          </a:prstGeom>
        </p:spPr>
        <p:txBody>
          <a:bodyPr anchor="t" rtlCol="false" tIns="0" lIns="0" bIns="0" rIns="0">
            <a:spAutoFit/>
          </a:bodyPr>
          <a:lstStyle/>
          <a:p>
            <a:pPr algn="just">
              <a:lnSpc>
                <a:spcPts val="5040"/>
              </a:lnSpc>
            </a:pPr>
            <a:r>
              <a:rPr lang="en-US" sz="3600">
                <a:solidFill>
                  <a:srgbClr val="000000"/>
                </a:solidFill>
                <a:latin typeface="Alatsi"/>
                <a:ea typeface="Alatsi"/>
                <a:cs typeface="Alatsi"/>
                <a:sym typeface="Alatsi"/>
              </a:rPr>
              <a:t>Music</a:t>
            </a:r>
            <a:r>
              <a:rPr lang="en-US" sz="3600">
                <a:solidFill>
                  <a:srgbClr val="000000"/>
                </a:solidFill>
                <a:latin typeface="Alatsi"/>
                <a:ea typeface="Alatsi"/>
                <a:cs typeface="Alatsi"/>
                <a:sym typeface="Alatsi"/>
              </a:rPr>
              <a:t> is a universal language that influences emotions and unites people across cultures. It has therapeutic effects, aiding in anxiety, stress, and confidence issues. With advancements in AI, facial emotion recognition using CNNs, such as ResNet50V2, enables personalized music recommendations. By analyzing facial expressions, emotions are classified and mapped to corresponding music genres. The system then suggests songs from a curated database or streaming services, enhancing the listening experience based on real-time emotions.</a:t>
            </a:r>
          </a:p>
        </p:txBody>
      </p:sp>
      <p:grpSp>
        <p:nvGrpSpPr>
          <p:cNvPr name="Group 4" id="4"/>
          <p:cNvGrpSpPr/>
          <p:nvPr/>
        </p:nvGrpSpPr>
        <p:grpSpPr>
          <a:xfrm rot="0">
            <a:off x="-468531" y="111470"/>
            <a:ext cx="937061" cy="10287000"/>
            <a:chOff x="0" y="0"/>
            <a:chExt cx="246798" cy="2709333"/>
          </a:xfrm>
        </p:grpSpPr>
        <p:sp>
          <p:nvSpPr>
            <p:cNvPr name="Freeform 5" id="5"/>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6" id="6"/>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3</a:t>
              </a:r>
            </a:p>
          </p:txBody>
        </p:sp>
      </p:grpSp>
      <p:sp>
        <p:nvSpPr>
          <p:cNvPr name="Freeform 12" id="12"/>
          <p:cNvSpPr/>
          <p:nvPr/>
        </p:nvSpPr>
        <p:spPr>
          <a:xfrm flipH="false" flipV="false" rot="0">
            <a:off x="969754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4" id="14"/>
          <p:cNvGrpSpPr/>
          <p:nvPr/>
        </p:nvGrpSpPr>
        <p:grpSpPr>
          <a:xfrm rot="0">
            <a:off x="3192891" y="270840"/>
            <a:ext cx="11902218" cy="1515720"/>
            <a:chOff x="0" y="0"/>
            <a:chExt cx="15869623" cy="2020961"/>
          </a:xfrm>
        </p:grpSpPr>
        <p:sp>
          <p:nvSpPr>
            <p:cNvPr name="Freeform 15" id="15"/>
            <p:cNvSpPr/>
            <p:nvPr/>
          </p:nvSpPr>
          <p:spPr>
            <a:xfrm flipH="false" flipV="false" rot="0">
              <a:off x="13736387" y="0"/>
              <a:ext cx="2133236" cy="2020961"/>
            </a:xfrm>
            <a:custGeom>
              <a:avLst/>
              <a:gdLst/>
              <a:ahLst/>
              <a:cxnLst/>
              <a:rect r="r" b="b" t="t" l="l"/>
              <a:pathLst>
                <a:path h="2020961" w="2133236">
                  <a:moveTo>
                    <a:pt x="0" y="0"/>
                  </a:moveTo>
                  <a:lnTo>
                    <a:pt x="2133236" y="0"/>
                  </a:lnTo>
                  <a:lnTo>
                    <a:pt x="2133236" y="2020961"/>
                  </a:lnTo>
                  <a:lnTo>
                    <a:pt x="0" y="2020961"/>
                  </a:lnTo>
                  <a:lnTo>
                    <a:pt x="0" y="0"/>
                  </a:lnTo>
                  <a:close/>
                </a:path>
              </a:pathLst>
            </a:custGeom>
            <a:blipFill>
              <a:blip r:embed="rId4"/>
              <a:stretch>
                <a:fillRect l="0" t="0" r="0" b="0"/>
              </a:stretch>
            </a:blipFill>
          </p:spPr>
        </p:sp>
        <p:sp>
          <p:nvSpPr>
            <p:cNvPr name="Freeform 16" id="16"/>
            <p:cNvSpPr/>
            <p:nvPr/>
          </p:nvSpPr>
          <p:spPr>
            <a:xfrm flipH="false" flipV="false" rot="0">
              <a:off x="0" y="0"/>
              <a:ext cx="2691853" cy="2020961"/>
            </a:xfrm>
            <a:custGeom>
              <a:avLst/>
              <a:gdLst/>
              <a:ahLst/>
              <a:cxnLst/>
              <a:rect r="r" b="b" t="t" l="l"/>
              <a:pathLst>
                <a:path h="2020961" w="2691853">
                  <a:moveTo>
                    <a:pt x="0" y="0"/>
                  </a:moveTo>
                  <a:lnTo>
                    <a:pt x="2691853" y="0"/>
                  </a:lnTo>
                  <a:lnTo>
                    <a:pt x="2691853" y="2020961"/>
                  </a:lnTo>
                  <a:lnTo>
                    <a:pt x="0" y="2020961"/>
                  </a:lnTo>
                  <a:lnTo>
                    <a:pt x="0" y="0"/>
                  </a:lnTo>
                  <a:close/>
                </a:path>
              </a:pathLst>
            </a:custGeom>
            <a:blipFill>
              <a:blip r:embed="rId5"/>
              <a:stretch>
                <a:fillRect l="0" t="0" r="0" b="0"/>
              </a:stretch>
            </a:blipFill>
          </p:spPr>
        </p:sp>
        <p:sp>
          <p:nvSpPr>
            <p:cNvPr name="TextBox 17" id="17"/>
            <p:cNvSpPr txBox="true"/>
            <p:nvPr/>
          </p:nvSpPr>
          <p:spPr>
            <a:xfrm rot="0">
              <a:off x="3553220" y="234706"/>
              <a:ext cx="9321800" cy="1786254"/>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Alatsi"/>
                  <a:ea typeface="Alatsi"/>
                  <a:cs typeface="Alatsi"/>
                  <a:sym typeface="Alatsi"/>
                </a:rPr>
                <a:t>PANIMALAR</a:t>
              </a:r>
              <a:r>
                <a:rPr lang="en-US" sz="3699">
                  <a:solidFill>
                    <a:srgbClr val="000000"/>
                  </a:solidFill>
                  <a:latin typeface="Alatsi"/>
                  <a:ea typeface="Alatsi"/>
                  <a:cs typeface="Alatsi"/>
                  <a:sym typeface="Alatsi"/>
                </a:rPr>
                <a:t> ENGINEERING COLLEGE</a:t>
              </a:r>
            </a:p>
            <a:p>
              <a:pPr algn="ctr">
                <a:lnSpc>
                  <a:spcPts val="2800"/>
                </a:lnSpc>
                <a:spcBef>
                  <a:spcPct val="0"/>
                </a:spcBef>
              </a:pPr>
              <a:r>
                <a:rPr lang="en-US" sz="2000">
                  <a:solidFill>
                    <a:srgbClr val="000000"/>
                  </a:solidFill>
                  <a:latin typeface="Alatsi"/>
                  <a:ea typeface="Alatsi"/>
                  <a:cs typeface="Alatsi"/>
                  <a:sym typeface="Alatsi"/>
                </a:rPr>
                <a:t>(An Autonomous Institutions)</a:t>
              </a:r>
            </a:p>
            <a:p>
              <a:pPr algn="ctr">
                <a:lnSpc>
                  <a:spcPts val="2800"/>
                </a:lnSpc>
                <a:spcBef>
                  <a:spcPct val="0"/>
                </a:spcBef>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5859155" y="0"/>
            <a:ext cx="1562612" cy="1673225"/>
            <a:chOff x="0" y="0"/>
            <a:chExt cx="2083482" cy="2230967"/>
          </a:xfrm>
        </p:grpSpPr>
        <p:grpSp>
          <p:nvGrpSpPr>
            <p:cNvPr name="Group 3" id="3"/>
            <p:cNvGrpSpPr/>
            <p:nvPr/>
          </p:nvGrpSpPr>
          <p:grpSpPr>
            <a:xfrm rot="0">
              <a:off x="75599" y="0"/>
              <a:ext cx="1932284" cy="2230967"/>
              <a:chOff x="0" y="0"/>
              <a:chExt cx="703982" cy="812800"/>
            </a:xfrm>
          </p:grpSpPr>
          <p:sp>
            <p:nvSpPr>
              <p:cNvPr name="Freeform 4" id="4"/>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5" id="5"/>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4</a:t>
              </a:r>
            </a:p>
          </p:txBody>
        </p:sp>
      </p:grpSp>
      <p:sp>
        <p:nvSpPr>
          <p:cNvPr name="TextBox 7" id="7"/>
          <p:cNvSpPr txBox="true"/>
          <p:nvPr/>
        </p:nvSpPr>
        <p:spPr>
          <a:xfrm rot="0">
            <a:off x="2553980" y="240888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ALGORITHM AND METHODS</a:t>
            </a:r>
          </a:p>
        </p:txBody>
      </p:sp>
      <p:sp>
        <p:nvSpPr>
          <p:cNvPr name="Freeform 8" id="8"/>
          <p:cNvSpPr/>
          <p:nvPr/>
        </p:nvSpPr>
        <p:spPr>
          <a:xfrm flipH="false" flipV="false" rot="0">
            <a:off x="14982801" y="63796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64890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498493" y="4288492"/>
            <a:ext cx="12921555" cy="4442460"/>
          </a:xfrm>
          <a:prstGeom prst="rect">
            <a:avLst/>
          </a:prstGeom>
        </p:spPr>
        <p:txBody>
          <a:bodyPr anchor="t" rtlCol="false" tIns="0" lIns="0" bIns="0" rIns="0">
            <a:spAutoFit/>
          </a:bodyPr>
          <a:lstStyle/>
          <a:p>
            <a:pPr algn="just" marL="777240" indent="-388620" lvl="1">
              <a:lnSpc>
                <a:spcPts val="5040"/>
              </a:lnSpc>
              <a:spcBef>
                <a:spcPct val="0"/>
              </a:spcBef>
              <a:buFont typeface="Arial"/>
              <a:buChar char="•"/>
            </a:pPr>
            <a:r>
              <a:rPr lang="en-US" sz="3600">
                <a:solidFill>
                  <a:srgbClr val="000000"/>
                </a:solidFill>
                <a:latin typeface="Alatsi"/>
                <a:ea typeface="Alatsi"/>
                <a:cs typeface="Alatsi"/>
                <a:sym typeface="Alatsi"/>
              </a:rPr>
              <a:t>Capt</a:t>
            </a:r>
            <a:r>
              <a:rPr lang="en-US" sz="3600">
                <a:solidFill>
                  <a:srgbClr val="000000"/>
                </a:solidFill>
                <a:latin typeface="Alatsi"/>
                <a:ea typeface="Alatsi"/>
                <a:cs typeface="Alatsi"/>
                <a:sym typeface="Alatsi"/>
              </a:rPr>
              <a:t>ure and preprocess facial images for emotion detection.</a:t>
            </a:r>
          </a:p>
          <a:p>
            <a:pPr algn="just" marL="777240" indent="-388620" lvl="1">
              <a:lnSpc>
                <a:spcPts val="5040"/>
              </a:lnSpc>
              <a:spcBef>
                <a:spcPct val="0"/>
              </a:spcBef>
              <a:buFont typeface="Arial"/>
              <a:buChar char="•"/>
            </a:pPr>
            <a:r>
              <a:rPr lang="en-US" sz="3600">
                <a:solidFill>
                  <a:srgbClr val="000000"/>
                </a:solidFill>
                <a:latin typeface="Alatsi"/>
                <a:ea typeface="Alatsi"/>
                <a:cs typeface="Alatsi"/>
                <a:sym typeface="Alatsi"/>
              </a:rPr>
              <a:t>Use CNN (ResNet50V2) for facial emotion recognition.</a:t>
            </a:r>
          </a:p>
          <a:p>
            <a:pPr algn="just" marL="777240" indent="-388620" lvl="1">
              <a:lnSpc>
                <a:spcPts val="5040"/>
              </a:lnSpc>
              <a:spcBef>
                <a:spcPct val="0"/>
              </a:spcBef>
              <a:buFont typeface="Arial"/>
              <a:buChar char="•"/>
            </a:pPr>
            <a:r>
              <a:rPr lang="en-US" sz="3600">
                <a:solidFill>
                  <a:srgbClr val="000000"/>
                </a:solidFill>
                <a:latin typeface="Alatsi"/>
                <a:ea typeface="Alatsi"/>
                <a:cs typeface="Alatsi"/>
                <a:sym typeface="Alatsi"/>
              </a:rPr>
              <a:t>Map detected emotions to predefined music genres.</a:t>
            </a:r>
          </a:p>
          <a:p>
            <a:pPr algn="just" marL="777240" indent="-388620" lvl="1">
              <a:lnSpc>
                <a:spcPts val="5040"/>
              </a:lnSpc>
              <a:spcBef>
                <a:spcPct val="0"/>
              </a:spcBef>
              <a:buFont typeface="Arial"/>
              <a:buChar char="•"/>
            </a:pPr>
            <a:r>
              <a:rPr lang="en-US" sz="3600">
                <a:solidFill>
                  <a:srgbClr val="000000"/>
                </a:solidFill>
                <a:latin typeface="Alatsi"/>
                <a:ea typeface="Alatsi"/>
                <a:cs typeface="Alatsi"/>
                <a:sym typeface="Alatsi"/>
              </a:rPr>
              <a:t>Retrieve recommended songs from a curated database or API.</a:t>
            </a:r>
          </a:p>
          <a:p>
            <a:pPr algn="just" marL="777240" indent="-388620" lvl="1">
              <a:lnSpc>
                <a:spcPts val="5040"/>
              </a:lnSpc>
              <a:spcBef>
                <a:spcPct val="0"/>
              </a:spcBef>
              <a:buFont typeface="Arial"/>
              <a:buChar char="•"/>
            </a:pPr>
            <a:r>
              <a:rPr lang="en-US" sz="3600">
                <a:solidFill>
                  <a:srgbClr val="000000"/>
                </a:solidFill>
                <a:latin typeface="Alatsi"/>
                <a:ea typeface="Alatsi"/>
                <a:cs typeface="Alatsi"/>
                <a:sym typeface="Alatsi"/>
              </a:rPr>
              <a:t>Apply transfer learning for improved accuracy.</a:t>
            </a:r>
          </a:p>
          <a:p>
            <a:pPr algn="just" marL="777240" indent="-388620" lvl="1">
              <a:lnSpc>
                <a:spcPts val="5040"/>
              </a:lnSpc>
              <a:spcBef>
                <a:spcPct val="0"/>
              </a:spcBef>
              <a:buFont typeface="Arial"/>
              <a:buChar char="•"/>
            </a:pPr>
            <a:r>
              <a:rPr lang="en-US" sz="3600">
                <a:solidFill>
                  <a:srgbClr val="000000"/>
                </a:solidFill>
                <a:latin typeface="Alatsi"/>
                <a:ea typeface="Alatsi"/>
                <a:cs typeface="Alatsi"/>
                <a:sym typeface="Alatsi"/>
              </a:rPr>
              <a:t>Ensure real-time music recommendations via API integration.</a:t>
            </a:r>
          </a:p>
          <a:p>
            <a:pPr algn="just">
              <a:lnSpc>
                <a:spcPts val="5040"/>
              </a:lnSpc>
              <a:spcBef>
                <a:spcPct val="0"/>
              </a:spcBef>
            </a:pPr>
          </a:p>
        </p:txBody>
      </p:sp>
      <p:grpSp>
        <p:nvGrpSpPr>
          <p:cNvPr name="Group 11" id="11"/>
          <p:cNvGrpSpPr/>
          <p:nvPr/>
        </p:nvGrpSpPr>
        <p:grpSpPr>
          <a:xfrm rot="0">
            <a:off x="3192891" y="157505"/>
            <a:ext cx="11902218" cy="1515720"/>
            <a:chOff x="0" y="0"/>
            <a:chExt cx="15869623" cy="2020961"/>
          </a:xfrm>
        </p:grpSpPr>
        <p:sp>
          <p:nvSpPr>
            <p:cNvPr name="Freeform 12" id="12"/>
            <p:cNvSpPr/>
            <p:nvPr/>
          </p:nvSpPr>
          <p:spPr>
            <a:xfrm flipH="false" flipV="false" rot="0">
              <a:off x="13736387" y="0"/>
              <a:ext cx="2133236" cy="2020961"/>
            </a:xfrm>
            <a:custGeom>
              <a:avLst/>
              <a:gdLst/>
              <a:ahLst/>
              <a:cxnLst/>
              <a:rect r="r" b="b" t="t" l="l"/>
              <a:pathLst>
                <a:path h="2020961" w="2133236">
                  <a:moveTo>
                    <a:pt x="0" y="0"/>
                  </a:moveTo>
                  <a:lnTo>
                    <a:pt x="2133236" y="0"/>
                  </a:lnTo>
                  <a:lnTo>
                    <a:pt x="2133236" y="2020961"/>
                  </a:lnTo>
                  <a:lnTo>
                    <a:pt x="0" y="2020961"/>
                  </a:lnTo>
                  <a:lnTo>
                    <a:pt x="0" y="0"/>
                  </a:lnTo>
                  <a:close/>
                </a:path>
              </a:pathLst>
            </a:custGeom>
            <a:blipFill>
              <a:blip r:embed="rId4"/>
              <a:stretch>
                <a:fillRect l="0" t="0" r="0" b="0"/>
              </a:stretch>
            </a:blipFill>
          </p:spPr>
        </p:sp>
        <p:sp>
          <p:nvSpPr>
            <p:cNvPr name="Freeform 13" id="13"/>
            <p:cNvSpPr/>
            <p:nvPr/>
          </p:nvSpPr>
          <p:spPr>
            <a:xfrm flipH="false" flipV="false" rot="0">
              <a:off x="0" y="0"/>
              <a:ext cx="2691853" cy="2020961"/>
            </a:xfrm>
            <a:custGeom>
              <a:avLst/>
              <a:gdLst/>
              <a:ahLst/>
              <a:cxnLst/>
              <a:rect r="r" b="b" t="t" l="l"/>
              <a:pathLst>
                <a:path h="2020961" w="2691853">
                  <a:moveTo>
                    <a:pt x="0" y="0"/>
                  </a:moveTo>
                  <a:lnTo>
                    <a:pt x="2691853" y="0"/>
                  </a:lnTo>
                  <a:lnTo>
                    <a:pt x="2691853" y="2020961"/>
                  </a:lnTo>
                  <a:lnTo>
                    <a:pt x="0" y="2020961"/>
                  </a:lnTo>
                  <a:lnTo>
                    <a:pt x="0" y="0"/>
                  </a:lnTo>
                  <a:close/>
                </a:path>
              </a:pathLst>
            </a:custGeom>
            <a:blipFill>
              <a:blip r:embed="rId5"/>
              <a:stretch>
                <a:fillRect l="0" t="0" r="0" b="0"/>
              </a:stretch>
            </a:blipFill>
          </p:spPr>
        </p:sp>
        <p:sp>
          <p:nvSpPr>
            <p:cNvPr name="TextBox 14" id="14"/>
            <p:cNvSpPr txBox="true"/>
            <p:nvPr/>
          </p:nvSpPr>
          <p:spPr>
            <a:xfrm rot="0">
              <a:off x="3553220" y="234706"/>
              <a:ext cx="9321800" cy="1786254"/>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Alatsi"/>
                  <a:ea typeface="Alatsi"/>
                  <a:cs typeface="Alatsi"/>
                  <a:sym typeface="Alatsi"/>
                </a:rPr>
                <a:t>PANIMALAR</a:t>
              </a:r>
              <a:r>
                <a:rPr lang="en-US" sz="3699">
                  <a:solidFill>
                    <a:srgbClr val="000000"/>
                  </a:solidFill>
                  <a:latin typeface="Alatsi"/>
                  <a:ea typeface="Alatsi"/>
                  <a:cs typeface="Alatsi"/>
                  <a:sym typeface="Alatsi"/>
                </a:rPr>
                <a:t> ENGINEERING COLLEGE</a:t>
              </a:r>
            </a:p>
            <a:p>
              <a:pPr algn="ctr">
                <a:lnSpc>
                  <a:spcPts val="2800"/>
                </a:lnSpc>
                <a:spcBef>
                  <a:spcPct val="0"/>
                </a:spcBef>
              </a:pPr>
              <a:r>
                <a:rPr lang="en-US" sz="2000">
                  <a:solidFill>
                    <a:srgbClr val="000000"/>
                  </a:solidFill>
                  <a:latin typeface="Alatsi"/>
                  <a:ea typeface="Alatsi"/>
                  <a:cs typeface="Alatsi"/>
                  <a:sym typeface="Alatsi"/>
                </a:rPr>
                <a:t>(An Autonomous Institutions)</a:t>
              </a:r>
            </a:p>
            <a:p>
              <a:pPr algn="ctr">
                <a:lnSpc>
                  <a:spcPts val="2800"/>
                </a:lnSpc>
                <a:spcBef>
                  <a:spcPct val="0"/>
                </a:spcBef>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553980" y="1644868"/>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METHODOLOGY</a:t>
            </a:r>
          </a:p>
        </p:txBody>
      </p:sp>
      <p:grpSp>
        <p:nvGrpSpPr>
          <p:cNvPr name="Group 3" id="3"/>
          <p:cNvGrpSpPr/>
          <p:nvPr/>
        </p:nvGrpSpPr>
        <p:grpSpPr>
          <a:xfrm rot="0">
            <a:off x="811335" y="4376276"/>
            <a:ext cx="15273001" cy="2191057"/>
            <a:chOff x="0" y="0"/>
            <a:chExt cx="4022519" cy="577069"/>
          </a:xfrm>
        </p:grpSpPr>
        <p:sp>
          <p:nvSpPr>
            <p:cNvPr name="Freeform 4" id="4"/>
            <p:cNvSpPr/>
            <p:nvPr/>
          </p:nvSpPr>
          <p:spPr>
            <a:xfrm flipH="false" flipV="false" rot="0">
              <a:off x="0" y="0"/>
              <a:ext cx="4022519" cy="577069"/>
            </a:xfrm>
            <a:custGeom>
              <a:avLst/>
              <a:gdLst/>
              <a:ahLst/>
              <a:cxnLst/>
              <a:rect r="r" b="b" t="t" l="l"/>
              <a:pathLst>
                <a:path h="577069" w="4022519">
                  <a:moveTo>
                    <a:pt x="25852" y="0"/>
                  </a:moveTo>
                  <a:lnTo>
                    <a:pt x="3996667" y="0"/>
                  </a:lnTo>
                  <a:cubicBezTo>
                    <a:pt x="4010944" y="0"/>
                    <a:pt x="4022519" y="11574"/>
                    <a:pt x="4022519" y="25852"/>
                  </a:cubicBezTo>
                  <a:lnTo>
                    <a:pt x="4022519" y="551217"/>
                  </a:lnTo>
                  <a:cubicBezTo>
                    <a:pt x="4022519" y="565494"/>
                    <a:pt x="4010944" y="577069"/>
                    <a:pt x="3996667" y="577069"/>
                  </a:cubicBezTo>
                  <a:lnTo>
                    <a:pt x="25852" y="577069"/>
                  </a:lnTo>
                  <a:cubicBezTo>
                    <a:pt x="11574" y="577069"/>
                    <a:pt x="0" y="565494"/>
                    <a:pt x="0" y="551217"/>
                  </a:cubicBezTo>
                  <a:lnTo>
                    <a:pt x="0" y="25852"/>
                  </a:lnTo>
                  <a:cubicBezTo>
                    <a:pt x="0" y="11574"/>
                    <a:pt x="11574" y="0"/>
                    <a:pt x="25852" y="0"/>
                  </a:cubicBezTo>
                  <a:close/>
                </a:path>
              </a:pathLst>
            </a:custGeom>
            <a:solidFill>
              <a:srgbClr val="E9C7C6"/>
            </a:solidFill>
          </p:spPr>
        </p:sp>
        <p:sp>
          <p:nvSpPr>
            <p:cNvPr name="TextBox 5" id="5"/>
            <p:cNvSpPr txBox="true"/>
            <p:nvPr/>
          </p:nvSpPr>
          <p:spPr>
            <a:xfrm>
              <a:off x="0" y="-38100"/>
              <a:ext cx="4022519" cy="615169"/>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028700" y="3362543"/>
            <a:ext cx="7688793" cy="670833"/>
          </a:xfrm>
          <a:prstGeom prst="rect">
            <a:avLst/>
          </a:prstGeom>
        </p:spPr>
        <p:txBody>
          <a:bodyPr anchor="t" rtlCol="false" tIns="0" lIns="0" bIns="0" rIns="0">
            <a:spAutoFit/>
          </a:bodyPr>
          <a:lstStyle/>
          <a:p>
            <a:pPr algn="l">
              <a:lnSpc>
                <a:spcPts val="5487"/>
              </a:lnSpc>
            </a:pPr>
            <a:r>
              <a:rPr lang="en-US" sz="3919">
                <a:solidFill>
                  <a:srgbClr val="000000"/>
                </a:solidFill>
                <a:latin typeface="Alatsi"/>
                <a:ea typeface="Alatsi"/>
                <a:cs typeface="Alatsi"/>
                <a:sym typeface="Alatsi"/>
              </a:rPr>
              <a:t>Image Acq</a:t>
            </a:r>
            <a:r>
              <a:rPr lang="en-US" sz="3919">
                <a:solidFill>
                  <a:srgbClr val="000000"/>
                </a:solidFill>
                <a:latin typeface="Alatsi"/>
                <a:ea typeface="Alatsi"/>
                <a:cs typeface="Alatsi"/>
                <a:sym typeface="Alatsi"/>
              </a:rPr>
              <a:t>uisition &amp; Preprocessing</a:t>
            </a:r>
          </a:p>
        </p:txBody>
      </p:sp>
      <p:sp>
        <p:nvSpPr>
          <p:cNvPr name="TextBox 7" id="7"/>
          <p:cNvSpPr txBox="true"/>
          <p:nvPr/>
        </p:nvSpPr>
        <p:spPr>
          <a:xfrm rot="0">
            <a:off x="1028700" y="4627713"/>
            <a:ext cx="14551145" cy="1552697"/>
          </a:xfrm>
          <a:prstGeom prst="rect">
            <a:avLst/>
          </a:prstGeom>
        </p:spPr>
        <p:txBody>
          <a:bodyPr anchor="t" rtlCol="false" tIns="0" lIns="0" bIns="0" rIns="0">
            <a:spAutoFit/>
          </a:bodyPr>
          <a:lstStyle/>
          <a:p>
            <a:pPr algn="just">
              <a:lnSpc>
                <a:spcPts val="4193"/>
              </a:lnSpc>
            </a:pPr>
            <a:r>
              <a:rPr lang="en-US" sz="2995">
                <a:solidFill>
                  <a:srgbClr val="000000"/>
                </a:solidFill>
                <a:latin typeface="Alatsi"/>
                <a:ea typeface="Alatsi"/>
                <a:cs typeface="Alatsi"/>
                <a:sym typeface="Alatsi"/>
              </a:rPr>
              <a:t>The syst</a:t>
            </a:r>
            <a:r>
              <a:rPr lang="en-US" sz="2995">
                <a:solidFill>
                  <a:srgbClr val="000000"/>
                </a:solidFill>
                <a:latin typeface="Alatsi"/>
                <a:ea typeface="Alatsi"/>
                <a:cs typeface="Alatsi"/>
                <a:sym typeface="Alatsi"/>
              </a:rPr>
              <a:t>em begins by capturing or uploading a facial image, which undergoes preprocessing to enhance its quality. This includes resizing, normalization, grayscale conversion, and noise reduction to ensure consistent input for the model.</a:t>
            </a:r>
          </a:p>
        </p:txBody>
      </p:sp>
      <p:grpSp>
        <p:nvGrpSpPr>
          <p:cNvPr name="Group 8" id="8"/>
          <p:cNvGrpSpPr/>
          <p:nvPr/>
        </p:nvGrpSpPr>
        <p:grpSpPr>
          <a:xfrm rot="0">
            <a:off x="811335" y="7713761"/>
            <a:ext cx="15273001" cy="2313300"/>
            <a:chOff x="0" y="0"/>
            <a:chExt cx="4022519" cy="609264"/>
          </a:xfrm>
        </p:grpSpPr>
        <p:sp>
          <p:nvSpPr>
            <p:cNvPr name="Freeform 9" id="9"/>
            <p:cNvSpPr/>
            <p:nvPr/>
          </p:nvSpPr>
          <p:spPr>
            <a:xfrm flipH="false" flipV="false" rot="0">
              <a:off x="0" y="0"/>
              <a:ext cx="4022519" cy="609264"/>
            </a:xfrm>
            <a:custGeom>
              <a:avLst/>
              <a:gdLst/>
              <a:ahLst/>
              <a:cxnLst/>
              <a:rect r="r" b="b" t="t" l="l"/>
              <a:pathLst>
                <a:path h="609264" w="4022519">
                  <a:moveTo>
                    <a:pt x="25852" y="0"/>
                  </a:moveTo>
                  <a:lnTo>
                    <a:pt x="3996667" y="0"/>
                  </a:lnTo>
                  <a:cubicBezTo>
                    <a:pt x="4010944" y="0"/>
                    <a:pt x="4022519" y="11574"/>
                    <a:pt x="4022519" y="25852"/>
                  </a:cubicBezTo>
                  <a:lnTo>
                    <a:pt x="4022519" y="583412"/>
                  </a:lnTo>
                  <a:cubicBezTo>
                    <a:pt x="4022519" y="597690"/>
                    <a:pt x="4010944" y="609264"/>
                    <a:pt x="3996667" y="609264"/>
                  </a:cubicBezTo>
                  <a:lnTo>
                    <a:pt x="25852" y="609264"/>
                  </a:lnTo>
                  <a:cubicBezTo>
                    <a:pt x="11574" y="609264"/>
                    <a:pt x="0" y="597690"/>
                    <a:pt x="0" y="583412"/>
                  </a:cubicBezTo>
                  <a:lnTo>
                    <a:pt x="0" y="25852"/>
                  </a:lnTo>
                  <a:cubicBezTo>
                    <a:pt x="0" y="11574"/>
                    <a:pt x="11574" y="0"/>
                    <a:pt x="25852" y="0"/>
                  </a:cubicBezTo>
                  <a:close/>
                </a:path>
              </a:pathLst>
            </a:custGeom>
            <a:solidFill>
              <a:srgbClr val="E9C7C6"/>
            </a:solidFill>
          </p:spPr>
        </p:sp>
        <p:sp>
          <p:nvSpPr>
            <p:cNvPr name="TextBox 10" id="10"/>
            <p:cNvSpPr txBox="true"/>
            <p:nvPr/>
          </p:nvSpPr>
          <p:spPr>
            <a:xfrm>
              <a:off x="0" y="-38100"/>
              <a:ext cx="4022519" cy="647364"/>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028700" y="6837635"/>
            <a:ext cx="8771641" cy="670833"/>
          </a:xfrm>
          <a:prstGeom prst="rect">
            <a:avLst/>
          </a:prstGeom>
        </p:spPr>
        <p:txBody>
          <a:bodyPr anchor="t" rtlCol="false" tIns="0" lIns="0" bIns="0" rIns="0">
            <a:spAutoFit/>
          </a:bodyPr>
          <a:lstStyle/>
          <a:p>
            <a:pPr algn="l">
              <a:lnSpc>
                <a:spcPts val="5487"/>
              </a:lnSpc>
            </a:pPr>
            <a:r>
              <a:rPr lang="en-US" sz="3919">
                <a:solidFill>
                  <a:srgbClr val="000000"/>
                </a:solidFill>
                <a:latin typeface="Alatsi"/>
                <a:ea typeface="Alatsi"/>
                <a:cs typeface="Alatsi"/>
                <a:sym typeface="Alatsi"/>
              </a:rPr>
              <a:t>F</a:t>
            </a:r>
            <a:r>
              <a:rPr lang="en-US" sz="3919">
                <a:solidFill>
                  <a:srgbClr val="000000"/>
                </a:solidFill>
                <a:latin typeface="Alatsi"/>
                <a:ea typeface="Alatsi"/>
                <a:cs typeface="Alatsi"/>
                <a:sym typeface="Alatsi"/>
              </a:rPr>
              <a:t>acial Emotion Detection &amp; Classification</a:t>
            </a:r>
          </a:p>
        </p:txBody>
      </p:sp>
      <p:sp>
        <p:nvSpPr>
          <p:cNvPr name="TextBox 12" id="12"/>
          <p:cNvSpPr txBox="true"/>
          <p:nvPr/>
        </p:nvSpPr>
        <p:spPr>
          <a:xfrm rot="0">
            <a:off x="1182875" y="8186527"/>
            <a:ext cx="14551145" cy="1570558"/>
          </a:xfrm>
          <a:prstGeom prst="rect">
            <a:avLst/>
          </a:prstGeom>
        </p:spPr>
        <p:txBody>
          <a:bodyPr anchor="t" rtlCol="false" tIns="0" lIns="0" bIns="0" rIns="0">
            <a:spAutoFit/>
          </a:bodyPr>
          <a:lstStyle/>
          <a:p>
            <a:pPr algn="l">
              <a:lnSpc>
                <a:spcPts val="4193"/>
              </a:lnSpc>
            </a:pPr>
            <a:r>
              <a:rPr lang="en-US" sz="2995">
                <a:solidFill>
                  <a:srgbClr val="000000"/>
                </a:solidFill>
                <a:latin typeface="Alatsi"/>
                <a:ea typeface="Alatsi"/>
                <a:cs typeface="Alatsi"/>
                <a:sym typeface="Alatsi"/>
              </a:rPr>
              <a:t>A Convoluti</a:t>
            </a:r>
            <a:r>
              <a:rPr lang="en-US" sz="2995">
                <a:solidFill>
                  <a:srgbClr val="000000"/>
                </a:solidFill>
                <a:latin typeface="Alatsi"/>
                <a:ea typeface="Alatsi"/>
                <a:cs typeface="Alatsi"/>
                <a:sym typeface="Alatsi"/>
              </a:rPr>
              <a:t>onal Neural Network (CNN) using ResNet50V2 is employed to extract facial features and classify emotions. The model detects expressions such as Happy, Sad, Angry, Fear, Surprise, and Neutral, ensuring accurate mood recognition.</a:t>
            </a:r>
          </a:p>
        </p:txBody>
      </p:sp>
      <p:grpSp>
        <p:nvGrpSpPr>
          <p:cNvPr name="Group 13" id="13"/>
          <p:cNvGrpSpPr/>
          <p:nvPr/>
        </p:nvGrpSpPr>
        <p:grpSpPr>
          <a:xfrm rot="0">
            <a:off x="15859155" y="0"/>
            <a:ext cx="1562612" cy="1673225"/>
            <a:chOff x="0" y="0"/>
            <a:chExt cx="2083482" cy="2230967"/>
          </a:xfrm>
        </p:grpSpPr>
        <p:grpSp>
          <p:nvGrpSpPr>
            <p:cNvPr name="Group 14" id="14"/>
            <p:cNvGrpSpPr/>
            <p:nvPr/>
          </p:nvGrpSpPr>
          <p:grpSpPr>
            <a:xfrm rot="0">
              <a:off x="75599" y="0"/>
              <a:ext cx="1932284" cy="2230967"/>
              <a:chOff x="0" y="0"/>
              <a:chExt cx="703982" cy="812800"/>
            </a:xfrm>
          </p:grpSpPr>
          <p:sp>
            <p:nvSpPr>
              <p:cNvPr name="Freeform 15" id="1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6" id="1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5</a:t>
              </a:r>
            </a:p>
          </p:txBody>
        </p:sp>
      </p:grpSp>
      <p:sp>
        <p:nvSpPr>
          <p:cNvPr name="Freeform 18" id="18"/>
          <p:cNvSpPr/>
          <p:nvPr/>
        </p:nvSpPr>
        <p:spPr>
          <a:xfrm flipH="false" flipV="false" rot="0">
            <a:off x="1475832"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1072122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0">
            <a:off x="3192891" y="270840"/>
            <a:ext cx="11902218" cy="1515720"/>
            <a:chOff x="0" y="0"/>
            <a:chExt cx="15869623" cy="2020961"/>
          </a:xfrm>
        </p:grpSpPr>
        <p:sp>
          <p:nvSpPr>
            <p:cNvPr name="Freeform 21" id="21"/>
            <p:cNvSpPr/>
            <p:nvPr/>
          </p:nvSpPr>
          <p:spPr>
            <a:xfrm flipH="false" flipV="false" rot="0">
              <a:off x="13736387" y="0"/>
              <a:ext cx="2133236" cy="2020961"/>
            </a:xfrm>
            <a:custGeom>
              <a:avLst/>
              <a:gdLst/>
              <a:ahLst/>
              <a:cxnLst/>
              <a:rect r="r" b="b" t="t" l="l"/>
              <a:pathLst>
                <a:path h="2020961" w="2133236">
                  <a:moveTo>
                    <a:pt x="0" y="0"/>
                  </a:moveTo>
                  <a:lnTo>
                    <a:pt x="2133236" y="0"/>
                  </a:lnTo>
                  <a:lnTo>
                    <a:pt x="2133236" y="2020961"/>
                  </a:lnTo>
                  <a:lnTo>
                    <a:pt x="0" y="2020961"/>
                  </a:lnTo>
                  <a:lnTo>
                    <a:pt x="0" y="0"/>
                  </a:lnTo>
                  <a:close/>
                </a:path>
              </a:pathLst>
            </a:custGeom>
            <a:blipFill>
              <a:blip r:embed="rId4"/>
              <a:stretch>
                <a:fillRect l="0" t="0" r="0" b="0"/>
              </a:stretch>
            </a:blipFill>
          </p:spPr>
        </p:sp>
        <p:sp>
          <p:nvSpPr>
            <p:cNvPr name="Freeform 22" id="22"/>
            <p:cNvSpPr/>
            <p:nvPr/>
          </p:nvSpPr>
          <p:spPr>
            <a:xfrm flipH="false" flipV="false" rot="0">
              <a:off x="0" y="0"/>
              <a:ext cx="2691853" cy="2020961"/>
            </a:xfrm>
            <a:custGeom>
              <a:avLst/>
              <a:gdLst/>
              <a:ahLst/>
              <a:cxnLst/>
              <a:rect r="r" b="b" t="t" l="l"/>
              <a:pathLst>
                <a:path h="2020961" w="2691853">
                  <a:moveTo>
                    <a:pt x="0" y="0"/>
                  </a:moveTo>
                  <a:lnTo>
                    <a:pt x="2691853" y="0"/>
                  </a:lnTo>
                  <a:lnTo>
                    <a:pt x="2691853" y="2020961"/>
                  </a:lnTo>
                  <a:lnTo>
                    <a:pt x="0" y="2020961"/>
                  </a:lnTo>
                  <a:lnTo>
                    <a:pt x="0" y="0"/>
                  </a:lnTo>
                  <a:close/>
                </a:path>
              </a:pathLst>
            </a:custGeom>
            <a:blipFill>
              <a:blip r:embed="rId5"/>
              <a:stretch>
                <a:fillRect l="0" t="0" r="0" b="0"/>
              </a:stretch>
            </a:blipFill>
          </p:spPr>
        </p:sp>
        <p:sp>
          <p:nvSpPr>
            <p:cNvPr name="TextBox 23" id="23"/>
            <p:cNvSpPr txBox="true"/>
            <p:nvPr/>
          </p:nvSpPr>
          <p:spPr>
            <a:xfrm rot="0">
              <a:off x="3553220" y="234706"/>
              <a:ext cx="9321800" cy="1786254"/>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Alatsi"/>
                  <a:ea typeface="Alatsi"/>
                  <a:cs typeface="Alatsi"/>
                  <a:sym typeface="Alatsi"/>
                </a:rPr>
                <a:t>PANIMALAR</a:t>
              </a:r>
              <a:r>
                <a:rPr lang="en-US" sz="3699">
                  <a:solidFill>
                    <a:srgbClr val="000000"/>
                  </a:solidFill>
                  <a:latin typeface="Alatsi"/>
                  <a:ea typeface="Alatsi"/>
                  <a:cs typeface="Alatsi"/>
                  <a:sym typeface="Alatsi"/>
                </a:rPr>
                <a:t> ENGINEERING COLLEGE</a:t>
              </a:r>
            </a:p>
            <a:p>
              <a:pPr algn="ctr">
                <a:lnSpc>
                  <a:spcPts val="2800"/>
                </a:lnSpc>
                <a:spcBef>
                  <a:spcPct val="0"/>
                </a:spcBef>
              </a:pPr>
              <a:r>
                <a:rPr lang="en-US" sz="2000">
                  <a:solidFill>
                    <a:srgbClr val="000000"/>
                  </a:solidFill>
                  <a:latin typeface="Alatsi"/>
                  <a:ea typeface="Alatsi"/>
                  <a:cs typeface="Alatsi"/>
                  <a:sym typeface="Alatsi"/>
                </a:rPr>
                <a:t>(An Autonomous Institutions)</a:t>
              </a:r>
            </a:p>
            <a:p>
              <a:pPr algn="ctr">
                <a:lnSpc>
                  <a:spcPts val="2800"/>
                </a:lnSpc>
                <a:spcBef>
                  <a:spcPct val="0"/>
                </a:spcBef>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679116" y="1511300"/>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METHODOLOGY</a:t>
            </a:r>
          </a:p>
        </p:txBody>
      </p:sp>
      <p:grpSp>
        <p:nvGrpSpPr>
          <p:cNvPr name="Group 3" id="3"/>
          <p:cNvGrpSpPr/>
          <p:nvPr/>
        </p:nvGrpSpPr>
        <p:grpSpPr>
          <a:xfrm rot="0">
            <a:off x="811335" y="4538837"/>
            <a:ext cx="15273001" cy="2047739"/>
            <a:chOff x="0" y="0"/>
            <a:chExt cx="4022519" cy="539322"/>
          </a:xfrm>
        </p:grpSpPr>
        <p:sp>
          <p:nvSpPr>
            <p:cNvPr name="Freeform 4" id="4"/>
            <p:cNvSpPr/>
            <p:nvPr/>
          </p:nvSpPr>
          <p:spPr>
            <a:xfrm flipH="false" flipV="false" rot="0">
              <a:off x="0" y="0"/>
              <a:ext cx="4022519" cy="539322"/>
            </a:xfrm>
            <a:custGeom>
              <a:avLst/>
              <a:gdLst/>
              <a:ahLst/>
              <a:cxnLst/>
              <a:rect r="r" b="b" t="t" l="l"/>
              <a:pathLst>
                <a:path h="539322" w="4022519">
                  <a:moveTo>
                    <a:pt x="25852" y="0"/>
                  </a:moveTo>
                  <a:lnTo>
                    <a:pt x="3996667" y="0"/>
                  </a:lnTo>
                  <a:cubicBezTo>
                    <a:pt x="4010944" y="0"/>
                    <a:pt x="4022519" y="11574"/>
                    <a:pt x="4022519" y="25852"/>
                  </a:cubicBezTo>
                  <a:lnTo>
                    <a:pt x="4022519" y="513470"/>
                  </a:lnTo>
                  <a:cubicBezTo>
                    <a:pt x="4022519" y="527748"/>
                    <a:pt x="4010944" y="539322"/>
                    <a:pt x="3996667" y="539322"/>
                  </a:cubicBezTo>
                  <a:lnTo>
                    <a:pt x="25852" y="539322"/>
                  </a:lnTo>
                  <a:cubicBezTo>
                    <a:pt x="11574" y="539322"/>
                    <a:pt x="0" y="527748"/>
                    <a:pt x="0" y="513470"/>
                  </a:cubicBezTo>
                  <a:lnTo>
                    <a:pt x="0" y="25852"/>
                  </a:lnTo>
                  <a:cubicBezTo>
                    <a:pt x="0" y="11574"/>
                    <a:pt x="11574" y="0"/>
                    <a:pt x="25852" y="0"/>
                  </a:cubicBezTo>
                  <a:close/>
                </a:path>
              </a:pathLst>
            </a:custGeom>
            <a:solidFill>
              <a:srgbClr val="E9C7C6"/>
            </a:solidFill>
          </p:spPr>
        </p:sp>
        <p:sp>
          <p:nvSpPr>
            <p:cNvPr name="TextBox 5" id="5"/>
            <p:cNvSpPr txBox="true"/>
            <p:nvPr/>
          </p:nvSpPr>
          <p:spPr>
            <a:xfrm>
              <a:off x="0" y="-38100"/>
              <a:ext cx="4022519" cy="577422"/>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028700" y="3306029"/>
            <a:ext cx="7688793" cy="670833"/>
          </a:xfrm>
          <a:prstGeom prst="rect">
            <a:avLst/>
          </a:prstGeom>
        </p:spPr>
        <p:txBody>
          <a:bodyPr anchor="t" rtlCol="false" tIns="0" lIns="0" bIns="0" rIns="0">
            <a:spAutoFit/>
          </a:bodyPr>
          <a:lstStyle/>
          <a:p>
            <a:pPr algn="l">
              <a:lnSpc>
                <a:spcPts val="5487"/>
              </a:lnSpc>
            </a:pPr>
            <a:r>
              <a:rPr lang="en-US" sz="3919">
                <a:solidFill>
                  <a:srgbClr val="000000"/>
                </a:solidFill>
                <a:latin typeface="Alatsi"/>
                <a:ea typeface="Alatsi"/>
                <a:cs typeface="Alatsi"/>
                <a:sym typeface="Alatsi"/>
              </a:rPr>
              <a:t>Emo</a:t>
            </a:r>
            <a:r>
              <a:rPr lang="en-US" sz="3919">
                <a:solidFill>
                  <a:srgbClr val="000000"/>
                </a:solidFill>
                <a:latin typeface="Alatsi"/>
                <a:ea typeface="Alatsi"/>
                <a:cs typeface="Alatsi"/>
                <a:sym typeface="Alatsi"/>
              </a:rPr>
              <a:t>tion-to-Music Mapping</a:t>
            </a:r>
          </a:p>
        </p:txBody>
      </p:sp>
      <p:sp>
        <p:nvSpPr>
          <p:cNvPr name="TextBox 7" id="7"/>
          <p:cNvSpPr txBox="true"/>
          <p:nvPr/>
        </p:nvSpPr>
        <p:spPr>
          <a:xfrm rot="0">
            <a:off x="1028700" y="4821688"/>
            <a:ext cx="14551145" cy="1552697"/>
          </a:xfrm>
          <a:prstGeom prst="rect">
            <a:avLst/>
          </a:prstGeom>
        </p:spPr>
        <p:txBody>
          <a:bodyPr anchor="t" rtlCol="false" tIns="0" lIns="0" bIns="0" rIns="0">
            <a:spAutoFit/>
          </a:bodyPr>
          <a:lstStyle/>
          <a:p>
            <a:pPr algn="just">
              <a:lnSpc>
                <a:spcPts val="4193"/>
              </a:lnSpc>
            </a:pPr>
            <a:r>
              <a:rPr lang="en-US" sz="2995">
                <a:solidFill>
                  <a:srgbClr val="000000"/>
                </a:solidFill>
                <a:latin typeface="Alatsi"/>
                <a:ea typeface="Alatsi"/>
                <a:cs typeface="Alatsi"/>
                <a:sym typeface="Alatsi"/>
              </a:rPr>
              <a:t>Once th</a:t>
            </a:r>
            <a:r>
              <a:rPr lang="en-US" sz="2995">
                <a:solidFill>
                  <a:srgbClr val="000000"/>
                </a:solidFill>
                <a:latin typeface="Alatsi"/>
                <a:ea typeface="Alatsi"/>
                <a:cs typeface="Alatsi"/>
                <a:sym typeface="Alatsi"/>
              </a:rPr>
              <a:t>e emotion is identified, it is mapped to a predefined music genre. For instance, happy emotions correspond to upbeat or pop music, while sad emotions link to soft or classical music.</a:t>
            </a:r>
          </a:p>
        </p:txBody>
      </p:sp>
      <p:grpSp>
        <p:nvGrpSpPr>
          <p:cNvPr name="Group 8" id="8"/>
          <p:cNvGrpSpPr/>
          <p:nvPr/>
        </p:nvGrpSpPr>
        <p:grpSpPr>
          <a:xfrm rot="0">
            <a:off x="811335" y="7886058"/>
            <a:ext cx="15273001" cy="1996443"/>
            <a:chOff x="0" y="0"/>
            <a:chExt cx="4022519" cy="525812"/>
          </a:xfrm>
        </p:grpSpPr>
        <p:sp>
          <p:nvSpPr>
            <p:cNvPr name="Freeform 9" id="9"/>
            <p:cNvSpPr/>
            <p:nvPr/>
          </p:nvSpPr>
          <p:spPr>
            <a:xfrm flipH="false" flipV="false" rot="0">
              <a:off x="0" y="0"/>
              <a:ext cx="4022519" cy="525812"/>
            </a:xfrm>
            <a:custGeom>
              <a:avLst/>
              <a:gdLst/>
              <a:ahLst/>
              <a:cxnLst/>
              <a:rect r="r" b="b" t="t" l="l"/>
              <a:pathLst>
                <a:path h="525812" w="4022519">
                  <a:moveTo>
                    <a:pt x="25852" y="0"/>
                  </a:moveTo>
                  <a:lnTo>
                    <a:pt x="3996667" y="0"/>
                  </a:lnTo>
                  <a:cubicBezTo>
                    <a:pt x="4010944" y="0"/>
                    <a:pt x="4022519" y="11574"/>
                    <a:pt x="4022519" y="25852"/>
                  </a:cubicBezTo>
                  <a:lnTo>
                    <a:pt x="4022519" y="499960"/>
                  </a:lnTo>
                  <a:cubicBezTo>
                    <a:pt x="4022519" y="514238"/>
                    <a:pt x="4010944" y="525812"/>
                    <a:pt x="3996667" y="525812"/>
                  </a:cubicBezTo>
                  <a:lnTo>
                    <a:pt x="25852" y="525812"/>
                  </a:lnTo>
                  <a:cubicBezTo>
                    <a:pt x="11574" y="525812"/>
                    <a:pt x="0" y="514238"/>
                    <a:pt x="0" y="499960"/>
                  </a:cubicBezTo>
                  <a:lnTo>
                    <a:pt x="0" y="25852"/>
                  </a:lnTo>
                  <a:cubicBezTo>
                    <a:pt x="0" y="11574"/>
                    <a:pt x="11574" y="0"/>
                    <a:pt x="25852" y="0"/>
                  </a:cubicBezTo>
                  <a:close/>
                </a:path>
              </a:pathLst>
            </a:custGeom>
            <a:solidFill>
              <a:srgbClr val="E9C7C6"/>
            </a:solidFill>
          </p:spPr>
        </p:sp>
        <p:sp>
          <p:nvSpPr>
            <p:cNvPr name="TextBox 10" id="10"/>
            <p:cNvSpPr txBox="true"/>
            <p:nvPr/>
          </p:nvSpPr>
          <p:spPr>
            <a:xfrm>
              <a:off x="0" y="-38100"/>
              <a:ext cx="4022519" cy="563912"/>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028700" y="6862801"/>
            <a:ext cx="8771641" cy="670833"/>
          </a:xfrm>
          <a:prstGeom prst="rect">
            <a:avLst/>
          </a:prstGeom>
        </p:spPr>
        <p:txBody>
          <a:bodyPr anchor="t" rtlCol="false" tIns="0" lIns="0" bIns="0" rIns="0">
            <a:spAutoFit/>
          </a:bodyPr>
          <a:lstStyle/>
          <a:p>
            <a:pPr algn="l">
              <a:lnSpc>
                <a:spcPts val="5487"/>
              </a:lnSpc>
            </a:pPr>
            <a:r>
              <a:rPr lang="en-US" sz="3919">
                <a:solidFill>
                  <a:srgbClr val="000000"/>
                </a:solidFill>
                <a:latin typeface="Alatsi"/>
                <a:ea typeface="Alatsi"/>
                <a:cs typeface="Alatsi"/>
                <a:sym typeface="Alatsi"/>
              </a:rPr>
              <a:t>F</a:t>
            </a:r>
            <a:r>
              <a:rPr lang="en-US" sz="3919">
                <a:solidFill>
                  <a:srgbClr val="000000"/>
                </a:solidFill>
                <a:latin typeface="Alatsi"/>
                <a:ea typeface="Alatsi"/>
                <a:cs typeface="Alatsi"/>
                <a:sym typeface="Alatsi"/>
              </a:rPr>
              <a:t>acial Emotion Detection &amp; Classification</a:t>
            </a:r>
          </a:p>
        </p:txBody>
      </p:sp>
      <p:sp>
        <p:nvSpPr>
          <p:cNvPr name="TextBox 12" id="12"/>
          <p:cNvSpPr txBox="true"/>
          <p:nvPr/>
        </p:nvSpPr>
        <p:spPr>
          <a:xfrm rot="0">
            <a:off x="1028700" y="8143233"/>
            <a:ext cx="14551145" cy="1570558"/>
          </a:xfrm>
          <a:prstGeom prst="rect">
            <a:avLst/>
          </a:prstGeom>
        </p:spPr>
        <p:txBody>
          <a:bodyPr anchor="t" rtlCol="false" tIns="0" lIns="0" bIns="0" rIns="0">
            <a:spAutoFit/>
          </a:bodyPr>
          <a:lstStyle/>
          <a:p>
            <a:pPr algn="l">
              <a:lnSpc>
                <a:spcPts val="4193"/>
              </a:lnSpc>
            </a:pPr>
            <a:r>
              <a:rPr lang="en-US" sz="2995">
                <a:solidFill>
                  <a:srgbClr val="000000"/>
                </a:solidFill>
                <a:latin typeface="Alatsi"/>
                <a:ea typeface="Alatsi"/>
                <a:cs typeface="Alatsi"/>
                <a:sym typeface="Alatsi"/>
              </a:rPr>
              <a:t>Based on</a:t>
            </a:r>
            <a:r>
              <a:rPr lang="en-US" sz="2995">
                <a:solidFill>
                  <a:srgbClr val="000000"/>
                </a:solidFill>
                <a:latin typeface="Alatsi"/>
                <a:ea typeface="Alatsi"/>
                <a:cs typeface="Alatsi"/>
                <a:sym typeface="Alatsi"/>
              </a:rPr>
              <a:t> the detected emotion, the system retrieves suitable songs from a curated database or integrates with APIs like Spotify or YouTube to provide real-time recommendations.</a:t>
            </a:r>
          </a:p>
        </p:txBody>
      </p:sp>
      <p:grpSp>
        <p:nvGrpSpPr>
          <p:cNvPr name="Group 13" id="13"/>
          <p:cNvGrpSpPr/>
          <p:nvPr/>
        </p:nvGrpSpPr>
        <p:grpSpPr>
          <a:xfrm rot="0">
            <a:off x="15859155" y="0"/>
            <a:ext cx="1562612" cy="1673225"/>
            <a:chOff x="0" y="0"/>
            <a:chExt cx="2083482" cy="2230967"/>
          </a:xfrm>
        </p:grpSpPr>
        <p:grpSp>
          <p:nvGrpSpPr>
            <p:cNvPr name="Group 14" id="14"/>
            <p:cNvGrpSpPr/>
            <p:nvPr/>
          </p:nvGrpSpPr>
          <p:grpSpPr>
            <a:xfrm rot="0">
              <a:off x="75599" y="0"/>
              <a:ext cx="1932284" cy="2230967"/>
              <a:chOff x="0" y="0"/>
              <a:chExt cx="703982" cy="812800"/>
            </a:xfrm>
          </p:grpSpPr>
          <p:sp>
            <p:nvSpPr>
              <p:cNvPr name="Freeform 15" id="1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6" id="1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6</a:t>
              </a:r>
            </a:p>
          </p:txBody>
        </p:sp>
      </p:grpSp>
      <p:sp>
        <p:nvSpPr>
          <p:cNvPr name="Freeform 18" id="18"/>
          <p:cNvSpPr/>
          <p:nvPr/>
        </p:nvSpPr>
        <p:spPr>
          <a:xfrm flipH="false" flipV="false" rot="0">
            <a:off x="1475832"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1072122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0">
            <a:off x="2766384" y="78752"/>
            <a:ext cx="11902218" cy="1515720"/>
            <a:chOff x="0" y="0"/>
            <a:chExt cx="15869623" cy="2020961"/>
          </a:xfrm>
        </p:grpSpPr>
        <p:sp>
          <p:nvSpPr>
            <p:cNvPr name="Freeform 21" id="21"/>
            <p:cNvSpPr/>
            <p:nvPr/>
          </p:nvSpPr>
          <p:spPr>
            <a:xfrm flipH="false" flipV="false" rot="0">
              <a:off x="13736387" y="0"/>
              <a:ext cx="2133236" cy="2020961"/>
            </a:xfrm>
            <a:custGeom>
              <a:avLst/>
              <a:gdLst/>
              <a:ahLst/>
              <a:cxnLst/>
              <a:rect r="r" b="b" t="t" l="l"/>
              <a:pathLst>
                <a:path h="2020961" w="2133236">
                  <a:moveTo>
                    <a:pt x="0" y="0"/>
                  </a:moveTo>
                  <a:lnTo>
                    <a:pt x="2133236" y="0"/>
                  </a:lnTo>
                  <a:lnTo>
                    <a:pt x="2133236" y="2020961"/>
                  </a:lnTo>
                  <a:lnTo>
                    <a:pt x="0" y="2020961"/>
                  </a:lnTo>
                  <a:lnTo>
                    <a:pt x="0" y="0"/>
                  </a:lnTo>
                  <a:close/>
                </a:path>
              </a:pathLst>
            </a:custGeom>
            <a:blipFill>
              <a:blip r:embed="rId4"/>
              <a:stretch>
                <a:fillRect l="0" t="0" r="0" b="0"/>
              </a:stretch>
            </a:blipFill>
          </p:spPr>
        </p:sp>
        <p:sp>
          <p:nvSpPr>
            <p:cNvPr name="Freeform 22" id="22"/>
            <p:cNvSpPr/>
            <p:nvPr/>
          </p:nvSpPr>
          <p:spPr>
            <a:xfrm flipH="false" flipV="false" rot="0">
              <a:off x="0" y="0"/>
              <a:ext cx="2691853" cy="2020961"/>
            </a:xfrm>
            <a:custGeom>
              <a:avLst/>
              <a:gdLst/>
              <a:ahLst/>
              <a:cxnLst/>
              <a:rect r="r" b="b" t="t" l="l"/>
              <a:pathLst>
                <a:path h="2020961" w="2691853">
                  <a:moveTo>
                    <a:pt x="0" y="0"/>
                  </a:moveTo>
                  <a:lnTo>
                    <a:pt x="2691853" y="0"/>
                  </a:lnTo>
                  <a:lnTo>
                    <a:pt x="2691853" y="2020961"/>
                  </a:lnTo>
                  <a:lnTo>
                    <a:pt x="0" y="2020961"/>
                  </a:lnTo>
                  <a:lnTo>
                    <a:pt x="0" y="0"/>
                  </a:lnTo>
                  <a:close/>
                </a:path>
              </a:pathLst>
            </a:custGeom>
            <a:blipFill>
              <a:blip r:embed="rId5"/>
              <a:stretch>
                <a:fillRect l="0" t="0" r="0" b="0"/>
              </a:stretch>
            </a:blipFill>
          </p:spPr>
        </p:sp>
        <p:sp>
          <p:nvSpPr>
            <p:cNvPr name="TextBox 23" id="23"/>
            <p:cNvSpPr txBox="true"/>
            <p:nvPr/>
          </p:nvSpPr>
          <p:spPr>
            <a:xfrm rot="0">
              <a:off x="3553220" y="234706"/>
              <a:ext cx="9321800" cy="1786254"/>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Alatsi"/>
                  <a:ea typeface="Alatsi"/>
                  <a:cs typeface="Alatsi"/>
                  <a:sym typeface="Alatsi"/>
                </a:rPr>
                <a:t>PANIMALAR</a:t>
              </a:r>
              <a:r>
                <a:rPr lang="en-US" sz="3699">
                  <a:solidFill>
                    <a:srgbClr val="000000"/>
                  </a:solidFill>
                  <a:latin typeface="Alatsi"/>
                  <a:ea typeface="Alatsi"/>
                  <a:cs typeface="Alatsi"/>
                  <a:sym typeface="Alatsi"/>
                </a:rPr>
                <a:t> ENGINEERING COLLEGE</a:t>
              </a:r>
            </a:p>
            <a:p>
              <a:pPr algn="ctr">
                <a:lnSpc>
                  <a:spcPts val="2800"/>
                </a:lnSpc>
                <a:spcBef>
                  <a:spcPct val="0"/>
                </a:spcBef>
              </a:pPr>
              <a:r>
                <a:rPr lang="en-US" sz="2000">
                  <a:solidFill>
                    <a:srgbClr val="000000"/>
                  </a:solidFill>
                  <a:latin typeface="Alatsi"/>
                  <a:ea typeface="Alatsi"/>
                  <a:cs typeface="Alatsi"/>
                  <a:sym typeface="Alatsi"/>
                </a:rPr>
                <a:t>(An Autonomous Institutions)</a:t>
              </a:r>
            </a:p>
            <a:p>
              <a:pPr algn="ctr">
                <a:lnSpc>
                  <a:spcPts val="2800"/>
                </a:lnSpc>
                <a:spcBef>
                  <a:spcPct val="0"/>
                </a:spcBef>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627362" y="0"/>
            <a:ext cx="937061" cy="10287000"/>
            <a:chOff x="0" y="0"/>
            <a:chExt cx="246798" cy="2709333"/>
          </a:xfrm>
        </p:grpSpPr>
        <p:sp>
          <p:nvSpPr>
            <p:cNvPr name="Freeform 3" id="3"/>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4" id="4"/>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679937" y="4415818"/>
            <a:ext cx="251914" cy="25191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7" id="7"/>
            <p:cNvSpPr txBox="true"/>
            <p:nvPr/>
          </p:nvSpPr>
          <p:spPr>
            <a:xfrm>
              <a:off x="76200" y="9525"/>
              <a:ext cx="660400" cy="727075"/>
            </a:xfrm>
            <a:prstGeom prst="rect">
              <a:avLst/>
            </a:prstGeom>
          </p:spPr>
          <p:txBody>
            <a:bodyPr anchor="ctr" rtlCol="false" tIns="50800" lIns="50800" bIns="50800" rIns="50800"/>
            <a:lstStyle/>
            <a:p>
              <a:pPr algn="ctr">
                <a:lnSpc>
                  <a:spcPts val="5040"/>
                </a:lnSpc>
              </a:pPr>
            </a:p>
          </p:txBody>
        </p:sp>
      </p:grpSp>
      <p:sp>
        <p:nvSpPr>
          <p:cNvPr name="TextBox 8" id="8"/>
          <p:cNvSpPr txBox="true"/>
          <p:nvPr/>
        </p:nvSpPr>
        <p:spPr>
          <a:xfrm rot="0">
            <a:off x="2282349" y="1710718"/>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MODELS USED</a:t>
            </a:r>
          </a:p>
        </p:txBody>
      </p:sp>
      <p:sp>
        <p:nvSpPr>
          <p:cNvPr name="TextBox 9" id="9"/>
          <p:cNvSpPr txBox="true"/>
          <p:nvPr/>
        </p:nvSpPr>
        <p:spPr>
          <a:xfrm rot="0">
            <a:off x="3210946" y="3882645"/>
            <a:ext cx="14472618" cy="1251585"/>
          </a:xfrm>
          <a:prstGeom prst="rect">
            <a:avLst/>
          </a:prstGeom>
        </p:spPr>
        <p:txBody>
          <a:bodyPr anchor="t" rtlCol="false" tIns="0" lIns="0" bIns="0" rIns="0">
            <a:spAutoFit/>
          </a:bodyPr>
          <a:lstStyle/>
          <a:p>
            <a:pPr algn="l">
              <a:lnSpc>
                <a:spcPts val="5040"/>
              </a:lnSpc>
            </a:pPr>
            <a:r>
              <a:rPr lang="en-US" sz="3600">
                <a:solidFill>
                  <a:srgbClr val="000000"/>
                </a:solidFill>
                <a:latin typeface="Alatsi"/>
                <a:ea typeface="Alatsi"/>
                <a:cs typeface="Alatsi"/>
                <a:sym typeface="Alatsi"/>
              </a:rPr>
              <a:t>Convolutional Neural Network (CNN) – For facial feature extraction and emotion recognition.</a:t>
            </a:r>
          </a:p>
        </p:txBody>
      </p:sp>
      <p:sp>
        <p:nvSpPr>
          <p:cNvPr name="TextBox 10" id="10"/>
          <p:cNvSpPr txBox="true"/>
          <p:nvPr/>
        </p:nvSpPr>
        <p:spPr>
          <a:xfrm rot="0">
            <a:off x="3210946" y="5391859"/>
            <a:ext cx="12473040" cy="1251585"/>
          </a:xfrm>
          <a:prstGeom prst="rect">
            <a:avLst/>
          </a:prstGeom>
        </p:spPr>
        <p:txBody>
          <a:bodyPr anchor="t" rtlCol="false" tIns="0" lIns="0" bIns="0" rIns="0">
            <a:spAutoFit/>
          </a:bodyPr>
          <a:lstStyle/>
          <a:p>
            <a:pPr algn="l">
              <a:lnSpc>
                <a:spcPts val="5040"/>
              </a:lnSpc>
            </a:pPr>
            <a:r>
              <a:rPr lang="en-US" sz="3600">
                <a:solidFill>
                  <a:srgbClr val="000000"/>
                </a:solidFill>
                <a:latin typeface="Alatsi"/>
                <a:ea typeface="Alatsi"/>
                <a:cs typeface="Alatsi"/>
                <a:sym typeface="Alatsi"/>
              </a:rPr>
              <a:t>ResNet50V2 – A deep learning model for accurate facial expression classification.</a:t>
            </a:r>
          </a:p>
        </p:txBody>
      </p:sp>
      <p:grpSp>
        <p:nvGrpSpPr>
          <p:cNvPr name="Group 11" id="11"/>
          <p:cNvGrpSpPr/>
          <p:nvPr/>
        </p:nvGrpSpPr>
        <p:grpSpPr>
          <a:xfrm rot="0">
            <a:off x="15859155" y="0"/>
            <a:ext cx="1562612" cy="1673225"/>
            <a:chOff x="0" y="0"/>
            <a:chExt cx="2083482" cy="2230967"/>
          </a:xfrm>
        </p:grpSpPr>
        <p:grpSp>
          <p:nvGrpSpPr>
            <p:cNvPr name="Group 12" id="12"/>
            <p:cNvGrpSpPr/>
            <p:nvPr/>
          </p:nvGrpSpPr>
          <p:grpSpPr>
            <a:xfrm rot="0">
              <a:off x="75599" y="0"/>
              <a:ext cx="1932284" cy="2230967"/>
              <a:chOff x="0" y="0"/>
              <a:chExt cx="703982" cy="812800"/>
            </a:xfrm>
          </p:grpSpPr>
          <p:sp>
            <p:nvSpPr>
              <p:cNvPr name="Freeform 13" id="13"/>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4" id="14"/>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7</a:t>
              </a:r>
            </a:p>
          </p:txBody>
        </p:sp>
      </p:grpSp>
      <p:sp>
        <p:nvSpPr>
          <p:cNvPr name="Freeform 16" id="16"/>
          <p:cNvSpPr/>
          <p:nvPr/>
        </p:nvSpPr>
        <p:spPr>
          <a:xfrm flipH="false" flipV="false" rot="0">
            <a:off x="1263762" y="-145860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11804788"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8" id="18"/>
          <p:cNvGrpSpPr/>
          <p:nvPr/>
        </p:nvGrpSpPr>
        <p:grpSpPr>
          <a:xfrm rot="0">
            <a:off x="2679937" y="5925032"/>
            <a:ext cx="251914" cy="251914"/>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0" id="20"/>
            <p:cNvSpPr txBox="true"/>
            <p:nvPr/>
          </p:nvSpPr>
          <p:spPr>
            <a:xfrm>
              <a:off x="76200" y="9525"/>
              <a:ext cx="660400" cy="727075"/>
            </a:xfrm>
            <a:prstGeom prst="rect">
              <a:avLst/>
            </a:prstGeom>
          </p:spPr>
          <p:txBody>
            <a:bodyPr anchor="ctr" rtlCol="false" tIns="50800" lIns="50800" bIns="50800" rIns="50800"/>
            <a:lstStyle/>
            <a:p>
              <a:pPr algn="ctr">
                <a:lnSpc>
                  <a:spcPts val="5040"/>
                </a:lnSpc>
              </a:pPr>
            </a:p>
          </p:txBody>
        </p:sp>
      </p:grpSp>
      <p:grpSp>
        <p:nvGrpSpPr>
          <p:cNvPr name="Group 21" id="21"/>
          <p:cNvGrpSpPr/>
          <p:nvPr/>
        </p:nvGrpSpPr>
        <p:grpSpPr>
          <a:xfrm rot="0">
            <a:off x="2679937" y="7320270"/>
            <a:ext cx="251914" cy="251914"/>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3" id="23"/>
            <p:cNvSpPr txBox="true"/>
            <p:nvPr/>
          </p:nvSpPr>
          <p:spPr>
            <a:xfrm>
              <a:off x="76200" y="9525"/>
              <a:ext cx="660400" cy="727075"/>
            </a:xfrm>
            <a:prstGeom prst="rect">
              <a:avLst/>
            </a:prstGeom>
          </p:spPr>
          <p:txBody>
            <a:bodyPr anchor="ctr" rtlCol="false" tIns="50800" lIns="50800" bIns="50800" rIns="50800"/>
            <a:lstStyle/>
            <a:p>
              <a:pPr algn="ctr">
                <a:lnSpc>
                  <a:spcPts val="5040"/>
                </a:lnSpc>
              </a:pPr>
            </a:p>
          </p:txBody>
        </p:sp>
      </p:grpSp>
      <p:grpSp>
        <p:nvGrpSpPr>
          <p:cNvPr name="Group 24" id="24"/>
          <p:cNvGrpSpPr/>
          <p:nvPr/>
        </p:nvGrpSpPr>
        <p:grpSpPr>
          <a:xfrm rot="0">
            <a:off x="2679937" y="8429434"/>
            <a:ext cx="251914" cy="251914"/>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6" id="26"/>
            <p:cNvSpPr txBox="true"/>
            <p:nvPr/>
          </p:nvSpPr>
          <p:spPr>
            <a:xfrm>
              <a:off x="76200" y="9525"/>
              <a:ext cx="660400" cy="727075"/>
            </a:xfrm>
            <a:prstGeom prst="rect">
              <a:avLst/>
            </a:prstGeom>
          </p:spPr>
          <p:txBody>
            <a:bodyPr anchor="ctr" rtlCol="false" tIns="50800" lIns="50800" bIns="50800" rIns="50800"/>
            <a:lstStyle/>
            <a:p>
              <a:pPr algn="ctr">
                <a:lnSpc>
                  <a:spcPts val="5040"/>
                </a:lnSpc>
              </a:pPr>
            </a:p>
          </p:txBody>
        </p:sp>
      </p:grpSp>
      <p:sp>
        <p:nvSpPr>
          <p:cNvPr name="TextBox 27" id="27"/>
          <p:cNvSpPr txBox="true"/>
          <p:nvPr/>
        </p:nvSpPr>
        <p:spPr>
          <a:xfrm rot="0">
            <a:off x="3210946" y="7106184"/>
            <a:ext cx="14318442" cy="613410"/>
          </a:xfrm>
          <a:prstGeom prst="rect">
            <a:avLst/>
          </a:prstGeom>
        </p:spPr>
        <p:txBody>
          <a:bodyPr anchor="t" rtlCol="false" tIns="0" lIns="0" bIns="0" rIns="0">
            <a:spAutoFit/>
          </a:bodyPr>
          <a:lstStyle/>
          <a:p>
            <a:pPr algn="l">
              <a:lnSpc>
                <a:spcPts val="5040"/>
              </a:lnSpc>
            </a:pPr>
            <a:r>
              <a:rPr lang="en-US" sz="3600">
                <a:solidFill>
                  <a:srgbClr val="000000"/>
                </a:solidFill>
                <a:latin typeface="Alatsi"/>
                <a:ea typeface="Alatsi"/>
                <a:cs typeface="Alatsi"/>
                <a:sym typeface="Alatsi"/>
              </a:rPr>
              <a:t>Transfer Learning – Fine-tuning ResNet50V2 to enhance performance.</a:t>
            </a:r>
          </a:p>
        </p:txBody>
      </p:sp>
      <p:sp>
        <p:nvSpPr>
          <p:cNvPr name="TextBox 28" id="28"/>
          <p:cNvSpPr txBox="true"/>
          <p:nvPr/>
        </p:nvSpPr>
        <p:spPr>
          <a:xfrm rot="0">
            <a:off x="3210946" y="8215348"/>
            <a:ext cx="11866109" cy="613410"/>
          </a:xfrm>
          <a:prstGeom prst="rect">
            <a:avLst/>
          </a:prstGeom>
        </p:spPr>
        <p:txBody>
          <a:bodyPr anchor="t" rtlCol="false" tIns="0" lIns="0" bIns="0" rIns="0">
            <a:spAutoFit/>
          </a:bodyPr>
          <a:lstStyle/>
          <a:p>
            <a:pPr algn="l">
              <a:lnSpc>
                <a:spcPts val="5040"/>
              </a:lnSpc>
            </a:pPr>
            <a:r>
              <a:rPr lang="en-US" sz="3600">
                <a:solidFill>
                  <a:srgbClr val="000000"/>
                </a:solidFill>
                <a:latin typeface="Alatsi"/>
                <a:ea typeface="Alatsi"/>
                <a:cs typeface="Alatsi"/>
                <a:sym typeface="Alatsi"/>
              </a:rPr>
              <a:t>Softmax Classifier – For final emotion classification.</a:t>
            </a:r>
          </a:p>
        </p:txBody>
      </p:sp>
      <p:grpSp>
        <p:nvGrpSpPr>
          <p:cNvPr name="Group 29" id="29"/>
          <p:cNvGrpSpPr/>
          <p:nvPr/>
        </p:nvGrpSpPr>
        <p:grpSpPr>
          <a:xfrm rot="0">
            <a:off x="2627853" y="356922"/>
            <a:ext cx="11902218" cy="1515720"/>
            <a:chOff x="0" y="0"/>
            <a:chExt cx="15869623" cy="2020961"/>
          </a:xfrm>
        </p:grpSpPr>
        <p:sp>
          <p:nvSpPr>
            <p:cNvPr name="Freeform 30" id="30"/>
            <p:cNvSpPr/>
            <p:nvPr/>
          </p:nvSpPr>
          <p:spPr>
            <a:xfrm flipH="false" flipV="false" rot="0">
              <a:off x="13736387" y="0"/>
              <a:ext cx="2133236" cy="2020961"/>
            </a:xfrm>
            <a:custGeom>
              <a:avLst/>
              <a:gdLst/>
              <a:ahLst/>
              <a:cxnLst/>
              <a:rect r="r" b="b" t="t" l="l"/>
              <a:pathLst>
                <a:path h="2020961" w="2133236">
                  <a:moveTo>
                    <a:pt x="0" y="0"/>
                  </a:moveTo>
                  <a:lnTo>
                    <a:pt x="2133236" y="0"/>
                  </a:lnTo>
                  <a:lnTo>
                    <a:pt x="2133236" y="2020961"/>
                  </a:lnTo>
                  <a:lnTo>
                    <a:pt x="0" y="2020961"/>
                  </a:lnTo>
                  <a:lnTo>
                    <a:pt x="0" y="0"/>
                  </a:lnTo>
                  <a:close/>
                </a:path>
              </a:pathLst>
            </a:custGeom>
            <a:blipFill>
              <a:blip r:embed="rId4"/>
              <a:stretch>
                <a:fillRect l="0" t="0" r="0" b="0"/>
              </a:stretch>
            </a:blipFill>
          </p:spPr>
        </p:sp>
        <p:sp>
          <p:nvSpPr>
            <p:cNvPr name="Freeform 31" id="31"/>
            <p:cNvSpPr/>
            <p:nvPr/>
          </p:nvSpPr>
          <p:spPr>
            <a:xfrm flipH="false" flipV="false" rot="0">
              <a:off x="0" y="0"/>
              <a:ext cx="2691853" cy="2020961"/>
            </a:xfrm>
            <a:custGeom>
              <a:avLst/>
              <a:gdLst/>
              <a:ahLst/>
              <a:cxnLst/>
              <a:rect r="r" b="b" t="t" l="l"/>
              <a:pathLst>
                <a:path h="2020961" w="2691853">
                  <a:moveTo>
                    <a:pt x="0" y="0"/>
                  </a:moveTo>
                  <a:lnTo>
                    <a:pt x="2691853" y="0"/>
                  </a:lnTo>
                  <a:lnTo>
                    <a:pt x="2691853" y="2020961"/>
                  </a:lnTo>
                  <a:lnTo>
                    <a:pt x="0" y="2020961"/>
                  </a:lnTo>
                  <a:lnTo>
                    <a:pt x="0" y="0"/>
                  </a:lnTo>
                  <a:close/>
                </a:path>
              </a:pathLst>
            </a:custGeom>
            <a:blipFill>
              <a:blip r:embed="rId5"/>
              <a:stretch>
                <a:fillRect l="0" t="0" r="0" b="0"/>
              </a:stretch>
            </a:blipFill>
          </p:spPr>
        </p:sp>
        <p:sp>
          <p:nvSpPr>
            <p:cNvPr name="TextBox 32" id="32"/>
            <p:cNvSpPr txBox="true"/>
            <p:nvPr/>
          </p:nvSpPr>
          <p:spPr>
            <a:xfrm rot="0">
              <a:off x="3553220" y="234706"/>
              <a:ext cx="9321800" cy="1786254"/>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Alatsi"/>
                  <a:ea typeface="Alatsi"/>
                  <a:cs typeface="Alatsi"/>
                  <a:sym typeface="Alatsi"/>
                </a:rPr>
                <a:t>PANIMALAR</a:t>
              </a:r>
              <a:r>
                <a:rPr lang="en-US" sz="3699">
                  <a:solidFill>
                    <a:srgbClr val="000000"/>
                  </a:solidFill>
                  <a:latin typeface="Alatsi"/>
                  <a:ea typeface="Alatsi"/>
                  <a:cs typeface="Alatsi"/>
                  <a:sym typeface="Alatsi"/>
                </a:rPr>
                <a:t> ENGINEERING COLLEGE</a:t>
              </a:r>
            </a:p>
            <a:p>
              <a:pPr algn="ctr">
                <a:lnSpc>
                  <a:spcPts val="2800"/>
                </a:lnSpc>
                <a:spcBef>
                  <a:spcPct val="0"/>
                </a:spcBef>
              </a:pPr>
              <a:r>
                <a:rPr lang="en-US" sz="2000">
                  <a:solidFill>
                    <a:srgbClr val="000000"/>
                  </a:solidFill>
                  <a:latin typeface="Alatsi"/>
                  <a:ea typeface="Alatsi"/>
                  <a:cs typeface="Alatsi"/>
                  <a:sym typeface="Alatsi"/>
                </a:rPr>
                <a:t>(An Autonomous Institutions)</a:t>
              </a:r>
            </a:p>
            <a:p>
              <a:pPr algn="ctr">
                <a:lnSpc>
                  <a:spcPts val="2800"/>
                </a:lnSpc>
                <a:spcBef>
                  <a:spcPct val="0"/>
                </a:spcBef>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2982861" y="594556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5859155" y="0"/>
            <a:ext cx="1562612" cy="1673225"/>
            <a:chOff x="0" y="0"/>
            <a:chExt cx="2083482" cy="2230967"/>
          </a:xfrm>
        </p:grpSpPr>
        <p:grpSp>
          <p:nvGrpSpPr>
            <p:cNvPr name="Group 4" id="4"/>
            <p:cNvGrpSpPr/>
            <p:nvPr/>
          </p:nvGrpSpPr>
          <p:grpSpPr>
            <a:xfrm rot="0">
              <a:off x="75599" y="0"/>
              <a:ext cx="1932284" cy="2230967"/>
              <a:chOff x="0" y="0"/>
              <a:chExt cx="703982" cy="812800"/>
            </a:xfrm>
          </p:grpSpPr>
          <p:sp>
            <p:nvSpPr>
              <p:cNvPr name="Freeform 5" id="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6" id="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8</a:t>
              </a:r>
            </a:p>
          </p:txBody>
        </p:sp>
      </p:grpSp>
      <p:sp>
        <p:nvSpPr>
          <p:cNvPr name="TextBox 8" id="8"/>
          <p:cNvSpPr txBox="true"/>
          <p:nvPr/>
        </p:nvSpPr>
        <p:spPr>
          <a:xfrm rot="0">
            <a:off x="3679044" y="1799689"/>
            <a:ext cx="10929913"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CONCLUSION</a:t>
            </a:r>
          </a:p>
        </p:txBody>
      </p:sp>
      <p:sp>
        <p:nvSpPr>
          <p:cNvPr name="TextBox 9" id="9"/>
          <p:cNvSpPr txBox="true"/>
          <p:nvPr/>
        </p:nvSpPr>
        <p:spPr>
          <a:xfrm rot="0">
            <a:off x="1209670" y="3472378"/>
            <a:ext cx="16212097" cy="6356985"/>
          </a:xfrm>
          <a:prstGeom prst="rect">
            <a:avLst/>
          </a:prstGeom>
        </p:spPr>
        <p:txBody>
          <a:bodyPr anchor="t" rtlCol="false" tIns="0" lIns="0" bIns="0" rIns="0">
            <a:spAutoFit/>
          </a:bodyPr>
          <a:lstStyle/>
          <a:p>
            <a:pPr algn="l">
              <a:lnSpc>
                <a:spcPts val="5039"/>
              </a:lnSpc>
            </a:pPr>
            <a:r>
              <a:rPr lang="en-US" sz="3599">
                <a:solidFill>
                  <a:srgbClr val="000000"/>
                </a:solidFill>
                <a:latin typeface="Alatsi"/>
                <a:ea typeface="Alatsi"/>
                <a:cs typeface="Alatsi"/>
                <a:sym typeface="Alatsi"/>
              </a:rPr>
              <a:t>This resea</a:t>
            </a:r>
            <a:r>
              <a:rPr lang="en-US" sz="3599">
                <a:solidFill>
                  <a:srgbClr val="000000"/>
                </a:solidFill>
                <a:latin typeface="Alatsi"/>
                <a:ea typeface="Alatsi"/>
                <a:cs typeface="Alatsi"/>
                <a:sym typeface="Alatsi"/>
              </a:rPr>
              <a:t>rch successfully implements an emotion-based music recommendation system using deep learning techniques. By leveraging CNN (ResNet50V2) for facial emotion recognition, the system accurately detects user emotions and maps them to appropriate music genres. The integration of image preprocessing, transfer learning, and real-time prediction enhances accuracy and user experience. The proposed model eliminates the need for manual song selection, offering a personalized and dynamic music recommendation process. Future improvements can focus on expanding emotion categories, improving model robustness, and integrating with more streaming platforms for a seamless listening experience.</a:t>
            </a:r>
          </a:p>
        </p:txBody>
      </p:sp>
      <p:sp>
        <p:nvSpPr>
          <p:cNvPr name="Freeform 10" id="10"/>
          <p:cNvSpPr/>
          <p:nvPr/>
        </p:nvSpPr>
        <p:spPr>
          <a:xfrm flipH="false" flipV="false" rot="0">
            <a:off x="-3009325"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2890704" y="157505"/>
            <a:ext cx="11902218" cy="1515720"/>
            <a:chOff x="0" y="0"/>
            <a:chExt cx="15869623" cy="2020961"/>
          </a:xfrm>
        </p:grpSpPr>
        <p:sp>
          <p:nvSpPr>
            <p:cNvPr name="Freeform 12" id="12"/>
            <p:cNvSpPr/>
            <p:nvPr/>
          </p:nvSpPr>
          <p:spPr>
            <a:xfrm flipH="false" flipV="false" rot="0">
              <a:off x="13736387" y="0"/>
              <a:ext cx="2133236" cy="2020961"/>
            </a:xfrm>
            <a:custGeom>
              <a:avLst/>
              <a:gdLst/>
              <a:ahLst/>
              <a:cxnLst/>
              <a:rect r="r" b="b" t="t" l="l"/>
              <a:pathLst>
                <a:path h="2020961" w="2133236">
                  <a:moveTo>
                    <a:pt x="0" y="0"/>
                  </a:moveTo>
                  <a:lnTo>
                    <a:pt x="2133236" y="0"/>
                  </a:lnTo>
                  <a:lnTo>
                    <a:pt x="2133236" y="2020961"/>
                  </a:lnTo>
                  <a:lnTo>
                    <a:pt x="0" y="2020961"/>
                  </a:lnTo>
                  <a:lnTo>
                    <a:pt x="0" y="0"/>
                  </a:lnTo>
                  <a:close/>
                </a:path>
              </a:pathLst>
            </a:custGeom>
            <a:blipFill>
              <a:blip r:embed="rId4"/>
              <a:stretch>
                <a:fillRect l="0" t="0" r="0" b="0"/>
              </a:stretch>
            </a:blipFill>
          </p:spPr>
        </p:sp>
        <p:sp>
          <p:nvSpPr>
            <p:cNvPr name="Freeform 13" id="13"/>
            <p:cNvSpPr/>
            <p:nvPr/>
          </p:nvSpPr>
          <p:spPr>
            <a:xfrm flipH="false" flipV="false" rot="0">
              <a:off x="0" y="0"/>
              <a:ext cx="2691853" cy="2020961"/>
            </a:xfrm>
            <a:custGeom>
              <a:avLst/>
              <a:gdLst/>
              <a:ahLst/>
              <a:cxnLst/>
              <a:rect r="r" b="b" t="t" l="l"/>
              <a:pathLst>
                <a:path h="2020961" w="2691853">
                  <a:moveTo>
                    <a:pt x="0" y="0"/>
                  </a:moveTo>
                  <a:lnTo>
                    <a:pt x="2691853" y="0"/>
                  </a:lnTo>
                  <a:lnTo>
                    <a:pt x="2691853" y="2020961"/>
                  </a:lnTo>
                  <a:lnTo>
                    <a:pt x="0" y="2020961"/>
                  </a:lnTo>
                  <a:lnTo>
                    <a:pt x="0" y="0"/>
                  </a:lnTo>
                  <a:close/>
                </a:path>
              </a:pathLst>
            </a:custGeom>
            <a:blipFill>
              <a:blip r:embed="rId5"/>
              <a:stretch>
                <a:fillRect l="0" t="0" r="0" b="0"/>
              </a:stretch>
            </a:blipFill>
          </p:spPr>
        </p:sp>
        <p:sp>
          <p:nvSpPr>
            <p:cNvPr name="TextBox 14" id="14"/>
            <p:cNvSpPr txBox="true"/>
            <p:nvPr/>
          </p:nvSpPr>
          <p:spPr>
            <a:xfrm rot="0">
              <a:off x="3553220" y="234706"/>
              <a:ext cx="9321800" cy="1786254"/>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Alatsi"/>
                  <a:ea typeface="Alatsi"/>
                  <a:cs typeface="Alatsi"/>
                  <a:sym typeface="Alatsi"/>
                </a:rPr>
                <a:t>PANIMALAR</a:t>
              </a:r>
              <a:r>
                <a:rPr lang="en-US" sz="3699">
                  <a:solidFill>
                    <a:srgbClr val="000000"/>
                  </a:solidFill>
                  <a:latin typeface="Alatsi"/>
                  <a:ea typeface="Alatsi"/>
                  <a:cs typeface="Alatsi"/>
                  <a:sym typeface="Alatsi"/>
                </a:rPr>
                <a:t> ENGINEERING COLLEGE</a:t>
              </a:r>
            </a:p>
            <a:p>
              <a:pPr algn="ctr">
                <a:lnSpc>
                  <a:spcPts val="2800"/>
                </a:lnSpc>
                <a:spcBef>
                  <a:spcPct val="0"/>
                </a:spcBef>
              </a:pPr>
              <a:r>
                <a:rPr lang="en-US" sz="2000">
                  <a:solidFill>
                    <a:srgbClr val="000000"/>
                  </a:solidFill>
                  <a:latin typeface="Alatsi"/>
                  <a:ea typeface="Alatsi"/>
                  <a:cs typeface="Alatsi"/>
                  <a:sym typeface="Alatsi"/>
                </a:rPr>
                <a:t>(An Autonomous Institutions)</a:t>
              </a:r>
            </a:p>
            <a:p>
              <a:pPr algn="ctr">
                <a:lnSpc>
                  <a:spcPts val="2800"/>
                </a:lnSpc>
                <a:spcBef>
                  <a:spcPct val="0"/>
                </a:spcBef>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DAGgL-ceeLk</dc:identifier>
  <dcterms:modified xsi:type="dcterms:W3CDTF">2011-08-01T06:04:30Z</dcterms:modified>
  <cp:revision>1</cp:revision>
  <dc:title>SRP Emotion-Driven Music Recommendation System</dc:title>
</cp:coreProperties>
</file>