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B508FC-F664-417A-AD50-BEC489DC36F7}">
  <a:tblStyle styleId="{51B508FC-F664-417A-AD50-BEC489DC36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28" name="Google Shape;128;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9" name="Google Shape;129;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2" name="Google Shape;132;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0" name="Google Shape;140;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1" name="Google Shape;141;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44" name="Google Shape;144;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3"/>
          <p:cNvGrpSpPr/>
          <p:nvPr/>
        </p:nvGrpSpPr>
        <p:grpSpPr>
          <a:xfrm>
            <a:off x="1973016" y="965001"/>
            <a:ext cx="15469986" cy="1336452"/>
            <a:chOff x="0" y="-38100"/>
            <a:chExt cx="20626648" cy="1781936"/>
          </a:xfrm>
        </p:grpSpPr>
        <p:sp>
          <p:nvSpPr>
            <p:cNvPr id="89" name="Google Shape;89;p13"/>
            <p:cNvSpPr/>
            <p:nvPr/>
          </p:nvSpPr>
          <p:spPr>
            <a:xfrm>
              <a:off x="0" y="0"/>
              <a:ext cx="20626648" cy="1743836"/>
            </a:xfrm>
            <a:custGeom>
              <a:rect b="b" l="l" r="r" t="t"/>
              <a:pathLst>
                <a:path extrusionOk="0" h="1743836" w="20626648">
                  <a:moveTo>
                    <a:pt x="0" y="0"/>
                  </a:moveTo>
                  <a:lnTo>
                    <a:pt x="20626648" y="0"/>
                  </a:lnTo>
                  <a:lnTo>
                    <a:pt x="20626648" y="1743836"/>
                  </a:lnTo>
                  <a:lnTo>
                    <a:pt x="0" y="1743836"/>
                  </a:lnTo>
                  <a:close/>
                </a:path>
              </a:pathLst>
            </a:custGeom>
            <a:solidFill>
              <a:srgbClr val="000000">
                <a:alpha val="0"/>
              </a:srgbClr>
            </a:solidFill>
            <a:ln>
              <a:noFill/>
            </a:ln>
          </p:spPr>
        </p:sp>
        <p:sp>
          <p:nvSpPr>
            <p:cNvPr id="90" name="Google Shape;90;p13"/>
            <p:cNvSpPr txBox="1"/>
            <p:nvPr/>
          </p:nvSpPr>
          <p:spPr>
            <a:xfrm>
              <a:off x="0" y="-38100"/>
              <a:ext cx="20626648" cy="1781936"/>
            </a:xfrm>
            <a:prstGeom prst="rect">
              <a:avLst/>
            </a:prstGeom>
            <a:noFill/>
            <a:ln>
              <a:noFill/>
            </a:ln>
          </p:spPr>
          <p:txBody>
            <a:bodyPr anchorCtr="0" anchor="b" bIns="0" lIns="0" spcFirstLastPara="1" rIns="0" wrap="square" tIns="0">
              <a:noAutofit/>
            </a:bodyPr>
            <a:lstStyle/>
            <a:p>
              <a:pPr indent="0" lvl="0" marL="0" marR="0" rtl="0" algn="ctr">
                <a:lnSpc>
                  <a:spcPct val="108000"/>
                </a:lnSpc>
                <a:spcBef>
                  <a:spcPts val="0"/>
                </a:spcBef>
                <a:spcAft>
                  <a:spcPts val="0"/>
                </a:spcAft>
                <a:buNone/>
              </a:pPr>
              <a:r>
                <a:rPr b="1" i="0" lang="en-US" sz="4200" u="none" cap="none" strike="noStrike">
                  <a:solidFill>
                    <a:srgbClr val="000000"/>
                  </a:solidFill>
                  <a:latin typeface="Times"/>
                  <a:ea typeface="Times"/>
                  <a:cs typeface="Times"/>
                  <a:sym typeface="Times"/>
                </a:rPr>
                <a:t>PANIMALAR ENGINEERING COLLEGE</a:t>
              </a:r>
              <a:endParaRPr/>
            </a:p>
            <a:p>
              <a:pPr indent="0" lvl="0" marL="0" marR="0" rtl="0" algn="ctr">
                <a:lnSpc>
                  <a:spcPct val="108000"/>
                </a:lnSpc>
                <a:spcBef>
                  <a:spcPts val="0"/>
                </a:spcBef>
                <a:spcAft>
                  <a:spcPts val="0"/>
                </a:spcAft>
                <a:buNone/>
              </a:pPr>
              <a:r>
                <a:rPr b="1" i="0" lang="en-US" sz="3000" u="none" cap="none" strike="noStrike">
                  <a:solidFill>
                    <a:srgbClr val="000000"/>
                  </a:solidFill>
                  <a:latin typeface="Times"/>
                  <a:ea typeface="Times"/>
                  <a:cs typeface="Times"/>
                  <a:sym typeface="Times"/>
                </a:rPr>
                <a:t>DEPARTMENT OF ARTIFICIAL INTELLIGENCE AND DATA SCIENCE </a:t>
              </a:r>
              <a:endParaRPr/>
            </a:p>
          </p:txBody>
        </p:sp>
      </p:grpSp>
      <p:grpSp>
        <p:nvGrpSpPr>
          <p:cNvPr id="91" name="Google Shape;91;p13"/>
          <p:cNvGrpSpPr/>
          <p:nvPr/>
        </p:nvGrpSpPr>
        <p:grpSpPr>
          <a:xfrm>
            <a:off x="1731945" y="7385211"/>
            <a:ext cx="5500130" cy="2540186"/>
            <a:chOff x="0" y="-28575"/>
            <a:chExt cx="7333506" cy="3386915"/>
          </a:xfrm>
        </p:grpSpPr>
        <p:sp>
          <p:nvSpPr>
            <p:cNvPr id="92" name="Google Shape;92;p13"/>
            <p:cNvSpPr/>
            <p:nvPr/>
          </p:nvSpPr>
          <p:spPr>
            <a:xfrm>
              <a:off x="0" y="0"/>
              <a:ext cx="7333506" cy="3358340"/>
            </a:xfrm>
            <a:custGeom>
              <a:rect b="b" l="l" r="r" t="t"/>
              <a:pathLst>
                <a:path extrusionOk="0" h="3358340" w="7333506">
                  <a:moveTo>
                    <a:pt x="0" y="0"/>
                  </a:moveTo>
                  <a:lnTo>
                    <a:pt x="7333506" y="0"/>
                  </a:lnTo>
                  <a:lnTo>
                    <a:pt x="7333506" y="3358340"/>
                  </a:lnTo>
                  <a:lnTo>
                    <a:pt x="0" y="3358340"/>
                  </a:lnTo>
                  <a:close/>
                </a:path>
              </a:pathLst>
            </a:custGeom>
            <a:solidFill>
              <a:srgbClr val="000000">
                <a:alpha val="0"/>
              </a:srgbClr>
            </a:solidFill>
            <a:ln>
              <a:noFill/>
            </a:ln>
          </p:spPr>
        </p:sp>
        <p:sp>
          <p:nvSpPr>
            <p:cNvPr id="93" name="Google Shape;93;p13"/>
            <p:cNvSpPr txBox="1"/>
            <p:nvPr/>
          </p:nvSpPr>
          <p:spPr>
            <a:xfrm>
              <a:off x="0" y="-28575"/>
              <a:ext cx="7333506" cy="3386915"/>
            </a:xfrm>
            <a:prstGeom prst="rect">
              <a:avLst/>
            </a:prstGeom>
            <a:noFill/>
            <a:ln>
              <a:noFill/>
            </a:ln>
          </p:spPr>
          <p:txBody>
            <a:bodyPr anchorCtr="0" anchor="t" bIns="0" lIns="0" spcFirstLastPara="1" rIns="0" wrap="square" tIns="0">
              <a:noAutofit/>
            </a:bodyPr>
            <a:lstStyle/>
            <a:p>
              <a:pPr indent="0" lvl="0" marL="0" marR="0" rtl="0" algn="l">
                <a:lnSpc>
                  <a:spcPct val="108000"/>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Presented by</a:t>
              </a:r>
              <a:endParaRPr/>
            </a:p>
          </p:txBody>
        </p:sp>
      </p:grpSp>
      <p:sp>
        <p:nvSpPr>
          <p:cNvPr id="94" name="Google Shape;94;p13"/>
          <p:cNvSpPr/>
          <p:nvPr/>
        </p:nvSpPr>
        <p:spPr>
          <a:xfrm>
            <a:off x="1517073" y="670560"/>
            <a:ext cx="1781823" cy="1630893"/>
          </a:xfrm>
          <a:custGeom>
            <a:rect b="b" l="l" r="r" t="t"/>
            <a:pathLst>
              <a:path extrusionOk="0" h="1630893" w="1781823">
                <a:moveTo>
                  <a:pt x="0" y="0"/>
                </a:moveTo>
                <a:lnTo>
                  <a:pt x="1781823" y="0"/>
                </a:lnTo>
                <a:lnTo>
                  <a:pt x="1781823" y="1630893"/>
                </a:lnTo>
                <a:lnTo>
                  <a:pt x="0" y="1630893"/>
                </a:lnTo>
                <a:lnTo>
                  <a:pt x="0" y="0"/>
                </a:lnTo>
                <a:close/>
              </a:path>
            </a:pathLst>
          </a:custGeom>
          <a:blipFill rotWithShape="1">
            <a:blip r:embed="rId3">
              <a:alphaModFix/>
            </a:blip>
            <a:stretch>
              <a:fillRect b="-22161" l="0" r="0" t="0"/>
            </a:stretch>
          </a:blipFill>
          <a:ln>
            <a:noFill/>
          </a:ln>
        </p:spPr>
      </p:sp>
      <p:grpSp>
        <p:nvGrpSpPr>
          <p:cNvPr id="95" name="Google Shape;95;p13"/>
          <p:cNvGrpSpPr/>
          <p:nvPr/>
        </p:nvGrpSpPr>
        <p:grpSpPr>
          <a:xfrm>
            <a:off x="2518757" y="3302360"/>
            <a:ext cx="14164887" cy="3891058"/>
            <a:chOff x="0" y="-85725"/>
            <a:chExt cx="18886516" cy="5188077"/>
          </a:xfrm>
        </p:grpSpPr>
        <p:sp>
          <p:nvSpPr>
            <p:cNvPr id="96" name="Google Shape;96;p13"/>
            <p:cNvSpPr/>
            <p:nvPr/>
          </p:nvSpPr>
          <p:spPr>
            <a:xfrm>
              <a:off x="0" y="0"/>
              <a:ext cx="18886515" cy="5102352"/>
            </a:xfrm>
            <a:custGeom>
              <a:rect b="b" l="l" r="r" t="t"/>
              <a:pathLst>
                <a:path extrusionOk="0" h="5102352" w="18886515">
                  <a:moveTo>
                    <a:pt x="0" y="0"/>
                  </a:moveTo>
                  <a:lnTo>
                    <a:pt x="18886515" y="0"/>
                  </a:lnTo>
                  <a:lnTo>
                    <a:pt x="18886515" y="5102352"/>
                  </a:lnTo>
                  <a:lnTo>
                    <a:pt x="0" y="5102352"/>
                  </a:lnTo>
                  <a:close/>
                </a:path>
              </a:pathLst>
            </a:custGeom>
            <a:solidFill>
              <a:srgbClr val="000000">
                <a:alpha val="0"/>
              </a:srgbClr>
            </a:solidFill>
            <a:ln>
              <a:noFill/>
            </a:ln>
          </p:spPr>
        </p:sp>
        <p:sp>
          <p:nvSpPr>
            <p:cNvPr id="97" name="Google Shape;97;p13"/>
            <p:cNvSpPr txBox="1"/>
            <p:nvPr/>
          </p:nvSpPr>
          <p:spPr>
            <a:xfrm>
              <a:off x="0" y="-85725"/>
              <a:ext cx="18886516" cy="518807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4200" u="none" cap="none" strike="noStrike">
                  <a:solidFill>
                    <a:srgbClr val="00B050"/>
                  </a:solidFill>
                  <a:latin typeface="Times New Roman"/>
                  <a:ea typeface="Times New Roman"/>
                  <a:cs typeface="Times New Roman"/>
                  <a:sym typeface="Times New Roman"/>
                </a:rPr>
                <a:t>DEEP LEARNING BASED EMOTION-DRIVEN MUSIC RECOMMENDATION SYSTEM</a:t>
              </a:r>
              <a:endParaRPr/>
            </a:p>
            <a:p>
              <a:pPr indent="0" lvl="0" marL="0" marR="0" rtl="0" algn="ctr">
                <a:lnSpc>
                  <a:spcPct val="120000"/>
                </a:lnSpc>
                <a:spcBef>
                  <a:spcPts val="0"/>
                </a:spcBef>
                <a:spcAft>
                  <a:spcPts val="0"/>
                </a:spcAft>
                <a:buNone/>
              </a:pPr>
              <a:r>
                <a:t/>
              </a:r>
              <a:endParaRPr b="0" i="0" sz="4200" u="none" cap="none" strike="noStrike">
                <a:solidFill>
                  <a:srgbClr val="00B050"/>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None/>
              </a:pPr>
              <a:r>
                <a:t/>
              </a:r>
              <a:endParaRPr b="0" i="0" sz="4200" u="none" cap="none" strike="noStrike">
                <a:solidFill>
                  <a:srgbClr val="00B050"/>
                </a:solidFill>
                <a:latin typeface="Times New Roman"/>
                <a:ea typeface="Times New Roman"/>
                <a:cs typeface="Times New Roman"/>
                <a:sym typeface="Times New Roman"/>
              </a:endParaRPr>
            </a:p>
            <a:p>
              <a:pPr indent="0" lvl="0" marL="0" marR="0" rtl="0" algn="ctr">
                <a:lnSpc>
                  <a:spcPct val="120000"/>
                </a:lnSpc>
                <a:spcBef>
                  <a:spcPts val="0"/>
                </a:spcBef>
                <a:spcAft>
                  <a:spcPts val="0"/>
                </a:spcAft>
                <a:buNone/>
              </a:pPr>
              <a:r>
                <a:rPr b="0" i="0" lang="en-US" sz="3000" u="none" cap="none" strike="noStrike">
                  <a:solidFill>
                    <a:srgbClr val="00B050"/>
                  </a:solidFill>
                  <a:latin typeface="Times New Roman"/>
                  <a:ea typeface="Times New Roman"/>
                  <a:cs typeface="Times New Roman"/>
                  <a:sym typeface="Times New Roman"/>
                </a:rPr>
                <a:t>Batch Number: 04</a:t>
              </a:r>
              <a:endParaRPr/>
            </a:p>
            <a:p>
              <a:pPr indent="0" lvl="0" marL="0" marR="0" rtl="0" algn="ctr">
                <a:lnSpc>
                  <a:spcPct val="168000"/>
                </a:lnSpc>
                <a:spcBef>
                  <a:spcPts val="0"/>
                </a:spcBef>
                <a:spcAft>
                  <a:spcPts val="0"/>
                </a:spcAft>
                <a:buNone/>
              </a:pPr>
              <a:r>
                <a:t/>
              </a:r>
              <a:endParaRPr b="0" i="0" sz="3000" u="none" cap="none" strike="noStrike">
                <a:solidFill>
                  <a:srgbClr val="00B050"/>
                </a:solidFill>
                <a:latin typeface="Times New Roman"/>
                <a:ea typeface="Times New Roman"/>
                <a:cs typeface="Times New Roman"/>
                <a:sym typeface="Times New Roman"/>
              </a:endParaRPr>
            </a:p>
          </p:txBody>
        </p:sp>
      </p:grpSp>
      <p:cxnSp>
        <p:nvCxnSpPr>
          <p:cNvPr id="98" name="Google Shape;98;p13"/>
          <p:cNvCxnSpPr/>
          <p:nvPr/>
        </p:nvCxnSpPr>
        <p:spPr>
          <a:xfrm rot="29348">
            <a:off x="2670566" y="2851785"/>
            <a:ext cx="13388828" cy="0"/>
          </a:xfrm>
          <a:prstGeom prst="straightConnector1">
            <a:avLst/>
          </a:prstGeom>
          <a:noFill/>
          <a:ln cap="rnd" cmpd="sng" w="57150">
            <a:solidFill>
              <a:srgbClr val="FF0000"/>
            </a:solidFill>
            <a:prstDash val="solid"/>
            <a:round/>
            <a:headEnd len="sm" w="sm" type="none"/>
            <a:tailEnd len="sm" w="sm" type="none"/>
          </a:ln>
        </p:spPr>
      </p:cxnSp>
      <p:cxnSp>
        <p:nvCxnSpPr>
          <p:cNvPr id="99" name="Google Shape;99;p13"/>
          <p:cNvCxnSpPr/>
          <p:nvPr/>
        </p:nvCxnSpPr>
        <p:spPr>
          <a:xfrm rot="29348">
            <a:off x="2670566" y="6798945"/>
            <a:ext cx="13388828" cy="0"/>
          </a:xfrm>
          <a:prstGeom prst="straightConnector1">
            <a:avLst/>
          </a:prstGeom>
          <a:noFill/>
          <a:ln cap="rnd" cmpd="sng" w="57150">
            <a:solidFill>
              <a:srgbClr val="FF0000"/>
            </a:solidFill>
            <a:prstDash val="solid"/>
            <a:round/>
            <a:headEnd len="sm" w="sm" type="none"/>
            <a:tailEnd len="sm" w="sm" type="none"/>
          </a:ln>
        </p:spPr>
      </p:cxnSp>
      <p:grpSp>
        <p:nvGrpSpPr>
          <p:cNvPr id="100" name="Google Shape;100;p13"/>
          <p:cNvGrpSpPr/>
          <p:nvPr/>
        </p:nvGrpSpPr>
        <p:grpSpPr>
          <a:xfrm>
            <a:off x="1731945" y="8004091"/>
            <a:ext cx="8370917" cy="1988999"/>
            <a:chOff x="0" y="-66675"/>
            <a:chExt cx="11161222" cy="2651999"/>
          </a:xfrm>
        </p:grpSpPr>
        <p:sp>
          <p:nvSpPr>
            <p:cNvPr id="101" name="Google Shape;101;p13"/>
            <p:cNvSpPr/>
            <p:nvPr/>
          </p:nvSpPr>
          <p:spPr>
            <a:xfrm>
              <a:off x="0" y="0"/>
              <a:ext cx="11161222" cy="2585324"/>
            </a:xfrm>
            <a:custGeom>
              <a:rect b="b" l="l" r="r" t="t"/>
              <a:pathLst>
                <a:path extrusionOk="0" h="2585324" w="11161222">
                  <a:moveTo>
                    <a:pt x="0" y="0"/>
                  </a:moveTo>
                  <a:lnTo>
                    <a:pt x="11161222" y="0"/>
                  </a:lnTo>
                  <a:lnTo>
                    <a:pt x="11161222" y="2585324"/>
                  </a:lnTo>
                  <a:lnTo>
                    <a:pt x="0" y="2585324"/>
                  </a:lnTo>
                  <a:close/>
                </a:path>
              </a:pathLst>
            </a:custGeom>
            <a:solidFill>
              <a:srgbClr val="000000">
                <a:alpha val="0"/>
              </a:srgbClr>
            </a:solidFill>
            <a:ln>
              <a:noFill/>
            </a:ln>
          </p:spPr>
        </p:sp>
        <p:sp>
          <p:nvSpPr>
            <p:cNvPr id="102" name="Google Shape;102;p13"/>
            <p:cNvSpPr txBox="1"/>
            <p:nvPr/>
          </p:nvSpPr>
          <p:spPr>
            <a:xfrm>
              <a:off x="0" y="-66675"/>
              <a:ext cx="11161222" cy="265199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DEVADARSHINI M           (211422243055)</a:t>
              </a:r>
              <a:endParaRPr/>
            </a:p>
            <a:p>
              <a:pPr indent="0" lvl="0" marL="0" marR="0" rtl="0" algn="l">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GOPIKASHREE P R           (211422243080) </a:t>
              </a:r>
              <a:endParaRPr/>
            </a:p>
            <a:p>
              <a:pPr indent="0" lvl="0" marL="0" marR="0" rtl="0" algn="l">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grpSp>
        <p:nvGrpSpPr>
          <p:cNvPr id="103" name="Google Shape;103;p13"/>
          <p:cNvGrpSpPr/>
          <p:nvPr/>
        </p:nvGrpSpPr>
        <p:grpSpPr>
          <a:xfrm>
            <a:off x="10102862" y="7015933"/>
            <a:ext cx="8750404" cy="2977158"/>
            <a:chOff x="0" y="-276225"/>
            <a:chExt cx="11667206" cy="3969543"/>
          </a:xfrm>
        </p:grpSpPr>
        <p:sp>
          <p:nvSpPr>
            <p:cNvPr id="104" name="Google Shape;104;p13"/>
            <p:cNvSpPr/>
            <p:nvPr/>
          </p:nvSpPr>
          <p:spPr>
            <a:xfrm>
              <a:off x="0" y="0"/>
              <a:ext cx="11667206" cy="3693318"/>
            </a:xfrm>
            <a:custGeom>
              <a:rect b="b" l="l" r="r" t="t"/>
              <a:pathLst>
                <a:path extrusionOk="0" h="3693318" w="11667206">
                  <a:moveTo>
                    <a:pt x="0" y="0"/>
                  </a:moveTo>
                  <a:lnTo>
                    <a:pt x="11667206" y="0"/>
                  </a:lnTo>
                  <a:lnTo>
                    <a:pt x="11667206" y="3693318"/>
                  </a:lnTo>
                  <a:lnTo>
                    <a:pt x="0" y="3693318"/>
                  </a:lnTo>
                  <a:close/>
                </a:path>
              </a:pathLst>
            </a:custGeom>
            <a:solidFill>
              <a:srgbClr val="000000">
                <a:alpha val="0"/>
              </a:srgbClr>
            </a:solidFill>
            <a:ln>
              <a:noFill/>
            </a:ln>
          </p:spPr>
        </p:sp>
        <p:sp>
          <p:nvSpPr>
            <p:cNvPr id="105" name="Google Shape;105;p13"/>
            <p:cNvSpPr txBox="1"/>
            <p:nvPr/>
          </p:nvSpPr>
          <p:spPr>
            <a:xfrm>
              <a:off x="0" y="-276225"/>
              <a:ext cx="11667206" cy="3969543"/>
            </a:xfrm>
            <a:prstGeom prst="rect">
              <a:avLst/>
            </a:prstGeom>
            <a:noFill/>
            <a:ln>
              <a:noFill/>
            </a:ln>
          </p:spPr>
          <p:txBody>
            <a:bodyPr anchorCtr="0" anchor="t" bIns="0" lIns="0" spcFirstLastPara="1" rIns="0" wrap="square" tIns="0">
              <a:noAutofit/>
            </a:bodyPr>
            <a:lstStyle/>
            <a:p>
              <a:pPr indent="0" lvl="0" marL="0" marR="0" rtl="0" algn="l">
                <a:lnSpc>
                  <a:spcPct val="180000"/>
                </a:lnSpc>
                <a:spcBef>
                  <a:spcPts val="0"/>
                </a:spcBef>
                <a:spcAft>
                  <a:spcPts val="0"/>
                </a:spcAft>
                <a:buNone/>
              </a:pPr>
              <a:r>
                <a:rPr b="0" i="0" lang="en-US" sz="3600" u="none" cap="none" strike="noStrike">
                  <a:solidFill>
                    <a:srgbClr val="000000"/>
                  </a:solidFill>
                  <a:latin typeface="Times New Roman"/>
                  <a:ea typeface="Times New Roman"/>
                  <a:cs typeface="Times New Roman"/>
                  <a:sym typeface="Times New Roman"/>
                </a:rPr>
                <a:t>Guide:</a:t>
              </a:r>
              <a:endParaRPr/>
            </a:p>
            <a:p>
              <a:pPr indent="0" lvl="0" marL="0" marR="0" rtl="0" algn="l">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Dr. M. S. Maharajan , M.E., Ph.D.,</a:t>
              </a:r>
              <a:endParaRPr/>
            </a:p>
            <a:p>
              <a:pPr indent="0" lvl="0" marL="0" marR="0" rtl="0" algn="l">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Associate Professor</a:t>
              </a:r>
              <a:endParaRPr/>
            </a:p>
            <a:p>
              <a:pPr indent="0" lvl="0" marL="0" marR="0" rtl="0" algn="l">
                <a:lnSpc>
                  <a:spcPct val="120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Dept of Artificial Intelligence and Data Science</a:t>
              </a:r>
              <a:endParaRPr/>
            </a:p>
            <a:p>
              <a:pPr indent="0" lvl="0" marL="0" marR="0" rtl="0" algn="l">
                <a:lnSpc>
                  <a:spcPct val="12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grpSp>
        <p:nvGrpSpPr>
          <p:cNvPr id="191" name="Google Shape;191;p22"/>
          <p:cNvGrpSpPr/>
          <p:nvPr/>
        </p:nvGrpSpPr>
        <p:grpSpPr>
          <a:xfrm>
            <a:off x="1257300" y="497682"/>
            <a:ext cx="15773400" cy="2038351"/>
            <a:chOff x="0" y="-66675"/>
            <a:chExt cx="21031200" cy="2717801"/>
          </a:xfrm>
        </p:grpSpPr>
        <p:sp>
          <p:nvSpPr>
            <p:cNvPr id="192" name="Google Shape;192;p22"/>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93" name="Google Shape;193;p22"/>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Dataset Used</a:t>
              </a:r>
              <a:endParaRPr/>
            </a:p>
          </p:txBody>
        </p:sp>
      </p:grpSp>
      <p:grpSp>
        <p:nvGrpSpPr>
          <p:cNvPr id="194" name="Google Shape;194;p22"/>
          <p:cNvGrpSpPr/>
          <p:nvPr/>
        </p:nvGrpSpPr>
        <p:grpSpPr>
          <a:xfrm>
            <a:off x="1028700" y="2357438"/>
            <a:ext cx="15773400" cy="7621429"/>
            <a:chOff x="0" y="-238125"/>
            <a:chExt cx="21031200" cy="10161905"/>
          </a:xfrm>
        </p:grpSpPr>
        <p:sp>
          <p:nvSpPr>
            <p:cNvPr id="195" name="Google Shape;195;p22"/>
            <p:cNvSpPr/>
            <p:nvPr/>
          </p:nvSpPr>
          <p:spPr>
            <a:xfrm>
              <a:off x="0" y="0"/>
              <a:ext cx="21031200" cy="9923780"/>
            </a:xfrm>
            <a:custGeom>
              <a:rect b="b" l="l" r="r" t="t"/>
              <a:pathLst>
                <a:path extrusionOk="0" h="9923780" w="21031200">
                  <a:moveTo>
                    <a:pt x="0" y="0"/>
                  </a:moveTo>
                  <a:lnTo>
                    <a:pt x="21031200" y="0"/>
                  </a:lnTo>
                  <a:lnTo>
                    <a:pt x="21031200" y="9923780"/>
                  </a:lnTo>
                  <a:lnTo>
                    <a:pt x="0" y="9923780"/>
                  </a:lnTo>
                  <a:close/>
                </a:path>
              </a:pathLst>
            </a:custGeom>
            <a:solidFill>
              <a:srgbClr val="000000">
                <a:alpha val="0"/>
              </a:srgbClr>
            </a:solidFill>
            <a:ln>
              <a:noFill/>
            </a:ln>
          </p:spPr>
        </p:sp>
        <p:sp>
          <p:nvSpPr>
            <p:cNvPr id="196" name="Google Shape;196;p22"/>
            <p:cNvSpPr txBox="1"/>
            <p:nvPr/>
          </p:nvSpPr>
          <p:spPr>
            <a:xfrm>
              <a:off x="0" y="-238125"/>
              <a:ext cx="21031200" cy="10161905"/>
            </a:xfrm>
            <a:prstGeom prst="rect">
              <a:avLst/>
            </a:prstGeom>
            <a:noFill/>
            <a:ln>
              <a:noFill/>
            </a:ln>
          </p:spPr>
          <p:txBody>
            <a:bodyPr anchorCtr="0" anchor="t" bIns="0" lIns="0" spcFirstLastPara="1" rIns="0" wrap="square" tIns="0">
              <a:noAutofit/>
            </a:bodyPr>
            <a:lstStyle/>
            <a:p>
              <a:pPr indent="-271462" lvl="1" marL="542925" marR="0" rtl="0" algn="l">
                <a:lnSpc>
                  <a:spcPct val="180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Emotion Recognition Dataset:</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Source: [e.g., FER-2013 dataset]</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Description: Contains facial images labeled with 7 emotions (e.g., happy, sad, angry, surprise, etc.).</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Usage: Used for training the emotion recognition model based on facial expressions.</a:t>
              </a:r>
              <a:endParaRPr/>
            </a:p>
            <a:p>
              <a:pPr indent="0" lvl="0" marL="0" marR="0" rtl="0" algn="l">
                <a:lnSpc>
                  <a:spcPct val="18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l">
                <a:lnSpc>
                  <a:spcPct val="180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Music Emotion Dataset:</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Source: [e.g., Million Song Dataset]</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Description: Includes a large collection of music tracks with metadata and mood tags.</a:t>
              </a:r>
              <a:endParaRPr/>
            </a:p>
            <a:p>
              <a:pPr indent="-431800" lvl="2" marL="1295400" marR="0" rtl="0" algn="l">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Usage: Used to map emotions to music tracks for recommendation.</a:t>
              </a:r>
              <a:endParaRPr/>
            </a:p>
            <a:p>
              <a:pPr indent="0" lvl="0" marL="0" marR="0" rtl="0" algn="l">
                <a:lnSpc>
                  <a:spcPct val="18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grpSp>
        <p:nvGrpSpPr>
          <p:cNvPr id="201" name="Google Shape;201;p23"/>
          <p:cNvGrpSpPr/>
          <p:nvPr/>
        </p:nvGrpSpPr>
        <p:grpSpPr>
          <a:xfrm>
            <a:off x="1257300" y="497682"/>
            <a:ext cx="15773400" cy="2038351"/>
            <a:chOff x="0" y="-66675"/>
            <a:chExt cx="21031200" cy="2717801"/>
          </a:xfrm>
        </p:grpSpPr>
        <p:sp>
          <p:nvSpPr>
            <p:cNvPr id="202" name="Google Shape;202;p23"/>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03" name="Google Shape;203;p23"/>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List of Modules</a:t>
              </a:r>
              <a:endParaRPr/>
            </a:p>
          </p:txBody>
        </p:sp>
      </p:grpSp>
      <p:grpSp>
        <p:nvGrpSpPr>
          <p:cNvPr id="204" name="Google Shape;204;p23"/>
          <p:cNvGrpSpPr/>
          <p:nvPr/>
        </p:nvGrpSpPr>
        <p:grpSpPr>
          <a:xfrm>
            <a:off x="1257300" y="2717007"/>
            <a:ext cx="15773400" cy="6548438"/>
            <a:chOff x="0" y="-28575"/>
            <a:chExt cx="21031200" cy="8731251"/>
          </a:xfrm>
        </p:grpSpPr>
        <p:sp>
          <p:nvSpPr>
            <p:cNvPr id="205" name="Google Shape;205;p23"/>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206" name="Google Shape;206;p23"/>
            <p:cNvSpPr txBox="1"/>
            <p:nvPr/>
          </p:nvSpPr>
          <p:spPr>
            <a:xfrm>
              <a:off x="0" y="-28575"/>
              <a:ext cx="21031200" cy="8731251"/>
            </a:xfrm>
            <a:prstGeom prst="rect">
              <a:avLst/>
            </a:prstGeom>
            <a:noFill/>
            <a:ln>
              <a:noFill/>
            </a:ln>
          </p:spPr>
          <p:txBody>
            <a:bodyPr anchorCtr="0" anchor="t" bIns="0" lIns="0" spcFirstLastPara="1" rIns="0" wrap="square" tIns="0">
              <a:noAutofit/>
            </a:bodyPr>
            <a:lstStyle/>
            <a:p>
              <a:pPr indent="0" lvl="0" marL="0" marR="0" rtl="0" algn="just">
                <a:lnSpc>
                  <a:spcPct val="1080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This project can be divided into the following key modules:</a:t>
              </a:r>
              <a:endParaRPr/>
            </a:p>
            <a:p>
              <a:pPr indent="0" lvl="0" marL="0" marR="0" rtl="0" algn="just">
                <a:lnSpc>
                  <a:spcPct val="108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l">
                <a:lnSpc>
                  <a:spcPct val="108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Emotion Recognition Module</a:t>
              </a:r>
              <a:endParaRPr/>
            </a:p>
            <a:p>
              <a:pPr indent="-271462" lvl="1" marL="542925" marR="0" rtl="0" algn="l">
                <a:lnSpc>
                  <a:spcPct val="108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Music Recommendation Module</a:t>
              </a:r>
              <a:endParaRPr/>
            </a:p>
            <a:p>
              <a:pPr indent="-271462" lvl="1" marL="542925" marR="0" rtl="0" algn="l">
                <a:lnSpc>
                  <a:spcPct val="108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Data Preprocessing and Feature Extraction Module</a:t>
              </a:r>
              <a:endParaRPr/>
            </a:p>
            <a:p>
              <a:pPr indent="0" lvl="0" marL="0" marR="0" rtl="0" algn="l">
                <a:lnSpc>
                  <a:spcPct val="108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24"/>
          <p:cNvGrpSpPr/>
          <p:nvPr/>
        </p:nvGrpSpPr>
        <p:grpSpPr>
          <a:xfrm>
            <a:off x="1257300" y="-15478"/>
            <a:ext cx="15773400" cy="2038351"/>
            <a:chOff x="0" y="-66675"/>
            <a:chExt cx="21031200" cy="2717801"/>
          </a:xfrm>
        </p:grpSpPr>
        <p:sp>
          <p:nvSpPr>
            <p:cNvPr id="212" name="Google Shape;212;p24"/>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13" name="Google Shape;213;p24"/>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Module Description</a:t>
              </a:r>
              <a:endParaRPr/>
            </a:p>
          </p:txBody>
        </p:sp>
      </p:grpSp>
      <p:grpSp>
        <p:nvGrpSpPr>
          <p:cNvPr id="214" name="Google Shape;214;p24"/>
          <p:cNvGrpSpPr/>
          <p:nvPr/>
        </p:nvGrpSpPr>
        <p:grpSpPr>
          <a:xfrm>
            <a:off x="1257300" y="1563329"/>
            <a:ext cx="15773400" cy="8723671"/>
            <a:chOff x="0" y="-266700"/>
            <a:chExt cx="21031200" cy="11631562"/>
          </a:xfrm>
        </p:grpSpPr>
        <p:sp>
          <p:nvSpPr>
            <p:cNvPr id="215" name="Google Shape;215;p24"/>
            <p:cNvSpPr/>
            <p:nvPr/>
          </p:nvSpPr>
          <p:spPr>
            <a:xfrm>
              <a:off x="0" y="0"/>
              <a:ext cx="21031200" cy="11364861"/>
            </a:xfrm>
            <a:custGeom>
              <a:rect b="b" l="l" r="r" t="t"/>
              <a:pathLst>
                <a:path extrusionOk="0" h="11364861" w="21031200">
                  <a:moveTo>
                    <a:pt x="0" y="0"/>
                  </a:moveTo>
                  <a:lnTo>
                    <a:pt x="21031200" y="0"/>
                  </a:lnTo>
                  <a:lnTo>
                    <a:pt x="21031200" y="11364861"/>
                  </a:lnTo>
                  <a:lnTo>
                    <a:pt x="0" y="11364861"/>
                  </a:lnTo>
                  <a:close/>
                </a:path>
              </a:pathLst>
            </a:custGeom>
            <a:solidFill>
              <a:srgbClr val="000000">
                <a:alpha val="0"/>
              </a:srgbClr>
            </a:solidFill>
            <a:ln>
              <a:noFill/>
            </a:ln>
          </p:spPr>
        </p:sp>
        <p:sp>
          <p:nvSpPr>
            <p:cNvPr id="216" name="Google Shape;216;p24"/>
            <p:cNvSpPr txBox="1"/>
            <p:nvPr/>
          </p:nvSpPr>
          <p:spPr>
            <a:xfrm>
              <a:off x="0" y="-266700"/>
              <a:ext cx="21031200" cy="11631562"/>
            </a:xfrm>
            <a:prstGeom prst="rect">
              <a:avLst/>
            </a:prstGeom>
            <a:noFill/>
            <a:ln>
              <a:noFill/>
            </a:ln>
          </p:spPr>
          <p:txBody>
            <a:bodyPr anchorCtr="0" anchor="t" bIns="0" lIns="0" spcFirstLastPara="1" rIns="0" wrap="square" tIns="0">
              <a:noAutofit/>
            </a:bodyPr>
            <a:lstStyle/>
            <a:p>
              <a:pPr indent="-265847" lvl="1" marL="531693" marR="0" rtl="0" algn="just">
                <a:lnSpc>
                  <a:spcPct val="191972"/>
                </a:lnSpc>
                <a:spcBef>
                  <a:spcPts val="0"/>
                </a:spcBef>
                <a:spcAft>
                  <a:spcPts val="0"/>
                </a:spcAft>
                <a:buClr>
                  <a:srgbClr val="000000"/>
                </a:buClr>
                <a:buSzPts val="2940"/>
                <a:buFont typeface="Arial"/>
                <a:buChar char="•"/>
              </a:pPr>
              <a:r>
                <a:rPr b="1" i="0" lang="en-US" sz="2940" u="none" cap="none" strike="noStrike">
                  <a:solidFill>
                    <a:srgbClr val="000000"/>
                  </a:solidFill>
                  <a:latin typeface="Times"/>
                  <a:ea typeface="Times"/>
                  <a:cs typeface="Times"/>
                  <a:sym typeface="Times"/>
                </a:rPr>
                <a:t>Emotion Recognition Module:</a:t>
              </a:r>
              <a:endParaRPr/>
            </a:p>
            <a:p>
              <a:pPr indent="-1004205" lvl="1" marL="2008410"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 Detects and classifies human emotions from facial expressions using Convolutional Neural Networks (CNN) and Residual Network 50 Version 2(ResNet50V2).</a:t>
              </a:r>
              <a:endParaRPr/>
            </a:p>
            <a:p>
              <a:pPr indent="-1004205" lvl="1" marL="2008410"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Technology used TensorFlow, Keras, OpenCV</a:t>
              </a:r>
              <a:endParaRPr/>
            </a:p>
            <a:p>
              <a:pPr indent="-266033" lvl="1" marL="532066" marR="0" rtl="0" algn="just">
                <a:lnSpc>
                  <a:spcPct val="191972"/>
                </a:lnSpc>
                <a:spcBef>
                  <a:spcPts val="0"/>
                </a:spcBef>
                <a:spcAft>
                  <a:spcPts val="0"/>
                </a:spcAft>
                <a:buClr>
                  <a:srgbClr val="000000"/>
                </a:buClr>
                <a:buSzPts val="2940"/>
                <a:buFont typeface="Arial"/>
                <a:buChar char="•"/>
              </a:pPr>
              <a:r>
                <a:rPr b="1" i="0" lang="en-US" sz="2940" u="none" cap="none" strike="noStrike">
                  <a:solidFill>
                    <a:srgbClr val="000000"/>
                  </a:solidFill>
                  <a:latin typeface="Times"/>
                  <a:ea typeface="Times"/>
                  <a:cs typeface="Times"/>
                  <a:sym typeface="Times"/>
                </a:rPr>
                <a:t>Music Recommendation Module:</a:t>
              </a:r>
              <a:endParaRPr/>
            </a:p>
            <a:p>
              <a:pPr indent="-476060" lvl="3" marL="1904238"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Recommends music based on the detected emotion using a deep learning model (e.g., neural networks) that maps emotions to music genres or tracks.</a:t>
              </a:r>
              <a:endParaRPr/>
            </a:p>
            <a:p>
              <a:pPr indent="-476060" lvl="3" marL="1904238"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Technology used Python, Keras, Scikit-learn</a:t>
              </a:r>
              <a:endParaRPr/>
            </a:p>
            <a:p>
              <a:pPr indent="-317373" lvl="1" marL="634746" marR="0" rtl="0" algn="just">
                <a:lnSpc>
                  <a:spcPct val="191972"/>
                </a:lnSpc>
                <a:spcBef>
                  <a:spcPts val="0"/>
                </a:spcBef>
                <a:spcAft>
                  <a:spcPts val="0"/>
                </a:spcAft>
                <a:buClr>
                  <a:srgbClr val="000000"/>
                </a:buClr>
                <a:buSzPts val="2940"/>
                <a:buFont typeface="Arial"/>
                <a:buChar char="•"/>
              </a:pPr>
              <a:r>
                <a:rPr b="1" i="0" lang="en-US" sz="2940" u="none" cap="none" strike="noStrike">
                  <a:solidFill>
                    <a:srgbClr val="000000"/>
                  </a:solidFill>
                  <a:latin typeface="Times"/>
                  <a:ea typeface="Times"/>
                  <a:cs typeface="Times"/>
                  <a:sym typeface="Times"/>
                </a:rPr>
                <a:t>Data Preprocessing and Feature Extraction Module:</a:t>
              </a:r>
              <a:endParaRPr/>
            </a:p>
            <a:p>
              <a:pPr indent="-476060" lvl="3" marL="1904238"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Processes raw data from facial images, voice tone, or sensor data and extracts relevant features for emotion detection and music matching.</a:t>
              </a:r>
              <a:endParaRPr/>
            </a:p>
            <a:p>
              <a:pPr indent="-476060" lvl="3" marL="1904238" marR="0" rtl="0" algn="just">
                <a:lnSpc>
                  <a:spcPct val="191972"/>
                </a:lnSpc>
                <a:spcBef>
                  <a:spcPts val="0"/>
                </a:spcBef>
                <a:spcAft>
                  <a:spcPts val="0"/>
                </a:spcAft>
                <a:buClr>
                  <a:srgbClr val="000000"/>
                </a:buClr>
                <a:buSzPts val="2940"/>
                <a:buFont typeface="Arial"/>
                <a:buChar char="￭"/>
              </a:pPr>
              <a:r>
                <a:rPr b="0" i="0" lang="en-US" sz="2940" u="none" cap="none" strike="noStrike">
                  <a:solidFill>
                    <a:srgbClr val="000000"/>
                  </a:solidFill>
                  <a:latin typeface="Times New Roman"/>
                  <a:ea typeface="Times New Roman"/>
                  <a:cs typeface="Times New Roman"/>
                  <a:sym typeface="Times New Roman"/>
                </a:rPr>
                <a:t>Technology used NumPy, Pandas, OpenCV</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grpSp>
        <p:nvGrpSpPr>
          <p:cNvPr id="221" name="Google Shape;221;p25"/>
          <p:cNvGrpSpPr/>
          <p:nvPr/>
        </p:nvGrpSpPr>
        <p:grpSpPr>
          <a:xfrm>
            <a:off x="1257300" y="497682"/>
            <a:ext cx="15773400" cy="2038351"/>
            <a:chOff x="0" y="-66675"/>
            <a:chExt cx="21031200" cy="2717801"/>
          </a:xfrm>
        </p:grpSpPr>
        <p:sp>
          <p:nvSpPr>
            <p:cNvPr id="222" name="Google Shape;222;p25"/>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23" name="Google Shape;223;p25"/>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Architecture Diagram</a:t>
              </a:r>
              <a:endParaRPr/>
            </a:p>
          </p:txBody>
        </p:sp>
      </p:grpSp>
      <p:sp>
        <p:nvSpPr>
          <p:cNvPr id="224" name="Google Shape;224;p25"/>
          <p:cNvSpPr/>
          <p:nvPr/>
        </p:nvSpPr>
        <p:spPr>
          <a:xfrm>
            <a:off x="5203740" y="2956537"/>
            <a:ext cx="7880520" cy="6301763"/>
          </a:xfrm>
          <a:custGeom>
            <a:rect b="b" l="l" r="r" t="t"/>
            <a:pathLst>
              <a:path extrusionOk="0" h="6301763" w="7880520">
                <a:moveTo>
                  <a:pt x="0" y="0"/>
                </a:moveTo>
                <a:lnTo>
                  <a:pt x="7880520" y="0"/>
                </a:lnTo>
                <a:lnTo>
                  <a:pt x="7880520" y="6301763"/>
                </a:lnTo>
                <a:lnTo>
                  <a:pt x="0" y="6301763"/>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pSp>
        <p:nvGrpSpPr>
          <p:cNvPr id="229" name="Google Shape;229;p26"/>
          <p:cNvGrpSpPr/>
          <p:nvPr/>
        </p:nvGrpSpPr>
        <p:grpSpPr>
          <a:xfrm>
            <a:off x="1257300" y="497682"/>
            <a:ext cx="15773400" cy="2038351"/>
            <a:chOff x="0" y="-66675"/>
            <a:chExt cx="21031200" cy="2717801"/>
          </a:xfrm>
        </p:grpSpPr>
        <p:sp>
          <p:nvSpPr>
            <p:cNvPr id="230" name="Google Shape;230;p26"/>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31" name="Google Shape;231;p26"/>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Results and Discussions</a:t>
              </a:r>
              <a:endParaRPr/>
            </a:p>
          </p:txBody>
        </p:sp>
      </p:grpSp>
      <p:grpSp>
        <p:nvGrpSpPr>
          <p:cNvPr id="232" name="Google Shape;232;p26"/>
          <p:cNvGrpSpPr/>
          <p:nvPr/>
        </p:nvGrpSpPr>
        <p:grpSpPr>
          <a:xfrm>
            <a:off x="1257300" y="2357438"/>
            <a:ext cx="15773400" cy="6908006"/>
            <a:chOff x="0" y="-238125"/>
            <a:chExt cx="21031200" cy="9210675"/>
          </a:xfrm>
        </p:grpSpPr>
        <p:sp>
          <p:nvSpPr>
            <p:cNvPr id="233" name="Google Shape;233;p26"/>
            <p:cNvSpPr/>
            <p:nvPr/>
          </p:nvSpPr>
          <p:spPr>
            <a:xfrm>
              <a:off x="0" y="0"/>
              <a:ext cx="21031200" cy="8972550"/>
            </a:xfrm>
            <a:custGeom>
              <a:rect b="b" l="l" r="r" t="t"/>
              <a:pathLst>
                <a:path extrusionOk="0" h="8972550" w="21031200">
                  <a:moveTo>
                    <a:pt x="0" y="0"/>
                  </a:moveTo>
                  <a:lnTo>
                    <a:pt x="21031200" y="0"/>
                  </a:lnTo>
                  <a:lnTo>
                    <a:pt x="21031200" y="8972550"/>
                  </a:lnTo>
                  <a:lnTo>
                    <a:pt x="0" y="8972550"/>
                  </a:lnTo>
                  <a:close/>
                </a:path>
              </a:pathLst>
            </a:custGeom>
            <a:solidFill>
              <a:srgbClr val="000000">
                <a:alpha val="0"/>
              </a:srgbClr>
            </a:solidFill>
            <a:ln>
              <a:noFill/>
            </a:ln>
          </p:spPr>
        </p:sp>
        <p:sp>
          <p:nvSpPr>
            <p:cNvPr id="234" name="Google Shape;234;p26"/>
            <p:cNvSpPr txBox="1"/>
            <p:nvPr/>
          </p:nvSpPr>
          <p:spPr>
            <a:xfrm>
              <a:off x="0" y="-238125"/>
              <a:ext cx="21031200" cy="9210675"/>
            </a:xfrm>
            <a:prstGeom prst="rect">
              <a:avLst/>
            </a:prstGeom>
            <a:noFill/>
            <a:ln>
              <a:noFill/>
            </a:ln>
          </p:spPr>
          <p:txBody>
            <a:bodyPr anchorCtr="0" anchor="t" bIns="0" lIns="0" spcFirstLastPara="1" rIns="0" wrap="square" tIns="0">
              <a:noAutofit/>
            </a:bodyPr>
            <a:lstStyle/>
            <a:p>
              <a:pPr indent="-271462" lvl="1" marL="542925" marR="0" rtl="0" algn="just">
                <a:lnSpc>
                  <a:spcPct val="180000"/>
                </a:lnSpc>
                <a:spcBef>
                  <a:spcPts val="0"/>
                </a:spcBef>
                <a:spcAft>
                  <a:spcPts val="0"/>
                </a:spcAft>
                <a:buClr>
                  <a:srgbClr val="0D0D0D"/>
                </a:buClr>
                <a:buSzPts val="3000"/>
                <a:buFont typeface="Arial"/>
                <a:buChar char="•"/>
              </a:pPr>
              <a:r>
                <a:rPr b="0" i="0" lang="en-US" sz="3000" u="none" cap="none" strike="noStrike">
                  <a:solidFill>
                    <a:srgbClr val="0D0D0D"/>
                  </a:solidFill>
                  <a:latin typeface="Times New Roman"/>
                  <a:ea typeface="Times New Roman"/>
                  <a:cs typeface="Times New Roman"/>
                  <a:sym typeface="Times New Roman"/>
                </a:rPr>
                <a:t>The system accurately detects human emotions from facial expressions, enabling seamless and personalized music recommendations without user input.</a:t>
              </a:r>
              <a:endParaRPr/>
            </a:p>
            <a:p>
              <a:pPr indent="-271462" lvl="1" marL="542925" marR="0" rtl="0" algn="just">
                <a:lnSpc>
                  <a:spcPct val="180000"/>
                </a:lnSpc>
                <a:spcBef>
                  <a:spcPts val="0"/>
                </a:spcBef>
                <a:spcAft>
                  <a:spcPts val="0"/>
                </a:spcAft>
                <a:buClr>
                  <a:srgbClr val="0D0D0D"/>
                </a:buClr>
                <a:buSzPts val="3000"/>
                <a:buFont typeface="Arial"/>
                <a:buChar char="•"/>
              </a:pPr>
              <a:r>
                <a:rPr b="0" i="0" lang="en-US" sz="3000" u="none" cap="none" strike="noStrike">
                  <a:solidFill>
                    <a:srgbClr val="0D0D0D"/>
                  </a:solidFill>
                  <a:latin typeface="Times New Roman"/>
                  <a:ea typeface="Times New Roman"/>
                  <a:cs typeface="Times New Roman"/>
                  <a:sym typeface="Times New Roman"/>
                </a:rPr>
                <a:t>By leveraging deep learning models like CNN and ResNet50V2 it ensures high accuracy even with varied facial angles and lighting conditions.</a:t>
              </a:r>
              <a:endParaRPr/>
            </a:p>
            <a:p>
              <a:pPr indent="-271462" lvl="1" marL="542925" marR="0" rtl="0" algn="just">
                <a:lnSpc>
                  <a:spcPct val="180000"/>
                </a:lnSpc>
                <a:spcBef>
                  <a:spcPts val="0"/>
                </a:spcBef>
                <a:spcAft>
                  <a:spcPts val="0"/>
                </a:spcAft>
                <a:buClr>
                  <a:srgbClr val="0D0D0D"/>
                </a:buClr>
                <a:buSzPts val="3000"/>
                <a:buFont typeface="Arial"/>
                <a:buChar char="•"/>
              </a:pPr>
              <a:r>
                <a:rPr b="0" i="0" lang="en-US" sz="3000" u="none" cap="none" strike="noStrike">
                  <a:solidFill>
                    <a:srgbClr val="0D0D0D"/>
                  </a:solidFill>
                  <a:latin typeface="Times New Roman"/>
                  <a:ea typeface="Times New Roman"/>
                  <a:cs typeface="Times New Roman"/>
                  <a:sym typeface="Times New Roman"/>
                </a:rPr>
                <a:t>The recommendation engine effectively maps detected emotions to suitable music genres, enhancing user mood and engagement.</a:t>
              </a:r>
              <a:endParaRPr/>
            </a:p>
            <a:p>
              <a:pPr indent="-271462" lvl="1" marL="542925" marR="0" rtl="0" algn="just">
                <a:lnSpc>
                  <a:spcPct val="180000"/>
                </a:lnSpc>
                <a:spcBef>
                  <a:spcPts val="0"/>
                </a:spcBef>
                <a:spcAft>
                  <a:spcPts val="0"/>
                </a:spcAft>
                <a:buClr>
                  <a:srgbClr val="0D0D0D"/>
                </a:buClr>
                <a:buSzPts val="3000"/>
                <a:buFont typeface="Arial"/>
                <a:buChar char="•"/>
              </a:pPr>
              <a:r>
                <a:rPr b="0" i="0" lang="en-US" sz="3000" u="none" cap="none" strike="noStrike">
                  <a:solidFill>
                    <a:srgbClr val="0D0D0D"/>
                  </a:solidFill>
                  <a:latin typeface="Times New Roman"/>
                  <a:ea typeface="Times New Roman"/>
                  <a:cs typeface="Times New Roman"/>
                  <a:sym typeface="Times New Roman"/>
                </a:rPr>
                <a:t>Real-time emotion recognition and song suggestion provide an interactive and responsive user experience, increasing overall system efficiency.</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7"/>
          <p:cNvGrpSpPr/>
          <p:nvPr/>
        </p:nvGrpSpPr>
        <p:grpSpPr>
          <a:xfrm>
            <a:off x="1257300" y="497682"/>
            <a:ext cx="15773400" cy="2038351"/>
            <a:chOff x="0" y="-66675"/>
            <a:chExt cx="21031200" cy="2717801"/>
          </a:xfrm>
        </p:grpSpPr>
        <p:sp>
          <p:nvSpPr>
            <p:cNvPr id="240" name="Google Shape;240;p27"/>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41" name="Google Shape;241;p27"/>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Output</a:t>
              </a:r>
              <a:endParaRPr/>
            </a:p>
          </p:txBody>
        </p:sp>
      </p:grpSp>
      <p:sp>
        <p:nvSpPr>
          <p:cNvPr id="242" name="Google Shape;242;p27"/>
          <p:cNvSpPr/>
          <p:nvPr/>
        </p:nvSpPr>
        <p:spPr>
          <a:xfrm>
            <a:off x="1257300" y="2536032"/>
            <a:ext cx="6549436" cy="6722268"/>
          </a:xfrm>
          <a:custGeom>
            <a:rect b="b" l="l" r="r" t="t"/>
            <a:pathLst>
              <a:path extrusionOk="0" h="6722268" w="6549436">
                <a:moveTo>
                  <a:pt x="0" y="0"/>
                </a:moveTo>
                <a:lnTo>
                  <a:pt x="6549436" y="0"/>
                </a:lnTo>
                <a:lnTo>
                  <a:pt x="6549436" y="6722268"/>
                </a:lnTo>
                <a:lnTo>
                  <a:pt x="0" y="6722268"/>
                </a:lnTo>
                <a:lnTo>
                  <a:pt x="0" y="0"/>
                </a:lnTo>
                <a:close/>
              </a:path>
            </a:pathLst>
          </a:custGeom>
          <a:blipFill rotWithShape="1">
            <a:blip r:embed="rId3">
              <a:alphaModFix/>
            </a:blip>
            <a:stretch>
              <a:fillRect b="0" l="0" r="0" t="0"/>
            </a:stretch>
          </a:blipFill>
          <a:ln>
            <a:noFill/>
          </a:ln>
        </p:spPr>
      </p:sp>
      <p:sp>
        <p:nvSpPr>
          <p:cNvPr id="243" name="Google Shape;243;p27"/>
          <p:cNvSpPr/>
          <p:nvPr/>
        </p:nvSpPr>
        <p:spPr>
          <a:xfrm>
            <a:off x="10506480" y="2536032"/>
            <a:ext cx="4802919" cy="6722268"/>
          </a:xfrm>
          <a:custGeom>
            <a:rect b="b" l="l" r="r" t="t"/>
            <a:pathLst>
              <a:path extrusionOk="0" h="6722268" w="4802919">
                <a:moveTo>
                  <a:pt x="0" y="0"/>
                </a:moveTo>
                <a:lnTo>
                  <a:pt x="4802919" y="0"/>
                </a:lnTo>
                <a:lnTo>
                  <a:pt x="4802919" y="6722268"/>
                </a:lnTo>
                <a:lnTo>
                  <a:pt x="0" y="672226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grpSp>
        <p:nvGrpSpPr>
          <p:cNvPr id="248" name="Google Shape;248;p28"/>
          <p:cNvGrpSpPr/>
          <p:nvPr/>
        </p:nvGrpSpPr>
        <p:grpSpPr>
          <a:xfrm>
            <a:off x="1257300" y="497682"/>
            <a:ext cx="15773400" cy="2038351"/>
            <a:chOff x="0" y="-66675"/>
            <a:chExt cx="21031200" cy="2717801"/>
          </a:xfrm>
        </p:grpSpPr>
        <p:sp>
          <p:nvSpPr>
            <p:cNvPr id="249" name="Google Shape;249;p28"/>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50" name="Google Shape;250;p28"/>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Conclusion</a:t>
              </a:r>
              <a:endParaRPr/>
            </a:p>
          </p:txBody>
        </p:sp>
      </p:grpSp>
      <p:grpSp>
        <p:nvGrpSpPr>
          <p:cNvPr id="251" name="Google Shape;251;p28"/>
          <p:cNvGrpSpPr/>
          <p:nvPr/>
        </p:nvGrpSpPr>
        <p:grpSpPr>
          <a:xfrm>
            <a:off x="1257300" y="2675846"/>
            <a:ext cx="15773400" cy="6705601"/>
            <a:chOff x="0" y="-238125"/>
            <a:chExt cx="21031200" cy="8940801"/>
          </a:xfrm>
        </p:grpSpPr>
        <p:sp>
          <p:nvSpPr>
            <p:cNvPr id="252" name="Google Shape;252;p28"/>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253" name="Google Shape;253;p28"/>
            <p:cNvSpPr txBox="1"/>
            <p:nvPr/>
          </p:nvSpPr>
          <p:spPr>
            <a:xfrm>
              <a:off x="0" y="-238125"/>
              <a:ext cx="21031200" cy="8940801"/>
            </a:xfrm>
            <a:prstGeom prst="rect">
              <a:avLst/>
            </a:prstGeom>
            <a:noFill/>
            <a:ln>
              <a:noFill/>
            </a:ln>
          </p:spPr>
          <p:txBody>
            <a:bodyPr anchorCtr="0" anchor="t" bIns="0" lIns="0" spcFirstLastPara="1" rIns="0" wrap="square" tIns="0">
              <a:noAutofit/>
            </a:bodyPr>
            <a:lstStyle/>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The proposed system successfully integrates facial emotion recognition with music recommendation to deliver a personalized user experience.</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Deep learning models like CNN and ResNet50V2 provide robust emotion detection with high accuracy and adaptability to real-time environments.</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The emotion-driven recommendation approach enhances user satisfaction by suggesting music that aligns with their emotional state.</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The system demonstrates the potential of combining computer vision and AI for intelligent and user-centric multimedia applications.</a:t>
              </a:r>
              <a:endParaRPr/>
            </a:p>
            <a:p>
              <a:pPr indent="0" lvl="0" marL="0" marR="0" rtl="0" algn="just">
                <a:lnSpc>
                  <a:spcPct val="180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grpSp>
        <p:nvGrpSpPr>
          <p:cNvPr id="258" name="Google Shape;258;p29"/>
          <p:cNvGrpSpPr/>
          <p:nvPr/>
        </p:nvGrpSpPr>
        <p:grpSpPr>
          <a:xfrm>
            <a:off x="1257300" y="497682"/>
            <a:ext cx="15773400" cy="2038351"/>
            <a:chOff x="0" y="-66675"/>
            <a:chExt cx="21031200" cy="2717801"/>
          </a:xfrm>
        </p:grpSpPr>
        <p:sp>
          <p:nvSpPr>
            <p:cNvPr id="259" name="Google Shape;259;p29"/>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260" name="Google Shape;260;p29"/>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Outcomes</a:t>
              </a:r>
              <a:endParaRPr/>
            </a:p>
          </p:txBody>
        </p:sp>
      </p:grpSp>
      <p:grpSp>
        <p:nvGrpSpPr>
          <p:cNvPr id="261" name="Google Shape;261;p29"/>
          <p:cNvGrpSpPr/>
          <p:nvPr/>
        </p:nvGrpSpPr>
        <p:grpSpPr>
          <a:xfrm>
            <a:off x="1257300" y="2559844"/>
            <a:ext cx="15773400" cy="6705601"/>
            <a:chOff x="0" y="-238125"/>
            <a:chExt cx="21031200" cy="8940801"/>
          </a:xfrm>
        </p:grpSpPr>
        <p:sp>
          <p:nvSpPr>
            <p:cNvPr id="262" name="Google Shape;262;p29"/>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263" name="Google Shape;263;p29"/>
            <p:cNvSpPr txBox="1"/>
            <p:nvPr/>
          </p:nvSpPr>
          <p:spPr>
            <a:xfrm>
              <a:off x="0" y="-238125"/>
              <a:ext cx="21031200" cy="8940801"/>
            </a:xfrm>
            <a:prstGeom prst="rect">
              <a:avLst/>
            </a:prstGeom>
            <a:noFill/>
            <a:ln>
              <a:noFill/>
            </a:ln>
          </p:spPr>
          <p:txBody>
            <a:bodyPr anchorCtr="0" anchor="t" bIns="0" lIns="0" spcFirstLastPara="1" rIns="0" wrap="square" tIns="0">
              <a:noAutofit/>
            </a:bodyPr>
            <a:lstStyle/>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Achieved ~92% accuracy in facial emotion recognition using CNN and ResNet50V2 models.</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Successfully integrated emotion-based music recommendation, enhancing personalization and user engagement.</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Developed a real-time system capable of detecting facial emotions and recommending suitable songs with minimal delay.</a:t>
              </a:r>
              <a:endParaRPr/>
            </a:p>
            <a:p>
              <a:pPr indent="-271462" lvl="1" marL="542925" marR="0" rtl="0" algn="just">
                <a:lnSpc>
                  <a:spcPct val="180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Demonstrated the effective use of deep learning in combining human emotion and multimedia services for a better user experience.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grpSp>
        <p:nvGrpSpPr>
          <p:cNvPr id="268" name="Google Shape;268;p30"/>
          <p:cNvGrpSpPr/>
          <p:nvPr/>
        </p:nvGrpSpPr>
        <p:grpSpPr>
          <a:xfrm>
            <a:off x="601980" y="197643"/>
            <a:ext cx="15773400" cy="1676878"/>
            <a:chOff x="0" y="-66675"/>
            <a:chExt cx="21031200" cy="2235837"/>
          </a:xfrm>
        </p:grpSpPr>
        <p:sp>
          <p:nvSpPr>
            <p:cNvPr id="269" name="Google Shape;269;p30"/>
            <p:cNvSpPr/>
            <p:nvPr/>
          </p:nvSpPr>
          <p:spPr>
            <a:xfrm>
              <a:off x="0" y="0"/>
              <a:ext cx="21031200" cy="2169162"/>
            </a:xfrm>
            <a:custGeom>
              <a:rect b="b" l="l" r="r" t="t"/>
              <a:pathLst>
                <a:path extrusionOk="0" h="2169162" w="21031200">
                  <a:moveTo>
                    <a:pt x="0" y="0"/>
                  </a:moveTo>
                  <a:lnTo>
                    <a:pt x="21031200" y="0"/>
                  </a:lnTo>
                  <a:lnTo>
                    <a:pt x="21031200" y="2169162"/>
                  </a:lnTo>
                  <a:lnTo>
                    <a:pt x="0" y="2169162"/>
                  </a:lnTo>
                  <a:close/>
                </a:path>
              </a:pathLst>
            </a:custGeom>
            <a:solidFill>
              <a:srgbClr val="000000">
                <a:alpha val="0"/>
              </a:srgbClr>
            </a:solidFill>
            <a:ln>
              <a:noFill/>
            </a:ln>
          </p:spPr>
        </p:sp>
        <p:sp>
          <p:nvSpPr>
            <p:cNvPr id="270" name="Google Shape;270;p30"/>
            <p:cNvSpPr txBox="1"/>
            <p:nvPr/>
          </p:nvSpPr>
          <p:spPr>
            <a:xfrm>
              <a:off x="0" y="-66675"/>
              <a:ext cx="21031200" cy="2235837"/>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References</a:t>
              </a:r>
              <a:endParaRPr/>
            </a:p>
          </p:txBody>
        </p:sp>
      </p:grpSp>
      <p:grpSp>
        <p:nvGrpSpPr>
          <p:cNvPr id="271" name="Google Shape;271;p30"/>
          <p:cNvGrpSpPr/>
          <p:nvPr/>
        </p:nvGrpSpPr>
        <p:grpSpPr>
          <a:xfrm>
            <a:off x="601975" y="1357750"/>
            <a:ext cx="16832700" cy="8929350"/>
            <a:chOff x="-7" y="-57160"/>
            <a:chExt cx="22443600" cy="11905800"/>
          </a:xfrm>
        </p:grpSpPr>
        <p:sp>
          <p:nvSpPr>
            <p:cNvPr id="272" name="Google Shape;272;p30"/>
            <p:cNvSpPr/>
            <p:nvPr/>
          </p:nvSpPr>
          <p:spPr>
            <a:xfrm>
              <a:off x="0" y="0"/>
              <a:ext cx="21031200" cy="11848507"/>
            </a:xfrm>
            <a:custGeom>
              <a:rect b="b" l="l" r="r" t="t"/>
              <a:pathLst>
                <a:path extrusionOk="0" h="11848507" w="21031200">
                  <a:moveTo>
                    <a:pt x="0" y="0"/>
                  </a:moveTo>
                  <a:lnTo>
                    <a:pt x="21031200" y="0"/>
                  </a:lnTo>
                  <a:lnTo>
                    <a:pt x="21031200" y="11848507"/>
                  </a:lnTo>
                  <a:lnTo>
                    <a:pt x="0" y="11848507"/>
                  </a:lnTo>
                  <a:close/>
                </a:path>
              </a:pathLst>
            </a:custGeom>
            <a:solidFill>
              <a:srgbClr val="000000">
                <a:alpha val="0"/>
              </a:srgbClr>
            </a:solidFill>
            <a:ln>
              <a:noFill/>
            </a:ln>
          </p:spPr>
        </p:sp>
        <p:sp>
          <p:nvSpPr>
            <p:cNvPr id="273" name="Google Shape;273;p30"/>
            <p:cNvSpPr txBox="1"/>
            <p:nvPr/>
          </p:nvSpPr>
          <p:spPr>
            <a:xfrm>
              <a:off x="-7" y="-57160"/>
              <a:ext cx="22443600" cy="11905800"/>
            </a:xfrm>
            <a:prstGeom prst="rect">
              <a:avLst/>
            </a:prstGeom>
            <a:noFill/>
            <a:ln>
              <a:noFill/>
            </a:ln>
          </p:spPr>
          <p:txBody>
            <a:bodyPr anchorCtr="0" anchor="t" bIns="0" lIns="0" spcFirstLastPara="1" rIns="0" wrap="square" tIns="0">
              <a:noAutofit/>
            </a:bodyPr>
            <a:lstStyle/>
            <a:p>
              <a:pPr indent="0" lvl="0" marL="0" marR="0" rtl="0" algn="just">
                <a:lnSpc>
                  <a:spcPct val="120006"/>
                </a:lnSpc>
                <a:spcBef>
                  <a:spcPts val="0"/>
                </a:spcBef>
                <a:spcAft>
                  <a:spcPts val="0"/>
                </a:spcAft>
                <a:buNone/>
              </a:pPr>
              <a:r>
                <a:rPr b="0" i="0" lang="en-US" sz="2899" u="none" cap="none" strike="noStrike">
                  <a:solidFill>
                    <a:srgbClr val="000000"/>
                  </a:solidFill>
                  <a:latin typeface="Times New Roman"/>
                  <a:ea typeface="Times New Roman"/>
                  <a:cs typeface="Times New Roman"/>
                  <a:sym typeface="Times New Roman"/>
                </a:rPr>
                <a:t>[1] Hongli Zhang, Alireza Jolfaei, and Mamoun Alazab, ”A Face Emotion Recognition Method Using Convolutional Neural Network and Image Edge Computing,” IEEE Access, vol. 7, pp. 159081-159089, 2019.</a:t>
              </a:r>
              <a:endParaRPr/>
            </a:p>
            <a:p>
              <a:pPr indent="0" lvl="0" marL="0" marR="0" rtl="0" algn="just">
                <a:lnSpc>
                  <a:spcPct val="120006"/>
                </a:lnSpc>
                <a:spcBef>
                  <a:spcPts val="0"/>
                </a:spcBef>
                <a:spcAft>
                  <a:spcPts val="0"/>
                </a:spcAft>
                <a:buNone/>
              </a:pPr>
              <a:r>
                <a:t/>
              </a:r>
              <a:endParaRPr b="0" i="0" sz="2899" u="none" cap="none" strike="noStrike">
                <a:solidFill>
                  <a:srgbClr val="000000"/>
                </a:solidFill>
                <a:latin typeface="Times New Roman"/>
                <a:ea typeface="Times New Roman"/>
                <a:cs typeface="Times New Roman"/>
                <a:sym typeface="Times New Roman"/>
              </a:endParaRPr>
            </a:p>
            <a:p>
              <a:pPr indent="0" lvl="0" marL="0" marR="0" rtl="0" algn="just">
                <a:lnSpc>
                  <a:spcPct val="120006"/>
                </a:lnSpc>
                <a:spcBef>
                  <a:spcPts val="0"/>
                </a:spcBef>
                <a:spcAft>
                  <a:spcPts val="0"/>
                </a:spcAft>
                <a:buNone/>
              </a:pPr>
              <a:r>
                <a:rPr b="0" i="0" lang="en-US" sz="2899" u="none" cap="none" strike="noStrike">
                  <a:solidFill>
                    <a:srgbClr val="000000"/>
                  </a:solidFill>
                  <a:latin typeface="Times New Roman"/>
                  <a:ea typeface="Times New Roman"/>
                  <a:cs typeface="Times New Roman"/>
                  <a:sym typeface="Times New Roman"/>
                </a:rPr>
                <a:t>[2] Dongmoon Kim et al., ”A Music Recommendation System with a Dynamic K-Means Clustering Algorithm,” Sixth International Conference on Machine Learning and Applications, Cincinnati, OH, USA, pp. 399403, 2007.</a:t>
              </a:r>
              <a:endParaRPr/>
            </a:p>
            <a:p>
              <a:pPr indent="0" lvl="0" marL="0" marR="0" rtl="0" algn="just">
                <a:lnSpc>
                  <a:spcPct val="120006"/>
                </a:lnSpc>
                <a:spcBef>
                  <a:spcPts val="0"/>
                </a:spcBef>
                <a:spcAft>
                  <a:spcPts val="0"/>
                </a:spcAft>
                <a:buNone/>
              </a:pPr>
              <a:r>
                <a:t/>
              </a:r>
              <a:endParaRPr b="0" i="0" sz="2899" u="none" cap="none" strike="noStrike">
                <a:solidFill>
                  <a:srgbClr val="000000"/>
                </a:solidFill>
                <a:latin typeface="Times New Roman"/>
                <a:ea typeface="Times New Roman"/>
                <a:cs typeface="Times New Roman"/>
                <a:sym typeface="Times New Roman"/>
              </a:endParaRPr>
            </a:p>
            <a:p>
              <a:pPr indent="0" lvl="0" marL="0" marR="0" rtl="0" algn="just">
                <a:lnSpc>
                  <a:spcPct val="120006"/>
                </a:lnSpc>
                <a:spcBef>
                  <a:spcPts val="0"/>
                </a:spcBef>
                <a:spcAft>
                  <a:spcPts val="0"/>
                </a:spcAft>
                <a:buNone/>
              </a:pPr>
              <a:r>
                <a:rPr b="0" i="0" lang="en-US" sz="2899" u="none" cap="none" strike="noStrike">
                  <a:solidFill>
                    <a:srgbClr val="000000"/>
                  </a:solidFill>
                  <a:latin typeface="Times New Roman"/>
                  <a:ea typeface="Times New Roman"/>
                  <a:cs typeface="Times New Roman"/>
                  <a:sym typeface="Times New Roman"/>
                </a:rPr>
                <a:t>[3] Deger Ayata, Yusuf Yaslan, and Mustafa E. Kamasak, ”Emotion Based Music Recommendation System Using Wearable Physiological Sensors,” IEEE Transactions on Consumer Electronics, vol. 64, no. 2, pp. 196-203, 2018.</a:t>
              </a:r>
              <a:endParaRPr/>
            </a:p>
            <a:p>
              <a:pPr indent="0" lvl="0" marL="0" marR="0" rtl="0" algn="just">
                <a:lnSpc>
                  <a:spcPct val="120006"/>
                </a:lnSpc>
                <a:spcBef>
                  <a:spcPts val="0"/>
                </a:spcBef>
                <a:spcAft>
                  <a:spcPts val="0"/>
                </a:spcAft>
                <a:buNone/>
              </a:pPr>
              <a:r>
                <a:t/>
              </a:r>
              <a:endParaRPr b="0" i="0" sz="2899" u="none" cap="none" strike="noStrike">
                <a:solidFill>
                  <a:srgbClr val="000000"/>
                </a:solidFill>
                <a:latin typeface="Times New Roman"/>
                <a:ea typeface="Times New Roman"/>
                <a:cs typeface="Times New Roman"/>
                <a:sym typeface="Times New Roman"/>
              </a:endParaRPr>
            </a:p>
            <a:p>
              <a:pPr indent="0" lvl="0" marL="0" marR="0" rtl="0" algn="just">
                <a:lnSpc>
                  <a:spcPct val="120006"/>
                </a:lnSpc>
                <a:spcBef>
                  <a:spcPts val="0"/>
                </a:spcBef>
                <a:spcAft>
                  <a:spcPts val="0"/>
                </a:spcAft>
                <a:buNone/>
              </a:pPr>
              <a:r>
                <a:rPr b="0" i="0" lang="en-US" sz="2899" u="none" cap="none" strike="noStrike">
                  <a:solidFill>
                    <a:srgbClr val="000000"/>
                  </a:solidFill>
                  <a:latin typeface="Times New Roman"/>
                  <a:ea typeface="Times New Roman"/>
                  <a:cs typeface="Times New Roman"/>
                  <a:sym typeface="Times New Roman"/>
                </a:rPr>
                <a:t>[4] Wei Chun Chiang, Jeen Shing Wang, and Yu Liang Hsu, ”A Music Emotion Recognition Algorithm with Hierarchical SVM Based Classifiers,” 2014 International Symposium on Computer, Consumer and Control, Taichung, Taiwan, pp. 1249-1252, 2014.</a:t>
              </a:r>
              <a:endParaRPr/>
            </a:p>
            <a:p>
              <a:pPr indent="0" lvl="0" marL="0" marR="0" rtl="0" algn="just">
                <a:lnSpc>
                  <a:spcPct val="120006"/>
                </a:lnSpc>
                <a:spcBef>
                  <a:spcPts val="0"/>
                </a:spcBef>
                <a:spcAft>
                  <a:spcPts val="0"/>
                </a:spcAft>
                <a:buNone/>
              </a:pPr>
              <a:r>
                <a:t/>
              </a:r>
              <a:endParaRPr b="0" i="0" sz="2899" u="none" cap="none" strike="noStrike">
                <a:solidFill>
                  <a:srgbClr val="000000"/>
                </a:solidFill>
                <a:latin typeface="Times New Roman"/>
                <a:ea typeface="Times New Roman"/>
                <a:cs typeface="Times New Roman"/>
                <a:sym typeface="Times New Roman"/>
              </a:endParaRPr>
            </a:p>
            <a:p>
              <a:pPr indent="0" lvl="0" marL="0" marR="0" rtl="0" algn="just">
                <a:lnSpc>
                  <a:spcPct val="120006"/>
                </a:lnSpc>
                <a:spcBef>
                  <a:spcPts val="0"/>
                </a:spcBef>
                <a:spcAft>
                  <a:spcPts val="0"/>
                </a:spcAft>
                <a:buNone/>
              </a:pPr>
              <a:r>
                <a:rPr b="0" i="0" lang="en-US" sz="2899" u="none" cap="none" strike="noStrike">
                  <a:solidFill>
                    <a:srgbClr val="000000"/>
                  </a:solidFill>
                  <a:latin typeface="Times New Roman"/>
                  <a:ea typeface="Times New Roman"/>
                  <a:cs typeface="Times New Roman"/>
                  <a:sym typeface="Times New Roman"/>
                </a:rPr>
                <a:t>[5] M P, Sunil &amp;amp; ., Hariprasad S A. (2023). Facial Emotion Recognition using a Modified Deep Convolutional Neural Network Based on the Concatenation of XCEPTION and RESNET50 V2. International Journal of Electrical and Electronics Engineering Research. 10.94-105. 10.14445/23488379/IJEEE-V10I6P110.</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31"/>
          <p:cNvGrpSpPr/>
          <p:nvPr/>
        </p:nvGrpSpPr>
        <p:grpSpPr>
          <a:xfrm>
            <a:off x="1257300" y="1449297"/>
            <a:ext cx="15773400" cy="8756618"/>
            <a:chOff x="0" y="-9525"/>
            <a:chExt cx="21031200" cy="11675491"/>
          </a:xfrm>
        </p:grpSpPr>
        <p:sp>
          <p:nvSpPr>
            <p:cNvPr id="279" name="Google Shape;279;p31"/>
            <p:cNvSpPr/>
            <p:nvPr/>
          </p:nvSpPr>
          <p:spPr>
            <a:xfrm>
              <a:off x="0" y="0"/>
              <a:ext cx="21031200" cy="11665966"/>
            </a:xfrm>
            <a:custGeom>
              <a:rect b="b" l="l" r="r" t="t"/>
              <a:pathLst>
                <a:path extrusionOk="0" h="11665966" w="21031200">
                  <a:moveTo>
                    <a:pt x="0" y="0"/>
                  </a:moveTo>
                  <a:lnTo>
                    <a:pt x="21031200" y="0"/>
                  </a:lnTo>
                  <a:lnTo>
                    <a:pt x="21031200" y="11665966"/>
                  </a:lnTo>
                  <a:lnTo>
                    <a:pt x="0" y="11665966"/>
                  </a:lnTo>
                  <a:close/>
                </a:path>
              </a:pathLst>
            </a:custGeom>
            <a:solidFill>
              <a:srgbClr val="000000">
                <a:alpha val="0"/>
              </a:srgbClr>
            </a:solidFill>
            <a:ln>
              <a:noFill/>
            </a:ln>
          </p:spPr>
        </p:sp>
        <p:sp>
          <p:nvSpPr>
            <p:cNvPr id="280" name="Google Shape;280;p31"/>
            <p:cNvSpPr txBox="1"/>
            <p:nvPr/>
          </p:nvSpPr>
          <p:spPr>
            <a:xfrm>
              <a:off x="0" y="-9525"/>
              <a:ext cx="21031200" cy="11675491"/>
            </a:xfrm>
            <a:prstGeom prst="rect">
              <a:avLst/>
            </a:prstGeom>
            <a:noFill/>
            <a:ln>
              <a:noFill/>
            </a:ln>
          </p:spPr>
          <p:txBody>
            <a:bodyPr anchorCtr="0" anchor="t" bIns="0" lIns="0" spcFirstLastPara="1" rIns="0" wrap="square" tIns="0">
              <a:noAutofit/>
            </a:bodyPr>
            <a:lstStyle/>
            <a:p>
              <a:pPr indent="0" lvl="0" marL="0" marR="0" rtl="0" algn="just">
                <a:lnSpc>
                  <a:spcPct val="1027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[6] Sriraj Katkuri, Mahitha Chegoor, Dr. K. C. Sreedhar, M. Sathyanarayana, 2023, Emotion Based Music Recommendation System, INTERNATIONAL JOURNAL OF ENGINEERING RESEARCH &amp; TECHNOLOGY (IJERT) Volume 12, Issue 05 (May 2023)g models for multiple face mask detection under a complex big data environment,” Procedia Comput. Sci., vol. 215, pp. 706–712, 2022.</a:t>
              </a:r>
              <a:endParaRPr/>
            </a:p>
            <a:p>
              <a:pPr indent="0" lvl="0" marL="0" marR="0" rtl="0" algn="just">
                <a:lnSpc>
                  <a:spcPct val="1027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just">
                <a:lnSpc>
                  <a:spcPct val="1027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[7] S. Madderi, S. Ponnaiyan, M. Subramanian, and K. Thulasingam, ”A new mining and decoding framework to predict expression of opinion on social media emoji’s using machine learning models,” IAES International Journal of Artificial Intelligence, vol. 13, no. 4, pp. 5005–5012, Dec. 2024.</a:t>
              </a:r>
              <a:endParaRPr/>
            </a:p>
            <a:p>
              <a:pPr indent="0" lvl="0" marL="0" marR="0" rtl="0" algn="just">
                <a:lnSpc>
                  <a:spcPct val="1027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just">
                <a:lnSpc>
                  <a:spcPct val="1027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[8] Shlok Gilda et al., ”Smart Music Player Integrating Facial Emotion Recognition and Music Mood Recommendation,” 2017 International Conference on Wireless Communications, Signal Processing and Networking, Chennai, India, pp. 154-158, 2017.</a:t>
              </a:r>
              <a:endParaRPr/>
            </a:p>
            <a:p>
              <a:pPr indent="0" lvl="0" marL="0" marR="0" rtl="0" algn="just">
                <a:lnSpc>
                  <a:spcPct val="1027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just">
                <a:lnSpc>
                  <a:spcPct val="1027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[9] K.M. Aswin et al., ”HERS:Human Emotion Recognition System,” 2016 International Conference on Information Science, Kochi, India, pp. 176179, 2016.</a:t>
              </a:r>
              <a:endParaRPr/>
            </a:p>
            <a:p>
              <a:pPr indent="0" lvl="0" marL="0" marR="0" rtl="0" algn="just">
                <a:lnSpc>
                  <a:spcPct val="1027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0" lvl="0" marL="0" marR="0" rtl="0" algn="just">
                <a:lnSpc>
                  <a:spcPct val="102700"/>
                </a:lnSpc>
                <a:spcBef>
                  <a:spcPts val="0"/>
                </a:spcBef>
                <a:spcAft>
                  <a:spcPts val="0"/>
                </a:spcAft>
                <a:buNone/>
              </a:pPr>
              <a:r>
                <a:rPr b="0" i="0" lang="en-US" sz="3000" u="none" cap="none" strike="noStrike">
                  <a:solidFill>
                    <a:srgbClr val="000000"/>
                  </a:solidFill>
                  <a:latin typeface="Times New Roman"/>
                  <a:ea typeface="Times New Roman"/>
                  <a:cs typeface="Times New Roman"/>
                  <a:sym typeface="Times New Roman"/>
                </a:rPr>
                <a:t>[10] R. V., J. S. Manoharan, R. Hemalatha, and D. Saravanan, ”Deep learning models for multiple face mask detection under a complex big data environment,” Procedia Comput. Sci., vol. 215, pp. 706–712, 2022.</a:t>
              </a:r>
              <a:endParaRPr/>
            </a:p>
            <a:p>
              <a:pPr indent="0" lvl="0" marL="0" marR="0" rtl="0" algn="l">
                <a:lnSpc>
                  <a:spcPct val="864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grpSp>
        <p:nvGrpSpPr>
          <p:cNvPr id="110" name="Google Shape;110;p14"/>
          <p:cNvGrpSpPr/>
          <p:nvPr/>
        </p:nvGrpSpPr>
        <p:grpSpPr>
          <a:xfrm>
            <a:off x="1028700" y="360522"/>
            <a:ext cx="15773400" cy="2038351"/>
            <a:chOff x="0" y="-66675"/>
            <a:chExt cx="21031200" cy="2717801"/>
          </a:xfrm>
        </p:grpSpPr>
        <p:sp>
          <p:nvSpPr>
            <p:cNvPr id="111" name="Google Shape;111;p14"/>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12" name="Google Shape;112;p14"/>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Introduction</a:t>
              </a:r>
              <a:endParaRPr/>
            </a:p>
          </p:txBody>
        </p:sp>
      </p:grpSp>
      <p:grpSp>
        <p:nvGrpSpPr>
          <p:cNvPr id="113" name="Google Shape;113;p14"/>
          <p:cNvGrpSpPr/>
          <p:nvPr/>
        </p:nvGrpSpPr>
        <p:grpSpPr>
          <a:xfrm>
            <a:off x="1257300" y="2327435"/>
            <a:ext cx="15773400" cy="6598444"/>
            <a:chOff x="0" y="-95250"/>
            <a:chExt cx="21031200" cy="8797926"/>
          </a:xfrm>
        </p:grpSpPr>
        <p:sp>
          <p:nvSpPr>
            <p:cNvPr id="114" name="Google Shape;114;p14"/>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115" name="Google Shape;115;p14"/>
            <p:cNvSpPr txBox="1"/>
            <p:nvPr/>
          </p:nvSpPr>
          <p:spPr>
            <a:xfrm>
              <a:off x="0" y="-95250"/>
              <a:ext cx="21031200" cy="8797926"/>
            </a:xfrm>
            <a:prstGeom prst="rect">
              <a:avLst/>
            </a:prstGeom>
            <a:noFill/>
            <a:ln>
              <a:noFill/>
            </a:ln>
          </p:spPr>
          <p:txBody>
            <a:bodyPr anchorCtr="0" anchor="t" bIns="0" lIns="0" spcFirstLastPara="1" rIns="0" wrap="square" tIns="0">
              <a:noAutofit/>
            </a:bodyPr>
            <a:lstStyle/>
            <a:p>
              <a:pPr indent="-271462" lvl="1" marL="542925" marR="0" rtl="0" algn="just">
                <a:lnSpc>
                  <a:spcPct val="132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In today’s digital age, selecting music that aligns with one’s emotional state remains a challenge, often leading to frustration and wasted time.</a:t>
              </a:r>
              <a:endParaRPr/>
            </a:p>
            <a:p>
              <a:pPr indent="-271462" lvl="1" marL="542925" marR="0" rtl="0" algn="just">
                <a:lnSpc>
                  <a:spcPct val="132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The increasing demand for personalized, emotion-aware experiences has inspired the integration of artificial intelligence into entertainment systems.</a:t>
              </a:r>
              <a:endParaRPr/>
            </a:p>
            <a:p>
              <a:pPr indent="-271462" lvl="1" marL="542925" marR="0" rtl="0" algn="just">
                <a:lnSpc>
                  <a:spcPct val="132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Our project presents a Deep Learning-Based Emotion-Driven Music Recommendation System, which dynamically analyzes the user’s facial expression to detect emotions and suggests music accordingly.</a:t>
              </a:r>
              <a:endParaRPr/>
            </a:p>
            <a:p>
              <a:pPr indent="-271462" lvl="1" marL="542925" marR="0" rtl="0" algn="just">
                <a:lnSpc>
                  <a:spcPct val="132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By leveraging facial emotion recognition through CNN and ResNet50V2, the system eliminates manual music selection and enhances user engagement.</a:t>
              </a:r>
              <a:endParaRPr/>
            </a:p>
            <a:p>
              <a:pPr indent="-271462" lvl="1" marL="542925" marR="0" rtl="0" algn="just">
                <a:lnSpc>
                  <a:spcPct val="132000"/>
                </a:lnSpc>
                <a:spcBef>
                  <a:spcPts val="0"/>
                </a:spcBef>
                <a:spcAft>
                  <a:spcPts val="0"/>
                </a:spcAft>
                <a:buClr>
                  <a:srgbClr val="000000"/>
                </a:buClr>
                <a:buSzPts val="3000"/>
                <a:buFont typeface="Arial"/>
                <a:buChar char="•"/>
              </a:pPr>
              <a:r>
                <a:rPr b="0" i="0" lang="en-US" sz="3000" u="none" cap="none" strike="noStrike">
                  <a:solidFill>
                    <a:srgbClr val="000000"/>
                  </a:solidFill>
                  <a:latin typeface="Times New Roman"/>
                  <a:ea typeface="Times New Roman"/>
                  <a:cs typeface="Times New Roman"/>
                  <a:sym typeface="Times New Roman"/>
                </a:rPr>
                <a:t>Unlike conventional recommendation models that rely on preference history, our system utilizes real-time emotion detection, offering a more adaptive, intuitive, and personalized music listening experience.</a:t>
              </a:r>
              <a:endParaRPr/>
            </a:p>
            <a:p>
              <a:pPr indent="0" lvl="0" marL="0" marR="0" rtl="0" algn="just">
                <a:lnSpc>
                  <a:spcPct val="132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5"/>
          <p:cNvGrpSpPr/>
          <p:nvPr/>
        </p:nvGrpSpPr>
        <p:grpSpPr>
          <a:xfrm>
            <a:off x="1257300" y="497682"/>
            <a:ext cx="15773400" cy="2038351"/>
            <a:chOff x="0" y="-66675"/>
            <a:chExt cx="21031200" cy="2717801"/>
          </a:xfrm>
        </p:grpSpPr>
        <p:sp>
          <p:nvSpPr>
            <p:cNvPr id="121" name="Google Shape;121;p15"/>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22" name="Google Shape;122;p15"/>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Rationale &amp; Scope</a:t>
              </a:r>
              <a:endParaRPr/>
            </a:p>
          </p:txBody>
        </p:sp>
      </p:grpSp>
      <p:grpSp>
        <p:nvGrpSpPr>
          <p:cNvPr id="123" name="Google Shape;123;p15"/>
          <p:cNvGrpSpPr/>
          <p:nvPr/>
        </p:nvGrpSpPr>
        <p:grpSpPr>
          <a:xfrm>
            <a:off x="1028700" y="2493170"/>
            <a:ext cx="15773400" cy="7785545"/>
            <a:chOff x="0" y="-57150"/>
            <a:chExt cx="21031200" cy="10380726"/>
          </a:xfrm>
        </p:grpSpPr>
        <p:sp>
          <p:nvSpPr>
            <p:cNvPr id="124" name="Google Shape;124;p15"/>
            <p:cNvSpPr/>
            <p:nvPr/>
          </p:nvSpPr>
          <p:spPr>
            <a:xfrm>
              <a:off x="0" y="0"/>
              <a:ext cx="21031200" cy="10323576"/>
            </a:xfrm>
            <a:custGeom>
              <a:rect b="b" l="l" r="r" t="t"/>
              <a:pathLst>
                <a:path extrusionOk="0" h="10323576" w="21031200">
                  <a:moveTo>
                    <a:pt x="0" y="0"/>
                  </a:moveTo>
                  <a:lnTo>
                    <a:pt x="21031200" y="0"/>
                  </a:lnTo>
                  <a:lnTo>
                    <a:pt x="21031200" y="10323576"/>
                  </a:lnTo>
                  <a:lnTo>
                    <a:pt x="0" y="10323576"/>
                  </a:lnTo>
                  <a:close/>
                </a:path>
              </a:pathLst>
            </a:custGeom>
            <a:solidFill>
              <a:srgbClr val="000000">
                <a:alpha val="0"/>
              </a:srgbClr>
            </a:solidFill>
            <a:ln>
              <a:noFill/>
            </a:ln>
          </p:spPr>
        </p:sp>
        <p:sp>
          <p:nvSpPr>
            <p:cNvPr id="125" name="Google Shape;125;p15"/>
            <p:cNvSpPr txBox="1"/>
            <p:nvPr/>
          </p:nvSpPr>
          <p:spPr>
            <a:xfrm>
              <a:off x="0" y="-57150"/>
              <a:ext cx="21031200" cy="10380726"/>
            </a:xfrm>
            <a:prstGeom prst="rect">
              <a:avLst/>
            </a:prstGeom>
            <a:noFill/>
            <a:ln>
              <a:noFill/>
            </a:ln>
          </p:spPr>
          <p:txBody>
            <a:bodyPr anchorCtr="0" anchor="t" bIns="0" lIns="0" spcFirstLastPara="1" rIns="0" wrap="square" tIns="0">
              <a:noAutofit/>
            </a:bodyPr>
            <a:lstStyle/>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Emotion-Aware Personalization - </a:t>
              </a:r>
              <a:r>
                <a:rPr b="0" i="0" lang="en-US" sz="2800" u="none" cap="none" strike="noStrike">
                  <a:solidFill>
                    <a:srgbClr val="000000"/>
                  </a:solidFill>
                  <a:latin typeface="Times New Roman"/>
                  <a:ea typeface="Times New Roman"/>
                  <a:cs typeface="Times New Roman"/>
                  <a:sym typeface="Times New Roman"/>
                </a:rPr>
                <a:t>Traditional music recommendation systems lack the ability to reflect a user’s real-time emotional state. Our system bridges this gap using facial emotion detection, enabling emotionally relevant music suggestions.</a:t>
              </a:r>
              <a:endParaRPr sz="1200"/>
            </a:p>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Deep Learning Integration - </a:t>
              </a:r>
              <a:r>
                <a:rPr b="0" i="0" lang="en-US" sz="2800" u="none" cap="none" strike="noStrike">
                  <a:solidFill>
                    <a:srgbClr val="000000"/>
                  </a:solidFill>
                  <a:latin typeface="Times New Roman"/>
                  <a:ea typeface="Times New Roman"/>
                  <a:cs typeface="Times New Roman"/>
                  <a:sym typeface="Times New Roman"/>
                </a:rPr>
                <a:t>The use of ResNet50V2, a deep convolutional neural network, enhances the accuracy of facial emotion recognition, even in diverse lighting and facial orientations.</a:t>
              </a:r>
              <a:endParaRPr sz="1200"/>
            </a:p>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Real-Time Processing - </a:t>
              </a:r>
              <a:r>
                <a:rPr b="0" i="0" lang="en-US" sz="2800" u="none" cap="none" strike="noStrike">
                  <a:solidFill>
                    <a:srgbClr val="000000"/>
                  </a:solidFill>
                  <a:latin typeface="Times New Roman"/>
                  <a:ea typeface="Times New Roman"/>
                  <a:cs typeface="Times New Roman"/>
                  <a:sym typeface="Times New Roman"/>
                </a:rPr>
                <a:t>Facial images are captured and processed in real-time, allowing immediate music recommendations without manual input or delay.</a:t>
              </a:r>
              <a:endParaRPr sz="1200"/>
            </a:p>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Scalability &amp; Adaptability - </a:t>
              </a:r>
              <a:r>
                <a:rPr b="0" i="0" lang="en-US" sz="2800" u="none" cap="none" strike="noStrike">
                  <a:solidFill>
                    <a:srgbClr val="000000"/>
                  </a:solidFill>
                  <a:latin typeface="Times New Roman"/>
                  <a:ea typeface="Times New Roman"/>
                  <a:cs typeface="Times New Roman"/>
                  <a:sym typeface="Times New Roman"/>
                </a:rPr>
                <a:t>The system architecture supports future extensions, such as dynamic playlist generation via APIs like Spotify or YouTube. The model can also be deployed on mobile and web platforms for broader usability.</a:t>
              </a:r>
              <a:endParaRPr sz="1200"/>
            </a:p>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Enhanced User Experience - </a:t>
              </a:r>
              <a:r>
                <a:rPr b="0" i="0" lang="en-US" sz="2800" u="none" cap="none" strike="noStrike">
                  <a:solidFill>
                    <a:srgbClr val="000000"/>
                  </a:solidFill>
                  <a:latin typeface="Times New Roman"/>
                  <a:ea typeface="Times New Roman"/>
                  <a:cs typeface="Times New Roman"/>
                  <a:sym typeface="Times New Roman"/>
                </a:rPr>
                <a:t>By offering music aligned with emotional states like happiness, sadness, or surprise, the system improves user engagement, satisfaction, and emotional well-being through technology.</a:t>
              </a:r>
              <a:endParaRPr sz="1200"/>
            </a:p>
            <a:p>
              <a:pPr indent="-258572" lvl="1" marL="542544" marR="0" rtl="0" algn="just">
                <a:lnSpc>
                  <a:spcPct val="118799"/>
                </a:lnSpc>
                <a:spcBef>
                  <a:spcPts val="0"/>
                </a:spcBef>
                <a:spcAft>
                  <a:spcPts val="0"/>
                </a:spcAft>
                <a:buClr>
                  <a:srgbClr val="000000"/>
                </a:buClr>
                <a:buSzPts val="2800"/>
                <a:buFont typeface="Arial"/>
                <a:buChar char="•"/>
              </a:pPr>
              <a:r>
                <a:rPr b="1" i="0" lang="en-US" sz="2800" u="none" cap="none" strike="noStrike">
                  <a:solidFill>
                    <a:srgbClr val="000000"/>
                  </a:solidFill>
                  <a:latin typeface="Times"/>
                  <a:ea typeface="Times"/>
                  <a:cs typeface="Times"/>
                  <a:sym typeface="Times"/>
                </a:rPr>
                <a:t>Ethical &amp; Privacy Considerations - </a:t>
              </a:r>
              <a:r>
                <a:rPr b="0" i="0" lang="en-US" sz="2800" u="none" cap="none" strike="noStrike">
                  <a:solidFill>
                    <a:srgbClr val="000000"/>
                  </a:solidFill>
                  <a:latin typeface="Times New Roman"/>
                  <a:ea typeface="Times New Roman"/>
                  <a:cs typeface="Times New Roman"/>
                  <a:sym typeface="Times New Roman"/>
                </a:rPr>
                <a:t>Facial data is handled with care, ensuring secure processing and ethical usage aligned with best practices in AI and user privacy.</a:t>
              </a:r>
              <a:endParaRPr sz="1200"/>
            </a:p>
            <a:p>
              <a:pPr indent="0" lvl="0" marL="0" marR="0" rtl="0" algn="just">
                <a:lnSpc>
                  <a:spcPct val="118799"/>
                </a:lnSpc>
                <a:spcBef>
                  <a:spcPts val="0"/>
                </a:spcBef>
                <a:spcAft>
                  <a:spcPts val="0"/>
                </a:spcAft>
                <a:buNone/>
              </a:pPr>
              <a:r>
                <a:t/>
              </a:r>
              <a:endParaRPr b="0" i="0" sz="28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p16"/>
          <p:cNvGraphicFramePr/>
          <p:nvPr/>
        </p:nvGraphicFramePr>
        <p:xfrm>
          <a:off x="466725" y="1673024"/>
          <a:ext cx="3000000" cy="3000000"/>
        </p:xfrm>
        <a:graphic>
          <a:graphicData uri="http://schemas.openxmlformats.org/drawingml/2006/table">
            <a:tbl>
              <a:tblPr>
                <a:noFill/>
                <a:tableStyleId>{51B508FC-F664-417A-AD50-BEC489DC36F7}</a:tableStyleId>
              </a:tblPr>
              <a:tblGrid>
                <a:gridCol w="2081200"/>
                <a:gridCol w="1301250"/>
                <a:gridCol w="2821050"/>
                <a:gridCol w="2159000"/>
                <a:gridCol w="2584600"/>
                <a:gridCol w="1836300"/>
                <a:gridCol w="2200375"/>
                <a:gridCol w="2370775"/>
              </a:tblGrid>
              <a:tr h="733825">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AUTHOR</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YEAR</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PUBLICATION</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TITLE</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ALGORITHM</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PROS</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CONS</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b="1" lang="en-US" sz="2600" u="none" cap="none" strike="noStrike">
                          <a:solidFill>
                            <a:srgbClr val="000000"/>
                          </a:solidFill>
                          <a:latin typeface="Times"/>
                          <a:ea typeface="Times"/>
                          <a:cs typeface="Times"/>
                          <a:sym typeface="Times"/>
                        </a:rPr>
                        <a:t>RESULT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69175">
                <a:tc>
                  <a:txBody>
                    <a:bodyPr/>
                    <a:lstStyle/>
                    <a:p>
                      <a:pPr indent="0" lvl="0" marL="0" marR="0" rtl="0" algn="just">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F. Fessahaye, et al.</a:t>
                      </a:r>
                      <a:endParaRPr sz="900" u="none" cap="none" strike="noStrike"/>
                    </a:p>
                    <a:p>
                      <a:pPr indent="0" lvl="0" marL="0" marR="0" rtl="0" algn="just">
                        <a:lnSpc>
                          <a:spcPct val="305454"/>
                        </a:lnSpc>
                        <a:spcBef>
                          <a:spcPts val="0"/>
                        </a:spcBef>
                        <a:spcAft>
                          <a:spcPts val="0"/>
                        </a:spcAft>
                        <a:buNone/>
                      </a:pPr>
                      <a:r>
                        <a:t/>
                      </a:r>
                      <a:endParaRPr sz="900" u="none" cap="none" strike="noStrike"/>
                    </a:p>
                    <a:p>
                      <a:pPr indent="0" lvl="0" marL="0" marR="0" rtl="0" algn="just">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2024</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IEEE Access</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T-RECSYS: A Novel Music Recommendation System Using Deep Learning</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Deep Learning (Neural Networks)</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High recommendation accuracy, Scalable model</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Complex training process, Requires large datasets</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Achieved 90% accuracy in music recommendation</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088525">
                <a:tc>
                  <a:txBody>
                    <a:bodyPr/>
                    <a:lstStyle/>
                    <a:p>
                      <a:pPr indent="0" lvl="0" marL="0" marR="0" rtl="0" algn="just">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W. C. Chiang, J. S. Wang, Y. L. Hsu</a:t>
                      </a:r>
                      <a:endParaRPr sz="900" u="none" cap="none" strike="noStrike"/>
                    </a:p>
                    <a:p>
                      <a:pPr indent="0" lvl="0" marL="0" marR="0" rtl="0" algn="just">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2014</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2014 International Symposium on Computer, Consumer and Control</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A Music Emotion Recognition Algorithm with Hierarchical SVM Based Classifiers</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Hierarchical SVM</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High accuracy, Efficient for multiple music genres</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High computational cost, Complex model</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0"/>
                        </a:lnSpc>
                        <a:spcBef>
                          <a:spcPts val="0"/>
                        </a:spcBef>
                        <a:spcAft>
                          <a:spcPts val="0"/>
                        </a:spcAft>
                        <a:buNone/>
                      </a:pPr>
                      <a:r>
                        <a:rPr lang="en-US" sz="2600" u="none" cap="none" strike="noStrike">
                          <a:solidFill>
                            <a:srgbClr val="000000"/>
                          </a:solidFill>
                          <a:latin typeface="Times New Roman"/>
                          <a:ea typeface="Times New Roman"/>
                          <a:cs typeface="Times New Roman"/>
                          <a:sym typeface="Times New Roman"/>
                        </a:rPr>
                        <a:t>Achieved 88% classification accuracy</a:t>
                      </a:r>
                      <a:endParaRPr sz="900" u="none" cap="none" strike="noStrike"/>
                    </a:p>
                    <a:p>
                      <a:pPr indent="0" lvl="0" marL="0" marR="0" rtl="0" algn="l">
                        <a:lnSpc>
                          <a:spcPct val="305454"/>
                        </a:lnSpc>
                        <a:spcBef>
                          <a:spcPts val="0"/>
                        </a:spcBef>
                        <a:spcAft>
                          <a:spcPts val="0"/>
                        </a:spcAft>
                        <a:buNone/>
                      </a:pPr>
                      <a:r>
                        <a:t/>
                      </a:r>
                      <a:endParaRPr sz="900" u="none" cap="none" strike="noStrike"/>
                    </a:p>
                    <a:p>
                      <a:pPr indent="0" lvl="0" marL="0" marR="0" rtl="0" algn="l">
                        <a:lnSpc>
                          <a:spcPct val="305454"/>
                        </a:lnSpc>
                        <a:spcBef>
                          <a:spcPts val="0"/>
                        </a:spcBef>
                        <a:spcAft>
                          <a:spcPts val="0"/>
                        </a:spcAft>
                        <a:buNone/>
                      </a:pPr>
                      <a:r>
                        <a:t/>
                      </a:r>
                      <a:endParaRPr sz="9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pSp>
        <p:nvGrpSpPr>
          <p:cNvPr id="135" name="Google Shape;135;p16"/>
          <p:cNvGrpSpPr/>
          <p:nvPr/>
        </p:nvGrpSpPr>
        <p:grpSpPr>
          <a:xfrm>
            <a:off x="849405" y="411766"/>
            <a:ext cx="16971870" cy="1432656"/>
            <a:chOff x="0" y="-142875"/>
            <a:chExt cx="22629160" cy="1910209"/>
          </a:xfrm>
        </p:grpSpPr>
        <p:sp>
          <p:nvSpPr>
            <p:cNvPr id="136" name="Google Shape;136;p16"/>
            <p:cNvSpPr/>
            <p:nvPr/>
          </p:nvSpPr>
          <p:spPr>
            <a:xfrm>
              <a:off x="0" y="0"/>
              <a:ext cx="22629160" cy="1767334"/>
            </a:xfrm>
            <a:custGeom>
              <a:rect b="b" l="l" r="r" t="t"/>
              <a:pathLst>
                <a:path extrusionOk="0" h="1767334" w="22629160">
                  <a:moveTo>
                    <a:pt x="0" y="0"/>
                  </a:moveTo>
                  <a:lnTo>
                    <a:pt x="22629160" y="0"/>
                  </a:lnTo>
                  <a:lnTo>
                    <a:pt x="22629160" y="1767334"/>
                  </a:lnTo>
                  <a:lnTo>
                    <a:pt x="0" y="1767334"/>
                  </a:lnTo>
                  <a:close/>
                </a:path>
              </a:pathLst>
            </a:custGeom>
            <a:solidFill>
              <a:srgbClr val="000000">
                <a:alpha val="0"/>
              </a:srgbClr>
            </a:solidFill>
            <a:ln>
              <a:noFill/>
            </a:ln>
          </p:spPr>
        </p:sp>
        <p:sp>
          <p:nvSpPr>
            <p:cNvPr id="137" name="Google Shape;137;p16"/>
            <p:cNvSpPr txBox="1"/>
            <p:nvPr/>
          </p:nvSpPr>
          <p:spPr>
            <a:xfrm>
              <a:off x="0" y="-142875"/>
              <a:ext cx="22629160" cy="1910209"/>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b="0" i="0" lang="en-US" sz="6600" u="none" cap="none" strike="noStrike">
                  <a:solidFill>
                    <a:srgbClr val="00B050"/>
                  </a:solidFill>
                  <a:latin typeface="Calibri"/>
                  <a:ea typeface="Calibri"/>
                  <a:cs typeface="Calibri"/>
                  <a:sym typeface="Calibri"/>
                </a:rPr>
                <a:t>Literature Survey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aphicFrame>
        <p:nvGraphicFramePr>
          <p:cNvPr id="146" name="Google Shape;146;p17"/>
          <p:cNvGraphicFramePr/>
          <p:nvPr/>
        </p:nvGraphicFramePr>
        <p:xfrm>
          <a:off x="339510" y="455144"/>
          <a:ext cx="3000000" cy="3000000"/>
        </p:xfrm>
        <a:graphic>
          <a:graphicData uri="http://schemas.openxmlformats.org/drawingml/2006/table">
            <a:tbl>
              <a:tblPr>
                <a:noFill/>
                <a:tableStyleId>{51B508FC-F664-417A-AD50-BEC489DC36F7}</a:tableStyleId>
              </a:tblPr>
              <a:tblGrid>
                <a:gridCol w="2050850"/>
                <a:gridCol w="1465250"/>
                <a:gridCol w="2811775"/>
                <a:gridCol w="2180700"/>
                <a:gridCol w="2530525"/>
                <a:gridCol w="2060650"/>
                <a:gridCol w="2244700"/>
                <a:gridCol w="2264550"/>
              </a:tblGrid>
              <a:tr h="887075">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AUTHOR</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YEAR</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PUBLICATION</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TITLE</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ALGORITHM</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PROS</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CONS</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b="1" lang="en-US" sz="2799" u="none" cap="none" strike="noStrike">
                          <a:solidFill>
                            <a:srgbClr val="000000"/>
                          </a:solidFill>
                          <a:latin typeface="Times"/>
                          <a:ea typeface="Times"/>
                          <a:cs typeface="Times"/>
                          <a:sym typeface="Times"/>
                        </a:rPr>
                        <a:t>RESULT</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35950">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D. Ayata, Y. Yaslan, M. E. Kamasak</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2018</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IEEE Transactions on Consumer Electronics</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Emotion Based Music Recommendation System Using Wearable Physiological Sensors</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Wearable Sensors, Machine Learning</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Personalized music recommendations, Real-time data processing</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38013"/>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Requires wearable sensors, Sensor accuracy issues</a:t>
                      </a:r>
                      <a:endParaRPr sz="1100" u="none" cap="none" strike="noStrike"/>
                    </a:p>
                    <a:p>
                      <a:pPr indent="0" lvl="0" marL="0" marR="0" rtl="0" algn="l">
                        <a:lnSpc>
                          <a:spcPct val="351181"/>
                        </a:lnSpc>
                        <a:spcBef>
                          <a:spcPts val="0"/>
                        </a:spcBef>
                        <a:spcAft>
                          <a:spcPts val="0"/>
                        </a:spcAft>
                        <a:buNone/>
                      </a:pPr>
                      <a:r>
                        <a:t/>
                      </a:r>
                      <a:endParaRPr sz="1100" u="none" cap="none" strike="noStrike"/>
                    </a:p>
                    <a:p>
                      <a:pPr indent="0" lvl="0" marL="0" marR="0" rtl="0" algn="l">
                        <a:lnSpc>
                          <a:spcPct val="351181"/>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85% accuracy in emotion-based music recommendation</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53675">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D. Kim, K.-s. Kim, K.-H. Park, J.-H. Lee, K. M. Lee</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2007</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Sixth International Conference on Machine Learning and Applications</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A Music Recommendation System with a Dynamic K-Means Clustering Algorithm</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Dynamic K-Means Clustering</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Efficient clustering, Adaptable to user preferences</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Performance decreases with large data sets</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20007"/>
                        </a:lnSpc>
                        <a:spcBef>
                          <a:spcPts val="0"/>
                        </a:spcBef>
                        <a:spcAft>
                          <a:spcPts val="0"/>
                        </a:spcAft>
                        <a:buNone/>
                      </a:pPr>
                      <a:r>
                        <a:rPr lang="en-US" sz="2799" u="none" cap="none" strike="noStrike">
                          <a:solidFill>
                            <a:srgbClr val="000000"/>
                          </a:solidFill>
                          <a:latin typeface="Times New Roman"/>
                          <a:ea typeface="Times New Roman"/>
                          <a:cs typeface="Times New Roman"/>
                          <a:sym typeface="Times New Roman"/>
                        </a:rPr>
                        <a:t>Improved music recommendation accuracy</a:t>
                      </a:r>
                      <a:endParaRPr sz="1100" u="none" cap="none" strike="noStrike"/>
                    </a:p>
                    <a:p>
                      <a:pPr indent="0" lvl="0" marL="0" marR="0" rtl="0" algn="l">
                        <a:lnSpc>
                          <a:spcPct val="305363"/>
                        </a:lnSpc>
                        <a:spcBef>
                          <a:spcPts val="0"/>
                        </a:spcBef>
                        <a:spcAft>
                          <a:spcPts val="0"/>
                        </a:spcAft>
                        <a:buNone/>
                      </a:pPr>
                      <a:r>
                        <a:t/>
                      </a:r>
                      <a:endParaRPr sz="1100" u="none" cap="none" strike="noStrike"/>
                    </a:p>
                    <a:p>
                      <a:pPr indent="0" lvl="0" marL="0" marR="0" rtl="0" algn="l">
                        <a:lnSpc>
                          <a:spcPct val="305363"/>
                        </a:lnSpc>
                        <a:spcBef>
                          <a:spcPts val="0"/>
                        </a:spcBef>
                        <a:spcAft>
                          <a:spcPts val="0"/>
                        </a:spcAft>
                        <a:buNone/>
                      </a:pPr>
                      <a:r>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pSp>
        <p:nvGrpSpPr>
          <p:cNvPr id="151" name="Google Shape;151;p18"/>
          <p:cNvGrpSpPr/>
          <p:nvPr/>
        </p:nvGrpSpPr>
        <p:grpSpPr>
          <a:xfrm>
            <a:off x="1257300" y="535103"/>
            <a:ext cx="15773400" cy="2038351"/>
            <a:chOff x="0" y="-66675"/>
            <a:chExt cx="21031200" cy="2717801"/>
          </a:xfrm>
        </p:grpSpPr>
        <p:sp>
          <p:nvSpPr>
            <p:cNvPr id="152" name="Google Shape;152;p18"/>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53" name="Google Shape;153;p18"/>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l">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Research Gap – Identified in Literature Survey </a:t>
              </a:r>
              <a:endParaRPr/>
            </a:p>
          </p:txBody>
        </p:sp>
      </p:grpSp>
      <p:grpSp>
        <p:nvGrpSpPr>
          <p:cNvPr id="154" name="Google Shape;154;p18"/>
          <p:cNvGrpSpPr/>
          <p:nvPr/>
        </p:nvGrpSpPr>
        <p:grpSpPr>
          <a:xfrm>
            <a:off x="1028700" y="2361687"/>
            <a:ext cx="15773400" cy="8536508"/>
            <a:chOff x="0" y="0"/>
            <a:chExt cx="21031200" cy="11382010"/>
          </a:xfrm>
        </p:grpSpPr>
        <p:sp>
          <p:nvSpPr>
            <p:cNvPr id="155" name="Google Shape;155;p18"/>
            <p:cNvSpPr/>
            <p:nvPr/>
          </p:nvSpPr>
          <p:spPr>
            <a:xfrm>
              <a:off x="0" y="0"/>
              <a:ext cx="21031200" cy="11382010"/>
            </a:xfrm>
            <a:custGeom>
              <a:rect b="b" l="l" r="r" t="t"/>
              <a:pathLst>
                <a:path extrusionOk="0" h="11382010" w="21031200">
                  <a:moveTo>
                    <a:pt x="0" y="0"/>
                  </a:moveTo>
                  <a:lnTo>
                    <a:pt x="21031200" y="0"/>
                  </a:lnTo>
                  <a:lnTo>
                    <a:pt x="21031200" y="11382010"/>
                  </a:lnTo>
                  <a:lnTo>
                    <a:pt x="0" y="11382010"/>
                  </a:lnTo>
                  <a:close/>
                </a:path>
              </a:pathLst>
            </a:custGeom>
            <a:solidFill>
              <a:srgbClr val="000000">
                <a:alpha val="0"/>
              </a:srgbClr>
            </a:solidFill>
            <a:ln>
              <a:noFill/>
            </a:ln>
          </p:spPr>
        </p:sp>
        <p:sp>
          <p:nvSpPr>
            <p:cNvPr id="156" name="Google Shape;156;p18"/>
            <p:cNvSpPr txBox="1"/>
            <p:nvPr/>
          </p:nvSpPr>
          <p:spPr>
            <a:xfrm>
              <a:off x="0" y="28575"/>
              <a:ext cx="21031200" cy="11353435"/>
            </a:xfrm>
            <a:prstGeom prst="rect">
              <a:avLst/>
            </a:prstGeom>
            <a:noFill/>
            <a:ln>
              <a:noFill/>
            </a:ln>
          </p:spPr>
          <p:txBody>
            <a:bodyPr anchorCtr="0" anchor="t" bIns="0" lIns="0" spcFirstLastPara="1" rIns="0" wrap="square" tIns="0">
              <a:noAutofit/>
            </a:bodyPr>
            <a:lstStyle/>
            <a:p>
              <a:pPr indent="0" lvl="0" marL="0" marR="0" rtl="0" algn="just">
                <a:lnSpc>
                  <a:spcPct val="146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76213" lvl="1" marL="552426" marR="0" rtl="0" algn="just">
                <a:lnSpc>
                  <a:spcPct val="144003"/>
                </a:lnSpc>
                <a:spcBef>
                  <a:spcPts val="0"/>
                </a:spcBef>
                <a:spcAft>
                  <a:spcPts val="0"/>
                </a:spcAft>
                <a:buClr>
                  <a:srgbClr val="000000"/>
                </a:buClr>
                <a:buSzPts val="3052"/>
                <a:buFont typeface="Arial"/>
                <a:buChar char="•"/>
              </a:pPr>
              <a:r>
                <a:rPr b="1" i="0" lang="en-US" sz="3052" u="none" cap="none" strike="noStrike">
                  <a:solidFill>
                    <a:srgbClr val="000000"/>
                  </a:solidFill>
                  <a:latin typeface="Times"/>
                  <a:ea typeface="Times"/>
                  <a:cs typeface="Times"/>
                  <a:sym typeface="Times"/>
                </a:rPr>
                <a:t>Multimodal Data Integration Challenges: </a:t>
              </a:r>
              <a:r>
                <a:rPr b="0" i="0" lang="en-US" sz="3052" u="none" cap="none" strike="noStrike">
                  <a:solidFill>
                    <a:srgbClr val="000000"/>
                  </a:solidFill>
                  <a:latin typeface="Times New Roman"/>
                  <a:ea typeface="Times New Roman"/>
                  <a:cs typeface="Times New Roman"/>
                  <a:sym typeface="Times New Roman"/>
                </a:rPr>
                <a:t>Current systems rely on single data sources (e.g., facial recognition), which limits the accuracy of emotion detection. Integrating multiple modalities (e.g., facial expressions, voice, sensors) could enhance performance.</a:t>
              </a:r>
              <a:endParaRPr/>
            </a:p>
            <a:p>
              <a:pPr indent="0" lvl="0" marL="0" marR="0" rtl="0" algn="just">
                <a:lnSpc>
                  <a:spcPct val="144003"/>
                </a:lnSpc>
                <a:spcBef>
                  <a:spcPts val="0"/>
                </a:spcBef>
                <a:spcAft>
                  <a:spcPts val="0"/>
                </a:spcAft>
                <a:buNone/>
              </a:pPr>
              <a:r>
                <a:t/>
              </a:r>
              <a:endParaRPr b="0" i="0" sz="3052" u="none" cap="none" strike="noStrike">
                <a:solidFill>
                  <a:srgbClr val="000000"/>
                </a:solidFill>
                <a:latin typeface="Times New Roman"/>
                <a:ea typeface="Times New Roman"/>
                <a:cs typeface="Times New Roman"/>
                <a:sym typeface="Times New Roman"/>
              </a:endParaRPr>
            </a:p>
            <a:p>
              <a:pPr indent="-276213" lvl="1" marL="552426" marR="0" rtl="0" algn="just">
                <a:lnSpc>
                  <a:spcPct val="144003"/>
                </a:lnSpc>
                <a:spcBef>
                  <a:spcPts val="0"/>
                </a:spcBef>
                <a:spcAft>
                  <a:spcPts val="0"/>
                </a:spcAft>
                <a:buClr>
                  <a:srgbClr val="000000"/>
                </a:buClr>
                <a:buSzPts val="3052"/>
                <a:buFont typeface="Arial"/>
                <a:buChar char="•"/>
              </a:pPr>
              <a:r>
                <a:rPr b="1" i="0" lang="en-US" sz="3052" u="none" cap="none" strike="noStrike">
                  <a:solidFill>
                    <a:srgbClr val="000000"/>
                  </a:solidFill>
                  <a:latin typeface="Times"/>
                  <a:ea typeface="Times"/>
                  <a:cs typeface="Times"/>
                  <a:sym typeface="Times"/>
                </a:rPr>
                <a:t>Real-Time Emotion Recognition and Adaptation: - </a:t>
              </a:r>
              <a:r>
                <a:rPr b="0" i="0" lang="en-US" sz="3052" u="none" cap="none" strike="noStrike">
                  <a:solidFill>
                    <a:srgbClr val="000000"/>
                  </a:solidFill>
                  <a:latin typeface="Times New Roman"/>
                  <a:ea typeface="Times New Roman"/>
                  <a:cs typeface="Times New Roman"/>
                  <a:sym typeface="Times New Roman"/>
                </a:rPr>
                <a:t>Existing models struggle with real-time processing and dynamic music adaptation. Optimizing for low-latency emotion detection can improve recommendation accuracy and user experience.</a:t>
              </a:r>
              <a:endParaRPr/>
            </a:p>
            <a:p>
              <a:pPr indent="0" lvl="0" marL="0" marR="0" rtl="0" algn="just">
                <a:lnSpc>
                  <a:spcPct val="144003"/>
                </a:lnSpc>
                <a:spcBef>
                  <a:spcPts val="0"/>
                </a:spcBef>
                <a:spcAft>
                  <a:spcPts val="0"/>
                </a:spcAft>
                <a:buNone/>
              </a:pPr>
              <a:r>
                <a:t/>
              </a:r>
              <a:endParaRPr b="0" i="0" sz="3052" u="none" cap="none" strike="noStrike">
                <a:solidFill>
                  <a:srgbClr val="000000"/>
                </a:solidFill>
                <a:latin typeface="Times New Roman"/>
                <a:ea typeface="Times New Roman"/>
                <a:cs typeface="Times New Roman"/>
                <a:sym typeface="Times New Roman"/>
              </a:endParaRPr>
            </a:p>
            <a:p>
              <a:pPr indent="-276213" lvl="1" marL="552426" marR="0" rtl="0" algn="just">
                <a:lnSpc>
                  <a:spcPct val="144003"/>
                </a:lnSpc>
                <a:spcBef>
                  <a:spcPts val="0"/>
                </a:spcBef>
                <a:spcAft>
                  <a:spcPts val="0"/>
                </a:spcAft>
                <a:buClr>
                  <a:srgbClr val="000000"/>
                </a:buClr>
                <a:buSzPts val="3052"/>
                <a:buFont typeface="Arial"/>
                <a:buChar char="•"/>
              </a:pPr>
              <a:r>
                <a:rPr b="1" i="0" lang="en-US" sz="3052" u="none" cap="none" strike="noStrike">
                  <a:solidFill>
                    <a:srgbClr val="000000"/>
                  </a:solidFill>
                  <a:latin typeface="Times"/>
                  <a:ea typeface="Times"/>
                  <a:cs typeface="Times"/>
                  <a:sym typeface="Times"/>
                </a:rPr>
                <a:t>Personalization of Music Recommendations: - </a:t>
              </a:r>
              <a:r>
                <a:rPr b="0" i="0" lang="en-US" sz="3052" u="none" cap="none" strike="noStrike">
                  <a:solidFill>
                    <a:srgbClr val="000000"/>
                  </a:solidFill>
                  <a:latin typeface="Times New Roman"/>
                  <a:ea typeface="Times New Roman"/>
                  <a:cs typeface="Times New Roman"/>
                  <a:sym typeface="Times New Roman"/>
                </a:rPr>
                <a:t>Systems provide generic recommendations based on basic emotions. Incorporating continuous user feedback and personalized learning would make recommendations more relevant over time.</a:t>
              </a:r>
              <a:endParaRPr/>
            </a:p>
            <a:p>
              <a:pPr indent="-276213" lvl="1" marL="552426" marR="0" rtl="0" algn="l">
                <a:lnSpc>
                  <a:spcPct val="86402"/>
                </a:lnSpc>
                <a:spcBef>
                  <a:spcPts val="0"/>
                </a:spcBef>
                <a:spcAft>
                  <a:spcPts val="0"/>
                </a:spcAft>
                <a:buNone/>
              </a:pPr>
              <a:r>
                <a:t/>
              </a:r>
              <a:endParaRPr b="0" i="0" sz="3052"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19"/>
          <p:cNvGrpSpPr/>
          <p:nvPr/>
        </p:nvGrpSpPr>
        <p:grpSpPr>
          <a:xfrm>
            <a:off x="1257300" y="497682"/>
            <a:ext cx="15773400" cy="2038351"/>
            <a:chOff x="0" y="-66675"/>
            <a:chExt cx="21031200" cy="2717801"/>
          </a:xfrm>
        </p:grpSpPr>
        <p:sp>
          <p:nvSpPr>
            <p:cNvPr id="162" name="Google Shape;162;p19"/>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63" name="Google Shape;163;p19"/>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Novelty</a:t>
              </a:r>
              <a:endParaRPr/>
            </a:p>
          </p:txBody>
        </p:sp>
      </p:grpSp>
      <p:grpSp>
        <p:nvGrpSpPr>
          <p:cNvPr id="164" name="Google Shape;164;p19"/>
          <p:cNvGrpSpPr/>
          <p:nvPr/>
        </p:nvGrpSpPr>
        <p:grpSpPr>
          <a:xfrm>
            <a:off x="1028700" y="2400301"/>
            <a:ext cx="15773400" cy="7294340"/>
            <a:chOff x="0" y="-180975"/>
            <a:chExt cx="21031200" cy="9725787"/>
          </a:xfrm>
        </p:grpSpPr>
        <p:sp>
          <p:nvSpPr>
            <p:cNvPr id="165" name="Google Shape;165;p19"/>
            <p:cNvSpPr/>
            <p:nvPr/>
          </p:nvSpPr>
          <p:spPr>
            <a:xfrm>
              <a:off x="0" y="0"/>
              <a:ext cx="21031200" cy="9544812"/>
            </a:xfrm>
            <a:custGeom>
              <a:rect b="b" l="l" r="r" t="t"/>
              <a:pathLst>
                <a:path extrusionOk="0" h="9544812" w="21031200">
                  <a:moveTo>
                    <a:pt x="0" y="0"/>
                  </a:moveTo>
                  <a:lnTo>
                    <a:pt x="21031200" y="0"/>
                  </a:lnTo>
                  <a:lnTo>
                    <a:pt x="21031200" y="9544812"/>
                  </a:lnTo>
                  <a:lnTo>
                    <a:pt x="0" y="9544812"/>
                  </a:lnTo>
                  <a:close/>
                </a:path>
              </a:pathLst>
            </a:custGeom>
            <a:solidFill>
              <a:srgbClr val="000000">
                <a:alpha val="0"/>
              </a:srgbClr>
            </a:solidFill>
            <a:ln>
              <a:noFill/>
            </a:ln>
          </p:spPr>
        </p:sp>
        <p:sp>
          <p:nvSpPr>
            <p:cNvPr id="166" name="Google Shape;166;p19"/>
            <p:cNvSpPr txBox="1"/>
            <p:nvPr/>
          </p:nvSpPr>
          <p:spPr>
            <a:xfrm>
              <a:off x="0" y="-180975"/>
              <a:ext cx="21031200" cy="9725787"/>
            </a:xfrm>
            <a:prstGeom prst="rect">
              <a:avLst/>
            </a:prstGeom>
            <a:noFill/>
            <a:ln>
              <a:noFill/>
            </a:ln>
          </p:spPr>
          <p:txBody>
            <a:bodyPr anchorCtr="0" anchor="t" bIns="0" lIns="0" spcFirstLastPara="1" rIns="0" wrap="square" tIns="0">
              <a:noAutofit/>
            </a:bodyPr>
            <a:lstStyle/>
            <a:p>
              <a:pPr indent="-271462" lvl="1" marL="542925" marR="0" rtl="0" algn="just">
                <a:lnSpc>
                  <a:spcPct val="162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Multimodal Emotion Detection: </a:t>
              </a:r>
              <a:r>
                <a:rPr b="0" i="0" lang="en-US" sz="3000" u="none" cap="none" strike="noStrike">
                  <a:solidFill>
                    <a:srgbClr val="000000"/>
                  </a:solidFill>
                  <a:latin typeface="Times New Roman"/>
                  <a:ea typeface="Times New Roman"/>
                  <a:cs typeface="Times New Roman"/>
                  <a:sym typeface="Times New Roman"/>
                </a:rPr>
                <a:t>Unlike existing systems that use single-modal emotion recognition, our approach integrates facial expressions, voice tone, and physiological data for a more accurate emotion detection.</a:t>
              </a:r>
              <a:endParaRPr/>
            </a:p>
            <a:p>
              <a:pPr indent="0" lvl="0" marL="0" marR="0" rtl="0" algn="just">
                <a:lnSpc>
                  <a:spcPct val="162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62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Real-Time Adaptive Music Recommendation: </a:t>
              </a:r>
              <a:r>
                <a:rPr b="0" i="0" lang="en-US" sz="3000" u="none" cap="none" strike="noStrike">
                  <a:solidFill>
                    <a:srgbClr val="000000"/>
                  </a:solidFill>
                  <a:latin typeface="Times New Roman"/>
                  <a:ea typeface="Times New Roman"/>
                  <a:cs typeface="Times New Roman"/>
                  <a:sym typeface="Times New Roman"/>
                </a:rPr>
                <a:t>We propose a real-time, adaptive music recommendation system that dynamically adjusts based on the user's ongoing emotional state, providing a personalized experience.</a:t>
              </a:r>
              <a:endParaRPr/>
            </a:p>
            <a:p>
              <a:pPr indent="0" lvl="0" marL="0" marR="0" rtl="0" algn="just">
                <a:lnSpc>
                  <a:spcPct val="162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62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Continuous Personalization: </a:t>
              </a:r>
              <a:r>
                <a:rPr b="0" i="0" lang="en-US" sz="3000" u="none" cap="none" strike="noStrike">
                  <a:solidFill>
                    <a:srgbClr val="000000"/>
                  </a:solidFill>
                  <a:latin typeface="Times New Roman"/>
                  <a:ea typeface="Times New Roman"/>
                  <a:cs typeface="Times New Roman"/>
                  <a:sym typeface="Times New Roman"/>
                </a:rPr>
                <a:t>The system evolves with the user’s preferences by incorporating continuous feedback, ensuring that music suggestions are always relevant to the user’s changing emotional states.</a:t>
              </a:r>
              <a:endParaRPr/>
            </a:p>
            <a:p>
              <a:pPr indent="-271462" lvl="1" marL="542925" marR="0" rtl="0" algn="l">
                <a:lnSpc>
                  <a:spcPct val="972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pSp>
        <p:nvGrpSpPr>
          <p:cNvPr id="171" name="Google Shape;171;p20"/>
          <p:cNvGrpSpPr/>
          <p:nvPr/>
        </p:nvGrpSpPr>
        <p:grpSpPr>
          <a:xfrm>
            <a:off x="1257300" y="497682"/>
            <a:ext cx="15773400" cy="2038351"/>
            <a:chOff x="0" y="-66675"/>
            <a:chExt cx="21031200" cy="2717801"/>
          </a:xfrm>
        </p:grpSpPr>
        <p:sp>
          <p:nvSpPr>
            <p:cNvPr id="172" name="Google Shape;172;p20"/>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73" name="Google Shape;173;p20"/>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Specification- Hardware</a:t>
              </a:r>
              <a:endParaRPr/>
            </a:p>
          </p:txBody>
        </p:sp>
      </p:grpSp>
      <p:grpSp>
        <p:nvGrpSpPr>
          <p:cNvPr id="174" name="Google Shape;174;p20"/>
          <p:cNvGrpSpPr/>
          <p:nvPr/>
        </p:nvGrpSpPr>
        <p:grpSpPr>
          <a:xfrm>
            <a:off x="1257300" y="2679042"/>
            <a:ext cx="15773400" cy="6591301"/>
            <a:chOff x="0" y="-85725"/>
            <a:chExt cx="21031200" cy="8788401"/>
          </a:xfrm>
        </p:grpSpPr>
        <p:sp>
          <p:nvSpPr>
            <p:cNvPr id="175" name="Google Shape;175;p20"/>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176" name="Google Shape;176;p20"/>
            <p:cNvSpPr txBox="1"/>
            <p:nvPr/>
          </p:nvSpPr>
          <p:spPr>
            <a:xfrm>
              <a:off x="0" y="-85725"/>
              <a:ext cx="21031200" cy="8788401"/>
            </a:xfrm>
            <a:prstGeom prst="rect">
              <a:avLst/>
            </a:prstGeom>
            <a:noFill/>
            <a:ln>
              <a:noFill/>
            </a:ln>
          </p:spPr>
          <p:txBody>
            <a:bodyPr anchorCtr="0" anchor="t" bIns="0" lIns="0" spcFirstLastPara="1" rIns="0" wrap="square" tIns="0">
              <a:noAutofit/>
            </a:bodyPr>
            <a:lstStyle/>
            <a:p>
              <a:pPr indent="-271462" lvl="1" marL="542925" marR="0" rtl="0" algn="just">
                <a:lnSpc>
                  <a:spcPct val="1296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Processor &amp; Memory: </a:t>
              </a:r>
              <a:r>
                <a:rPr b="0" i="0" lang="en-US" sz="3000" u="none" cap="none" strike="noStrike">
                  <a:solidFill>
                    <a:srgbClr val="000000"/>
                  </a:solidFill>
                  <a:latin typeface="Times New Roman"/>
                  <a:ea typeface="Times New Roman"/>
                  <a:cs typeface="Times New Roman"/>
                  <a:sym typeface="Times New Roman"/>
                </a:rPr>
                <a:t>Processor: Intel core i5 Memory: 16GB RAM (minimum for smooth processing of deep learning models)</a:t>
              </a:r>
              <a:endParaRPr/>
            </a:p>
            <a:p>
              <a:pPr indent="0" lvl="0" marL="0" marR="0" rtl="0" algn="just">
                <a:lnSpc>
                  <a:spcPct val="1296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296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GPU: </a:t>
              </a:r>
              <a:r>
                <a:rPr b="0" i="0" lang="en-US" sz="3000" u="none" cap="none" strike="noStrike">
                  <a:solidFill>
                    <a:srgbClr val="000000"/>
                  </a:solidFill>
                  <a:latin typeface="Times New Roman"/>
                  <a:ea typeface="Times New Roman"/>
                  <a:cs typeface="Times New Roman"/>
                  <a:sym typeface="Times New Roman"/>
                </a:rPr>
                <a:t>CUDA-enabled GPU (NVIDIA)  (for efficient training and inference of deep learning models)</a:t>
              </a:r>
              <a:endParaRPr/>
            </a:p>
            <a:p>
              <a:pPr indent="0" lvl="0" marL="0" marR="0" rtl="0" algn="just">
                <a:lnSpc>
                  <a:spcPct val="1296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296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Storage: </a:t>
              </a:r>
              <a:r>
                <a:rPr b="0" i="0" lang="en-US" sz="3000" u="none" cap="none" strike="noStrike">
                  <a:solidFill>
                    <a:srgbClr val="000000"/>
                  </a:solidFill>
                  <a:latin typeface="Times New Roman"/>
                  <a:ea typeface="Times New Roman"/>
                  <a:cs typeface="Times New Roman"/>
                  <a:sym typeface="Times New Roman"/>
                </a:rPr>
                <a:t>512GB SSD (minimum) for fast data access and storage of large datasets</a:t>
              </a:r>
              <a:endParaRPr/>
            </a:p>
            <a:p>
              <a:pPr indent="-271462" lvl="1" marL="542925" marR="0" rtl="0" algn="l">
                <a:lnSpc>
                  <a:spcPct val="972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21"/>
          <p:cNvGrpSpPr/>
          <p:nvPr/>
        </p:nvGrpSpPr>
        <p:grpSpPr>
          <a:xfrm>
            <a:off x="1257300" y="497682"/>
            <a:ext cx="15773400" cy="2038351"/>
            <a:chOff x="0" y="-66675"/>
            <a:chExt cx="21031200" cy="2717801"/>
          </a:xfrm>
        </p:grpSpPr>
        <p:sp>
          <p:nvSpPr>
            <p:cNvPr id="182" name="Google Shape;182;p21"/>
            <p:cNvSpPr/>
            <p:nvPr/>
          </p:nvSpPr>
          <p:spPr>
            <a:xfrm>
              <a:off x="0" y="0"/>
              <a:ext cx="21031200" cy="2651126"/>
            </a:xfrm>
            <a:custGeom>
              <a:rect b="b" l="l" r="r" t="t"/>
              <a:pathLst>
                <a:path extrusionOk="0" h="2651126" w="21031200">
                  <a:moveTo>
                    <a:pt x="0" y="0"/>
                  </a:moveTo>
                  <a:lnTo>
                    <a:pt x="21031200" y="0"/>
                  </a:lnTo>
                  <a:lnTo>
                    <a:pt x="21031200" y="2651126"/>
                  </a:lnTo>
                  <a:lnTo>
                    <a:pt x="0" y="2651126"/>
                  </a:lnTo>
                  <a:close/>
                </a:path>
              </a:pathLst>
            </a:custGeom>
            <a:solidFill>
              <a:srgbClr val="000000">
                <a:alpha val="0"/>
              </a:srgbClr>
            </a:solidFill>
            <a:ln>
              <a:noFill/>
            </a:ln>
          </p:spPr>
        </p:sp>
        <p:sp>
          <p:nvSpPr>
            <p:cNvPr id="183" name="Google Shape;183;p21"/>
            <p:cNvSpPr txBox="1"/>
            <p:nvPr/>
          </p:nvSpPr>
          <p:spPr>
            <a:xfrm>
              <a:off x="0" y="-66675"/>
              <a:ext cx="21031200" cy="2717801"/>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None/>
              </a:pPr>
              <a:r>
                <a:rPr b="0" i="0" lang="en-US" sz="6600" u="none" cap="none" strike="noStrike">
                  <a:solidFill>
                    <a:srgbClr val="00B050"/>
                  </a:solidFill>
                  <a:latin typeface="Calibri"/>
                  <a:ea typeface="Calibri"/>
                  <a:cs typeface="Calibri"/>
                  <a:sym typeface="Calibri"/>
                </a:rPr>
                <a:t>Specification- Software</a:t>
              </a:r>
              <a:endParaRPr/>
            </a:p>
          </p:txBody>
        </p:sp>
      </p:grpSp>
      <p:grpSp>
        <p:nvGrpSpPr>
          <p:cNvPr id="184" name="Google Shape;184;p21"/>
          <p:cNvGrpSpPr/>
          <p:nvPr/>
        </p:nvGrpSpPr>
        <p:grpSpPr>
          <a:xfrm>
            <a:off x="1257300" y="2436020"/>
            <a:ext cx="15773400" cy="6627019"/>
            <a:chOff x="0" y="-133350"/>
            <a:chExt cx="21031200" cy="8836026"/>
          </a:xfrm>
        </p:grpSpPr>
        <p:sp>
          <p:nvSpPr>
            <p:cNvPr id="185" name="Google Shape;185;p21"/>
            <p:cNvSpPr/>
            <p:nvPr/>
          </p:nvSpPr>
          <p:spPr>
            <a:xfrm>
              <a:off x="0" y="0"/>
              <a:ext cx="21031200" cy="8702676"/>
            </a:xfrm>
            <a:custGeom>
              <a:rect b="b" l="l" r="r" t="t"/>
              <a:pathLst>
                <a:path extrusionOk="0" h="8702676" w="21031200">
                  <a:moveTo>
                    <a:pt x="0" y="0"/>
                  </a:moveTo>
                  <a:lnTo>
                    <a:pt x="21031200" y="0"/>
                  </a:lnTo>
                  <a:lnTo>
                    <a:pt x="21031200" y="8702676"/>
                  </a:lnTo>
                  <a:lnTo>
                    <a:pt x="0" y="8702676"/>
                  </a:lnTo>
                  <a:close/>
                </a:path>
              </a:pathLst>
            </a:custGeom>
            <a:solidFill>
              <a:srgbClr val="000000">
                <a:alpha val="0"/>
              </a:srgbClr>
            </a:solidFill>
            <a:ln>
              <a:noFill/>
            </a:ln>
          </p:spPr>
        </p:sp>
        <p:sp>
          <p:nvSpPr>
            <p:cNvPr id="186" name="Google Shape;186;p21"/>
            <p:cNvSpPr txBox="1"/>
            <p:nvPr/>
          </p:nvSpPr>
          <p:spPr>
            <a:xfrm>
              <a:off x="0" y="-133350"/>
              <a:ext cx="21031200" cy="8836026"/>
            </a:xfrm>
            <a:prstGeom prst="rect">
              <a:avLst/>
            </a:prstGeom>
            <a:noFill/>
            <a:ln>
              <a:noFill/>
            </a:ln>
          </p:spPr>
          <p:txBody>
            <a:bodyPr anchorCtr="0" anchor="t" bIns="0" lIns="0" spcFirstLastPara="1" rIns="0" wrap="square" tIns="0">
              <a:noAutofit/>
            </a:bodyPr>
            <a:lstStyle/>
            <a:p>
              <a:pPr indent="-271462" lvl="1" marL="542925" marR="0" rtl="0" algn="just">
                <a:lnSpc>
                  <a:spcPct val="144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Operating System :</a:t>
              </a:r>
              <a:r>
                <a:rPr b="0" i="0" lang="en-US" sz="3000" u="none" cap="none" strike="noStrike">
                  <a:solidFill>
                    <a:srgbClr val="000000"/>
                  </a:solidFill>
                  <a:latin typeface="Times New Roman"/>
                  <a:ea typeface="Times New Roman"/>
                  <a:cs typeface="Times New Roman"/>
                  <a:sym typeface="Times New Roman"/>
                </a:rPr>
                <a:t> Windows 10/11 – Offers compatibility with development tools like Python, Jupyter, and Flask. Ideal for GUI-based development and testing.</a:t>
              </a:r>
              <a:endParaRPr/>
            </a:p>
            <a:p>
              <a:pPr indent="0" lvl="0" marL="0" marR="0" rtl="0" algn="just">
                <a:lnSpc>
                  <a:spcPct val="144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44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Programming Language : Python 3.8+ </a:t>
              </a:r>
              <a:r>
                <a:rPr b="0" i="0" lang="en-US" sz="3000" u="none" cap="none" strike="noStrike">
                  <a:solidFill>
                    <a:srgbClr val="000000"/>
                  </a:solidFill>
                  <a:latin typeface="Times New Roman"/>
                  <a:ea typeface="Times New Roman"/>
                  <a:cs typeface="Times New Roman"/>
                  <a:sym typeface="Times New Roman"/>
                </a:rPr>
                <a:t>– The core programming language used for model development, face emotion recognition, and backend integration.</a:t>
              </a:r>
              <a:endParaRPr/>
            </a:p>
            <a:p>
              <a:pPr indent="0" lvl="0" marL="0" marR="0" rtl="0" algn="just">
                <a:lnSpc>
                  <a:spcPct val="144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44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Frameworks and Libraries :</a:t>
              </a:r>
              <a:r>
                <a:rPr b="0" i="0" lang="en-US" sz="3000" u="none" cap="none" strike="noStrike">
                  <a:solidFill>
                    <a:srgbClr val="000000"/>
                  </a:solidFill>
                  <a:latin typeface="Times New Roman"/>
                  <a:ea typeface="Times New Roman"/>
                  <a:cs typeface="Times New Roman"/>
                  <a:sym typeface="Times New Roman"/>
                </a:rPr>
                <a:t> OpenCV for image processing, Numpy and Pandas for data handing and manipulation, and Scikit-learn for evaluating metrics.</a:t>
              </a:r>
              <a:endParaRPr/>
            </a:p>
            <a:p>
              <a:pPr indent="0" lvl="0" marL="0" marR="0" rtl="0" algn="just">
                <a:lnSpc>
                  <a:spcPct val="144000"/>
                </a:lnSpc>
                <a:spcBef>
                  <a:spcPts val="0"/>
                </a:spcBef>
                <a:spcAft>
                  <a:spcPts val="0"/>
                </a:spcAft>
                <a:buNone/>
              </a:pPr>
              <a:r>
                <a:t/>
              </a:r>
              <a:endParaRPr b="0" i="0" sz="3000" u="none" cap="none" strike="noStrike">
                <a:solidFill>
                  <a:srgbClr val="000000"/>
                </a:solidFill>
                <a:latin typeface="Times New Roman"/>
                <a:ea typeface="Times New Roman"/>
                <a:cs typeface="Times New Roman"/>
                <a:sym typeface="Times New Roman"/>
              </a:endParaRPr>
            </a:p>
            <a:p>
              <a:pPr indent="-271462" lvl="1" marL="542925" marR="0" rtl="0" algn="just">
                <a:lnSpc>
                  <a:spcPct val="144000"/>
                </a:lnSpc>
                <a:spcBef>
                  <a:spcPts val="0"/>
                </a:spcBef>
                <a:spcAft>
                  <a:spcPts val="0"/>
                </a:spcAft>
                <a:buClr>
                  <a:srgbClr val="000000"/>
                </a:buClr>
                <a:buSzPts val="3000"/>
                <a:buFont typeface="Arial"/>
                <a:buChar char="•"/>
              </a:pPr>
              <a:r>
                <a:rPr b="1" i="0" lang="en-US" sz="3000" u="none" cap="none" strike="noStrike">
                  <a:solidFill>
                    <a:srgbClr val="000000"/>
                  </a:solidFill>
                  <a:latin typeface="Times"/>
                  <a:ea typeface="Times"/>
                  <a:cs typeface="Times"/>
                  <a:sym typeface="Times"/>
                </a:rPr>
                <a:t>Development Environment : </a:t>
              </a:r>
              <a:r>
                <a:rPr b="0" i="0" lang="en-US" sz="3000" u="none" cap="none" strike="noStrike">
                  <a:solidFill>
                    <a:srgbClr val="000000"/>
                  </a:solidFill>
                  <a:latin typeface="Times New Roman"/>
                  <a:ea typeface="Times New Roman"/>
                  <a:cs typeface="Times New Roman"/>
                  <a:sym typeface="Times New Roman"/>
                </a:rPr>
                <a:t>Jupyter Notebook , PyCharm , Visual Studio Code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